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Playfair Display"/>
      <p:regular r:id="rId37"/>
      <p:bold r:id="rId38"/>
      <p:italic r:id="rId39"/>
      <p:boldItalic r:id="rId40"/>
    </p:embeddedFont>
    <p:embeddedFont>
      <p:font typeface="La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layfairDisplay-boldItalic.fntdata"/><Relationship Id="rId20" Type="http://schemas.openxmlformats.org/officeDocument/2006/relationships/slide" Target="slides/slide15.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7.xml"/><Relationship Id="rId44" Type="http://schemas.openxmlformats.org/officeDocument/2006/relationships/font" Target="fonts/Lato-boldItalic.fntdata"/><Relationship Id="rId21" Type="http://schemas.openxmlformats.org/officeDocument/2006/relationships/slide" Target="slides/slide16.xml"/><Relationship Id="rId43" Type="http://schemas.openxmlformats.org/officeDocument/2006/relationships/font" Target="fonts/Lat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layfairDisplay-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layfairDisplay-italic.fntdata"/><Relationship Id="rId16" Type="http://schemas.openxmlformats.org/officeDocument/2006/relationships/slide" Target="slides/slide11.xml"/><Relationship Id="rId38" Type="http://schemas.openxmlformats.org/officeDocument/2006/relationships/font" Target="fonts/PlayfairDisplay-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096250" y="1627200"/>
            <a:ext cx="2951400" cy="1584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Shape 13"/>
          <p:cNvSpPr txBox="1"/>
          <p:nvPr>
            <p:ph idx="1" type="subTitle"/>
          </p:nvPr>
        </p:nvSpPr>
        <p:spPr>
          <a:xfrm>
            <a:off x="3096363" y="3266930"/>
            <a:ext cx="2951400" cy="701400"/>
          </a:xfrm>
          <a:prstGeom prst="rect">
            <a:avLst/>
          </a:prstGeom>
        </p:spPr>
        <p:txBody>
          <a:bodyPr anchorCtr="0" anchor="b" bIns="91425" lIns="91425" spcFirstLastPara="1" rIns="91425" wrap="square" tIns="91425"/>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Shape 1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Shape 50"/>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Shape 51"/>
          <p:cNvSpPr txBox="1"/>
          <p:nvPr>
            <p:ph idx="1" type="body"/>
          </p:nvPr>
        </p:nvSpPr>
        <p:spPr>
          <a:xfrm>
            <a:off x="311700" y="29194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Shape 16"/>
          <p:cNvSpPr txBox="1"/>
          <p:nvPr>
            <p:ph type="title"/>
          </p:nvPr>
        </p:nvSpPr>
        <p:spPr>
          <a:xfrm>
            <a:off x="509550" y="1423875"/>
            <a:ext cx="8124900" cy="17982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Shape 1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Shape 2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Shape 24"/>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Shape 3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Shape 33"/>
          <p:cNvSpPr txBox="1"/>
          <p:nvPr>
            <p:ph idx="1" type="body"/>
          </p:nvPr>
        </p:nvSpPr>
        <p:spPr>
          <a:xfrm>
            <a:off x="311700" y="1391378"/>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Shape 3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Shape 3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Shape 41"/>
          <p:cNvSpPr txBox="1"/>
          <p:nvPr>
            <p:ph type="title"/>
          </p:nvPr>
        </p:nvSpPr>
        <p:spPr>
          <a:xfrm>
            <a:off x="265500" y="1107950"/>
            <a:ext cx="4045200" cy="1683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Shape 42"/>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Shape 4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Shape 46"/>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7" name="Shape 4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zh-H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zh-H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1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jpg"/><Relationship Id="rId4"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jpg"/><Relationship Id="rId4"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1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b="0" lang="zh-HK">
                <a:latin typeface="MS PGothic"/>
                <a:ea typeface="MS PGothic"/>
                <a:cs typeface="MS PGothic"/>
                <a:sym typeface="MS PGothic"/>
              </a:rPr>
              <a:t>如果時間倒退，勇士在對上一次騎士?</a:t>
            </a:r>
            <a:endParaRPr b="0">
              <a:latin typeface="MS PGothic"/>
              <a:ea typeface="MS PGothic"/>
              <a:cs typeface="MS PGothic"/>
              <a:sym typeface="MS PGothic"/>
            </a:endParaRPr>
          </a:p>
        </p:txBody>
      </p:sp>
      <p:sp>
        <p:nvSpPr>
          <p:cNvPr id="60" name="Shape 60"/>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zh-HK" sz="1200">
                <a:latin typeface="MS PGothic"/>
                <a:ea typeface="MS PGothic"/>
                <a:cs typeface="MS PGothic"/>
                <a:sym typeface="MS PGothic"/>
              </a:rPr>
              <a:t>NBA</a:t>
            </a:r>
            <a:r>
              <a:rPr lang="zh-HK" sz="1200">
                <a:latin typeface="MS PGothic"/>
                <a:ea typeface="MS PGothic"/>
                <a:cs typeface="MS PGothic"/>
                <a:sym typeface="MS PGothic"/>
              </a:rPr>
              <a:t>比賽結果預測分析</a:t>
            </a:r>
            <a:endParaRPr sz="1200">
              <a:latin typeface="MS PGothic"/>
              <a:ea typeface="MS PGothic"/>
              <a:cs typeface="MS PGothic"/>
              <a:sym typeface="MS PGothic"/>
            </a:endParaRPr>
          </a:p>
          <a:p>
            <a:pPr indent="0" lvl="0" marL="0" algn="r">
              <a:spcBef>
                <a:spcPts val="0"/>
              </a:spcBef>
              <a:spcAft>
                <a:spcPts val="0"/>
              </a:spcAft>
              <a:buNone/>
            </a:pPr>
            <a:r>
              <a:rPr lang="zh-HK" sz="1200">
                <a:latin typeface="MS PGothic"/>
                <a:ea typeface="MS PGothic"/>
                <a:cs typeface="MS PGothic"/>
                <a:sym typeface="MS PGothic"/>
              </a:rPr>
              <a:t>(情緒指數、Apriori)</a:t>
            </a:r>
            <a:endParaRPr sz="1200">
              <a:latin typeface="MS PGothic"/>
              <a:ea typeface="MS PGothic"/>
              <a:cs typeface="MS PGothic"/>
              <a:sym typeface="MS PGothic"/>
            </a:endParaRPr>
          </a:p>
        </p:txBody>
      </p:sp>
      <p:pic>
        <p:nvPicPr>
          <p:cNvPr id="61" name="Shape 61"/>
          <p:cNvPicPr preferRelativeResize="0"/>
          <p:nvPr/>
        </p:nvPicPr>
        <p:blipFill>
          <a:blip r:embed="rId3">
            <a:alphaModFix/>
          </a:blip>
          <a:stretch>
            <a:fillRect/>
          </a:stretch>
        </p:blipFill>
        <p:spPr>
          <a:xfrm>
            <a:off x="6396450" y="756150"/>
            <a:ext cx="2747550" cy="3638375"/>
          </a:xfrm>
          <a:prstGeom prst="rect">
            <a:avLst/>
          </a:prstGeom>
          <a:noFill/>
          <a:ln>
            <a:noFill/>
          </a:ln>
        </p:spPr>
      </p:pic>
      <p:pic>
        <p:nvPicPr>
          <p:cNvPr id="62" name="Shape 62"/>
          <p:cNvPicPr preferRelativeResize="0"/>
          <p:nvPr/>
        </p:nvPicPr>
        <p:blipFill>
          <a:blip r:embed="rId4">
            <a:alphaModFix/>
          </a:blip>
          <a:stretch>
            <a:fillRect/>
          </a:stretch>
        </p:blipFill>
        <p:spPr>
          <a:xfrm>
            <a:off x="-100" y="756150"/>
            <a:ext cx="2747550" cy="3638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pic>
        <p:nvPicPr>
          <p:cNvPr id="140" name="Shape 140"/>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141" name="Shape 141"/>
          <p:cNvPicPr preferRelativeResize="0"/>
          <p:nvPr/>
        </p:nvPicPr>
        <p:blipFill>
          <a:blip r:embed="rId4">
            <a:alphaModFix/>
          </a:blip>
          <a:stretch>
            <a:fillRect/>
          </a:stretch>
        </p:blipFill>
        <p:spPr>
          <a:xfrm>
            <a:off x="695700" y="589675"/>
            <a:ext cx="7752600" cy="3964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pic>
        <p:nvPicPr>
          <p:cNvPr id="146" name="Shape 146"/>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147" name="Shape 147"/>
          <p:cNvPicPr preferRelativeResize="0"/>
          <p:nvPr/>
        </p:nvPicPr>
        <p:blipFill>
          <a:blip r:embed="rId4">
            <a:alphaModFix/>
          </a:blip>
          <a:stretch>
            <a:fillRect/>
          </a:stretch>
        </p:blipFill>
        <p:spPr>
          <a:xfrm>
            <a:off x="2071700" y="152400"/>
            <a:ext cx="5000589" cy="4838699"/>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nvSpPr>
        <p:spPr>
          <a:xfrm>
            <a:off x="604975" y="1570167"/>
            <a:ext cx="3000000" cy="941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b="1" lang="zh-HK" sz="5000">
                <a:solidFill>
                  <a:srgbClr val="D9D9D9"/>
                </a:solidFill>
              </a:rPr>
              <a:t>爬資料</a:t>
            </a:r>
            <a:endParaRPr b="1" sz="5000">
              <a:solidFill>
                <a:srgbClr val="D9D9D9"/>
              </a:solidFill>
            </a:endParaRPr>
          </a:p>
        </p:txBody>
      </p:sp>
      <p:sp>
        <p:nvSpPr>
          <p:cNvPr id="153" name="Shape 153"/>
          <p:cNvSpPr txBox="1"/>
          <p:nvPr/>
        </p:nvSpPr>
        <p:spPr>
          <a:xfrm>
            <a:off x="604975" y="657175"/>
            <a:ext cx="3000000" cy="941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b="1" lang="zh-HK" sz="5000">
                <a:solidFill>
                  <a:srgbClr val="D9D9D9"/>
                </a:solidFill>
              </a:rPr>
              <a:t>預準備</a:t>
            </a:r>
            <a:endParaRPr b="1" sz="5000">
              <a:solidFill>
                <a:srgbClr val="D9D9D9"/>
              </a:solidFill>
            </a:endParaRPr>
          </a:p>
        </p:txBody>
      </p:sp>
      <p:sp>
        <p:nvSpPr>
          <p:cNvPr id="154" name="Shape 154"/>
          <p:cNvSpPr txBox="1"/>
          <p:nvPr/>
        </p:nvSpPr>
        <p:spPr>
          <a:xfrm>
            <a:off x="604975" y="2483158"/>
            <a:ext cx="3000000" cy="941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b="1" lang="zh-HK" sz="5000">
                <a:solidFill>
                  <a:srgbClr val="D9D9D9"/>
                </a:solidFill>
              </a:rPr>
              <a:t>上標籤</a:t>
            </a:r>
            <a:endParaRPr b="1" sz="5000">
              <a:solidFill>
                <a:srgbClr val="D9D9D9"/>
              </a:solidFill>
            </a:endParaRPr>
          </a:p>
        </p:txBody>
      </p:sp>
      <p:sp>
        <p:nvSpPr>
          <p:cNvPr id="155" name="Shape 155"/>
          <p:cNvSpPr txBox="1"/>
          <p:nvPr/>
        </p:nvSpPr>
        <p:spPr>
          <a:xfrm>
            <a:off x="604975" y="3396150"/>
            <a:ext cx="3000000" cy="941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b="1" lang="zh-HK" sz="5000"/>
              <a:t>算分數</a:t>
            </a:r>
            <a:endParaRPr b="1" sz="5000"/>
          </a:p>
        </p:txBody>
      </p:sp>
      <p:cxnSp>
        <p:nvCxnSpPr>
          <p:cNvPr id="156" name="Shape 156"/>
          <p:cNvCxnSpPr/>
          <p:nvPr/>
        </p:nvCxnSpPr>
        <p:spPr>
          <a:xfrm>
            <a:off x="3481175" y="3850426"/>
            <a:ext cx="739800" cy="0"/>
          </a:xfrm>
          <a:prstGeom prst="straightConnector1">
            <a:avLst/>
          </a:prstGeom>
          <a:noFill/>
          <a:ln cap="flat" cmpd="sng" w="28575">
            <a:solidFill>
              <a:srgbClr val="000000"/>
            </a:solidFill>
            <a:prstDash val="solid"/>
            <a:round/>
            <a:headEnd len="med" w="med" type="none"/>
            <a:tailEnd len="med" w="med" type="none"/>
          </a:ln>
        </p:spPr>
      </p:cxnSp>
      <p:cxnSp>
        <p:nvCxnSpPr>
          <p:cNvPr id="157" name="Shape 157"/>
          <p:cNvCxnSpPr/>
          <p:nvPr/>
        </p:nvCxnSpPr>
        <p:spPr>
          <a:xfrm>
            <a:off x="4202100" y="3090617"/>
            <a:ext cx="739800" cy="0"/>
          </a:xfrm>
          <a:prstGeom prst="straightConnector1">
            <a:avLst/>
          </a:prstGeom>
          <a:noFill/>
          <a:ln cap="flat" cmpd="sng" w="28575">
            <a:solidFill>
              <a:srgbClr val="000000"/>
            </a:solidFill>
            <a:prstDash val="solid"/>
            <a:round/>
            <a:headEnd len="med" w="med" type="none"/>
            <a:tailEnd len="med" w="med" type="none"/>
          </a:ln>
        </p:spPr>
      </p:cxnSp>
      <p:cxnSp>
        <p:nvCxnSpPr>
          <p:cNvPr id="158" name="Shape 158"/>
          <p:cNvCxnSpPr/>
          <p:nvPr/>
        </p:nvCxnSpPr>
        <p:spPr>
          <a:xfrm rot="10800000">
            <a:off x="4220975" y="3090614"/>
            <a:ext cx="8700" cy="755100"/>
          </a:xfrm>
          <a:prstGeom prst="straightConnector1">
            <a:avLst/>
          </a:prstGeom>
          <a:noFill/>
          <a:ln cap="flat" cmpd="sng" w="28575">
            <a:solidFill>
              <a:srgbClr val="000000"/>
            </a:solidFill>
            <a:prstDash val="solid"/>
            <a:round/>
            <a:headEnd len="med" w="med" type="none"/>
            <a:tailEnd len="med" w="med" type="none"/>
          </a:ln>
        </p:spPr>
      </p:cxnSp>
      <p:sp>
        <p:nvSpPr>
          <p:cNvPr id="159" name="Shape 159"/>
          <p:cNvSpPr txBox="1"/>
          <p:nvPr/>
        </p:nvSpPr>
        <p:spPr>
          <a:xfrm>
            <a:off x="5135025" y="2262793"/>
            <a:ext cx="3924900" cy="4980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zh-HK" sz="3000"/>
              <a:t># 根據 NTUSD 算分</a:t>
            </a:r>
            <a:endParaRPr b="1" sz="3000"/>
          </a:p>
        </p:txBody>
      </p:sp>
      <p:sp>
        <p:nvSpPr>
          <p:cNvPr id="160" name="Shape 160"/>
          <p:cNvSpPr txBox="1"/>
          <p:nvPr/>
        </p:nvSpPr>
        <p:spPr>
          <a:xfrm>
            <a:off x="4644700" y="2866825"/>
            <a:ext cx="4302000" cy="498000"/>
          </a:xfrm>
          <a:prstGeom prst="rect">
            <a:avLst/>
          </a:prstGeom>
          <a:noFill/>
          <a:ln>
            <a:noFill/>
          </a:ln>
        </p:spPr>
        <p:txBody>
          <a:bodyPr anchorCtr="0" anchor="ctr" bIns="91425" lIns="91425" spcFirstLastPara="1" rIns="91425" wrap="square" tIns="91425">
            <a:noAutofit/>
          </a:bodyPr>
          <a:lstStyle/>
          <a:p>
            <a:pPr indent="457200" lvl="0" marL="0" rtl="0">
              <a:lnSpc>
                <a:spcPct val="115000"/>
              </a:lnSpc>
              <a:spcBef>
                <a:spcPts val="0"/>
              </a:spcBef>
              <a:spcAft>
                <a:spcPts val="0"/>
              </a:spcAft>
              <a:buNone/>
            </a:pPr>
            <a:r>
              <a:rPr b="1" lang="zh-HK" sz="3000"/>
              <a:t># 計算貼文情緒分數</a:t>
            </a:r>
            <a:endParaRPr b="1" sz="3000"/>
          </a:p>
        </p:txBody>
      </p:sp>
      <p:sp>
        <p:nvSpPr>
          <p:cNvPr id="161" name="Shape 161"/>
          <p:cNvSpPr txBox="1"/>
          <p:nvPr/>
        </p:nvSpPr>
        <p:spPr>
          <a:xfrm>
            <a:off x="4644700" y="3470868"/>
            <a:ext cx="4606500" cy="498000"/>
          </a:xfrm>
          <a:prstGeom prst="rect">
            <a:avLst/>
          </a:prstGeom>
          <a:noFill/>
          <a:ln>
            <a:noFill/>
          </a:ln>
        </p:spPr>
        <p:txBody>
          <a:bodyPr anchorCtr="0" anchor="ctr" bIns="91425" lIns="91425" spcFirstLastPara="1" rIns="91425" wrap="square" tIns="91425">
            <a:noAutofit/>
          </a:bodyPr>
          <a:lstStyle/>
          <a:p>
            <a:pPr indent="457200" lvl="0" marL="0" rtl="0" algn="just">
              <a:lnSpc>
                <a:spcPct val="115000"/>
              </a:lnSpc>
              <a:spcBef>
                <a:spcPts val="0"/>
              </a:spcBef>
              <a:spcAft>
                <a:spcPts val="0"/>
              </a:spcAft>
              <a:buNone/>
            </a:pPr>
            <a:r>
              <a:rPr b="1" lang="zh-HK" sz="3000"/>
              <a:t># 判斷貼文看好與否</a:t>
            </a:r>
            <a:endParaRPr b="1" sz="3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nvSpPr>
        <p:spPr>
          <a:xfrm>
            <a:off x="2162700" y="1071750"/>
            <a:ext cx="4818600" cy="300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HK" sz="6000">
                <a:solidFill>
                  <a:schemeClr val="dk1"/>
                </a:solidFill>
                <a:latin typeface="Playfair Display"/>
                <a:ea typeface="Playfair Display"/>
                <a:cs typeface="Playfair Display"/>
                <a:sym typeface="Playfair Display"/>
              </a:rPr>
              <a:t>情感分析結果</a:t>
            </a:r>
            <a:endParaRPr b="1" sz="6000">
              <a:solidFill>
                <a:schemeClr val="dk1"/>
              </a:solidFill>
              <a:latin typeface="Playfair Display"/>
              <a:ea typeface="Playfair Display"/>
              <a:cs typeface="Playfair Display"/>
              <a:sym typeface="Playfair Displ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HK"/>
              <a:t>Game 1</a:t>
            </a:r>
            <a:endParaRPr/>
          </a:p>
        </p:txBody>
      </p:sp>
      <p:sp>
        <p:nvSpPr>
          <p:cNvPr id="172" name="Shape 172"/>
          <p:cNvSpPr txBox="1"/>
          <p:nvPr>
            <p:ph idx="1" type="body"/>
          </p:nvPr>
        </p:nvSpPr>
        <p:spPr>
          <a:xfrm>
            <a:off x="637696" y="1152475"/>
            <a:ext cx="42603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zh-HK" sz="3200">
                <a:solidFill>
                  <a:srgbClr val="5E696C"/>
                </a:solidFill>
                <a:latin typeface="Playfair Display"/>
                <a:ea typeface="Playfair Display"/>
                <a:cs typeface="Playfair Display"/>
                <a:sym typeface="Playfair Display"/>
              </a:rPr>
              <a:t>Result</a:t>
            </a:r>
            <a:endParaRPr b="1">
              <a:solidFill>
                <a:srgbClr val="5E696C"/>
              </a:solidFill>
            </a:endParaRPr>
          </a:p>
          <a:p>
            <a:pPr indent="-342900" lvl="0" marL="457200" rtl="0">
              <a:spcBef>
                <a:spcPts val="1600"/>
              </a:spcBef>
              <a:spcAft>
                <a:spcPts val="0"/>
              </a:spcAft>
              <a:buClr>
                <a:srgbClr val="5E696C"/>
              </a:buClr>
              <a:buSzPts val="1800"/>
              <a:buChar char="-"/>
            </a:pPr>
            <a:r>
              <a:rPr lang="zh-HK">
                <a:solidFill>
                  <a:srgbClr val="5E696C"/>
                </a:solidFill>
              </a:rPr>
              <a:t>騎士 114：124 勇士</a:t>
            </a:r>
            <a:endParaRPr>
              <a:solidFill>
                <a:srgbClr val="5E696C"/>
              </a:solidFill>
            </a:endParaRPr>
          </a:p>
          <a:p>
            <a:pPr indent="-342900" lvl="0" marL="457200" rtl="0">
              <a:spcBef>
                <a:spcPts val="0"/>
              </a:spcBef>
              <a:spcAft>
                <a:spcPts val="0"/>
              </a:spcAft>
              <a:buClr>
                <a:srgbClr val="5E696C"/>
              </a:buClr>
              <a:buSzPts val="1800"/>
              <a:buChar char="-"/>
            </a:pPr>
            <a:r>
              <a:rPr lang="zh-HK">
                <a:solidFill>
                  <a:srgbClr val="5E696C"/>
                </a:solidFill>
              </a:rPr>
              <a:t>勇士勝</a:t>
            </a:r>
            <a:endParaRPr>
              <a:solidFill>
                <a:srgbClr val="5E696C"/>
              </a:solidFill>
            </a:endParaRPr>
          </a:p>
          <a:p>
            <a:pPr indent="0" lvl="0" marL="0" rtl="0">
              <a:spcBef>
                <a:spcPts val="0"/>
              </a:spcBef>
              <a:spcAft>
                <a:spcPts val="1600"/>
              </a:spcAft>
              <a:buNone/>
            </a:pPr>
            <a:r>
              <a:t/>
            </a:r>
            <a:endParaRPr>
              <a:solidFill>
                <a:srgbClr val="5E696C"/>
              </a:solidFill>
            </a:endParaRPr>
          </a:p>
        </p:txBody>
      </p:sp>
      <p:sp>
        <p:nvSpPr>
          <p:cNvPr id="173" name="Shape 173"/>
          <p:cNvSpPr txBox="1"/>
          <p:nvPr>
            <p:ph idx="1" type="body"/>
          </p:nvPr>
        </p:nvSpPr>
        <p:spPr>
          <a:xfrm>
            <a:off x="4339840" y="1152475"/>
            <a:ext cx="42603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zh-HK" sz="3200">
                <a:solidFill>
                  <a:srgbClr val="5E696C"/>
                </a:solidFill>
                <a:latin typeface="Playfair Display"/>
                <a:ea typeface="Playfair Display"/>
                <a:cs typeface="Playfair Display"/>
                <a:sym typeface="Playfair Display"/>
              </a:rPr>
              <a:t>Prediction</a:t>
            </a:r>
            <a:endParaRPr b="1">
              <a:solidFill>
                <a:srgbClr val="5E696C"/>
              </a:solidFill>
            </a:endParaRPr>
          </a:p>
          <a:p>
            <a:pPr indent="0" lvl="0" marL="0" rtl="0">
              <a:spcBef>
                <a:spcPts val="1600"/>
              </a:spcBef>
              <a:spcAft>
                <a:spcPts val="0"/>
              </a:spcAft>
              <a:buNone/>
            </a:pPr>
            <a:r>
              <a:rPr lang="zh-HK">
                <a:solidFill>
                  <a:srgbClr val="5E696C"/>
                </a:solidFill>
              </a:rPr>
              <a:t>情感總分</a:t>
            </a:r>
            <a:endParaRPr>
              <a:solidFill>
                <a:srgbClr val="5E696C"/>
              </a:solidFill>
            </a:endParaRPr>
          </a:p>
          <a:p>
            <a:pPr indent="-342900" lvl="0" marL="457200" rtl="0">
              <a:spcBef>
                <a:spcPts val="0"/>
              </a:spcBef>
              <a:spcAft>
                <a:spcPts val="0"/>
              </a:spcAft>
              <a:buClr>
                <a:srgbClr val="5E696C"/>
              </a:buClr>
              <a:buSzPts val="1800"/>
              <a:buChar char="-"/>
            </a:pPr>
            <a:r>
              <a:rPr lang="zh-HK">
                <a:solidFill>
                  <a:srgbClr val="5E696C"/>
                </a:solidFill>
              </a:rPr>
              <a:t>騎士：-19 分</a:t>
            </a:r>
            <a:endParaRPr>
              <a:solidFill>
                <a:srgbClr val="5E696C"/>
              </a:solidFill>
            </a:endParaRPr>
          </a:p>
          <a:p>
            <a:pPr indent="-342900" lvl="0" marL="457200" rtl="0">
              <a:spcBef>
                <a:spcPts val="0"/>
              </a:spcBef>
              <a:spcAft>
                <a:spcPts val="0"/>
              </a:spcAft>
              <a:buClr>
                <a:srgbClr val="5E696C"/>
              </a:buClr>
              <a:buSzPts val="1800"/>
              <a:buChar char="-"/>
            </a:pPr>
            <a:r>
              <a:rPr lang="zh-HK">
                <a:solidFill>
                  <a:srgbClr val="5E696C"/>
                </a:solidFill>
              </a:rPr>
              <a:t>勇士：-17 分</a:t>
            </a:r>
            <a:endParaRPr>
              <a:solidFill>
                <a:srgbClr val="5E696C"/>
              </a:solidFill>
            </a:endParaRPr>
          </a:p>
          <a:p>
            <a:pPr indent="0" lvl="0" marL="0" rtl="0">
              <a:spcBef>
                <a:spcPts val="0"/>
              </a:spcBef>
              <a:spcAft>
                <a:spcPts val="0"/>
              </a:spcAft>
              <a:buNone/>
            </a:pPr>
            <a:r>
              <a:t/>
            </a:r>
            <a:endParaRPr>
              <a:solidFill>
                <a:srgbClr val="5E696C"/>
              </a:solidFill>
            </a:endParaRPr>
          </a:p>
          <a:p>
            <a:pPr indent="0" lvl="0" marL="0" rtl="0">
              <a:spcBef>
                <a:spcPts val="0"/>
              </a:spcBef>
              <a:spcAft>
                <a:spcPts val="0"/>
              </a:spcAft>
              <a:buNone/>
            </a:pPr>
            <a:r>
              <a:rPr lang="zh-HK">
                <a:solidFill>
                  <a:srgbClr val="5E696C"/>
                </a:solidFill>
              </a:rPr>
              <a:t>看好貼文數</a:t>
            </a:r>
            <a:endParaRPr>
              <a:solidFill>
                <a:srgbClr val="5E696C"/>
              </a:solidFill>
            </a:endParaRPr>
          </a:p>
          <a:p>
            <a:pPr indent="-342900" lvl="0" marL="457200" rtl="0">
              <a:spcBef>
                <a:spcPts val="0"/>
              </a:spcBef>
              <a:spcAft>
                <a:spcPts val="0"/>
              </a:spcAft>
              <a:buClr>
                <a:srgbClr val="5E696C"/>
              </a:buClr>
              <a:buSzPts val="1800"/>
              <a:buChar char="-"/>
            </a:pPr>
            <a:r>
              <a:rPr lang="zh-HK">
                <a:solidFill>
                  <a:srgbClr val="5E696C"/>
                </a:solidFill>
              </a:rPr>
              <a:t>騎士：-3 篇</a:t>
            </a:r>
            <a:endParaRPr>
              <a:solidFill>
                <a:srgbClr val="5E696C"/>
              </a:solidFill>
            </a:endParaRPr>
          </a:p>
          <a:p>
            <a:pPr indent="-342900" lvl="0" marL="457200" rtl="0">
              <a:spcBef>
                <a:spcPts val="0"/>
              </a:spcBef>
              <a:spcAft>
                <a:spcPts val="0"/>
              </a:spcAft>
              <a:buClr>
                <a:srgbClr val="5E696C"/>
              </a:buClr>
              <a:buSzPts val="1800"/>
              <a:buChar char="-"/>
            </a:pPr>
            <a:r>
              <a:rPr lang="zh-HK">
                <a:solidFill>
                  <a:srgbClr val="5E696C"/>
                </a:solidFill>
              </a:rPr>
              <a:t>勇士：-2 篇</a:t>
            </a:r>
            <a:endParaRPr>
              <a:solidFill>
                <a:srgbClr val="5E696C"/>
              </a:solidFill>
            </a:endParaRPr>
          </a:p>
          <a:p>
            <a:pPr indent="0" lvl="0" marL="0" rtl="0">
              <a:spcBef>
                <a:spcPts val="0"/>
              </a:spcBef>
              <a:spcAft>
                <a:spcPts val="1600"/>
              </a:spcAft>
              <a:buNone/>
            </a:pPr>
            <a:r>
              <a:t/>
            </a:r>
            <a:endParaRPr>
              <a:solidFill>
                <a:srgbClr val="5E696C"/>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HK"/>
              <a:t>Game 2</a:t>
            </a:r>
            <a:endParaRPr/>
          </a:p>
        </p:txBody>
      </p:sp>
      <p:sp>
        <p:nvSpPr>
          <p:cNvPr id="179" name="Shape 179"/>
          <p:cNvSpPr txBox="1"/>
          <p:nvPr>
            <p:ph idx="1" type="body"/>
          </p:nvPr>
        </p:nvSpPr>
        <p:spPr>
          <a:xfrm>
            <a:off x="637696" y="1152475"/>
            <a:ext cx="42603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zh-HK" sz="3200">
                <a:solidFill>
                  <a:srgbClr val="5E696C"/>
                </a:solidFill>
                <a:latin typeface="Playfair Display"/>
                <a:ea typeface="Playfair Display"/>
                <a:cs typeface="Playfair Display"/>
                <a:sym typeface="Playfair Display"/>
              </a:rPr>
              <a:t>Result</a:t>
            </a:r>
            <a:endParaRPr b="1">
              <a:solidFill>
                <a:srgbClr val="5E696C"/>
              </a:solidFill>
            </a:endParaRPr>
          </a:p>
          <a:p>
            <a:pPr indent="-342900" lvl="0" marL="457200" rtl="0">
              <a:spcBef>
                <a:spcPts val="1600"/>
              </a:spcBef>
              <a:spcAft>
                <a:spcPts val="0"/>
              </a:spcAft>
              <a:buClr>
                <a:srgbClr val="5E696C"/>
              </a:buClr>
              <a:buSzPts val="1800"/>
              <a:buChar char="-"/>
            </a:pPr>
            <a:r>
              <a:rPr lang="zh-HK">
                <a:solidFill>
                  <a:srgbClr val="5E696C"/>
                </a:solidFill>
              </a:rPr>
              <a:t>騎士 103：122 勇士</a:t>
            </a:r>
            <a:endParaRPr>
              <a:solidFill>
                <a:srgbClr val="5E696C"/>
              </a:solidFill>
            </a:endParaRPr>
          </a:p>
          <a:p>
            <a:pPr indent="-342900" lvl="0" marL="457200" rtl="0">
              <a:spcBef>
                <a:spcPts val="0"/>
              </a:spcBef>
              <a:spcAft>
                <a:spcPts val="0"/>
              </a:spcAft>
              <a:buClr>
                <a:srgbClr val="5E696C"/>
              </a:buClr>
              <a:buSzPts val="1800"/>
              <a:buChar char="-"/>
            </a:pPr>
            <a:r>
              <a:rPr lang="zh-HK">
                <a:solidFill>
                  <a:srgbClr val="5E696C"/>
                </a:solidFill>
              </a:rPr>
              <a:t>勇士勝</a:t>
            </a:r>
            <a:endParaRPr>
              <a:solidFill>
                <a:srgbClr val="5E696C"/>
              </a:solidFill>
            </a:endParaRPr>
          </a:p>
          <a:p>
            <a:pPr indent="0" lvl="0" marL="0" rtl="0">
              <a:spcBef>
                <a:spcPts val="0"/>
              </a:spcBef>
              <a:spcAft>
                <a:spcPts val="1600"/>
              </a:spcAft>
              <a:buNone/>
            </a:pPr>
            <a:r>
              <a:t/>
            </a:r>
            <a:endParaRPr>
              <a:solidFill>
                <a:srgbClr val="5E696C"/>
              </a:solidFill>
            </a:endParaRPr>
          </a:p>
        </p:txBody>
      </p:sp>
      <p:sp>
        <p:nvSpPr>
          <p:cNvPr id="180" name="Shape 180"/>
          <p:cNvSpPr txBox="1"/>
          <p:nvPr>
            <p:ph idx="1" type="body"/>
          </p:nvPr>
        </p:nvSpPr>
        <p:spPr>
          <a:xfrm>
            <a:off x="4339840" y="1152475"/>
            <a:ext cx="42603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zh-HK" sz="3200">
                <a:solidFill>
                  <a:srgbClr val="5E696C"/>
                </a:solidFill>
                <a:latin typeface="Playfair Display"/>
                <a:ea typeface="Playfair Display"/>
                <a:cs typeface="Playfair Display"/>
                <a:sym typeface="Playfair Display"/>
              </a:rPr>
              <a:t>Prediction</a:t>
            </a:r>
            <a:endParaRPr b="1">
              <a:solidFill>
                <a:srgbClr val="5E696C"/>
              </a:solidFill>
            </a:endParaRPr>
          </a:p>
          <a:p>
            <a:pPr indent="0" lvl="0" marL="0" rtl="0">
              <a:spcBef>
                <a:spcPts val="1600"/>
              </a:spcBef>
              <a:spcAft>
                <a:spcPts val="0"/>
              </a:spcAft>
              <a:buNone/>
            </a:pPr>
            <a:r>
              <a:rPr lang="zh-HK">
                <a:solidFill>
                  <a:srgbClr val="5E696C"/>
                </a:solidFill>
              </a:rPr>
              <a:t>情感總分</a:t>
            </a:r>
            <a:endParaRPr>
              <a:solidFill>
                <a:srgbClr val="5E696C"/>
              </a:solidFill>
            </a:endParaRPr>
          </a:p>
          <a:p>
            <a:pPr indent="-342900" lvl="0" marL="457200" rtl="0">
              <a:spcBef>
                <a:spcPts val="0"/>
              </a:spcBef>
              <a:spcAft>
                <a:spcPts val="0"/>
              </a:spcAft>
              <a:buClr>
                <a:srgbClr val="5E696C"/>
              </a:buClr>
              <a:buSzPts val="1800"/>
              <a:buChar char="-"/>
            </a:pPr>
            <a:r>
              <a:rPr lang="zh-HK">
                <a:solidFill>
                  <a:srgbClr val="5E696C"/>
                </a:solidFill>
              </a:rPr>
              <a:t>騎士：-38 分</a:t>
            </a:r>
            <a:endParaRPr>
              <a:solidFill>
                <a:srgbClr val="5E696C"/>
              </a:solidFill>
            </a:endParaRPr>
          </a:p>
          <a:p>
            <a:pPr indent="-342900" lvl="0" marL="457200" rtl="0">
              <a:spcBef>
                <a:spcPts val="0"/>
              </a:spcBef>
              <a:spcAft>
                <a:spcPts val="0"/>
              </a:spcAft>
              <a:buClr>
                <a:srgbClr val="5E696C"/>
              </a:buClr>
              <a:buSzPts val="1800"/>
              <a:buChar char="-"/>
            </a:pPr>
            <a:r>
              <a:rPr lang="zh-HK">
                <a:solidFill>
                  <a:srgbClr val="5E696C"/>
                </a:solidFill>
              </a:rPr>
              <a:t>勇士：-12 分</a:t>
            </a:r>
            <a:endParaRPr>
              <a:solidFill>
                <a:srgbClr val="5E696C"/>
              </a:solidFill>
            </a:endParaRPr>
          </a:p>
          <a:p>
            <a:pPr indent="0" lvl="0" marL="0" rtl="0">
              <a:spcBef>
                <a:spcPts val="0"/>
              </a:spcBef>
              <a:spcAft>
                <a:spcPts val="0"/>
              </a:spcAft>
              <a:buNone/>
            </a:pPr>
            <a:r>
              <a:t/>
            </a:r>
            <a:endParaRPr>
              <a:solidFill>
                <a:srgbClr val="5E696C"/>
              </a:solidFill>
            </a:endParaRPr>
          </a:p>
          <a:p>
            <a:pPr indent="0" lvl="0" marL="0" rtl="0">
              <a:spcBef>
                <a:spcPts val="0"/>
              </a:spcBef>
              <a:spcAft>
                <a:spcPts val="0"/>
              </a:spcAft>
              <a:buNone/>
            </a:pPr>
            <a:r>
              <a:rPr lang="zh-HK">
                <a:solidFill>
                  <a:srgbClr val="5E696C"/>
                </a:solidFill>
              </a:rPr>
              <a:t>看好貼文數</a:t>
            </a:r>
            <a:endParaRPr>
              <a:solidFill>
                <a:srgbClr val="5E696C"/>
              </a:solidFill>
            </a:endParaRPr>
          </a:p>
          <a:p>
            <a:pPr indent="-342900" lvl="0" marL="457200" rtl="0">
              <a:spcBef>
                <a:spcPts val="0"/>
              </a:spcBef>
              <a:spcAft>
                <a:spcPts val="0"/>
              </a:spcAft>
              <a:buClr>
                <a:srgbClr val="5E696C"/>
              </a:buClr>
              <a:buSzPts val="1800"/>
              <a:buChar char="-"/>
            </a:pPr>
            <a:r>
              <a:rPr lang="zh-HK">
                <a:solidFill>
                  <a:srgbClr val="5E696C"/>
                </a:solidFill>
              </a:rPr>
              <a:t>騎士：-4 篇</a:t>
            </a:r>
            <a:endParaRPr>
              <a:solidFill>
                <a:srgbClr val="5E696C"/>
              </a:solidFill>
            </a:endParaRPr>
          </a:p>
          <a:p>
            <a:pPr indent="-342900" lvl="0" marL="457200" rtl="0">
              <a:spcBef>
                <a:spcPts val="0"/>
              </a:spcBef>
              <a:spcAft>
                <a:spcPts val="0"/>
              </a:spcAft>
              <a:buClr>
                <a:srgbClr val="5E696C"/>
              </a:buClr>
              <a:buSzPts val="1800"/>
              <a:buChar char="-"/>
            </a:pPr>
            <a:r>
              <a:rPr lang="zh-HK">
                <a:solidFill>
                  <a:srgbClr val="5E696C"/>
                </a:solidFill>
              </a:rPr>
              <a:t>勇士：+1 篇</a:t>
            </a:r>
            <a:endParaRPr>
              <a:solidFill>
                <a:srgbClr val="5E696C"/>
              </a:solidFill>
            </a:endParaRPr>
          </a:p>
          <a:p>
            <a:pPr indent="0" lvl="0" marL="0" rtl="0">
              <a:spcBef>
                <a:spcPts val="0"/>
              </a:spcBef>
              <a:spcAft>
                <a:spcPts val="1600"/>
              </a:spcAft>
              <a:buNone/>
            </a:pPr>
            <a:r>
              <a:t/>
            </a:r>
            <a:endParaRPr>
              <a:solidFill>
                <a:srgbClr val="5E696C"/>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HK"/>
              <a:t>Game 3</a:t>
            </a:r>
            <a:endParaRPr/>
          </a:p>
        </p:txBody>
      </p:sp>
      <p:sp>
        <p:nvSpPr>
          <p:cNvPr id="186" name="Shape 186"/>
          <p:cNvSpPr txBox="1"/>
          <p:nvPr>
            <p:ph idx="1" type="body"/>
          </p:nvPr>
        </p:nvSpPr>
        <p:spPr>
          <a:xfrm>
            <a:off x="637696" y="1152475"/>
            <a:ext cx="42603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zh-HK" sz="3200">
                <a:solidFill>
                  <a:srgbClr val="5E696C"/>
                </a:solidFill>
                <a:latin typeface="Playfair Display"/>
                <a:ea typeface="Playfair Display"/>
                <a:cs typeface="Playfair Display"/>
                <a:sym typeface="Playfair Display"/>
              </a:rPr>
              <a:t>Result</a:t>
            </a:r>
            <a:endParaRPr b="1">
              <a:solidFill>
                <a:srgbClr val="5E696C"/>
              </a:solidFill>
            </a:endParaRPr>
          </a:p>
          <a:p>
            <a:pPr indent="-342900" lvl="0" marL="457200" rtl="0">
              <a:spcBef>
                <a:spcPts val="1600"/>
              </a:spcBef>
              <a:spcAft>
                <a:spcPts val="0"/>
              </a:spcAft>
              <a:buClr>
                <a:srgbClr val="5E696C"/>
              </a:buClr>
              <a:buSzPts val="1800"/>
              <a:buChar char="-"/>
            </a:pPr>
            <a:r>
              <a:rPr lang="zh-HK">
                <a:solidFill>
                  <a:srgbClr val="5E696C"/>
                </a:solidFill>
              </a:rPr>
              <a:t>騎士 102：110 勇士</a:t>
            </a:r>
            <a:endParaRPr>
              <a:solidFill>
                <a:srgbClr val="5E696C"/>
              </a:solidFill>
            </a:endParaRPr>
          </a:p>
          <a:p>
            <a:pPr indent="-342900" lvl="0" marL="457200" rtl="0">
              <a:spcBef>
                <a:spcPts val="0"/>
              </a:spcBef>
              <a:spcAft>
                <a:spcPts val="0"/>
              </a:spcAft>
              <a:buClr>
                <a:srgbClr val="5E696C"/>
              </a:buClr>
              <a:buSzPts val="1800"/>
              <a:buChar char="-"/>
            </a:pPr>
            <a:r>
              <a:rPr lang="zh-HK">
                <a:solidFill>
                  <a:srgbClr val="5E696C"/>
                </a:solidFill>
              </a:rPr>
              <a:t>勇士勝</a:t>
            </a:r>
            <a:endParaRPr>
              <a:solidFill>
                <a:srgbClr val="5E696C"/>
              </a:solidFill>
            </a:endParaRPr>
          </a:p>
          <a:p>
            <a:pPr indent="0" lvl="0" marL="0" rtl="0">
              <a:spcBef>
                <a:spcPts val="0"/>
              </a:spcBef>
              <a:spcAft>
                <a:spcPts val="1600"/>
              </a:spcAft>
              <a:buNone/>
            </a:pPr>
            <a:r>
              <a:t/>
            </a:r>
            <a:endParaRPr>
              <a:solidFill>
                <a:srgbClr val="5E696C"/>
              </a:solidFill>
            </a:endParaRPr>
          </a:p>
        </p:txBody>
      </p:sp>
      <p:sp>
        <p:nvSpPr>
          <p:cNvPr id="187" name="Shape 187"/>
          <p:cNvSpPr txBox="1"/>
          <p:nvPr>
            <p:ph idx="1" type="body"/>
          </p:nvPr>
        </p:nvSpPr>
        <p:spPr>
          <a:xfrm>
            <a:off x="4339840" y="1152475"/>
            <a:ext cx="42603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zh-HK" sz="3200">
                <a:solidFill>
                  <a:srgbClr val="5E696C"/>
                </a:solidFill>
                <a:latin typeface="Playfair Display"/>
                <a:ea typeface="Playfair Display"/>
                <a:cs typeface="Playfair Display"/>
                <a:sym typeface="Playfair Display"/>
              </a:rPr>
              <a:t>Prediction</a:t>
            </a:r>
            <a:endParaRPr b="1">
              <a:solidFill>
                <a:srgbClr val="5E696C"/>
              </a:solidFill>
            </a:endParaRPr>
          </a:p>
          <a:p>
            <a:pPr indent="0" lvl="0" marL="0" rtl="0">
              <a:spcBef>
                <a:spcPts val="1600"/>
              </a:spcBef>
              <a:spcAft>
                <a:spcPts val="0"/>
              </a:spcAft>
              <a:buNone/>
            </a:pPr>
            <a:r>
              <a:rPr lang="zh-HK">
                <a:solidFill>
                  <a:srgbClr val="5E696C"/>
                </a:solidFill>
              </a:rPr>
              <a:t>情感總分</a:t>
            </a:r>
            <a:endParaRPr>
              <a:solidFill>
                <a:srgbClr val="5E696C"/>
              </a:solidFill>
            </a:endParaRPr>
          </a:p>
          <a:p>
            <a:pPr indent="-342900" lvl="0" marL="457200" rtl="0">
              <a:spcBef>
                <a:spcPts val="0"/>
              </a:spcBef>
              <a:spcAft>
                <a:spcPts val="0"/>
              </a:spcAft>
              <a:buClr>
                <a:srgbClr val="5E696C"/>
              </a:buClr>
              <a:buSzPts val="1800"/>
              <a:buChar char="-"/>
            </a:pPr>
            <a:r>
              <a:rPr lang="zh-HK">
                <a:solidFill>
                  <a:srgbClr val="5E696C"/>
                </a:solidFill>
              </a:rPr>
              <a:t>騎士：-21 分</a:t>
            </a:r>
            <a:endParaRPr>
              <a:solidFill>
                <a:srgbClr val="5E696C"/>
              </a:solidFill>
            </a:endParaRPr>
          </a:p>
          <a:p>
            <a:pPr indent="-342900" lvl="0" marL="457200" rtl="0">
              <a:spcBef>
                <a:spcPts val="0"/>
              </a:spcBef>
              <a:spcAft>
                <a:spcPts val="0"/>
              </a:spcAft>
              <a:buClr>
                <a:srgbClr val="5E696C"/>
              </a:buClr>
              <a:buSzPts val="1800"/>
              <a:buChar char="-"/>
            </a:pPr>
            <a:r>
              <a:rPr lang="zh-HK">
                <a:solidFill>
                  <a:srgbClr val="5E696C"/>
                </a:solidFill>
              </a:rPr>
              <a:t>勇士：+2 分</a:t>
            </a:r>
            <a:endParaRPr>
              <a:solidFill>
                <a:srgbClr val="5E696C"/>
              </a:solidFill>
            </a:endParaRPr>
          </a:p>
          <a:p>
            <a:pPr indent="0" lvl="0" marL="0" rtl="0">
              <a:spcBef>
                <a:spcPts val="0"/>
              </a:spcBef>
              <a:spcAft>
                <a:spcPts val="0"/>
              </a:spcAft>
              <a:buNone/>
            </a:pPr>
            <a:r>
              <a:t/>
            </a:r>
            <a:endParaRPr>
              <a:solidFill>
                <a:srgbClr val="5E696C"/>
              </a:solidFill>
            </a:endParaRPr>
          </a:p>
          <a:p>
            <a:pPr indent="0" lvl="0" marL="0" rtl="0">
              <a:spcBef>
                <a:spcPts val="0"/>
              </a:spcBef>
              <a:spcAft>
                <a:spcPts val="0"/>
              </a:spcAft>
              <a:buNone/>
            </a:pPr>
            <a:r>
              <a:rPr lang="zh-HK">
                <a:solidFill>
                  <a:srgbClr val="5E696C"/>
                </a:solidFill>
              </a:rPr>
              <a:t>看好貼文數</a:t>
            </a:r>
            <a:endParaRPr>
              <a:solidFill>
                <a:srgbClr val="5E696C"/>
              </a:solidFill>
            </a:endParaRPr>
          </a:p>
          <a:p>
            <a:pPr indent="-342900" lvl="0" marL="457200" rtl="0">
              <a:spcBef>
                <a:spcPts val="0"/>
              </a:spcBef>
              <a:spcAft>
                <a:spcPts val="0"/>
              </a:spcAft>
              <a:buClr>
                <a:srgbClr val="5E696C"/>
              </a:buClr>
              <a:buSzPts val="1800"/>
              <a:buChar char="-"/>
            </a:pPr>
            <a:r>
              <a:rPr lang="zh-HK">
                <a:solidFill>
                  <a:srgbClr val="5E696C"/>
                </a:solidFill>
              </a:rPr>
              <a:t>騎士：+2 篇</a:t>
            </a:r>
            <a:endParaRPr>
              <a:solidFill>
                <a:srgbClr val="5E696C"/>
              </a:solidFill>
            </a:endParaRPr>
          </a:p>
          <a:p>
            <a:pPr indent="-342900" lvl="0" marL="457200" rtl="0">
              <a:spcBef>
                <a:spcPts val="0"/>
              </a:spcBef>
              <a:spcAft>
                <a:spcPts val="0"/>
              </a:spcAft>
              <a:buClr>
                <a:srgbClr val="5E696C"/>
              </a:buClr>
              <a:buSzPts val="1800"/>
              <a:buChar char="-"/>
            </a:pPr>
            <a:r>
              <a:rPr lang="zh-HK">
                <a:solidFill>
                  <a:srgbClr val="5E696C"/>
                </a:solidFill>
              </a:rPr>
              <a:t>勇士：-1  篇</a:t>
            </a:r>
            <a:endParaRPr>
              <a:solidFill>
                <a:srgbClr val="5E696C"/>
              </a:solidFill>
            </a:endParaRPr>
          </a:p>
          <a:p>
            <a:pPr indent="0" lvl="0" marL="0" rtl="0">
              <a:spcBef>
                <a:spcPts val="0"/>
              </a:spcBef>
              <a:spcAft>
                <a:spcPts val="1600"/>
              </a:spcAft>
              <a:buNone/>
            </a:pPr>
            <a:r>
              <a:t/>
            </a:r>
            <a:endParaRPr>
              <a:solidFill>
                <a:srgbClr val="5E696C"/>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HK"/>
              <a:t>Game 4</a:t>
            </a:r>
            <a:endParaRPr/>
          </a:p>
        </p:txBody>
      </p:sp>
      <p:sp>
        <p:nvSpPr>
          <p:cNvPr id="193" name="Shape 193"/>
          <p:cNvSpPr txBox="1"/>
          <p:nvPr>
            <p:ph idx="1" type="body"/>
          </p:nvPr>
        </p:nvSpPr>
        <p:spPr>
          <a:xfrm>
            <a:off x="637696" y="1152475"/>
            <a:ext cx="42603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zh-HK" sz="3200">
                <a:solidFill>
                  <a:srgbClr val="5E696C"/>
                </a:solidFill>
                <a:latin typeface="Playfair Display"/>
                <a:ea typeface="Playfair Display"/>
                <a:cs typeface="Playfair Display"/>
                <a:sym typeface="Playfair Display"/>
              </a:rPr>
              <a:t>Result</a:t>
            </a:r>
            <a:endParaRPr b="1">
              <a:solidFill>
                <a:srgbClr val="5E696C"/>
              </a:solidFill>
            </a:endParaRPr>
          </a:p>
          <a:p>
            <a:pPr indent="-342900" lvl="0" marL="457200" rtl="0">
              <a:spcBef>
                <a:spcPts val="1600"/>
              </a:spcBef>
              <a:spcAft>
                <a:spcPts val="0"/>
              </a:spcAft>
              <a:buClr>
                <a:srgbClr val="5E696C"/>
              </a:buClr>
              <a:buSzPts val="1800"/>
              <a:buChar char="-"/>
            </a:pPr>
            <a:r>
              <a:rPr lang="zh-HK">
                <a:solidFill>
                  <a:srgbClr val="5E696C"/>
                </a:solidFill>
              </a:rPr>
              <a:t>騎士 85：108 勇士</a:t>
            </a:r>
            <a:endParaRPr>
              <a:solidFill>
                <a:srgbClr val="5E696C"/>
              </a:solidFill>
            </a:endParaRPr>
          </a:p>
          <a:p>
            <a:pPr indent="-342900" lvl="0" marL="457200" rtl="0">
              <a:spcBef>
                <a:spcPts val="0"/>
              </a:spcBef>
              <a:spcAft>
                <a:spcPts val="0"/>
              </a:spcAft>
              <a:buClr>
                <a:srgbClr val="5E696C"/>
              </a:buClr>
              <a:buSzPts val="1800"/>
              <a:buChar char="-"/>
            </a:pPr>
            <a:r>
              <a:rPr lang="zh-HK">
                <a:solidFill>
                  <a:srgbClr val="5E696C"/>
                </a:solidFill>
              </a:rPr>
              <a:t>勇士勝</a:t>
            </a:r>
            <a:endParaRPr>
              <a:solidFill>
                <a:srgbClr val="5E696C"/>
              </a:solidFill>
            </a:endParaRPr>
          </a:p>
          <a:p>
            <a:pPr indent="0" lvl="0" marL="0" rtl="0">
              <a:spcBef>
                <a:spcPts val="0"/>
              </a:spcBef>
              <a:spcAft>
                <a:spcPts val="1600"/>
              </a:spcAft>
              <a:buNone/>
            </a:pPr>
            <a:r>
              <a:t/>
            </a:r>
            <a:endParaRPr>
              <a:solidFill>
                <a:srgbClr val="5E696C"/>
              </a:solidFill>
            </a:endParaRPr>
          </a:p>
        </p:txBody>
      </p:sp>
      <p:sp>
        <p:nvSpPr>
          <p:cNvPr id="194" name="Shape 194"/>
          <p:cNvSpPr txBox="1"/>
          <p:nvPr>
            <p:ph idx="1" type="body"/>
          </p:nvPr>
        </p:nvSpPr>
        <p:spPr>
          <a:xfrm>
            <a:off x="4339840" y="1152475"/>
            <a:ext cx="42603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zh-HK" sz="3200">
                <a:solidFill>
                  <a:srgbClr val="5E696C"/>
                </a:solidFill>
                <a:latin typeface="Playfair Display"/>
                <a:ea typeface="Playfair Display"/>
                <a:cs typeface="Playfair Display"/>
                <a:sym typeface="Playfair Display"/>
              </a:rPr>
              <a:t>Prediction</a:t>
            </a:r>
            <a:endParaRPr b="1">
              <a:solidFill>
                <a:srgbClr val="5E696C"/>
              </a:solidFill>
            </a:endParaRPr>
          </a:p>
          <a:p>
            <a:pPr indent="0" lvl="0" marL="0" rtl="0">
              <a:spcBef>
                <a:spcPts val="1600"/>
              </a:spcBef>
              <a:spcAft>
                <a:spcPts val="0"/>
              </a:spcAft>
              <a:buNone/>
            </a:pPr>
            <a:r>
              <a:rPr lang="zh-HK">
                <a:solidFill>
                  <a:srgbClr val="5E696C"/>
                </a:solidFill>
              </a:rPr>
              <a:t>情感總分</a:t>
            </a:r>
            <a:endParaRPr>
              <a:solidFill>
                <a:srgbClr val="5E696C"/>
              </a:solidFill>
            </a:endParaRPr>
          </a:p>
          <a:p>
            <a:pPr indent="-342900" lvl="0" marL="457200" rtl="0">
              <a:spcBef>
                <a:spcPts val="0"/>
              </a:spcBef>
              <a:spcAft>
                <a:spcPts val="0"/>
              </a:spcAft>
              <a:buClr>
                <a:srgbClr val="5E696C"/>
              </a:buClr>
              <a:buSzPts val="1800"/>
              <a:buChar char="-"/>
            </a:pPr>
            <a:r>
              <a:rPr lang="zh-HK">
                <a:solidFill>
                  <a:srgbClr val="5E696C"/>
                </a:solidFill>
              </a:rPr>
              <a:t>騎士：-29 分</a:t>
            </a:r>
            <a:endParaRPr>
              <a:solidFill>
                <a:srgbClr val="5E696C"/>
              </a:solidFill>
            </a:endParaRPr>
          </a:p>
          <a:p>
            <a:pPr indent="-342900" lvl="0" marL="457200" rtl="0">
              <a:spcBef>
                <a:spcPts val="0"/>
              </a:spcBef>
              <a:spcAft>
                <a:spcPts val="0"/>
              </a:spcAft>
              <a:buClr>
                <a:srgbClr val="5E696C"/>
              </a:buClr>
              <a:buSzPts val="1800"/>
              <a:buChar char="-"/>
            </a:pPr>
            <a:r>
              <a:rPr lang="zh-HK">
                <a:solidFill>
                  <a:srgbClr val="5E696C"/>
                </a:solidFill>
              </a:rPr>
              <a:t>勇士：+35 分</a:t>
            </a:r>
            <a:endParaRPr>
              <a:solidFill>
                <a:srgbClr val="5E696C"/>
              </a:solidFill>
            </a:endParaRPr>
          </a:p>
          <a:p>
            <a:pPr indent="0" lvl="0" marL="0" rtl="0">
              <a:spcBef>
                <a:spcPts val="0"/>
              </a:spcBef>
              <a:spcAft>
                <a:spcPts val="0"/>
              </a:spcAft>
              <a:buNone/>
            </a:pPr>
            <a:r>
              <a:t/>
            </a:r>
            <a:endParaRPr>
              <a:solidFill>
                <a:srgbClr val="5E696C"/>
              </a:solidFill>
            </a:endParaRPr>
          </a:p>
          <a:p>
            <a:pPr indent="0" lvl="0" marL="0" rtl="0">
              <a:spcBef>
                <a:spcPts val="0"/>
              </a:spcBef>
              <a:spcAft>
                <a:spcPts val="0"/>
              </a:spcAft>
              <a:buNone/>
            </a:pPr>
            <a:r>
              <a:rPr lang="zh-HK">
                <a:solidFill>
                  <a:srgbClr val="5E696C"/>
                </a:solidFill>
              </a:rPr>
              <a:t>看好貼文數</a:t>
            </a:r>
            <a:endParaRPr>
              <a:solidFill>
                <a:srgbClr val="5E696C"/>
              </a:solidFill>
            </a:endParaRPr>
          </a:p>
          <a:p>
            <a:pPr indent="-342900" lvl="0" marL="457200" rtl="0">
              <a:spcBef>
                <a:spcPts val="0"/>
              </a:spcBef>
              <a:spcAft>
                <a:spcPts val="0"/>
              </a:spcAft>
              <a:buClr>
                <a:srgbClr val="5E696C"/>
              </a:buClr>
              <a:buSzPts val="1800"/>
              <a:buChar char="-"/>
            </a:pPr>
            <a:r>
              <a:rPr lang="zh-HK">
                <a:solidFill>
                  <a:srgbClr val="5E696C"/>
                </a:solidFill>
              </a:rPr>
              <a:t>騎士：-9 篇</a:t>
            </a:r>
            <a:endParaRPr>
              <a:solidFill>
                <a:srgbClr val="5E696C"/>
              </a:solidFill>
            </a:endParaRPr>
          </a:p>
          <a:p>
            <a:pPr indent="-342900" lvl="0" marL="457200" rtl="0">
              <a:spcBef>
                <a:spcPts val="0"/>
              </a:spcBef>
              <a:spcAft>
                <a:spcPts val="0"/>
              </a:spcAft>
              <a:buClr>
                <a:srgbClr val="5E696C"/>
              </a:buClr>
              <a:buSzPts val="1800"/>
              <a:buChar char="-"/>
            </a:pPr>
            <a:r>
              <a:rPr lang="zh-HK">
                <a:solidFill>
                  <a:srgbClr val="5E696C"/>
                </a:solidFill>
              </a:rPr>
              <a:t>勇士：+4 篇</a:t>
            </a:r>
            <a:endParaRPr>
              <a:solidFill>
                <a:srgbClr val="5E696C"/>
              </a:solidFill>
            </a:endParaRPr>
          </a:p>
          <a:p>
            <a:pPr indent="0" lvl="0" marL="0" rtl="0">
              <a:spcBef>
                <a:spcPts val="0"/>
              </a:spcBef>
              <a:spcAft>
                <a:spcPts val="1600"/>
              </a:spcAft>
              <a:buNone/>
            </a:pPr>
            <a:r>
              <a:t/>
            </a:r>
            <a:endParaRPr>
              <a:solidFill>
                <a:srgbClr val="5E696C"/>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zh-HK">
                <a:latin typeface="MS PGothic"/>
                <a:ea typeface="MS PGothic"/>
                <a:cs typeface="MS PGothic"/>
                <a:sym typeface="MS PGothic"/>
              </a:rPr>
              <a:t>就算命運注定，還是要全力改變命運。</a:t>
            </a:r>
            <a:endParaRPr>
              <a:latin typeface="MS PGothic"/>
              <a:ea typeface="MS PGothic"/>
              <a:cs typeface="MS PGothic"/>
              <a:sym typeface="MS P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311700" y="391350"/>
            <a:ext cx="87297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HK"/>
              <a:t>兩隊應該派誰上場好呢?</a:t>
            </a:r>
            <a:endParaRPr/>
          </a:p>
        </p:txBody>
      </p:sp>
      <p:sp>
        <p:nvSpPr>
          <p:cNvPr id="205" name="Shape 205"/>
          <p:cNvSpPr txBox="1"/>
          <p:nvPr>
            <p:ph idx="1" type="body"/>
          </p:nvPr>
        </p:nvSpPr>
        <p:spPr>
          <a:xfrm>
            <a:off x="869625" y="21109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HK"/>
              <a:t>由前面的分析來看，我們可以看到大家普遍認為</a:t>
            </a:r>
            <a:r>
              <a:rPr b="1" lang="zh-HK" sz="2400">
                <a:solidFill>
                  <a:srgbClr val="4A86E8"/>
                </a:solidFill>
              </a:rPr>
              <a:t>勇士會贏騎士</a:t>
            </a:r>
            <a:endParaRPr b="1" sz="2400">
              <a:solidFill>
                <a:srgbClr val="4A86E8"/>
              </a:solidFill>
            </a:endParaRPr>
          </a:p>
          <a:p>
            <a:pPr indent="0" lvl="0" marL="0">
              <a:spcBef>
                <a:spcPts val="1600"/>
              </a:spcBef>
              <a:spcAft>
                <a:spcPts val="1600"/>
              </a:spcAft>
              <a:buNone/>
            </a:pPr>
            <a:r>
              <a:rPr lang="zh-HK"/>
              <a:t>。若要</a:t>
            </a:r>
            <a:r>
              <a:rPr lang="zh-HK" u="sng"/>
              <a:t>維持/翻轉</a:t>
            </a:r>
            <a:r>
              <a:rPr lang="zh-HK"/>
              <a:t>這個局面，兩隊應該分別派上那些球員呢?</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555400" y="1553800"/>
            <a:ext cx="8124900" cy="1798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zh-HK">
                <a:latin typeface="MS PGothic"/>
                <a:ea typeface="MS PGothic"/>
                <a:cs typeface="MS PGothic"/>
                <a:sym typeface="MS PGothic"/>
              </a:rPr>
              <a:t>當人人都可以是預言家，那集合大家的預言會發現甚麼呢?</a:t>
            </a:r>
            <a:endParaRPr>
              <a:latin typeface="MS PGothic"/>
              <a:ea typeface="MS PGothic"/>
              <a:cs typeface="MS PGothic"/>
              <a:sym typeface="MS P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HK"/>
              <a:t>Apriori </a:t>
            </a:r>
            <a:r>
              <a:rPr lang="zh-HK"/>
              <a:t>關聯性分析</a:t>
            </a:r>
            <a:endParaRPr/>
          </a:p>
        </p:txBody>
      </p:sp>
      <p:sp>
        <p:nvSpPr>
          <p:cNvPr id="211" name="Shape 2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HK"/>
              <a:t>我們打算分析贏球和輸球時各球員的</a:t>
            </a:r>
            <a:r>
              <a:rPr b="1" lang="zh-HK" sz="2400">
                <a:solidFill>
                  <a:srgbClr val="4A86E8"/>
                </a:solidFill>
              </a:rPr>
              <a:t>上場時間</a:t>
            </a:r>
            <a:r>
              <a:rPr lang="zh-HK"/>
              <a:t>來找到為了贏球的最佳球員上場。</a:t>
            </a:r>
            <a:endParaRPr/>
          </a:p>
          <a:p>
            <a:pPr indent="0" lvl="0" marL="0">
              <a:spcBef>
                <a:spcPts val="1600"/>
              </a:spcBef>
              <a:spcAft>
                <a:spcPts val="0"/>
              </a:spcAft>
              <a:buNone/>
            </a:pPr>
            <a:r>
              <a:rPr lang="zh-HK"/>
              <a:t>我們參考了"</a:t>
            </a:r>
            <a:r>
              <a:rPr lang="zh-HK">
                <a:solidFill>
                  <a:srgbClr val="5E696C"/>
                </a:solidFill>
              </a:rPr>
              <a:t>https://www.basketball-reference.com/teams/"作為爬蟲的主要資料來源</a:t>
            </a:r>
            <a:endParaRPr>
              <a:solidFill>
                <a:srgbClr val="5E696C"/>
              </a:solidFill>
            </a:endParaRPr>
          </a:p>
          <a:p>
            <a:pPr indent="0" lvl="0" marL="0">
              <a:spcBef>
                <a:spcPts val="1600"/>
              </a:spcBef>
              <a:spcAft>
                <a:spcPts val="1600"/>
              </a:spcAft>
              <a:buNone/>
            </a:pPr>
            <a:r>
              <a:t/>
            </a:r>
            <a:endParaRPr/>
          </a:p>
        </p:txBody>
      </p:sp>
      <p:pic>
        <p:nvPicPr>
          <p:cNvPr id="212" name="Shape 212"/>
          <p:cNvPicPr preferRelativeResize="0"/>
          <p:nvPr/>
        </p:nvPicPr>
        <p:blipFill>
          <a:blip r:embed="rId3">
            <a:alphaModFix/>
          </a:blip>
          <a:stretch>
            <a:fillRect/>
          </a:stretch>
        </p:blipFill>
        <p:spPr>
          <a:xfrm>
            <a:off x="2666850" y="3209925"/>
            <a:ext cx="3874875" cy="688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zh-HK"/>
              <a:t>勇士今年賽季資料(</a:t>
            </a:r>
            <a:r>
              <a:rPr lang="zh-HK">
                <a:solidFill>
                  <a:srgbClr val="5E696C"/>
                </a:solidFill>
              </a:rPr>
              <a:t>https://www.basketball-reference.com/teams/GSW/2018/gamelog/</a:t>
            </a:r>
            <a:r>
              <a:rPr lang="zh-HK"/>
              <a:t>)</a:t>
            </a:r>
            <a:endParaRPr/>
          </a:p>
        </p:txBody>
      </p:sp>
      <p:pic>
        <p:nvPicPr>
          <p:cNvPr id="218" name="Shape 218"/>
          <p:cNvPicPr preferRelativeResize="0"/>
          <p:nvPr/>
        </p:nvPicPr>
        <p:blipFill>
          <a:blip r:embed="rId3">
            <a:alphaModFix/>
          </a:blip>
          <a:stretch>
            <a:fillRect/>
          </a:stretch>
        </p:blipFill>
        <p:spPr>
          <a:xfrm>
            <a:off x="2806525" y="168598"/>
            <a:ext cx="4723530" cy="4118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HK"/>
              <a:t>分類</a:t>
            </a:r>
            <a:endParaRPr/>
          </a:p>
        </p:txBody>
      </p:sp>
      <p:sp>
        <p:nvSpPr>
          <p:cNvPr id="224" name="Shape 2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HK"/>
              <a:t>因為選手資料裡面的上場時間皆為</a:t>
            </a:r>
            <a:r>
              <a:rPr lang="zh-HK" sz="2400">
                <a:solidFill>
                  <a:srgbClr val="4A86E8"/>
                </a:solidFill>
              </a:rPr>
              <a:t>數字</a:t>
            </a:r>
            <a:r>
              <a:rPr lang="zh-HK"/>
              <a:t>。</a:t>
            </a:r>
            <a:endParaRPr/>
          </a:p>
          <a:p>
            <a:pPr indent="0" lvl="0" marL="0">
              <a:spcBef>
                <a:spcPts val="1600"/>
              </a:spcBef>
              <a:spcAft>
                <a:spcPts val="0"/>
              </a:spcAft>
              <a:buNone/>
            </a:pPr>
            <a:r>
              <a:rPr lang="zh-HK"/>
              <a:t>我們把上場時間分成三類，</a:t>
            </a:r>
            <a:endParaRPr/>
          </a:p>
          <a:p>
            <a:pPr indent="0" lvl="0" marL="0">
              <a:spcBef>
                <a:spcPts val="1600"/>
              </a:spcBef>
              <a:spcAft>
                <a:spcPts val="0"/>
              </a:spcAft>
              <a:buNone/>
            </a:pPr>
            <a:r>
              <a:rPr lang="zh-HK"/>
              <a:t>&gt;35min=high    35~25</a:t>
            </a:r>
            <a:r>
              <a:rPr lang="zh-HK"/>
              <a:t>min</a:t>
            </a:r>
            <a:r>
              <a:rPr lang="zh-HK"/>
              <a:t>=mid   25~15</a:t>
            </a:r>
            <a:r>
              <a:rPr lang="zh-HK"/>
              <a:t>min</a:t>
            </a:r>
            <a:r>
              <a:rPr lang="zh-HK"/>
              <a:t>=less，</a:t>
            </a:r>
            <a:endParaRPr/>
          </a:p>
          <a:p>
            <a:pPr indent="0" lvl="0" marL="0">
              <a:spcBef>
                <a:spcPts val="1600"/>
              </a:spcBef>
              <a:spcAft>
                <a:spcPts val="0"/>
              </a:spcAft>
              <a:buNone/>
            </a:pPr>
            <a:r>
              <a:rPr lang="zh-HK"/>
              <a:t>其餘的</a:t>
            </a:r>
            <a:r>
              <a:rPr lang="zh-HK">
                <a:solidFill>
                  <a:srgbClr val="4A86E8"/>
                </a:solidFill>
              </a:rPr>
              <a:t>不計入，</a:t>
            </a:r>
            <a:endParaRPr>
              <a:solidFill>
                <a:srgbClr val="4A86E8"/>
              </a:solidFill>
            </a:endParaRPr>
          </a:p>
          <a:p>
            <a:pPr indent="0" lvl="0" marL="0">
              <a:spcBef>
                <a:spcPts val="1600"/>
              </a:spcBef>
              <a:spcAft>
                <a:spcPts val="0"/>
              </a:spcAft>
              <a:buNone/>
            </a:pPr>
            <a:r>
              <a:rPr lang="zh-HK"/>
              <a:t>並將</a:t>
            </a:r>
            <a:r>
              <a:rPr lang="zh-HK" u="sng"/>
              <a:t>勝負結果</a:t>
            </a:r>
            <a:r>
              <a:rPr lang="zh-HK"/>
              <a:t>併入dataframe中。</a:t>
            </a:r>
            <a:endParaRPr/>
          </a:p>
          <a:p>
            <a:pPr indent="0" lvl="0" marL="0">
              <a:spcBef>
                <a:spcPts val="1600"/>
              </a:spcBef>
              <a:spcAft>
                <a:spcPts val="1600"/>
              </a:spcAft>
              <a:buNone/>
            </a:pPr>
            <a:r>
              <a:t/>
            </a:r>
            <a:endParaRPr/>
          </a:p>
        </p:txBody>
      </p:sp>
      <p:pic>
        <p:nvPicPr>
          <p:cNvPr id="225" name="Shape 225"/>
          <p:cNvPicPr preferRelativeResize="0"/>
          <p:nvPr/>
        </p:nvPicPr>
        <p:blipFill>
          <a:blip r:embed="rId3">
            <a:alphaModFix/>
          </a:blip>
          <a:stretch>
            <a:fillRect/>
          </a:stretch>
        </p:blipFill>
        <p:spPr>
          <a:xfrm>
            <a:off x="6396905" y="620093"/>
            <a:ext cx="2108075" cy="3903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HK"/>
              <a:t>花生甚麼事</a:t>
            </a:r>
            <a:endParaRPr/>
          </a:p>
        </p:txBody>
      </p:sp>
      <p:sp>
        <p:nvSpPr>
          <p:cNvPr id="231" name="Shape 231"/>
          <p:cNvSpPr txBox="1"/>
          <p:nvPr>
            <p:ph idx="1" type="body"/>
          </p:nvPr>
        </p:nvSpPr>
        <p:spPr>
          <a:xfrm>
            <a:off x="311700" y="14581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zh-HK"/>
              <a:t>這裡我們跑完結果後遇到了一個比較大的</a:t>
            </a:r>
            <a:r>
              <a:rPr lang="zh-HK" u="sng"/>
              <a:t>問題</a:t>
            </a:r>
            <a:r>
              <a:rPr lang="zh-HK"/>
              <a:t>:</a:t>
            </a:r>
            <a:endParaRPr/>
          </a:p>
        </p:txBody>
      </p:sp>
      <p:pic>
        <p:nvPicPr>
          <p:cNvPr id="232" name="Shape 232"/>
          <p:cNvPicPr preferRelativeResize="0"/>
          <p:nvPr/>
        </p:nvPicPr>
        <p:blipFill>
          <a:blip r:embed="rId3">
            <a:alphaModFix/>
          </a:blip>
          <a:stretch>
            <a:fillRect/>
          </a:stretch>
        </p:blipFill>
        <p:spPr>
          <a:xfrm>
            <a:off x="68775" y="2518250"/>
            <a:ext cx="9018324" cy="1394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HK"/>
              <a:t>這代表著：</a:t>
            </a:r>
            <a:r>
              <a:rPr b="1" lang="zh-HK" sz="3200">
                <a:solidFill>
                  <a:srgbClr val="4A86E8"/>
                </a:solidFill>
                <a:latin typeface="Playfair Display"/>
                <a:ea typeface="Playfair Display"/>
                <a:cs typeface="Playfair Display"/>
                <a:sym typeface="Playfair Display"/>
              </a:rPr>
              <a:t>打得越少越容易贏?</a:t>
            </a:r>
            <a:endParaRPr b="1" sz="3200">
              <a:solidFill>
                <a:srgbClr val="4A86E8"/>
              </a:solidFill>
              <a:latin typeface="Playfair Display"/>
              <a:ea typeface="Playfair Display"/>
              <a:cs typeface="Playfair Display"/>
              <a:sym typeface="Playfair Display"/>
            </a:endParaRPr>
          </a:p>
          <a:p>
            <a:pPr indent="0" lvl="0" marL="0">
              <a:spcBef>
                <a:spcPts val="1600"/>
              </a:spcBef>
              <a:spcAft>
                <a:spcPts val="0"/>
              </a:spcAft>
              <a:buNone/>
            </a:pPr>
            <a:r>
              <a:rPr lang="zh-HK"/>
              <a:t>我們立馬發現是</a:t>
            </a:r>
            <a:r>
              <a:rPr b="1" lang="zh-HK" sz="3000">
                <a:solidFill>
                  <a:schemeClr val="dk1"/>
                </a:solidFill>
              </a:rPr>
              <a:t>垃圾時間</a:t>
            </a:r>
            <a:r>
              <a:rPr lang="zh-HK"/>
              <a:t>的存在導致的。</a:t>
            </a:r>
            <a:endParaRPr/>
          </a:p>
          <a:p>
            <a:pPr indent="0" lvl="0" marL="0">
              <a:spcBef>
                <a:spcPts val="1600"/>
              </a:spcBef>
              <a:spcAft>
                <a:spcPts val="0"/>
              </a:spcAft>
              <a:buNone/>
            </a:pPr>
            <a:r>
              <a:rPr lang="zh-HK"/>
              <a:t>因為很多時候當球隊大幅領先時，球隊就換換上2線球員上場練兵。</a:t>
            </a:r>
            <a:endParaRPr/>
          </a:p>
          <a:p>
            <a:pPr indent="0" lvl="0" marL="0">
              <a:spcBef>
                <a:spcPts val="1600"/>
              </a:spcBef>
              <a:spcAft>
                <a:spcPts val="1600"/>
              </a:spcAft>
              <a:buNone/>
            </a:pPr>
            <a:r>
              <a:rPr lang="zh-HK"/>
              <a:t>更不用說第三節很強的勇士，造成了打越少越容易贏的假象。</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HK"/>
              <a:t>改進</a:t>
            </a:r>
            <a:endParaRPr/>
          </a:p>
        </p:txBody>
      </p:sp>
      <p:sp>
        <p:nvSpPr>
          <p:cNvPr id="243" name="Shape 2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HK"/>
              <a:t>因此我們決定將</a:t>
            </a:r>
            <a:r>
              <a:rPr b="1" lang="zh-HK" sz="2000">
                <a:solidFill>
                  <a:srgbClr val="4A86E8"/>
                </a:solidFill>
              </a:rPr>
              <a:t>比分差距過大(10分or15分)</a:t>
            </a:r>
            <a:r>
              <a:rPr lang="zh-HK"/>
              <a:t>的比賽排除不計入運算，</a:t>
            </a:r>
            <a:endParaRPr/>
          </a:p>
          <a:p>
            <a:pPr indent="0" lvl="0" marL="0">
              <a:spcBef>
                <a:spcPts val="1600"/>
              </a:spcBef>
              <a:spcAft>
                <a:spcPts val="0"/>
              </a:spcAft>
              <a:buNone/>
            </a:pPr>
            <a:r>
              <a:rPr lang="zh-HK"/>
              <a:t>排除後的解果如下：(10分)</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rPr lang="zh-HK"/>
              <a:t>(15分)</a:t>
            </a:r>
            <a:endParaRPr/>
          </a:p>
        </p:txBody>
      </p:sp>
      <p:pic>
        <p:nvPicPr>
          <p:cNvPr id="244" name="Shape 244"/>
          <p:cNvPicPr preferRelativeResize="0"/>
          <p:nvPr/>
        </p:nvPicPr>
        <p:blipFill>
          <a:blip r:embed="rId3">
            <a:alphaModFix/>
          </a:blip>
          <a:stretch>
            <a:fillRect/>
          </a:stretch>
        </p:blipFill>
        <p:spPr>
          <a:xfrm>
            <a:off x="143175" y="3792400"/>
            <a:ext cx="8864674" cy="776475"/>
          </a:xfrm>
          <a:prstGeom prst="rect">
            <a:avLst/>
          </a:prstGeom>
          <a:noFill/>
          <a:ln>
            <a:noFill/>
          </a:ln>
        </p:spPr>
      </p:pic>
      <p:pic>
        <p:nvPicPr>
          <p:cNvPr id="245" name="Shape 245"/>
          <p:cNvPicPr preferRelativeResize="0"/>
          <p:nvPr/>
        </p:nvPicPr>
        <p:blipFill>
          <a:blip r:embed="rId4">
            <a:alphaModFix/>
          </a:blip>
          <a:stretch>
            <a:fillRect/>
          </a:stretch>
        </p:blipFill>
        <p:spPr>
          <a:xfrm>
            <a:off x="79625" y="2136125"/>
            <a:ext cx="8864674" cy="584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HK"/>
              <a:t>結論</a:t>
            </a:r>
            <a:endParaRPr/>
          </a:p>
        </p:txBody>
      </p:sp>
      <p:sp>
        <p:nvSpPr>
          <p:cNvPr id="251" name="Shape 251"/>
          <p:cNvSpPr txBox="1"/>
          <p:nvPr>
            <p:ph idx="1" type="body"/>
          </p:nvPr>
        </p:nvSpPr>
        <p:spPr>
          <a:xfrm>
            <a:off x="311700" y="1549900"/>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HK"/>
              <a:t>由上兩個表看來</a:t>
            </a:r>
            <a:endParaRPr/>
          </a:p>
          <a:p>
            <a:pPr indent="0" lvl="0" marL="0" rtl="0">
              <a:spcBef>
                <a:spcPts val="1600"/>
              </a:spcBef>
              <a:spcAft>
                <a:spcPts val="0"/>
              </a:spcAft>
              <a:buNone/>
            </a:pPr>
            <a:r>
              <a:rPr lang="zh-HK">
                <a:solidFill>
                  <a:srgbClr val="4A86E8"/>
                </a:solidFill>
              </a:rPr>
              <a:t>Andre Iguodala</a:t>
            </a:r>
            <a:r>
              <a:rPr lang="zh-HK">
                <a:solidFill>
                  <a:srgbClr val="5E696C"/>
                </a:solidFill>
              </a:rPr>
              <a:t>和</a:t>
            </a:r>
            <a:r>
              <a:rPr lang="zh-HK">
                <a:solidFill>
                  <a:srgbClr val="4A86E8"/>
                </a:solidFill>
              </a:rPr>
              <a:t>Draymond Green</a:t>
            </a:r>
            <a:r>
              <a:rPr lang="zh-HK">
                <a:solidFill>
                  <a:srgbClr val="5E696C"/>
                </a:solidFill>
              </a:rPr>
              <a:t>和</a:t>
            </a:r>
            <a:r>
              <a:rPr lang="zh-HK">
                <a:solidFill>
                  <a:srgbClr val="4A86E8"/>
                </a:solidFill>
              </a:rPr>
              <a:t>Klay Thompson</a:t>
            </a:r>
            <a:r>
              <a:rPr lang="zh-HK">
                <a:solidFill>
                  <a:srgbClr val="5E696C"/>
                </a:solidFill>
              </a:rPr>
              <a:t> 和</a:t>
            </a:r>
            <a:r>
              <a:rPr lang="zh-HK">
                <a:solidFill>
                  <a:srgbClr val="4A86E8"/>
                </a:solidFill>
              </a:rPr>
              <a:t>Kevin Durant</a:t>
            </a:r>
            <a:r>
              <a:rPr lang="zh-HK">
                <a:solidFill>
                  <a:srgbClr val="5E696C"/>
                </a:solidFill>
              </a:rPr>
              <a:t>  </a:t>
            </a:r>
            <a:endParaRPr>
              <a:solidFill>
                <a:srgbClr val="5E696C"/>
              </a:solidFill>
            </a:endParaRPr>
          </a:p>
          <a:p>
            <a:pPr indent="0" lvl="0" marL="0" rtl="0">
              <a:spcBef>
                <a:spcPts val="0"/>
              </a:spcBef>
              <a:spcAft>
                <a:spcPts val="0"/>
              </a:spcAft>
              <a:buNone/>
            </a:pPr>
            <a:r>
              <a:t/>
            </a:r>
            <a:endParaRPr>
              <a:solidFill>
                <a:srgbClr val="5E696C"/>
              </a:solidFill>
            </a:endParaRPr>
          </a:p>
          <a:p>
            <a:pPr indent="0" lvl="0" marL="0" rtl="0">
              <a:spcBef>
                <a:spcPts val="0"/>
              </a:spcBef>
              <a:spcAft>
                <a:spcPts val="0"/>
              </a:spcAft>
              <a:buNone/>
            </a:pPr>
            <a:r>
              <a:rPr lang="zh-HK">
                <a:solidFill>
                  <a:srgbClr val="5E696C"/>
                </a:solidFill>
              </a:rPr>
              <a:t>這四個人互相搭檔會是不錯的勝利方程式。</a:t>
            </a:r>
            <a:endParaRPr>
              <a:solidFill>
                <a:srgbClr val="5E696C"/>
              </a:solidFill>
            </a:endParaRPr>
          </a:p>
          <a:p>
            <a:pPr indent="0" lvl="0" marL="0">
              <a:spcBef>
                <a:spcPts val="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HK"/>
              <a:t>那騎士呢?</a:t>
            </a:r>
            <a:endParaRPr/>
          </a:p>
        </p:txBody>
      </p:sp>
      <p:sp>
        <p:nvSpPr>
          <p:cNvPr id="257" name="Shape 257"/>
          <p:cNvSpPr txBox="1"/>
          <p:nvPr>
            <p:ph idx="1" type="body"/>
          </p:nvPr>
        </p:nvSpPr>
        <p:spPr>
          <a:xfrm>
            <a:off x="1359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HK"/>
              <a:t>同理我們也對騎士做了一樣的分析：</a:t>
            </a:r>
            <a:endParaRPr/>
          </a:p>
          <a:p>
            <a:pPr indent="0" lvl="0" marL="0">
              <a:spcBef>
                <a:spcPts val="1600"/>
              </a:spcBef>
              <a:spcAft>
                <a:spcPts val="0"/>
              </a:spcAft>
              <a:buNone/>
            </a:pPr>
            <a:r>
              <a:rPr lang="zh-HK"/>
              <a:t>(10分)</a:t>
            </a:r>
            <a:endParaRPr/>
          </a:p>
          <a:p>
            <a:pPr indent="0" lvl="0" marL="0">
              <a:spcBef>
                <a:spcPts val="1600"/>
              </a:spcBef>
              <a:spcAft>
                <a:spcPts val="0"/>
              </a:spcAft>
              <a:buNone/>
            </a:pPr>
            <a:r>
              <a:t/>
            </a:r>
            <a:endParaRPr/>
          </a:p>
          <a:p>
            <a:pPr indent="0" lvl="0" marL="0">
              <a:spcBef>
                <a:spcPts val="1600"/>
              </a:spcBef>
              <a:spcAft>
                <a:spcPts val="0"/>
              </a:spcAft>
              <a:buNone/>
            </a:pPr>
            <a:r>
              <a:rPr lang="zh-HK"/>
              <a:t>(15分)</a:t>
            </a:r>
            <a:endParaRPr/>
          </a:p>
          <a:p>
            <a:pPr indent="0" lvl="0" marL="0">
              <a:spcBef>
                <a:spcPts val="1600"/>
              </a:spcBef>
              <a:spcAft>
                <a:spcPts val="1600"/>
              </a:spcAft>
              <a:buNone/>
            </a:pPr>
            <a:r>
              <a:t/>
            </a:r>
            <a:endParaRPr/>
          </a:p>
        </p:txBody>
      </p:sp>
      <p:pic>
        <p:nvPicPr>
          <p:cNvPr id="258" name="Shape 258"/>
          <p:cNvPicPr preferRelativeResize="0"/>
          <p:nvPr/>
        </p:nvPicPr>
        <p:blipFill>
          <a:blip r:embed="rId3">
            <a:alphaModFix/>
          </a:blip>
          <a:stretch>
            <a:fillRect/>
          </a:stretch>
        </p:blipFill>
        <p:spPr>
          <a:xfrm>
            <a:off x="929775" y="2887975"/>
            <a:ext cx="8133000" cy="1888675"/>
          </a:xfrm>
          <a:prstGeom prst="rect">
            <a:avLst/>
          </a:prstGeom>
          <a:noFill/>
          <a:ln>
            <a:noFill/>
          </a:ln>
        </p:spPr>
      </p:pic>
      <p:pic>
        <p:nvPicPr>
          <p:cNvPr id="259" name="Shape 259"/>
          <p:cNvPicPr preferRelativeResize="0"/>
          <p:nvPr/>
        </p:nvPicPr>
        <p:blipFill>
          <a:blip r:embed="rId4">
            <a:alphaModFix/>
          </a:blip>
          <a:stretch>
            <a:fillRect/>
          </a:stretch>
        </p:blipFill>
        <p:spPr>
          <a:xfrm>
            <a:off x="929775" y="1627025"/>
            <a:ext cx="8132999" cy="1093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HK"/>
              <a:t>就決定是你了姆斯</a:t>
            </a:r>
            <a:endParaRPr/>
          </a:p>
        </p:txBody>
      </p:sp>
      <p:sp>
        <p:nvSpPr>
          <p:cNvPr id="265" name="Shape 2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HK"/>
              <a:t>由上面可以看到，幾乎每一條方程式都有</a:t>
            </a:r>
            <a:r>
              <a:rPr lang="zh-HK" sz="2400">
                <a:solidFill>
                  <a:srgbClr val="FF0000"/>
                </a:solidFill>
              </a:rPr>
              <a:t>姆斯</a:t>
            </a:r>
            <a:r>
              <a:rPr lang="zh-HK"/>
              <a:t>，看來姆斯是最重要的球員。</a:t>
            </a:r>
            <a:endParaRPr/>
          </a:p>
          <a:p>
            <a:pPr indent="0" lvl="0" marL="0">
              <a:spcBef>
                <a:spcPts val="1600"/>
              </a:spcBef>
              <a:spcAft>
                <a:spcPts val="0"/>
              </a:spcAft>
              <a:buNone/>
            </a:pPr>
            <a:r>
              <a:rPr lang="zh-HK"/>
              <a:t>可能會上場最多時間帶領隊伍拿下勝利。(然後他就真的打好打滿48分鐘了)</a:t>
            </a:r>
            <a:endParaRPr/>
          </a:p>
          <a:p>
            <a:pPr indent="0" lvl="0" marL="0">
              <a:spcBef>
                <a:spcPts val="1600"/>
              </a:spcBef>
              <a:spcAft>
                <a:spcPts val="0"/>
              </a:spcAft>
              <a:buNone/>
            </a:pPr>
            <a:r>
              <a:rPr lang="zh-HK"/>
              <a:t>和他搭檔結果不錯的是</a:t>
            </a:r>
            <a:r>
              <a:rPr lang="zh-HK">
                <a:solidFill>
                  <a:srgbClr val="4A86E8"/>
                </a:solidFill>
              </a:rPr>
              <a:t>J.R Smith</a:t>
            </a:r>
            <a:r>
              <a:rPr lang="zh-HK"/>
              <a:t>、 </a:t>
            </a:r>
            <a:r>
              <a:rPr lang="zh-HK">
                <a:solidFill>
                  <a:srgbClr val="4A86E8"/>
                </a:solidFill>
              </a:rPr>
              <a:t>KevinLove</a:t>
            </a:r>
            <a:r>
              <a:rPr lang="zh-HK"/>
              <a:t> 還有</a:t>
            </a:r>
            <a:r>
              <a:rPr lang="zh-HK">
                <a:solidFill>
                  <a:srgbClr val="4A86E8"/>
                </a:solidFill>
              </a:rPr>
              <a:t>Jae Crowder</a:t>
            </a:r>
            <a:r>
              <a:rPr lang="zh-HK"/>
              <a:t>。</a:t>
            </a:r>
            <a:endParaRPr/>
          </a:p>
          <a:p>
            <a:pPr indent="0" lvl="0" marL="0">
              <a:spcBef>
                <a:spcPts val="1600"/>
              </a:spcBef>
              <a:spcAft>
                <a:spcPts val="0"/>
              </a:spcAft>
              <a:buNone/>
            </a:pPr>
            <a:r>
              <a:rPr lang="zh-HK"/>
              <a:t>但其他人似乎需要表現更穩定或是更改教練團的戰術決定一些來提高上場時間。</a:t>
            </a:r>
            <a:endParaRPr/>
          </a:p>
          <a:p>
            <a:pPr indent="0" lvl="0" marL="0">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Shape 27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zh-HK">
                <a:latin typeface="MS PGothic"/>
                <a:ea typeface="MS PGothic"/>
                <a:cs typeface="MS PGothic"/>
                <a:sym typeface="MS PGothic"/>
              </a:rPr>
              <a:t>程式碼一覽</a:t>
            </a:r>
            <a:endParaRPr>
              <a:latin typeface="MS PGothic"/>
              <a:ea typeface="MS PGothic"/>
              <a:cs typeface="MS PGothic"/>
              <a:sym typeface="MS PGothic"/>
            </a:endParaRPr>
          </a:p>
        </p:txBody>
      </p:sp>
      <p:pic>
        <p:nvPicPr>
          <p:cNvPr id="271" name="Shape 271"/>
          <p:cNvPicPr preferRelativeResize="0"/>
          <p:nvPr/>
        </p:nvPicPr>
        <p:blipFill>
          <a:blip r:embed="rId3">
            <a:alphaModFix/>
          </a:blip>
          <a:stretch>
            <a:fillRect/>
          </a:stretch>
        </p:blipFill>
        <p:spPr>
          <a:xfrm>
            <a:off x="2420425" y="154563"/>
            <a:ext cx="5791376" cy="4834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nvSpPr>
        <p:spPr>
          <a:xfrm>
            <a:off x="2622450" y="1071750"/>
            <a:ext cx="3899100" cy="300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HK" sz="6000">
                <a:solidFill>
                  <a:schemeClr val="dk1"/>
                </a:solidFill>
                <a:latin typeface="MS PGothic"/>
                <a:ea typeface="MS PGothic"/>
                <a:cs typeface="MS PGothic"/>
                <a:sym typeface="MS PGothic"/>
              </a:rPr>
              <a:t>情感分析</a:t>
            </a:r>
            <a:endParaRPr sz="6000">
              <a:solidFill>
                <a:schemeClr val="dk1"/>
              </a:solidFill>
              <a:latin typeface="MS PGothic"/>
              <a:ea typeface="MS PGothic"/>
              <a:cs typeface="MS PGothic"/>
              <a:sym typeface="MS PGothic"/>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zh-HK">
                <a:latin typeface="MS PGothic"/>
                <a:ea typeface="MS PGothic"/>
                <a:cs typeface="MS PGothic"/>
                <a:sym typeface="MS PGothic"/>
              </a:rPr>
              <a:t>程式碼一覽</a:t>
            </a:r>
            <a:endParaRPr>
              <a:latin typeface="MS PGothic"/>
              <a:ea typeface="MS PGothic"/>
              <a:cs typeface="MS PGothic"/>
              <a:sym typeface="MS PGothic"/>
            </a:endParaRPr>
          </a:p>
        </p:txBody>
      </p:sp>
      <p:pic>
        <p:nvPicPr>
          <p:cNvPr id="277" name="Shape 277"/>
          <p:cNvPicPr preferRelativeResize="0"/>
          <p:nvPr/>
        </p:nvPicPr>
        <p:blipFill>
          <a:blip r:embed="rId3">
            <a:alphaModFix/>
          </a:blip>
          <a:stretch>
            <a:fillRect/>
          </a:stretch>
        </p:blipFill>
        <p:spPr>
          <a:xfrm>
            <a:off x="2215549" y="518100"/>
            <a:ext cx="6310100" cy="39913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zh-HK">
                <a:latin typeface="MS PGothic"/>
                <a:ea typeface="MS PGothic"/>
                <a:cs typeface="MS PGothic"/>
                <a:sym typeface="MS PGothic"/>
              </a:rPr>
              <a:t>Thanks for listening!</a:t>
            </a:r>
            <a:endParaRPr>
              <a:latin typeface="MS PGothic"/>
              <a:ea typeface="MS PGothic"/>
              <a:cs typeface="MS PGothic"/>
              <a:sym typeface="MS P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nvSpPr>
        <p:spPr>
          <a:xfrm>
            <a:off x="604975" y="1570167"/>
            <a:ext cx="3000000" cy="941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zh-HK" sz="5000"/>
              <a:t>爬資料</a:t>
            </a:r>
            <a:endParaRPr b="1" sz="5000"/>
          </a:p>
        </p:txBody>
      </p:sp>
      <p:sp>
        <p:nvSpPr>
          <p:cNvPr id="78" name="Shape 78"/>
          <p:cNvSpPr txBox="1"/>
          <p:nvPr/>
        </p:nvSpPr>
        <p:spPr>
          <a:xfrm>
            <a:off x="604975" y="657175"/>
            <a:ext cx="3000000" cy="941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zh-HK" sz="5000"/>
              <a:t>預準備</a:t>
            </a:r>
            <a:endParaRPr b="1" sz="5000"/>
          </a:p>
        </p:txBody>
      </p:sp>
      <p:sp>
        <p:nvSpPr>
          <p:cNvPr id="79" name="Shape 79"/>
          <p:cNvSpPr txBox="1"/>
          <p:nvPr/>
        </p:nvSpPr>
        <p:spPr>
          <a:xfrm>
            <a:off x="604975" y="2483158"/>
            <a:ext cx="3000000" cy="941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zh-HK" sz="5000"/>
              <a:t>上標籤</a:t>
            </a:r>
            <a:endParaRPr b="1" sz="5000"/>
          </a:p>
        </p:txBody>
      </p:sp>
      <p:sp>
        <p:nvSpPr>
          <p:cNvPr id="80" name="Shape 80"/>
          <p:cNvSpPr txBox="1"/>
          <p:nvPr/>
        </p:nvSpPr>
        <p:spPr>
          <a:xfrm>
            <a:off x="604975" y="3396150"/>
            <a:ext cx="3000000" cy="941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zh-HK" sz="5000"/>
              <a:t>算分數</a:t>
            </a:r>
            <a:endParaRPr b="1" sz="5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nvSpPr>
        <p:spPr>
          <a:xfrm>
            <a:off x="604975" y="1570167"/>
            <a:ext cx="3000000" cy="941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zh-HK" sz="5000">
                <a:solidFill>
                  <a:srgbClr val="D9D9D9"/>
                </a:solidFill>
              </a:rPr>
              <a:t>爬資料</a:t>
            </a:r>
            <a:endParaRPr b="1" sz="5000">
              <a:solidFill>
                <a:srgbClr val="D9D9D9"/>
              </a:solidFill>
            </a:endParaRPr>
          </a:p>
        </p:txBody>
      </p:sp>
      <p:sp>
        <p:nvSpPr>
          <p:cNvPr id="86" name="Shape 86"/>
          <p:cNvSpPr txBox="1"/>
          <p:nvPr/>
        </p:nvSpPr>
        <p:spPr>
          <a:xfrm>
            <a:off x="604975" y="657175"/>
            <a:ext cx="3000000" cy="941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zh-HK" sz="5000"/>
              <a:t>預準備</a:t>
            </a:r>
            <a:endParaRPr b="1" sz="5000"/>
          </a:p>
        </p:txBody>
      </p:sp>
      <p:sp>
        <p:nvSpPr>
          <p:cNvPr id="87" name="Shape 87"/>
          <p:cNvSpPr txBox="1"/>
          <p:nvPr/>
        </p:nvSpPr>
        <p:spPr>
          <a:xfrm>
            <a:off x="604975" y="2483158"/>
            <a:ext cx="3000000" cy="941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zh-HK" sz="5000">
                <a:solidFill>
                  <a:srgbClr val="D9D9D9"/>
                </a:solidFill>
              </a:rPr>
              <a:t>上標籤</a:t>
            </a:r>
            <a:endParaRPr b="1" sz="5000">
              <a:solidFill>
                <a:srgbClr val="D9D9D9"/>
              </a:solidFill>
            </a:endParaRPr>
          </a:p>
        </p:txBody>
      </p:sp>
      <p:sp>
        <p:nvSpPr>
          <p:cNvPr id="88" name="Shape 88"/>
          <p:cNvSpPr txBox="1"/>
          <p:nvPr/>
        </p:nvSpPr>
        <p:spPr>
          <a:xfrm>
            <a:off x="604975" y="3396150"/>
            <a:ext cx="3000000" cy="941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zh-HK" sz="5000">
                <a:solidFill>
                  <a:srgbClr val="D9D9D9"/>
                </a:solidFill>
              </a:rPr>
              <a:t>算分數</a:t>
            </a:r>
            <a:endParaRPr b="1" sz="5000">
              <a:solidFill>
                <a:srgbClr val="D9D9D9"/>
              </a:solidFill>
            </a:endParaRPr>
          </a:p>
        </p:txBody>
      </p:sp>
      <p:cxnSp>
        <p:nvCxnSpPr>
          <p:cNvPr id="89" name="Shape 89"/>
          <p:cNvCxnSpPr/>
          <p:nvPr/>
        </p:nvCxnSpPr>
        <p:spPr>
          <a:xfrm>
            <a:off x="3489925" y="1128025"/>
            <a:ext cx="739800" cy="0"/>
          </a:xfrm>
          <a:prstGeom prst="straightConnector1">
            <a:avLst/>
          </a:prstGeom>
          <a:noFill/>
          <a:ln cap="flat" cmpd="sng" w="28575">
            <a:solidFill>
              <a:srgbClr val="000000"/>
            </a:solidFill>
            <a:prstDash val="solid"/>
            <a:round/>
            <a:headEnd len="med" w="med" type="none"/>
            <a:tailEnd len="med" w="med" type="none"/>
          </a:ln>
        </p:spPr>
      </p:cxnSp>
      <p:cxnSp>
        <p:nvCxnSpPr>
          <p:cNvPr id="90" name="Shape 90"/>
          <p:cNvCxnSpPr/>
          <p:nvPr/>
        </p:nvCxnSpPr>
        <p:spPr>
          <a:xfrm>
            <a:off x="4247075" y="2088725"/>
            <a:ext cx="739800" cy="0"/>
          </a:xfrm>
          <a:prstGeom prst="straightConnector1">
            <a:avLst/>
          </a:prstGeom>
          <a:noFill/>
          <a:ln cap="flat" cmpd="sng" w="28575">
            <a:solidFill>
              <a:srgbClr val="000000"/>
            </a:solidFill>
            <a:prstDash val="solid"/>
            <a:round/>
            <a:headEnd len="med" w="med" type="none"/>
            <a:tailEnd len="med" w="med" type="none"/>
          </a:ln>
        </p:spPr>
      </p:cxnSp>
      <p:cxnSp>
        <p:nvCxnSpPr>
          <p:cNvPr id="91" name="Shape 91"/>
          <p:cNvCxnSpPr/>
          <p:nvPr/>
        </p:nvCxnSpPr>
        <p:spPr>
          <a:xfrm rot="10800000">
            <a:off x="4247075" y="1122725"/>
            <a:ext cx="0" cy="966000"/>
          </a:xfrm>
          <a:prstGeom prst="straightConnector1">
            <a:avLst/>
          </a:prstGeom>
          <a:noFill/>
          <a:ln cap="flat" cmpd="sng" w="28575">
            <a:solidFill>
              <a:srgbClr val="000000"/>
            </a:solidFill>
            <a:prstDash val="solid"/>
            <a:round/>
            <a:headEnd len="med" w="med" type="none"/>
            <a:tailEnd len="med" w="med" type="none"/>
          </a:ln>
        </p:spPr>
      </p:cxnSp>
      <p:sp>
        <p:nvSpPr>
          <p:cNvPr id="92" name="Shape 92"/>
          <p:cNvSpPr txBox="1"/>
          <p:nvPr/>
        </p:nvSpPr>
        <p:spPr>
          <a:xfrm>
            <a:off x="5135025" y="1496925"/>
            <a:ext cx="3924900" cy="4980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zh-HK" sz="3000"/>
              <a:t># Jieba</a:t>
            </a:r>
            <a:endParaRPr b="1" sz="3000"/>
          </a:p>
        </p:txBody>
      </p:sp>
      <p:sp>
        <p:nvSpPr>
          <p:cNvPr id="93" name="Shape 93"/>
          <p:cNvSpPr txBox="1"/>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457200" lvl="0" marL="0" rtl="0">
              <a:lnSpc>
                <a:spcPct val="115000"/>
              </a:lnSpc>
              <a:spcBef>
                <a:spcPts val="0"/>
              </a:spcBef>
              <a:spcAft>
                <a:spcPts val="0"/>
              </a:spcAft>
              <a:buNone/>
            </a:pPr>
            <a:r>
              <a:t/>
            </a:r>
            <a:endParaRPr b="1" sz="3000"/>
          </a:p>
        </p:txBody>
      </p:sp>
      <p:sp>
        <p:nvSpPr>
          <p:cNvPr id="94" name="Shape 94"/>
          <p:cNvSpPr txBox="1"/>
          <p:nvPr/>
        </p:nvSpPr>
        <p:spPr>
          <a:xfrm>
            <a:off x="4644700" y="2100963"/>
            <a:ext cx="3924900" cy="498000"/>
          </a:xfrm>
          <a:prstGeom prst="rect">
            <a:avLst/>
          </a:prstGeom>
          <a:noFill/>
          <a:ln>
            <a:noFill/>
          </a:ln>
        </p:spPr>
        <p:txBody>
          <a:bodyPr anchorCtr="0" anchor="ctr" bIns="91425" lIns="91425" spcFirstLastPara="1" rIns="91425" wrap="square" tIns="91425">
            <a:noAutofit/>
          </a:bodyPr>
          <a:lstStyle/>
          <a:p>
            <a:pPr indent="457200" lvl="0" marL="0" rtl="0">
              <a:lnSpc>
                <a:spcPct val="115000"/>
              </a:lnSpc>
              <a:spcBef>
                <a:spcPts val="0"/>
              </a:spcBef>
              <a:spcAft>
                <a:spcPts val="0"/>
              </a:spcAft>
              <a:buNone/>
            </a:pPr>
            <a:r>
              <a:rPr b="1" lang="zh-HK" sz="3000"/>
              <a:t># 球隊標籤詞典</a:t>
            </a:r>
            <a:endParaRPr b="1" sz="3000"/>
          </a:p>
        </p:txBody>
      </p:sp>
      <p:sp>
        <p:nvSpPr>
          <p:cNvPr id="95" name="Shape 95"/>
          <p:cNvSpPr txBox="1"/>
          <p:nvPr/>
        </p:nvSpPr>
        <p:spPr>
          <a:xfrm>
            <a:off x="4644700" y="2705000"/>
            <a:ext cx="3924900" cy="498000"/>
          </a:xfrm>
          <a:prstGeom prst="rect">
            <a:avLst/>
          </a:prstGeom>
          <a:noFill/>
          <a:ln>
            <a:noFill/>
          </a:ln>
        </p:spPr>
        <p:txBody>
          <a:bodyPr anchorCtr="0" anchor="ctr" bIns="91425" lIns="91425" spcFirstLastPara="1" rIns="91425" wrap="square" tIns="91425">
            <a:noAutofit/>
          </a:bodyPr>
          <a:lstStyle/>
          <a:p>
            <a:pPr indent="457200" lvl="0" marL="0" rtl="0" algn="just">
              <a:lnSpc>
                <a:spcPct val="115000"/>
              </a:lnSpc>
              <a:spcBef>
                <a:spcPts val="0"/>
              </a:spcBef>
              <a:spcAft>
                <a:spcPts val="0"/>
              </a:spcAft>
              <a:buNone/>
            </a:pPr>
            <a:r>
              <a:rPr b="1" lang="zh-HK" sz="3000"/>
              <a:t># 情感詞典</a:t>
            </a:r>
            <a:endParaRPr b="1"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HK"/>
              <a:t>＃球隊標籤詞典</a:t>
            </a:r>
            <a:endParaRPr/>
          </a:p>
        </p:txBody>
      </p:sp>
      <p:sp>
        <p:nvSpPr>
          <p:cNvPr id="101" name="Shape 1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HK"/>
              <a:t>勇士隊：</a:t>
            </a:r>
            <a:endParaRPr>
              <a:solidFill>
                <a:srgbClr val="5E696C"/>
              </a:solidFill>
            </a:endParaRPr>
          </a:p>
          <a:p>
            <a:pPr indent="0" lvl="0" marL="0" rtl="0">
              <a:spcBef>
                <a:spcPts val="1600"/>
              </a:spcBef>
              <a:spcAft>
                <a:spcPts val="0"/>
              </a:spcAft>
              <a:buNone/>
            </a:pPr>
            <a:r>
              <a:rPr lang="zh-HK">
                <a:solidFill>
                  <a:srgbClr val="5E696C"/>
                </a:solidFill>
              </a:rPr>
              <a:t>["勇士", "咖哩", "柯瑞", "K湯", "Curry", "CURRY", "curry", "KD", "kd", "嘴綠", "Klay", "durant", "Durant", "kerr", "ai", "AI", "McGee", "杜蘭特", "Green", "green", "KT", "kt", "格林", "湯森", "我勇", "浪花", "四巨頭", "四星"]</a:t>
            </a:r>
            <a:endParaRPr>
              <a:solidFill>
                <a:srgbClr val="5E696C"/>
              </a:solidFill>
            </a:endParaRPr>
          </a:p>
          <a:p>
            <a:pPr indent="0" lvl="0" marL="0" rtl="0">
              <a:spcBef>
                <a:spcPts val="0"/>
              </a:spcBef>
              <a:spcAft>
                <a:spcPts val="0"/>
              </a:spcAft>
              <a:buNone/>
            </a:pPr>
            <a:r>
              <a:t/>
            </a:r>
            <a:endParaRPr>
              <a:solidFill>
                <a:srgbClr val="5E696C"/>
              </a:solidFill>
            </a:endParaRPr>
          </a:p>
          <a:p>
            <a:pPr indent="0" lvl="0" marL="0" rtl="0">
              <a:spcBef>
                <a:spcPts val="1600"/>
              </a:spcBef>
              <a:spcAft>
                <a:spcPts val="0"/>
              </a:spcAft>
              <a:buNone/>
            </a:pPr>
            <a:r>
              <a:rPr lang="zh-HK">
                <a:solidFill>
                  <a:srgbClr val="5E696C"/>
                </a:solidFill>
              </a:rPr>
              <a:t>騎士隊：</a:t>
            </a:r>
            <a:endParaRPr>
              <a:solidFill>
                <a:srgbClr val="5E696C"/>
              </a:solidFill>
            </a:endParaRPr>
          </a:p>
          <a:p>
            <a:pPr indent="0" lvl="0" marL="0" rtl="0">
              <a:spcBef>
                <a:spcPts val="1600"/>
              </a:spcBef>
              <a:spcAft>
                <a:spcPts val="0"/>
              </a:spcAft>
              <a:buNone/>
            </a:pPr>
            <a:r>
              <a:rPr lang="zh-HK">
                <a:solidFill>
                  <a:srgbClr val="5E696C"/>
                </a:solidFill>
              </a:rPr>
              <a:t>["騎士", "詹姆士", "喇叭", "詹姆斯", "姆斯", "詹皇", "LBJ", "lbj", "LeBron", "lebron", "James", "james", 'tt', "TT", "Korver", "Jeff", "JR", "jr", "丁尺", "smith", "皇", "我皇", "Smith",  "Cavs", "Lue", "史密斯", "Love", "詹", "我騎", "Hill"]</a:t>
            </a:r>
            <a:endParaRPr>
              <a:solidFill>
                <a:srgbClr val="5E696C"/>
              </a:solidFill>
            </a:endParaRPr>
          </a:p>
          <a:p>
            <a:pPr indent="0" lvl="0" marL="0" rtl="0">
              <a:spcBef>
                <a:spcPts val="0"/>
              </a:spcBef>
              <a:spcAft>
                <a:spcPts val="1600"/>
              </a:spcAft>
              <a:buNone/>
            </a:pPr>
            <a:r>
              <a:t/>
            </a:r>
            <a:endParaRPr>
              <a:solidFill>
                <a:srgbClr val="5E696C"/>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HK"/>
              <a:t>＃情感詞典</a:t>
            </a:r>
            <a:endParaRPr/>
          </a:p>
        </p:txBody>
      </p:sp>
      <p:sp>
        <p:nvSpPr>
          <p:cNvPr id="107" name="Shape 1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zh-HK" sz="3200">
                <a:solidFill>
                  <a:srgbClr val="5E696C"/>
                </a:solidFill>
                <a:latin typeface="Playfair Display"/>
                <a:ea typeface="Playfair Display"/>
                <a:cs typeface="Playfair Display"/>
                <a:sym typeface="Playfair Display"/>
              </a:rPr>
              <a:t>NTU Sentiment Dictionary</a:t>
            </a:r>
            <a:endParaRPr b="1">
              <a:solidFill>
                <a:srgbClr val="5E696C"/>
              </a:solidFill>
            </a:endParaRPr>
          </a:p>
          <a:p>
            <a:pPr indent="-342900" lvl="0" marL="457200" rtl="0">
              <a:spcBef>
                <a:spcPts val="1600"/>
              </a:spcBef>
              <a:spcAft>
                <a:spcPts val="0"/>
              </a:spcAft>
              <a:buClr>
                <a:srgbClr val="5E696C"/>
              </a:buClr>
              <a:buSzPts val="1800"/>
              <a:buChar char="-"/>
            </a:pPr>
            <a:r>
              <a:rPr lang="zh-HK">
                <a:solidFill>
                  <a:srgbClr val="5E696C"/>
                </a:solidFill>
              </a:rPr>
              <a:t>NTUSD_positive_utf8.txt</a:t>
            </a:r>
            <a:endParaRPr>
              <a:solidFill>
                <a:srgbClr val="5E696C"/>
              </a:solidFill>
            </a:endParaRPr>
          </a:p>
          <a:p>
            <a:pPr indent="-342900" lvl="0" marL="457200" rtl="0">
              <a:spcBef>
                <a:spcPts val="0"/>
              </a:spcBef>
              <a:spcAft>
                <a:spcPts val="0"/>
              </a:spcAft>
              <a:buClr>
                <a:srgbClr val="5E696C"/>
              </a:buClr>
              <a:buSzPts val="1800"/>
              <a:buChar char="-"/>
            </a:pPr>
            <a:r>
              <a:rPr lang="zh-HK">
                <a:solidFill>
                  <a:srgbClr val="5E696C"/>
                </a:solidFill>
              </a:rPr>
              <a:t>NTUSD_negative_utf8.txt</a:t>
            </a:r>
            <a:endParaRPr>
              <a:solidFill>
                <a:srgbClr val="5E696C"/>
              </a:solidFill>
            </a:endParaRPr>
          </a:p>
          <a:p>
            <a:pPr indent="0" lvl="0" marL="0" rtl="0">
              <a:spcBef>
                <a:spcPts val="0"/>
              </a:spcBef>
              <a:spcAft>
                <a:spcPts val="1600"/>
              </a:spcAft>
              <a:buNone/>
            </a:pPr>
            <a:r>
              <a:t/>
            </a:r>
            <a:endParaRPr>
              <a:solidFill>
                <a:srgbClr val="5E696C"/>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nvSpPr>
        <p:spPr>
          <a:xfrm>
            <a:off x="604975" y="1570167"/>
            <a:ext cx="3000000" cy="941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b="1" lang="zh-HK" sz="5000"/>
              <a:t>爬資料</a:t>
            </a:r>
            <a:endParaRPr b="1" sz="5000"/>
          </a:p>
        </p:txBody>
      </p:sp>
      <p:sp>
        <p:nvSpPr>
          <p:cNvPr id="113" name="Shape 113"/>
          <p:cNvSpPr txBox="1"/>
          <p:nvPr/>
        </p:nvSpPr>
        <p:spPr>
          <a:xfrm>
            <a:off x="604975" y="657175"/>
            <a:ext cx="3000000" cy="941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b="1" lang="zh-HK" sz="5000">
                <a:solidFill>
                  <a:srgbClr val="D9D9D9"/>
                </a:solidFill>
              </a:rPr>
              <a:t>預準備</a:t>
            </a:r>
            <a:endParaRPr b="1" sz="5000">
              <a:solidFill>
                <a:srgbClr val="D9D9D9"/>
              </a:solidFill>
            </a:endParaRPr>
          </a:p>
        </p:txBody>
      </p:sp>
      <p:sp>
        <p:nvSpPr>
          <p:cNvPr id="114" name="Shape 114"/>
          <p:cNvSpPr txBox="1"/>
          <p:nvPr/>
        </p:nvSpPr>
        <p:spPr>
          <a:xfrm>
            <a:off x="604975" y="2483158"/>
            <a:ext cx="3000000" cy="941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zh-HK" sz="5000">
                <a:solidFill>
                  <a:srgbClr val="D9D9D9"/>
                </a:solidFill>
              </a:rPr>
              <a:t>上標籤</a:t>
            </a:r>
            <a:endParaRPr b="1" sz="5000">
              <a:solidFill>
                <a:srgbClr val="D9D9D9"/>
              </a:solidFill>
            </a:endParaRPr>
          </a:p>
        </p:txBody>
      </p:sp>
      <p:sp>
        <p:nvSpPr>
          <p:cNvPr id="115" name="Shape 115"/>
          <p:cNvSpPr txBox="1"/>
          <p:nvPr/>
        </p:nvSpPr>
        <p:spPr>
          <a:xfrm>
            <a:off x="604975" y="3396150"/>
            <a:ext cx="3000000" cy="941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zh-HK" sz="5000">
                <a:solidFill>
                  <a:srgbClr val="D9D9D9"/>
                </a:solidFill>
              </a:rPr>
              <a:t>算分數</a:t>
            </a:r>
            <a:endParaRPr b="1" sz="5000">
              <a:solidFill>
                <a:srgbClr val="D9D9D9"/>
              </a:solidFill>
            </a:endParaRPr>
          </a:p>
        </p:txBody>
      </p:sp>
      <p:cxnSp>
        <p:nvCxnSpPr>
          <p:cNvPr id="116" name="Shape 116"/>
          <p:cNvCxnSpPr/>
          <p:nvPr/>
        </p:nvCxnSpPr>
        <p:spPr>
          <a:xfrm>
            <a:off x="3507275" y="1994937"/>
            <a:ext cx="739800" cy="0"/>
          </a:xfrm>
          <a:prstGeom prst="straightConnector1">
            <a:avLst/>
          </a:prstGeom>
          <a:noFill/>
          <a:ln cap="flat" cmpd="sng" w="28575">
            <a:solidFill>
              <a:srgbClr val="000000"/>
            </a:solidFill>
            <a:prstDash val="solid"/>
            <a:round/>
            <a:headEnd len="med" w="med" type="none"/>
            <a:tailEnd len="med" w="med" type="none"/>
          </a:ln>
        </p:spPr>
      </p:cxnSp>
      <p:cxnSp>
        <p:nvCxnSpPr>
          <p:cNvPr id="117" name="Shape 117"/>
          <p:cNvCxnSpPr/>
          <p:nvPr/>
        </p:nvCxnSpPr>
        <p:spPr>
          <a:xfrm>
            <a:off x="4255800" y="2750153"/>
            <a:ext cx="739800" cy="0"/>
          </a:xfrm>
          <a:prstGeom prst="straightConnector1">
            <a:avLst/>
          </a:prstGeom>
          <a:noFill/>
          <a:ln cap="flat" cmpd="sng" w="28575">
            <a:solidFill>
              <a:srgbClr val="000000"/>
            </a:solidFill>
            <a:prstDash val="solid"/>
            <a:round/>
            <a:headEnd len="med" w="med" type="none"/>
            <a:tailEnd len="med" w="med" type="none"/>
          </a:ln>
        </p:spPr>
      </p:cxnSp>
      <p:cxnSp>
        <p:nvCxnSpPr>
          <p:cNvPr id="118" name="Shape 118"/>
          <p:cNvCxnSpPr/>
          <p:nvPr/>
        </p:nvCxnSpPr>
        <p:spPr>
          <a:xfrm rot="10800000">
            <a:off x="4255800" y="1995050"/>
            <a:ext cx="8700" cy="755100"/>
          </a:xfrm>
          <a:prstGeom prst="straightConnector1">
            <a:avLst/>
          </a:prstGeom>
          <a:noFill/>
          <a:ln cap="flat" cmpd="sng" w="28575">
            <a:solidFill>
              <a:srgbClr val="000000"/>
            </a:solidFill>
            <a:prstDash val="solid"/>
            <a:round/>
            <a:headEnd len="med" w="med" type="none"/>
            <a:tailEnd len="med" w="med" type="none"/>
          </a:ln>
        </p:spPr>
      </p:cxnSp>
      <p:sp>
        <p:nvSpPr>
          <p:cNvPr id="119" name="Shape 119"/>
          <p:cNvSpPr txBox="1"/>
          <p:nvPr/>
        </p:nvSpPr>
        <p:spPr>
          <a:xfrm>
            <a:off x="5135025" y="1879859"/>
            <a:ext cx="3924900" cy="4980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zh-HK" sz="3000"/>
              <a:t># 目標：PTT NBA</a:t>
            </a:r>
            <a:endParaRPr b="1" sz="3000"/>
          </a:p>
        </p:txBody>
      </p:sp>
      <p:sp>
        <p:nvSpPr>
          <p:cNvPr id="120" name="Shape 120"/>
          <p:cNvSpPr txBox="1"/>
          <p:nvPr/>
        </p:nvSpPr>
        <p:spPr>
          <a:xfrm>
            <a:off x="4644700" y="2483896"/>
            <a:ext cx="3924900" cy="498000"/>
          </a:xfrm>
          <a:prstGeom prst="rect">
            <a:avLst/>
          </a:prstGeom>
          <a:noFill/>
          <a:ln>
            <a:noFill/>
          </a:ln>
        </p:spPr>
        <p:txBody>
          <a:bodyPr anchorCtr="0" anchor="ctr" bIns="91425" lIns="91425" spcFirstLastPara="1" rIns="91425" wrap="square" tIns="91425">
            <a:noAutofit/>
          </a:bodyPr>
          <a:lstStyle/>
          <a:p>
            <a:pPr indent="457200" lvl="0" marL="0" rtl="0">
              <a:lnSpc>
                <a:spcPct val="115000"/>
              </a:lnSpc>
              <a:spcBef>
                <a:spcPts val="0"/>
              </a:spcBef>
              <a:spcAft>
                <a:spcPts val="0"/>
              </a:spcAft>
              <a:buNone/>
            </a:pPr>
            <a:r>
              <a:rPr b="1" lang="zh-HK" sz="3000"/>
              <a:t># 區間：賽前 3 天</a:t>
            </a:r>
            <a:endParaRPr b="1" sz="3000"/>
          </a:p>
        </p:txBody>
      </p:sp>
      <p:sp>
        <p:nvSpPr>
          <p:cNvPr id="121" name="Shape 121"/>
          <p:cNvSpPr txBox="1"/>
          <p:nvPr/>
        </p:nvSpPr>
        <p:spPr>
          <a:xfrm>
            <a:off x="4644700" y="3087934"/>
            <a:ext cx="4606500" cy="498000"/>
          </a:xfrm>
          <a:prstGeom prst="rect">
            <a:avLst/>
          </a:prstGeom>
          <a:noFill/>
          <a:ln>
            <a:noFill/>
          </a:ln>
        </p:spPr>
        <p:txBody>
          <a:bodyPr anchorCtr="0" anchor="ctr" bIns="91425" lIns="91425" spcFirstLastPara="1" rIns="91425" wrap="square" tIns="91425">
            <a:noAutofit/>
          </a:bodyPr>
          <a:lstStyle/>
          <a:p>
            <a:pPr indent="457200" lvl="0" marL="0" rtl="0" algn="just">
              <a:lnSpc>
                <a:spcPct val="115000"/>
              </a:lnSpc>
              <a:spcBef>
                <a:spcPts val="0"/>
              </a:spcBef>
              <a:spcAft>
                <a:spcPts val="0"/>
              </a:spcAft>
              <a:buNone/>
            </a:pPr>
            <a:r>
              <a:rPr b="1" lang="zh-HK" sz="3000"/>
              <a:t># 條件：標題含標籤</a:t>
            </a:r>
            <a:endParaRPr b="1"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nvSpPr>
        <p:spPr>
          <a:xfrm>
            <a:off x="604975" y="1570167"/>
            <a:ext cx="3000000" cy="941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b="1" lang="zh-HK" sz="5000">
                <a:solidFill>
                  <a:srgbClr val="D9D9D9"/>
                </a:solidFill>
              </a:rPr>
              <a:t>爬資料</a:t>
            </a:r>
            <a:endParaRPr b="1" sz="5000">
              <a:solidFill>
                <a:srgbClr val="D9D9D9"/>
              </a:solidFill>
            </a:endParaRPr>
          </a:p>
        </p:txBody>
      </p:sp>
      <p:sp>
        <p:nvSpPr>
          <p:cNvPr id="127" name="Shape 127"/>
          <p:cNvSpPr txBox="1"/>
          <p:nvPr/>
        </p:nvSpPr>
        <p:spPr>
          <a:xfrm>
            <a:off x="604975" y="657175"/>
            <a:ext cx="3000000" cy="941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b="1" lang="zh-HK" sz="5000">
                <a:solidFill>
                  <a:srgbClr val="D9D9D9"/>
                </a:solidFill>
              </a:rPr>
              <a:t>預準備</a:t>
            </a:r>
            <a:endParaRPr b="1" sz="5000">
              <a:solidFill>
                <a:srgbClr val="D9D9D9"/>
              </a:solidFill>
            </a:endParaRPr>
          </a:p>
        </p:txBody>
      </p:sp>
      <p:sp>
        <p:nvSpPr>
          <p:cNvPr id="128" name="Shape 128"/>
          <p:cNvSpPr txBox="1"/>
          <p:nvPr/>
        </p:nvSpPr>
        <p:spPr>
          <a:xfrm>
            <a:off x="604975" y="2483158"/>
            <a:ext cx="3000000" cy="941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b="1" lang="zh-HK" sz="5000"/>
              <a:t>上標籤</a:t>
            </a:r>
            <a:endParaRPr b="1" sz="5000"/>
          </a:p>
        </p:txBody>
      </p:sp>
      <p:sp>
        <p:nvSpPr>
          <p:cNvPr id="129" name="Shape 129"/>
          <p:cNvSpPr txBox="1"/>
          <p:nvPr/>
        </p:nvSpPr>
        <p:spPr>
          <a:xfrm>
            <a:off x="604975" y="3396150"/>
            <a:ext cx="3000000" cy="941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zh-HK" sz="5000">
                <a:solidFill>
                  <a:srgbClr val="D9D9D9"/>
                </a:solidFill>
              </a:rPr>
              <a:t>算分數</a:t>
            </a:r>
            <a:endParaRPr b="1" sz="5000">
              <a:solidFill>
                <a:srgbClr val="D9D9D9"/>
              </a:solidFill>
            </a:endParaRPr>
          </a:p>
        </p:txBody>
      </p:sp>
      <p:cxnSp>
        <p:nvCxnSpPr>
          <p:cNvPr id="130" name="Shape 130"/>
          <p:cNvCxnSpPr/>
          <p:nvPr/>
        </p:nvCxnSpPr>
        <p:spPr>
          <a:xfrm>
            <a:off x="3481175" y="2954012"/>
            <a:ext cx="739800" cy="0"/>
          </a:xfrm>
          <a:prstGeom prst="straightConnector1">
            <a:avLst/>
          </a:prstGeom>
          <a:noFill/>
          <a:ln cap="flat" cmpd="sng" w="28575">
            <a:solidFill>
              <a:srgbClr val="000000"/>
            </a:solidFill>
            <a:prstDash val="solid"/>
            <a:round/>
            <a:headEnd len="med" w="med" type="none"/>
            <a:tailEnd len="med" w="med" type="none"/>
          </a:ln>
        </p:spPr>
      </p:cxnSp>
      <p:cxnSp>
        <p:nvCxnSpPr>
          <p:cNvPr id="131" name="Shape 131"/>
          <p:cNvCxnSpPr/>
          <p:nvPr/>
        </p:nvCxnSpPr>
        <p:spPr>
          <a:xfrm>
            <a:off x="4202100" y="2194203"/>
            <a:ext cx="739800" cy="0"/>
          </a:xfrm>
          <a:prstGeom prst="straightConnector1">
            <a:avLst/>
          </a:prstGeom>
          <a:noFill/>
          <a:ln cap="flat" cmpd="sng" w="28575">
            <a:solidFill>
              <a:srgbClr val="000000"/>
            </a:solidFill>
            <a:prstDash val="solid"/>
            <a:round/>
            <a:headEnd len="med" w="med" type="none"/>
            <a:tailEnd len="med" w="med" type="none"/>
          </a:ln>
        </p:spPr>
      </p:cxnSp>
      <p:cxnSp>
        <p:nvCxnSpPr>
          <p:cNvPr id="132" name="Shape 132"/>
          <p:cNvCxnSpPr/>
          <p:nvPr/>
        </p:nvCxnSpPr>
        <p:spPr>
          <a:xfrm rot="10800000">
            <a:off x="4220975" y="2194200"/>
            <a:ext cx="8700" cy="755100"/>
          </a:xfrm>
          <a:prstGeom prst="straightConnector1">
            <a:avLst/>
          </a:prstGeom>
          <a:noFill/>
          <a:ln cap="flat" cmpd="sng" w="28575">
            <a:solidFill>
              <a:srgbClr val="000000"/>
            </a:solidFill>
            <a:prstDash val="solid"/>
            <a:round/>
            <a:headEnd len="med" w="med" type="none"/>
            <a:tailEnd len="med" w="med" type="none"/>
          </a:ln>
        </p:spPr>
      </p:cxnSp>
      <p:sp>
        <p:nvSpPr>
          <p:cNvPr id="133" name="Shape 133"/>
          <p:cNvSpPr txBox="1"/>
          <p:nvPr/>
        </p:nvSpPr>
        <p:spPr>
          <a:xfrm>
            <a:off x="5135025" y="1366379"/>
            <a:ext cx="3924900" cy="4980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zh-HK" sz="3000"/>
              <a:t># Jieba 分詞</a:t>
            </a:r>
            <a:endParaRPr b="1" sz="3000"/>
          </a:p>
        </p:txBody>
      </p:sp>
      <p:sp>
        <p:nvSpPr>
          <p:cNvPr id="134" name="Shape 134"/>
          <p:cNvSpPr txBox="1"/>
          <p:nvPr/>
        </p:nvSpPr>
        <p:spPr>
          <a:xfrm>
            <a:off x="4644700" y="1970417"/>
            <a:ext cx="3924900" cy="498000"/>
          </a:xfrm>
          <a:prstGeom prst="rect">
            <a:avLst/>
          </a:prstGeom>
          <a:noFill/>
          <a:ln>
            <a:noFill/>
          </a:ln>
        </p:spPr>
        <p:txBody>
          <a:bodyPr anchorCtr="0" anchor="ctr" bIns="91425" lIns="91425" spcFirstLastPara="1" rIns="91425" wrap="square" tIns="91425">
            <a:noAutofit/>
          </a:bodyPr>
          <a:lstStyle/>
          <a:p>
            <a:pPr indent="457200" lvl="0" marL="0" rtl="0">
              <a:lnSpc>
                <a:spcPct val="115000"/>
              </a:lnSpc>
              <a:spcBef>
                <a:spcPts val="0"/>
              </a:spcBef>
              <a:spcAft>
                <a:spcPts val="0"/>
              </a:spcAft>
              <a:buNone/>
            </a:pPr>
            <a:r>
              <a:rPr b="1" lang="zh-HK" sz="3000"/>
              <a:t># 計算貼文的詞頻</a:t>
            </a:r>
            <a:endParaRPr b="1" sz="3000"/>
          </a:p>
        </p:txBody>
      </p:sp>
      <p:sp>
        <p:nvSpPr>
          <p:cNvPr id="135" name="Shape 135"/>
          <p:cNvSpPr txBox="1"/>
          <p:nvPr/>
        </p:nvSpPr>
        <p:spPr>
          <a:xfrm>
            <a:off x="4644700" y="2574454"/>
            <a:ext cx="4606500" cy="498000"/>
          </a:xfrm>
          <a:prstGeom prst="rect">
            <a:avLst/>
          </a:prstGeom>
          <a:noFill/>
          <a:ln>
            <a:noFill/>
          </a:ln>
        </p:spPr>
        <p:txBody>
          <a:bodyPr anchorCtr="0" anchor="ctr" bIns="91425" lIns="91425" spcFirstLastPara="1" rIns="91425" wrap="square" tIns="91425">
            <a:noAutofit/>
          </a:bodyPr>
          <a:lstStyle/>
          <a:p>
            <a:pPr indent="457200" lvl="0" marL="0" rtl="0" algn="just">
              <a:lnSpc>
                <a:spcPct val="115000"/>
              </a:lnSpc>
              <a:spcBef>
                <a:spcPts val="0"/>
              </a:spcBef>
              <a:spcAft>
                <a:spcPts val="0"/>
              </a:spcAft>
              <a:buNone/>
            </a:pPr>
            <a:r>
              <a:rPr b="1" lang="zh-HK" sz="3000"/>
              <a:t># 決定貼文的球隊標籤</a:t>
            </a:r>
            <a:endParaRPr b="1" sz="3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