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81" r:id="rId4"/>
    <p:sldId id="267" r:id="rId5"/>
    <p:sldId id="276" r:id="rId6"/>
    <p:sldId id="258" r:id="rId7"/>
    <p:sldId id="275" r:id="rId8"/>
    <p:sldId id="274" r:id="rId9"/>
    <p:sldId id="279" r:id="rId10"/>
    <p:sldId id="283" r:id="rId11"/>
    <p:sldId id="268" r:id="rId12"/>
    <p:sldId id="282" r:id="rId13"/>
    <p:sldId id="269" r:id="rId14"/>
    <p:sldId id="284" r:id="rId15"/>
    <p:sldId id="272" r:id="rId16"/>
    <p:sldId id="280" r:id="rId17"/>
    <p:sldId id="273" r:id="rId18"/>
    <p:sldId id="270" r:id="rId19"/>
    <p:sldId id="271" r:id="rId20"/>
    <p:sldId id="277" r:id="rId21"/>
    <p:sldId id="278"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pos="4040" userDrawn="1">
          <p15:clr>
            <a:srgbClr val="A4A3A4"/>
          </p15:clr>
        </p15:guide>
        <p15:guide id="4" pos="4140" userDrawn="1">
          <p15:clr>
            <a:srgbClr val="A4A3A4"/>
          </p15:clr>
        </p15:guide>
        <p15:guide id="5" pos="4240" userDrawn="1">
          <p15:clr>
            <a:srgbClr val="A4A3A4"/>
          </p15:clr>
        </p15:guide>
        <p15:guide id="6" pos="4340" userDrawn="1">
          <p15:clr>
            <a:srgbClr val="A4A3A4"/>
          </p15:clr>
        </p15:guide>
        <p15:guide id="7" pos="4440" userDrawn="1">
          <p15:clr>
            <a:srgbClr val="A4A3A4"/>
          </p15:clr>
        </p15:guide>
        <p15:guide id="8" pos="4540" userDrawn="1">
          <p15:clr>
            <a:srgbClr val="A4A3A4"/>
          </p15:clr>
        </p15:guide>
        <p15:guide id="9" pos="4640" userDrawn="1">
          <p15:clr>
            <a:srgbClr val="A4A3A4"/>
          </p15:clr>
        </p15:guide>
        <p15:guide id="10" pos="4740" userDrawn="1">
          <p15:clr>
            <a:srgbClr val="A4A3A4"/>
          </p15:clr>
        </p15:guide>
        <p15:guide id="11" pos="4840" userDrawn="1">
          <p15:clr>
            <a:srgbClr val="A4A3A4"/>
          </p15:clr>
        </p15:guide>
        <p15:guide id="12" pos="4940" userDrawn="1">
          <p15:clr>
            <a:srgbClr val="A4A3A4"/>
          </p15:clr>
        </p15:guide>
        <p15:guide id="1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nika chenna" initials="mc" lastIdx="3" clrIdx="0">
    <p:extLst>
      <p:ext uri="{19B8F6BF-5375-455C-9EA6-DF929625EA0E}">
        <p15:presenceInfo xmlns:p15="http://schemas.microsoft.com/office/powerpoint/2012/main" userId="e5e99b8545408c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72" y="845"/>
      </p:cViewPr>
      <p:guideLst>
        <p:guide pos="3840"/>
        <p:guide pos="3940"/>
        <p:guide pos="4040"/>
        <p:guide pos="4140"/>
        <p:guide pos="4240"/>
        <p:guide pos="4340"/>
        <p:guide pos="4440"/>
        <p:guide pos="4540"/>
        <p:guide pos="4640"/>
        <p:guide pos="4740"/>
        <p:guide pos="4840"/>
        <p:guide pos="4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21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37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32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356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02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00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84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36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79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30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4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0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5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470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37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36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9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91980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sgi.readthedocs.io/"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flask.palletsprojects.com/en/1.1.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vision.caltech.edu/visipedia-data/CUB-200-20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AA4-8253-4BE1-88F3-888B19467012}"/>
              </a:ext>
            </a:extLst>
          </p:cNvPr>
          <p:cNvSpPr>
            <a:spLocks noGrp="1"/>
          </p:cNvSpPr>
          <p:nvPr>
            <p:ph type="ctrTitle"/>
          </p:nvPr>
        </p:nvSpPr>
        <p:spPr>
          <a:xfrm>
            <a:off x="1031718" y="719831"/>
            <a:ext cx="10128563" cy="3329581"/>
          </a:xfrm>
        </p:spPr>
        <p:txBody>
          <a:bodyPr/>
          <a:lstStyle/>
          <a:p>
            <a:r>
              <a:rPr lang="en-IN" sz="4400" b="1" dirty="0">
                <a:latin typeface="Times New Roman" panose="02020603050405020304" pitchFamily="18" charset="0"/>
                <a:cs typeface="Times New Roman" panose="02020603050405020304" pitchFamily="18" charset="0"/>
              </a:rPr>
              <a:t>Bird species Identification from an image</a:t>
            </a:r>
          </a:p>
        </p:txBody>
      </p:sp>
      <p:sp>
        <p:nvSpPr>
          <p:cNvPr id="3" name="Subtitle 2">
            <a:extLst>
              <a:ext uri="{FF2B5EF4-FFF2-40B4-BE49-F238E27FC236}">
                <a16:creationId xmlns:a16="http://schemas.microsoft.com/office/drawing/2014/main" id="{A5BD87AE-4AA4-4FFB-8893-EADC4A94E625}"/>
              </a:ext>
            </a:extLst>
          </p:cNvPr>
          <p:cNvSpPr>
            <a:spLocks noGrp="1"/>
          </p:cNvSpPr>
          <p:nvPr>
            <p:ph type="subTitle" idx="1"/>
          </p:nvPr>
        </p:nvSpPr>
        <p:spPr>
          <a:xfrm>
            <a:off x="7306322" y="5086905"/>
            <a:ext cx="3977195" cy="1242874"/>
          </a:xfrm>
        </p:spPr>
        <p:txBody>
          <a:bodyPr>
            <a:normAutofit lnSpcReduction="10000"/>
          </a:bodyPr>
          <a:lstStyle/>
          <a:p>
            <a:r>
              <a:rPr lang="en-IN" b="1" dirty="0">
                <a:solidFill>
                  <a:schemeClr val="tx1"/>
                </a:solidFill>
                <a:latin typeface="Times New Roman" panose="02020603050405020304" pitchFamily="18" charset="0"/>
                <a:cs typeface="Times New Roman" panose="02020603050405020304" pitchFamily="18" charset="0"/>
              </a:rPr>
              <a:t>Manideep Chenna(042)</a:t>
            </a:r>
          </a:p>
          <a:p>
            <a:r>
              <a:rPr lang="en-IN" b="1" dirty="0">
                <a:solidFill>
                  <a:schemeClr val="tx1"/>
                </a:solidFill>
                <a:latin typeface="Times New Roman" panose="02020603050405020304" pitchFamily="18" charset="0"/>
                <a:cs typeface="Times New Roman" panose="02020603050405020304" pitchFamily="18" charset="0"/>
              </a:rPr>
              <a:t>Jagadeesh </a:t>
            </a:r>
            <a:r>
              <a:rPr lang="en-IN" b="1" dirty="0" err="1">
                <a:solidFill>
                  <a:schemeClr val="tx1"/>
                </a:solidFill>
                <a:latin typeface="Times New Roman" panose="02020603050405020304" pitchFamily="18" charset="0"/>
                <a:cs typeface="Times New Roman" panose="02020603050405020304" pitchFamily="18" charset="0"/>
              </a:rPr>
              <a:t>reddY</a:t>
            </a:r>
            <a:r>
              <a:rPr lang="en-IN" b="1" dirty="0">
                <a:solidFill>
                  <a:schemeClr val="tx1"/>
                </a:solidFill>
                <a:latin typeface="Times New Roman" panose="02020603050405020304" pitchFamily="18" charset="0"/>
                <a:cs typeface="Times New Roman" panose="02020603050405020304" pitchFamily="18" charset="0"/>
              </a:rPr>
              <a:t>(039)</a:t>
            </a:r>
          </a:p>
          <a:p>
            <a:r>
              <a:rPr lang="en-IN" b="1" dirty="0">
                <a:solidFill>
                  <a:schemeClr val="tx1"/>
                </a:solidFill>
                <a:latin typeface="Times New Roman" panose="02020603050405020304" pitchFamily="18" charset="0"/>
                <a:cs typeface="Times New Roman" panose="02020603050405020304" pitchFamily="18" charset="0"/>
              </a:rPr>
              <a:t>Batch no:122</a:t>
            </a:r>
          </a:p>
        </p:txBody>
      </p:sp>
    </p:spTree>
    <p:extLst>
      <p:ext uri="{BB962C8B-B14F-4D97-AF65-F5344CB8AC3E}">
        <p14:creationId xmlns:p14="http://schemas.microsoft.com/office/powerpoint/2010/main" val="418834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FAA5-8508-433B-8E65-6C35E63F819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CNN Architecture</a:t>
            </a:r>
          </a:p>
        </p:txBody>
      </p:sp>
      <p:pic>
        <p:nvPicPr>
          <p:cNvPr id="5" name="Content Placeholder 4">
            <a:extLst>
              <a:ext uri="{FF2B5EF4-FFF2-40B4-BE49-F238E27FC236}">
                <a16:creationId xmlns:a16="http://schemas.microsoft.com/office/drawing/2014/main" id="{11C049FA-F188-409A-823B-E341D7085BF5}"/>
              </a:ext>
            </a:extLst>
          </p:cNvPr>
          <p:cNvPicPr>
            <a:picLocks noGrp="1" noChangeAspect="1"/>
          </p:cNvPicPr>
          <p:nvPr>
            <p:ph idx="1"/>
          </p:nvPr>
        </p:nvPicPr>
        <p:blipFill>
          <a:blip r:embed="rId2"/>
          <a:stretch>
            <a:fillRect/>
          </a:stretch>
        </p:blipFill>
        <p:spPr>
          <a:xfrm>
            <a:off x="1216242" y="2104006"/>
            <a:ext cx="9626002" cy="3604335"/>
          </a:xfrm>
        </p:spPr>
      </p:pic>
    </p:spTree>
    <p:extLst>
      <p:ext uri="{BB962C8B-B14F-4D97-AF65-F5344CB8AC3E}">
        <p14:creationId xmlns:p14="http://schemas.microsoft.com/office/powerpoint/2010/main" val="40718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7160FF-D1C1-4BCD-9EFF-2B6F989D2F06}"/>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Implementation</a:t>
            </a:r>
          </a:p>
        </p:txBody>
      </p:sp>
      <p:sp>
        <p:nvSpPr>
          <p:cNvPr id="7" name="Text Placeholder 6">
            <a:extLst>
              <a:ext uri="{FF2B5EF4-FFF2-40B4-BE49-F238E27FC236}">
                <a16:creationId xmlns:a16="http://schemas.microsoft.com/office/drawing/2014/main" id="{E167417D-1832-4078-9305-F66D5A8D994A}"/>
              </a:ext>
            </a:extLst>
          </p:cNvPr>
          <p:cNvSpPr>
            <a:spLocks noGrp="1"/>
          </p:cNvSpPr>
          <p:nvPr>
            <p:ph type="body" idx="1"/>
          </p:nvPr>
        </p:nvSpPr>
        <p:spPr/>
        <p:txBody>
          <a:bodyPr/>
          <a:lstStyle/>
          <a:p>
            <a:r>
              <a:rPr lang="en-IN" sz="3200" b="1" dirty="0">
                <a:solidFill>
                  <a:schemeClr val="tx1"/>
                </a:solidFill>
                <a:latin typeface="Times New Roman" panose="02020603050405020304" pitchFamily="18" charset="0"/>
                <a:cs typeface="Times New Roman" panose="02020603050405020304" pitchFamily="18" charset="0"/>
              </a:rPr>
              <a:t> Flask</a:t>
            </a:r>
          </a:p>
        </p:txBody>
      </p:sp>
      <p:sp>
        <p:nvSpPr>
          <p:cNvPr id="6" name="Content Placeholder 5">
            <a:extLst>
              <a:ext uri="{FF2B5EF4-FFF2-40B4-BE49-F238E27FC236}">
                <a16:creationId xmlns:a16="http://schemas.microsoft.com/office/drawing/2014/main" id="{858BE9D9-93DE-46BD-936B-EF13B56F6942}"/>
              </a:ext>
            </a:extLst>
          </p:cNvPr>
          <p:cNvSpPr>
            <a:spLocks noGrp="1"/>
          </p:cNvSpPr>
          <p:nvPr>
            <p:ph sz="half" idx="2"/>
          </p:nvPr>
        </p:nvSpPr>
        <p:spPr>
          <a:xfrm>
            <a:off x="958027" y="2481262"/>
            <a:ext cx="4396339" cy="3741738"/>
          </a:xfrm>
        </p:spPr>
        <p:txBody>
          <a:bodyPr/>
          <a:lstStyle/>
          <a:p>
            <a:r>
              <a:rPr lang="en-US" b="1" dirty="0">
                <a:latin typeface="Times New Roman" panose="02020603050405020304" pitchFamily="18" charset="0"/>
                <a:cs typeface="Times New Roman" panose="02020603050405020304" pitchFamily="18" charset="0"/>
              </a:rPr>
              <a:t>Flask</a:t>
            </a:r>
            <a:r>
              <a:rPr lang="en-US" dirty="0">
                <a:latin typeface="Times New Roman" panose="02020603050405020304" pitchFamily="18" charset="0"/>
                <a:cs typeface="Times New Roman" panose="02020603050405020304" pitchFamily="18" charset="0"/>
              </a:rPr>
              <a:t> is a popular, extensible web microframework for building web applications with Python.</a:t>
            </a:r>
          </a:p>
          <a:p>
            <a:r>
              <a:rPr lang="en-US" dirty="0">
                <a:latin typeface="Times New Roman" panose="02020603050405020304" pitchFamily="18" charset="0"/>
                <a:cs typeface="Times New Roman" panose="02020603050405020304" pitchFamily="18" charset="0"/>
              </a:rPr>
              <a:t>It is a lightweight </a:t>
            </a:r>
            <a:r>
              <a:rPr lang="en-US" dirty="0">
                <a:latin typeface="Times New Roman" panose="02020603050405020304" pitchFamily="18" charset="0"/>
                <a:cs typeface="Times New Roman" panose="02020603050405020304" pitchFamily="18" charset="0"/>
                <a:hlinkClick r:id="rId2"/>
              </a:rPr>
              <a:t>WSGI</a:t>
            </a:r>
            <a:r>
              <a:rPr lang="en-US" dirty="0">
                <a:latin typeface="Times New Roman" panose="02020603050405020304" pitchFamily="18" charset="0"/>
                <a:cs typeface="Times New Roman" panose="02020603050405020304" pitchFamily="18" charset="0"/>
              </a:rPr>
              <a:t> web application framework.</a:t>
            </a:r>
          </a:p>
          <a:p>
            <a:r>
              <a:rPr lang="en-US" dirty="0" err="1">
                <a:latin typeface="Times New Roman" panose="02020603050405020304" pitchFamily="18" charset="0"/>
                <a:cs typeface="Times New Roman" panose="02020603050405020304" pitchFamily="18" charset="0"/>
              </a:rPr>
              <a:t>WSGI:Web</a:t>
            </a:r>
            <a:r>
              <a:rPr lang="en-US" dirty="0">
                <a:latin typeface="Times New Roman" panose="02020603050405020304" pitchFamily="18" charset="0"/>
                <a:cs typeface="Times New Roman" panose="02020603050405020304" pitchFamily="18" charset="0"/>
              </a:rPr>
              <a:t> Server Gateway Interface</a:t>
            </a:r>
          </a:p>
          <a:p>
            <a:endParaRPr lang="en-IN"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737D93FA-1F06-45F0-9EE5-FED6BA7189CF}"/>
              </a:ext>
            </a:extLst>
          </p:cNvPr>
          <p:cNvSpPr>
            <a:spLocks noGrp="1"/>
          </p:cNvSpPr>
          <p:nvPr>
            <p:ph type="body" sz="quarter" idx="3"/>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Flask Architecture</a:t>
            </a:r>
          </a:p>
        </p:txBody>
      </p:sp>
      <p:sp>
        <p:nvSpPr>
          <p:cNvPr id="9" name="Content Placeholder 8">
            <a:extLst>
              <a:ext uri="{FF2B5EF4-FFF2-40B4-BE49-F238E27FC236}">
                <a16:creationId xmlns:a16="http://schemas.microsoft.com/office/drawing/2014/main" id="{2CF02B8C-D9B9-444A-BD5A-BA28FFD399AE}"/>
              </a:ext>
            </a:extLst>
          </p:cNvPr>
          <p:cNvSpPr>
            <a:spLocks noGrp="1"/>
          </p:cNvSpPr>
          <p:nvPr>
            <p:ph sz="quarter" idx="4"/>
          </p:nvPr>
        </p:nvSpPr>
        <p:spPr/>
        <p:txBody>
          <a:bodyPr/>
          <a:lstStyle/>
          <a:p>
            <a:endParaRPr lang="en-IN"/>
          </a:p>
        </p:txBody>
      </p:sp>
      <p:pic>
        <p:nvPicPr>
          <p:cNvPr id="4" name="Picture 3">
            <a:extLst>
              <a:ext uri="{FF2B5EF4-FFF2-40B4-BE49-F238E27FC236}">
                <a16:creationId xmlns:a16="http://schemas.microsoft.com/office/drawing/2014/main" id="{23551D43-FD61-4DD8-85EC-41D417F00B70}"/>
              </a:ext>
            </a:extLst>
          </p:cNvPr>
          <p:cNvPicPr>
            <a:picLocks noChangeAspect="1"/>
          </p:cNvPicPr>
          <p:nvPr/>
        </p:nvPicPr>
        <p:blipFill>
          <a:blip r:embed="rId3"/>
          <a:stretch>
            <a:fillRect/>
          </a:stretch>
        </p:blipFill>
        <p:spPr>
          <a:xfrm>
            <a:off x="5654495" y="2611396"/>
            <a:ext cx="4541625" cy="3548145"/>
          </a:xfrm>
          <a:prstGeom prst="rect">
            <a:avLst/>
          </a:prstGeom>
        </p:spPr>
      </p:pic>
    </p:spTree>
    <p:extLst>
      <p:ext uri="{BB962C8B-B14F-4D97-AF65-F5344CB8AC3E}">
        <p14:creationId xmlns:p14="http://schemas.microsoft.com/office/powerpoint/2010/main" val="81861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E6A453-44D4-4045-9D83-726F8BA9F301}"/>
              </a:ext>
            </a:extLst>
          </p:cNvPr>
          <p:cNvSpPr>
            <a:spLocks noGrp="1"/>
          </p:cNvSpPr>
          <p:nvPr>
            <p:ph type="title"/>
          </p:nvPr>
        </p:nvSpPr>
        <p:spPr>
          <a:xfrm>
            <a:off x="859162" y="1106029"/>
            <a:ext cx="5092906" cy="1574808"/>
          </a:xfrm>
        </p:spPr>
        <p:txBody>
          <a:bodyPr/>
          <a:lstStyle/>
          <a:p>
            <a:r>
              <a:rPr lang="en-IN" b="1" dirty="0">
                <a:latin typeface="Times New Roman" panose="02020603050405020304" pitchFamily="18" charset="0"/>
                <a:cs typeface="Times New Roman" panose="02020603050405020304" pitchFamily="18" charset="0"/>
              </a:rPr>
              <a:t>Implementation</a:t>
            </a:r>
          </a:p>
        </p:txBody>
      </p:sp>
      <p:sp>
        <p:nvSpPr>
          <p:cNvPr id="10" name="Text Placeholder 9">
            <a:extLst>
              <a:ext uri="{FF2B5EF4-FFF2-40B4-BE49-F238E27FC236}">
                <a16:creationId xmlns:a16="http://schemas.microsoft.com/office/drawing/2014/main" id="{6FABADEE-4914-4C7B-9E45-DB6F0F33FD26}"/>
              </a:ext>
            </a:extLst>
          </p:cNvPr>
          <p:cNvSpPr>
            <a:spLocks noGrp="1"/>
          </p:cNvSpPr>
          <p:nvPr>
            <p:ph type="body" sz="half" idx="2"/>
          </p:nvPr>
        </p:nvSpPr>
        <p:spPr>
          <a:xfrm>
            <a:off x="636480" y="3157978"/>
            <a:ext cx="5084979" cy="2743201"/>
          </a:xfrm>
        </p:spPr>
        <p:txBody>
          <a:bodyPr>
            <a:normAutofit fontScale="47500" lnSpcReduction="20000"/>
          </a:bodyPr>
          <a:lstStyle/>
          <a:p>
            <a:r>
              <a:rPr lang="en-IN" sz="3300" b="1" dirty="0">
                <a:latin typeface="Times New Roman" panose="02020603050405020304" pitchFamily="18" charset="0"/>
                <a:cs typeface="Times New Roman" panose="02020603050405020304" pitchFamily="18" charset="0"/>
              </a:rPr>
              <a:t>Model Summary</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Name and type of all layers in the model.</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Output shape for each layer.</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Number of weight parameters of each layer.</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If the model has general topology (discussed below), the inputs each layer receives</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The total number of trainable and non-trainable parameters of the model.</a:t>
            </a: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2CD0DF-C3E5-4565-AD16-64CE37B61B95}"/>
              </a:ext>
            </a:extLst>
          </p:cNvPr>
          <p:cNvPicPr>
            <a:picLocks noChangeAspect="1"/>
          </p:cNvPicPr>
          <p:nvPr/>
        </p:nvPicPr>
        <p:blipFill>
          <a:blip r:embed="rId2"/>
          <a:stretch>
            <a:fillRect/>
          </a:stretch>
        </p:blipFill>
        <p:spPr>
          <a:xfrm>
            <a:off x="6470543" y="0"/>
            <a:ext cx="5241913" cy="6858000"/>
          </a:xfrm>
          <a:prstGeom prst="rect">
            <a:avLst/>
          </a:prstGeom>
        </p:spPr>
      </p:pic>
    </p:spTree>
    <p:extLst>
      <p:ext uri="{BB962C8B-B14F-4D97-AF65-F5344CB8AC3E}">
        <p14:creationId xmlns:p14="http://schemas.microsoft.com/office/powerpoint/2010/main" val="375234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FC518-376E-415F-9A1D-487A9CCB2A29}"/>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 Results</a:t>
            </a:r>
          </a:p>
        </p:txBody>
      </p:sp>
      <p:sp>
        <p:nvSpPr>
          <p:cNvPr id="9" name="Text Placeholder 8">
            <a:extLst>
              <a:ext uri="{FF2B5EF4-FFF2-40B4-BE49-F238E27FC236}">
                <a16:creationId xmlns:a16="http://schemas.microsoft.com/office/drawing/2014/main" id="{3BBA113C-083E-42DB-9B83-ACD81175B02A}"/>
              </a:ext>
            </a:extLst>
          </p:cNvPr>
          <p:cNvSpPr>
            <a:spLocks noGrp="1"/>
          </p:cNvSpPr>
          <p:nvPr>
            <p:ph type="body" idx="1"/>
          </p:nvPr>
        </p:nvSpPr>
        <p:spPr/>
        <p:txBody>
          <a:bodyPr/>
          <a:lstStyle/>
          <a:p>
            <a:r>
              <a:rPr lang="en-IN" dirty="0"/>
              <a:t>  </a:t>
            </a:r>
          </a:p>
        </p:txBody>
      </p:sp>
      <p:sp>
        <p:nvSpPr>
          <p:cNvPr id="10" name="Text Placeholder 9">
            <a:extLst>
              <a:ext uri="{FF2B5EF4-FFF2-40B4-BE49-F238E27FC236}">
                <a16:creationId xmlns:a16="http://schemas.microsoft.com/office/drawing/2014/main" id="{5AA7E977-2AB0-483F-B876-85A3D7C6E984}"/>
              </a:ext>
            </a:extLst>
          </p:cNvPr>
          <p:cNvSpPr>
            <a:spLocks noGrp="1"/>
          </p:cNvSpPr>
          <p:nvPr>
            <p:ph type="body" sz="quarter" idx="3"/>
          </p:nvPr>
        </p:nvSpPr>
        <p:spPr/>
        <p:txBody>
          <a:bodyPr/>
          <a:lstStyle/>
          <a:p>
            <a:r>
              <a:rPr lang="en-IN" dirty="0"/>
              <a:t> </a:t>
            </a:r>
          </a:p>
        </p:txBody>
      </p:sp>
      <p:sp>
        <p:nvSpPr>
          <p:cNvPr id="11" name="Content Placeholder 10">
            <a:extLst>
              <a:ext uri="{FF2B5EF4-FFF2-40B4-BE49-F238E27FC236}">
                <a16:creationId xmlns:a16="http://schemas.microsoft.com/office/drawing/2014/main" id="{BC5ECBF8-4A4C-4C79-8C01-805518BEF04A}"/>
              </a:ext>
            </a:extLst>
          </p:cNvPr>
          <p:cNvSpPr>
            <a:spLocks noGrp="1"/>
          </p:cNvSpPr>
          <p:nvPr>
            <p:ph sz="quarter" idx="4"/>
          </p:nvPr>
        </p:nvSpPr>
        <p:spPr>
          <a:xfrm>
            <a:off x="1557862" y="1541286"/>
            <a:ext cx="4096633" cy="623923"/>
          </a:xfrm>
        </p:spPr>
        <p:txBody>
          <a:bodyPr>
            <a:normAutofit/>
          </a:bodyPr>
          <a:lstStyle/>
          <a:p>
            <a:r>
              <a:rPr lang="en-IN" dirty="0"/>
              <a:t>Model Fit</a:t>
            </a:r>
          </a:p>
        </p:txBody>
      </p:sp>
      <p:pic>
        <p:nvPicPr>
          <p:cNvPr id="4" name="Content Placeholder 3">
            <a:extLst>
              <a:ext uri="{FF2B5EF4-FFF2-40B4-BE49-F238E27FC236}">
                <a16:creationId xmlns:a16="http://schemas.microsoft.com/office/drawing/2014/main" id="{3DF81B9C-B852-4EE6-A108-2C5DBF2F01A4}"/>
              </a:ext>
            </a:extLst>
          </p:cNvPr>
          <p:cNvPicPr>
            <a:picLocks noGrp="1" noChangeAspect="1"/>
          </p:cNvPicPr>
          <p:nvPr>
            <p:ph sz="half" idx="2"/>
          </p:nvPr>
        </p:nvPicPr>
        <p:blipFill>
          <a:blip r:embed="rId2"/>
          <a:stretch>
            <a:fillRect/>
          </a:stretch>
        </p:blipFill>
        <p:spPr>
          <a:xfrm>
            <a:off x="318503" y="2068953"/>
            <a:ext cx="7041823" cy="4336329"/>
          </a:xfrm>
        </p:spPr>
      </p:pic>
      <p:pic>
        <p:nvPicPr>
          <p:cNvPr id="13" name="Picture 12">
            <a:extLst>
              <a:ext uri="{FF2B5EF4-FFF2-40B4-BE49-F238E27FC236}">
                <a16:creationId xmlns:a16="http://schemas.microsoft.com/office/drawing/2014/main" id="{E975405B-56C0-4D4A-BC2C-A2F226ED6504}"/>
              </a:ext>
            </a:extLst>
          </p:cNvPr>
          <p:cNvPicPr>
            <a:picLocks noChangeAspect="1"/>
          </p:cNvPicPr>
          <p:nvPr/>
        </p:nvPicPr>
        <p:blipFill>
          <a:blip r:embed="rId3"/>
          <a:stretch>
            <a:fillRect/>
          </a:stretch>
        </p:blipFill>
        <p:spPr>
          <a:xfrm>
            <a:off x="7438234" y="3155968"/>
            <a:ext cx="4650071" cy="2441542"/>
          </a:xfrm>
          <a:prstGeom prst="rect">
            <a:avLst/>
          </a:prstGeom>
        </p:spPr>
      </p:pic>
    </p:spTree>
    <p:extLst>
      <p:ext uri="{BB962C8B-B14F-4D97-AF65-F5344CB8AC3E}">
        <p14:creationId xmlns:p14="http://schemas.microsoft.com/office/powerpoint/2010/main" val="26374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C857-E49C-4633-93A6-2523D2047798}"/>
              </a:ext>
            </a:extLst>
          </p:cNvPr>
          <p:cNvSpPr>
            <a:spLocks noGrp="1"/>
          </p:cNvSpPr>
          <p:nvPr>
            <p:ph type="title"/>
          </p:nvPr>
        </p:nvSpPr>
        <p:spPr/>
        <p:txBody>
          <a:bodyPr/>
          <a:lstStyle/>
          <a:p>
            <a:r>
              <a:rPr lang="en-IN" sz="3600" b="1" dirty="0"/>
              <a:t>Implementation</a:t>
            </a:r>
          </a:p>
        </p:txBody>
      </p:sp>
      <p:sp>
        <p:nvSpPr>
          <p:cNvPr id="3" name="Text Placeholder 2">
            <a:extLst>
              <a:ext uri="{FF2B5EF4-FFF2-40B4-BE49-F238E27FC236}">
                <a16:creationId xmlns:a16="http://schemas.microsoft.com/office/drawing/2014/main" id="{4E30B652-2B2E-4856-ADE5-D155BF36455F}"/>
              </a:ext>
            </a:extLst>
          </p:cNvPr>
          <p:cNvSpPr>
            <a:spLocks noGrp="1"/>
          </p:cNvSpPr>
          <p:nvPr>
            <p:ph type="body" idx="1"/>
          </p:nvPr>
        </p:nvSpPr>
        <p:spPr>
          <a:xfrm>
            <a:off x="1103313" y="1904999"/>
            <a:ext cx="4396338" cy="1034201"/>
          </a:xfrm>
        </p:spPr>
        <p:txBody>
          <a:bodyPr/>
          <a:lstStyle/>
          <a:p>
            <a:r>
              <a:rPr lang="en-IN" dirty="0">
                <a:solidFill>
                  <a:schemeClr val="tx1"/>
                </a:solidFill>
                <a:latin typeface="Times New Roman" panose="02020603050405020304" pitchFamily="18" charset="0"/>
                <a:cs typeface="Times New Roman" panose="02020603050405020304" pitchFamily="18" charset="0"/>
              </a:rPr>
              <a:t>Weights of the Model are Saved.</a:t>
            </a:r>
          </a:p>
        </p:txBody>
      </p:sp>
      <p:pic>
        <p:nvPicPr>
          <p:cNvPr id="8" name="Content Placeholder 7">
            <a:extLst>
              <a:ext uri="{FF2B5EF4-FFF2-40B4-BE49-F238E27FC236}">
                <a16:creationId xmlns:a16="http://schemas.microsoft.com/office/drawing/2014/main" id="{FE3C187B-CD0C-4C51-8DD6-FF47D2692DA6}"/>
              </a:ext>
            </a:extLst>
          </p:cNvPr>
          <p:cNvPicPr>
            <a:picLocks noGrp="1" noChangeAspect="1"/>
          </p:cNvPicPr>
          <p:nvPr>
            <p:ph sz="half" idx="2"/>
          </p:nvPr>
        </p:nvPicPr>
        <p:blipFill>
          <a:blip r:embed="rId2"/>
          <a:stretch>
            <a:fillRect/>
          </a:stretch>
        </p:blipFill>
        <p:spPr>
          <a:xfrm>
            <a:off x="1103313" y="3151573"/>
            <a:ext cx="4395787" cy="2325949"/>
          </a:xfrm>
        </p:spPr>
      </p:pic>
      <p:sp>
        <p:nvSpPr>
          <p:cNvPr id="5" name="Text Placeholder 4">
            <a:extLst>
              <a:ext uri="{FF2B5EF4-FFF2-40B4-BE49-F238E27FC236}">
                <a16:creationId xmlns:a16="http://schemas.microsoft.com/office/drawing/2014/main" id="{5374A3C0-10AC-4271-9EB7-EFDFE9440DBD}"/>
              </a:ext>
            </a:extLst>
          </p:cNvPr>
          <p:cNvSpPr>
            <a:spLocks noGrp="1"/>
          </p:cNvSpPr>
          <p:nvPr>
            <p:ph type="body" sz="quarter" idx="3"/>
          </p:nvPr>
        </p:nvSpPr>
        <p:spPr>
          <a:xfrm>
            <a:off x="5909101" y="1883743"/>
            <a:ext cx="4396339" cy="1034202"/>
          </a:xfrm>
        </p:spPr>
        <p:txBody>
          <a:bodyPr/>
          <a:lstStyle/>
          <a:p>
            <a:r>
              <a:rPr lang="en-IN" dirty="0">
                <a:solidFill>
                  <a:schemeClr val="tx1"/>
                </a:solidFill>
                <a:latin typeface="Times New Roman" panose="02020603050405020304" pitchFamily="18" charset="0"/>
                <a:cs typeface="Times New Roman" panose="02020603050405020304" pitchFamily="18" charset="0"/>
              </a:rPr>
              <a:t>Loading the Saved Model in Web</a:t>
            </a:r>
          </a:p>
        </p:txBody>
      </p:sp>
      <p:pic>
        <p:nvPicPr>
          <p:cNvPr id="10" name="Content Placeholder 9">
            <a:extLst>
              <a:ext uri="{FF2B5EF4-FFF2-40B4-BE49-F238E27FC236}">
                <a16:creationId xmlns:a16="http://schemas.microsoft.com/office/drawing/2014/main" id="{B38159DB-A35E-460F-A1C1-6976DAFD7982}"/>
              </a:ext>
            </a:extLst>
          </p:cNvPr>
          <p:cNvPicPr>
            <a:picLocks noGrp="1" noChangeAspect="1"/>
          </p:cNvPicPr>
          <p:nvPr>
            <p:ph sz="quarter" idx="4"/>
          </p:nvPr>
        </p:nvPicPr>
        <p:blipFill>
          <a:blip r:embed="rId3"/>
          <a:stretch>
            <a:fillRect/>
          </a:stretch>
        </p:blipFill>
        <p:spPr>
          <a:xfrm>
            <a:off x="5909652" y="3160195"/>
            <a:ext cx="4395788" cy="2250745"/>
          </a:xfrm>
        </p:spPr>
      </p:pic>
    </p:spTree>
    <p:extLst>
      <p:ext uri="{BB962C8B-B14F-4D97-AF65-F5344CB8AC3E}">
        <p14:creationId xmlns:p14="http://schemas.microsoft.com/office/powerpoint/2010/main" val="121948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2533BC-2DA9-4108-8DF2-B05760FA5D0E}"/>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Model Testing </a:t>
            </a:r>
          </a:p>
        </p:txBody>
      </p:sp>
      <p:pic>
        <p:nvPicPr>
          <p:cNvPr id="10" name="Content Placeholder 9">
            <a:extLst>
              <a:ext uri="{FF2B5EF4-FFF2-40B4-BE49-F238E27FC236}">
                <a16:creationId xmlns:a16="http://schemas.microsoft.com/office/drawing/2014/main" id="{A1F33839-2DD7-423D-B4DB-95EA4E6AC65A}"/>
              </a:ext>
            </a:extLst>
          </p:cNvPr>
          <p:cNvPicPr>
            <a:picLocks noGrp="1" noChangeAspect="1"/>
          </p:cNvPicPr>
          <p:nvPr>
            <p:ph idx="1"/>
          </p:nvPr>
        </p:nvPicPr>
        <p:blipFill>
          <a:blip r:embed="rId2"/>
          <a:stretch>
            <a:fillRect/>
          </a:stretch>
        </p:blipFill>
        <p:spPr>
          <a:xfrm>
            <a:off x="945287" y="3818300"/>
            <a:ext cx="9708491" cy="2677212"/>
          </a:xfrm>
        </p:spPr>
      </p:pic>
      <p:pic>
        <p:nvPicPr>
          <p:cNvPr id="12" name="Picture 11">
            <a:extLst>
              <a:ext uri="{FF2B5EF4-FFF2-40B4-BE49-F238E27FC236}">
                <a16:creationId xmlns:a16="http://schemas.microsoft.com/office/drawing/2014/main" id="{BC0A64A6-49BE-42F9-8C0B-A12FE92B3FD6}"/>
              </a:ext>
            </a:extLst>
          </p:cNvPr>
          <p:cNvPicPr>
            <a:picLocks noChangeAspect="1"/>
          </p:cNvPicPr>
          <p:nvPr/>
        </p:nvPicPr>
        <p:blipFill>
          <a:blip r:embed="rId3"/>
          <a:stretch>
            <a:fillRect/>
          </a:stretch>
        </p:blipFill>
        <p:spPr>
          <a:xfrm>
            <a:off x="4105160" y="1456769"/>
            <a:ext cx="3388744" cy="2361531"/>
          </a:xfrm>
          <a:prstGeom prst="rect">
            <a:avLst/>
          </a:prstGeom>
        </p:spPr>
      </p:pic>
    </p:spTree>
    <p:extLst>
      <p:ext uri="{BB962C8B-B14F-4D97-AF65-F5344CB8AC3E}">
        <p14:creationId xmlns:p14="http://schemas.microsoft.com/office/powerpoint/2010/main" val="164442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82FA-DD16-48CB-8A52-E526E17E671C}"/>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FA922644-E150-416C-AC46-3824D680FA07}"/>
              </a:ext>
            </a:extLst>
          </p:cNvPr>
          <p:cNvSpPr>
            <a:spLocks noGrp="1"/>
          </p:cNvSpPr>
          <p:nvPr>
            <p:ph type="body" idx="1"/>
          </p:nvPr>
        </p:nvSpPr>
        <p:spPr>
          <a:xfrm>
            <a:off x="646111" y="1328975"/>
            <a:ext cx="4396338" cy="576262"/>
          </a:xfrm>
        </p:spPr>
        <p:txBody>
          <a:bodyPr/>
          <a:lstStyle/>
          <a:p>
            <a:r>
              <a:rPr lang="en-IN" b="1" dirty="0">
                <a:solidFill>
                  <a:schemeClr val="tx1"/>
                </a:solidFill>
                <a:latin typeface="Times New Roman" panose="02020603050405020304" pitchFamily="18" charset="0"/>
                <a:cs typeface="Times New Roman" panose="02020603050405020304" pitchFamily="18" charset="0"/>
              </a:rPr>
              <a:t>Accuracy		</a:t>
            </a:r>
          </a:p>
        </p:txBody>
      </p:sp>
      <p:sp>
        <p:nvSpPr>
          <p:cNvPr id="5" name="Text Placeholder 4">
            <a:extLst>
              <a:ext uri="{FF2B5EF4-FFF2-40B4-BE49-F238E27FC236}">
                <a16:creationId xmlns:a16="http://schemas.microsoft.com/office/drawing/2014/main" id="{DBF4F26B-4FA4-4503-B808-0CEE284E7801}"/>
              </a:ext>
            </a:extLst>
          </p:cNvPr>
          <p:cNvSpPr>
            <a:spLocks noGrp="1"/>
          </p:cNvSpPr>
          <p:nvPr>
            <p:ph type="body" sz="quarter" idx="3"/>
          </p:nvPr>
        </p:nvSpPr>
        <p:spPr>
          <a:xfrm>
            <a:off x="5739337" y="1302981"/>
            <a:ext cx="4396339" cy="576262"/>
          </a:xfrm>
        </p:spPr>
        <p:txBody>
          <a:bodyPr/>
          <a:lstStyle/>
          <a:p>
            <a:r>
              <a:rPr lang="en-IN" b="1" dirty="0">
                <a:solidFill>
                  <a:schemeClr val="tx1"/>
                </a:solidFill>
                <a:latin typeface="Times New Roman" panose="02020603050405020304" pitchFamily="18" charset="0"/>
                <a:cs typeface="Times New Roman" panose="02020603050405020304" pitchFamily="18" charset="0"/>
              </a:rPr>
              <a:t>    Loss</a:t>
            </a:r>
          </a:p>
        </p:txBody>
      </p:sp>
      <p:pic>
        <p:nvPicPr>
          <p:cNvPr id="12" name="Content Placeholder 11">
            <a:extLst>
              <a:ext uri="{FF2B5EF4-FFF2-40B4-BE49-F238E27FC236}">
                <a16:creationId xmlns:a16="http://schemas.microsoft.com/office/drawing/2014/main" id="{474802FD-BDD1-4FA3-8B64-65143A778681}"/>
              </a:ext>
            </a:extLst>
          </p:cNvPr>
          <p:cNvPicPr>
            <a:picLocks noGrp="1" noChangeAspect="1"/>
          </p:cNvPicPr>
          <p:nvPr>
            <p:ph sz="half" idx="2"/>
          </p:nvPr>
        </p:nvPicPr>
        <p:blipFill>
          <a:blip r:embed="rId2"/>
          <a:stretch>
            <a:fillRect/>
          </a:stretch>
        </p:blipFill>
        <p:spPr>
          <a:xfrm>
            <a:off x="646111" y="2271860"/>
            <a:ext cx="4853540" cy="4242062"/>
          </a:xfrm>
        </p:spPr>
      </p:pic>
      <p:pic>
        <p:nvPicPr>
          <p:cNvPr id="15" name="Content Placeholder 14">
            <a:extLst>
              <a:ext uri="{FF2B5EF4-FFF2-40B4-BE49-F238E27FC236}">
                <a16:creationId xmlns:a16="http://schemas.microsoft.com/office/drawing/2014/main" id="{C296EF24-751F-411A-8828-C230DA89561D}"/>
              </a:ext>
            </a:extLst>
          </p:cNvPr>
          <p:cNvPicPr>
            <a:picLocks noGrp="1" noChangeAspect="1"/>
          </p:cNvPicPr>
          <p:nvPr>
            <p:ph sz="quarter" idx="4"/>
          </p:nvPr>
        </p:nvPicPr>
        <p:blipFill>
          <a:blip r:embed="rId3"/>
          <a:stretch>
            <a:fillRect/>
          </a:stretch>
        </p:blipFill>
        <p:spPr>
          <a:xfrm>
            <a:off x="6096000" y="2271860"/>
            <a:ext cx="4565289" cy="4034672"/>
          </a:xfrm>
        </p:spPr>
      </p:pic>
    </p:spTree>
    <p:extLst>
      <p:ext uri="{BB962C8B-B14F-4D97-AF65-F5344CB8AC3E}">
        <p14:creationId xmlns:p14="http://schemas.microsoft.com/office/powerpoint/2010/main" val="82915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D835-CE1C-42BE-96B6-EB3F3D22B37F}"/>
              </a:ext>
            </a:extLst>
          </p:cNvPr>
          <p:cNvSpPr>
            <a:spLocks noGrp="1"/>
          </p:cNvSpPr>
          <p:nvPr>
            <p:ph type="title"/>
          </p:nvPr>
        </p:nvSpPr>
        <p:spPr>
          <a:xfrm>
            <a:off x="817704" y="361026"/>
            <a:ext cx="9404723" cy="1654938"/>
          </a:xfrm>
        </p:spPr>
        <p:txBody>
          <a:bodyPr/>
          <a:lstStyle/>
          <a:p>
            <a:r>
              <a:rPr lang="en-IN" sz="3600" b="1" dirty="0">
                <a:latin typeface="Times New Roman" panose="02020603050405020304" pitchFamily="18" charset="0"/>
                <a:cs typeface="Times New Roman" panose="02020603050405020304" pitchFamily="18" charset="0"/>
              </a:rPr>
              <a:t>Local Computer Host(Server)</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Deployed model runs in 127.0.0.1</a:t>
            </a:r>
          </a:p>
        </p:txBody>
      </p:sp>
      <p:pic>
        <p:nvPicPr>
          <p:cNvPr id="5" name="Content Placeholder 4">
            <a:extLst>
              <a:ext uri="{FF2B5EF4-FFF2-40B4-BE49-F238E27FC236}">
                <a16:creationId xmlns:a16="http://schemas.microsoft.com/office/drawing/2014/main" id="{FA0E6B64-B661-40A9-96BE-85040FCDB873}"/>
              </a:ext>
            </a:extLst>
          </p:cNvPr>
          <p:cNvPicPr>
            <a:picLocks noGrp="1" noChangeAspect="1"/>
          </p:cNvPicPr>
          <p:nvPr>
            <p:ph idx="1"/>
          </p:nvPr>
        </p:nvPicPr>
        <p:blipFill>
          <a:blip r:embed="rId2"/>
          <a:stretch>
            <a:fillRect/>
          </a:stretch>
        </p:blipFill>
        <p:spPr>
          <a:xfrm>
            <a:off x="2410516" y="2668224"/>
            <a:ext cx="7237211" cy="2129129"/>
          </a:xfrm>
        </p:spPr>
      </p:pic>
      <p:pic>
        <p:nvPicPr>
          <p:cNvPr id="7" name="Picture 6">
            <a:extLst>
              <a:ext uri="{FF2B5EF4-FFF2-40B4-BE49-F238E27FC236}">
                <a16:creationId xmlns:a16="http://schemas.microsoft.com/office/drawing/2014/main" id="{DAE074B8-C53F-4B29-91B0-380419FD0F7F}"/>
              </a:ext>
            </a:extLst>
          </p:cNvPr>
          <p:cNvPicPr>
            <a:picLocks noChangeAspect="1"/>
          </p:cNvPicPr>
          <p:nvPr/>
        </p:nvPicPr>
        <p:blipFill>
          <a:blip r:embed="rId3"/>
          <a:stretch>
            <a:fillRect/>
          </a:stretch>
        </p:blipFill>
        <p:spPr>
          <a:xfrm>
            <a:off x="1391629" y="2007984"/>
            <a:ext cx="8898903" cy="4340649"/>
          </a:xfrm>
          <a:prstGeom prst="rect">
            <a:avLst/>
          </a:prstGeom>
        </p:spPr>
      </p:pic>
    </p:spTree>
    <p:extLst>
      <p:ext uri="{BB962C8B-B14F-4D97-AF65-F5344CB8AC3E}">
        <p14:creationId xmlns:p14="http://schemas.microsoft.com/office/powerpoint/2010/main" val="223185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438C9C-651D-4312-B07A-95D9C6AE3BA7}"/>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Testing</a:t>
            </a:r>
          </a:p>
        </p:txBody>
      </p:sp>
      <p:pic>
        <p:nvPicPr>
          <p:cNvPr id="12" name="Content Placeholder 11">
            <a:extLst>
              <a:ext uri="{FF2B5EF4-FFF2-40B4-BE49-F238E27FC236}">
                <a16:creationId xmlns:a16="http://schemas.microsoft.com/office/drawing/2014/main" id="{927D02F6-12AB-4F69-8B22-FD7402D35882}"/>
              </a:ext>
            </a:extLst>
          </p:cNvPr>
          <p:cNvPicPr>
            <a:picLocks noGrp="1" noChangeAspect="1"/>
          </p:cNvPicPr>
          <p:nvPr>
            <p:ph idx="1"/>
          </p:nvPr>
        </p:nvPicPr>
        <p:blipFill>
          <a:blip r:embed="rId2"/>
          <a:stretch>
            <a:fillRect/>
          </a:stretch>
        </p:blipFill>
        <p:spPr>
          <a:xfrm>
            <a:off x="1430784" y="1578041"/>
            <a:ext cx="9330431" cy="4552034"/>
          </a:xfrm>
          <a:prstGeom prst="rect">
            <a:avLst/>
          </a:prstGeom>
        </p:spPr>
      </p:pic>
    </p:spTree>
    <p:extLst>
      <p:ext uri="{BB962C8B-B14F-4D97-AF65-F5344CB8AC3E}">
        <p14:creationId xmlns:p14="http://schemas.microsoft.com/office/powerpoint/2010/main" val="269750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038749-65F0-4FB0-9845-543F61C0C12A}"/>
              </a:ext>
            </a:extLst>
          </p:cNvPr>
          <p:cNvSpPr>
            <a:spLocks noGrp="1"/>
          </p:cNvSpPr>
          <p:nvPr>
            <p:ph type="title"/>
          </p:nvPr>
        </p:nvSpPr>
        <p:spPr/>
        <p:txBody>
          <a:bodyPr/>
          <a:lstStyle/>
          <a:p>
            <a:r>
              <a:rPr lang="en-IN" dirty="0"/>
              <a:t> </a:t>
            </a:r>
          </a:p>
        </p:txBody>
      </p:sp>
      <p:pic>
        <p:nvPicPr>
          <p:cNvPr id="11" name="Content Placeholder 10">
            <a:extLst>
              <a:ext uri="{FF2B5EF4-FFF2-40B4-BE49-F238E27FC236}">
                <a16:creationId xmlns:a16="http://schemas.microsoft.com/office/drawing/2014/main" id="{8A8EF9F2-A473-4EEA-963E-1E3FE51C1233}"/>
              </a:ext>
            </a:extLst>
          </p:cNvPr>
          <p:cNvPicPr>
            <a:picLocks noGrp="1" noChangeAspect="1"/>
          </p:cNvPicPr>
          <p:nvPr>
            <p:ph sz="half" idx="1"/>
          </p:nvPr>
        </p:nvPicPr>
        <p:blipFill>
          <a:blip r:embed="rId2"/>
          <a:stretch>
            <a:fillRect/>
          </a:stretch>
        </p:blipFill>
        <p:spPr>
          <a:xfrm>
            <a:off x="1103313" y="2128685"/>
            <a:ext cx="4395787" cy="4059542"/>
          </a:xfrm>
        </p:spPr>
      </p:pic>
      <p:pic>
        <p:nvPicPr>
          <p:cNvPr id="13" name="Content Placeholder 12">
            <a:extLst>
              <a:ext uri="{FF2B5EF4-FFF2-40B4-BE49-F238E27FC236}">
                <a16:creationId xmlns:a16="http://schemas.microsoft.com/office/drawing/2014/main" id="{8930D135-64DE-4379-9398-4BDB996E3468}"/>
              </a:ext>
            </a:extLst>
          </p:cNvPr>
          <p:cNvPicPr>
            <a:picLocks noGrp="1" noChangeAspect="1"/>
          </p:cNvPicPr>
          <p:nvPr>
            <p:ph sz="half" idx="2"/>
          </p:nvPr>
        </p:nvPicPr>
        <p:blipFill>
          <a:blip r:embed="rId3"/>
          <a:stretch>
            <a:fillRect/>
          </a:stretch>
        </p:blipFill>
        <p:spPr>
          <a:xfrm>
            <a:off x="5654675" y="2110756"/>
            <a:ext cx="4395788" cy="4090639"/>
          </a:xfrm>
        </p:spPr>
      </p:pic>
      <p:sp>
        <p:nvSpPr>
          <p:cNvPr id="6" name="Text Placeholder 5">
            <a:extLst>
              <a:ext uri="{FF2B5EF4-FFF2-40B4-BE49-F238E27FC236}">
                <a16:creationId xmlns:a16="http://schemas.microsoft.com/office/drawing/2014/main" id="{C22077AB-B418-46AB-A777-8795B43ED0EE}"/>
              </a:ext>
            </a:extLst>
          </p:cNvPr>
          <p:cNvSpPr>
            <a:spLocks noGrp="1"/>
          </p:cNvSpPr>
          <p:nvPr>
            <p:ph type="body" idx="4294967295"/>
          </p:nvPr>
        </p:nvSpPr>
        <p:spPr>
          <a:xfrm>
            <a:off x="807868" y="864851"/>
            <a:ext cx="4395788" cy="576263"/>
          </a:xfrm>
        </p:spPr>
        <p:txBody>
          <a:bodyPr>
            <a:noAutofit/>
          </a:bodyPr>
          <a:lstStyle/>
          <a:p>
            <a:pPr marL="0" indent="0">
              <a:buNone/>
            </a:pPr>
            <a:r>
              <a:rPr lang="en-IN" sz="3600" b="1" dirty="0">
                <a:latin typeface="Times New Roman" panose="02020603050405020304" pitchFamily="18" charset="0"/>
                <a:cs typeface="Times New Roman" panose="02020603050405020304" pitchFamily="18" charset="0"/>
              </a:rPr>
              <a:t>Testing </a:t>
            </a:r>
          </a:p>
        </p:txBody>
      </p:sp>
    </p:spTree>
    <p:extLst>
      <p:ext uri="{BB962C8B-B14F-4D97-AF65-F5344CB8AC3E}">
        <p14:creationId xmlns:p14="http://schemas.microsoft.com/office/powerpoint/2010/main" val="377337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7A19-65D1-4691-ADB4-A1BA24664C8E}"/>
              </a:ext>
            </a:extLst>
          </p:cNvPr>
          <p:cNvSpPr>
            <a:spLocks noGrp="1"/>
          </p:cNvSpPr>
          <p:nvPr>
            <p:ph type="title"/>
          </p:nvPr>
        </p:nvSpPr>
        <p:spPr>
          <a:xfrm>
            <a:off x="755233" y="199418"/>
            <a:ext cx="8534400" cy="1507067"/>
          </a:xfrm>
        </p:spPr>
        <p:txBody>
          <a:bodyPr/>
          <a:lstStyle/>
          <a:p>
            <a:r>
              <a:rPr lang="en-IN"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E18A8A21-7C4A-4D20-9356-833865B7F8C3}"/>
              </a:ext>
            </a:extLst>
          </p:cNvPr>
          <p:cNvSpPr>
            <a:spLocks noGrp="1"/>
          </p:cNvSpPr>
          <p:nvPr>
            <p:ph idx="1"/>
          </p:nvPr>
        </p:nvSpPr>
        <p:spPr>
          <a:xfrm>
            <a:off x="755233" y="1621366"/>
            <a:ext cx="8534400" cy="4379939"/>
          </a:xfrm>
        </p:spPr>
        <p:txBody>
          <a:bodyPr>
            <a:noAutofit/>
          </a:bodyPr>
          <a:lstStyle/>
          <a:p>
            <a:r>
              <a:rPr lang="en-IN" sz="2400" dirty="0">
                <a:latin typeface="Times New Roman" panose="02020603050405020304" pitchFamily="18" charset="0"/>
                <a:cs typeface="Times New Roman" panose="02020603050405020304" pitchFamily="18" charset="0"/>
              </a:rPr>
              <a:t>Motivation</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System Design</a:t>
            </a:r>
          </a:p>
          <a:p>
            <a:r>
              <a:rPr lang="en-IN" sz="2400" dirty="0">
                <a:latin typeface="Times New Roman" panose="02020603050405020304" pitchFamily="18" charset="0"/>
                <a:cs typeface="Times New Roman" panose="02020603050405020304" pitchFamily="18" charset="0"/>
              </a:rPr>
              <a:t>Data Set</a:t>
            </a:r>
          </a:p>
          <a:p>
            <a:r>
              <a:rPr lang="en-IN" sz="2400" dirty="0">
                <a:latin typeface="Times New Roman" panose="02020603050405020304" pitchFamily="18" charset="0"/>
                <a:cs typeface="Times New Roman" panose="02020603050405020304" pitchFamily="18" charset="0"/>
              </a:rPr>
              <a:t>Algorithm</a:t>
            </a:r>
          </a:p>
          <a:p>
            <a:r>
              <a:rPr lang="en-IN" sz="2400" dirty="0">
                <a:latin typeface="Times New Roman" panose="02020603050405020304" pitchFamily="18" charset="0"/>
                <a:cs typeface="Times New Roman" panose="02020603050405020304" pitchFamily="18" charset="0"/>
              </a:rPr>
              <a:t>Implementation</a:t>
            </a:r>
          </a:p>
          <a:p>
            <a:r>
              <a:rPr lang="en-IN" sz="2400" dirty="0">
                <a:latin typeface="Times New Roman" panose="02020603050405020304" pitchFamily="18" charset="0"/>
                <a:cs typeface="Times New Roman" panose="02020603050405020304" pitchFamily="18" charset="0"/>
              </a:rPr>
              <a:t>Results</a:t>
            </a:r>
          </a:p>
          <a:p>
            <a:r>
              <a:rPr lang="en-IN" sz="2400" dirty="0">
                <a:latin typeface="Times New Roman" panose="02020603050405020304" pitchFamily="18" charset="0"/>
                <a:cs typeface="Times New Roman" panose="02020603050405020304" pitchFamily="18" charset="0"/>
              </a:rPr>
              <a:t>Conclusion &amp; Future Scope</a:t>
            </a:r>
          </a:p>
          <a:p>
            <a:r>
              <a:rPr lang="en-IN" sz="2400" dirty="0" err="1">
                <a:latin typeface="Times New Roman" panose="02020603050405020304" pitchFamily="18" charset="0"/>
                <a:cs typeface="Times New Roman" panose="02020603050405020304" pitchFamily="18" charset="0"/>
              </a:rPr>
              <a:t>Bibilography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35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AF6B5A-4B1A-4C84-BEB0-6BA89FA5AFA4}"/>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Conclusion &amp; Future Scope</a:t>
            </a:r>
          </a:p>
        </p:txBody>
      </p:sp>
      <p:sp>
        <p:nvSpPr>
          <p:cNvPr id="8" name="Content Placeholder 7">
            <a:extLst>
              <a:ext uri="{FF2B5EF4-FFF2-40B4-BE49-F238E27FC236}">
                <a16:creationId xmlns:a16="http://schemas.microsoft.com/office/drawing/2014/main" id="{0D172AE4-8B42-4FD4-9711-62B7B94043C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main idea behind developing the identification software is to build awareness regarding bird-watching, bird and their identification, especially birds.</a:t>
            </a:r>
          </a:p>
          <a:p>
            <a:r>
              <a:rPr lang="en-US" sz="2400" dirty="0">
                <a:latin typeface="Times New Roman" panose="02020603050405020304" pitchFamily="18" charset="0"/>
                <a:cs typeface="Times New Roman" panose="02020603050405020304" pitchFamily="18" charset="0"/>
              </a:rPr>
              <a:t>System can be implemented using cloud which can store large amount of data for comparison and provide high computing power for processing (in case of Neural Networks).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82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8B9-2293-4FBC-9D3E-9BCB2D5C087B}"/>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B8E65D41-BAF6-4ABE-9E7F-FFA9F2B28CD5}"/>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Bird Species Identification using Deep Learning.</a:t>
            </a:r>
          </a:p>
          <a:p>
            <a:pPr>
              <a:lnSpc>
                <a:spcPct val="150000"/>
              </a:lnSpc>
            </a:pPr>
            <a:r>
              <a:rPr lang="en-IN"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https://flask.palletsprojects.com/en/1.1.x/</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https://towardsdatascience.com/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01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F3EF-F645-45C3-A10B-370BB2676E53}"/>
              </a:ext>
            </a:extLst>
          </p:cNvPr>
          <p:cNvSpPr>
            <a:spLocks noGrp="1"/>
          </p:cNvSpPr>
          <p:nvPr>
            <p:ph type="title"/>
          </p:nvPr>
        </p:nvSpPr>
        <p:spPr>
          <a:xfrm>
            <a:off x="1844597" y="1784368"/>
            <a:ext cx="9404723" cy="1400530"/>
          </a:xfrm>
        </p:spPr>
        <p:txBody>
          <a:bodyPr/>
          <a:lstStyle/>
          <a:p>
            <a:r>
              <a:rPr lang="en-IN" b="1" dirty="0">
                <a:latin typeface="Times New Roman" panose="02020603050405020304" pitchFamily="18" charset="0"/>
                <a:cs typeface="Times New Roman" panose="02020603050405020304" pitchFamily="18" charset="0"/>
              </a:rPr>
              <a:t>THANK YOU </a:t>
            </a:r>
            <a:r>
              <a:rPr lang="en-IN" b="1" dirty="0">
                <a:latin typeface="Times New Roman" panose="02020603050405020304" pitchFamily="18" charset="0"/>
                <a:cs typeface="Times New Roman" panose="02020603050405020304" pitchFamily="18" charset="0"/>
                <a:sym typeface="Wingdings" panose="05000000000000000000" pitchFamily="2" charset="2"/>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05E2D9-6C45-49A0-AC60-BA7C60AC0CD8}"/>
              </a:ext>
            </a:extLst>
          </p:cNvPr>
          <p:cNvSpPr>
            <a:spLocks noGrp="1"/>
          </p:cNvSpPr>
          <p:nvPr>
            <p:ph idx="1"/>
          </p:nvPr>
        </p:nvSpPr>
        <p:spPr>
          <a:xfrm>
            <a:off x="1005658" y="1087157"/>
            <a:ext cx="8946541" cy="4195481"/>
          </a:xfrm>
        </p:spPr>
        <p:txBody>
          <a:bodyPr/>
          <a:lstStyle/>
          <a:p>
            <a:pPr marL="0" indent="0">
              <a:buNone/>
            </a:pPr>
            <a:r>
              <a:rPr lang="en-IN" dirty="0"/>
              <a:t> </a:t>
            </a:r>
          </a:p>
        </p:txBody>
      </p:sp>
    </p:spTree>
    <p:extLst>
      <p:ext uri="{BB962C8B-B14F-4D97-AF65-F5344CB8AC3E}">
        <p14:creationId xmlns:p14="http://schemas.microsoft.com/office/powerpoint/2010/main" val="421252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6B09-3BED-4D46-AF33-9F7D48D91D91}"/>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02EFB795-CCD3-4803-AFE0-5937375F4F31}"/>
              </a:ext>
            </a:extLst>
          </p:cNvPr>
          <p:cNvSpPr>
            <a:spLocks noGrp="1"/>
          </p:cNvSpPr>
          <p:nvPr>
            <p:ph idx="1"/>
          </p:nvPr>
        </p:nvSpPr>
        <p:spPr>
          <a:xfrm>
            <a:off x="1174334" y="1853248"/>
            <a:ext cx="8946541" cy="4195481"/>
          </a:xfrm>
        </p:spPr>
        <p:txBody>
          <a:bodyPr>
            <a:normAutofit/>
          </a:bodyPr>
          <a:lstStyle/>
          <a:p>
            <a:r>
              <a:rPr lang="en-US" sz="2400" dirty="0">
                <a:latin typeface="Times New Roman" panose="02020603050405020304" pitchFamily="18" charset="0"/>
                <a:cs typeface="Times New Roman" panose="02020603050405020304" pitchFamily="18" charset="0"/>
              </a:rPr>
              <a:t>Identification of bird species is a challenging task often resulting in ambiguous labels. </a:t>
            </a:r>
          </a:p>
          <a:p>
            <a:r>
              <a:rPr lang="en-US" sz="2400" dirty="0">
                <a:latin typeface="Times New Roman" panose="02020603050405020304" pitchFamily="18" charset="0"/>
                <a:cs typeface="Times New Roman" panose="02020603050405020304" pitchFamily="18" charset="0"/>
              </a:rPr>
              <a:t>Even professional bird watchers sometimes disagree on the species given an image of a bird.</a:t>
            </a:r>
          </a:p>
        </p:txBody>
      </p:sp>
    </p:spTree>
    <p:extLst>
      <p:ext uri="{BB962C8B-B14F-4D97-AF65-F5344CB8AC3E}">
        <p14:creationId xmlns:p14="http://schemas.microsoft.com/office/powerpoint/2010/main" val="303668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09FE-4245-49AB-ADD6-197309334BB3}"/>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0CECF3E-2917-479A-A66D-0625B590FA1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project aims to quantify the qualitative description of different bird species using machine learning techniques and use it as an effective tool for bird species identification from images. This project attempts to design and adopt the bird species identification system based on image feature analysis. </a:t>
            </a:r>
          </a:p>
        </p:txBody>
      </p:sp>
    </p:spTree>
    <p:extLst>
      <p:ext uri="{BB962C8B-B14F-4D97-AF65-F5344CB8AC3E}">
        <p14:creationId xmlns:p14="http://schemas.microsoft.com/office/powerpoint/2010/main" val="247872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9F52-DB30-46BC-A914-A5277DF4CF6C}"/>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8" name="Content Placeholder 7">
            <a:extLst>
              <a:ext uri="{FF2B5EF4-FFF2-40B4-BE49-F238E27FC236}">
                <a16:creationId xmlns:a16="http://schemas.microsoft.com/office/drawing/2014/main" id="{22B828F6-BDF0-4A98-8043-63F9425A4BD7}"/>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51FED22C-B67A-42CC-83BD-6D63CC3B50F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9665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C310-0AFA-4DCA-84F0-89B0E1D959F8}"/>
              </a:ext>
            </a:extLst>
          </p:cNvPr>
          <p:cNvSpPr>
            <a:spLocks noGrp="1"/>
          </p:cNvSpPr>
          <p:nvPr>
            <p:ph type="title"/>
          </p:nvPr>
        </p:nvSpPr>
        <p:spPr>
          <a:xfrm>
            <a:off x="684212" y="323704"/>
            <a:ext cx="8534400" cy="1507067"/>
          </a:xfrm>
        </p:spPr>
        <p:txBody>
          <a:bodyPr/>
          <a:lstStyle/>
          <a:p>
            <a:r>
              <a:rPr lang="en-IN" sz="3600"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56384CE8-3A05-4B47-B8DC-8A66515C01EE}"/>
              </a:ext>
            </a:extLst>
          </p:cNvPr>
          <p:cNvSpPr>
            <a:spLocks noGrp="1"/>
          </p:cNvSpPr>
          <p:nvPr>
            <p:ph idx="1"/>
          </p:nvPr>
        </p:nvSpPr>
        <p:spPr/>
        <p:txBody>
          <a:bodyPr/>
          <a:lstStyle/>
          <a:p>
            <a:r>
              <a:rPr lang="en-IN" dirty="0"/>
              <a:t> </a:t>
            </a:r>
          </a:p>
        </p:txBody>
      </p:sp>
      <p:pic>
        <p:nvPicPr>
          <p:cNvPr id="8" name="Picture 7">
            <a:extLst>
              <a:ext uri="{FF2B5EF4-FFF2-40B4-BE49-F238E27FC236}">
                <a16:creationId xmlns:a16="http://schemas.microsoft.com/office/drawing/2014/main" id="{86AFD5F7-830F-40EF-A28D-BE476A9EF94E}"/>
              </a:ext>
            </a:extLst>
          </p:cNvPr>
          <p:cNvPicPr>
            <a:picLocks noChangeAspect="1"/>
          </p:cNvPicPr>
          <p:nvPr/>
        </p:nvPicPr>
        <p:blipFill>
          <a:blip r:embed="rId2"/>
          <a:stretch>
            <a:fillRect/>
          </a:stretch>
        </p:blipFill>
        <p:spPr>
          <a:xfrm>
            <a:off x="4127308" y="417251"/>
            <a:ext cx="5922545" cy="6329779"/>
          </a:xfrm>
          <a:prstGeom prst="rect">
            <a:avLst/>
          </a:prstGeom>
        </p:spPr>
      </p:pic>
    </p:spTree>
    <p:extLst>
      <p:ext uri="{BB962C8B-B14F-4D97-AF65-F5344CB8AC3E}">
        <p14:creationId xmlns:p14="http://schemas.microsoft.com/office/powerpoint/2010/main" val="385811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CE64-0DC9-4577-B5A5-D9066DB5E50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38077B99-C367-4880-B59C-030B5615423A}"/>
              </a:ext>
            </a:extLst>
          </p:cNvPr>
          <p:cNvSpPr>
            <a:spLocks noGrp="1"/>
          </p:cNvSpPr>
          <p:nvPr>
            <p:ph idx="1"/>
          </p:nvPr>
        </p:nvSpPr>
        <p:spPr>
          <a:xfrm>
            <a:off x="1103312" y="2052918"/>
            <a:ext cx="8946541" cy="2341529"/>
          </a:xfrm>
        </p:spPr>
        <p:txBody>
          <a:bodyPr/>
          <a:lstStyle/>
          <a:p>
            <a:r>
              <a:rPr lang="en-US" dirty="0"/>
              <a:t>The dataset is </a:t>
            </a:r>
            <a:r>
              <a:rPr lang="en-US" dirty="0" err="1"/>
              <a:t>avaliable</a:t>
            </a:r>
            <a:r>
              <a:rPr lang="en-US" dirty="0"/>
              <a:t> at </a:t>
            </a:r>
            <a:r>
              <a:rPr lang="en-US" dirty="0">
                <a:hlinkClick r:id="rId2"/>
              </a:rPr>
              <a:t>Caltech-UCSD Birds-200-2011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Caltech-UCSD Birds 200 (CUB-200) is an image dataset with photos of 200 bird species (mostly North American). </a:t>
            </a:r>
          </a:p>
          <a:p>
            <a:r>
              <a:rPr lang="en-US" dirty="0">
                <a:latin typeface="Times New Roman" panose="02020603050405020304" pitchFamily="18" charset="0"/>
                <a:cs typeface="Times New Roman" panose="02020603050405020304" pitchFamily="18" charset="0"/>
              </a:rPr>
              <a:t>Number of categories: 200</a:t>
            </a:r>
          </a:p>
          <a:p>
            <a:r>
              <a:rPr lang="en-US" dirty="0">
                <a:latin typeface="Times New Roman" panose="02020603050405020304" pitchFamily="18" charset="0"/>
                <a:cs typeface="Times New Roman" panose="02020603050405020304" pitchFamily="18" charset="0"/>
              </a:rPr>
              <a:t>Number of images: 11788 </a:t>
            </a:r>
          </a:p>
          <a:p>
            <a:endParaRPr lang="en-IN" dirty="0"/>
          </a:p>
        </p:txBody>
      </p:sp>
      <p:pic>
        <p:nvPicPr>
          <p:cNvPr id="4" name="Picture 3">
            <a:extLst>
              <a:ext uri="{FF2B5EF4-FFF2-40B4-BE49-F238E27FC236}">
                <a16:creationId xmlns:a16="http://schemas.microsoft.com/office/drawing/2014/main" id="{8C0B938E-A946-4FE2-A70F-A6BE2282BB5D}"/>
              </a:ext>
            </a:extLst>
          </p:cNvPr>
          <p:cNvPicPr>
            <a:picLocks noChangeAspect="1"/>
          </p:cNvPicPr>
          <p:nvPr/>
        </p:nvPicPr>
        <p:blipFill>
          <a:blip r:embed="rId3"/>
          <a:stretch>
            <a:fillRect/>
          </a:stretch>
        </p:blipFill>
        <p:spPr>
          <a:xfrm>
            <a:off x="5198731" y="3542189"/>
            <a:ext cx="3972232" cy="3120501"/>
          </a:xfrm>
          <a:prstGeom prst="rect">
            <a:avLst/>
          </a:prstGeom>
        </p:spPr>
      </p:pic>
    </p:spTree>
    <p:extLst>
      <p:ext uri="{BB962C8B-B14F-4D97-AF65-F5344CB8AC3E}">
        <p14:creationId xmlns:p14="http://schemas.microsoft.com/office/powerpoint/2010/main" val="329531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6B-6CA0-43BC-BF69-0E4313830C75}"/>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Why CNN?</a:t>
            </a:r>
            <a:endParaRPr lang="en-IN" sz="3200" b="1" dirty="0"/>
          </a:p>
        </p:txBody>
      </p:sp>
      <p:sp>
        <p:nvSpPr>
          <p:cNvPr id="3" name="Content Placeholder 2">
            <a:extLst>
              <a:ext uri="{FF2B5EF4-FFF2-40B4-BE49-F238E27FC236}">
                <a16:creationId xmlns:a16="http://schemas.microsoft.com/office/drawing/2014/main" id="{3E31C725-5026-4D62-8B2B-856F6906687C}"/>
              </a:ext>
            </a:extLst>
          </p:cNvPr>
          <p:cNvSpPr>
            <a:spLocks noGrp="1"/>
          </p:cNvSpPr>
          <p:nvPr>
            <p:ph idx="1"/>
          </p:nvPr>
        </p:nvSpPr>
        <p:spPr>
          <a:xfrm>
            <a:off x="1326235" y="1351583"/>
            <a:ext cx="8946541" cy="3495626"/>
          </a:xfrm>
        </p:spPr>
        <p:txBody>
          <a:bodyPr/>
          <a:lstStyle/>
          <a:p>
            <a:r>
              <a:rPr lang="en-US" dirty="0">
                <a:latin typeface="Times New Roman" panose="02020603050405020304" pitchFamily="18" charset="0"/>
                <a:cs typeface="Times New Roman" panose="02020603050405020304" pitchFamily="18" charset="0"/>
              </a:rPr>
              <a:t>The convolutional neural network (CNN) is a class of deep learning neural networks.</a:t>
            </a:r>
          </a:p>
          <a:p>
            <a:r>
              <a:rPr lang="en-US" dirty="0">
                <a:latin typeface="Times New Roman" panose="02020603050405020304" pitchFamily="18" charset="0"/>
                <a:cs typeface="Times New Roman" panose="02020603050405020304" pitchFamily="18" charset="0"/>
              </a:rPr>
              <a:t>CNNs represent a huge breakthrough in image recognition. </a:t>
            </a:r>
          </a:p>
          <a:p>
            <a:r>
              <a:rPr lang="en-US" dirty="0">
                <a:latin typeface="Times New Roman" panose="02020603050405020304" pitchFamily="18" charset="0"/>
                <a:cs typeface="Times New Roman" panose="02020603050405020304" pitchFamily="18" charset="0"/>
              </a:rPr>
              <a:t>They’re most commonly used to analyze visual imagery and are frequently working behind the scenes in image classification.</a:t>
            </a:r>
          </a:p>
          <a:p>
            <a:r>
              <a:rPr lang="en-US" dirty="0">
                <a:latin typeface="Times New Roman" panose="02020603050405020304" pitchFamily="18" charset="0"/>
                <a:cs typeface="Times New Roman" panose="02020603050405020304" pitchFamily="18" charset="0"/>
              </a:rPr>
              <a:t>Real Time examples of CNN used Applications:</a:t>
            </a:r>
          </a:p>
          <a:p>
            <a:pPr marL="0" indent="0">
              <a:buNone/>
            </a:pPr>
            <a:r>
              <a:rPr lang="en-US" dirty="0">
                <a:latin typeface="Times New Roman" panose="02020603050405020304" pitchFamily="18" charset="0"/>
                <a:cs typeface="Times New Roman" panose="02020603050405020304" pitchFamily="18" charset="0"/>
              </a:rPr>
              <a:t>					They can be found at the core of everything from Facebook’s photo tagging to self-driving cars, Image and Video Recognition.</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92ADED7-5AA3-4F01-92E1-BE0285A8E6A1}"/>
              </a:ext>
            </a:extLst>
          </p:cNvPr>
          <p:cNvPicPr>
            <a:picLocks noChangeAspect="1"/>
          </p:cNvPicPr>
          <p:nvPr/>
        </p:nvPicPr>
        <p:blipFill>
          <a:blip r:embed="rId2"/>
          <a:stretch>
            <a:fillRect/>
          </a:stretch>
        </p:blipFill>
        <p:spPr>
          <a:xfrm>
            <a:off x="1509204" y="4494968"/>
            <a:ext cx="4418346" cy="2155891"/>
          </a:xfrm>
          <a:prstGeom prst="rect">
            <a:avLst/>
          </a:prstGeom>
        </p:spPr>
      </p:pic>
      <p:pic>
        <p:nvPicPr>
          <p:cNvPr id="5" name="Picture 4">
            <a:extLst>
              <a:ext uri="{FF2B5EF4-FFF2-40B4-BE49-F238E27FC236}">
                <a16:creationId xmlns:a16="http://schemas.microsoft.com/office/drawing/2014/main" id="{590F207D-90B3-4267-A2A4-847C1B5EBD84}"/>
              </a:ext>
            </a:extLst>
          </p:cNvPr>
          <p:cNvPicPr>
            <a:picLocks noChangeAspect="1"/>
          </p:cNvPicPr>
          <p:nvPr/>
        </p:nvPicPr>
        <p:blipFill>
          <a:blip r:embed="rId3"/>
          <a:stretch>
            <a:fillRect/>
          </a:stretch>
        </p:blipFill>
        <p:spPr>
          <a:xfrm>
            <a:off x="6693763" y="4494968"/>
            <a:ext cx="2077375" cy="2133785"/>
          </a:xfrm>
          <a:prstGeom prst="rect">
            <a:avLst/>
          </a:prstGeom>
        </p:spPr>
      </p:pic>
    </p:spTree>
    <p:extLst>
      <p:ext uri="{BB962C8B-B14F-4D97-AF65-F5344CB8AC3E}">
        <p14:creationId xmlns:p14="http://schemas.microsoft.com/office/powerpoint/2010/main" val="169275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6319-981B-4E4F-927F-0D895E23EAF7}"/>
              </a:ext>
            </a:extLst>
          </p:cNvPr>
          <p:cNvSpPr>
            <a:spLocks noGrp="1"/>
          </p:cNvSpPr>
          <p:nvPr>
            <p:ph type="title"/>
          </p:nvPr>
        </p:nvSpPr>
        <p:spPr/>
        <p:txBody>
          <a:bodyPr/>
          <a:lstStyle/>
          <a:p>
            <a:r>
              <a:rPr lang="en-US" dirty="0"/>
              <a:t>Abstract view of Algorithm</a:t>
            </a:r>
            <a:endParaRPr lang="en-IN" dirty="0"/>
          </a:p>
        </p:txBody>
      </p:sp>
      <p:sp>
        <p:nvSpPr>
          <p:cNvPr id="3" name="Content Placeholder 2">
            <a:extLst>
              <a:ext uri="{FF2B5EF4-FFF2-40B4-BE49-F238E27FC236}">
                <a16:creationId xmlns:a16="http://schemas.microsoft.com/office/drawing/2014/main" id="{FDF603BD-619C-435C-B145-EFA2C29FDB65}"/>
              </a:ext>
            </a:extLst>
          </p:cNvPr>
          <p:cNvSpPr>
            <a:spLocks noGrp="1"/>
          </p:cNvSpPr>
          <p:nvPr>
            <p:ph idx="1"/>
          </p:nvPr>
        </p:nvSpPr>
        <p:spPr>
          <a:xfrm>
            <a:off x="1192089" y="1757779"/>
            <a:ext cx="8946541" cy="4526131"/>
          </a:xfrm>
          <a:ln>
            <a:solidFill>
              <a:schemeClr val="tx1"/>
            </a:solidFill>
          </a:ln>
        </p:spPr>
        <p:txBody>
          <a:bodyPr>
            <a:normAutofit/>
          </a:bodyPr>
          <a:lstStyle/>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Start with an input image</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different filters to it to create a feature map</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a </a:t>
            </a:r>
            <a:r>
              <a:rPr lang="en-US" dirty="0" err="1">
                <a:latin typeface="Times New Roman" panose="02020603050405020304" pitchFamily="18" charset="0"/>
                <a:ea typeface="Microsoft YaHei UI" panose="020B0503020204020204" charset="-122"/>
                <a:cs typeface="Times New Roman" panose="02020603050405020304" pitchFamily="18" charset="0"/>
              </a:rPr>
              <a:t>ReLU</a:t>
            </a:r>
            <a:r>
              <a:rPr lang="en-US" dirty="0">
                <a:latin typeface="Times New Roman" panose="02020603050405020304" pitchFamily="18" charset="0"/>
                <a:ea typeface="Microsoft YaHei UI" panose="020B0503020204020204" charset="-122"/>
                <a:cs typeface="Times New Roman" panose="02020603050405020304" pitchFamily="18" charset="0"/>
              </a:rPr>
              <a:t> function to increase non-linearity</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Apply a pooling layer to each feature map</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Flatten the pooled images into one long vector.</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Input the vector into a fully connected artificial neural network.</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Process the features through the network. The final fully connected layer provides the “voting” of the classes that we’re after.</a:t>
            </a:r>
          </a:p>
          <a:p>
            <a:pPr marL="457200" indent="-457200">
              <a:buFont typeface="+mj-lt"/>
              <a:buAutoNum type="arabicPeriod"/>
            </a:pPr>
            <a:r>
              <a:rPr lang="en-US" dirty="0">
                <a:latin typeface="Times New Roman" panose="02020603050405020304" pitchFamily="18" charset="0"/>
                <a:ea typeface="Microsoft YaHei UI" panose="020B0503020204020204" charset="-122"/>
                <a:cs typeface="Times New Roman" panose="02020603050405020304" pitchFamily="18" charset="0"/>
              </a:rPr>
              <a:t>Train through forward propagation and backpropagation for many, many epochs. Repeat training until a well-defined neural network with trained weights and feature detectors is obtained.</a:t>
            </a:r>
          </a:p>
          <a:p>
            <a:endParaRPr lang="en-IN" dirty="0"/>
          </a:p>
        </p:txBody>
      </p:sp>
    </p:spTree>
    <p:extLst>
      <p:ext uri="{BB962C8B-B14F-4D97-AF65-F5344CB8AC3E}">
        <p14:creationId xmlns:p14="http://schemas.microsoft.com/office/powerpoint/2010/main" val="1411075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2782</TotalTime>
  <Words>440</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Ion</vt:lpstr>
      <vt:lpstr>Bird species Identification from an image</vt:lpstr>
      <vt:lpstr>Table of Contents</vt:lpstr>
      <vt:lpstr>Motivation</vt:lpstr>
      <vt:lpstr>Problem Statement</vt:lpstr>
      <vt:lpstr>Literature Survey</vt:lpstr>
      <vt:lpstr>System Design</vt:lpstr>
      <vt:lpstr>Data Set</vt:lpstr>
      <vt:lpstr>Why CNN?</vt:lpstr>
      <vt:lpstr>Abstract view of Algorithm</vt:lpstr>
      <vt:lpstr>CNN Architecture</vt:lpstr>
      <vt:lpstr>Implementation</vt:lpstr>
      <vt:lpstr>Implementation</vt:lpstr>
      <vt:lpstr> Results</vt:lpstr>
      <vt:lpstr>Implementation</vt:lpstr>
      <vt:lpstr>Model Testing </vt:lpstr>
      <vt:lpstr>Results</vt:lpstr>
      <vt:lpstr>Local Computer Host(Server)                            Deployed model runs in 127.0.0.1</vt:lpstr>
      <vt:lpstr>Testing</vt:lpstr>
      <vt:lpstr> </vt:lpstr>
      <vt:lpstr>Conclusion &amp; Future Scope</vt:lpstr>
      <vt:lpstr>Bibliography</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species identification from an image</dc:title>
  <dc:creator>mounika chenna</dc:creator>
  <cp:lastModifiedBy>mounika chenna</cp:lastModifiedBy>
  <cp:revision>44</cp:revision>
  <dcterms:created xsi:type="dcterms:W3CDTF">2020-01-16T19:18:47Z</dcterms:created>
  <dcterms:modified xsi:type="dcterms:W3CDTF">2020-05-08T03:59:00Z</dcterms:modified>
</cp:coreProperties>
</file>