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B6DAED-BC0D-4CE3-ABEC-E41B2634C5D9}">
  <a:tblStyle styleId="{90B6DAED-BC0D-4CE3-ABEC-E41B2634C5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DDF9EF-AD39-48CE-825A-CDAA050E9691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1067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5131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1105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743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704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1313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13530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3968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9377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30344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9126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255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7567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9280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9214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7598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0874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664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8521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4530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3618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sz="4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technofaq.org/posts/2018/01/the-role-of-big-data-in-strengthening-machine-learning-projects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lang="en-US"/>
              <a:t>Performance Measures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Threshold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Output of Logistic regression </a:t>
            </a:r>
            <a:endParaRPr/>
          </a:p>
        </p:txBody>
      </p:sp>
      <p:pic>
        <p:nvPicPr>
          <p:cNvPr id="156" name="Google Shape;15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8409" y="1960130"/>
            <a:ext cx="5867400" cy="42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2650836" y="6192656"/>
            <a:ext cx="6096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Unit-9, Lecture-41 &amp; 42:  https://nptel.ac.in/courses/106/107/106107220/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Performance measures (contd…)</a:t>
            </a:r>
            <a:endParaRPr/>
          </a:p>
        </p:txBody>
      </p:sp>
      <p:graphicFrame>
        <p:nvGraphicFramePr>
          <p:cNvPr id="163" name="Google Shape;163;p25"/>
          <p:cNvGraphicFramePr/>
          <p:nvPr/>
        </p:nvGraphicFramePr>
        <p:xfrm>
          <a:off x="838200" y="2706124"/>
          <a:ext cx="8259600" cy="3280890"/>
        </p:xfrm>
        <a:graphic>
          <a:graphicData uri="http://schemas.openxmlformats.org/drawingml/2006/table">
            <a:tbl>
              <a:tblPr firstRow="1" bandRow="1">
                <a:noFill/>
                <a:tableStyleId>{90B6DAED-BC0D-4CE3-ABEC-E41B2634C5D9}</a:tableStyleId>
              </a:tblPr>
              <a:tblGrid>
                <a:gridCol w="2064900"/>
                <a:gridCol w="2064900"/>
                <a:gridCol w="2064900"/>
                <a:gridCol w="2064900"/>
              </a:tblGrid>
              <a:tr h="757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7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  <a:tr h="7575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FN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Type-II error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  <a:tr h="803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FP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Type-I error</a:t>
                      </a:r>
                      <a:endParaRPr sz="24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/>
              <a:t>ROC: Receiver Operator Characteristics Curve </a:t>
            </a:r>
            <a:endParaRPr sz="3600"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ROC</a:t>
            </a:r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Effect of threshold on Sensitivity and Specificity 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ROC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Good and Bad Classifiers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Analysis of Different points in ROC</a:t>
            </a:r>
            <a:endParaRPr/>
          </a:p>
        </p:txBody>
      </p:sp>
      <p:sp>
        <p:nvSpPr>
          <p:cNvPr id="201" name="Google Shape;201;p3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Corner points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A(0,1): best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B(1,0): wrost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C(0,0): ultra-conservative i.e. every sample is -ve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D(1,1): Ultra-liberal i.e. every sample is +ve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Above diagonal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X(0.1, 0.6), Y(0.2,0.7), Z(0.2, 0.5)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Below diagonal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W(0.4,0.2)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Validation Measures for Clustering</a:t>
            </a:r>
            <a:endParaRPr/>
          </a:p>
        </p:txBody>
      </p:sp>
      <p:sp>
        <p:nvSpPr>
          <p:cNvPr id="207" name="Google Shape;207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External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external information not present in the data</a:t>
            </a:r>
            <a:endParaRPr/>
          </a:p>
          <a:p>
            <a:pPr marL="685800" lvl="1" indent="-76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Internal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measures evaluate the goodness of a clustering structure without respect to external information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Validation Measures for Clustering</a:t>
            </a:r>
            <a:endParaRPr/>
          </a:p>
        </p:txBody>
      </p:sp>
      <p:pic>
        <p:nvPicPr>
          <p:cNvPr id="213" name="Google Shape;213;p3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l="14016" t="25590" r="16387" b="19301"/>
          <a:stretch/>
        </p:blipFill>
        <p:spPr>
          <a:xfrm>
            <a:off x="1211365" y="1825625"/>
            <a:ext cx="9769269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Steps involved in Machine Learning </a:t>
            </a:r>
            <a:endParaRPr/>
          </a:p>
        </p:txBody>
      </p:sp>
      <p:pic>
        <p:nvPicPr>
          <p:cNvPr id="91" name="Google Shape;91;p1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373809" y="1825625"/>
            <a:ext cx="9444381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4"/>
          <p:cNvSpPr txBox="1"/>
          <p:nvPr/>
        </p:nvSpPr>
        <p:spPr>
          <a:xfrm>
            <a:off x="1373809" y="6176963"/>
            <a:ext cx="944438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This Photo</a:t>
            </a:r>
            <a:r>
              <a:rPr lang="en-US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Unknown Author is licensed under </a:t>
            </a:r>
            <a:r>
              <a:rPr lang="en-US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CC BY-SA-NC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References 	</a:t>
            </a:r>
            <a:endParaRPr/>
          </a:p>
        </p:txBody>
      </p:sp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Ethem Alpaydin. 2010. Introduction to Machine Learning (2nd. ed.). The MIT Press.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Unit-9, Lecture-41 &amp; 42:  https://nptel.ac.in/courses/106/107/106107220/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Confusion Matrix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Tabular summarization of the performance</a:t>
            </a:r>
            <a:endParaRPr/>
          </a:p>
        </p:txBody>
      </p:sp>
      <p:graphicFrame>
        <p:nvGraphicFramePr>
          <p:cNvPr id="99" name="Google Shape;99;p15"/>
          <p:cNvGraphicFramePr/>
          <p:nvPr/>
        </p:nvGraphicFramePr>
        <p:xfrm>
          <a:off x="2844799" y="3103287"/>
          <a:ext cx="6114500" cy="2854200"/>
        </p:xfrm>
        <a:graphic>
          <a:graphicData uri="http://schemas.openxmlformats.org/drawingml/2006/table">
            <a:tbl>
              <a:tblPr firstRow="1" bandRow="1">
                <a:noFill/>
                <a:tableStyleId>{90B6DAED-BC0D-4CE3-ABEC-E41B2634C5D9}</a:tableStyleId>
              </a:tblPr>
              <a:tblGrid>
                <a:gridCol w="1528625"/>
                <a:gridCol w="1528625"/>
                <a:gridCol w="1528625"/>
                <a:gridCol w="1528625"/>
              </a:tblGrid>
              <a:tr h="676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  <a:tr h="6765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Class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FN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  <a:tr h="717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FP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TN</a:t>
                      </a:r>
                      <a:endParaRPr sz="240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Confusion Matrix (contd…)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Cat vs Dog classification problem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06" name="Google Shape;106;p16"/>
          <p:cNvGraphicFramePr/>
          <p:nvPr/>
        </p:nvGraphicFramePr>
        <p:xfrm>
          <a:off x="838200" y="2807085"/>
          <a:ext cx="10437100" cy="741700"/>
        </p:xfrm>
        <a:graphic>
          <a:graphicData uri="http://schemas.openxmlformats.org/drawingml/2006/table">
            <a:tbl>
              <a:tblPr firstRow="1" bandRow="1">
                <a:noFill/>
                <a:tableStyleId>{39DDF9EF-AD39-48CE-825A-CDAA050E9691}</a:tableStyleId>
              </a:tblPr>
              <a:tblGrid>
                <a:gridCol w="1108375"/>
                <a:gridCol w="789300"/>
                <a:gridCol w="948825"/>
                <a:gridCol w="948825"/>
                <a:gridCol w="948825"/>
                <a:gridCol w="948825"/>
                <a:gridCol w="948825"/>
                <a:gridCol w="948825"/>
                <a:gridCol w="948825"/>
                <a:gridCol w="948825"/>
                <a:gridCol w="948825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Actual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Observed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D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aphicFrame>
        <p:nvGraphicFramePr>
          <p:cNvPr id="107" name="Google Shape;107;p16"/>
          <p:cNvGraphicFramePr/>
          <p:nvPr/>
        </p:nvGraphicFramePr>
        <p:xfrm>
          <a:off x="2641599" y="3879273"/>
          <a:ext cx="6031300" cy="2530750"/>
        </p:xfrm>
        <a:graphic>
          <a:graphicData uri="http://schemas.openxmlformats.org/drawingml/2006/table">
            <a:tbl>
              <a:tblPr firstRow="1" bandRow="1">
                <a:noFill/>
                <a:tableStyleId>{90B6DAED-BC0D-4CE3-ABEC-E41B2634C5D9}</a:tableStyleId>
              </a:tblPr>
              <a:tblGrid>
                <a:gridCol w="1507825"/>
                <a:gridCol w="1507825"/>
                <a:gridCol w="1507825"/>
                <a:gridCol w="1507825"/>
              </a:tblGrid>
              <a:tr h="4917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7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  <a:tr h="49177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  <a:tr h="7736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Performance Measures</a:t>
            </a:r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Accuracy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Sensitivity or Recall</a:t>
            </a:r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3214255" y="2512292"/>
            <a:ext cx="3472872" cy="6976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144983" y="4862946"/>
            <a:ext cx="3472872" cy="6976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Performance measures (contd…)</a:t>
            </a:r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body" idx="1"/>
          </p:nvPr>
        </p:nvSpPr>
        <p:spPr>
          <a:xfrm>
            <a:off x="7287490" y="1825625"/>
            <a:ext cx="406630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Accuracy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Comment on the classifier, if accuracy is 80% ?</a:t>
            </a:r>
            <a:endParaRPr/>
          </a:p>
        </p:txBody>
      </p:sp>
      <p:graphicFrame>
        <p:nvGraphicFramePr>
          <p:cNvPr id="122" name="Google Shape;122;p18"/>
          <p:cNvGraphicFramePr/>
          <p:nvPr/>
        </p:nvGraphicFramePr>
        <p:xfrm>
          <a:off x="838200" y="2706124"/>
          <a:ext cx="6114500" cy="2854200"/>
        </p:xfrm>
        <a:graphic>
          <a:graphicData uri="http://schemas.openxmlformats.org/drawingml/2006/table">
            <a:tbl>
              <a:tblPr firstRow="1" bandRow="1">
                <a:noFill/>
                <a:tableStyleId>{90B6DAED-BC0D-4CE3-ABEC-E41B2634C5D9}</a:tableStyleId>
              </a:tblPr>
              <a:tblGrid>
                <a:gridCol w="1528625"/>
                <a:gridCol w="1528625"/>
                <a:gridCol w="1528625"/>
                <a:gridCol w="1528625"/>
              </a:tblGrid>
              <a:tr h="6765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Predicted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836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  <a:tr h="6765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Actual Class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Positive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TP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  <a:tr h="7175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Negative 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FP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TN</a:t>
                      </a:r>
                      <a:endParaRPr sz="24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Performance Measures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True Positive Fraction (Sensitivity)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False Positive Fraction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1-Specificity </a:t>
            </a:r>
            <a:endParaRPr/>
          </a:p>
        </p:txBody>
      </p:sp>
      <p:sp>
        <p:nvSpPr>
          <p:cNvPr id="129" name="Google Shape;129;p19"/>
          <p:cNvSpPr txBox="1"/>
          <p:nvPr/>
        </p:nvSpPr>
        <p:spPr>
          <a:xfrm>
            <a:off x="3214255" y="2512292"/>
            <a:ext cx="3472872" cy="69762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3144983" y="4862946"/>
            <a:ext cx="3472872" cy="69762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Decision Model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Threshold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Widescreen</PresentationFormat>
  <Paragraphs>123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Office Theme</vt:lpstr>
      <vt:lpstr>Performance Measures</vt:lpstr>
      <vt:lpstr>Steps involved in Machine Learning </vt:lpstr>
      <vt:lpstr>Confusion Matrix</vt:lpstr>
      <vt:lpstr>Confusion Matrix (contd…)</vt:lpstr>
      <vt:lpstr>Performance Measures</vt:lpstr>
      <vt:lpstr>Performance measures (contd…)</vt:lpstr>
      <vt:lpstr>Performance Measures</vt:lpstr>
      <vt:lpstr>Decision Model </vt:lpstr>
      <vt:lpstr>Threshold </vt:lpstr>
      <vt:lpstr>Threshold </vt:lpstr>
      <vt:lpstr>Output of Logistic regression </vt:lpstr>
      <vt:lpstr>Performance measures (contd…)</vt:lpstr>
      <vt:lpstr>ROC: Receiver Operator Characteristics Curve </vt:lpstr>
      <vt:lpstr>ROC</vt:lpstr>
      <vt:lpstr>ROC</vt:lpstr>
      <vt:lpstr>Good and Bad Classifiers</vt:lpstr>
      <vt:lpstr>Analysis of Different points in ROC</vt:lpstr>
      <vt:lpstr>Validation Measures for Clustering</vt:lpstr>
      <vt:lpstr>Validation Measures for Clustering</vt:lpstr>
      <vt:lpstr>References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Measures</dc:title>
  <cp:lastModifiedBy>Sumit kumar</cp:lastModifiedBy>
  <cp:revision>1</cp:revision>
  <dcterms:modified xsi:type="dcterms:W3CDTF">2024-10-18T16:59:41Z</dcterms:modified>
</cp:coreProperties>
</file>