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53" r:id="rId37"/>
    <p:sldId id="354"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49" r:id="rId51"/>
    <p:sldId id="351" r:id="rId52"/>
    <p:sldId id="352" r:id="rId53"/>
    <p:sldId id="347" r:id="rId54"/>
    <p:sldId id="348" r:id="rId55"/>
    <p:sldId id="346"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initials="sk" lastIdx="1" clrIdx="0">
    <p:extLst>
      <p:ext uri="{19B8F6BF-5375-455C-9EA6-DF929625EA0E}">
        <p15:presenceInfo xmlns:p15="http://schemas.microsoft.com/office/powerpoint/2012/main" userId="1311afea8de3c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70" d="100"/>
          <a:sy n="70"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0T17:12:32.851" idx="1">
    <p:pos x="568" y="106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84095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83630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31350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051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9CE1-D551-4371-9B4B-BDFD5D6C04F2}"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41161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539CE1-D551-4371-9B4B-BDFD5D6C04F2}"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6473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539CE1-D551-4371-9B4B-BDFD5D6C04F2}"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63915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539CE1-D551-4371-9B4B-BDFD5D6C04F2}"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730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9CE1-D551-4371-9B4B-BDFD5D6C04F2}"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9311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0420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2613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9CE1-D551-4371-9B4B-BDFD5D6C04F2}" type="datetimeFigureOut">
              <a:rPr lang="en-IN" smtClean="0"/>
              <a:t>18-10-2024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10C4-87A3-4EEC-8450-B7EC75DFFDA9}" type="slidenum">
              <a:rPr lang="en-IN" smtClean="0"/>
              <a:t>‹#›</a:t>
            </a:fld>
            <a:endParaRPr lang="en-IN"/>
          </a:p>
        </p:txBody>
      </p:sp>
    </p:spTree>
    <p:extLst>
      <p:ext uri="{BB962C8B-B14F-4D97-AF65-F5344CB8AC3E}">
        <p14:creationId xmlns:p14="http://schemas.microsoft.com/office/powerpoint/2010/main" val="107647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9.png"/><Relationship Id="rId4" Type="http://schemas.openxmlformats.org/officeDocument/2006/relationships/image" Target="../media/image43.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296292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 xmlns:a16="http://schemas.microsoft.com/office/drawing/2014/main" id="{F29A575E-2C86-4230-8E24-7E1C1CF055AF}"/>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4"/>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3447913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1261433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 xmlns:a16="http://schemas.microsoft.com/office/drawing/2014/main"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 xmlns:a16="http://schemas.microsoft.com/office/drawing/2014/main"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 xmlns:a16="http://schemas.microsoft.com/office/drawing/2014/main"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282381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 xmlns:a16="http://schemas.microsoft.com/office/drawing/2014/main"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 xmlns:a16="http://schemas.microsoft.com/office/drawing/2014/main"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3274052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294491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 xmlns:a16="http://schemas.microsoft.com/office/drawing/2014/main"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 xmlns:a16="http://schemas.microsoft.com/office/drawing/2014/main"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 xmlns:a16="http://schemas.microsoft.com/office/drawing/2014/main"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94486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2570860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779520"/>
          </a:xfrm>
        </p:spPr>
        <p:txBody>
          <a:bodyPr>
            <a:normAutofit/>
          </a:bodyPr>
          <a:lstStyle/>
          <a:p>
            <a:pPr algn="just">
              <a:lnSpc>
                <a:spcPct val="100000"/>
              </a:lnSpc>
            </a:pPr>
            <a:r>
              <a:rPr lang="en-US" dirty="0" smtClean="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291372" y="2529023"/>
                <a:ext cx="3497496"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𝑆𝑐𝑜𝑟𝑒</m:t>
                      </m:r>
                      <m:r>
                        <a:rPr lang="en-US" b="0" i="1" smtClean="0">
                          <a:latin typeface="Cambria Math" panose="02040503050406030204" pitchFamily="18" charset="0"/>
                        </a:rPr>
                        <m:t>=</m:t>
                      </m:r>
                      <m:f>
                        <m:fPr>
                          <m:ctrlPr>
                            <a:rPr lang="en-IN"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291372" y="2529023"/>
                <a:ext cx="3497496" cy="57259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517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 xmlns:a16="http://schemas.microsoft.com/office/drawing/2014/main"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263829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307175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1330472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 decision tree is a flowchart-like tree structure:</a:t>
            </a:r>
          </a:p>
          <a:p>
            <a:pPr algn="just">
              <a:lnSpc>
                <a:spcPct val="100000"/>
              </a:lnSpc>
            </a:pPr>
            <a:r>
              <a:rPr lang="en-US" dirty="0"/>
              <a:t>Each </a:t>
            </a:r>
            <a:r>
              <a:rPr lang="en-US" b="1" dirty="0"/>
              <a:t>internal node </a:t>
            </a:r>
            <a:r>
              <a:rPr lang="en-US" dirty="0"/>
              <a:t>(</a:t>
            </a:r>
            <a:r>
              <a:rPr lang="en-US" dirty="0" smtClean="0"/>
              <a:t>non leaf </a:t>
            </a:r>
            <a:r>
              <a:rPr lang="en-US" dirty="0"/>
              <a:t>node) denotes a test on an </a:t>
            </a:r>
            <a:r>
              <a:rPr lang="en-US" b="1" dirty="0"/>
              <a:t>attribute</a:t>
            </a:r>
            <a:r>
              <a:rPr lang="en-US" dirty="0"/>
              <a:t> </a:t>
            </a:r>
          </a:p>
          <a:p>
            <a:pPr algn="just">
              <a:lnSpc>
                <a:spcPct val="100000"/>
              </a:lnSpc>
            </a:pPr>
            <a:r>
              <a:rPr lang="en-US" dirty="0"/>
              <a:t>Each </a:t>
            </a:r>
            <a:r>
              <a:rPr lang="en-US" b="1" dirty="0"/>
              <a:t>branch</a:t>
            </a:r>
            <a:r>
              <a:rPr lang="en-US" dirty="0"/>
              <a:t> represents an outcome of the test.</a:t>
            </a:r>
          </a:p>
          <a:p>
            <a:pPr algn="just">
              <a:lnSpc>
                <a:spcPct val="100000"/>
              </a:lnSpc>
            </a:pPr>
            <a:r>
              <a:rPr lang="en-US" dirty="0"/>
              <a:t>Each </a:t>
            </a:r>
            <a:r>
              <a:rPr lang="en-US" b="1" dirty="0"/>
              <a:t>leaf node </a:t>
            </a:r>
            <a:r>
              <a:rPr lang="en-US" dirty="0"/>
              <a:t>(or terminal node) holds a </a:t>
            </a:r>
            <a:r>
              <a:rPr lang="en-US" b="1" dirty="0"/>
              <a:t>class label</a:t>
            </a:r>
            <a:r>
              <a:rPr lang="en-US" dirty="0"/>
              <a:t>.</a:t>
            </a:r>
          </a:p>
        </p:txBody>
      </p:sp>
      <p:pic>
        <p:nvPicPr>
          <p:cNvPr id="4" name="Picture 3">
            <a:extLst>
              <a:ext uri="{FF2B5EF4-FFF2-40B4-BE49-F238E27FC236}">
                <a16:creationId xmlns:a16="http://schemas.microsoft.com/office/drawing/2014/main" xmlns=""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a16="http://schemas.microsoft.com/office/drawing/2014/main" xmlns="" id="{96E0B656-CEE9-410E-9096-A2C22124D938}"/>
              </a:ext>
            </a:extLst>
          </p:cNvPr>
          <p:cNvSpPr txBox="1">
            <a:spLocks/>
          </p:cNvSpPr>
          <p:nvPr/>
        </p:nvSpPr>
        <p:spPr>
          <a:xfrm>
            <a:off x="731519" y="2854960"/>
            <a:ext cx="4700235" cy="4029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Internal nodes are denoted by rectangles.</a:t>
            </a:r>
          </a:p>
          <a:p>
            <a:pPr algn="just">
              <a:lnSpc>
                <a:spcPct val="100000"/>
              </a:lnSpc>
            </a:pPr>
            <a:r>
              <a:rPr lang="en-US" dirty="0"/>
              <a:t>Leaf nodes are denoted by ovals. </a:t>
            </a:r>
          </a:p>
          <a:p>
            <a:pPr algn="just">
              <a:lnSpc>
                <a:spcPct val="100000"/>
              </a:lnSpc>
            </a:pPr>
            <a:r>
              <a:rPr lang="en-US" dirty="0"/>
              <a:t>Some decision tree algorithms produce only binary trees.</a:t>
            </a:r>
          </a:p>
          <a:p>
            <a:pPr algn="just">
              <a:lnSpc>
                <a:spcPct val="100000"/>
              </a:lnSpc>
            </a:pPr>
            <a:r>
              <a:rPr lang="en-US" dirty="0"/>
              <a:t>Others can produce nonbinary trees.</a:t>
            </a:r>
          </a:p>
        </p:txBody>
      </p:sp>
    </p:spTree>
    <p:extLst>
      <p:ext uri="{BB962C8B-B14F-4D97-AF65-F5344CB8AC3E}">
        <p14:creationId xmlns:p14="http://schemas.microsoft.com/office/powerpoint/2010/main" val="269629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How are decision trees used for classification?</a:t>
            </a:r>
            <a:r>
              <a:rPr lang="en-US" dirty="0"/>
              <a:t> </a:t>
            </a:r>
          </a:p>
          <a:p>
            <a:pPr algn="just">
              <a:lnSpc>
                <a:spcPct val="100000"/>
              </a:lnSpc>
            </a:pPr>
            <a:r>
              <a:rPr lang="en-US" dirty="0"/>
              <a:t>Given a tuple, X, for which the associated class label is unknown, the attribute values of the tuple are tested against the decision tree. </a:t>
            </a:r>
          </a:p>
          <a:p>
            <a:pPr algn="just">
              <a:lnSpc>
                <a:spcPct val="100000"/>
              </a:lnSpc>
            </a:pPr>
            <a:r>
              <a:rPr lang="en-US" dirty="0"/>
              <a:t>A path is traced from the root to a leaf node, which holds the class prediction for that tuple.</a:t>
            </a:r>
          </a:p>
        </p:txBody>
      </p:sp>
      <p:pic>
        <p:nvPicPr>
          <p:cNvPr id="4" name="Picture 3">
            <a:extLst>
              <a:ext uri="{FF2B5EF4-FFF2-40B4-BE49-F238E27FC236}">
                <a16:creationId xmlns:a16="http://schemas.microsoft.com/office/drawing/2014/main" xmlns=""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a16="http://schemas.microsoft.com/office/drawing/2014/main" xmlns="" id="{96E0B656-CEE9-410E-9096-A2C22124D938}"/>
              </a:ext>
            </a:extLst>
          </p:cNvPr>
          <p:cNvSpPr txBox="1">
            <a:spLocks/>
          </p:cNvSpPr>
          <p:nvPr/>
        </p:nvSpPr>
        <p:spPr>
          <a:xfrm>
            <a:off x="731519" y="3429000"/>
            <a:ext cx="4700235" cy="3455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 Decision trees can easily be converted to classification rules. </a:t>
            </a:r>
          </a:p>
          <a:p>
            <a:pPr algn="just">
              <a:lnSpc>
                <a:spcPct val="100000"/>
              </a:lnSpc>
            </a:pPr>
            <a:r>
              <a:rPr lang="en-US" dirty="0"/>
              <a:t>Decision tree classifiers have good accuracy. However, successful use may depend on the data at hand.</a:t>
            </a:r>
          </a:p>
        </p:txBody>
      </p:sp>
    </p:spTree>
    <p:extLst>
      <p:ext uri="{BB962C8B-B14F-4D97-AF65-F5344CB8AC3E}">
        <p14:creationId xmlns:p14="http://schemas.microsoft.com/office/powerpoint/2010/main" val="127296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Popular traditional Decision Tree Algorithms:</a:t>
            </a:r>
          </a:p>
          <a:p>
            <a:pPr lvl="1" algn="just">
              <a:lnSpc>
                <a:spcPct val="100000"/>
              </a:lnSpc>
              <a:buFont typeface="Wingdings" panose="05000000000000000000" pitchFamily="2" charset="2"/>
              <a:buChar char="ü"/>
            </a:pPr>
            <a:r>
              <a:rPr lang="en-US" sz="2600" dirty="0"/>
              <a:t>ID3 (Iterative </a:t>
            </a:r>
            <a:r>
              <a:rPr lang="en-US" sz="2600" dirty="0" err="1"/>
              <a:t>Dichotomiser</a:t>
            </a:r>
            <a:r>
              <a:rPr lang="en-US" sz="2600" dirty="0"/>
              <a:t>)</a:t>
            </a:r>
          </a:p>
          <a:p>
            <a:pPr lvl="1" algn="just">
              <a:lnSpc>
                <a:spcPct val="100000"/>
              </a:lnSpc>
              <a:buFont typeface="Wingdings" panose="05000000000000000000" pitchFamily="2" charset="2"/>
              <a:buChar char="ü"/>
            </a:pPr>
            <a:r>
              <a:rPr lang="en-US" sz="2600" dirty="0"/>
              <a:t>C4.5 (a successor of ID3)</a:t>
            </a:r>
          </a:p>
          <a:p>
            <a:pPr lvl="1" algn="just">
              <a:lnSpc>
                <a:spcPct val="100000"/>
              </a:lnSpc>
              <a:buFont typeface="Wingdings" panose="05000000000000000000" pitchFamily="2" charset="2"/>
              <a:buChar char="ü"/>
            </a:pPr>
            <a:r>
              <a:rPr lang="en-US" sz="2600" dirty="0"/>
              <a:t>CART (Classification And Regression Trees)</a:t>
            </a:r>
          </a:p>
          <a:p>
            <a:pPr algn="just">
              <a:lnSpc>
                <a:spcPct val="100000"/>
              </a:lnSpc>
            </a:pPr>
            <a:r>
              <a:rPr lang="en-US" dirty="0"/>
              <a:t>ID3, C4.5, and CART adopt a greedy (i.e., nonbacktracking) approach in which decision trees are constructed in a top-down recursive divide-and-conquer manner. </a:t>
            </a:r>
          </a:p>
        </p:txBody>
      </p:sp>
    </p:spTree>
    <p:extLst>
      <p:ext uri="{BB962C8B-B14F-4D97-AF65-F5344CB8AC3E}">
        <p14:creationId xmlns:p14="http://schemas.microsoft.com/office/powerpoint/2010/main" val="1863499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dirty="0"/>
              <a:t>Decision tree algorithm has three parameters: </a:t>
            </a:r>
          </a:p>
          <a:p>
            <a:pPr marL="571500" indent="-571500" algn="just">
              <a:lnSpc>
                <a:spcPct val="100000"/>
              </a:lnSpc>
              <a:buFont typeface="+mj-lt"/>
              <a:buAutoNum type="romanLcPeriod"/>
            </a:pPr>
            <a:r>
              <a:rPr lang="en-US" b="1" dirty="0"/>
              <a:t>D:</a:t>
            </a:r>
            <a:r>
              <a:rPr lang="en-US" dirty="0"/>
              <a:t> data partition, Initially, it is the complete set of training tuples and their associated class labels.</a:t>
            </a:r>
          </a:p>
          <a:p>
            <a:pPr marL="571500" indent="-571500" algn="just">
              <a:lnSpc>
                <a:spcPct val="100000"/>
              </a:lnSpc>
              <a:buFont typeface="+mj-lt"/>
              <a:buAutoNum type="romanLcPeriod"/>
            </a:pPr>
            <a:r>
              <a:rPr lang="en-US" b="1" dirty="0"/>
              <a:t>Parameter attribute list: </a:t>
            </a:r>
            <a:r>
              <a:rPr lang="en-US" dirty="0"/>
              <a:t>the set of candidate attributes. </a:t>
            </a:r>
          </a:p>
          <a:p>
            <a:pPr marL="571500" indent="-571500" algn="just">
              <a:lnSpc>
                <a:spcPct val="100000"/>
              </a:lnSpc>
              <a:buFont typeface="+mj-lt"/>
              <a:buAutoNum type="romanLcPeriod"/>
            </a:pPr>
            <a:r>
              <a:rPr lang="en-US" b="1" dirty="0"/>
              <a:t>Attribute selection method: </a:t>
            </a:r>
            <a:r>
              <a:rPr lang="en-US" dirty="0"/>
              <a:t>specifies a heuristic procedure for selecting the attribute that “best” discriminates the given tuples according to class. </a:t>
            </a:r>
          </a:p>
          <a:p>
            <a:pPr marL="720725" lvl="1" indent="-457200" algn="just">
              <a:lnSpc>
                <a:spcPct val="100000"/>
              </a:lnSpc>
              <a:buFont typeface="Wingdings" panose="05000000000000000000" pitchFamily="2" charset="2"/>
              <a:buChar char="Ø"/>
            </a:pPr>
            <a:r>
              <a:rPr lang="en-US" sz="2800" dirty="0"/>
              <a:t>The criterion consists of a splitting attribute and, possibly, either a split-point or splitting subset. </a:t>
            </a:r>
          </a:p>
          <a:p>
            <a:pPr marL="720725" lvl="1" indent="-457200" algn="just">
              <a:lnSpc>
                <a:spcPct val="100000"/>
              </a:lnSpc>
              <a:buFont typeface="Wingdings" panose="05000000000000000000" pitchFamily="2" charset="2"/>
              <a:buChar char="Ø"/>
            </a:pPr>
            <a:r>
              <a:rPr lang="en-US" sz="2800" dirty="0"/>
              <a:t>Attribute selection measure such as information gain or the Gini index.</a:t>
            </a:r>
          </a:p>
          <a:p>
            <a:pPr marL="720725" lvl="1" indent="-457200" algn="just">
              <a:lnSpc>
                <a:spcPct val="100000"/>
              </a:lnSpc>
              <a:buFont typeface="Wingdings" panose="05000000000000000000" pitchFamily="2" charset="2"/>
              <a:buChar char="Ø"/>
            </a:pPr>
            <a:r>
              <a:rPr lang="en-US" sz="2800" dirty="0"/>
              <a:t>Gini index: Tree is strictly binary</a:t>
            </a:r>
          </a:p>
          <a:p>
            <a:pPr marL="720725" lvl="1" indent="-457200" algn="just">
              <a:lnSpc>
                <a:spcPct val="100000"/>
              </a:lnSpc>
              <a:buFont typeface="Wingdings" panose="05000000000000000000" pitchFamily="2" charset="2"/>
              <a:buChar char="Ø"/>
            </a:pPr>
            <a:r>
              <a:rPr lang="en-US" sz="2800" dirty="0"/>
              <a:t>Information gain: Multiway splits (i.e., two or more branches to be grown from a node)</a:t>
            </a:r>
          </a:p>
        </p:txBody>
      </p:sp>
    </p:spTree>
    <p:extLst>
      <p:ext uri="{BB962C8B-B14F-4D97-AF65-F5344CB8AC3E}">
        <p14:creationId xmlns:p14="http://schemas.microsoft.com/office/powerpoint/2010/main" val="4124252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If the tuples in D are all of the </a:t>
            </a:r>
            <a:r>
              <a:rPr lang="en-US" b="1" dirty="0"/>
              <a:t>same class</a:t>
            </a:r>
            <a:r>
              <a:rPr lang="en-US" dirty="0"/>
              <a:t>, then node N becomes a leaf and is labeled with that class (Stopping criteria).</a:t>
            </a:r>
          </a:p>
          <a:p>
            <a:pPr algn="just">
              <a:lnSpc>
                <a:spcPct val="100000"/>
              </a:lnSpc>
            </a:pPr>
            <a:r>
              <a:rPr lang="en-US" dirty="0"/>
              <a:t>Otherwise, the algorithm calls </a:t>
            </a:r>
            <a:r>
              <a:rPr lang="en-US" b="1" dirty="0"/>
              <a:t>Attribute selection method</a:t>
            </a:r>
            <a:r>
              <a:rPr lang="en-US" dirty="0"/>
              <a:t> to determine the splitting criterion. </a:t>
            </a:r>
          </a:p>
          <a:p>
            <a:pPr algn="just">
              <a:lnSpc>
                <a:spcPct val="100000"/>
              </a:lnSpc>
            </a:pPr>
            <a:r>
              <a:rPr lang="en-US" dirty="0"/>
              <a:t>All the tuples in partition D (represented at node N) belong to the same class.</a:t>
            </a:r>
          </a:p>
          <a:p>
            <a:pPr marL="0" indent="0" algn="just">
              <a:lnSpc>
                <a:spcPct val="100000"/>
              </a:lnSpc>
              <a:buNone/>
            </a:pPr>
            <a:r>
              <a:rPr lang="en-US" b="1" dirty="0"/>
              <a:t>Stopping criteria:</a:t>
            </a:r>
            <a:r>
              <a:rPr lang="en-US" dirty="0"/>
              <a:t> Recursive partitioning stops only when any one of the following terminating conditions is true :</a:t>
            </a:r>
          </a:p>
          <a:p>
            <a:pPr marL="538163" lvl="1" indent="-274638" algn="just">
              <a:lnSpc>
                <a:spcPct val="100000"/>
              </a:lnSpc>
              <a:buFont typeface="Wingdings" panose="05000000000000000000" pitchFamily="2" charset="2"/>
              <a:buChar char="ü"/>
            </a:pPr>
            <a:r>
              <a:rPr lang="en-US" sz="2800" dirty="0"/>
              <a:t>All the tuples in partition D (represented at node N) belong to the same class.</a:t>
            </a:r>
          </a:p>
          <a:p>
            <a:pPr marL="538163" lvl="1" indent="-274638" algn="just">
              <a:lnSpc>
                <a:spcPct val="100000"/>
              </a:lnSpc>
              <a:buFont typeface="Wingdings" panose="05000000000000000000" pitchFamily="2" charset="2"/>
              <a:buChar char="ü"/>
            </a:pPr>
            <a:r>
              <a:rPr lang="en-US" sz="2800" dirty="0"/>
              <a:t>There are no remaining attributes on which the tuples may be further partitioned.</a:t>
            </a:r>
          </a:p>
          <a:p>
            <a:pPr marL="538163" lvl="1" indent="-274638" algn="just">
              <a:lnSpc>
                <a:spcPct val="100000"/>
              </a:lnSpc>
              <a:buFont typeface="Wingdings" panose="05000000000000000000" pitchFamily="2" charset="2"/>
              <a:buChar char="ü"/>
            </a:pPr>
            <a:r>
              <a:rPr lang="en-US" sz="2800" dirty="0"/>
              <a:t>There are no tuples for a given branch, that is, a partition </a:t>
            </a:r>
            <a:r>
              <a:rPr lang="en-US" sz="2800" dirty="0" err="1"/>
              <a:t>D</a:t>
            </a:r>
            <a:r>
              <a:rPr lang="en-US" sz="2800" baseline="-25000" dirty="0" err="1"/>
              <a:t>j</a:t>
            </a:r>
            <a:r>
              <a:rPr lang="en-US" sz="2800" dirty="0"/>
              <a:t> is empty.</a:t>
            </a:r>
          </a:p>
        </p:txBody>
      </p:sp>
    </p:spTree>
    <p:extLst>
      <p:ext uri="{BB962C8B-B14F-4D97-AF65-F5344CB8AC3E}">
        <p14:creationId xmlns:p14="http://schemas.microsoft.com/office/powerpoint/2010/main" val="63342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Let A be the splitting attribute. A has v distinct values, {a</a:t>
            </a:r>
            <a:r>
              <a:rPr lang="en-US" baseline="-25000" dirty="0"/>
              <a:t>1</a:t>
            </a:r>
            <a:r>
              <a:rPr lang="en-US" dirty="0"/>
              <a:t>, a</a:t>
            </a:r>
            <a:r>
              <a:rPr lang="en-US" baseline="-25000" dirty="0"/>
              <a:t>2</a:t>
            </a:r>
            <a:r>
              <a:rPr lang="en-US" dirty="0"/>
              <a:t>,..., a</a:t>
            </a:r>
            <a:r>
              <a:rPr lang="en-US" baseline="-25000" dirty="0"/>
              <a:t>v</a:t>
            </a:r>
            <a:r>
              <a:rPr lang="en-US" dirty="0"/>
              <a:t>}, based on the training data.</a:t>
            </a:r>
          </a:p>
          <a:p>
            <a:pPr algn="just">
              <a:lnSpc>
                <a:spcPct val="100000"/>
              </a:lnSpc>
            </a:pPr>
            <a:r>
              <a:rPr lang="en-US" dirty="0"/>
              <a:t>A is </a:t>
            </a:r>
            <a:r>
              <a:rPr lang="en-US" b="1" dirty="0"/>
              <a:t>discrete-valued</a:t>
            </a:r>
            <a:r>
              <a:rPr lang="en-US" dirty="0"/>
              <a:t>: In this case, the outcomes of the test at node N correspond directly to the known values of A. </a:t>
            </a:r>
          </a:p>
          <a:p>
            <a:pPr algn="just">
              <a:lnSpc>
                <a:spcPct val="100000"/>
              </a:lnSpc>
            </a:pPr>
            <a:r>
              <a:rPr lang="en-US" dirty="0"/>
              <a:t>A branch is created for each known value, </a:t>
            </a:r>
            <a:r>
              <a:rPr lang="en-US" dirty="0" err="1"/>
              <a:t>a</a:t>
            </a:r>
            <a:r>
              <a:rPr lang="en-US" baseline="-25000" dirty="0" err="1"/>
              <a:t>j</a:t>
            </a:r>
            <a:r>
              <a:rPr lang="en-US" dirty="0"/>
              <a:t>, of A and labeled with that value.</a:t>
            </a:r>
          </a:p>
          <a:p>
            <a:pPr algn="just">
              <a:lnSpc>
                <a:spcPct val="100000"/>
              </a:lnSpc>
            </a:pPr>
            <a:r>
              <a:rPr lang="en-US" dirty="0"/>
              <a:t>A is </a:t>
            </a:r>
            <a:r>
              <a:rPr lang="en-US" b="1" dirty="0"/>
              <a:t>continuous-valued</a:t>
            </a:r>
            <a:r>
              <a:rPr lang="en-US" dirty="0"/>
              <a:t>: In this case, the test at node N has two possible outcomes, corresponding to the conditions A ≤ split point and A &gt; split point, respectively.</a:t>
            </a:r>
          </a:p>
          <a:p>
            <a:pPr algn="just">
              <a:lnSpc>
                <a:spcPct val="100000"/>
              </a:lnSpc>
            </a:pPr>
            <a:endParaRPr lang="en-US" dirty="0"/>
          </a:p>
        </p:txBody>
      </p:sp>
    </p:spTree>
    <p:extLst>
      <p:ext uri="{BB962C8B-B14F-4D97-AF65-F5344CB8AC3E}">
        <p14:creationId xmlns:p14="http://schemas.microsoft.com/office/powerpoint/2010/main" val="589549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Three popular attribute selection measures—</a:t>
            </a:r>
          </a:p>
          <a:p>
            <a:pPr marL="971550" lvl="1" indent="-514350" algn="just">
              <a:lnSpc>
                <a:spcPct val="100000"/>
              </a:lnSpc>
              <a:buFont typeface="+mj-lt"/>
              <a:buAutoNum type="alphaLcParenR"/>
            </a:pPr>
            <a:r>
              <a:rPr lang="en-US" sz="2800" dirty="0"/>
              <a:t>Information gain	(ID3)</a:t>
            </a:r>
          </a:p>
          <a:p>
            <a:pPr marL="971550" lvl="1" indent="-514350" algn="just">
              <a:lnSpc>
                <a:spcPct val="100000"/>
              </a:lnSpc>
              <a:buFont typeface="+mj-lt"/>
              <a:buAutoNum type="alphaLcParenR"/>
            </a:pPr>
            <a:r>
              <a:rPr lang="en-US" sz="2800" dirty="0"/>
              <a:t>Gain ratio		(C4.5)</a:t>
            </a:r>
          </a:p>
          <a:p>
            <a:pPr marL="971550" lvl="1" indent="-514350" algn="just">
              <a:lnSpc>
                <a:spcPct val="100000"/>
              </a:lnSpc>
              <a:buFont typeface="+mj-lt"/>
              <a:buAutoNum type="alphaLcParenR"/>
            </a:pPr>
            <a:r>
              <a:rPr lang="en-US" sz="2800" dirty="0"/>
              <a:t>Gini index		(CART)</a:t>
            </a:r>
          </a:p>
          <a:p>
            <a:pPr algn="just">
              <a:lnSpc>
                <a:spcPct val="100000"/>
              </a:lnSpc>
            </a:pPr>
            <a:endParaRPr lang="en-US" dirty="0"/>
          </a:p>
        </p:txBody>
      </p:sp>
    </p:spTree>
    <p:extLst>
      <p:ext uri="{BB962C8B-B14F-4D97-AF65-F5344CB8AC3E}">
        <p14:creationId xmlns:p14="http://schemas.microsoft.com/office/powerpoint/2010/main" val="4085122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Information Gain:</a:t>
            </a:r>
          </a:p>
          <a:p>
            <a:pPr algn="just">
              <a:lnSpc>
                <a:spcPct val="100000"/>
              </a:lnSpc>
            </a:pPr>
            <a:r>
              <a:rPr lang="en-US" b="1" dirty="0"/>
              <a:t>ID3</a:t>
            </a:r>
            <a:r>
              <a:rPr lang="en-US" dirty="0"/>
              <a:t> uses </a:t>
            </a:r>
            <a:r>
              <a:rPr lang="en-US" b="1" dirty="0"/>
              <a:t>information gain </a:t>
            </a:r>
            <a:r>
              <a:rPr lang="en-US" dirty="0"/>
              <a:t>as its attribute selection measure. </a:t>
            </a:r>
          </a:p>
          <a:p>
            <a:pPr algn="just">
              <a:lnSpc>
                <a:spcPct val="100000"/>
              </a:lnSpc>
            </a:pPr>
            <a:r>
              <a:rPr lang="en-US" dirty="0"/>
              <a:t>The attribute with the </a:t>
            </a:r>
            <a:r>
              <a:rPr lang="en-US" b="1" dirty="0"/>
              <a:t>highest information gain</a:t>
            </a:r>
            <a:r>
              <a:rPr lang="en-US" dirty="0"/>
              <a:t> is chosen as the splitting attribute for node N.</a:t>
            </a:r>
          </a:p>
          <a:p>
            <a:pPr algn="just">
              <a:lnSpc>
                <a:spcPct val="100000"/>
              </a:lnSpc>
            </a:pPr>
            <a:r>
              <a:rPr lang="en-US" dirty="0"/>
              <a:t>To classify the tuples in the resulting partitions and reflects the least randomness or “impurity” in these partitions.</a:t>
            </a:r>
          </a:p>
        </p:txBody>
      </p:sp>
    </p:spTree>
    <p:extLst>
      <p:ext uri="{BB962C8B-B14F-4D97-AF65-F5344CB8AC3E}">
        <p14:creationId xmlns:p14="http://schemas.microsoft.com/office/powerpoint/2010/main" val="283911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82880" y="121280"/>
            <a:ext cx="1178560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Entropy (Information Theory)</a:t>
            </a:r>
          </a:p>
          <a:p>
            <a:pPr algn="just">
              <a:lnSpc>
                <a:spcPct val="100000"/>
              </a:lnSpc>
            </a:pPr>
            <a:r>
              <a:rPr lang="en-US" dirty="0"/>
              <a:t>A measure of uncertainty associated with a random variable.</a:t>
            </a:r>
          </a:p>
          <a:p>
            <a:pPr algn="just">
              <a:lnSpc>
                <a:spcPct val="100000"/>
              </a:lnSpc>
            </a:pPr>
            <a:r>
              <a:rPr lang="en-US" b="1" dirty="0"/>
              <a:t>High entropy -&gt; higher uncertainty</a:t>
            </a:r>
          </a:p>
          <a:p>
            <a:pPr algn="just">
              <a:lnSpc>
                <a:spcPct val="100000"/>
              </a:lnSpc>
            </a:pPr>
            <a:r>
              <a:rPr lang="en-US" b="1" dirty="0"/>
              <a:t>Lower entropy -&gt; lower uncertainty</a:t>
            </a:r>
          </a:p>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p:txBody>
      </p:sp>
      <p:pic>
        <p:nvPicPr>
          <p:cNvPr id="4" name="Picture 3">
            <a:extLst>
              <a:ext uri="{FF2B5EF4-FFF2-40B4-BE49-F238E27FC236}">
                <a16:creationId xmlns:a16="http://schemas.microsoft.com/office/drawing/2014/main" xmlns="" id="{F8F7EB34-47B3-4C12-867C-779F5F0ED1B0}"/>
              </a:ext>
            </a:extLst>
          </p:cNvPr>
          <p:cNvPicPr>
            <a:picLocks noChangeAspect="1"/>
          </p:cNvPicPr>
          <p:nvPr/>
        </p:nvPicPr>
        <p:blipFill>
          <a:blip r:embed="rId2"/>
          <a:stretch>
            <a:fillRect/>
          </a:stretch>
        </p:blipFill>
        <p:spPr>
          <a:xfrm>
            <a:off x="3911282" y="3639820"/>
            <a:ext cx="4105275" cy="1143000"/>
          </a:xfrm>
          <a:prstGeom prst="rect">
            <a:avLst/>
          </a:prstGeom>
        </p:spPr>
      </p:pic>
    </p:spTree>
    <p:extLst>
      <p:ext uri="{BB962C8B-B14F-4D97-AF65-F5344CB8AC3E}">
        <p14:creationId xmlns:p14="http://schemas.microsoft.com/office/powerpoint/2010/main" val="266704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9786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nonzero probability that an arbitrary tuple in D belongs to class C</a:t>
            </a:r>
            <a:r>
              <a:rPr lang="en-US" baseline="-25000" dirty="0"/>
              <a:t>i</a:t>
            </a:r>
            <a:r>
              <a:rPr lang="en-US" dirty="0"/>
              <a:t> and is estimated by |</a:t>
            </a:r>
            <a:r>
              <a:rPr lang="en-US" dirty="0" err="1"/>
              <a:t>C</a:t>
            </a:r>
            <a:r>
              <a:rPr lang="en-US" baseline="-25000" dirty="0" err="1"/>
              <a:t>i,D</a:t>
            </a:r>
            <a:r>
              <a:rPr lang="en-US" dirty="0"/>
              <a:t>|/|D|. </a:t>
            </a:r>
          </a:p>
          <a:p>
            <a:pPr algn="just">
              <a:lnSpc>
                <a:spcPct val="100000"/>
              </a:lnSpc>
            </a:pPr>
            <a:r>
              <a:rPr lang="en-US" dirty="0"/>
              <a:t>A log function to the base 2 is used, because the information is encoded in bits. </a:t>
            </a:r>
          </a:p>
          <a:p>
            <a:pPr algn="just">
              <a:lnSpc>
                <a:spcPct val="100000"/>
              </a:lnSpc>
            </a:pPr>
            <a:r>
              <a:rPr lang="en-US" dirty="0"/>
              <a:t>Info(D) is just the average amount of information needed to identify the class label of a tuple in D.</a:t>
            </a:r>
          </a:p>
        </p:txBody>
      </p:sp>
      <p:pic>
        <p:nvPicPr>
          <p:cNvPr id="4" name="Picture 3">
            <a:extLst>
              <a:ext uri="{FF2B5EF4-FFF2-40B4-BE49-F238E27FC236}">
                <a16:creationId xmlns:a16="http://schemas.microsoft.com/office/drawing/2014/main" xmlns="" id="{F8F7EB34-47B3-4C12-867C-779F5F0ED1B0}"/>
              </a:ext>
            </a:extLst>
          </p:cNvPr>
          <p:cNvPicPr>
            <a:picLocks noChangeAspect="1"/>
          </p:cNvPicPr>
          <p:nvPr/>
        </p:nvPicPr>
        <p:blipFill>
          <a:blip r:embed="rId2"/>
          <a:stretch>
            <a:fillRect/>
          </a:stretch>
        </p:blipFill>
        <p:spPr>
          <a:xfrm>
            <a:off x="3728402" y="1678940"/>
            <a:ext cx="4105275" cy="1143000"/>
          </a:xfrm>
          <a:prstGeom prst="rect">
            <a:avLst/>
          </a:prstGeom>
        </p:spPr>
      </p:pic>
    </p:spTree>
    <p:extLst>
      <p:ext uri="{BB962C8B-B14F-4D97-AF65-F5344CB8AC3E}">
        <p14:creationId xmlns:p14="http://schemas.microsoft.com/office/powerpoint/2010/main" val="269397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636574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11760" y="121280"/>
            <a:ext cx="1186688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needed (after using A to split D into v partitions) to classify D:</a:t>
            </a:r>
          </a:p>
          <a:p>
            <a:pPr marL="0" indent="0" algn="just">
              <a:lnSpc>
                <a:spcPct val="100000"/>
              </a:lnSpc>
              <a:buNone/>
            </a:pPr>
            <a:endParaRPr lang="en-US" dirty="0" smtClean="0"/>
          </a:p>
          <a:p>
            <a:pPr marL="0" indent="0" algn="just">
              <a:lnSpc>
                <a:spcPct val="100000"/>
              </a:lnSpc>
              <a:buNone/>
            </a:pPr>
            <a:endParaRPr lang="en-US" dirty="0"/>
          </a:p>
          <a:p>
            <a:pPr algn="just">
              <a:lnSpc>
                <a:spcPct val="100000"/>
              </a:lnSpc>
            </a:pPr>
            <a:r>
              <a:rPr lang="en-US" dirty="0"/>
              <a:t>The term        acts as the weight of the </a:t>
            </a:r>
            <a:r>
              <a:rPr lang="en-US" dirty="0" err="1"/>
              <a:t>j</a:t>
            </a:r>
            <a:r>
              <a:rPr lang="en-US" baseline="30000" dirty="0" err="1"/>
              <a:t>th</a:t>
            </a:r>
            <a:r>
              <a:rPr lang="en-US" dirty="0"/>
              <a:t> partition. </a:t>
            </a:r>
          </a:p>
          <a:p>
            <a:pPr algn="just">
              <a:lnSpc>
                <a:spcPct val="100000"/>
              </a:lnSpc>
            </a:pPr>
            <a:r>
              <a:rPr lang="en-US" dirty="0" err="1"/>
              <a:t>Info</a:t>
            </a:r>
            <a:r>
              <a:rPr lang="en-US" baseline="-25000" dirty="0" err="1"/>
              <a:t>A</a:t>
            </a:r>
            <a:r>
              <a:rPr lang="en-US" dirty="0"/>
              <a:t>(D) is the expected information required to classify a tuple from D based on the partitioning by A. </a:t>
            </a:r>
          </a:p>
          <a:p>
            <a:pPr algn="just">
              <a:lnSpc>
                <a:spcPct val="100000"/>
              </a:lnSpc>
            </a:pPr>
            <a:r>
              <a:rPr lang="en-US" dirty="0"/>
              <a:t>The smaller the expected information (still) required, the greater the purity of the partitions.</a:t>
            </a:r>
          </a:p>
          <a:p>
            <a:pPr algn="just">
              <a:lnSpc>
                <a:spcPct val="100000"/>
              </a:lnSpc>
            </a:pPr>
            <a:endParaRPr lang="en-US" dirty="0"/>
          </a:p>
        </p:txBody>
      </p:sp>
      <p:pic>
        <p:nvPicPr>
          <p:cNvPr id="5" name="Picture 4">
            <a:extLst>
              <a:ext uri="{FF2B5EF4-FFF2-40B4-BE49-F238E27FC236}">
                <a16:creationId xmlns:a16="http://schemas.microsoft.com/office/drawing/2014/main" xmlns="" id="{845C0DED-EF96-4149-B67D-EE1F7F7E1072}"/>
              </a:ext>
            </a:extLst>
          </p:cNvPr>
          <p:cNvPicPr>
            <a:picLocks noChangeAspect="1"/>
          </p:cNvPicPr>
          <p:nvPr/>
        </p:nvPicPr>
        <p:blipFill>
          <a:blip r:embed="rId2"/>
          <a:stretch>
            <a:fillRect/>
          </a:stretch>
        </p:blipFill>
        <p:spPr>
          <a:xfrm>
            <a:off x="3113722" y="1338580"/>
            <a:ext cx="4743207" cy="1262380"/>
          </a:xfrm>
          <a:prstGeom prst="rect">
            <a:avLst/>
          </a:prstGeom>
        </p:spPr>
      </p:pic>
      <p:pic>
        <p:nvPicPr>
          <p:cNvPr id="7" name="Picture 6">
            <a:extLst>
              <a:ext uri="{FF2B5EF4-FFF2-40B4-BE49-F238E27FC236}">
                <a16:creationId xmlns:a16="http://schemas.microsoft.com/office/drawing/2014/main" xmlns="" id="{E3CE1708-A33E-443D-B655-16B5F063AB84}"/>
              </a:ext>
            </a:extLst>
          </p:cNvPr>
          <p:cNvPicPr>
            <a:picLocks noChangeAspect="1"/>
          </p:cNvPicPr>
          <p:nvPr/>
        </p:nvPicPr>
        <p:blipFill>
          <a:blip r:embed="rId3"/>
          <a:stretch>
            <a:fillRect/>
          </a:stretch>
        </p:blipFill>
        <p:spPr>
          <a:xfrm>
            <a:off x="2385695" y="2841851"/>
            <a:ext cx="552450" cy="685800"/>
          </a:xfrm>
          <a:prstGeom prst="rect">
            <a:avLst/>
          </a:prstGeom>
        </p:spPr>
      </p:pic>
      <p:cxnSp>
        <p:nvCxnSpPr>
          <p:cNvPr id="6" name="Straight Connector 5"/>
          <p:cNvCxnSpPr/>
          <p:nvPr/>
        </p:nvCxnSpPr>
        <p:spPr>
          <a:xfrm>
            <a:off x="7856929" y="2060620"/>
            <a:ext cx="552975" cy="19318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76689" y="1338580"/>
            <a:ext cx="2504049" cy="2308324"/>
          </a:xfrm>
          <a:prstGeom prst="rect">
            <a:avLst/>
          </a:prstGeom>
          <a:noFill/>
        </p:spPr>
        <p:txBody>
          <a:bodyPr wrap="square" rtlCol="0">
            <a:spAutoFit/>
          </a:bodyPr>
          <a:lstStyle/>
          <a:p>
            <a:r>
              <a:rPr lang="en-US" dirty="0" smtClean="0"/>
              <a:t>Ye info(D) ham </a:t>
            </a:r>
            <a:r>
              <a:rPr lang="en-US" dirty="0" err="1" smtClean="0"/>
              <a:t>phale</a:t>
            </a:r>
            <a:r>
              <a:rPr lang="en-US" dirty="0" smtClean="0"/>
              <a:t> </a:t>
            </a:r>
            <a:r>
              <a:rPr lang="en-US" dirty="0" err="1" smtClean="0"/>
              <a:t>ek</a:t>
            </a:r>
            <a:r>
              <a:rPr lang="en-US" dirty="0" smtClean="0"/>
              <a:t> attribute </a:t>
            </a:r>
            <a:r>
              <a:rPr lang="en-US" dirty="0" err="1" smtClean="0"/>
              <a:t>lange</a:t>
            </a:r>
            <a:r>
              <a:rPr lang="en-US" dirty="0" smtClean="0"/>
              <a:t> </a:t>
            </a:r>
            <a:r>
              <a:rPr lang="en-US" dirty="0" err="1" smtClean="0"/>
              <a:t>usme</a:t>
            </a:r>
            <a:r>
              <a:rPr lang="en-US" dirty="0" smtClean="0"/>
              <a:t> </a:t>
            </a:r>
            <a:r>
              <a:rPr lang="en-US" dirty="0" err="1" smtClean="0"/>
              <a:t>dakhege</a:t>
            </a:r>
            <a:r>
              <a:rPr lang="en-US" dirty="0" smtClean="0"/>
              <a:t> </a:t>
            </a:r>
            <a:r>
              <a:rPr lang="en-US" dirty="0" err="1" smtClean="0"/>
              <a:t>ki</a:t>
            </a:r>
            <a:r>
              <a:rPr lang="en-US" dirty="0" smtClean="0"/>
              <a:t> </a:t>
            </a:r>
            <a:r>
              <a:rPr lang="en-US" dirty="0" err="1" smtClean="0"/>
              <a:t>kitne</a:t>
            </a:r>
            <a:r>
              <a:rPr lang="en-US" dirty="0" smtClean="0"/>
              <a:t> tuples </a:t>
            </a:r>
            <a:r>
              <a:rPr lang="en-US" dirty="0" err="1" smtClean="0"/>
              <a:t>alag</a:t>
            </a:r>
            <a:r>
              <a:rPr lang="en-US" dirty="0" smtClean="0"/>
              <a:t> </a:t>
            </a:r>
            <a:r>
              <a:rPr lang="en-US" dirty="0" err="1" smtClean="0"/>
              <a:t>alag</a:t>
            </a:r>
            <a:r>
              <a:rPr lang="en-US" dirty="0" smtClean="0"/>
              <a:t> h </a:t>
            </a:r>
            <a:r>
              <a:rPr lang="en-US" dirty="0" err="1" smtClean="0"/>
              <a:t>phir</a:t>
            </a:r>
            <a:r>
              <a:rPr lang="en-US" dirty="0" smtClean="0"/>
              <a:t> un tuples </a:t>
            </a:r>
            <a:r>
              <a:rPr lang="en-US" dirty="0" err="1" smtClean="0"/>
              <a:t>ki</a:t>
            </a:r>
            <a:r>
              <a:rPr lang="en-US" dirty="0" smtClean="0"/>
              <a:t> yes no </a:t>
            </a:r>
            <a:r>
              <a:rPr lang="en-US" dirty="0" err="1" smtClean="0"/>
              <a:t>ke</a:t>
            </a:r>
            <a:r>
              <a:rPr lang="en-US" dirty="0" smtClean="0"/>
              <a:t> </a:t>
            </a:r>
            <a:r>
              <a:rPr lang="en-US" dirty="0" err="1" smtClean="0"/>
              <a:t>problability</a:t>
            </a:r>
            <a:r>
              <a:rPr lang="en-US" dirty="0" smtClean="0"/>
              <a:t> </a:t>
            </a:r>
            <a:r>
              <a:rPr lang="en-US" dirty="0" err="1" smtClean="0"/>
              <a:t>nikalkar</a:t>
            </a:r>
            <a:r>
              <a:rPr lang="en-US" dirty="0" smtClean="0"/>
              <a:t> </a:t>
            </a:r>
            <a:r>
              <a:rPr lang="en-US" dirty="0" err="1" smtClean="0"/>
              <a:t>yha</a:t>
            </a:r>
            <a:r>
              <a:rPr lang="en-US" dirty="0" smtClean="0"/>
              <a:t> previous formula </a:t>
            </a:r>
            <a:r>
              <a:rPr lang="en-US" dirty="0" err="1" smtClean="0"/>
              <a:t>ki</a:t>
            </a:r>
            <a:r>
              <a:rPr lang="en-US" dirty="0" smtClean="0"/>
              <a:t> </a:t>
            </a:r>
            <a:r>
              <a:rPr lang="en-US" dirty="0" err="1" smtClean="0"/>
              <a:t>thare</a:t>
            </a:r>
            <a:r>
              <a:rPr lang="en-US" dirty="0" smtClean="0"/>
              <a:t> use </a:t>
            </a:r>
            <a:r>
              <a:rPr lang="en-US" dirty="0" err="1" smtClean="0"/>
              <a:t>karange</a:t>
            </a:r>
            <a:r>
              <a:rPr lang="en-US" dirty="0" smtClean="0"/>
              <a:t> </a:t>
            </a:r>
            <a:endParaRPr lang="en-IN" dirty="0"/>
          </a:p>
        </p:txBody>
      </p:sp>
      <p:sp>
        <p:nvSpPr>
          <p:cNvPr id="13" name="TextBox 12"/>
          <p:cNvSpPr txBox="1"/>
          <p:nvPr/>
        </p:nvSpPr>
        <p:spPr>
          <a:xfrm>
            <a:off x="1091368" y="1507218"/>
            <a:ext cx="2588654" cy="1200329"/>
          </a:xfrm>
          <a:prstGeom prst="rect">
            <a:avLst/>
          </a:prstGeom>
          <a:noFill/>
        </p:spPr>
        <p:txBody>
          <a:bodyPr wrap="square" rtlCol="0">
            <a:spAutoFit/>
          </a:bodyPr>
          <a:lstStyle/>
          <a:p>
            <a:r>
              <a:rPr lang="en-US" dirty="0" smtClean="0"/>
              <a:t>Ye </a:t>
            </a:r>
            <a:r>
              <a:rPr lang="en-US" dirty="0" err="1" smtClean="0"/>
              <a:t>ek</a:t>
            </a:r>
            <a:r>
              <a:rPr lang="en-US" dirty="0" smtClean="0"/>
              <a:t> attribute me </a:t>
            </a:r>
            <a:r>
              <a:rPr lang="en-US" dirty="0" err="1" smtClean="0"/>
              <a:t>jo</a:t>
            </a:r>
            <a:r>
              <a:rPr lang="en-US" dirty="0" smtClean="0"/>
              <a:t> </a:t>
            </a:r>
            <a:r>
              <a:rPr lang="en-US" dirty="0" err="1" smtClean="0"/>
              <a:t>alag</a:t>
            </a:r>
            <a:r>
              <a:rPr lang="en-US" dirty="0" smtClean="0"/>
              <a:t> </a:t>
            </a:r>
            <a:r>
              <a:rPr lang="en-US" dirty="0" err="1" smtClean="0"/>
              <a:t>alag</a:t>
            </a:r>
            <a:r>
              <a:rPr lang="en-US" dirty="0" smtClean="0"/>
              <a:t> tuples h </a:t>
            </a:r>
            <a:r>
              <a:rPr lang="en-US" dirty="0" err="1" smtClean="0"/>
              <a:t>uski</a:t>
            </a:r>
            <a:r>
              <a:rPr lang="en-US" dirty="0" smtClean="0"/>
              <a:t> probability </a:t>
            </a:r>
            <a:r>
              <a:rPr lang="en-US" dirty="0" err="1" smtClean="0"/>
              <a:t>nikal</a:t>
            </a:r>
            <a:r>
              <a:rPr lang="en-US" dirty="0" smtClean="0"/>
              <a:t> </a:t>
            </a:r>
            <a:r>
              <a:rPr lang="en-US" dirty="0" err="1" smtClean="0"/>
              <a:t>dange</a:t>
            </a:r>
            <a:r>
              <a:rPr lang="en-US" dirty="0" smtClean="0"/>
              <a:t>(weigh le </a:t>
            </a:r>
            <a:r>
              <a:rPr lang="en-US" dirty="0" err="1" smtClean="0"/>
              <a:t>lnge</a:t>
            </a:r>
            <a:r>
              <a:rPr lang="en-US" dirty="0" smtClean="0"/>
              <a:t> </a:t>
            </a:r>
            <a:r>
              <a:rPr lang="en-US" dirty="0" err="1" smtClean="0"/>
              <a:t>yha</a:t>
            </a:r>
            <a:r>
              <a:rPr lang="en-US" dirty="0"/>
              <a:t>)</a:t>
            </a:r>
            <a:endParaRPr lang="en-IN" dirty="0"/>
          </a:p>
        </p:txBody>
      </p:sp>
      <p:cxnSp>
        <p:nvCxnSpPr>
          <p:cNvPr id="15" name="Straight Connector 14"/>
          <p:cNvCxnSpPr/>
          <p:nvPr/>
        </p:nvCxnSpPr>
        <p:spPr>
          <a:xfrm flipH="1">
            <a:off x="3812146" y="2405121"/>
            <a:ext cx="1970468" cy="87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74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is defined as the difference between the </a:t>
            </a:r>
            <a:r>
              <a:rPr lang="en-US"/>
              <a:t>original information requirement </a:t>
            </a:r>
            <a:r>
              <a:rPr lang="en-US" dirty="0"/>
              <a:t>(i.e., based on just the proportion of classes) and the new requirement (i.</a:t>
            </a:r>
            <a:r>
              <a:rPr lang="en-US"/>
              <a:t>e., obtained </a:t>
            </a:r>
            <a:r>
              <a:rPr lang="en-US" dirty="0"/>
              <a:t>after partitioning on A). </a:t>
            </a:r>
          </a:p>
          <a:p>
            <a:pPr algn="just">
              <a:lnSpc>
                <a:spcPct val="100000"/>
              </a:lnSpc>
            </a:pPr>
            <a:r>
              <a:rPr lang="en-US" dirty="0"/>
              <a:t>Information gained by branching on attribute A</a:t>
            </a:r>
          </a:p>
        </p:txBody>
      </p:sp>
      <p:pic>
        <p:nvPicPr>
          <p:cNvPr id="6" name="Picture 5">
            <a:extLst>
              <a:ext uri="{FF2B5EF4-FFF2-40B4-BE49-F238E27FC236}">
                <a16:creationId xmlns:a16="http://schemas.microsoft.com/office/drawing/2014/main" xmlns="" id="{349996B2-B42A-4968-8FD9-10A0531695F8}"/>
              </a:ext>
            </a:extLst>
          </p:cNvPr>
          <p:cNvPicPr>
            <a:picLocks noChangeAspect="1"/>
          </p:cNvPicPr>
          <p:nvPr/>
        </p:nvPicPr>
        <p:blipFill>
          <a:blip r:embed="rId2"/>
          <a:stretch>
            <a:fillRect/>
          </a:stretch>
        </p:blipFill>
        <p:spPr>
          <a:xfrm>
            <a:off x="3623945" y="2857500"/>
            <a:ext cx="4781550" cy="571500"/>
          </a:xfrm>
          <a:prstGeom prst="rect">
            <a:avLst/>
          </a:prstGeom>
        </p:spPr>
      </p:pic>
    </p:spTree>
    <p:extLst>
      <p:ext uri="{BB962C8B-B14F-4D97-AF65-F5344CB8AC3E}">
        <p14:creationId xmlns:p14="http://schemas.microsoft.com/office/powerpoint/2010/main" val="2241043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94415" y="121280"/>
            <a:ext cx="11935025"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2011680"/>
          </a:xfrm>
        </p:spPr>
        <p:txBody>
          <a:bodyPr>
            <a:normAutofit lnSpcReduction="10000"/>
          </a:bodyPr>
          <a:lstStyle/>
          <a:p>
            <a:pPr algn="just">
              <a:lnSpc>
                <a:spcPct val="100000"/>
              </a:lnSpc>
            </a:pPr>
            <a:r>
              <a:rPr lang="en-US" dirty="0"/>
              <a:t>In this example, </a:t>
            </a:r>
            <a:r>
              <a:rPr lang="en-US" b="1" dirty="0"/>
              <a:t>class label </a:t>
            </a:r>
            <a:r>
              <a:rPr lang="en-US" dirty="0"/>
              <a:t>attribute, </a:t>
            </a:r>
            <a:r>
              <a:rPr lang="en-US" dirty="0" err="1"/>
              <a:t>buys_computer</a:t>
            </a:r>
            <a:r>
              <a:rPr lang="en-US" dirty="0"/>
              <a:t>, has two distinct values (namely, yes, no). </a:t>
            </a:r>
          </a:p>
          <a:p>
            <a:pPr algn="just">
              <a:lnSpc>
                <a:spcPct val="100000"/>
              </a:lnSpc>
            </a:pPr>
            <a:r>
              <a:rPr lang="en-US" dirty="0"/>
              <a:t>There are nine tuples of class yes and five tuples of class no. </a:t>
            </a:r>
          </a:p>
          <a:p>
            <a:pPr algn="just">
              <a:lnSpc>
                <a:spcPct val="100000"/>
              </a:lnSpc>
            </a:pPr>
            <a:r>
              <a:rPr lang="en-US" dirty="0"/>
              <a:t>A (root) node N is created for the tuples in D.</a:t>
            </a:r>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find the splitting criterion for these tuples, we first need to compute the expected information to classify a tuple in D.</a:t>
            </a:r>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80223" y="2725832"/>
            <a:ext cx="5835950" cy="4159464"/>
          </a:xfrm>
          <a:prstGeom prst="rect">
            <a:avLst/>
          </a:prstGeom>
        </p:spPr>
      </p:pic>
      <p:pic>
        <p:nvPicPr>
          <p:cNvPr id="9" name="Picture 8">
            <a:extLst>
              <a:ext uri="{FF2B5EF4-FFF2-40B4-BE49-F238E27FC236}">
                <a16:creationId xmlns:a16="http://schemas.microsoft.com/office/drawing/2014/main" xmlns="" id="{81489FE0-51B9-40CA-870E-7CA17A1282F8}"/>
              </a:ext>
            </a:extLst>
          </p:cNvPr>
          <p:cNvPicPr>
            <a:picLocks noChangeAspect="1"/>
          </p:cNvPicPr>
          <p:nvPr/>
        </p:nvPicPr>
        <p:blipFill>
          <a:blip r:embed="rId3"/>
          <a:stretch>
            <a:fillRect/>
          </a:stretch>
        </p:blipFill>
        <p:spPr>
          <a:xfrm>
            <a:off x="1633583" y="4550507"/>
            <a:ext cx="3507378" cy="976532"/>
          </a:xfrm>
          <a:prstGeom prst="rect">
            <a:avLst/>
          </a:prstGeom>
        </p:spPr>
      </p:pic>
      <p:pic>
        <p:nvPicPr>
          <p:cNvPr id="10" name="Picture 9">
            <a:extLst>
              <a:ext uri="{FF2B5EF4-FFF2-40B4-BE49-F238E27FC236}">
                <a16:creationId xmlns:a16="http://schemas.microsoft.com/office/drawing/2014/main" xmlns="" id="{E753885B-E4B7-474C-B26D-BCE148E715E1}"/>
              </a:ext>
            </a:extLst>
          </p:cNvPr>
          <p:cNvPicPr>
            <a:picLocks noChangeAspect="1"/>
          </p:cNvPicPr>
          <p:nvPr/>
        </p:nvPicPr>
        <p:blipFill rotWithShape="1">
          <a:blip r:embed="rId4"/>
          <a:srcRect l="1252" t="11170" b="6492"/>
          <a:stretch/>
        </p:blipFill>
        <p:spPr>
          <a:xfrm>
            <a:off x="94415" y="5882639"/>
            <a:ext cx="6090049" cy="629921"/>
          </a:xfrm>
          <a:prstGeom prst="rect">
            <a:avLst/>
          </a:prstGeom>
        </p:spPr>
      </p:pic>
      <p:cxnSp>
        <p:nvCxnSpPr>
          <p:cNvPr id="6" name="Straight Connector 5"/>
          <p:cNvCxnSpPr/>
          <p:nvPr/>
        </p:nvCxnSpPr>
        <p:spPr>
          <a:xfrm flipH="1" flipV="1">
            <a:off x="927279" y="5527039"/>
            <a:ext cx="706304"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836385"/>
            <a:ext cx="1880315" cy="923330"/>
          </a:xfrm>
          <a:prstGeom prst="rect">
            <a:avLst/>
          </a:prstGeom>
          <a:noFill/>
        </p:spPr>
        <p:txBody>
          <a:bodyPr wrap="square" rtlCol="0">
            <a:spAutoFit/>
          </a:bodyPr>
          <a:lstStyle/>
          <a:p>
            <a:r>
              <a:rPr lang="en-US" dirty="0" smtClean="0"/>
              <a:t>Probability of yes of buys computer or not</a:t>
            </a:r>
            <a:endParaRPr lang="en-IN" dirty="0"/>
          </a:p>
        </p:txBody>
      </p:sp>
      <p:cxnSp>
        <p:nvCxnSpPr>
          <p:cNvPr id="12" name="Straight Connector 11"/>
          <p:cNvCxnSpPr/>
          <p:nvPr/>
        </p:nvCxnSpPr>
        <p:spPr>
          <a:xfrm flipV="1">
            <a:off x="3438659" y="5636791"/>
            <a:ext cx="566671" cy="2458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2253" y="5075534"/>
            <a:ext cx="2150771" cy="923330"/>
          </a:xfrm>
          <a:prstGeom prst="rect">
            <a:avLst/>
          </a:prstGeom>
          <a:noFill/>
        </p:spPr>
        <p:txBody>
          <a:bodyPr wrap="square" rtlCol="0">
            <a:spAutoFit/>
          </a:bodyPr>
          <a:lstStyle/>
          <a:p>
            <a:r>
              <a:rPr lang="en-US" dirty="0"/>
              <a:t>Probability of </a:t>
            </a:r>
            <a:r>
              <a:rPr lang="en-US" dirty="0" smtClean="0"/>
              <a:t>no </a:t>
            </a:r>
            <a:r>
              <a:rPr lang="en-US" dirty="0"/>
              <a:t>of buys computer or not</a:t>
            </a:r>
            <a:endParaRPr lang="en-IN" dirty="0"/>
          </a:p>
        </p:txBody>
      </p:sp>
    </p:spTree>
    <p:extLst>
      <p:ext uri="{BB962C8B-B14F-4D97-AF65-F5344CB8AC3E}">
        <p14:creationId xmlns:p14="http://schemas.microsoft.com/office/powerpoint/2010/main" val="1747391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7086" y="121280"/>
            <a:ext cx="119321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2011680"/>
          </a:xfrm>
        </p:spPr>
        <p:txBody>
          <a:bodyPr>
            <a:normAutofit/>
          </a:bodyPr>
          <a:lstStyle/>
          <a:p>
            <a:pPr algn="just">
              <a:lnSpc>
                <a:spcPct val="100000"/>
              </a:lnSpc>
            </a:pPr>
            <a:r>
              <a:rPr lang="en-US" dirty="0"/>
              <a:t>Next, we need to compute the expected information requirement for each attribute.</a:t>
            </a:r>
          </a:p>
          <a:p>
            <a:pPr algn="just">
              <a:lnSpc>
                <a:spcPct val="100000"/>
              </a:lnSpc>
            </a:pPr>
            <a:r>
              <a:rPr lang="en-US" dirty="0"/>
              <a:t>Let’s start with the attribute age. We need to look at the distribution of yes and no tuples for each category of age. </a:t>
            </a:r>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a16="http://schemas.microsoft.com/office/drawing/2014/main" xmlns="" id="{81489FE0-51B9-40CA-870E-7CA17A1282F8}"/>
              </a:ext>
            </a:extLst>
          </p:cNvPr>
          <p:cNvPicPr>
            <a:picLocks noChangeAspect="1"/>
          </p:cNvPicPr>
          <p:nvPr/>
        </p:nvPicPr>
        <p:blipFill>
          <a:blip r:embed="rId3"/>
          <a:stretch>
            <a:fillRect/>
          </a:stretch>
        </p:blipFill>
        <p:spPr>
          <a:xfrm>
            <a:off x="349550" y="3979142"/>
            <a:ext cx="3507378" cy="976532"/>
          </a:xfrm>
          <a:prstGeom prst="rect">
            <a:avLst/>
          </a:prstGeom>
        </p:spPr>
      </p:pic>
      <p:pic>
        <p:nvPicPr>
          <p:cNvPr id="11" name="Picture 10">
            <a:extLst>
              <a:ext uri="{FF2B5EF4-FFF2-40B4-BE49-F238E27FC236}">
                <a16:creationId xmlns:a16="http://schemas.microsoft.com/office/drawing/2014/main" xmlns="" id="{E0737C28-F6EC-458E-8453-28BF56B9B065}"/>
              </a:ext>
            </a:extLst>
          </p:cNvPr>
          <p:cNvPicPr>
            <a:picLocks noChangeAspect="1"/>
          </p:cNvPicPr>
          <p:nvPr/>
        </p:nvPicPr>
        <p:blipFill>
          <a:blip r:embed="rId4"/>
          <a:stretch>
            <a:fillRect/>
          </a:stretch>
        </p:blipFill>
        <p:spPr>
          <a:xfrm>
            <a:off x="349550" y="5331594"/>
            <a:ext cx="3669175" cy="976532"/>
          </a:xfrm>
          <a:prstGeom prst="rect">
            <a:avLst/>
          </a:prstGeom>
        </p:spPr>
      </p:pic>
    </p:spTree>
    <p:extLst>
      <p:ext uri="{BB962C8B-B14F-4D97-AF65-F5344CB8AC3E}">
        <p14:creationId xmlns:p14="http://schemas.microsoft.com/office/powerpoint/2010/main" val="3277059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7086" y="121280"/>
            <a:ext cx="1197283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r>
              <a:rPr lang="en-US" dirty="0"/>
              <a:t>For the age category “youth,” there are two yes tuples and three no tuples. </a:t>
            </a:r>
          </a:p>
          <a:p>
            <a:pPr algn="just">
              <a:lnSpc>
                <a:spcPct val="100000"/>
              </a:lnSpc>
            </a:pPr>
            <a:r>
              <a:rPr lang="en-US" dirty="0"/>
              <a:t>For the category “middle aged,” there are four yes tuples and zero no tuples.</a:t>
            </a:r>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a16="http://schemas.microsoft.com/office/drawing/2014/main" xmlns=""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a16="http://schemas.microsoft.com/office/drawing/2014/main" xmlns="" id="{CF5ADA0B-1488-4168-89A6-4379BFDFCA1C}"/>
              </a:ext>
            </a:extLst>
          </p:cNvPr>
          <p:cNvSpPr txBox="1">
            <a:spLocks/>
          </p:cNvSpPr>
          <p:nvPr/>
        </p:nvSpPr>
        <p:spPr>
          <a:xfrm>
            <a:off x="751840" y="28548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the category “senior,” there are three yes tuples and two no tuples. </a:t>
            </a:r>
          </a:p>
        </p:txBody>
      </p:sp>
      <p:pic>
        <p:nvPicPr>
          <p:cNvPr id="4" name="Picture 3">
            <a:extLst>
              <a:ext uri="{FF2B5EF4-FFF2-40B4-BE49-F238E27FC236}">
                <a16:creationId xmlns:a16="http://schemas.microsoft.com/office/drawing/2014/main" xmlns=""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a16="http://schemas.microsoft.com/office/drawing/2014/main" xmlns=""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a16="http://schemas.microsoft.com/office/drawing/2014/main" xmlns=""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a16="http://schemas.microsoft.com/office/drawing/2014/main" xmlns=""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cxnSp>
        <p:nvCxnSpPr>
          <p:cNvPr id="13" name="Straight Connector 12"/>
          <p:cNvCxnSpPr/>
          <p:nvPr/>
        </p:nvCxnSpPr>
        <p:spPr>
          <a:xfrm flipV="1">
            <a:off x="2292439" y="4687910"/>
            <a:ext cx="1880316" cy="47765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0764" y="3586722"/>
            <a:ext cx="3119828" cy="923330"/>
          </a:xfrm>
          <a:prstGeom prst="rect">
            <a:avLst/>
          </a:prstGeom>
          <a:noFill/>
        </p:spPr>
        <p:txBody>
          <a:bodyPr wrap="none" rtlCol="0">
            <a:spAutoFit/>
          </a:bodyPr>
          <a:lstStyle/>
          <a:p>
            <a:r>
              <a:rPr lang="en-US" dirty="0" err="1" smtClean="0"/>
              <a:t>Yha</a:t>
            </a:r>
            <a:r>
              <a:rPr lang="en-US" dirty="0" smtClean="0"/>
              <a:t> ham </a:t>
            </a:r>
            <a:r>
              <a:rPr lang="en-US" dirty="0" err="1" smtClean="0"/>
              <a:t>ek</a:t>
            </a:r>
            <a:r>
              <a:rPr lang="en-US" dirty="0" smtClean="0"/>
              <a:t> attribute me </a:t>
            </a:r>
            <a:r>
              <a:rPr lang="en-US" dirty="0" err="1" smtClean="0"/>
              <a:t>jo</a:t>
            </a:r>
            <a:r>
              <a:rPr lang="en-US" dirty="0" smtClean="0"/>
              <a:t> </a:t>
            </a:r>
            <a:r>
              <a:rPr lang="en-US" dirty="0" err="1" smtClean="0"/>
              <a:t>jo</a:t>
            </a:r>
            <a:endParaRPr lang="en-US" dirty="0" smtClean="0"/>
          </a:p>
          <a:p>
            <a:r>
              <a:rPr lang="en-US" dirty="0" smtClean="0"/>
              <a:t> tuples same h </a:t>
            </a:r>
            <a:r>
              <a:rPr lang="en-US" dirty="0" err="1" smtClean="0"/>
              <a:t>unke</a:t>
            </a:r>
            <a:r>
              <a:rPr lang="en-US" dirty="0" smtClean="0"/>
              <a:t> probability</a:t>
            </a:r>
          </a:p>
          <a:p>
            <a:r>
              <a:rPr lang="en-US" dirty="0" smtClean="0"/>
              <a:t> </a:t>
            </a:r>
            <a:r>
              <a:rPr lang="en-US" dirty="0" err="1" smtClean="0"/>
              <a:t>nikalege</a:t>
            </a:r>
            <a:r>
              <a:rPr lang="en-US" dirty="0" smtClean="0"/>
              <a:t> yes or no </a:t>
            </a:r>
            <a:r>
              <a:rPr lang="en-US" dirty="0" err="1" smtClean="0"/>
              <a:t>ki</a:t>
            </a:r>
            <a:r>
              <a:rPr lang="en-US" dirty="0" smtClean="0"/>
              <a:t> </a:t>
            </a:r>
            <a:endParaRPr lang="en-IN" dirty="0"/>
          </a:p>
        </p:txBody>
      </p:sp>
    </p:spTree>
    <p:extLst>
      <p:ext uri="{BB962C8B-B14F-4D97-AF65-F5344CB8AC3E}">
        <p14:creationId xmlns:p14="http://schemas.microsoft.com/office/powerpoint/2010/main" val="3515371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7086" y="121280"/>
            <a:ext cx="119829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endParaRPr lang="en-US" dirty="0"/>
          </a:p>
          <a:p>
            <a:pPr algn="just">
              <a:lnSpc>
                <a:spcPct val="100000"/>
              </a:lnSpc>
            </a:pPr>
            <a:r>
              <a:rPr lang="en-US" dirty="0"/>
              <a:t>Similarly, we can compute Gain(income) =0.029 bits, Gain(student) = 0.151 bits, and Gain(</a:t>
            </a:r>
            <a:r>
              <a:rPr lang="en-US" dirty="0" err="1"/>
              <a:t>credit_rating</a:t>
            </a:r>
            <a:r>
              <a:rPr lang="en-US" dirty="0"/>
              <a:t>) = 0.048 bits.</a:t>
            </a:r>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a16="http://schemas.microsoft.com/office/drawing/2014/main" xmlns=""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a16="http://schemas.microsoft.com/office/drawing/2014/main" xmlns="" id="{CF5ADA0B-1488-4168-89A6-4379BFDFCA1C}"/>
              </a:ext>
            </a:extLst>
          </p:cNvPr>
          <p:cNvSpPr txBox="1">
            <a:spLocks/>
          </p:cNvSpPr>
          <p:nvPr/>
        </p:nvSpPr>
        <p:spPr>
          <a:xfrm>
            <a:off x="741680" y="233670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Because age has the highest information gain among the attributes, it is selected as the splitting attribute.</a:t>
            </a:r>
          </a:p>
        </p:txBody>
      </p:sp>
      <p:pic>
        <p:nvPicPr>
          <p:cNvPr id="4" name="Picture 3">
            <a:extLst>
              <a:ext uri="{FF2B5EF4-FFF2-40B4-BE49-F238E27FC236}">
                <a16:creationId xmlns:a16="http://schemas.microsoft.com/office/drawing/2014/main" xmlns=""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a16="http://schemas.microsoft.com/office/drawing/2014/main" xmlns=""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a16="http://schemas.microsoft.com/office/drawing/2014/main" xmlns=""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a16="http://schemas.microsoft.com/office/drawing/2014/main" xmlns=""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pic>
        <p:nvPicPr>
          <p:cNvPr id="9" name="Picture 8">
            <a:extLst>
              <a:ext uri="{FF2B5EF4-FFF2-40B4-BE49-F238E27FC236}">
                <a16:creationId xmlns:a16="http://schemas.microsoft.com/office/drawing/2014/main" xmlns="" id="{7A340CB2-04CD-43AE-A57F-E022C1EA1F9D}"/>
              </a:ext>
            </a:extLst>
          </p:cNvPr>
          <p:cNvPicPr>
            <a:picLocks noChangeAspect="1"/>
          </p:cNvPicPr>
          <p:nvPr/>
        </p:nvPicPr>
        <p:blipFill>
          <a:blip r:embed="rId8"/>
          <a:stretch>
            <a:fillRect/>
          </a:stretch>
        </p:blipFill>
        <p:spPr>
          <a:xfrm>
            <a:off x="2120900" y="886724"/>
            <a:ext cx="7747000" cy="395721"/>
          </a:xfrm>
          <a:prstGeom prst="rect">
            <a:avLst/>
          </a:prstGeom>
        </p:spPr>
      </p:pic>
    </p:spTree>
    <p:extLst>
      <p:ext uri="{BB962C8B-B14F-4D97-AF65-F5344CB8AC3E}">
        <p14:creationId xmlns:p14="http://schemas.microsoft.com/office/powerpoint/2010/main" val="40429856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9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87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9144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3"/>
          <a:srcRect l="6520" t="3555"/>
          <a:stretch/>
        </p:blipFill>
        <p:spPr>
          <a:xfrm>
            <a:off x="30655" y="836018"/>
            <a:ext cx="6314624" cy="4351339"/>
          </a:xfrm>
          <a:prstGeom prst="rect">
            <a:avLst/>
          </a:prstGeom>
        </p:spPr>
      </p:pic>
      <p:sp>
        <p:nvSpPr>
          <p:cNvPr id="16" name="Content Placeholder 2">
            <a:extLst>
              <a:ext uri="{FF2B5EF4-FFF2-40B4-BE49-F238E27FC236}">
                <a16:creationId xmlns:a16="http://schemas.microsoft.com/office/drawing/2014/main" xmlns="" id="{FA1C1070-4817-41CC-8895-CE2072409C69}"/>
              </a:ext>
            </a:extLst>
          </p:cNvPr>
          <p:cNvSpPr txBox="1">
            <a:spLocks/>
          </p:cNvSpPr>
          <p:nvPr/>
        </p:nvSpPr>
        <p:spPr>
          <a:xfrm>
            <a:off x="0" y="5187356"/>
            <a:ext cx="6207760" cy="16706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*Note the tuples falling into the partition for age D middle aged all belong to the same class.</a:t>
            </a:r>
          </a:p>
          <a:p>
            <a:pPr algn="just">
              <a:lnSpc>
                <a:spcPct val="100000"/>
              </a:lnSpc>
            </a:pPr>
            <a:r>
              <a:rPr lang="en-US" sz="2400" dirty="0"/>
              <a:t>Therefore be created at the end of this branch and labeled “yes.”</a:t>
            </a:r>
          </a:p>
        </p:txBody>
      </p:sp>
    </p:spTree>
    <p:extLst>
      <p:ext uri="{BB962C8B-B14F-4D97-AF65-F5344CB8AC3E}">
        <p14:creationId xmlns:p14="http://schemas.microsoft.com/office/powerpoint/2010/main" val="1490469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a16="http://schemas.microsoft.com/office/drawing/2014/main" xmlns=""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2796757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13321856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Computing Information-Gain for Continuous-Valued Attributes:</a:t>
            </a:r>
          </a:p>
          <a:p>
            <a:pPr algn="just">
              <a:lnSpc>
                <a:spcPct val="100000"/>
              </a:lnSpc>
            </a:pPr>
            <a:r>
              <a:rPr lang="en-US" dirty="0"/>
              <a:t>Let attribute A be a continuous-valued attribute</a:t>
            </a:r>
          </a:p>
          <a:p>
            <a:pPr algn="just">
              <a:lnSpc>
                <a:spcPct val="100000"/>
              </a:lnSpc>
            </a:pPr>
            <a:r>
              <a:rPr lang="en-US" dirty="0"/>
              <a:t>Must determine the best split point for A</a:t>
            </a:r>
          </a:p>
          <a:p>
            <a:pPr lvl="1" indent="-422275" algn="just">
              <a:lnSpc>
                <a:spcPct val="100000"/>
              </a:lnSpc>
              <a:buFont typeface="Wingdings" panose="05000000000000000000" pitchFamily="2" charset="2"/>
              <a:buChar char="Ø"/>
            </a:pPr>
            <a:r>
              <a:rPr lang="en-US" sz="2800" dirty="0"/>
              <a:t>Sort the value A in increasing order</a:t>
            </a:r>
          </a:p>
          <a:p>
            <a:pPr lvl="1" indent="-422275" algn="just">
              <a:lnSpc>
                <a:spcPct val="100000"/>
              </a:lnSpc>
              <a:buFont typeface="Wingdings" panose="05000000000000000000" pitchFamily="2" charset="2"/>
              <a:buChar char="Ø"/>
            </a:pPr>
            <a:r>
              <a:rPr lang="en-US" sz="2800" dirty="0"/>
              <a:t>Typically, the midpoint between each pair of adjacent values is considered as a possible split point</a:t>
            </a:r>
          </a:p>
          <a:p>
            <a:pPr lvl="1" indent="-422275" algn="just">
              <a:lnSpc>
                <a:spcPct val="100000"/>
              </a:lnSpc>
              <a:buFont typeface="Wingdings" panose="05000000000000000000" pitchFamily="2" charset="2"/>
              <a:buChar char="Ø"/>
            </a:pPr>
            <a:r>
              <a:rPr lang="en-US" sz="2800" dirty="0"/>
              <a:t>(a</a:t>
            </a:r>
            <a:r>
              <a:rPr lang="en-US" sz="2800" baseline="-25000" dirty="0"/>
              <a:t>i</a:t>
            </a:r>
            <a:r>
              <a:rPr lang="en-US" sz="2800" dirty="0"/>
              <a:t>+a</a:t>
            </a:r>
            <a:r>
              <a:rPr lang="en-US" sz="2800" baseline="-25000" dirty="0"/>
              <a:t>i+1</a:t>
            </a:r>
            <a:r>
              <a:rPr lang="en-US" sz="2800" dirty="0"/>
              <a:t>)/2 is the midpoint between the values of a</a:t>
            </a:r>
            <a:r>
              <a:rPr lang="en-US" sz="2800" baseline="-25000" dirty="0"/>
              <a:t>i</a:t>
            </a:r>
            <a:r>
              <a:rPr lang="en-US" sz="2800" dirty="0"/>
              <a:t> and a</a:t>
            </a:r>
            <a:r>
              <a:rPr lang="en-US" sz="2800" baseline="-25000" dirty="0"/>
              <a:t>i+1</a:t>
            </a:r>
          </a:p>
          <a:p>
            <a:pPr lvl="1" indent="-422275" algn="just">
              <a:lnSpc>
                <a:spcPct val="100000"/>
              </a:lnSpc>
              <a:buFont typeface="Wingdings" panose="05000000000000000000" pitchFamily="2" charset="2"/>
              <a:buChar char="Ø"/>
            </a:pPr>
            <a:r>
              <a:rPr lang="en-US" sz="2800" dirty="0"/>
              <a:t>The point with the minimum expected information requirement for A is selected as the split-point for A</a:t>
            </a:r>
          </a:p>
          <a:p>
            <a:pPr algn="just">
              <a:lnSpc>
                <a:spcPct val="100000"/>
              </a:lnSpc>
            </a:pPr>
            <a:r>
              <a:rPr lang="en-US" dirty="0"/>
              <a:t>Split:</a:t>
            </a:r>
          </a:p>
          <a:p>
            <a:pPr lvl="1" indent="-422275" algn="just">
              <a:lnSpc>
                <a:spcPct val="100000"/>
              </a:lnSpc>
              <a:buFont typeface="Wingdings" panose="05000000000000000000" pitchFamily="2" charset="2"/>
              <a:buChar char="Ø"/>
            </a:pPr>
            <a:r>
              <a:rPr lang="en-US" sz="2800" dirty="0"/>
              <a:t>D1 is the set of tuples in D satisfying A ≤ split-point, and D2 is the set of tuples in D satisfying A &gt; split-point</a:t>
            </a:r>
          </a:p>
          <a:p>
            <a:pPr algn="just">
              <a:lnSpc>
                <a:spcPct val="100000"/>
              </a:lnSpc>
            </a:pPr>
            <a:endParaRPr lang="en-US" dirty="0"/>
          </a:p>
        </p:txBody>
      </p:sp>
    </p:spTree>
    <p:extLst>
      <p:ext uri="{BB962C8B-B14F-4D97-AF65-F5344CB8AC3E}">
        <p14:creationId xmlns:p14="http://schemas.microsoft.com/office/powerpoint/2010/main" val="2233761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measure is biased toward tests with many outcomes. </a:t>
            </a:r>
          </a:p>
          <a:p>
            <a:pPr algn="just">
              <a:lnSpc>
                <a:spcPct val="100000"/>
              </a:lnSpc>
            </a:pPr>
            <a:r>
              <a:rPr lang="en-US" dirty="0"/>
              <a:t>Information gain prefers to select attributes having a large number of values. </a:t>
            </a:r>
          </a:p>
          <a:p>
            <a:pPr algn="just">
              <a:lnSpc>
                <a:spcPct val="100000"/>
              </a:lnSpc>
            </a:pPr>
            <a:r>
              <a:rPr lang="en-US" dirty="0"/>
              <a:t>For example, consider an attribute that acts as a unique identifier such as product ID. </a:t>
            </a:r>
          </a:p>
          <a:p>
            <a:pPr algn="just">
              <a:lnSpc>
                <a:spcPct val="100000"/>
              </a:lnSpc>
            </a:pPr>
            <a:r>
              <a:rPr lang="en-US" dirty="0"/>
              <a:t>A split on product ID would result in a large number of partitions (as many as there are values), each one containing just one tuple. </a:t>
            </a:r>
          </a:p>
          <a:p>
            <a:pPr algn="just">
              <a:lnSpc>
                <a:spcPct val="100000"/>
              </a:lnSpc>
            </a:pPr>
            <a:r>
              <a:rPr lang="en-US" dirty="0"/>
              <a:t>Each partition is pure, the information required to classify data set D based on this partitioning would be </a:t>
            </a:r>
            <a:r>
              <a:rPr lang="en-US" dirty="0" err="1"/>
              <a:t>Info</a:t>
            </a:r>
            <a:r>
              <a:rPr lang="en-US" baseline="-25000" dirty="0" err="1"/>
              <a:t>product_ID</a:t>
            </a:r>
            <a:r>
              <a:rPr lang="en-US" dirty="0"/>
              <a:t>(D)= 0.</a:t>
            </a:r>
          </a:p>
          <a:p>
            <a:pPr algn="just">
              <a:lnSpc>
                <a:spcPct val="100000"/>
              </a:lnSpc>
            </a:pPr>
            <a:r>
              <a:rPr lang="en-US" dirty="0"/>
              <a:t>Therefore, the information gained by partitioning on this attribute is maximal.</a:t>
            </a:r>
          </a:p>
        </p:txBody>
      </p:sp>
    </p:spTree>
    <p:extLst>
      <p:ext uri="{BB962C8B-B14F-4D97-AF65-F5344CB8AC3E}">
        <p14:creationId xmlns:p14="http://schemas.microsoft.com/office/powerpoint/2010/main" val="65485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C4.5, a successor of ID3, uses an extension to information gain known as gain ratio, which attempts to overcome this bias.</a:t>
            </a:r>
          </a:p>
          <a:p>
            <a:pPr algn="just">
              <a:lnSpc>
                <a:spcPct val="100000"/>
              </a:lnSpc>
            </a:pPr>
            <a:endParaRPr lang="en-US" dirty="0"/>
          </a:p>
          <a:p>
            <a:pPr algn="just">
              <a:lnSpc>
                <a:spcPct val="100000"/>
              </a:lnSpc>
            </a:pPr>
            <a:endParaRPr lang="en-US" dirty="0"/>
          </a:p>
          <a:p>
            <a:pPr algn="just">
              <a:lnSpc>
                <a:spcPct val="100000"/>
              </a:lnSpc>
            </a:pPr>
            <a:r>
              <a:rPr lang="en-US" dirty="0"/>
              <a:t>For each outcome, it considers the number of tuples having that outcome with respect to the total number of tuples in D.</a:t>
            </a:r>
          </a:p>
          <a:p>
            <a:pPr algn="just">
              <a:lnSpc>
                <a:spcPct val="100000"/>
              </a:lnSpc>
            </a:pPr>
            <a:endParaRPr lang="en-US" dirty="0"/>
          </a:p>
          <a:p>
            <a:pPr algn="just">
              <a:lnSpc>
                <a:spcPct val="100000"/>
              </a:lnSpc>
            </a:pPr>
            <a:endParaRPr lang="en-US" dirty="0"/>
          </a:p>
          <a:p>
            <a:pPr algn="just">
              <a:lnSpc>
                <a:spcPct val="100000"/>
              </a:lnSpc>
            </a:pPr>
            <a:r>
              <a:rPr lang="en-US" dirty="0"/>
              <a:t>The attribute with the maximum gain ratio is selected as the splitting attribute.</a:t>
            </a:r>
          </a:p>
        </p:txBody>
      </p:sp>
      <p:pic>
        <p:nvPicPr>
          <p:cNvPr id="5" name="Picture 4">
            <a:extLst>
              <a:ext uri="{FF2B5EF4-FFF2-40B4-BE49-F238E27FC236}">
                <a16:creationId xmlns:a16="http://schemas.microsoft.com/office/drawing/2014/main" xmlns="" id="{A42434F5-0156-433C-B73F-276D60BD871D}"/>
              </a:ext>
            </a:extLst>
          </p:cNvPr>
          <p:cNvPicPr>
            <a:picLocks noChangeAspect="1"/>
          </p:cNvPicPr>
          <p:nvPr/>
        </p:nvPicPr>
        <p:blipFill rotWithShape="1">
          <a:blip r:embed="rId2"/>
          <a:srcRect l="2151" t="3898" b="2091"/>
          <a:stretch/>
        </p:blipFill>
        <p:spPr>
          <a:xfrm>
            <a:off x="3484880" y="1854200"/>
            <a:ext cx="5317284" cy="1021744"/>
          </a:xfrm>
          <a:prstGeom prst="rect">
            <a:avLst/>
          </a:prstGeom>
        </p:spPr>
      </p:pic>
      <p:pic>
        <p:nvPicPr>
          <p:cNvPr id="6" name="Picture 5">
            <a:extLst>
              <a:ext uri="{FF2B5EF4-FFF2-40B4-BE49-F238E27FC236}">
                <a16:creationId xmlns:a16="http://schemas.microsoft.com/office/drawing/2014/main" xmlns="" id="{6850E704-26CD-48D7-B194-338A890AAD57}"/>
              </a:ext>
            </a:extLst>
          </p:cNvPr>
          <p:cNvPicPr>
            <a:picLocks noChangeAspect="1"/>
          </p:cNvPicPr>
          <p:nvPr/>
        </p:nvPicPr>
        <p:blipFill rotWithShape="1">
          <a:blip r:embed="rId3"/>
          <a:srcRect t="7874"/>
          <a:stretch/>
        </p:blipFill>
        <p:spPr>
          <a:xfrm>
            <a:off x="3505200" y="4063680"/>
            <a:ext cx="4390390" cy="877618"/>
          </a:xfrm>
          <a:prstGeom prst="rect">
            <a:avLst/>
          </a:prstGeom>
        </p:spPr>
      </p:pic>
    </p:spTree>
    <p:extLst>
      <p:ext uri="{BB962C8B-B14F-4D97-AF65-F5344CB8AC3E}">
        <p14:creationId xmlns:p14="http://schemas.microsoft.com/office/powerpoint/2010/main" val="1272803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Computation of gain ratio for the attribute income.</a:t>
            </a:r>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We have Gain(income) = 0.029. </a:t>
            </a:r>
          </a:p>
          <a:p>
            <a:pPr algn="just">
              <a:lnSpc>
                <a:spcPct val="100000"/>
              </a:lnSpc>
            </a:pPr>
            <a:r>
              <a:rPr lang="en-US" dirty="0"/>
              <a:t>Therefore, </a:t>
            </a:r>
          </a:p>
          <a:p>
            <a:pPr marL="0" indent="0" algn="just">
              <a:lnSpc>
                <a:spcPct val="100000"/>
              </a:lnSpc>
              <a:buNone/>
            </a:pPr>
            <a:r>
              <a:rPr lang="en-US" dirty="0"/>
              <a:t>       </a:t>
            </a:r>
            <a:r>
              <a:rPr lang="en-US" dirty="0" err="1"/>
              <a:t>GainRatio</a:t>
            </a:r>
            <a:r>
              <a:rPr lang="en-US" dirty="0"/>
              <a:t>(income) 0.029/1.557 </a:t>
            </a:r>
          </a:p>
          <a:p>
            <a:pPr marL="0" indent="0" algn="just">
              <a:lnSpc>
                <a:spcPct val="100000"/>
              </a:lnSpc>
              <a:buNone/>
            </a:pPr>
            <a:r>
              <a:rPr lang="en-US" dirty="0"/>
              <a:t>       = 0.019.</a:t>
            </a:r>
          </a:p>
        </p:txBody>
      </p:sp>
      <p:pic>
        <p:nvPicPr>
          <p:cNvPr id="4" name="Picture 3">
            <a:extLst>
              <a:ext uri="{FF2B5EF4-FFF2-40B4-BE49-F238E27FC236}">
                <a16:creationId xmlns:a16="http://schemas.microsoft.com/office/drawing/2014/main" xmlns="" id="{502A170C-0ECC-49DD-8D00-029A17E35E32}"/>
              </a:ext>
            </a:extLst>
          </p:cNvPr>
          <p:cNvPicPr>
            <a:picLocks noChangeAspect="1"/>
          </p:cNvPicPr>
          <p:nvPr/>
        </p:nvPicPr>
        <p:blipFill rotWithShape="1">
          <a:blip r:embed="rId2"/>
          <a:srcRect l="833" t="10605"/>
          <a:stretch/>
        </p:blipFill>
        <p:spPr>
          <a:xfrm>
            <a:off x="573314" y="1653171"/>
            <a:ext cx="10084526" cy="817278"/>
          </a:xfrm>
          <a:prstGeom prst="rect">
            <a:avLst/>
          </a:prstGeom>
        </p:spPr>
      </p:pic>
      <p:pic>
        <p:nvPicPr>
          <p:cNvPr id="7" name="Picture 6">
            <a:extLst>
              <a:ext uri="{FF2B5EF4-FFF2-40B4-BE49-F238E27FC236}">
                <a16:creationId xmlns:a16="http://schemas.microsoft.com/office/drawing/2014/main" xmlns="" id="{A7D0A6B4-811D-4B61-A2E4-0F09C3AD0108}"/>
              </a:ext>
            </a:extLst>
          </p:cNvPr>
          <p:cNvPicPr>
            <a:picLocks noChangeAspect="1"/>
          </p:cNvPicPr>
          <p:nvPr/>
        </p:nvPicPr>
        <p:blipFill>
          <a:blip r:embed="rId3"/>
          <a:stretch>
            <a:fillRect/>
          </a:stretch>
        </p:blipFill>
        <p:spPr>
          <a:xfrm>
            <a:off x="10657840" y="1914832"/>
            <a:ext cx="1130098" cy="293956"/>
          </a:xfrm>
          <a:prstGeom prst="rect">
            <a:avLst/>
          </a:prstGeom>
        </p:spPr>
      </p:pic>
      <p:pic>
        <p:nvPicPr>
          <p:cNvPr id="8" name="Picture 7">
            <a:extLst>
              <a:ext uri="{FF2B5EF4-FFF2-40B4-BE49-F238E27FC236}">
                <a16:creationId xmlns:a16="http://schemas.microsoft.com/office/drawing/2014/main" xmlns="" id="{7AE41F85-46C7-4759-9C58-905614E11820}"/>
              </a:ext>
            </a:extLst>
          </p:cNvPr>
          <p:cNvPicPr>
            <a:picLocks noChangeAspect="1"/>
          </p:cNvPicPr>
          <p:nvPr/>
        </p:nvPicPr>
        <p:blipFill>
          <a:blip r:embed="rId4"/>
          <a:stretch>
            <a:fillRect/>
          </a:stretch>
        </p:blipFill>
        <p:spPr>
          <a:xfrm>
            <a:off x="6343171" y="2698536"/>
            <a:ext cx="5835950" cy="4159464"/>
          </a:xfrm>
          <a:prstGeom prst="rect">
            <a:avLst/>
          </a:prstGeom>
        </p:spPr>
      </p:pic>
      <p:pic>
        <p:nvPicPr>
          <p:cNvPr id="9" name="Picture 8">
            <a:extLst>
              <a:ext uri="{FF2B5EF4-FFF2-40B4-BE49-F238E27FC236}">
                <a16:creationId xmlns:a16="http://schemas.microsoft.com/office/drawing/2014/main" xmlns="" id="{7A832560-03FB-4596-B3BD-0776EF2C5D4E}"/>
              </a:ext>
            </a:extLst>
          </p:cNvPr>
          <p:cNvPicPr>
            <a:picLocks noChangeAspect="1"/>
          </p:cNvPicPr>
          <p:nvPr/>
        </p:nvPicPr>
        <p:blipFill rotWithShape="1">
          <a:blip r:embed="rId5"/>
          <a:srcRect l="2151" t="3898" b="2091"/>
          <a:stretch/>
        </p:blipFill>
        <p:spPr>
          <a:xfrm>
            <a:off x="731520" y="5492882"/>
            <a:ext cx="4276853" cy="821820"/>
          </a:xfrm>
          <a:prstGeom prst="rect">
            <a:avLst/>
          </a:prstGeom>
        </p:spPr>
      </p:pic>
      <p:cxnSp>
        <p:nvCxnSpPr>
          <p:cNvPr id="6" name="Straight Connector 5"/>
          <p:cNvCxnSpPr/>
          <p:nvPr/>
        </p:nvCxnSpPr>
        <p:spPr>
          <a:xfrm flipV="1">
            <a:off x="3799268" y="1506828"/>
            <a:ext cx="450760" cy="1463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0341" y="1143966"/>
            <a:ext cx="9292544" cy="369332"/>
          </a:xfrm>
          <a:prstGeom prst="rect">
            <a:avLst/>
          </a:prstGeom>
          <a:noFill/>
        </p:spPr>
        <p:txBody>
          <a:bodyPr wrap="none" rtlCol="0">
            <a:spAutoFit/>
          </a:bodyPr>
          <a:lstStyle/>
          <a:p>
            <a:r>
              <a:rPr lang="en-US" dirty="0" err="1" smtClean="0"/>
              <a:t>Yha</a:t>
            </a:r>
            <a:r>
              <a:rPr lang="en-US" dirty="0" smtClean="0"/>
              <a:t> ham attribute me </a:t>
            </a:r>
            <a:r>
              <a:rPr lang="en-US" dirty="0" err="1" smtClean="0"/>
              <a:t>dakhange</a:t>
            </a:r>
            <a:r>
              <a:rPr lang="en-US" dirty="0" smtClean="0"/>
              <a:t> </a:t>
            </a:r>
            <a:r>
              <a:rPr lang="en-US" dirty="0" err="1" smtClean="0"/>
              <a:t>ki</a:t>
            </a:r>
            <a:r>
              <a:rPr lang="en-US" dirty="0" smtClean="0"/>
              <a:t> </a:t>
            </a:r>
            <a:r>
              <a:rPr lang="en-US" dirty="0" err="1" smtClean="0"/>
              <a:t>usme</a:t>
            </a:r>
            <a:r>
              <a:rPr lang="en-US" dirty="0" smtClean="0"/>
              <a:t> </a:t>
            </a:r>
            <a:r>
              <a:rPr lang="en-US" dirty="0" err="1" smtClean="0"/>
              <a:t>jo</a:t>
            </a:r>
            <a:r>
              <a:rPr lang="en-US" dirty="0" smtClean="0"/>
              <a:t> tuple multiple </a:t>
            </a:r>
            <a:r>
              <a:rPr lang="en-US" dirty="0" err="1" smtClean="0"/>
              <a:t>aa</a:t>
            </a:r>
            <a:r>
              <a:rPr lang="en-US" dirty="0" smtClean="0"/>
              <a:t> </a:t>
            </a:r>
            <a:r>
              <a:rPr lang="en-US" dirty="0" err="1" smtClean="0"/>
              <a:t>rehe</a:t>
            </a:r>
            <a:r>
              <a:rPr lang="en-US" dirty="0" smtClean="0"/>
              <a:t> h </a:t>
            </a:r>
            <a:r>
              <a:rPr lang="en-US" dirty="0" err="1" smtClean="0"/>
              <a:t>unki</a:t>
            </a:r>
            <a:r>
              <a:rPr lang="en-US" dirty="0" smtClean="0"/>
              <a:t> probability </a:t>
            </a:r>
            <a:r>
              <a:rPr lang="en-US" dirty="0" err="1" smtClean="0"/>
              <a:t>keya</a:t>
            </a:r>
            <a:r>
              <a:rPr lang="en-US" dirty="0" smtClean="0"/>
              <a:t> </a:t>
            </a:r>
            <a:r>
              <a:rPr lang="en-US" dirty="0" err="1" smtClean="0"/>
              <a:t>hogi</a:t>
            </a:r>
            <a:endParaRPr lang="en-IN" dirty="0"/>
          </a:p>
        </p:txBody>
      </p:sp>
    </p:spTree>
    <p:extLst>
      <p:ext uri="{BB962C8B-B14F-4D97-AF65-F5344CB8AC3E}">
        <p14:creationId xmlns:p14="http://schemas.microsoft.com/office/powerpoint/2010/main" val="796780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Gini index measures the impurity of a data partition or set of training tuples.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probability that a tuple in D belongs to class C</a:t>
            </a:r>
            <a:r>
              <a:rPr lang="en-US" baseline="-25000" dirty="0"/>
              <a:t>i</a:t>
            </a:r>
            <a:r>
              <a:rPr lang="en-US" dirty="0"/>
              <a:t> and is estimated by |</a:t>
            </a:r>
            <a:r>
              <a:rPr lang="en-US" dirty="0" err="1"/>
              <a:t>C</a:t>
            </a:r>
            <a:r>
              <a:rPr lang="en-US" baseline="-25000" dirty="0" err="1"/>
              <a:t>i,D</a:t>
            </a:r>
            <a:r>
              <a:rPr lang="en-US" dirty="0"/>
              <a:t>|/|D|. The sum is computed over m classes.</a:t>
            </a:r>
          </a:p>
          <a:p>
            <a:pPr algn="just">
              <a:lnSpc>
                <a:spcPct val="100000"/>
              </a:lnSpc>
            </a:pPr>
            <a:r>
              <a:rPr lang="en-US" dirty="0"/>
              <a:t>Gini index considers a binary split for each attribute.</a:t>
            </a:r>
          </a:p>
          <a:p>
            <a:pPr algn="just">
              <a:lnSpc>
                <a:spcPct val="100000"/>
              </a:lnSpc>
            </a:pPr>
            <a:r>
              <a:rPr lang="en-US" dirty="0"/>
              <a:t>To determine the best binary split on A, we examine all the possible subsets that can be formed using known values of A.</a:t>
            </a:r>
          </a:p>
          <a:p>
            <a:pPr algn="just">
              <a:lnSpc>
                <a:spcPct val="100000"/>
              </a:lnSpc>
            </a:pPr>
            <a:r>
              <a:rPr lang="en-US" dirty="0"/>
              <a:t>For example, if income has three possible values, namely {low, medium, high}, then the possible subsets are {low, medium, high}, {low, medium}, {low, high}, {medium, high}, {low}, {medium}, {high}, and {}.</a:t>
            </a:r>
          </a:p>
          <a:p>
            <a:pPr algn="just">
              <a:lnSpc>
                <a:spcPct val="100000"/>
              </a:lnSpc>
            </a:pPr>
            <a:endParaRPr lang="en-US" dirty="0"/>
          </a:p>
        </p:txBody>
      </p:sp>
      <p:pic>
        <p:nvPicPr>
          <p:cNvPr id="5" name="Picture 4">
            <a:extLst>
              <a:ext uri="{FF2B5EF4-FFF2-40B4-BE49-F238E27FC236}">
                <a16:creationId xmlns:a16="http://schemas.microsoft.com/office/drawing/2014/main" xmlns="" id="{B45753AD-FDEC-4CCF-A8B6-88DC0BA43C5A}"/>
              </a:ext>
            </a:extLst>
          </p:cNvPr>
          <p:cNvPicPr>
            <a:picLocks noChangeAspect="1"/>
          </p:cNvPicPr>
          <p:nvPr/>
        </p:nvPicPr>
        <p:blipFill rotWithShape="1">
          <a:blip r:embed="rId2"/>
          <a:srcRect l="4978" t="5962" r="1431" b="4478"/>
          <a:stretch/>
        </p:blipFill>
        <p:spPr>
          <a:xfrm>
            <a:off x="5171440" y="1507218"/>
            <a:ext cx="2905760" cy="1016001"/>
          </a:xfrm>
          <a:prstGeom prst="rect">
            <a:avLst/>
          </a:prstGeom>
        </p:spPr>
      </p:pic>
    </p:spTree>
    <p:extLst>
      <p:ext uri="{BB962C8B-B14F-4D97-AF65-F5344CB8AC3E}">
        <p14:creationId xmlns:p14="http://schemas.microsoft.com/office/powerpoint/2010/main" val="1668327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We exclude the power set, {low, medium, high}, and the empty set {} from consideration since, conceptually, they do not represent a split. </a:t>
            </a:r>
          </a:p>
          <a:p>
            <a:pPr algn="just">
              <a:lnSpc>
                <a:spcPct val="100000"/>
              </a:lnSpc>
            </a:pPr>
            <a:r>
              <a:rPr lang="en-US" dirty="0"/>
              <a:t>Therefore, there are 2</a:t>
            </a:r>
            <a:r>
              <a:rPr lang="en-US" baseline="30000" dirty="0"/>
              <a:t>v</a:t>
            </a:r>
            <a:r>
              <a:rPr lang="en-US" dirty="0"/>
              <a:t> − 2 possible ways to form two partitions of the data D, based on a binary split on A.</a:t>
            </a:r>
          </a:p>
          <a:p>
            <a:pPr algn="just">
              <a:lnSpc>
                <a:spcPct val="100000"/>
              </a:lnSpc>
            </a:pPr>
            <a:r>
              <a:rPr lang="en-US" dirty="0"/>
              <a:t>When considering a binary split, we compute a weighted sum of the impurity of each resulting partition. </a:t>
            </a:r>
          </a:p>
          <a:p>
            <a:pPr algn="just">
              <a:lnSpc>
                <a:spcPct val="100000"/>
              </a:lnSpc>
            </a:pPr>
            <a:r>
              <a:rPr lang="en-US" dirty="0"/>
              <a:t>For example, if a binary split on A partitions D into D</a:t>
            </a:r>
            <a:r>
              <a:rPr lang="en-US" baseline="-25000" dirty="0"/>
              <a:t>1</a:t>
            </a:r>
            <a:r>
              <a:rPr lang="en-US" dirty="0"/>
              <a:t> and D</a:t>
            </a:r>
            <a:r>
              <a:rPr lang="en-US" baseline="-25000" dirty="0"/>
              <a:t>2</a:t>
            </a:r>
            <a:r>
              <a:rPr lang="en-US" dirty="0"/>
              <a:t>, the Gini index of D given that partitioning is:</a:t>
            </a:r>
          </a:p>
          <a:p>
            <a:pPr algn="just">
              <a:lnSpc>
                <a:spcPct val="100000"/>
              </a:lnSpc>
            </a:pPr>
            <a:endParaRPr lang="en-US" dirty="0"/>
          </a:p>
          <a:p>
            <a:pPr algn="just">
              <a:lnSpc>
                <a:spcPct val="100000"/>
              </a:lnSpc>
            </a:pPr>
            <a:endParaRPr lang="en-US" sz="1800" dirty="0"/>
          </a:p>
          <a:p>
            <a:pPr algn="just">
              <a:lnSpc>
                <a:spcPct val="100000"/>
              </a:lnSpc>
            </a:pPr>
            <a:r>
              <a:rPr lang="en-US" dirty="0"/>
              <a:t>For a discrete-valued attribute, the subset that gives the </a:t>
            </a:r>
            <a:r>
              <a:rPr lang="en-US" b="1" dirty="0"/>
              <a:t>minimum Gini index</a:t>
            </a:r>
            <a:r>
              <a:rPr lang="en-US" dirty="0"/>
              <a:t> for that attribute is </a:t>
            </a:r>
            <a:r>
              <a:rPr lang="en-US" b="1" dirty="0"/>
              <a:t>selected as its splitting subset</a:t>
            </a:r>
            <a:r>
              <a:rPr lang="en-US" dirty="0"/>
              <a:t>.</a:t>
            </a:r>
          </a:p>
        </p:txBody>
      </p:sp>
      <p:pic>
        <p:nvPicPr>
          <p:cNvPr id="4" name="Picture 3">
            <a:extLst>
              <a:ext uri="{FF2B5EF4-FFF2-40B4-BE49-F238E27FC236}">
                <a16:creationId xmlns:a16="http://schemas.microsoft.com/office/drawing/2014/main" xmlns="" id="{E004B596-B9EC-4CB5-8A48-6FB02BF556D1}"/>
              </a:ext>
            </a:extLst>
          </p:cNvPr>
          <p:cNvPicPr>
            <a:picLocks noChangeAspect="1"/>
          </p:cNvPicPr>
          <p:nvPr/>
        </p:nvPicPr>
        <p:blipFill rotWithShape="1">
          <a:blip r:embed="rId2"/>
          <a:srcRect l="2346" t="21391"/>
          <a:stretch/>
        </p:blipFill>
        <p:spPr>
          <a:xfrm>
            <a:off x="3743945" y="4867918"/>
            <a:ext cx="5715015" cy="762530"/>
          </a:xfrm>
          <a:prstGeom prst="rect">
            <a:avLst/>
          </a:prstGeom>
        </p:spPr>
      </p:pic>
    </p:spTree>
    <p:extLst>
      <p:ext uri="{BB962C8B-B14F-4D97-AF65-F5344CB8AC3E}">
        <p14:creationId xmlns:p14="http://schemas.microsoft.com/office/powerpoint/2010/main" val="1790215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reduction in impurity that would be incurred by a binary split on a discrete- or continuous-valued attribute A is:</a:t>
            </a:r>
          </a:p>
          <a:p>
            <a:pPr algn="just">
              <a:lnSpc>
                <a:spcPct val="100000"/>
              </a:lnSpc>
            </a:pPr>
            <a:endParaRPr lang="en-US" dirty="0"/>
          </a:p>
          <a:p>
            <a:pPr algn="just">
              <a:lnSpc>
                <a:spcPct val="100000"/>
              </a:lnSpc>
            </a:pPr>
            <a:endParaRPr lang="en-US" sz="1050" dirty="0"/>
          </a:p>
          <a:p>
            <a:pPr algn="just">
              <a:lnSpc>
                <a:spcPct val="100000"/>
              </a:lnSpc>
            </a:pPr>
            <a:r>
              <a:rPr lang="en-US" dirty="0"/>
              <a:t>The attribute that maximizes the reduction in impurity (or, equivalently, has the minimum Gini index) is selected as the splitting attribute.</a:t>
            </a:r>
          </a:p>
          <a:p>
            <a:pPr algn="just">
              <a:lnSpc>
                <a:spcPct val="100000"/>
              </a:lnSpc>
            </a:pPr>
            <a:endParaRPr lang="en-US" dirty="0"/>
          </a:p>
        </p:txBody>
      </p:sp>
      <p:pic>
        <p:nvPicPr>
          <p:cNvPr id="5" name="Picture 4">
            <a:extLst>
              <a:ext uri="{FF2B5EF4-FFF2-40B4-BE49-F238E27FC236}">
                <a16:creationId xmlns:a16="http://schemas.microsoft.com/office/drawing/2014/main" xmlns="" id="{E2990EC9-67B9-4D0E-98D7-150BDECF68FC}"/>
              </a:ext>
            </a:extLst>
          </p:cNvPr>
          <p:cNvPicPr>
            <a:picLocks noChangeAspect="1"/>
          </p:cNvPicPr>
          <p:nvPr/>
        </p:nvPicPr>
        <p:blipFill>
          <a:blip r:embed="rId2"/>
          <a:stretch>
            <a:fillRect/>
          </a:stretch>
        </p:blipFill>
        <p:spPr>
          <a:xfrm>
            <a:off x="3447014" y="1971040"/>
            <a:ext cx="5548094" cy="437171"/>
          </a:xfrm>
          <a:prstGeom prst="rect">
            <a:avLst/>
          </a:prstGeom>
        </p:spPr>
      </p:pic>
    </p:spTree>
    <p:extLst>
      <p:ext uri="{BB962C8B-B14F-4D97-AF65-F5344CB8AC3E}">
        <p14:creationId xmlns:p14="http://schemas.microsoft.com/office/powerpoint/2010/main" val="2827547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 Gini index to compute the impurity of D:</a:t>
            </a:r>
          </a:p>
          <a:p>
            <a:pPr algn="just">
              <a:lnSpc>
                <a:spcPct val="100000"/>
              </a:lnSpc>
            </a:pPr>
            <a:endParaRPr lang="en-US" dirty="0"/>
          </a:p>
          <a:p>
            <a:pPr algn="just">
              <a:lnSpc>
                <a:spcPct val="100000"/>
              </a:lnSpc>
            </a:pPr>
            <a:endParaRPr lang="en-US" sz="1050" dirty="0"/>
          </a:p>
          <a:p>
            <a:pPr algn="just">
              <a:lnSpc>
                <a:spcPct val="100000"/>
              </a:lnSpc>
            </a:pPr>
            <a:r>
              <a:rPr lang="en-US" dirty="0"/>
              <a:t>To find the splitting criterion for the tuples in D, we need to compute the Gini index for each attribute.</a:t>
            </a:r>
          </a:p>
          <a:p>
            <a:pPr algn="just">
              <a:lnSpc>
                <a:spcPct val="100000"/>
              </a:lnSpc>
            </a:pPr>
            <a:endParaRPr lang="en-US" dirty="0"/>
          </a:p>
        </p:txBody>
      </p:sp>
      <p:pic>
        <p:nvPicPr>
          <p:cNvPr id="6" name="Picture 5">
            <a:extLst>
              <a:ext uri="{FF2B5EF4-FFF2-40B4-BE49-F238E27FC236}">
                <a16:creationId xmlns:a16="http://schemas.microsoft.com/office/drawing/2014/main" xmlns=""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xmlns=""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attribute income and consider each of the possible splitting subsets. </a:t>
            </a:r>
          </a:p>
          <a:p>
            <a:pPr algn="just">
              <a:lnSpc>
                <a:spcPct val="100000"/>
              </a:lnSpc>
            </a:pPr>
            <a:r>
              <a:rPr lang="en-US" dirty="0"/>
              <a:t>The subset {low, medium} in 10 tuples in partition D</a:t>
            </a:r>
            <a:r>
              <a:rPr lang="en-US" baseline="-25000" dirty="0"/>
              <a:t>1</a:t>
            </a:r>
            <a:r>
              <a:rPr lang="en-US" dirty="0"/>
              <a:t> satisfying the condition “income </a:t>
            </a:r>
            <a:r>
              <a:rPr lang="en-IN" dirty="0"/>
              <a:t>∈</a:t>
            </a:r>
            <a:r>
              <a:rPr lang="en-US" dirty="0"/>
              <a:t> {low, medium}.” </a:t>
            </a:r>
          </a:p>
          <a:p>
            <a:pPr algn="just">
              <a:lnSpc>
                <a:spcPct val="100000"/>
              </a:lnSpc>
            </a:pPr>
            <a:r>
              <a:rPr lang="en-US" dirty="0"/>
              <a:t>The remaining four tuples of D would be assigned to partition D</a:t>
            </a:r>
            <a:r>
              <a:rPr lang="en-US" baseline="-25000" dirty="0"/>
              <a:t>2</a:t>
            </a:r>
            <a:r>
              <a:rPr lang="en-US" dirty="0"/>
              <a:t>.</a:t>
            </a:r>
          </a:p>
        </p:txBody>
      </p:sp>
      <p:pic>
        <p:nvPicPr>
          <p:cNvPr id="8" name="Picture 7">
            <a:extLst>
              <a:ext uri="{FF2B5EF4-FFF2-40B4-BE49-F238E27FC236}">
                <a16:creationId xmlns:a16="http://schemas.microsoft.com/office/drawing/2014/main" xmlns="" id="{C23913DC-811F-495B-A0BB-A5671374E821}"/>
              </a:ext>
            </a:extLst>
          </p:cNvPr>
          <p:cNvPicPr>
            <a:picLocks noChangeAspect="1"/>
          </p:cNvPicPr>
          <p:nvPr/>
        </p:nvPicPr>
        <p:blipFill rotWithShape="1">
          <a:blip r:embed="rId3"/>
          <a:srcRect l="1186" t="9485"/>
          <a:stretch/>
        </p:blipFill>
        <p:spPr>
          <a:xfrm>
            <a:off x="3568879" y="1402700"/>
            <a:ext cx="5080000" cy="826908"/>
          </a:xfrm>
          <a:prstGeom prst="rect">
            <a:avLst/>
          </a:prstGeom>
        </p:spPr>
      </p:pic>
      <p:cxnSp>
        <p:nvCxnSpPr>
          <p:cNvPr id="5" name="Straight Connector 4"/>
          <p:cNvCxnSpPr/>
          <p:nvPr/>
        </p:nvCxnSpPr>
        <p:spPr>
          <a:xfrm flipV="1">
            <a:off x="6014434" y="1094704"/>
            <a:ext cx="1313645"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79594" y="836018"/>
            <a:ext cx="4749762" cy="369332"/>
          </a:xfrm>
          <a:prstGeom prst="rect">
            <a:avLst/>
          </a:prstGeom>
          <a:noFill/>
        </p:spPr>
        <p:txBody>
          <a:bodyPr wrap="none" rtlCol="0">
            <a:spAutoFit/>
          </a:bodyPr>
          <a:lstStyle/>
          <a:p>
            <a:r>
              <a:rPr lang="en-US" dirty="0" smtClean="0"/>
              <a:t>Probability of yes or no of child(</a:t>
            </a:r>
            <a:r>
              <a:rPr lang="en-US" dirty="0" err="1" smtClean="0"/>
              <a:t>buys_computer</a:t>
            </a:r>
            <a:r>
              <a:rPr lang="en-US" dirty="0"/>
              <a:t>)</a:t>
            </a:r>
            <a:endParaRPr lang="en-IN" dirty="0"/>
          </a:p>
        </p:txBody>
      </p:sp>
    </p:spTree>
    <p:extLst>
      <p:ext uri="{BB962C8B-B14F-4D97-AF65-F5344CB8AC3E}">
        <p14:creationId xmlns:p14="http://schemas.microsoft.com/office/powerpoint/2010/main" val="355271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Gini index value computed based on partitioning {low, medium} is</a:t>
            </a:r>
          </a:p>
        </p:txBody>
      </p:sp>
      <p:pic>
        <p:nvPicPr>
          <p:cNvPr id="6" name="Picture 5">
            <a:extLst>
              <a:ext uri="{FF2B5EF4-FFF2-40B4-BE49-F238E27FC236}">
                <a16:creationId xmlns:a16="http://schemas.microsoft.com/office/drawing/2014/main" xmlns=""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xmlns=""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a:t>
            </a:r>
          </a:p>
          <a:p>
            <a:pPr algn="just">
              <a:lnSpc>
                <a:spcPct val="100000"/>
              </a:lnSpc>
            </a:pPr>
            <a:r>
              <a:rPr lang="en-US" dirty="0"/>
              <a:t>The best binary split for attribute income is on {low, medium*} (or {high}) because it minimizes the Gini index. </a:t>
            </a:r>
          </a:p>
        </p:txBody>
      </p:sp>
      <p:pic>
        <p:nvPicPr>
          <p:cNvPr id="9" name="Picture 8">
            <a:extLst>
              <a:ext uri="{FF2B5EF4-FFF2-40B4-BE49-F238E27FC236}">
                <a16:creationId xmlns:a16="http://schemas.microsoft.com/office/drawing/2014/main" xmlns="" id="{C60DBF63-DEE7-46BE-AF1B-79782669DCED}"/>
              </a:ext>
            </a:extLst>
          </p:cNvPr>
          <p:cNvPicPr>
            <a:picLocks noChangeAspect="1"/>
          </p:cNvPicPr>
          <p:nvPr/>
        </p:nvPicPr>
        <p:blipFill>
          <a:blip r:embed="rId3"/>
          <a:stretch>
            <a:fillRect/>
          </a:stretch>
        </p:blipFill>
        <p:spPr>
          <a:xfrm>
            <a:off x="3030432" y="1229255"/>
            <a:ext cx="5835950" cy="1415348"/>
          </a:xfrm>
          <a:prstGeom prst="rect">
            <a:avLst/>
          </a:prstGeom>
        </p:spPr>
      </p:pic>
      <p:pic>
        <p:nvPicPr>
          <p:cNvPr id="10" name="Picture 9">
            <a:extLst>
              <a:ext uri="{FF2B5EF4-FFF2-40B4-BE49-F238E27FC236}">
                <a16:creationId xmlns:a16="http://schemas.microsoft.com/office/drawing/2014/main" xmlns="" id="{91AF6466-1E51-41E4-A6D0-3ABCB21DEB81}"/>
              </a:ext>
            </a:extLst>
          </p:cNvPr>
          <p:cNvPicPr>
            <a:picLocks noChangeAspect="1"/>
          </p:cNvPicPr>
          <p:nvPr/>
        </p:nvPicPr>
        <p:blipFill>
          <a:blip r:embed="rId4"/>
          <a:stretch>
            <a:fillRect/>
          </a:stretch>
        </p:blipFill>
        <p:spPr>
          <a:xfrm>
            <a:off x="8843237" y="2240111"/>
            <a:ext cx="1083102" cy="245652"/>
          </a:xfrm>
          <a:prstGeom prst="rect">
            <a:avLst/>
          </a:prstGeom>
        </p:spPr>
      </p:pic>
      <p:pic>
        <p:nvPicPr>
          <p:cNvPr id="12" name="Picture 11">
            <a:extLst>
              <a:ext uri="{FF2B5EF4-FFF2-40B4-BE49-F238E27FC236}">
                <a16:creationId xmlns:a16="http://schemas.microsoft.com/office/drawing/2014/main" xmlns="" id="{4864D6AC-EEE0-44AB-9712-8A82AC106628}"/>
              </a:ext>
            </a:extLst>
          </p:cNvPr>
          <p:cNvPicPr>
            <a:picLocks noChangeAspect="1"/>
          </p:cNvPicPr>
          <p:nvPr/>
        </p:nvPicPr>
        <p:blipFill>
          <a:blip r:embed="rId5"/>
          <a:stretch>
            <a:fillRect/>
          </a:stretch>
        </p:blipFill>
        <p:spPr>
          <a:xfrm>
            <a:off x="9876556" y="2240110"/>
            <a:ext cx="2308576" cy="322239"/>
          </a:xfrm>
          <a:prstGeom prst="rect">
            <a:avLst/>
          </a:prstGeom>
        </p:spPr>
      </p:pic>
      <p:sp>
        <p:nvSpPr>
          <p:cNvPr id="4" name="TextBox 3"/>
          <p:cNvSpPr txBox="1"/>
          <p:nvPr/>
        </p:nvSpPr>
        <p:spPr>
          <a:xfrm>
            <a:off x="-61923" y="1307163"/>
            <a:ext cx="3144322" cy="369332"/>
          </a:xfrm>
          <a:prstGeom prst="rect">
            <a:avLst/>
          </a:prstGeom>
          <a:noFill/>
        </p:spPr>
        <p:txBody>
          <a:bodyPr wrap="none" rtlCol="0">
            <a:spAutoFit/>
          </a:bodyPr>
          <a:lstStyle/>
          <a:p>
            <a:r>
              <a:rPr lang="en-US" b="1" dirty="0" smtClean="0"/>
              <a:t>Gini</a:t>
            </a:r>
            <a:r>
              <a:rPr lang="en-US" b="1" baseline="-25000" dirty="0" smtClean="0"/>
              <a:t>{income}</a:t>
            </a:r>
            <a:r>
              <a:rPr lang="en-US" b="1" dirty="0" smtClean="0"/>
              <a:t>=</a:t>
            </a:r>
            <a:r>
              <a:rPr lang="en-US" b="1" baseline="-25000" dirty="0" smtClean="0"/>
              <a:t>{medium and low ,</a:t>
            </a:r>
            <a:r>
              <a:rPr lang="en-US" b="1" dirty="0" smtClean="0"/>
              <a:t> </a:t>
            </a:r>
            <a:r>
              <a:rPr lang="en-US" b="1" baseline="-25000" dirty="0" smtClean="0"/>
              <a:t>high}</a:t>
            </a:r>
            <a:r>
              <a:rPr lang="en-US" b="1" dirty="0" smtClean="0"/>
              <a:t>(D)</a:t>
            </a:r>
            <a:endParaRPr lang="en-IN" b="1" dirty="0"/>
          </a:p>
        </p:txBody>
      </p:sp>
      <p:cxnSp>
        <p:nvCxnSpPr>
          <p:cNvPr id="11" name="Straight Connector 10"/>
          <p:cNvCxnSpPr/>
          <p:nvPr/>
        </p:nvCxnSpPr>
        <p:spPr>
          <a:xfrm flipV="1">
            <a:off x="5061397" y="1707273"/>
            <a:ext cx="1294653" cy="2429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56050" y="1307163"/>
            <a:ext cx="3689471" cy="646331"/>
          </a:xfrm>
          <a:prstGeom prst="rect">
            <a:avLst/>
          </a:prstGeom>
          <a:noFill/>
        </p:spPr>
        <p:txBody>
          <a:bodyPr wrap="square" rtlCol="0">
            <a:spAutoFit/>
          </a:bodyPr>
          <a:lstStyle/>
          <a:p>
            <a:r>
              <a:rPr lang="en-US" dirty="0" smtClean="0"/>
              <a:t>This is probability of yes and no of the medium and low combined</a:t>
            </a:r>
            <a:endParaRPr lang="en-IN" dirty="0"/>
          </a:p>
        </p:txBody>
      </p:sp>
      <p:cxnSp>
        <p:nvCxnSpPr>
          <p:cNvPr id="15" name="Straight Connector 14"/>
          <p:cNvCxnSpPr>
            <a:endCxn id="13" idx="3"/>
          </p:cNvCxnSpPr>
          <p:nvPr/>
        </p:nvCxnSpPr>
        <p:spPr>
          <a:xfrm flipV="1">
            <a:off x="8628845" y="1630329"/>
            <a:ext cx="1416676" cy="60978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74362" y="1177355"/>
            <a:ext cx="2148575" cy="923330"/>
          </a:xfrm>
          <a:prstGeom prst="rect">
            <a:avLst/>
          </a:prstGeom>
          <a:noFill/>
        </p:spPr>
        <p:txBody>
          <a:bodyPr wrap="square" rtlCol="0">
            <a:spAutoFit/>
          </a:bodyPr>
          <a:lstStyle/>
          <a:p>
            <a:r>
              <a:rPr lang="en-US" dirty="0" smtClean="0"/>
              <a:t>This is probability of yes and no of only high</a:t>
            </a:r>
            <a:endParaRPr lang="en-IN" dirty="0"/>
          </a:p>
        </p:txBody>
      </p:sp>
    </p:spTree>
    <p:extLst>
      <p:ext uri="{BB962C8B-B14F-4D97-AF65-F5344CB8AC3E}">
        <p14:creationId xmlns:p14="http://schemas.microsoft.com/office/powerpoint/2010/main" val="3137604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Evaluating age, we obtain {youth, senior} (or {middle aged}) as the best split for age with a Gini index of 0.375.</a:t>
            </a:r>
          </a:p>
          <a:p>
            <a:pPr algn="just">
              <a:lnSpc>
                <a:spcPct val="100000"/>
              </a:lnSpc>
            </a:pPr>
            <a:r>
              <a:rPr lang="en-US" dirty="0"/>
              <a:t>The attributes student and </a:t>
            </a:r>
            <a:r>
              <a:rPr lang="en-US" dirty="0" err="1"/>
              <a:t>credit_rating</a:t>
            </a:r>
            <a:r>
              <a:rPr lang="en-US" dirty="0"/>
              <a:t> are both binary, with Gini index values of 0.367 and 0.429, respectively.</a:t>
            </a:r>
          </a:p>
        </p:txBody>
      </p:sp>
      <p:pic>
        <p:nvPicPr>
          <p:cNvPr id="6" name="Picture 5">
            <a:extLst>
              <a:ext uri="{FF2B5EF4-FFF2-40B4-BE49-F238E27FC236}">
                <a16:creationId xmlns:a16="http://schemas.microsoft.com/office/drawing/2014/main" xmlns=""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a16="http://schemas.microsoft.com/office/drawing/2014/main" xmlns=""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 </a:t>
            </a:r>
          </a:p>
        </p:txBody>
      </p:sp>
    </p:spTree>
    <p:extLst>
      <p:ext uri="{BB962C8B-B14F-4D97-AF65-F5344CB8AC3E}">
        <p14:creationId xmlns:p14="http://schemas.microsoft.com/office/powerpoint/2010/main" val="182236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625789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62500" lnSpcReduction="20000"/>
          </a:bodyPr>
          <a:lstStyle/>
          <a:p>
            <a:r>
              <a:rPr lang="en-US" dirty="0" smtClean="0"/>
              <a:t>Age</a:t>
            </a:r>
          </a:p>
          <a:p>
            <a:r>
              <a:rPr lang="en-US" dirty="0" smtClean="0"/>
              <a:t>youth:-1-(</a:t>
            </a:r>
            <a:r>
              <a:rPr lang="en-US" dirty="0"/>
              <a:t>2</a:t>
            </a:r>
            <a:r>
              <a:rPr lang="en-US" dirty="0" smtClean="0"/>
              <a:t>/5)</a:t>
            </a:r>
            <a:r>
              <a:rPr lang="en-US" baseline="30000" dirty="0" smtClean="0"/>
              <a:t>2</a:t>
            </a:r>
            <a:r>
              <a:rPr lang="en-US" dirty="0" smtClean="0"/>
              <a:t>-(3/5)</a:t>
            </a:r>
            <a:r>
              <a:rPr lang="en-US" baseline="30000" dirty="0" smtClean="0"/>
              <a:t>2</a:t>
            </a:r>
            <a:r>
              <a:rPr lang="en-US" dirty="0" smtClean="0"/>
              <a:t>=0.48</a:t>
            </a:r>
          </a:p>
          <a:p>
            <a:r>
              <a:rPr lang="en-US" dirty="0" smtClean="0"/>
              <a:t>Middle:-1-(4/4)</a:t>
            </a:r>
            <a:r>
              <a:rPr lang="en-US" baseline="30000" dirty="0" smtClean="0"/>
              <a:t>2</a:t>
            </a:r>
            <a:r>
              <a:rPr lang="en-US" dirty="0" smtClean="0"/>
              <a:t>=0</a:t>
            </a:r>
          </a:p>
          <a:p>
            <a:r>
              <a:rPr lang="en-US" dirty="0" smtClean="0"/>
              <a:t>Senior:-1-(3/5)</a:t>
            </a:r>
            <a:r>
              <a:rPr lang="en-US" baseline="30000" dirty="0" smtClean="0"/>
              <a:t>2</a:t>
            </a:r>
            <a:r>
              <a:rPr lang="en-US" dirty="0" smtClean="0"/>
              <a:t>-(2/5)</a:t>
            </a:r>
            <a:r>
              <a:rPr lang="en-US" baseline="30000" dirty="0" smtClean="0"/>
              <a:t>2</a:t>
            </a:r>
            <a:r>
              <a:rPr lang="en-US" dirty="0" smtClean="0"/>
              <a:t>=0.48</a:t>
            </a:r>
          </a:p>
          <a:p>
            <a:r>
              <a:rPr lang="en-US" dirty="0" smtClean="0"/>
              <a:t>0.48*(</a:t>
            </a:r>
            <a:r>
              <a:rPr lang="en-US" dirty="0"/>
              <a:t>5</a:t>
            </a:r>
            <a:r>
              <a:rPr lang="en-US" dirty="0" smtClean="0"/>
              <a:t>/14)+0*(4/14)+0.48*(5/14)=0.029</a:t>
            </a:r>
          </a:p>
          <a:p>
            <a:endParaRPr lang="en-US" dirty="0"/>
          </a:p>
          <a:p>
            <a:r>
              <a:rPr lang="en-US" dirty="0" smtClean="0"/>
              <a:t>Income</a:t>
            </a:r>
          </a:p>
          <a:p>
            <a:r>
              <a:rPr lang="en-US" dirty="0" smtClean="0"/>
              <a:t>High:-1-(2/4)</a:t>
            </a:r>
            <a:r>
              <a:rPr lang="en-US" baseline="30000" dirty="0" smtClean="0"/>
              <a:t>2</a:t>
            </a:r>
            <a:r>
              <a:rPr lang="en-US" dirty="0" smtClean="0"/>
              <a:t>-(2/4)</a:t>
            </a:r>
            <a:r>
              <a:rPr lang="en-US" baseline="30000" dirty="0" smtClean="0"/>
              <a:t>2</a:t>
            </a:r>
            <a:r>
              <a:rPr lang="en-US" dirty="0" smtClean="0"/>
              <a:t>=0.5</a:t>
            </a:r>
          </a:p>
          <a:p>
            <a:r>
              <a:rPr lang="en-US" dirty="0" smtClean="0"/>
              <a:t>Medium=1-(4/6)</a:t>
            </a:r>
            <a:r>
              <a:rPr lang="en-US" baseline="30000" dirty="0" smtClean="0"/>
              <a:t>2</a:t>
            </a:r>
            <a:r>
              <a:rPr lang="en-US" dirty="0" smtClean="0"/>
              <a:t>-(2/6)</a:t>
            </a:r>
            <a:r>
              <a:rPr lang="en-US" baseline="30000" dirty="0" smtClean="0"/>
              <a:t>2</a:t>
            </a:r>
            <a:r>
              <a:rPr lang="en-US" dirty="0" smtClean="0"/>
              <a:t>=0.44</a:t>
            </a:r>
          </a:p>
          <a:p>
            <a:r>
              <a:rPr lang="en-US" dirty="0" smtClean="0"/>
              <a:t>Low:-1-(3/4)</a:t>
            </a:r>
            <a:r>
              <a:rPr lang="en-US" baseline="30000" dirty="0" smtClean="0"/>
              <a:t>2</a:t>
            </a:r>
            <a:r>
              <a:rPr lang="en-US" dirty="0" smtClean="0"/>
              <a:t>-(1/4)</a:t>
            </a:r>
            <a:r>
              <a:rPr lang="en-US" baseline="30000" dirty="0" smtClean="0"/>
              <a:t>2</a:t>
            </a:r>
            <a:r>
              <a:rPr lang="en-US" dirty="0" smtClean="0"/>
              <a:t>=0.375</a:t>
            </a:r>
          </a:p>
          <a:p>
            <a:r>
              <a:rPr lang="en-US" dirty="0" smtClean="0"/>
              <a:t>0.5*(4/14)+0.44*(6/14)+0.375(4/14)=0.438</a:t>
            </a:r>
          </a:p>
          <a:p>
            <a:endParaRPr lang="en-US" dirty="0" smtClean="0"/>
          </a:p>
          <a:p>
            <a:r>
              <a:rPr lang="en-US" dirty="0" smtClean="0"/>
              <a:t>So here age </a:t>
            </a:r>
            <a:r>
              <a:rPr lang="en-US" dirty="0" err="1" smtClean="0"/>
              <a:t>gini</a:t>
            </a:r>
            <a:r>
              <a:rPr lang="en-US" dirty="0" smtClean="0"/>
              <a:t> is smallest from all so we </a:t>
            </a:r>
            <a:r>
              <a:rPr lang="en-US" dirty="0" err="1" smtClean="0"/>
              <a:t>devide</a:t>
            </a:r>
            <a:r>
              <a:rPr lang="en-US" dirty="0" smtClean="0"/>
              <a:t> from age</a:t>
            </a:r>
            <a:endParaRPr lang="en-US" dirty="0"/>
          </a:p>
          <a:p>
            <a:endParaRPr lang="en-IN" dirty="0"/>
          </a:p>
        </p:txBody>
      </p:sp>
      <p:sp>
        <p:nvSpPr>
          <p:cNvPr id="4" name="TextBox 3"/>
          <p:cNvSpPr txBox="1"/>
          <p:nvPr/>
        </p:nvSpPr>
        <p:spPr>
          <a:xfrm>
            <a:off x="6837529" y="2088107"/>
            <a:ext cx="4516272" cy="2585323"/>
          </a:xfrm>
          <a:prstGeom prst="rect">
            <a:avLst/>
          </a:prstGeom>
          <a:noFill/>
        </p:spPr>
        <p:txBody>
          <a:bodyPr wrap="square" rtlCol="0">
            <a:spAutoFit/>
          </a:bodyPr>
          <a:lstStyle/>
          <a:p>
            <a:r>
              <a:rPr lang="en-US" dirty="0"/>
              <a:t>Student</a:t>
            </a:r>
          </a:p>
          <a:p>
            <a:r>
              <a:rPr lang="en-US" dirty="0"/>
              <a:t>Yes:-1-(6/7)</a:t>
            </a:r>
            <a:r>
              <a:rPr lang="en-US" baseline="30000" dirty="0"/>
              <a:t>2</a:t>
            </a:r>
            <a:r>
              <a:rPr lang="en-US" dirty="0"/>
              <a:t>-(1/7)</a:t>
            </a:r>
            <a:r>
              <a:rPr lang="en-US" baseline="30000" dirty="0"/>
              <a:t>2</a:t>
            </a:r>
            <a:r>
              <a:rPr lang="en-US" dirty="0"/>
              <a:t>=0.24</a:t>
            </a:r>
          </a:p>
          <a:p>
            <a:r>
              <a:rPr lang="en-US" dirty="0"/>
              <a:t>No:-1-(3/7)</a:t>
            </a:r>
            <a:r>
              <a:rPr lang="en-US" baseline="30000" dirty="0"/>
              <a:t>2</a:t>
            </a:r>
            <a:r>
              <a:rPr lang="en-US" dirty="0"/>
              <a:t>-(4/7)</a:t>
            </a:r>
            <a:r>
              <a:rPr lang="en-US" baseline="30000" dirty="0"/>
              <a:t>2</a:t>
            </a:r>
            <a:r>
              <a:rPr lang="en-US" dirty="0"/>
              <a:t>=0.65</a:t>
            </a:r>
          </a:p>
          <a:p>
            <a:r>
              <a:rPr lang="en-US" dirty="0"/>
              <a:t>0.24*(7/14)+0.65*(7/14)=0.44</a:t>
            </a:r>
          </a:p>
          <a:p>
            <a:endParaRPr lang="en-US" dirty="0" smtClean="0"/>
          </a:p>
          <a:p>
            <a:r>
              <a:rPr lang="en-US" dirty="0" smtClean="0"/>
              <a:t>Credit</a:t>
            </a:r>
          </a:p>
          <a:p>
            <a:r>
              <a:rPr lang="en-US" dirty="0" smtClean="0"/>
              <a:t>Fair:-1-(6/8)</a:t>
            </a:r>
            <a:r>
              <a:rPr lang="en-US" baseline="30000" dirty="0" smtClean="0"/>
              <a:t>2</a:t>
            </a:r>
            <a:r>
              <a:rPr lang="en-US" dirty="0" smtClean="0"/>
              <a:t>-(2/8)</a:t>
            </a:r>
            <a:r>
              <a:rPr lang="en-US" baseline="30000" dirty="0" smtClean="0"/>
              <a:t>2</a:t>
            </a:r>
            <a:r>
              <a:rPr lang="en-US" dirty="0" smtClean="0"/>
              <a:t>=0.375</a:t>
            </a:r>
          </a:p>
          <a:p>
            <a:r>
              <a:rPr lang="en-US" dirty="0" smtClean="0"/>
              <a:t>Excellent:-1-(3/6)</a:t>
            </a:r>
            <a:r>
              <a:rPr lang="en-US" baseline="30000" dirty="0" smtClean="0"/>
              <a:t>2</a:t>
            </a:r>
            <a:r>
              <a:rPr lang="en-US" dirty="0" smtClean="0"/>
              <a:t>-(3/6)</a:t>
            </a:r>
            <a:r>
              <a:rPr lang="en-US" baseline="30000" dirty="0" smtClean="0"/>
              <a:t>2</a:t>
            </a:r>
            <a:r>
              <a:rPr lang="en-US" dirty="0" smtClean="0"/>
              <a:t>=0.5</a:t>
            </a:r>
          </a:p>
          <a:p>
            <a:r>
              <a:rPr lang="en-US" dirty="0" smtClean="0"/>
              <a:t>0.375*(8/14)+0.5*(6/14)=0.42</a:t>
            </a:r>
            <a:endParaRPr lang="en-IN" dirty="0"/>
          </a:p>
        </p:txBody>
      </p:sp>
    </p:spTree>
    <p:extLst>
      <p:ext uri="{BB962C8B-B14F-4D97-AF65-F5344CB8AC3E}">
        <p14:creationId xmlns:p14="http://schemas.microsoft.com/office/powerpoint/2010/main" val="540537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92500" lnSpcReduction="10000"/>
          </a:bodyPr>
          <a:lstStyle/>
          <a:p>
            <a:pPr marL="0" indent="0">
              <a:buNone/>
            </a:pPr>
            <a:endParaRPr lang="en-US" dirty="0" smtClean="0"/>
          </a:p>
          <a:p>
            <a:endParaRPr lang="en-US" dirty="0"/>
          </a:p>
          <a:p>
            <a:r>
              <a:rPr lang="en-US" dirty="0" smtClean="0"/>
              <a:t>Income</a:t>
            </a:r>
          </a:p>
          <a:p>
            <a:r>
              <a:rPr lang="en-US" dirty="0" smtClean="0"/>
              <a:t>High:-1-(2/2)</a:t>
            </a:r>
            <a:r>
              <a:rPr lang="en-US" baseline="30000" dirty="0" smtClean="0"/>
              <a:t>2</a:t>
            </a:r>
            <a:r>
              <a:rPr lang="en-US" dirty="0" smtClean="0"/>
              <a:t>=0</a:t>
            </a:r>
          </a:p>
          <a:p>
            <a:r>
              <a:rPr lang="en-US" dirty="0" smtClean="0"/>
              <a:t>Medium=1-(1/2)</a:t>
            </a:r>
            <a:r>
              <a:rPr lang="en-US" baseline="30000" dirty="0" smtClean="0"/>
              <a:t>2</a:t>
            </a:r>
            <a:r>
              <a:rPr lang="en-US" dirty="0" smtClean="0"/>
              <a:t>-(1/2)</a:t>
            </a:r>
            <a:r>
              <a:rPr lang="en-US" baseline="30000" dirty="0" smtClean="0"/>
              <a:t>2</a:t>
            </a:r>
            <a:r>
              <a:rPr lang="en-US" dirty="0" smtClean="0"/>
              <a:t>=0.5</a:t>
            </a:r>
          </a:p>
          <a:p>
            <a:r>
              <a:rPr lang="en-US" dirty="0" smtClean="0"/>
              <a:t>Low:-1-(1/1)</a:t>
            </a:r>
            <a:r>
              <a:rPr lang="en-US" baseline="30000" dirty="0" smtClean="0"/>
              <a:t>2</a:t>
            </a:r>
            <a:r>
              <a:rPr lang="en-US" dirty="0" smtClean="0"/>
              <a:t>=0</a:t>
            </a:r>
          </a:p>
          <a:p>
            <a:r>
              <a:rPr lang="en-US" dirty="0" smtClean="0"/>
              <a:t>0*(2/5)+0.5*(2/5)+0(1/5)=0.2</a:t>
            </a:r>
          </a:p>
          <a:p>
            <a:endParaRPr lang="en-US" dirty="0" smtClean="0"/>
          </a:p>
          <a:p>
            <a:r>
              <a:rPr lang="en-US" dirty="0" smtClean="0"/>
              <a:t>So here student </a:t>
            </a:r>
            <a:r>
              <a:rPr lang="en-US" dirty="0" err="1" smtClean="0"/>
              <a:t>gini</a:t>
            </a:r>
            <a:r>
              <a:rPr lang="en-US" dirty="0" smtClean="0"/>
              <a:t> is smallest from all so we </a:t>
            </a:r>
            <a:r>
              <a:rPr lang="en-US" dirty="0" err="1" smtClean="0"/>
              <a:t>devide</a:t>
            </a:r>
            <a:r>
              <a:rPr lang="en-US" dirty="0" smtClean="0"/>
              <a:t> from student</a:t>
            </a:r>
            <a:endParaRPr lang="en-US" dirty="0"/>
          </a:p>
          <a:p>
            <a:endParaRPr lang="en-IN" dirty="0"/>
          </a:p>
        </p:txBody>
      </p:sp>
      <p:sp>
        <p:nvSpPr>
          <p:cNvPr id="4" name="TextBox 3"/>
          <p:cNvSpPr txBox="1"/>
          <p:nvPr/>
        </p:nvSpPr>
        <p:spPr>
          <a:xfrm>
            <a:off x="6837529" y="2088107"/>
            <a:ext cx="4516272" cy="3970318"/>
          </a:xfrm>
          <a:prstGeom prst="rect">
            <a:avLst/>
          </a:prstGeom>
          <a:noFill/>
        </p:spPr>
        <p:txBody>
          <a:bodyPr wrap="square" rtlCol="0">
            <a:spAutoFit/>
          </a:bodyPr>
          <a:lstStyle/>
          <a:p>
            <a:r>
              <a:rPr lang="en-US" sz="2800" dirty="0"/>
              <a:t>Student</a:t>
            </a:r>
          </a:p>
          <a:p>
            <a:r>
              <a:rPr lang="en-US" sz="2800" dirty="0"/>
              <a:t>Yes:-1-</a:t>
            </a:r>
            <a:r>
              <a:rPr lang="en-US" sz="2800" dirty="0" smtClean="0"/>
              <a:t>(</a:t>
            </a:r>
            <a:r>
              <a:rPr lang="en-US" sz="2800" dirty="0"/>
              <a:t>3</a:t>
            </a:r>
            <a:r>
              <a:rPr lang="en-US" sz="2800" dirty="0" smtClean="0"/>
              <a:t>/3)</a:t>
            </a:r>
            <a:r>
              <a:rPr lang="en-US" sz="2800" baseline="30000" dirty="0" smtClean="0"/>
              <a:t>2</a:t>
            </a:r>
            <a:r>
              <a:rPr lang="en-US" sz="2800" dirty="0" smtClean="0"/>
              <a:t>=0</a:t>
            </a:r>
            <a:endParaRPr lang="en-US" sz="2800" dirty="0"/>
          </a:p>
          <a:p>
            <a:r>
              <a:rPr lang="en-US" sz="2800" dirty="0"/>
              <a:t>No:-1-</a:t>
            </a:r>
            <a:r>
              <a:rPr lang="en-US" sz="2800" dirty="0" smtClean="0"/>
              <a:t>(</a:t>
            </a:r>
            <a:r>
              <a:rPr lang="en-US" sz="2800" dirty="0"/>
              <a:t>2</a:t>
            </a:r>
            <a:r>
              <a:rPr lang="en-US" sz="2800" dirty="0" smtClean="0"/>
              <a:t>/2)</a:t>
            </a:r>
            <a:r>
              <a:rPr lang="en-US" sz="2800" baseline="30000" dirty="0" smtClean="0"/>
              <a:t>2</a:t>
            </a:r>
            <a:r>
              <a:rPr lang="en-US" sz="2800" dirty="0" smtClean="0"/>
              <a:t>=0</a:t>
            </a:r>
            <a:endParaRPr lang="en-US" sz="2800" dirty="0"/>
          </a:p>
          <a:p>
            <a:r>
              <a:rPr lang="en-US" sz="2800" dirty="0" smtClean="0"/>
              <a:t>0*(</a:t>
            </a:r>
            <a:r>
              <a:rPr lang="en-US" sz="2800" dirty="0"/>
              <a:t>3</a:t>
            </a:r>
            <a:r>
              <a:rPr lang="en-US" sz="2800" dirty="0" smtClean="0"/>
              <a:t>/5)+0*(</a:t>
            </a:r>
            <a:r>
              <a:rPr lang="en-US" sz="2800" dirty="0"/>
              <a:t>2</a:t>
            </a:r>
            <a:r>
              <a:rPr lang="en-US" sz="2800" dirty="0" smtClean="0"/>
              <a:t>/5)=0</a:t>
            </a:r>
            <a:endParaRPr lang="en-US" sz="2800" dirty="0"/>
          </a:p>
          <a:p>
            <a:endParaRPr lang="en-US" sz="2800" dirty="0" smtClean="0"/>
          </a:p>
          <a:p>
            <a:r>
              <a:rPr lang="en-US" sz="2800" dirty="0" smtClean="0"/>
              <a:t>Credit</a:t>
            </a:r>
          </a:p>
          <a:p>
            <a:r>
              <a:rPr lang="en-US" sz="2800" dirty="0" smtClean="0"/>
              <a:t>Fair:-1-(1/3)</a:t>
            </a:r>
            <a:r>
              <a:rPr lang="en-US" sz="2800" baseline="30000" dirty="0" smtClean="0"/>
              <a:t>2</a:t>
            </a:r>
            <a:r>
              <a:rPr lang="en-US" sz="2800" dirty="0" smtClean="0"/>
              <a:t>-(2/3)</a:t>
            </a:r>
            <a:r>
              <a:rPr lang="en-US" sz="2800" baseline="30000" dirty="0" smtClean="0"/>
              <a:t>2</a:t>
            </a:r>
            <a:r>
              <a:rPr lang="en-US" sz="2800" dirty="0" smtClean="0"/>
              <a:t>=0.44</a:t>
            </a:r>
          </a:p>
          <a:p>
            <a:r>
              <a:rPr lang="en-US" sz="2800" dirty="0" smtClean="0"/>
              <a:t>Excellent:-1-(1/2)</a:t>
            </a:r>
            <a:r>
              <a:rPr lang="en-US" sz="2800" baseline="30000" dirty="0" smtClean="0"/>
              <a:t>2</a:t>
            </a:r>
            <a:r>
              <a:rPr lang="en-US" sz="2800" dirty="0" smtClean="0"/>
              <a:t>-(1/2)</a:t>
            </a:r>
            <a:r>
              <a:rPr lang="en-US" sz="2800" baseline="30000" dirty="0" smtClean="0"/>
              <a:t>2</a:t>
            </a:r>
            <a:r>
              <a:rPr lang="en-US" sz="2800" dirty="0" smtClean="0"/>
              <a:t>=0.5</a:t>
            </a:r>
          </a:p>
          <a:p>
            <a:r>
              <a:rPr lang="en-US" sz="2800" dirty="0" smtClean="0"/>
              <a:t>0.44*(3/5)+0.5*(2/5)=0.46</a:t>
            </a:r>
            <a:endParaRPr lang="en-IN" sz="2800" dirty="0"/>
          </a:p>
        </p:txBody>
      </p:sp>
    </p:spTree>
    <p:extLst>
      <p:ext uri="{BB962C8B-B14F-4D97-AF65-F5344CB8AC3E}">
        <p14:creationId xmlns:p14="http://schemas.microsoft.com/office/powerpoint/2010/main" val="41530653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lnSpcReduction="10000"/>
          </a:bodyPr>
          <a:lstStyle/>
          <a:p>
            <a:pPr marL="0" indent="0">
              <a:buNone/>
            </a:pPr>
            <a:endParaRPr lang="en-US" dirty="0" smtClean="0"/>
          </a:p>
          <a:p>
            <a:endParaRPr lang="en-US" dirty="0"/>
          </a:p>
          <a:p>
            <a:r>
              <a:rPr lang="en-US" dirty="0" smtClean="0"/>
              <a:t>Income</a:t>
            </a:r>
          </a:p>
          <a:p>
            <a:r>
              <a:rPr lang="en-US" dirty="0" smtClean="0"/>
              <a:t>medium:-1-(2/3)</a:t>
            </a:r>
            <a:r>
              <a:rPr lang="en-US" baseline="30000" dirty="0" smtClean="0"/>
              <a:t>2</a:t>
            </a:r>
            <a:r>
              <a:rPr lang="en-US" dirty="0" smtClean="0"/>
              <a:t>-(1/3)</a:t>
            </a:r>
            <a:r>
              <a:rPr lang="en-US" baseline="30000" dirty="0" smtClean="0"/>
              <a:t>2</a:t>
            </a:r>
            <a:r>
              <a:rPr lang="en-US" dirty="0" smtClean="0"/>
              <a:t>=0.44</a:t>
            </a:r>
          </a:p>
          <a:p>
            <a:r>
              <a:rPr lang="en-US" dirty="0" smtClean="0"/>
              <a:t>Low:-1-(1/2)</a:t>
            </a:r>
            <a:r>
              <a:rPr lang="en-US" baseline="30000" dirty="0" smtClean="0"/>
              <a:t>2</a:t>
            </a:r>
            <a:r>
              <a:rPr lang="en-US" dirty="0" smtClean="0"/>
              <a:t>-(1/2)</a:t>
            </a:r>
            <a:r>
              <a:rPr lang="en-US" baseline="30000" dirty="0" smtClean="0"/>
              <a:t>2</a:t>
            </a:r>
            <a:r>
              <a:rPr lang="en-US" dirty="0" smtClean="0"/>
              <a:t>=0.5</a:t>
            </a:r>
          </a:p>
          <a:p>
            <a:r>
              <a:rPr lang="en-US" dirty="0" smtClean="0"/>
              <a:t>0.44*(3/5)+0.5*(2/5)+0(1/5)=0.46</a:t>
            </a:r>
          </a:p>
          <a:p>
            <a:endParaRPr lang="en-US" dirty="0" smtClean="0"/>
          </a:p>
          <a:p>
            <a:r>
              <a:rPr lang="en-US" dirty="0" smtClean="0"/>
              <a:t>So here credit </a:t>
            </a:r>
            <a:r>
              <a:rPr lang="en-US" dirty="0" err="1" smtClean="0"/>
              <a:t>gini</a:t>
            </a:r>
            <a:r>
              <a:rPr lang="en-US" dirty="0" smtClean="0"/>
              <a:t> is smallest from all so we </a:t>
            </a:r>
            <a:r>
              <a:rPr lang="en-US" dirty="0" err="1" smtClean="0"/>
              <a:t>devide</a:t>
            </a:r>
            <a:r>
              <a:rPr lang="en-US" dirty="0" smtClean="0"/>
              <a:t> from credit</a:t>
            </a:r>
            <a:endParaRPr lang="en-US" dirty="0"/>
          </a:p>
          <a:p>
            <a:endParaRPr lang="en-IN" dirty="0"/>
          </a:p>
        </p:txBody>
      </p:sp>
      <p:sp>
        <p:nvSpPr>
          <p:cNvPr id="4" name="TextBox 3"/>
          <p:cNvSpPr txBox="1"/>
          <p:nvPr/>
        </p:nvSpPr>
        <p:spPr>
          <a:xfrm>
            <a:off x="6837529" y="2088107"/>
            <a:ext cx="4516272" cy="4401205"/>
          </a:xfrm>
          <a:prstGeom prst="rect">
            <a:avLst/>
          </a:prstGeom>
          <a:noFill/>
        </p:spPr>
        <p:txBody>
          <a:bodyPr wrap="square" rtlCol="0">
            <a:spAutoFit/>
          </a:bodyPr>
          <a:lstStyle/>
          <a:p>
            <a:r>
              <a:rPr lang="en-US" sz="2800" dirty="0"/>
              <a:t>Student</a:t>
            </a:r>
          </a:p>
          <a:p>
            <a:r>
              <a:rPr lang="en-US" sz="2800" dirty="0"/>
              <a:t>Yes</a:t>
            </a:r>
            <a:r>
              <a:rPr lang="en-US" sz="2800" dirty="0" smtClean="0"/>
              <a:t>:-</a:t>
            </a:r>
            <a:r>
              <a:rPr lang="en-US" sz="2800" dirty="0"/>
              <a:t>1-(2/3)</a:t>
            </a:r>
            <a:r>
              <a:rPr lang="en-US" sz="2800" baseline="30000" dirty="0"/>
              <a:t>2</a:t>
            </a:r>
            <a:r>
              <a:rPr lang="en-US" sz="2800" dirty="0"/>
              <a:t>-(1/3)</a:t>
            </a:r>
            <a:r>
              <a:rPr lang="en-US" sz="2800" baseline="30000" dirty="0"/>
              <a:t>2</a:t>
            </a:r>
            <a:r>
              <a:rPr lang="en-US" sz="2800" dirty="0"/>
              <a:t>=0.44</a:t>
            </a:r>
          </a:p>
          <a:p>
            <a:r>
              <a:rPr lang="en-US" sz="2800" dirty="0" smtClean="0"/>
              <a:t>No:-</a:t>
            </a:r>
            <a:r>
              <a:rPr lang="en-US" sz="2800" dirty="0"/>
              <a:t>1-(1/2)</a:t>
            </a:r>
            <a:r>
              <a:rPr lang="en-US" sz="2800" baseline="30000" dirty="0"/>
              <a:t>2</a:t>
            </a:r>
            <a:r>
              <a:rPr lang="en-US" sz="2800" dirty="0"/>
              <a:t>-(1/2)</a:t>
            </a:r>
            <a:r>
              <a:rPr lang="en-US" sz="2800" baseline="30000" dirty="0"/>
              <a:t>2</a:t>
            </a:r>
            <a:r>
              <a:rPr lang="en-US" sz="2800" dirty="0"/>
              <a:t>=0.5</a:t>
            </a:r>
          </a:p>
          <a:p>
            <a:r>
              <a:rPr lang="en-US" sz="2800" dirty="0"/>
              <a:t>0.44*(3/5)+0.5*(2/5)+0(1/5)=0.46</a:t>
            </a:r>
          </a:p>
          <a:p>
            <a:endParaRPr lang="en-US" sz="2800" dirty="0" smtClean="0"/>
          </a:p>
          <a:p>
            <a:r>
              <a:rPr lang="en-US" sz="2800" dirty="0" smtClean="0"/>
              <a:t>Credit</a:t>
            </a:r>
          </a:p>
          <a:p>
            <a:r>
              <a:rPr lang="en-US" sz="2800" dirty="0" smtClean="0"/>
              <a:t>Fair:-1-(3/3)</a:t>
            </a:r>
            <a:r>
              <a:rPr lang="en-US" sz="2800" baseline="30000" dirty="0" smtClean="0"/>
              <a:t>2</a:t>
            </a:r>
            <a:r>
              <a:rPr lang="en-US" sz="2800" dirty="0" smtClean="0"/>
              <a:t>=0</a:t>
            </a:r>
          </a:p>
          <a:p>
            <a:r>
              <a:rPr lang="en-US" sz="2800" dirty="0" smtClean="0"/>
              <a:t>Excellent:-1-(2/2)</a:t>
            </a:r>
            <a:r>
              <a:rPr lang="en-US" sz="2800" baseline="30000" dirty="0" smtClean="0"/>
              <a:t>2</a:t>
            </a:r>
            <a:r>
              <a:rPr lang="en-US" sz="2800" dirty="0" smtClean="0"/>
              <a:t>=0</a:t>
            </a:r>
          </a:p>
          <a:p>
            <a:r>
              <a:rPr lang="en-US" sz="2800" dirty="0" smtClean="0"/>
              <a:t>0*(3/5)+0*(2/5)=0</a:t>
            </a:r>
            <a:endParaRPr lang="en-IN" sz="2800" dirty="0"/>
          </a:p>
        </p:txBody>
      </p:sp>
    </p:spTree>
    <p:extLst>
      <p:ext uri="{BB962C8B-B14F-4D97-AF65-F5344CB8AC3E}">
        <p14:creationId xmlns:p14="http://schemas.microsoft.com/office/powerpoint/2010/main" val="183500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1496209098"/>
              </p:ext>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27607100"/>
              </p:ext>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err="1" smtClean="0"/>
                        <a:t>Credit_rating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99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708979038"/>
              </p:ext>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76690675"/>
              </p:ext>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62204236"/>
              </p:ext>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47408771"/>
              </p:ext>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447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a16="http://schemas.microsoft.com/office/drawing/2014/main" xmlns=""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a16="http://schemas.microsoft.com/office/drawing/2014/main" xmlns=""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a16="http://schemas.microsoft.com/office/drawing/2014/main" xmlns=""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a16="http://schemas.microsoft.com/office/drawing/2014/main" xmlns=""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19644011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marL="0" indent="0" algn="just">
              <a:lnSpc>
                <a:spcPct val="100000"/>
              </a:lnSpc>
              <a:buNone/>
            </a:pPr>
            <a:r>
              <a:rPr lang="en-US" dirty="0"/>
              <a:t>The three measures, in general, return good results but</a:t>
            </a:r>
          </a:p>
          <a:p>
            <a:pPr algn="just">
              <a:lnSpc>
                <a:spcPct val="100000"/>
              </a:lnSpc>
            </a:pPr>
            <a:r>
              <a:rPr lang="en-US" dirty="0"/>
              <a:t>Information gain: </a:t>
            </a:r>
          </a:p>
          <a:p>
            <a:pPr lvl="1" algn="just">
              <a:lnSpc>
                <a:spcPct val="100000"/>
              </a:lnSpc>
              <a:buFont typeface="Wingdings" panose="05000000000000000000" pitchFamily="2" charset="2"/>
              <a:buChar char="Ø"/>
            </a:pPr>
            <a:r>
              <a:rPr lang="en-US" sz="2800" dirty="0"/>
              <a:t>biased towards multivalued attributes</a:t>
            </a:r>
          </a:p>
          <a:p>
            <a:pPr algn="just">
              <a:lnSpc>
                <a:spcPct val="100000"/>
              </a:lnSpc>
            </a:pPr>
            <a:r>
              <a:rPr lang="en-US" dirty="0"/>
              <a:t>Gain ratio: </a:t>
            </a:r>
          </a:p>
          <a:p>
            <a:pPr lvl="1" algn="just">
              <a:lnSpc>
                <a:spcPct val="100000"/>
              </a:lnSpc>
              <a:buFont typeface="Wingdings" panose="05000000000000000000" pitchFamily="2" charset="2"/>
              <a:buChar char="Ø"/>
            </a:pPr>
            <a:r>
              <a:rPr lang="en-US" sz="2800" dirty="0"/>
              <a:t>tends to prefer unbalanced splits in which one partition is much smaller than the others</a:t>
            </a:r>
          </a:p>
          <a:p>
            <a:pPr algn="just">
              <a:lnSpc>
                <a:spcPct val="100000"/>
              </a:lnSpc>
            </a:pPr>
            <a:r>
              <a:rPr lang="en-US" dirty="0"/>
              <a:t>Gini index: </a:t>
            </a:r>
          </a:p>
          <a:p>
            <a:pPr lvl="1" algn="just">
              <a:lnSpc>
                <a:spcPct val="100000"/>
              </a:lnSpc>
              <a:buFont typeface="Wingdings" panose="05000000000000000000" pitchFamily="2" charset="2"/>
              <a:buChar char="Ø"/>
            </a:pPr>
            <a:r>
              <a:rPr lang="en-US" sz="2800" dirty="0"/>
              <a:t>biased to multivalued attributes</a:t>
            </a:r>
          </a:p>
          <a:p>
            <a:pPr lvl="1" algn="just">
              <a:lnSpc>
                <a:spcPct val="100000"/>
              </a:lnSpc>
              <a:buFont typeface="Wingdings" panose="05000000000000000000" pitchFamily="2" charset="2"/>
              <a:buChar char="Ø"/>
            </a:pPr>
            <a:r>
              <a:rPr lang="en-US" sz="2800" dirty="0"/>
              <a:t>has difficulty when # of classes is large</a:t>
            </a:r>
          </a:p>
          <a:p>
            <a:pPr lvl="1" algn="just">
              <a:lnSpc>
                <a:spcPct val="100000"/>
              </a:lnSpc>
              <a:buFont typeface="Wingdings" panose="05000000000000000000" pitchFamily="2" charset="2"/>
              <a:buChar char="Ø"/>
            </a:pPr>
            <a:r>
              <a:rPr lang="en-US" sz="2800" dirty="0"/>
              <a:t>tends to favor tests that result in equal-sized partitions and purity in both partitions</a:t>
            </a:r>
          </a:p>
        </p:txBody>
      </p:sp>
    </p:spTree>
    <p:extLst>
      <p:ext uri="{BB962C8B-B14F-4D97-AF65-F5344CB8AC3E}">
        <p14:creationId xmlns:p14="http://schemas.microsoft.com/office/powerpoint/2010/main" val="2722769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a16="http://schemas.microsoft.com/office/drawing/2014/main" xmlns=""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205779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5" name="Picture 4">
            <a:extLst>
              <a:ext uri="{FF2B5EF4-FFF2-40B4-BE49-F238E27FC236}">
                <a16:creationId xmlns:a16="http://schemas.microsoft.com/office/drawing/2014/main" xmlns="" id="{19E9A322-C04A-43F3-B7A3-E5D653913A36}"/>
              </a:ext>
            </a:extLst>
          </p:cNvPr>
          <p:cNvPicPr>
            <a:picLocks noChangeAspect="1"/>
          </p:cNvPicPr>
          <p:nvPr/>
        </p:nvPicPr>
        <p:blipFill rotWithShape="1">
          <a:blip r:embed="rId2"/>
          <a:srcRect l="4286" t="10784" b="6601"/>
          <a:stretch/>
        </p:blipFill>
        <p:spPr>
          <a:xfrm>
            <a:off x="4734560" y="2895777"/>
            <a:ext cx="2996247" cy="711023"/>
          </a:xfrm>
          <a:prstGeom prst="rect">
            <a:avLst/>
          </a:prstGeom>
        </p:spPr>
      </p:pic>
    </p:spTree>
    <p:extLst>
      <p:ext uri="{BB962C8B-B14F-4D97-AF65-F5344CB8AC3E}">
        <p14:creationId xmlns:p14="http://schemas.microsoft.com/office/powerpoint/2010/main" val="2318139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a16="http://schemas.microsoft.com/office/drawing/2014/main" xmlns=""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2100734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373500" y="196722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373500" y="1967220"/>
                <a:ext cx="2565780" cy="393249"/>
              </a:xfrm>
              <a:prstGeom prst="rect">
                <a:avLst/>
              </a:prstGeom>
              <a:blipFill rotWithShape="0">
                <a:blip r:embed="rId3"/>
                <a:stretch>
                  <a:fillRect l="-5463" t="-4688" b="-21875"/>
                </a:stretch>
              </a:blipFill>
            </p:spPr>
            <p:txBody>
              <a:bodyPr/>
              <a:lstStyle/>
              <a:p>
                <a:r>
                  <a:rPr lang="en-IN">
                    <a:noFill/>
                  </a:rPr>
                  <a:t> </a:t>
                </a:r>
              </a:p>
            </p:txBody>
          </p:sp>
        </mc:Fallback>
      </mc:AlternateContent>
    </p:spTree>
    <p:extLst>
      <p:ext uri="{BB962C8B-B14F-4D97-AF65-F5344CB8AC3E}">
        <p14:creationId xmlns:p14="http://schemas.microsoft.com/office/powerpoint/2010/main" val="5261831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5"/>
            <a:ext cx="11867866" cy="6581396"/>
          </a:xfrm>
        </p:spPr>
        <p:txBody>
          <a:bodyPr>
            <a:normAutofit lnSpcReduction="10000"/>
          </a:bodyPr>
          <a:lstStyle/>
          <a:p>
            <a:pPr fontAlgn="base"/>
            <a:r>
              <a:rPr lang="en-US" b="1" dirty="0"/>
              <a:t>Examples</a:t>
            </a:r>
          </a:p>
          <a:p>
            <a:pPr fontAlgn="base"/>
            <a:r>
              <a:rPr lang="en-US" dirty="0"/>
              <a:t>1.  </a:t>
            </a:r>
            <a:r>
              <a:rPr lang="en-US" dirty="0" err="1"/>
              <a:t>SpamAssassin</a:t>
            </a:r>
            <a:r>
              <a:rPr lang="en-US" dirty="0"/>
              <a:t> works as a mail filter to identify the spam in which users train the system. In emails, it considers patterns in the words which are  marked as spam by the users. For Example, it may have learned that the word “release” is marked as spam in 30% of the emails. Concluding 0.8% of non-spam mails which includes the word “release” and 40% of all emails which are received by the user is spam. Find the probability that a mail is a spam if the word “release” seems in it</a:t>
            </a:r>
            <a:r>
              <a:rPr lang="en-US" dirty="0" smtClean="0"/>
              <a:t>.</a:t>
            </a: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Solution :</a:t>
            </a:r>
            <a:r>
              <a:rPr 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dirty="0">
                <a:solidFill>
                  <a:srgbClr val="273239"/>
                </a:solidFill>
                <a:latin typeface="Calibri (Body)"/>
              </a:rPr>
              <a:t>Given, P(Release | Spam) = 0.30 </a:t>
            </a:r>
          </a:p>
          <a:p>
            <a:pPr marL="0" lvl="0" indent="0" eaLnBrk="0" fontAlgn="base" hangingPunct="0">
              <a:lnSpc>
                <a:spcPct val="100000"/>
              </a:lnSpc>
              <a:spcBef>
                <a:spcPct val="0"/>
              </a:spcBef>
              <a:spcAft>
                <a:spcPct val="0"/>
              </a:spcAft>
              <a:buNone/>
            </a:pPr>
            <a:r>
              <a:rPr lang="en-US" dirty="0">
                <a:solidFill>
                  <a:srgbClr val="273239"/>
                </a:solidFill>
                <a:latin typeface="Calibri (Body)"/>
              </a:rPr>
              <a:t>P(Release | Non Spam) = 0.008 </a:t>
            </a:r>
          </a:p>
          <a:p>
            <a:pPr marL="0" lvl="0" indent="0" eaLnBrk="0" fontAlgn="base" hangingPunct="0">
              <a:lnSpc>
                <a:spcPct val="100000"/>
              </a:lnSpc>
              <a:spcBef>
                <a:spcPct val="0"/>
              </a:spcBef>
              <a:spcAft>
                <a:spcPct val="0"/>
              </a:spcAft>
              <a:buNone/>
            </a:pPr>
            <a:r>
              <a:rPr lang="en-US" dirty="0">
                <a:solidFill>
                  <a:srgbClr val="273239"/>
                </a:solidFill>
                <a:latin typeface="Calibri (Body)"/>
              </a:rPr>
              <a:t>P(Spam) = 0.40 =&gt; P(Non Spam) = 0.40 </a:t>
            </a:r>
          </a:p>
          <a:p>
            <a:pPr marL="0" lvl="0" indent="0" eaLnBrk="0" fontAlgn="base" hangingPunct="0">
              <a:lnSpc>
                <a:spcPct val="100000"/>
              </a:lnSpc>
              <a:spcBef>
                <a:spcPct val="0"/>
              </a:spcBef>
              <a:spcAft>
                <a:spcPct val="0"/>
              </a:spcAft>
              <a:buNone/>
            </a:pPr>
            <a:r>
              <a:rPr lang="en-US" dirty="0">
                <a:solidFill>
                  <a:srgbClr val="273239"/>
                </a:solidFill>
                <a:latin typeface="Calibri (Body)"/>
              </a:rPr>
              <a:t>Now, using Bayes’ Theorem: P(Spam | Release) = P(Release | Spam) * P(Spam) / P(Release)</a:t>
            </a:r>
          </a:p>
          <a:p>
            <a:pPr marL="0" lvl="0" indent="0" eaLnBrk="0" fontAlgn="base" hangingPunct="0">
              <a:lnSpc>
                <a:spcPct val="100000"/>
              </a:lnSpc>
              <a:spcBef>
                <a:spcPct val="0"/>
              </a:spcBef>
              <a:spcAft>
                <a:spcPct val="0"/>
              </a:spcAft>
              <a:buNone/>
            </a:pPr>
            <a:r>
              <a:rPr lang="en-US" dirty="0">
                <a:solidFill>
                  <a:srgbClr val="273239"/>
                </a:solidFill>
                <a:latin typeface="Calibri (Body)"/>
              </a:rPr>
              <a:t> = 0.30 * 0.40 / (0.40 * 0.30 + 0.30 * 0.008) = 0.980</a:t>
            </a:r>
          </a:p>
          <a:p>
            <a:pPr marL="0" lvl="0" indent="0" eaLnBrk="0" fontAlgn="base" hangingPunct="0">
              <a:lnSpc>
                <a:spcPct val="100000"/>
              </a:lnSpc>
              <a:spcBef>
                <a:spcPct val="0"/>
              </a:spcBef>
              <a:spcAft>
                <a:spcPct val="0"/>
              </a:spcAft>
              <a:buNone/>
            </a:pPr>
            <a:r>
              <a:rPr lang="en-US" dirty="0">
                <a:solidFill>
                  <a:srgbClr val="273239"/>
                </a:solidFill>
                <a:latin typeface="Calibri (Body)"/>
              </a:rPr>
              <a:t>Hence, the required probability is 0.980.</a:t>
            </a:r>
            <a:r>
              <a:rPr lang="en-US" sz="2400" dirty="0">
                <a:latin typeface="Calibri (Body)"/>
              </a:rPr>
              <a:t> </a:t>
            </a:r>
            <a:endParaRPr lang="en-US" sz="4000" dirty="0">
              <a:latin typeface="Calibri (Body)"/>
            </a:endParaRPr>
          </a:p>
          <a:p>
            <a:pPr fontAlgn="base"/>
            <a:endParaRPr lang="en-US" dirty="0"/>
          </a:p>
          <a:p>
            <a:endParaRPr lang="en-IN" dirty="0"/>
          </a:p>
        </p:txBody>
      </p:sp>
    </p:spTree>
    <p:extLst>
      <p:ext uri="{BB962C8B-B14F-4D97-AF65-F5344CB8AC3E}">
        <p14:creationId xmlns:p14="http://schemas.microsoft.com/office/powerpoint/2010/main" val="4255441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627" y="235976"/>
            <a:ext cx="10515600" cy="4351338"/>
          </a:xfrm>
        </p:spPr>
        <p:txBody>
          <a:bodyPr>
            <a:normAutofit fontScale="47500" lnSpcReduction="20000"/>
          </a:bodyPr>
          <a:lstStyle/>
          <a:p>
            <a:r>
              <a:rPr lang="en-US" sz="4600" dirty="0"/>
              <a:t>2.  Bag1 contains 4 white and 8 black balls and Bag2 contains 5 white and 3 black balls. From one of the bag one ball is drawn at random and the ball which is drawn comes out as black. Find the probability that the ball is drawn from Bag1</a:t>
            </a:r>
            <a:r>
              <a:rPr lang="en-US" sz="4600" dirty="0" smtClean="0"/>
              <a:t>.</a:t>
            </a:r>
          </a:p>
          <a:p>
            <a:pPr marL="0" lvl="0" indent="0" eaLnBrk="0" fontAlgn="base" hangingPunct="0">
              <a:lnSpc>
                <a:spcPct val="100000"/>
              </a:lnSpc>
              <a:spcBef>
                <a:spcPct val="0"/>
              </a:spcBef>
              <a:spcAft>
                <a:spcPct val="0"/>
              </a:spcAft>
              <a:buNone/>
            </a:pPr>
            <a:r>
              <a:rPr lang="en-US" sz="4400" b="1" dirty="0">
                <a:solidFill>
                  <a:srgbClr val="273239"/>
                </a:solidFill>
                <a:latin typeface="Calibri (Body)"/>
              </a:rPr>
              <a:t>Solution:</a:t>
            </a:r>
            <a:r>
              <a:rPr lang="en-US" sz="4400" dirty="0">
                <a:solidFill>
                  <a:srgbClr val="273239"/>
                </a:solidFill>
                <a:latin typeface="Calibri (Body)"/>
              </a:rPr>
              <a:t> Given, Let E1, E2 and A be the three events where,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E1 = Event of selecting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E2 = Event of selecting Bag2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A = Event of drawing black ball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Now,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 = P(E2) = 1/2 P(drawing a black ball from Bag1) = P(A|E1) = 8/12 = 2/3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P(drawing a black ball from Bag2) = P(A|E2) = 3/8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By using Bayes' Theorem, the probability of drawing a black ball from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P(E1|A) = P(A|E1) * P(E1) / P(A|E1) * P(E1) + P(A|E2) * P(E2) </a:t>
            </a:r>
            <a:r>
              <a:rPr lang="en-US" sz="4400" b="1" dirty="0">
                <a:solidFill>
                  <a:srgbClr val="273239"/>
                </a:solidFill>
                <a:latin typeface="Calibri (Body)"/>
              </a:rPr>
              <a:t>[</a:t>
            </a:r>
            <a:r>
              <a:rPr lang="en-US" sz="4400" dirty="0">
                <a:solidFill>
                  <a:srgbClr val="273239"/>
                </a:solidFill>
                <a:latin typeface="Calibri (Body)"/>
              </a:rPr>
              <a:t>P(A|E1) * P(E1) + P(A|E2) * P(E2) = Total Probability</a:t>
            </a:r>
            <a:r>
              <a:rPr lang="en-US" sz="4400" b="1" dirty="0">
                <a:solidFill>
                  <a:srgbClr val="273239"/>
                </a:solidFill>
                <a:latin typeface="Calibri (Body)"/>
              </a:rPr>
              <a:t>]</a:t>
            </a:r>
            <a:r>
              <a:rPr lang="en-US" sz="4400" dirty="0">
                <a:solidFill>
                  <a:srgbClr val="273239"/>
                </a:solidFill>
                <a:latin typeface="Calibri (Body)"/>
              </a:rPr>
              <a:t>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 (2/3 * 1/2) / (2/3 * 1/2 + 3/8 * 1/2) = 16/25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Hence, the probability that the ball is drawn from Bag1 is 16/25</a:t>
            </a:r>
            <a:r>
              <a:rPr lang="en-US" sz="3300" dirty="0">
                <a:latin typeface="Calibri (Body)"/>
              </a:rPr>
              <a:t> </a:t>
            </a:r>
            <a:endParaRPr lang="en-US" sz="5800" dirty="0">
              <a:latin typeface="Calibri (Body)"/>
            </a:endParaRPr>
          </a:p>
          <a:p>
            <a:endParaRPr lang="en-US" dirty="0" smtClean="0"/>
          </a:p>
          <a:p>
            <a:endParaRPr lang="en-IN" dirty="0"/>
          </a:p>
        </p:txBody>
      </p:sp>
    </p:spTree>
    <p:extLst>
      <p:ext uri="{BB962C8B-B14F-4D97-AF65-F5344CB8AC3E}">
        <p14:creationId xmlns:p14="http://schemas.microsoft.com/office/powerpoint/2010/main" val="1313443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Let D be a training set of tuples and their associated class labels. As usual, each tuple is represented by an n-dimensional attribute vector,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depicting n measurements made on the tuple from n attributes, respectively, A</a:t>
            </a:r>
            <a:r>
              <a:rPr lang="en-US" baseline="-25000" dirty="0"/>
              <a:t>1</a:t>
            </a:r>
            <a:r>
              <a:rPr lang="en-US" dirty="0"/>
              <a:t>, A</a:t>
            </a:r>
            <a:r>
              <a:rPr lang="en-US" baseline="-25000" dirty="0"/>
              <a:t>2</a:t>
            </a:r>
            <a:r>
              <a:rPr lang="en-US" dirty="0"/>
              <a:t>,…, A</a:t>
            </a:r>
            <a:r>
              <a:rPr lang="en-US" baseline="-25000" dirty="0"/>
              <a:t>n</a:t>
            </a:r>
            <a:r>
              <a:rPr lang="en-US" dirty="0"/>
              <a:t>.</a:t>
            </a:r>
          </a:p>
          <a:p>
            <a:pPr algn="just">
              <a:lnSpc>
                <a:spcPct val="100000"/>
              </a:lnSpc>
            </a:pPr>
            <a:r>
              <a:rPr lang="en-US" dirty="0"/>
              <a:t>Suppose that there are m classes, C1, C2,:::, Cm. Given a tuple, X, the classifier will predict that X belongs to the class having the highest posterior probability, conditioned on X. That is, the </a:t>
            </a:r>
            <a:r>
              <a:rPr lang="en-US" dirty="0" err="1"/>
              <a:t>na¨ıve</a:t>
            </a:r>
            <a:r>
              <a:rPr lang="en-US" dirty="0"/>
              <a:t> Bayesian classifier predicts that tuple X belongs to the class Ci if and only if</a:t>
            </a:r>
          </a:p>
        </p:txBody>
      </p:sp>
    </p:spTree>
    <p:extLst>
      <p:ext uri="{BB962C8B-B14F-4D97-AF65-F5344CB8AC3E}">
        <p14:creationId xmlns:p14="http://schemas.microsoft.com/office/powerpoint/2010/main" val="28184409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a16="http://schemas.microsoft.com/office/drawing/2014/main" xmlns=""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a16="http://schemas.microsoft.com/office/drawing/2014/main" xmlns=""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812480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a16="http://schemas.microsoft.com/office/drawing/2014/main" xmlns=""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a16="http://schemas.microsoft.com/office/drawing/2014/main" xmlns=""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1068262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xmlns=""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a16="http://schemas.microsoft.com/office/drawing/2014/main" xmlns=""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a16="http://schemas.microsoft.com/office/drawing/2014/main" xmlns=""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3028342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xmlns=""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a16="http://schemas.microsoft.com/office/drawing/2014/main" xmlns=""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a16="http://schemas.microsoft.com/office/drawing/2014/main" xmlns=""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1791761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a16="http://schemas.microsoft.com/office/drawing/2014/main" xmlns=""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a16="http://schemas.microsoft.com/office/drawing/2014/main" xmlns=""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30161167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xmlns=""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xmlns=""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a16="http://schemas.microsoft.com/office/drawing/2014/main" xmlns=""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a16="http://schemas.microsoft.com/office/drawing/2014/main" xmlns=""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673606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xmlns=""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xmlns=""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a16="http://schemas.microsoft.com/office/drawing/2014/main" xmlns=""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a16="http://schemas.microsoft.com/office/drawing/2014/main" xmlns=""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a16="http://schemas.microsoft.com/office/drawing/2014/main" xmlns=""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a16="http://schemas.microsoft.com/office/drawing/2014/main" xmlns=""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251148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7" name="Picture 6">
            <a:extLst>
              <a:ext uri="{FF2B5EF4-FFF2-40B4-BE49-F238E27FC236}">
                <a16:creationId xmlns="" xmlns:a16="http://schemas.microsoft.com/office/drawing/2014/main" id="{D370732B-D0BE-461F-AE4F-3B907221B4FB}"/>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626591" y="2086653"/>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626591" y="2086653"/>
                <a:ext cx="2565780" cy="393249"/>
              </a:xfrm>
              <a:prstGeom prst="rect">
                <a:avLst/>
              </a:prstGeom>
              <a:blipFill rotWithShape="0">
                <a:blip r:embed="rId4"/>
                <a:stretch>
                  <a:fillRect l="-5701"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28169921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1259353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a16="http://schemas.microsoft.com/office/drawing/2014/main" xmlns=""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2338624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4496455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1799913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427891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8" name="Picture 7">
            <a:extLst>
              <a:ext uri="{FF2B5EF4-FFF2-40B4-BE49-F238E27FC236}">
                <a16:creationId xmlns="" xmlns:a16="http://schemas.microsoft.com/office/drawing/2014/main" id="{2F731CE4-A936-4CCE-A290-7446A06E7D8F}"/>
              </a:ext>
            </a:extLst>
          </p:cNvPr>
          <p:cNvPicPr>
            <a:picLocks noChangeAspect="1"/>
          </p:cNvPicPr>
          <p:nvPr/>
        </p:nvPicPr>
        <p:blipFill>
          <a:blip r:embed="rId3"/>
          <a:stretch>
            <a:fillRect/>
          </a:stretch>
        </p:blipFill>
        <p:spPr>
          <a:xfrm>
            <a:off x="102870" y="3728718"/>
            <a:ext cx="8565135" cy="140462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69493" y="5813946"/>
                <a:ext cx="3499741" cy="489686"/>
              </a:xfrm>
              <a:prstGeom prst="rect">
                <a:avLst/>
              </a:prstGeom>
              <a:noFill/>
            </p:spPr>
            <p:txBody>
              <a:bodyPr wrap="none" rtlCol="0">
                <a:spAutoFit/>
              </a:bodyPr>
              <a:lstStyle/>
              <a:p>
                <a:r>
                  <a:rPr lang="en-US" dirty="0" smtClean="0"/>
                  <a:t>Accuracy=</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6954+2588</m:t>
                        </m:r>
                      </m:num>
                      <m:den>
                        <m:r>
                          <a:rPr lang="en-US" b="0" i="1" smtClean="0">
                            <a:latin typeface="Cambria Math" panose="02040503050406030204" pitchFamily="18" charset="0"/>
                          </a:rPr>
                          <m:t>10000</m:t>
                        </m:r>
                      </m:den>
                    </m:f>
                    <m:r>
                      <a:rPr lang="en-US" b="0" i="1" smtClean="0">
                        <a:latin typeface="Cambria Math" panose="02040503050406030204" pitchFamily="18" charset="0"/>
                      </a:rPr>
                      <m:t>∗100=95.42</m:t>
                    </m:r>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569493" y="5813946"/>
                <a:ext cx="3499741" cy="489686"/>
              </a:xfrm>
              <a:prstGeom prst="rect">
                <a:avLst/>
              </a:prstGeom>
              <a:blipFill rotWithShape="0">
                <a:blip r:embed="rId4"/>
                <a:stretch>
                  <a:fillRect l="-1391"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67032" y="221288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5"/>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03204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3"/>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32494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5429</Words>
  <Application>Microsoft Office PowerPoint</Application>
  <PresentationFormat>Widescreen</PresentationFormat>
  <Paragraphs>645</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Calibri (Body)</vt:lpstr>
      <vt:lpstr>Calibri Light</vt:lpstr>
      <vt:lpstr>Cambria Math</vt:lpstr>
      <vt:lpstr>Consolas</vt:lpstr>
      <vt:lpstr>Wingdings</vt:lpstr>
      <vt:lpstr>Office Theme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Decision Tree</vt:lpstr>
      <vt:lpstr>Decision Tree</vt:lpstr>
      <vt:lpstr>Decision Tree</vt:lpstr>
      <vt:lpstr>Decision Tree</vt:lpstr>
      <vt:lpstr>Decision Tree</vt:lpstr>
      <vt:lpstr>Decision Tree</vt:lpstr>
      <vt:lpstr>Decision Tree: Attribute Selection Measures</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PowerPoint Presentation</vt:lpstr>
      <vt:lpstr>PowerPoint Presentation</vt:lpstr>
      <vt:lpstr>Decision Tree: Attribute Selection Measures- Information gain</vt:lpstr>
      <vt:lpstr>Decision Tree: Attribute Selection Measures- Information gain</vt:lpstr>
      <vt:lpstr>Decision Tree: Attribute Selection Measures</vt:lpstr>
      <vt:lpstr>Decision Tree: Attribute Selection Measures- Gain Ratio</vt:lpstr>
      <vt:lpstr>Decision Tree: Attribute Selection Measures- Gain Ratio</vt:lpstr>
      <vt:lpstr>Decision Tree: Attribute Selection Measures- Gain Ratio</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PowerPoint Presentation</vt:lpstr>
      <vt:lpstr>PowerPoint Presentation</vt:lpstr>
      <vt:lpstr>PowerPoint Presentation</vt:lpstr>
      <vt:lpstr>PowerPoint Presentation</vt:lpstr>
      <vt:lpstr>PowerPoint Presentation</vt:lpstr>
      <vt:lpstr>Decision Tree: Attribute Selection Measures- Information gain</vt:lpstr>
      <vt:lpstr>Decision Tree</vt:lpstr>
      <vt:lpstr>Bayes Classification</vt:lpstr>
      <vt:lpstr>Bayes Classification</vt:lpstr>
      <vt:lpstr>Bayes Classification</vt:lpstr>
      <vt:lpstr>PowerPoint Presentation</vt:lpstr>
      <vt:lpstr>PowerPoint Presentation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Dimensionality Reduction: PCA</dc:title>
  <dc:creator>sumit kumar</dc:creator>
  <cp:lastModifiedBy>Sumit kumar</cp:lastModifiedBy>
  <cp:revision>18</cp:revision>
  <dcterms:created xsi:type="dcterms:W3CDTF">2024-05-31T04:02:05Z</dcterms:created>
  <dcterms:modified xsi:type="dcterms:W3CDTF">2024-10-18T17:02:02Z</dcterms:modified>
</cp:coreProperties>
</file>