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98" r:id="rId2"/>
    <p:sldId id="699" r:id="rId3"/>
    <p:sldId id="700" r:id="rId4"/>
    <p:sldId id="701" r:id="rId5"/>
    <p:sldId id="703" r:id="rId6"/>
    <p:sldId id="704" r:id="rId7"/>
    <p:sldId id="705" r:id="rId8"/>
    <p:sldId id="717" r:id="rId9"/>
    <p:sldId id="706" r:id="rId10"/>
    <p:sldId id="707" r:id="rId11"/>
    <p:sldId id="708" r:id="rId12"/>
    <p:sldId id="709" r:id="rId13"/>
    <p:sldId id="710" r:id="rId14"/>
    <p:sldId id="711" r:id="rId15"/>
    <p:sldId id="712" r:id="rId16"/>
    <p:sldId id="713" r:id="rId17"/>
    <p:sldId id="714" r:id="rId18"/>
    <p:sldId id="715" r:id="rId19"/>
    <p:sldId id="716" r:id="rId20"/>
    <p:sldId id="718" r:id="rId21"/>
    <p:sldId id="719" r:id="rId22"/>
    <p:sldId id="720" r:id="rId23"/>
    <p:sldId id="721" r:id="rId24"/>
    <p:sldId id="722" r:id="rId25"/>
    <p:sldId id="723" r:id="rId26"/>
    <p:sldId id="724" r:id="rId27"/>
    <p:sldId id="725" r:id="rId28"/>
    <p:sldId id="726" r:id="rId29"/>
    <p:sldId id="73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kumar" initials="sk" lastIdx="1" clrIdx="0">
    <p:extLst>
      <p:ext uri="{19B8F6BF-5375-455C-9EA6-DF929625EA0E}">
        <p15:presenceInfo xmlns:p15="http://schemas.microsoft.com/office/powerpoint/2012/main" userId="1311afea8de3c0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34" autoAdjust="0"/>
  </p:normalViewPr>
  <p:slideViewPr>
    <p:cSldViewPr snapToGrid="0">
      <p:cViewPr varScale="1">
        <p:scale>
          <a:sx n="42" d="100"/>
          <a:sy n="42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0T17:12:32.851" idx="1">
    <p:pos x="568" y="106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7E7A9-3FBC-4B6D-ABE2-1C94B314ADA1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F436-167F-4129-BDB1-D8A7762C5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1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FF7538-F5DB-4CB1-9C0E-DCAFDDE1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D1A9FF-C73F-4827-BE54-315C12EF5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1F6E14-DE78-41D3-9187-4128C25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996A9A-2F7E-4CD6-A05A-FE800C78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663D90-6C1E-40AF-BB40-D228D80C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8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BFCAF-296B-49B5-AC3A-77520999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10DB6C-2516-4CCF-884F-5EC646CFB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04F53D-1F6E-45DF-A398-2C099DB7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831389-08E9-4C48-9D8F-A56D40AC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55CA35-D07F-42FD-93B4-4756D54D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ACCB038-B3F7-478B-B35A-376640B04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6FD033-33DA-43A2-831F-16CD336B6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695180-F903-49C7-97D3-FEE33DCD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AC3DC0-4713-484B-8B90-F39A2A3E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87964-823D-44F5-9FE2-4A1B7FF0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E7186-5A63-48DE-9391-96348045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8F601-14A2-479D-9157-14EC8CEB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110CA6-79AB-406D-9E64-FC9CDA59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3A548-A021-4AA3-8EA6-188D4065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97050-3597-4789-916A-70C480F6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882DA8-2907-44E9-8C7F-899F6B89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F1ABA1-4DE1-419C-A86D-7ED09B2C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5A3E3B-E570-40BD-A7FE-B18F8EFE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50F1A-EB19-4890-A5DD-B6301CEF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C13B6-E5F9-42F6-8961-21F5B4D1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8699C1-65BA-4D7A-88A9-C8B9A181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3DBBA-E4FC-4EE8-ADE4-586DFA039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3E759D-39BB-43C9-BDDF-06F096EF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C0982-BEA3-452B-BD54-FACC3C20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FC715B-3C4F-42E7-B7A6-57042819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DCDA39-B0A5-47D0-88B0-B09BDA90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0C31C-E362-411E-930F-86FAE360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0D6607-444A-450F-A208-E37364DA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6F2B26-7940-4E6D-8268-3E0F82F6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689EE9D-D6C9-4021-81DC-3D5D28B00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8F41942-07BB-4A48-BDAF-689CE762F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B9D7235-4986-48E9-863B-0651F31F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A49BD7-A026-404F-A93F-19BB5F7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596F45-E183-4CF3-8718-418D7650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AE711-2C67-4EA0-BA71-0BF9FB18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748B24D-D9BC-4D0A-8C91-A5642F3A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7752A4-F488-444E-BC0E-1FE88014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FE06B3-CE63-4BE2-B008-695D1874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20E296B-7E56-44B8-B621-80614A3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AE985C-CD63-46D8-9459-13C5E465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9E9E74-1D11-4928-836A-7AE94BF4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38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114EB-6618-41CE-9458-14342ACB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A86FC-3E6C-4B63-AF5F-E4406FB0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26D3BA-B73A-4401-A575-352E577F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57A929-85B9-41BB-AE2B-2EE2E911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3038EF-FC71-49D2-9678-948D510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93072C-0690-4602-82DA-A50B59F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7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82FD4-670F-40FF-9534-8FA8A025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612E552-0F54-4176-8B54-222BF51C6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3A7300-C214-44DA-B0C9-9E583F23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920ED-21A1-475D-8959-561DDFB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0ACCBA-7675-498E-B706-48C36918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285980-8864-4088-9097-34EFADE4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4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33622E-337B-4760-9353-80675BB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B10B0-A5C4-4672-99B2-AF351777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3678A-11F7-48BB-AEB1-293299E3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B917-4766-4900-A303-A659AC204F2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601B2F-F026-4EB8-93C4-4EE77A499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979C9-AEDA-4AFB-8073-7CC8FE93C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35F3-8D4C-4DD6-B013-D5688A890F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9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A decision tree is a flowchart-like tree structure: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internal node </a:t>
            </a:r>
            <a:r>
              <a:rPr lang="en-US" dirty="0"/>
              <a:t>(</a:t>
            </a:r>
            <a:r>
              <a:rPr lang="en-US" dirty="0" smtClean="0"/>
              <a:t>non leaf </a:t>
            </a:r>
            <a:r>
              <a:rPr lang="en-US" dirty="0"/>
              <a:t>node) denotes a test on an </a:t>
            </a:r>
            <a:r>
              <a:rPr lang="en-US" b="1" dirty="0"/>
              <a:t>attribute</a:t>
            </a:r>
            <a:r>
              <a:rPr lang="en-US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branch</a:t>
            </a:r>
            <a:r>
              <a:rPr lang="en-US" dirty="0"/>
              <a:t> represents an outcome of the test.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leaf node </a:t>
            </a:r>
            <a:r>
              <a:rPr lang="en-US" dirty="0"/>
              <a:t>(or terminal node) holds a </a:t>
            </a:r>
            <a:r>
              <a:rPr lang="en-US" b="1" dirty="0"/>
              <a:t>class label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288C52-6ACE-499C-B591-D00F6184E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t="2816"/>
          <a:stretch/>
        </p:blipFill>
        <p:spPr>
          <a:xfrm>
            <a:off x="5431755" y="3023915"/>
            <a:ext cx="6671662" cy="37020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6E0B656-CEE9-410E-9096-A2C22124D938}"/>
              </a:ext>
            </a:extLst>
          </p:cNvPr>
          <p:cNvSpPr txBox="1">
            <a:spLocks/>
          </p:cNvSpPr>
          <p:nvPr/>
        </p:nvSpPr>
        <p:spPr>
          <a:xfrm>
            <a:off x="731519" y="2854960"/>
            <a:ext cx="4700235" cy="4029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Internal nodes are denoted by rectangles.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Leaf nodes are denoted by ovals.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Some decision tree algorithms produce only binary trees.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Others can produce nonbinary trees.</a:t>
            </a:r>
          </a:p>
        </p:txBody>
      </p:sp>
    </p:spTree>
    <p:extLst>
      <p:ext uri="{BB962C8B-B14F-4D97-AF65-F5344CB8AC3E}">
        <p14:creationId xmlns:p14="http://schemas.microsoft.com/office/powerpoint/2010/main" val="3017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9786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information (or entropy)</a:t>
            </a:r>
            <a:r>
              <a:rPr lang="en-US" dirty="0"/>
              <a:t> needed to classify a tuple in D is: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where p</a:t>
            </a:r>
            <a:r>
              <a:rPr lang="en-US" baseline="-25000" dirty="0"/>
              <a:t>i</a:t>
            </a:r>
            <a:r>
              <a:rPr lang="en-US" dirty="0"/>
              <a:t> is the nonzero probability that an arbitrary tuple in D belongs to class C</a:t>
            </a:r>
            <a:r>
              <a:rPr lang="en-US" baseline="-25000" dirty="0"/>
              <a:t>i</a:t>
            </a:r>
            <a:r>
              <a:rPr lang="en-US" dirty="0"/>
              <a:t> and is estimated by |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dirty="0"/>
              <a:t>|/|D|.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log function to the base 2 is used, because the information is encoded in bits.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Info(D) is just the average amount of information needed to identify the class label of a tuple in 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F7EB34-47B3-4C12-867C-779F5F0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02" y="1678940"/>
            <a:ext cx="4105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21280"/>
            <a:ext cx="1186688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Information needed (after using A to split D into v partitions) to classify D: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term        acts as the weight of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partition. </a:t>
            </a:r>
          </a:p>
          <a:p>
            <a:pPr algn="just">
              <a:lnSpc>
                <a:spcPct val="100000"/>
              </a:lnSpc>
            </a:pPr>
            <a:r>
              <a:rPr lang="en-US" dirty="0" err="1"/>
              <a:t>Info</a:t>
            </a:r>
            <a:r>
              <a:rPr lang="en-US" baseline="-25000" dirty="0" err="1"/>
              <a:t>A</a:t>
            </a:r>
            <a:r>
              <a:rPr lang="en-US" dirty="0"/>
              <a:t>(D) is the expected information required to classify a tuple from D based on the partitioning by A.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smaller the expected information (still) required, the greater the purity of the partitions.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5C0DED-EF96-4149-B67D-EE1F7F7E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22" y="1338580"/>
            <a:ext cx="4743207" cy="126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CE1708-A33E-443D-B655-16B5F063A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95" y="2841851"/>
            <a:ext cx="552450" cy="685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856929" y="2060620"/>
            <a:ext cx="552975" cy="1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76689" y="1338580"/>
            <a:ext cx="2504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 info(D) ham </a:t>
            </a:r>
            <a:r>
              <a:rPr lang="en-US" dirty="0" err="1" smtClean="0"/>
              <a:t>phale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attribute </a:t>
            </a:r>
            <a:r>
              <a:rPr lang="en-US" dirty="0" err="1" smtClean="0"/>
              <a:t>lange</a:t>
            </a:r>
            <a:r>
              <a:rPr lang="en-US" dirty="0" smtClean="0"/>
              <a:t> </a:t>
            </a:r>
            <a:r>
              <a:rPr lang="en-US" dirty="0" err="1" smtClean="0"/>
              <a:t>usme</a:t>
            </a:r>
            <a:r>
              <a:rPr lang="en-US" dirty="0" smtClean="0"/>
              <a:t> </a:t>
            </a:r>
            <a:r>
              <a:rPr lang="en-US" dirty="0" err="1" smtClean="0"/>
              <a:t>dakhege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kitne</a:t>
            </a:r>
            <a:r>
              <a:rPr lang="en-US" dirty="0" smtClean="0"/>
              <a:t> tuples </a:t>
            </a:r>
            <a:r>
              <a:rPr lang="en-US" dirty="0" err="1" smtClean="0"/>
              <a:t>alag</a:t>
            </a:r>
            <a:r>
              <a:rPr lang="en-US" dirty="0" smtClean="0"/>
              <a:t> </a:t>
            </a:r>
            <a:r>
              <a:rPr lang="en-US" dirty="0" err="1" smtClean="0"/>
              <a:t>alag</a:t>
            </a:r>
            <a:r>
              <a:rPr lang="en-US" dirty="0" smtClean="0"/>
              <a:t> h </a:t>
            </a:r>
            <a:r>
              <a:rPr lang="en-US" dirty="0" err="1" smtClean="0"/>
              <a:t>phir</a:t>
            </a:r>
            <a:r>
              <a:rPr lang="en-US" dirty="0" smtClean="0"/>
              <a:t> un tuples </a:t>
            </a:r>
            <a:r>
              <a:rPr lang="en-US" dirty="0" err="1" smtClean="0"/>
              <a:t>ki</a:t>
            </a:r>
            <a:r>
              <a:rPr lang="en-US" dirty="0" smtClean="0"/>
              <a:t> yes no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problability</a:t>
            </a:r>
            <a:r>
              <a:rPr lang="en-US" dirty="0" smtClean="0"/>
              <a:t> </a:t>
            </a:r>
            <a:r>
              <a:rPr lang="en-US" dirty="0" err="1" smtClean="0"/>
              <a:t>nikalkar</a:t>
            </a:r>
            <a:r>
              <a:rPr lang="en-US" dirty="0" smtClean="0"/>
              <a:t> </a:t>
            </a:r>
            <a:r>
              <a:rPr lang="en-US" dirty="0" err="1" smtClean="0"/>
              <a:t>yha</a:t>
            </a:r>
            <a:r>
              <a:rPr lang="en-US" dirty="0" smtClean="0"/>
              <a:t> previous formula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thare</a:t>
            </a:r>
            <a:r>
              <a:rPr lang="en-US" dirty="0" smtClean="0"/>
              <a:t> use </a:t>
            </a:r>
            <a:r>
              <a:rPr lang="en-US" dirty="0" err="1" smtClean="0"/>
              <a:t>karange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91368" y="1507218"/>
            <a:ext cx="2588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 </a:t>
            </a:r>
            <a:r>
              <a:rPr lang="en-US" dirty="0" err="1" smtClean="0"/>
              <a:t>ek</a:t>
            </a:r>
            <a:r>
              <a:rPr lang="en-US" dirty="0" smtClean="0"/>
              <a:t> attribute me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alag</a:t>
            </a:r>
            <a:r>
              <a:rPr lang="en-US" dirty="0" smtClean="0"/>
              <a:t> </a:t>
            </a:r>
            <a:r>
              <a:rPr lang="en-US" dirty="0" err="1" smtClean="0"/>
              <a:t>alag</a:t>
            </a:r>
            <a:r>
              <a:rPr lang="en-US" dirty="0" smtClean="0"/>
              <a:t> tuples h </a:t>
            </a:r>
            <a:r>
              <a:rPr lang="en-US" dirty="0" err="1" smtClean="0"/>
              <a:t>uski</a:t>
            </a:r>
            <a:r>
              <a:rPr lang="en-US" dirty="0" smtClean="0"/>
              <a:t> probability </a:t>
            </a:r>
            <a:r>
              <a:rPr lang="en-US" dirty="0" err="1" smtClean="0"/>
              <a:t>nikal</a:t>
            </a:r>
            <a:r>
              <a:rPr lang="en-US" dirty="0" smtClean="0"/>
              <a:t> </a:t>
            </a:r>
            <a:r>
              <a:rPr lang="en-US" dirty="0" err="1" smtClean="0"/>
              <a:t>dange</a:t>
            </a:r>
            <a:r>
              <a:rPr lang="en-US" dirty="0" smtClean="0"/>
              <a:t>(weigh le </a:t>
            </a:r>
            <a:r>
              <a:rPr lang="en-US" dirty="0" err="1" smtClean="0"/>
              <a:t>lnge</a:t>
            </a:r>
            <a:r>
              <a:rPr lang="en-US" dirty="0" smtClean="0"/>
              <a:t> </a:t>
            </a:r>
            <a:r>
              <a:rPr lang="en-US" dirty="0" err="1" smtClean="0"/>
              <a:t>yha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12146" y="2405121"/>
            <a:ext cx="1970468" cy="8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Information gain is defined as the difference between the </a:t>
            </a:r>
            <a:r>
              <a:rPr lang="en-US"/>
              <a:t>original information requirement </a:t>
            </a:r>
            <a:r>
              <a:rPr lang="en-US" dirty="0"/>
              <a:t>(i.e., based on just the proportion of classes) and the new requirement (i.</a:t>
            </a:r>
            <a:r>
              <a:rPr lang="en-US"/>
              <a:t>e., obtained </a:t>
            </a:r>
            <a:r>
              <a:rPr lang="en-US" dirty="0"/>
              <a:t>after partitioning on A).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Information gained by branching on attribute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9996B2-B42A-4968-8FD9-10A05316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45" y="2857500"/>
            <a:ext cx="4781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6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5" y="121280"/>
            <a:ext cx="11935025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 this example, </a:t>
            </a:r>
            <a:r>
              <a:rPr lang="en-US" b="1" dirty="0"/>
              <a:t>class label </a:t>
            </a:r>
            <a:r>
              <a:rPr lang="en-US" dirty="0"/>
              <a:t>attribute, </a:t>
            </a:r>
            <a:r>
              <a:rPr lang="en-US" dirty="0" err="1"/>
              <a:t>buys_computer</a:t>
            </a:r>
            <a:r>
              <a:rPr lang="en-US" dirty="0"/>
              <a:t>, has two distinct values (namely, yes, no).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 are nine tuples of class yes and five tuples of class no.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(root) node N is created for the tuples in 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To find the splitting criterion for these tuples, we first need to compute the expected information to classify a tuple in 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489FE0-51B9-40CA-870E-7CA17A12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83" y="4550507"/>
            <a:ext cx="3507378" cy="976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753885B-E4B7-474C-B26D-BCE148E71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" t="11170" b="6492"/>
          <a:stretch/>
        </p:blipFill>
        <p:spPr>
          <a:xfrm>
            <a:off x="94415" y="5882639"/>
            <a:ext cx="6090049" cy="62992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 flipV="1">
            <a:off x="927279" y="5527039"/>
            <a:ext cx="706304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4836385"/>
            <a:ext cx="1880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Probability of yes of buys computer or not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438659" y="5636791"/>
            <a:ext cx="566671" cy="245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53" y="5075534"/>
            <a:ext cx="215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</a:t>
            </a:r>
            <a:r>
              <a:rPr lang="en-US" dirty="0" smtClean="0"/>
              <a:t>no </a:t>
            </a:r>
            <a:r>
              <a:rPr lang="en-US" dirty="0"/>
              <a:t>of buys computer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21280"/>
            <a:ext cx="11932194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Next, we need to compute the expected information requirement for each attribute.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Let’s start with the attribute age. We need to look at the distribution of yes and no tuples for each category of age.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1489FE0-51B9-40CA-870E-7CA17A12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50" y="3979142"/>
            <a:ext cx="3507378" cy="976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737C28-F6EC-458E-8453-28BF56B9B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0" y="5331594"/>
            <a:ext cx="3669175" cy="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21280"/>
            <a:ext cx="11972834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For the age category “youth,” there are two yes tuples and three no tuples.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the category “middle aged,” there are four yes tuples and zero no tuples.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737C28-F6EC-458E-8453-28BF56B9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0" y="4090902"/>
            <a:ext cx="3669175" cy="976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F5ADA0B-1488-4168-89A6-4379BFDFCA1C}"/>
              </a:ext>
            </a:extLst>
          </p:cNvPr>
          <p:cNvSpPr txBox="1">
            <a:spLocks/>
          </p:cNvSpPr>
          <p:nvPr/>
        </p:nvSpPr>
        <p:spPr>
          <a:xfrm>
            <a:off x="751840" y="28548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For the category “senior,” there are three yes tuples and two no tuples.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F6989C-E324-4915-BC0A-6C7E522E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" y="5122167"/>
            <a:ext cx="3976175" cy="607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16B911-F059-48F3-9166-298D67739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10" y="5165569"/>
            <a:ext cx="1994590" cy="553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DE5851-BBB0-49B2-B812-DDD4F5107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10" y="6030280"/>
            <a:ext cx="2952450" cy="566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E1B4A7-3F0B-4EE6-8B27-A65FC638E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071" y="6232508"/>
            <a:ext cx="1365387" cy="24333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292439" y="4687910"/>
            <a:ext cx="1880316" cy="47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0764" y="3586722"/>
            <a:ext cx="3119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Yha</a:t>
            </a:r>
            <a:r>
              <a:rPr lang="en-US" dirty="0" smtClean="0"/>
              <a:t> ham </a:t>
            </a:r>
            <a:r>
              <a:rPr lang="en-US" dirty="0" err="1" smtClean="0"/>
              <a:t>ek</a:t>
            </a:r>
            <a:r>
              <a:rPr lang="en-US" dirty="0" smtClean="0"/>
              <a:t> attribute me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endParaRPr lang="en-US" dirty="0" smtClean="0"/>
          </a:p>
          <a:p>
            <a:r>
              <a:rPr lang="en-US" dirty="0" smtClean="0"/>
              <a:t> tuples same h </a:t>
            </a:r>
            <a:r>
              <a:rPr lang="en-US" dirty="0" err="1" smtClean="0"/>
              <a:t>unke</a:t>
            </a:r>
            <a:r>
              <a:rPr lang="en-US" dirty="0" smtClean="0"/>
              <a:t> probability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nikalege</a:t>
            </a:r>
            <a:r>
              <a:rPr lang="en-US" dirty="0" smtClean="0"/>
              <a:t> yes or no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21280"/>
            <a:ext cx="11982994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201168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Similarly, we can compute Gain(income) =0.029 bits, Gain(student) = 0.151 bits, and Gain(</a:t>
            </a:r>
            <a:r>
              <a:rPr lang="en-US" dirty="0" err="1"/>
              <a:t>credit_rating</a:t>
            </a:r>
            <a:r>
              <a:rPr lang="en-US" dirty="0"/>
              <a:t>) = 0.048 bits.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737C28-F6EC-458E-8453-28BF56B9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0" y="4090902"/>
            <a:ext cx="3669175" cy="976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F5ADA0B-1488-4168-89A6-4379BFDFCA1C}"/>
              </a:ext>
            </a:extLst>
          </p:cNvPr>
          <p:cNvSpPr txBox="1">
            <a:spLocks/>
          </p:cNvSpPr>
          <p:nvPr/>
        </p:nvSpPr>
        <p:spPr>
          <a:xfrm>
            <a:off x="741680" y="233670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Because age has the highest information gain among the attributes, it is selected as the splitting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F6989C-E324-4915-BC0A-6C7E522E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0" y="5122167"/>
            <a:ext cx="3976175" cy="607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16B911-F059-48F3-9166-298D67739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10" y="5165569"/>
            <a:ext cx="1994590" cy="553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ADE5851-BBB0-49B2-B812-DDD4F5107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10" y="6030280"/>
            <a:ext cx="2952450" cy="566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1E1B4A7-3F0B-4EE6-8B27-A65FC638E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071" y="6232508"/>
            <a:ext cx="1365387" cy="24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340CB2-04CD-43AE-A57F-E022C1EA1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0900" y="886724"/>
            <a:ext cx="7747000" cy="39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21280"/>
            <a:ext cx="1200912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4ABA7E4-AD34-48A8-BC34-7A0585478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0" t="3555"/>
          <a:stretch/>
        </p:blipFill>
        <p:spPr>
          <a:xfrm>
            <a:off x="30655" y="836018"/>
            <a:ext cx="6314624" cy="435133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A1C1070-4817-41CC-8895-CE2072409C69}"/>
              </a:ext>
            </a:extLst>
          </p:cNvPr>
          <p:cNvSpPr txBox="1">
            <a:spLocks/>
          </p:cNvSpPr>
          <p:nvPr/>
        </p:nvSpPr>
        <p:spPr>
          <a:xfrm>
            <a:off x="0" y="5187356"/>
            <a:ext cx="6207760" cy="16706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/>
              <a:t>*Note the tuples falling into the partition for age D middle aged all belong to the same class.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Therefore be created at the end of this branch and labeled “yes.”</a:t>
            </a:r>
          </a:p>
        </p:txBody>
      </p:sp>
    </p:spTree>
    <p:extLst>
      <p:ext uri="{BB962C8B-B14F-4D97-AF65-F5344CB8AC3E}">
        <p14:creationId xmlns:p14="http://schemas.microsoft.com/office/powerpoint/2010/main" val="3071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121280"/>
            <a:ext cx="1200912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11C76D9-E48A-44D7-85D0-5684E9ECD260}"/>
              </a:ext>
            </a:extLst>
          </p:cNvPr>
          <p:cNvSpPr txBox="1">
            <a:spLocks/>
          </p:cNvSpPr>
          <p:nvPr/>
        </p:nvSpPr>
        <p:spPr>
          <a:xfrm>
            <a:off x="731520" y="2702466"/>
            <a:ext cx="5466080" cy="415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230D3E-0126-4EAB-A241-7239E8EC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4ABA7E4-AD34-48A8-BC34-7A0585478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0" t="3555"/>
          <a:stretch/>
        </p:blipFill>
        <p:spPr>
          <a:xfrm>
            <a:off x="4897" y="836018"/>
            <a:ext cx="6314624" cy="4351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05945B-4E48-409B-9137-73A3883B67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75" t="5355"/>
          <a:stretch/>
        </p:blipFill>
        <p:spPr>
          <a:xfrm>
            <a:off x="7020560" y="689284"/>
            <a:ext cx="4491690" cy="20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1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Computing Information-Gain for Continuous-Valued Attributes: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Let attribute A be a continuous-valued attribute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Must determine the best split point for A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Sort the value A in increasing order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Typically, the midpoint between each pair of adjacent values is considered as a possible split point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(a</a:t>
            </a:r>
            <a:r>
              <a:rPr lang="en-US" sz="2800" baseline="-25000" dirty="0"/>
              <a:t>i</a:t>
            </a:r>
            <a:r>
              <a:rPr lang="en-US" sz="2800" dirty="0"/>
              <a:t>+a</a:t>
            </a:r>
            <a:r>
              <a:rPr lang="en-US" sz="2800" baseline="-25000" dirty="0"/>
              <a:t>i+1</a:t>
            </a:r>
            <a:r>
              <a:rPr lang="en-US" sz="2800" dirty="0"/>
              <a:t>)/2 is the midpoint between the values of a</a:t>
            </a:r>
            <a:r>
              <a:rPr lang="en-US" sz="2800" baseline="-25000" dirty="0"/>
              <a:t>i</a:t>
            </a:r>
            <a:r>
              <a:rPr lang="en-US" sz="2800" dirty="0"/>
              <a:t> and a</a:t>
            </a:r>
            <a:r>
              <a:rPr lang="en-US" sz="2800" baseline="-25000" dirty="0"/>
              <a:t>i+1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point with the minimum expected information requirement for A is selected as the split-point for A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Split:</a:t>
            </a:r>
          </a:p>
          <a:p>
            <a:pPr lvl="1" indent="-422275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D1 is the set of tuples in D satisfying A ≤ split-point, and D2 is the set of tuples in D satisfying A &gt; split-point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How are decision trees used for classification?</a:t>
            </a:r>
            <a:r>
              <a:rPr lang="en-US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Given a tuple, X, for which the associated class label is unknown, the attribute values of the tuple are tested against the decision tree.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path is traced from the root to a leaf node, which holds the class prediction for that tuple.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288C52-6ACE-499C-B591-D00F6184E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" t="2816"/>
          <a:stretch/>
        </p:blipFill>
        <p:spPr>
          <a:xfrm>
            <a:off x="5431755" y="3023915"/>
            <a:ext cx="6671662" cy="37020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6E0B656-CEE9-410E-9096-A2C22124D938}"/>
              </a:ext>
            </a:extLst>
          </p:cNvPr>
          <p:cNvSpPr txBox="1">
            <a:spLocks/>
          </p:cNvSpPr>
          <p:nvPr/>
        </p:nvSpPr>
        <p:spPr>
          <a:xfrm>
            <a:off x="731519" y="3429000"/>
            <a:ext cx="4700235" cy="345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 Decision trees can easily be converted to classification rules.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Decision tree classifiers have good accuracy. However, successful use may depend on the data at hand.</a:t>
            </a:r>
          </a:p>
        </p:txBody>
      </p:sp>
    </p:spTree>
    <p:extLst>
      <p:ext uri="{BB962C8B-B14F-4D97-AF65-F5344CB8AC3E}">
        <p14:creationId xmlns:p14="http://schemas.microsoft.com/office/powerpoint/2010/main" val="335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Gain Ratio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Information gain measure is biased toward tests with many outcomes.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Information gain prefers to select attributes having a large number of values.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consider an attribute that acts as a unique identifier such as product ID.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split on product ID would result in a large number of partitions (as many as there are values), each one containing just one tuple.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Each partition is pure, the information required to classify data set D based on this partitioning would be </a:t>
            </a:r>
            <a:r>
              <a:rPr lang="en-US" dirty="0" err="1"/>
              <a:t>Info</a:t>
            </a:r>
            <a:r>
              <a:rPr lang="en-US" baseline="-25000" dirty="0" err="1"/>
              <a:t>product_ID</a:t>
            </a:r>
            <a:r>
              <a:rPr lang="en-US" dirty="0"/>
              <a:t>(D)= 0.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the information gained by partitioning on this attribute is maximal.</a:t>
            </a:r>
          </a:p>
        </p:txBody>
      </p:sp>
    </p:spTree>
    <p:extLst>
      <p:ext uri="{BB962C8B-B14F-4D97-AF65-F5344CB8AC3E}">
        <p14:creationId xmlns:p14="http://schemas.microsoft.com/office/powerpoint/2010/main" val="25186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Gain Ratio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C4.5, a successor of ID3, uses an extension to information gain known as gain ratio, which attempts to overcome this bias.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For each outcome, it considers the number of tuples having that outcome with respect to the total number of tuples in D.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The attribute with the maximum gain ratio is selected as the splitting attribute.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2434F5-0156-433C-B73F-276D60BD8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" t="3898" b="2091"/>
          <a:stretch/>
        </p:blipFill>
        <p:spPr>
          <a:xfrm>
            <a:off x="3484880" y="1854200"/>
            <a:ext cx="5317284" cy="102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50E704-26CD-48D7-B194-338A890AA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4"/>
          <a:stretch/>
        </p:blipFill>
        <p:spPr>
          <a:xfrm>
            <a:off x="3505200" y="4063680"/>
            <a:ext cx="4390390" cy="8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6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Gain Ratio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Computation of gain ratio for the attribute income.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We have Gain(income) = 0.029.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</a:t>
            </a:r>
            <a:r>
              <a:rPr lang="en-US" dirty="0" err="1"/>
              <a:t>GainRatio</a:t>
            </a:r>
            <a:r>
              <a:rPr lang="en-US" dirty="0"/>
              <a:t>(income) 0.029/1.557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      = 0.019.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2A170C-0ECC-49DD-8D00-029A17E35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10605"/>
          <a:stretch/>
        </p:blipFill>
        <p:spPr>
          <a:xfrm>
            <a:off x="573314" y="1653171"/>
            <a:ext cx="10084526" cy="817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D0A6B4-811D-4B61-A2E4-0F09C3AD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40" y="1914832"/>
            <a:ext cx="1130098" cy="293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AE41F85-46C7-4759-9C58-905614E1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171" y="2698536"/>
            <a:ext cx="5835950" cy="415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832560-03FB-4596-B3BD-0776EF2C5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1" t="3898" b="2091"/>
          <a:stretch/>
        </p:blipFill>
        <p:spPr>
          <a:xfrm>
            <a:off x="731520" y="5492882"/>
            <a:ext cx="4276853" cy="8218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3799268" y="1506828"/>
            <a:ext cx="450760" cy="146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0341" y="1143966"/>
            <a:ext cx="929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Yha</a:t>
            </a:r>
            <a:r>
              <a:rPr lang="en-US" dirty="0" smtClean="0"/>
              <a:t> ham attribute me </a:t>
            </a:r>
            <a:r>
              <a:rPr lang="en-US" dirty="0" err="1" smtClean="0"/>
              <a:t>dakhange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usme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tuple multiple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err="1" smtClean="0"/>
              <a:t>rehe</a:t>
            </a:r>
            <a:r>
              <a:rPr lang="en-US" dirty="0" smtClean="0"/>
              <a:t> h </a:t>
            </a:r>
            <a:r>
              <a:rPr lang="en-US" dirty="0" err="1" smtClean="0"/>
              <a:t>unki</a:t>
            </a:r>
            <a:r>
              <a:rPr lang="en-US" dirty="0" smtClean="0"/>
              <a:t> probability </a:t>
            </a:r>
            <a:r>
              <a:rPr lang="en-US" dirty="0" err="1" smtClean="0"/>
              <a:t>keya</a:t>
            </a:r>
            <a:r>
              <a:rPr lang="en-US" dirty="0" smtClean="0"/>
              <a:t> </a:t>
            </a:r>
            <a:r>
              <a:rPr lang="en-US" dirty="0" err="1" smtClean="0"/>
              <a:t>hogi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6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Gini index measures the impurity of a data partition or set of training tuples.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where p</a:t>
            </a:r>
            <a:r>
              <a:rPr lang="en-US" baseline="-25000" dirty="0"/>
              <a:t>i</a:t>
            </a:r>
            <a:r>
              <a:rPr lang="en-US" dirty="0"/>
              <a:t> is the probability that a tuple in D belongs to class C</a:t>
            </a:r>
            <a:r>
              <a:rPr lang="en-US" baseline="-25000" dirty="0"/>
              <a:t>i</a:t>
            </a:r>
            <a:r>
              <a:rPr lang="en-US" dirty="0"/>
              <a:t> and is estimated by |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dirty="0"/>
              <a:t>|/|D|. The sum is computed over m classes.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Gini index considers a binary split for each attribute.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To determine the best binary split on A, we examine all the possible subsets that can be formed using known values of 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if income has three possible values, namely {low, medium, high}, then the possible subsets are {low, medium, high}, {low, medium}, {low, high}, {medium, high}, {low}, {medium}, {high}, and {}.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5753AD-FDEC-4CCF-A8B6-88DC0BA43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8" t="5962" r="1431" b="4478"/>
          <a:stretch/>
        </p:blipFill>
        <p:spPr>
          <a:xfrm>
            <a:off x="5171440" y="1507218"/>
            <a:ext cx="2905760" cy="1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We exclude the power set, {low, medium, high}, and the empty set {} from consideration since, conceptually, they do not represent a split.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Therefore, there are 2</a:t>
            </a:r>
            <a:r>
              <a:rPr lang="en-US" baseline="30000" dirty="0"/>
              <a:t>v</a:t>
            </a:r>
            <a:r>
              <a:rPr lang="en-US" dirty="0"/>
              <a:t> − 2 possible ways to form two partitions of the data D, based on a binary split on 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 considering a binary split, we compute a weighted sum of the impurity of each resulting partition.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For example, if a binary split on A partitions D into D</a:t>
            </a:r>
            <a:r>
              <a:rPr lang="en-US" baseline="-25000" dirty="0"/>
              <a:t>1</a:t>
            </a:r>
            <a:r>
              <a:rPr lang="en-US" dirty="0"/>
              <a:t> and D</a:t>
            </a:r>
            <a:r>
              <a:rPr lang="en-US" baseline="-25000" dirty="0"/>
              <a:t>2</a:t>
            </a:r>
            <a:r>
              <a:rPr lang="en-US" dirty="0"/>
              <a:t>, the Gini index of D given that partitioning is: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dirty="0"/>
              <a:t>For a discrete-valued attribute, the subset that gives the </a:t>
            </a:r>
            <a:r>
              <a:rPr lang="en-US" b="1" dirty="0"/>
              <a:t>minimum Gini index</a:t>
            </a:r>
            <a:r>
              <a:rPr lang="en-US" dirty="0"/>
              <a:t> for that attribute is </a:t>
            </a:r>
            <a:r>
              <a:rPr lang="en-US" b="1" dirty="0"/>
              <a:t>selected as its splitting subset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04B596-B9EC-4CB5-8A48-6FB02BF55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" t="21391"/>
          <a:stretch/>
        </p:blipFill>
        <p:spPr>
          <a:xfrm>
            <a:off x="3743945" y="4867918"/>
            <a:ext cx="5715015" cy="7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The reduction in impurity that would be incurred by a binary split on a discrete- or continuous-valued attribute A is: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1050" dirty="0"/>
          </a:p>
          <a:p>
            <a:pPr algn="just">
              <a:lnSpc>
                <a:spcPct val="100000"/>
              </a:lnSpc>
            </a:pPr>
            <a:r>
              <a:rPr lang="en-US" dirty="0"/>
              <a:t>The attribute that maximizes the reduction in impurity (or, equivalently, has the minimum Gini index) is selected as the splitting attribute.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990EC9-67B9-4D0E-98D7-150BDECF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14" y="1971040"/>
            <a:ext cx="5548094" cy="4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7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 Gini index to compute the impurity of D: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1050" dirty="0"/>
          </a:p>
          <a:p>
            <a:pPr algn="just">
              <a:lnSpc>
                <a:spcPct val="100000"/>
              </a:lnSpc>
            </a:pPr>
            <a:r>
              <a:rPr lang="en-US" dirty="0"/>
              <a:t>To find the splitting criterion for the tuples in D, we need to compute the Gini index for each attribute.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ACE5AC-EA41-4C4F-9AA7-6BDF3112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7FE943C-8763-4C16-BCEE-2BAF685473B3}"/>
              </a:ext>
            </a:extLst>
          </p:cNvPr>
          <p:cNvSpPr txBox="1">
            <a:spLocks/>
          </p:cNvSpPr>
          <p:nvPr/>
        </p:nvSpPr>
        <p:spPr>
          <a:xfrm>
            <a:off x="0" y="3037840"/>
            <a:ext cx="6207760" cy="382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For attribute income and consider each of the possible splitting subsets.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subset {low, medium} in 10 tuples in partition D</a:t>
            </a:r>
            <a:r>
              <a:rPr lang="en-US" baseline="-25000" dirty="0"/>
              <a:t>1</a:t>
            </a:r>
            <a:r>
              <a:rPr lang="en-US" dirty="0"/>
              <a:t> satisfying the condition “income </a:t>
            </a:r>
            <a:r>
              <a:rPr lang="en-IN" dirty="0"/>
              <a:t>∈</a:t>
            </a:r>
            <a:r>
              <a:rPr lang="en-US" dirty="0"/>
              <a:t> {low, medium}.”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remaining four tuples of D would be assigned to partition D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23913DC-811F-495B-A0BB-A5671374E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6" t="9485"/>
          <a:stretch/>
        </p:blipFill>
        <p:spPr>
          <a:xfrm>
            <a:off x="3568879" y="1402700"/>
            <a:ext cx="5080000" cy="82690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014434" y="1094704"/>
            <a:ext cx="1313645" cy="26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79594" y="836018"/>
            <a:ext cx="474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yes or no of child(</a:t>
            </a:r>
            <a:r>
              <a:rPr lang="en-US" dirty="0" err="1" smtClean="0"/>
              <a:t>buys_computer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6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Gini index value computed based on partitioning {low, medium} 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ACE5AC-EA41-4C4F-9AA7-6BDF3112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7FE943C-8763-4C16-BCEE-2BAF685473B3}"/>
              </a:ext>
            </a:extLst>
          </p:cNvPr>
          <p:cNvSpPr txBox="1">
            <a:spLocks/>
          </p:cNvSpPr>
          <p:nvPr/>
        </p:nvSpPr>
        <p:spPr>
          <a:xfrm>
            <a:off x="0" y="3037840"/>
            <a:ext cx="6207760" cy="382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Gini index for the subsets {low, high} and {medium} is 0.458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{medium, high} and {low}= 0.450.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best binary split for attribute income is on {low, medium*} (or {high}) because it minimizes the Gini index.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0DBF63-DEE7-46BE-AF1B-79782669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432" y="1229255"/>
            <a:ext cx="5835950" cy="1415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1AF6466-1E51-41E4-A6D0-3ABCB21DE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237" y="2240111"/>
            <a:ext cx="1083102" cy="245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864D6AC-EEE0-44AB-9712-8A82AC106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556" y="2240110"/>
            <a:ext cx="2308576" cy="322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1923" y="1307163"/>
            <a:ext cx="335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Gini</a:t>
            </a:r>
            <a:r>
              <a:rPr lang="en-US" sz="2000" b="1" baseline="-25000" dirty="0" smtClean="0"/>
              <a:t>{income}</a:t>
            </a:r>
            <a:r>
              <a:rPr lang="en-US" sz="2000" b="1" dirty="0" smtClean="0"/>
              <a:t>=</a:t>
            </a:r>
            <a:r>
              <a:rPr lang="en-US" sz="2000" b="1" baseline="-25000" dirty="0" smtClean="0"/>
              <a:t>{medium and </a:t>
            </a:r>
            <a:r>
              <a:rPr lang="en-US" sz="2000" b="1" baseline="-25000" dirty="0" err="1" smtClean="0"/>
              <a:t>low,high</a:t>
            </a:r>
            <a:r>
              <a:rPr lang="en-US" sz="2000" b="1" baseline="-25000" dirty="0" smtClean="0"/>
              <a:t>}</a:t>
            </a:r>
            <a:r>
              <a:rPr lang="en-US" sz="2000" b="1" dirty="0" smtClean="0"/>
              <a:t>(D)</a:t>
            </a:r>
            <a:endParaRPr lang="en-IN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61397" y="1707273"/>
            <a:ext cx="1294653" cy="24294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56050" y="1307163"/>
            <a:ext cx="36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probability of yes and no of the medium and low combined</a:t>
            </a:r>
            <a:endParaRPr lang="en-IN" dirty="0"/>
          </a:p>
        </p:txBody>
      </p:sp>
      <p:cxnSp>
        <p:nvCxnSpPr>
          <p:cNvPr id="15" name="Straight Connector 14"/>
          <p:cNvCxnSpPr>
            <a:endCxn id="13" idx="3"/>
          </p:cNvCxnSpPr>
          <p:nvPr/>
        </p:nvCxnSpPr>
        <p:spPr>
          <a:xfrm flipV="1">
            <a:off x="8628845" y="1630329"/>
            <a:ext cx="1416676" cy="60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74362" y="1177355"/>
            <a:ext cx="214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probability of yes and no of only high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Measures- Gini Index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Evaluating age, we obtain {youth, senior} (or {middle aged}) as the best split for age with a Gini index of 0.375.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attributes student and </a:t>
            </a:r>
            <a:r>
              <a:rPr lang="en-US" dirty="0" err="1"/>
              <a:t>credit_rating</a:t>
            </a:r>
            <a:r>
              <a:rPr lang="en-US" dirty="0"/>
              <a:t> are both binary, with Gini index values of 0.367 and 0.429, respectively.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BACE5AC-EA41-4C4F-9AA7-6BDF3112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50" y="2698536"/>
            <a:ext cx="5835950" cy="41594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7FE943C-8763-4C16-BCEE-2BAF685473B3}"/>
              </a:ext>
            </a:extLst>
          </p:cNvPr>
          <p:cNvSpPr txBox="1">
            <a:spLocks/>
          </p:cNvSpPr>
          <p:nvPr/>
        </p:nvSpPr>
        <p:spPr>
          <a:xfrm>
            <a:off x="0" y="3037840"/>
            <a:ext cx="6207760" cy="382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Gini index for the subsets {low, high} and {medium} is 0.458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{medium, high} and {low}= 0.450 </a:t>
            </a:r>
          </a:p>
        </p:txBody>
      </p:sp>
    </p:spTree>
    <p:extLst>
      <p:ext uri="{BB962C8B-B14F-4D97-AF65-F5344CB8AC3E}">
        <p14:creationId xmlns:p14="http://schemas.microsoft.com/office/powerpoint/2010/main" val="31052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6065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The three measures, in general, return good results but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Information gain: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biased towards multivalued attributes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Gain ratio: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tends to prefer unbalanced splits in which one partition is much smaller than the others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Gini index: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biased to multivalued attributes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has difficulty when # of classes is large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tends to favor tests that result in equal-sized partitions and purity in both partitions</a:t>
            </a:r>
          </a:p>
        </p:txBody>
      </p:sp>
    </p:spTree>
    <p:extLst>
      <p:ext uri="{BB962C8B-B14F-4D97-AF65-F5344CB8AC3E}">
        <p14:creationId xmlns:p14="http://schemas.microsoft.com/office/powerpoint/2010/main" val="15604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Popular traditional Decision Tree Algorithms: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ID3 (Iterative </a:t>
            </a:r>
            <a:r>
              <a:rPr lang="en-US" sz="2600" dirty="0" err="1"/>
              <a:t>Dichotomiser</a:t>
            </a:r>
            <a:r>
              <a:rPr lang="en-US" sz="2600" dirty="0"/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C4.5 (a successor of ID3)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CART (Classification And Regression Trees)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ID3, C4.5, and CART adopt a greedy (i.e., nonbacktracking) approach in which decision trees are constructed in a top-down recursive divide-and-conquer manner. </a:t>
            </a:r>
          </a:p>
        </p:txBody>
      </p:sp>
    </p:spTree>
    <p:extLst>
      <p:ext uri="{BB962C8B-B14F-4D97-AF65-F5344CB8AC3E}">
        <p14:creationId xmlns:p14="http://schemas.microsoft.com/office/powerpoint/2010/main" val="6753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Decision tree algorithm has three parameters: </a:t>
            </a:r>
          </a:p>
          <a:p>
            <a:pPr marL="571500" indent="-571500" algn="just">
              <a:lnSpc>
                <a:spcPct val="100000"/>
              </a:lnSpc>
              <a:buFont typeface="+mj-lt"/>
              <a:buAutoNum type="romanLcPeriod"/>
            </a:pPr>
            <a:r>
              <a:rPr lang="en-US" b="1" dirty="0"/>
              <a:t>D:</a:t>
            </a:r>
            <a:r>
              <a:rPr lang="en-US" dirty="0"/>
              <a:t> data partition, Initially, it is the complete set of training tuples and their associated class labels.</a:t>
            </a:r>
          </a:p>
          <a:p>
            <a:pPr marL="571500" indent="-571500" algn="just">
              <a:lnSpc>
                <a:spcPct val="100000"/>
              </a:lnSpc>
              <a:buFont typeface="+mj-lt"/>
              <a:buAutoNum type="romanLcPeriod"/>
            </a:pPr>
            <a:r>
              <a:rPr lang="en-US" b="1" dirty="0"/>
              <a:t>Parameter attribute list: </a:t>
            </a:r>
            <a:r>
              <a:rPr lang="en-US" dirty="0"/>
              <a:t>the set of candidate attributes. </a:t>
            </a:r>
          </a:p>
          <a:p>
            <a:pPr marL="571500" indent="-571500" algn="just">
              <a:lnSpc>
                <a:spcPct val="100000"/>
              </a:lnSpc>
              <a:buFont typeface="+mj-lt"/>
              <a:buAutoNum type="romanLcPeriod"/>
            </a:pPr>
            <a:r>
              <a:rPr lang="en-US" b="1" dirty="0"/>
              <a:t>Attribute selection method: </a:t>
            </a:r>
            <a:r>
              <a:rPr lang="en-US" dirty="0"/>
              <a:t>specifies a heuristic procedure for selecting the attribute that “best” discriminates the given tuples according to class. 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 criterion consists of a splitting attribute and, possibly, either a split-point or splitting subset. 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Attribute selection measure such as information gain or the Gini index.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Gini index: Tree is strictly binary</a:t>
            </a:r>
          </a:p>
          <a:p>
            <a:pPr marL="720725" lvl="1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Information gain: Multiway splits (i.e., two or more branches to be grown from a node)</a:t>
            </a:r>
          </a:p>
        </p:txBody>
      </p:sp>
    </p:spTree>
    <p:extLst>
      <p:ext uri="{BB962C8B-B14F-4D97-AF65-F5344CB8AC3E}">
        <p14:creationId xmlns:p14="http://schemas.microsoft.com/office/powerpoint/2010/main" val="29379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If the tuples in D are all of the </a:t>
            </a:r>
            <a:r>
              <a:rPr lang="en-US" b="1" dirty="0"/>
              <a:t>same class</a:t>
            </a:r>
            <a:r>
              <a:rPr lang="en-US" dirty="0"/>
              <a:t>, then node N becomes a leaf and is labeled with that class (Stopping criteria).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Otherwise, the algorithm calls </a:t>
            </a:r>
            <a:r>
              <a:rPr lang="en-US" b="1" dirty="0"/>
              <a:t>Attribute selection method</a:t>
            </a:r>
            <a:r>
              <a:rPr lang="en-US" dirty="0"/>
              <a:t> to determine the splitting criterion.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All the tuples in partition D (represented at node N) belong to the same class.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Stopping criteria:</a:t>
            </a:r>
            <a:r>
              <a:rPr lang="en-US" dirty="0"/>
              <a:t> Recursive partitioning stops only when any one of the following terminating conditions is true :</a:t>
            </a:r>
          </a:p>
          <a:p>
            <a:pPr marL="538163" lvl="1" indent="-2746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All the tuples in partition D (represented at node N) belong to the same class.</a:t>
            </a:r>
          </a:p>
          <a:p>
            <a:pPr marL="538163" lvl="1" indent="-2746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There are no remaining attributes on which the tuples may be further partitioned.</a:t>
            </a:r>
          </a:p>
          <a:p>
            <a:pPr marL="538163" lvl="1" indent="-27463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There are no tuples for a given branch, that is, a partition </a:t>
            </a:r>
            <a:r>
              <a:rPr lang="en-US" sz="2800" dirty="0" err="1"/>
              <a:t>D</a:t>
            </a:r>
            <a:r>
              <a:rPr lang="en-US" sz="2800" baseline="-25000" dirty="0" err="1"/>
              <a:t>j</a:t>
            </a:r>
            <a:r>
              <a:rPr lang="en-US" sz="2800" dirty="0"/>
              <a:t> is empty.</a:t>
            </a:r>
          </a:p>
        </p:txBody>
      </p:sp>
    </p:spTree>
    <p:extLst>
      <p:ext uri="{BB962C8B-B14F-4D97-AF65-F5344CB8AC3E}">
        <p14:creationId xmlns:p14="http://schemas.microsoft.com/office/powerpoint/2010/main" val="30185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Let A be the splitting attribute. A has v distinct values,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,..., a</a:t>
            </a:r>
            <a:r>
              <a:rPr lang="en-US" baseline="-25000" dirty="0"/>
              <a:t>v</a:t>
            </a:r>
            <a:r>
              <a:rPr lang="en-US" dirty="0"/>
              <a:t>}, based on the training data.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is </a:t>
            </a:r>
            <a:r>
              <a:rPr lang="en-US" b="1" dirty="0"/>
              <a:t>discrete-valued</a:t>
            </a:r>
            <a:r>
              <a:rPr lang="en-US" dirty="0"/>
              <a:t>: In this case, the outcomes of the test at node N correspond directly to the known values of A.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branch is created for each known value,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, of A and labeled with that value.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is </a:t>
            </a:r>
            <a:r>
              <a:rPr lang="en-US" b="1" dirty="0"/>
              <a:t>continuous-valued</a:t>
            </a:r>
            <a:r>
              <a:rPr lang="en-US" dirty="0"/>
              <a:t>: In this case, the test at node N has two possible outcomes, corresponding to the conditions A ≤ split point and A &gt; split point, respectively.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0"/>
            <a:ext cx="10515600" cy="714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Decision Tree: Attribute Selection Measures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Three popular attribute selection measures—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Information gain	(ID3)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Gain ratio		(C4.5)</a:t>
            </a:r>
          </a:p>
          <a:p>
            <a:pPr marL="971550" lvl="1" indent="-514350" algn="just">
              <a:lnSpc>
                <a:spcPct val="100000"/>
              </a:lnSpc>
              <a:buFont typeface="+mj-lt"/>
              <a:buAutoNum type="alphaLcParenR"/>
            </a:pPr>
            <a:r>
              <a:rPr lang="en-US" sz="2800" dirty="0"/>
              <a:t>Gini index		(CART)</a:t>
            </a:r>
          </a:p>
          <a:p>
            <a:pPr algn="just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121280"/>
            <a:ext cx="1164336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Information Gain: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ID3</a:t>
            </a:r>
            <a:r>
              <a:rPr lang="en-US" dirty="0"/>
              <a:t> uses </a:t>
            </a:r>
            <a:r>
              <a:rPr lang="en-US" b="1" dirty="0"/>
              <a:t>information gain </a:t>
            </a:r>
            <a:r>
              <a:rPr lang="en-US" dirty="0"/>
              <a:t>as its attribute selection measure.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attribute with the </a:t>
            </a:r>
            <a:r>
              <a:rPr lang="en-US" b="1" dirty="0"/>
              <a:t>highest information gain</a:t>
            </a:r>
            <a:r>
              <a:rPr lang="en-US" dirty="0"/>
              <a:t> is chosen as the splitting attribute for node N.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To classify the tuples in the resulting partitions and reflects the least randomness or “impurity” in these partitions.</a:t>
            </a:r>
          </a:p>
        </p:txBody>
      </p:sp>
    </p:spTree>
    <p:extLst>
      <p:ext uri="{BB962C8B-B14F-4D97-AF65-F5344CB8AC3E}">
        <p14:creationId xmlns:p14="http://schemas.microsoft.com/office/powerpoint/2010/main" val="33692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21280"/>
            <a:ext cx="1178560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Decision Tree: Attribute Selection Measures- Information gain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792480"/>
            <a:ext cx="10816046" cy="59094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Entropy (Information Theory)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measure of uncertainty associated with a random variable.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High entropy -&gt; higher uncertainty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Lower entropy -&gt; lower uncertainty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/>
              <a:t>expected</a:t>
            </a:r>
            <a:r>
              <a:rPr lang="en-US" dirty="0"/>
              <a:t> </a:t>
            </a:r>
            <a:r>
              <a:rPr lang="en-US" b="1" dirty="0"/>
              <a:t>information (or entropy)</a:t>
            </a:r>
            <a:r>
              <a:rPr lang="en-US" dirty="0"/>
              <a:t> needed to classify a tuple in D 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8F7EB34-47B3-4C12-867C-779F5F0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82" y="3639820"/>
            <a:ext cx="4105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4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12372</TotalTime>
  <Words>2312</Words>
  <Application>Microsoft Office PowerPoint</Application>
  <PresentationFormat>Widescreen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Tree: Attribute Selection Measures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Measures- Information gain</vt:lpstr>
      <vt:lpstr>Decision Tree: Attribute Selection Measures</vt:lpstr>
      <vt:lpstr>Decision Tree: Attribute Selection Measures- Gain Ratio</vt:lpstr>
      <vt:lpstr>Decision Tree: Attribute Selection Measures- Gain Ratio</vt:lpstr>
      <vt:lpstr>Decision Tree: Attribute Selection Measures- Gain Ratio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Tree: Attribute Selection Measures- Gini Index</vt:lpstr>
      <vt:lpstr>Decision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</dc:title>
  <dc:creator>Kuldeep Singh</dc:creator>
  <cp:lastModifiedBy>Sumit kumar</cp:lastModifiedBy>
  <cp:revision>82</cp:revision>
  <dcterms:created xsi:type="dcterms:W3CDTF">2023-09-04T03:01:19Z</dcterms:created>
  <dcterms:modified xsi:type="dcterms:W3CDTF">2024-10-18T16:55:28Z</dcterms:modified>
</cp:coreProperties>
</file>