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7010400" cy="9296400"/>
  <p:embeddedFontLst>
    <p:embeddedFont>
      <p:font typeface="Tahoma" panose="020B0604030504040204" pitchFamily="34" charset="0"/>
      <p:regular r:id="rId18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mbria Math" panose="02040503050406030204" pitchFamily="18" charset="0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84"/>
      </p:cViewPr>
      <p:guideLst>
        <p:guide orient="horz" pos="2160"/>
        <p:guide pos="364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29"/>
        <p:guide pos="220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800" tIns="48400" rIns="96800" bIns="484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676653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12750" y="700088"/>
            <a:ext cx="6189663" cy="34829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934112" y="4416098"/>
            <a:ext cx="5142177" cy="4180921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1807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9772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1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067590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79156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3910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5809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94751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66859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31527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2682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:notes"/>
          <p:cNvSpPr txBox="1">
            <a:spLocks noGrp="1"/>
          </p:cNvSpPr>
          <p:nvPr>
            <p:ph type="body" idx="1"/>
          </p:nvPr>
        </p:nvSpPr>
        <p:spPr>
          <a:xfrm>
            <a:off x="932591" y="4416098"/>
            <a:ext cx="5143698" cy="4180921"/>
          </a:xfrm>
          <a:prstGeom prst="rect">
            <a:avLst/>
          </a:prstGeom>
        </p:spPr>
        <p:txBody>
          <a:bodyPr spcFirstLastPara="1" wrap="square" lIns="96800" tIns="48400" rIns="96800" bIns="484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704850"/>
            <a:ext cx="6172200" cy="3471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864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1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 rot="5400000">
            <a:off x="3503085" y="-1811866"/>
            <a:ext cx="5181600" cy="11091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 rot="5400000">
            <a:off x="7162801" y="1847850"/>
            <a:ext cx="6172200" cy="278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 rot="5400000">
            <a:off x="1495425" y="-835025"/>
            <a:ext cx="6172200" cy="8147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2 Content" type="txAndTwoObj">
  <p:cSld name="TEXT_AND_TWO_OBJECT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body" idx="1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body" idx="2"/>
          </p:nvPr>
        </p:nvSpPr>
        <p:spPr>
          <a:xfrm>
            <a:off x="6195484" y="1143000"/>
            <a:ext cx="5444067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3"/>
          </p:nvPr>
        </p:nvSpPr>
        <p:spPr>
          <a:xfrm>
            <a:off x="6195484" y="3810000"/>
            <a:ext cx="5444067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Text, and Content" type="txAndObj">
  <p:cSld name="TEXT_AND_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2"/>
          </p:nvPr>
        </p:nvSpPr>
        <p:spPr>
          <a:xfrm>
            <a:off x="6195484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14325" algn="l">
              <a:spcBef>
                <a:spcPts val="180"/>
              </a:spcBef>
              <a:spcAft>
                <a:spcPts val="0"/>
              </a:spcAft>
              <a:buSzPts val="1350"/>
              <a:buChar char="●"/>
              <a:defRPr/>
            </a:lvl1pPr>
            <a:lvl2pPr marL="914400" lvl="1" indent="-342900" algn="l">
              <a:spcBef>
                <a:spcPts val="4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able" type="tbl">
  <p:cSld name="TAB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ctr">
              <a:spcBef>
                <a:spcPts val="28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spcBef>
                <a:spcPts val="40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400"/>
              </a:spcBef>
              <a:spcAft>
                <a:spcPts val="0"/>
              </a:spcAft>
              <a:buSzPts val="168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SzPts val="1500"/>
              <a:buNone/>
              <a:defRPr sz="20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120"/>
              <a:buNone/>
              <a:defRPr sz="16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body" idx="1"/>
          </p:nvPr>
        </p:nvSpPr>
        <p:spPr>
          <a:xfrm>
            <a:off x="548217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195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2"/>
          </p:nvPr>
        </p:nvSpPr>
        <p:spPr>
          <a:xfrm>
            <a:off x="6195484" y="1143000"/>
            <a:ext cx="5444067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61950" algn="l">
              <a:spcBef>
                <a:spcPts val="280"/>
              </a:spcBef>
              <a:spcAft>
                <a:spcPts val="0"/>
              </a:spcAft>
              <a:buSzPts val="2100"/>
              <a:buChar char="●"/>
              <a:defRPr sz="2800"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SzPts val="2400"/>
              <a:buChar char="–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◆"/>
              <a:defRPr sz="2000"/>
            </a:lvl3pPr>
            <a:lvl4pPr marL="1828800" lvl="3" indent="-3429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429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L="457200" lvl="0" indent="-228600" algn="l">
              <a:spcBef>
                <a:spcPts val="240"/>
              </a:spcBef>
              <a:spcAft>
                <a:spcPts val="0"/>
              </a:spcAft>
              <a:buSzPts val="18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42900" algn="l">
              <a:spcBef>
                <a:spcPts val="240"/>
              </a:spcBef>
              <a:spcAft>
                <a:spcPts val="0"/>
              </a:spcAft>
              <a:buSzPts val="1800"/>
              <a:buChar char="●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SzPts val="2000"/>
              <a:buChar char="–"/>
              <a:defRPr sz="2000"/>
            </a:lvl2pPr>
            <a:lvl3pPr marL="1371600" lvl="2" indent="-308610" algn="l">
              <a:spcBef>
                <a:spcPts val="400"/>
              </a:spcBef>
              <a:spcAft>
                <a:spcPts val="0"/>
              </a:spcAft>
              <a:buSzPts val="1260"/>
              <a:buChar char="◆"/>
              <a:defRPr sz="1800"/>
            </a:lvl3pPr>
            <a:lvl4pPr marL="1828800" lvl="3" indent="-330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•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381000" algn="l">
              <a:spcBef>
                <a:spcPts val="320"/>
              </a:spcBef>
              <a:spcAft>
                <a:spcPts val="0"/>
              </a:spcAft>
              <a:buSzPts val="2400"/>
              <a:buChar char="●"/>
              <a:defRPr sz="3200"/>
            </a:lvl1pPr>
            <a:lvl2pPr marL="914400" lvl="1" indent="-406400" algn="l">
              <a:spcBef>
                <a:spcPts val="400"/>
              </a:spcBef>
              <a:spcAft>
                <a:spcPts val="0"/>
              </a:spcAft>
              <a:buSzPts val="2800"/>
              <a:buChar char="–"/>
              <a:defRPr sz="2800"/>
            </a:lvl2pPr>
            <a:lvl3pPr marL="1371600" lvl="2" indent="-335280" algn="l">
              <a:spcBef>
                <a:spcPts val="400"/>
              </a:spcBef>
              <a:spcAft>
                <a:spcPts val="0"/>
              </a:spcAft>
              <a:buSzPts val="1680"/>
              <a:buChar char="◆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lv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lvl="0" indent="-228600" algn="l">
              <a:spcBef>
                <a:spcPts val="140"/>
              </a:spcBef>
              <a:spcAft>
                <a:spcPts val="0"/>
              </a:spcAft>
              <a:buSzPts val="1050"/>
              <a:buNone/>
              <a:defRPr sz="1400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4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>
            <a:lvl1pPr marR="0" lvl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R="0" lvl="2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R="0" lvl="3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R="0" lvl="4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R="0" lvl="5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R="0" lvl="6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R="0" lvl="7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R="0" lvl="8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>
            <a:lvl1pPr marL="457200" marR="0" lvl="0" indent="-361950" algn="l" rtl="0">
              <a:spcBef>
                <a:spcPts val="280"/>
              </a:spcBef>
              <a:spcAft>
                <a:spcPts val="0"/>
              </a:spcAft>
              <a:buClr>
                <a:srgbClr val="0C7B9C"/>
              </a:buClr>
              <a:buSzPts val="2100"/>
              <a:buFont typeface="Arial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5280" algn="l" rtl="0">
              <a:spcBef>
                <a:spcPts val="400"/>
              </a:spcBef>
              <a:spcAft>
                <a:spcPts val="0"/>
              </a:spcAft>
              <a:buClr>
                <a:srgbClr val="0C7B9C"/>
              </a:buClr>
              <a:buSzPts val="1680"/>
              <a:buFont typeface="Noto Sans Symbols"/>
              <a:buChar char="◆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grpSp>
        <p:nvGrpSpPr>
          <p:cNvPr id="8" name="Google Shape;8;p1"/>
          <p:cNvGrpSpPr/>
          <p:nvPr/>
        </p:nvGrpSpPr>
        <p:grpSpPr>
          <a:xfrm>
            <a:off x="406400" y="838200"/>
            <a:ext cx="11379200" cy="152400"/>
            <a:chOff x="264" y="788"/>
            <a:chExt cx="5232" cy="124"/>
          </a:xfrm>
        </p:grpSpPr>
        <p:sp>
          <p:nvSpPr>
            <p:cNvPr id="9" name="Google Shape;9;p1"/>
            <p:cNvSpPr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" name="Google Shape;11;p1"/>
          <p:cNvSpPr txBox="1"/>
          <p:nvPr/>
        </p:nvSpPr>
        <p:spPr>
          <a:xfrm>
            <a:off x="609600" y="6400801"/>
            <a:ext cx="113792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2/10/2021		      Introduction to Data Mining, 2</a:t>
            </a:r>
            <a:r>
              <a:rPr lang="en-US" sz="1400" b="1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 			              </a:t>
            </a:r>
            <a:fld id="{00000000-1234-1234-1234-123412341234}" type="slidenum"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1752600" y="152400"/>
            <a:ext cx="8763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ctr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 Mining </a:t>
            </a:r>
            <a:br>
              <a:rPr lang="en-US"/>
            </a:br>
            <a:r>
              <a:rPr lang="en-US"/>
              <a:t>Classification: Alternative Techniques</a:t>
            </a:r>
            <a:endParaRPr/>
          </a:p>
        </p:txBody>
      </p:sp>
      <p:sp>
        <p:nvSpPr>
          <p:cNvPr id="64" name="Google Shape;64;p16"/>
          <p:cNvSpPr/>
          <p:nvPr/>
        </p:nvSpPr>
        <p:spPr>
          <a:xfrm>
            <a:off x="1905000" y="1340711"/>
            <a:ext cx="8229600" cy="5029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Lecture Notes for Chapter 4</a:t>
            </a:r>
            <a:endParaRPr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Instance-Based Learning</a:t>
            </a:r>
            <a:endParaRPr/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endParaRPr sz="3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Mining , 2</a:t>
            </a:r>
            <a:r>
              <a:rPr lang="en-US" sz="3200" b="0" i="0" u="none" strike="noStrike" cap="none" baseline="30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nd</a:t>
            </a:r>
            <a:r>
              <a:rPr lang="en-US"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Edition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</a:t>
            </a:r>
            <a:endParaRPr/>
          </a:p>
          <a:p>
            <a:pPr marL="0" marR="0" lvl="0" indent="0" algn="ctr" rtl="0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68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Tan, Steinbach, Karpatne, Kumar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6"/>
          <p:cNvGrpSpPr/>
          <p:nvPr/>
        </p:nvGrpSpPr>
        <p:grpSpPr>
          <a:xfrm>
            <a:off x="1828800" y="990600"/>
            <a:ext cx="8534400" cy="152400"/>
            <a:chOff x="264" y="788"/>
            <a:chExt cx="5232" cy="124"/>
          </a:xfrm>
        </p:grpSpPr>
        <p:sp>
          <p:nvSpPr>
            <p:cNvPr id="66" name="Google Shape;66;p16"/>
            <p:cNvSpPr/>
            <p:nvPr/>
          </p:nvSpPr>
          <p:spPr>
            <a:xfrm>
              <a:off x="264" y="788"/>
              <a:ext cx="5232" cy="61"/>
            </a:xfrm>
            <a:prstGeom prst="rect">
              <a:avLst/>
            </a:prstGeom>
            <a:gradFill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6"/>
            <p:cNvSpPr/>
            <p:nvPr/>
          </p:nvSpPr>
          <p:spPr>
            <a:xfrm>
              <a:off x="264" y="881"/>
              <a:ext cx="5232" cy="31"/>
            </a:xfrm>
            <a:prstGeom prst="rect">
              <a:avLst/>
            </a:prstGeom>
            <a:gradFill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1905000" y="265043"/>
            <a:ext cx="8280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K-NN Classifiers…</a:t>
            </a:r>
            <a:endParaRPr/>
          </a:p>
        </p:txBody>
      </p:sp>
      <p:sp>
        <p:nvSpPr>
          <p:cNvPr id="154" name="Google Shape;154;p25"/>
          <p:cNvSpPr txBox="1">
            <a:spLocks noGrp="1"/>
          </p:cNvSpPr>
          <p:nvPr>
            <p:ph type="body" idx="1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800100" lvl="1" indent="-342900" algn="l" rtl="0"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Irrelevant attributes add noise to the proximity measure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Redundant attributes bias the proximity measure towards certain attributes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Handling attributes that are interacting</a:t>
            </a:r>
            <a:endParaRPr/>
          </a:p>
          <a:p>
            <a:pPr marL="800100" lvl="1" indent="-165100" algn="l" rtl="0">
              <a:spcBef>
                <a:spcPts val="68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Improving KNN Efficiency</a:t>
            </a:r>
            <a:endParaRPr/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Avoid having to compute distance to all objects in the training set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Multi-dimensional access methods (k-d trees)  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Fast approximate similarity search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Locality Sensitive Hashing (LSH) </a:t>
            </a:r>
            <a:endParaRPr/>
          </a:p>
          <a:p>
            <a:pPr marL="292100" lvl="0" indent="-292100" algn="l" rtl="0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Condensing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Determine a smaller set of objects that give the same performance</a:t>
            </a:r>
            <a:endParaRPr/>
          </a:p>
          <a:p>
            <a:pPr marL="292100" lvl="0" indent="-292100" algn="l" rtl="0">
              <a:spcBef>
                <a:spcPts val="68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Editing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Remove objects to improve efficiency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 Instance-based Classification: k-Nearest-Neighbor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910" y="941696"/>
            <a:ext cx="11001656" cy="5916303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Nearest-neighbor classifiers compare a given test tuple with training tuples that are similar to it.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k-nearest-neighbor classifier searches the pattern space for the k training tuples that are </a:t>
            </a:r>
            <a:r>
              <a:rPr lang="en-US" b="1" dirty="0"/>
              <a:t>closest</a:t>
            </a:r>
            <a:r>
              <a:rPr lang="en-US" dirty="0"/>
              <a:t> to the unknown (or test) tuple.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These k training tuples are the k </a:t>
            </a:r>
            <a:r>
              <a:rPr lang="en-US" b="1" dirty="0"/>
              <a:t>nearest neighbors </a:t>
            </a:r>
            <a:r>
              <a:rPr lang="en-US" dirty="0"/>
              <a:t>of the unknown tuple.</a:t>
            </a:r>
          </a:p>
          <a:p>
            <a:pPr algn="just">
              <a:lnSpc>
                <a:spcPct val="100000"/>
              </a:lnSpc>
            </a:pPr>
            <a:r>
              <a:rPr lang="en-US" b="1" dirty="0"/>
              <a:t>Closeness</a:t>
            </a:r>
            <a:r>
              <a:rPr lang="en-US" dirty="0"/>
              <a:t> is defined in terms of a distance metric, such as Euclidean distance. The Euclidean distance between two points or tuples: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dirty="0"/>
              <a:t>		X</a:t>
            </a:r>
            <a:r>
              <a:rPr lang="en-US" baseline="-25000" dirty="0"/>
              <a:t>1</a:t>
            </a:r>
            <a:r>
              <a:rPr lang="en-US" dirty="0"/>
              <a:t> =(x</a:t>
            </a:r>
            <a:r>
              <a:rPr lang="en-US" baseline="-25000" dirty="0"/>
              <a:t>11</a:t>
            </a:r>
            <a:r>
              <a:rPr lang="en-US" dirty="0"/>
              <a:t>, x</a:t>
            </a:r>
            <a:r>
              <a:rPr lang="en-US" baseline="-25000" dirty="0"/>
              <a:t>12</a:t>
            </a:r>
            <a:r>
              <a:rPr lang="en-US" dirty="0"/>
              <a:t>,…, x</a:t>
            </a:r>
            <a:r>
              <a:rPr lang="en-US" baseline="-25000" dirty="0"/>
              <a:t>1n</a:t>
            </a:r>
            <a:r>
              <a:rPr lang="en-US" dirty="0"/>
              <a:t>) and X</a:t>
            </a:r>
            <a:r>
              <a:rPr lang="en-US" baseline="-25000" dirty="0"/>
              <a:t>2</a:t>
            </a:r>
            <a:r>
              <a:rPr lang="en-US" dirty="0"/>
              <a:t> =(x</a:t>
            </a:r>
            <a:r>
              <a:rPr lang="en-US" baseline="-25000" dirty="0"/>
              <a:t>21</a:t>
            </a:r>
            <a:r>
              <a:rPr lang="en-US" dirty="0"/>
              <a:t>, x</a:t>
            </a:r>
            <a:r>
              <a:rPr lang="en-US" baseline="-25000" dirty="0"/>
              <a:t>22</a:t>
            </a:r>
            <a:r>
              <a:rPr lang="en-US" dirty="0"/>
              <a:t>,…, x</a:t>
            </a:r>
            <a:r>
              <a:rPr lang="en-US" baseline="-25000" dirty="0"/>
              <a:t>2n</a:t>
            </a:r>
            <a:r>
              <a:rPr lang="en-US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C189506-803E-416A-B7C7-E420078D65C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3"/>
          <a:stretch/>
        </p:blipFill>
        <p:spPr>
          <a:xfrm>
            <a:off x="3541802" y="5495108"/>
            <a:ext cx="3843067" cy="93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5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 Instance-based Classification: k-Nearest-Neighbor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104" y="1146412"/>
            <a:ext cx="10660462" cy="571158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/>
              <a:t>For k-nearest-neighbor classification, the unknown tuple is assigned the most common class among its k-nearest neighbors.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When k = 1, the unknown tuple is assigned the class of the training tuple that is closest to it in pattern space.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Nearest-neighbor classifiers can also be used for numeric prediction, that is, to return a real-valued prediction for a given unknown tuple. </a:t>
            </a:r>
          </a:p>
          <a:p>
            <a:pPr algn="just">
              <a:lnSpc>
                <a:spcPct val="100000"/>
              </a:lnSpc>
            </a:pPr>
            <a:r>
              <a:rPr lang="en-US" dirty="0"/>
              <a:t>In this case, the classifier returns the average value of the real-valued labels associated with the k-nearest neighbors of the unknown tuple.</a:t>
            </a:r>
          </a:p>
        </p:txBody>
      </p:sp>
    </p:spTree>
    <p:extLst>
      <p:ext uri="{BB962C8B-B14F-4D97-AF65-F5344CB8AC3E}">
        <p14:creationId xmlns:p14="http://schemas.microsoft.com/office/powerpoint/2010/main" val="392425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 Instance-based Classification: k-Nearest-Neighbor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68E610-DD25-431B-85F0-D5B68EABB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600" y="709684"/>
            <a:ext cx="11990316" cy="3725838"/>
          </a:xfrm>
        </p:spPr>
        <p:txBody>
          <a:bodyPr>
            <a:normAutofit/>
          </a:bodyPr>
          <a:lstStyle/>
          <a:p>
            <a:pPr marL="142875" indent="0" algn="just">
              <a:lnSpc>
                <a:spcPct val="100000"/>
              </a:lnSpc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6A37000-DE69-4D31-85FA-4B47BC9F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9788"/>
              </p:ext>
            </p:extLst>
          </p:nvPr>
        </p:nvGraphicFramePr>
        <p:xfrm>
          <a:off x="148047" y="1318765"/>
          <a:ext cx="3490268" cy="281749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74205">
                  <a:extLst>
                    <a:ext uri="{9D8B030D-6E8A-4147-A177-3AD203B41FA5}">
                      <a16:colId xmlns="" xmlns:a16="http://schemas.microsoft.com/office/drawing/2014/main" val="3456394625"/>
                    </a:ext>
                  </a:extLst>
                </a:gridCol>
                <a:gridCol w="837664">
                  <a:extLst>
                    <a:ext uri="{9D8B030D-6E8A-4147-A177-3AD203B41FA5}">
                      <a16:colId xmlns="" xmlns:a16="http://schemas.microsoft.com/office/drawing/2014/main" val="32043916"/>
                    </a:ext>
                  </a:extLst>
                </a:gridCol>
                <a:gridCol w="659978">
                  <a:extLst>
                    <a:ext uri="{9D8B030D-6E8A-4147-A177-3AD203B41FA5}">
                      <a16:colId xmlns="" xmlns:a16="http://schemas.microsoft.com/office/drawing/2014/main" val="2209826637"/>
                    </a:ext>
                  </a:extLst>
                </a:gridCol>
                <a:gridCol w="1218421">
                  <a:extLst>
                    <a:ext uri="{9D8B030D-6E8A-4147-A177-3AD203B41FA5}">
                      <a16:colId xmlns="" xmlns:a16="http://schemas.microsoft.com/office/drawing/2014/main" val="296861828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Applicant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Cibil Score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Income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Loan Approved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580639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546725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41263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746750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195973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230973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244834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35000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101266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902522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839394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J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18000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798290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AFF3BA4-9F7B-4CFA-865A-042BFC8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3857852"/>
              </p:ext>
            </p:extLst>
          </p:nvPr>
        </p:nvGraphicFramePr>
        <p:xfrm>
          <a:off x="7126216" y="1158952"/>
          <a:ext cx="4965700" cy="281749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74205">
                  <a:extLst>
                    <a:ext uri="{9D8B030D-6E8A-4147-A177-3AD203B41FA5}">
                      <a16:colId xmlns="" xmlns:a16="http://schemas.microsoft.com/office/drawing/2014/main" val="3456394625"/>
                    </a:ext>
                  </a:extLst>
                </a:gridCol>
                <a:gridCol w="837664">
                  <a:extLst>
                    <a:ext uri="{9D8B030D-6E8A-4147-A177-3AD203B41FA5}">
                      <a16:colId xmlns="" xmlns:a16="http://schemas.microsoft.com/office/drawing/2014/main" val="32043916"/>
                    </a:ext>
                  </a:extLst>
                </a:gridCol>
                <a:gridCol w="659978">
                  <a:extLst>
                    <a:ext uri="{9D8B030D-6E8A-4147-A177-3AD203B41FA5}">
                      <a16:colId xmlns="" xmlns:a16="http://schemas.microsoft.com/office/drawing/2014/main" val="2209826637"/>
                    </a:ext>
                  </a:extLst>
                </a:gridCol>
                <a:gridCol w="1218421">
                  <a:extLst>
                    <a:ext uri="{9D8B030D-6E8A-4147-A177-3AD203B41FA5}">
                      <a16:colId xmlns="" xmlns:a16="http://schemas.microsoft.com/office/drawing/2014/main" val="2968618285"/>
                    </a:ext>
                  </a:extLst>
                </a:gridCol>
                <a:gridCol w="1475432">
                  <a:extLst>
                    <a:ext uri="{9D8B030D-6E8A-4147-A177-3AD203B41FA5}">
                      <a16:colId xmlns="" xmlns:a16="http://schemas.microsoft.com/office/drawing/2014/main" val="22248124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Applicant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Cibil Score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Income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Loan Approved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Euclidean Distance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580639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25000.02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546725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15000.133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41263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5000.249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746750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15000.133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195973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17001.84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230973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5000.00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244834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35000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101266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75000.00667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902522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125000.004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839394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J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7000.178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798290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7D6FDD-AB62-4C50-8043-18A5CDD0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3"/>
          <a:stretch/>
        </p:blipFill>
        <p:spPr>
          <a:xfrm>
            <a:off x="3638315" y="1332412"/>
            <a:ext cx="3058578" cy="74041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8D0B1EE2-7A86-4189-B37A-C09322EE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63289"/>
              </p:ext>
            </p:extLst>
          </p:nvPr>
        </p:nvGraphicFramePr>
        <p:xfrm>
          <a:off x="148047" y="4119616"/>
          <a:ext cx="3490268" cy="23812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74205">
                  <a:extLst>
                    <a:ext uri="{9D8B030D-6E8A-4147-A177-3AD203B41FA5}">
                      <a16:colId xmlns="" xmlns:a16="http://schemas.microsoft.com/office/drawing/2014/main" val="2843053630"/>
                    </a:ext>
                  </a:extLst>
                </a:gridCol>
                <a:gridCol w="837664">
                  <a:extLst>
                    <a:ext uri="{9D8B030D-6E8A-4147-A177-3AD203B41FA5}">
                      <a16:colId xmlns="" xmlns:a16="http://schemas.microsoft.com/office/drawing/2014/main" val="3612692367"/>
                    </a:ext>
                  </a:extLst>
                </a:gridCol>
                <a:gridCol w="659978">
                  <a:extLst>
                    <a:ext uri="{9D8B030D-6E8A-4147-A177-3AD203B41FA5}">
                      <a16:colId xmlns="" xmlns:a16="http://schemas.microsoft.com/office/drawing/2014/main" val="2214526758"/>
                    </a:ext>
                  </a:extLst>
                </a:gridCol>
                <a:gridCol w="1218421">
                  <a:extLst>
                    <a:ext uri="{9D8B030D-6E8A-4147-A177-3AD203B41FA5}">
                      <a16:colId xmlns="" xmlns:a16="http://schemas.microsoft.com/office/drawing/2014/main" val="90525696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25000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9755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1BEAF1-481C-4274-9989-969E5264B171}"/>
              </a:ext>
            </a:extLst>
          </p:cNvPr>
          <p:cNvSpPr txBox="1"/>
          <p:nvPr/>
        </p:nvSpPr>
        <p:spPr>
          <a:xfrm>
            <a:off x="4221788" y="3648058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B6048DB-8AA8-49D0-B137-B196B9BD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043140"/>
              </p:ext>
            </p:extLst>
          </p:nvPr>
        </p:nvGraphicFramePr>
        <p:xfrm>
          <a:off x="7126216" y="4017390"/>
          <a:ext cx="4965700" cy="23812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74205">
                  <a:extLst>
                    <a:ext uri="{9D8B030D-6E8A-4147-A177-3AD203B41FA5}">
                      <a16:colId xmlns="" xmlns:a16="http://schemas.microsoft.com/office/drawing/2014/main" val="1980506375"/>
                    </a:ext>
                  </a:extLst>
                </a:gridCol>
                <a:gridCol w="837664">
                  <a:extLst>
                    <a:ext uri="{9D8B030D-6E8A-4147-A177-3AD203B41FA5}">
                      <a16:colId xmlns="" xmlns:a16="http://schemas.microsoft.com/office/drawing/2014/main" val="3348023303"/>
                    </a:ext>
                  </a:extLst>
                </a:gridCol>
                <a:gridCol w="659978">
                  <a:extLst>
                    <a:ext uri="{9D8B030D-6E8A-4147-A177-3AD203B41FA5}">
                      <a16:colId xmlns="" xmlns:a16="http://schemas.microsoft.com/office/drawing/2014/main" val="2373549359"/>
                    </a:ext>
                  </a:extLst>
                </a:gridCol>
                <a:gridCol w="1218421">
                  <a:extLst>
                    <a:ext uri="{9D8B030D-6E8A-4147-A177-3AD203B41FA5}">
                      <a16:colId xmlns="" xmlns:a16="http://schemas.microsoft.com/office/drawing/2014/main" val="2975964140"/>
                    </a:ext>
                  </a:extLst>
                </a:gridCol>
                <a:gridCol w="1475432">
                  <a:extLst>
                    <a:ext uri="{9D8B030D-6E8A-4147-A177-3AD203B41FA5}">
                      <a16:colId xmlns="" xmlns:a16="http://schemas.microsoft.com/office/drawing/2014/main" val="391343666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25000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u="none" strike="noStrike" dirty="0">
                          <a:effectLst/>
                        </a:rPr>
                        <a:t>?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632401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555348" y="4810053"/>
                <a:ext cx="5627088" cy="4277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g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700−600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50000−25000</m:t>
                              </m:r>
                            </m:e>
                          </m:d>
                          <m:r>
                            <a:rPr lang="en-US" b="0" i="1" baseline="3000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ra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=25000.02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48" y="4810053"/>
                <a:ext cx="5627088" cy="42774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808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0C2A2CA-06B6-4E6F-8AC0-2EA12837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121280"/>
            <a:ext cx="11877040" cy="71473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dirty="0"/>
              <a:t> Instance-based Classification: k-Nearest-Neighbor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6A37000-DE69-4D31-85FA-4B47BC9FF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448996"/>
              </p:ext>
            </p:extLst>
          </p:nvPr>
        </p:nvGraphicFramePr>
        <p:xfrm>
          <a:off x="148047" y="1332412"/>
          <a:ext cx="3490268" cy="281749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74205">
                  <a:extLst>
                    <a:ext uri="{9D8B030D-6E8A-4147-A177-3AD203B41FA5}">
                      <a16:colId xmlns="" xmlns:a16="http://schemas.microsoft.com/office/drawing/2014/main" val="3456394625"/>
                    </a:ext>
                  </a:extLst>
                </a:gridCol>
                <a:gridCol w="837664">
                  <a:extLst>
                    <a:ext uri="{9D8B030D-6E8A-4147-A177-3AD203B41FA5}">
                      <a16:colId xmlns="" xmlns:a16="http://schemas.microsoft.com/office/drawing/2014/main" val="32043916"/>
                    </a:ext>
                  </a:extLst>
                </a:gridCol>
                <a:gridCol w="659978">
                  <a:extLst>
                    <a:ext uri="{9D8B030D-6E8A-4147-A177-3AD203B41FA5}">
                      <a16:colId xmlns="" xmlns:a16="http://schemas.microsoft.com/office/drawing/2014/main" val="2209826637"/>
                    </a:ext>
                  </a:extLst>
                </a:gridCol>
                <a:gridCol w="1218421">
                  <a:extLst>
                    <a:ext uri="{9D8B030D-6E8A-4147-A177-3AD203B41FA5}">
                      <a16:colId xmlns="" xmlns:a16="http://schemas.microsoft.com/office/drawing/2014/main" val="296861828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Applicant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Cibil Score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Income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Loan Approved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580639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546725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41263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1746750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D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195973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230973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F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9244834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35000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101266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Y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902522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839394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J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18000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7982905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AFF3BA4-9F7B-4CFA-865A-042BFC8317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408282"/>
              </p:ext>
            </p:extLst>
          </p:nvPr>
        </p:nvGraphicFramePr>
        <p:xfrm>
          <a:off x="7012940" y="1332412"/>
          <a:ext cx="4965700" cy="281749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74205">
                  <a:extLst>
                    <a:ext uri="{9D8B030D-6E8A-4147-A177-3AD203B41FA5}">
                      <a16:colId xmlns="" xmlns:a16="http://schemas.microsoft.com/office/drawing/2014/main" val="3456394625"/>
                    </a:ext>
                  </a:extLst>
                </a:gridCol>
                <a:gridCol w="837664">
                  <a:extLst>
                    <a:ext uri="{9D8B030D-6E8A-4147-A177-3AD203B41FA5}">
                      <a16:colId xmlns="" xmlns:a16="http://schemas.microsoft.com/office/drawing/2014/main" val="32043916"/>
                    </a:ext>
                  </a:extLst>
                </a:gridCol>
                <a:gridCol w="659978">
                  <a:extLst>
                    <a:ext uri="{9D8B030D-6E8A-4147-A177-3AD203B41FA5}">
                      <a16:colId xmlns="" xmlns:a16="http://schemas.microsoft.com/office/drawing/2014/main" val="2209826637"/>
                    </a:ext>
                  </a:extLst>
                </a:gridCol>
                <a:gridCol w="1218421">
                  <a:extLst>
                    <a:ext uri="{9D8B030D-6E8A-4147-A177-3AD203B41FA5}">
                      <a16:colId xmlns="" xmlns:a16="http://schemas.microsoft.com/office/drawing/2014/main" val="2968618285"/>
                    </a:ext>
                  </a:extLst>
                </a:gridCol>
                <a:gridCol w="1475432">
                  <a:extLst>
                    <a:ext uri="{9D8B030D-6E8A-4147-A177-3AD203B41FA5}">
                      <a16:colId xmlns="" xmlns:a16="http://schemas.microsoft.com/office/drawing/2014/main" val="2224812408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effectLst/>
                        </a:rPr>
                        <a:t>Applicant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Cibil Score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>
                          <a:effectLst/>
                        </a:rPr>
                        <a:t>Income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>
                          <a:effectLst/>
                        </a:rPr>
                        <a:t>Loan Approved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u="none" strike="noStrike" dirty="0">
                          <a:effectLst/>
                        </a:rPr>
                        <a:t>Euclidean Distance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1580639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A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25000.02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7546725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15000.133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2412630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750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30000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5000.249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7467509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D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15000.133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31959732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17001.84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230973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5000.00</a:t>
                      </a:r>
                    </a:p>
                  </a:txBody>
                  <a:tcPr marL="9525" marR="9525" marT="9525" marB="0" anchor="b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92448342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35000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10000.50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191012660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H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100000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75000.00667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49025221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I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150000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125000.004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308393948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J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18000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N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7000.178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77982905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8A7D6FDD-AB62-4C50-8043-18A5CDD0DB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923"/>
          <a:stretch/>
        </p:blipFill>
        <p:spPr>
          <a:xfrm>
            <a:off x="3638315" y="1332412"/>
            <a:ext cx="3058578" cy="740414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8D0B1EE2-7A86-4189-B37A-C09322EEA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2799080"/>
              </p:ext>
            </p:extLst>
          </p:nvPr>
        </p:nvGraphicFramePr>
        <p:xfrm>
          <a:off x="148047" y="4273220"/>
          <a:ext cx="3490268" cy="23812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74205">
                  <a:extLst>
                    <a:ext uri="{9D8B030D-6E8A-4147-A177-3AD203B41FA5}">
                      <a16:colId xmlns="" xmlns:a16="http://schemas.microsoft.com/office/drawing/2014/main" val="2843053630"/>
                    </a:ext>
                  </a:extLst>
                </a:gridCol>
                <a:gridCol w="837664">
                  <a:extLst>
                    <a:ext uri="{9D8B030D-6E8A-4147-A177-3AD203B41FA5}">
                      <a16:colId xmlns="" xmlns:a16="http://schemas.microsoft.com/office/drawing/2014/main" val="3612692367"/>
                    </a:ext>
                  </a:extLst>
                </a:gridCol>
                <a:gridCol w="659978">
                  <a:extLst>
                    <a:ext uri="{9D8B030D-6E8A-4147-A177-3AD203B41FA5}">
                      <a16:colId xmlns="" xmlns:a16="http://schemas.microsoft.com/office/drawing/2014/main" val="2214526758"/>
                    </a:ext>
                  </a:extLst>
                </a:gridCol>
                <a:gridCol w="1218421">
                  <a:extLst>
                    <a:ext uri="{9D8B030D-6E8A-4147-A177-3AD203B41FA5}">
                      <a16:colId xmlns="" xmlns:a16="http://schemas.microsoft.com/office/drawing/2014/main" val="905256963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25000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975553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571BEAF1-481C-4274-9989-969E5264B171}"/>
              </a:ext>
            </a:extLst>
          </p:cNvPr>
          <p:cNvSpPr txBox="1"/>
          <p:nvPr/>
        </p:nvSpPr>
        <p:spPr>
          <a:xfrm>
            <a:off x="4221788" y="3648058"/>
            <a:ext cx="1314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k=3</a:t>
            </a:r>
            <a:endParaRPr lang="en-IN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="" xmlns:a16="http://schemas.microsoft.com/office/drawing/2014/main" id="{9B6048DB-8AA8-49D0-B137-B196B9BD61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4047937"/>
              </p:ext>
            </p:extLst>
          </p:nvPr>
        </p:nvGraphicFramePr>
        <p:xfrm>
          <a:off x="7012940" y="4205564"/>
          <a:ext cx="4965700" cy="238125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774205">
                  <a:extLst>
                    <a:ext uri="{9D8B030D-6E8A-4147-A177-3AD203B41FA5}">
                      <a16:colId xmlns="" xmlns:a16="http://schemas.microsoft.com/office/drawing/2014/main" val="1980506375"/>
                    </a:ext>
                  </a:extLst>
                </a:gridCol>
                <a:gridCol w="837664">
                  <a:extLst>
                    <a:ext uri="{9D8B030D-6E8A-4147-A177-3AD203B41FA5}">
                      <a16:colId xmlns="" xmlns:a16="http://schemas.microsoft.com/office/drawing/2014/main" val="3348023303"/>
                    </a:ext>
                  </a:extLst>
                </a:gridCol>
                <a:gridCol w="659978">
                  <a:extLst>
                    <a:ext uri="{9D8B030D-6E8A-4147-A177-3AD203B41FA5}">
                      <a16:colId xmlns="" xmlns:a16="http://schemas.microsoft.com/office/drawing/2014/main" val="2373549359"/>
                    </a:ext>
                  </a:extLst>
                </a:gridCol>
                <a:gridCol w="1218421">
                  <a:extLst>
                    <a:ext uri="{9D8B030D-6E8A-4147-A177-3AD203B41FA5}">
                      <a16:colId xmlns="" xmlns:a16="http://schemas.microsoft.com/office/drawing/2014/main" val="2975964140"/>
                    </a:ext>
                  </a:extLst>
                </a:gridCol>
                <a:gridCol w="1475432">
                  <a:extLst>
                    <a:ext uri="{9D8B030D-6E8A-4147-A177-3AD203B41FA5}">
                      <a16:colId xmlns="" xmlns:a16="http://schemas.microsoft.com/office/drawing/2014/main" val="391343666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X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25000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N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="" xmlns:a16="http://schemas.microsoft.com/office/drawing/2014/main" val="2563240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6373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Classifiers</a:t>
            </a:r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Basic idea: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If it walks like a duck, quacks like a duck, then it’s probably a duck</a:t>
            </a:r>
            <a:endParaRPr/>
          </a:p>
        </p:txBody>
      </p:sp>
      <p:grpSp>
        <p:nvGrpSpPr>
          <p:cNvPr id="74" name="Google Shape;74;p17"/>
          <p:cNvGrpSpPr/>
          <p:nvPr/>
        </p:nvGrpSpPr>
        <p:grpSpPr>
          <a:xfrm>
            <a:off x="1828800" y="2819400"/>
            <a:ext cx="8229600" cy="3429000"/>
            <a:chOff x="192" y="1776"/>
            <a:chExt cx="5184" cy="2160"/>
          </a:xfrm>
        </p:grpSpPr>
        <p:pic>
          <p:nvPicPr>
            <p:cNvPr id="75" name="Google Shape;75;p17" descr="j034580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1296" y="2160"/>
              <a:ext cx="528" cy="40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" name="Google Shape;76;p17" descr="j023958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56" y="2640"/>
              <a:ext cx="720" cy="47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7" descr="j03503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256" y="1968"/>
              <a:ext cx="444" cy="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7" descr="j033063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152" y="2976"/>
              <a:ext cx="373" cy="4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7" descr="j035038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208" y="3168"/>
              <a:ext cx="624" cy="4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17" descr="j035035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76" y="2448"/>
              <a:ext cx="720" cy="65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17"/>
            <p:cNvSpPr/>
            <p:nvPr/>
          </p:nvSpPr>
          <p:spPr>
            <a:xfrm>
              <a:off x="816" y="1776"/>
              <a:ext cx="2544" cy="2160"/>
            </a:xfrm>
            <a:prstGeom prst="ellipse">
              <a:avLst/>
            </a:prstGeom>
            <a:noFill/>
            <a:ln w="12700" cap="flat" cmpd="sng">
              <a:solidFill>
                <a:srgbClr val="FF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17"/>
            <p:cNvSpPr txBox="1"/>
            <p:nvPr/>
          </p:nvSpPr>
          <p:spPr>
            <a:xfrm>
              <a:off x="192" y="3312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Training Records</a:t>
              </a:r>
              <a:endParaRPr/>
            </a:p>
          </p:txBody>
        </p:sp>
        <p:sp>
          <p:nvSpPr>
            <p:cNvPr id="83" name="Google Shape;83;p17"/>
            <p:cNvSpPr txBox="1"/>
            <p:nvPr/>
          </p:nvSpPr>
          <p:spPr>
            <a:xfrm>
              <a:off x="4512" y="2064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Test Record</a:t>
              </a:r>
              <a:endParaRPr/>
            </a:p>
          </p:txBody>
        </p:sp>
      </p:grpSp>
      <p:grpSp>
        <p:nvGrpSpPr>
          <p:cNvPr id="84" name="Google Shape;84;p17"/>
          <p:cNvGrpSpPr/>
          <p:nvPr/>
        </p:nvGrpSpPr>
        <p:grpSpPr>
          <a:xfrm>
            <a:off x="4191000" y="3048000"/>
            <a:ext cx="4572000" cy="2286000"/>
            <a:chOff x="1680" y="1920"/>
            <a:chExt cx="2880" cy="1440"/>
          </a:xfrm>
        </p:grpSpPr>
        <p:sp>
          <p:nvSpPr>
            <p:cNvPr id="85" name="Google Shape;85;p17"/>
            <p:cNvSpPr txBox="1"/>
            <p:nvPr/>
          </p:nvSpPr>
          <p:spPr>
            <a:xfrm>
              <a:off x="3312" y="1920"/>
              <a:ext cx="864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Compute Distance</a:t>
              </a:r>
              <a:endParaRPr/>
            </a:p>
          </p:txBody>
        </p:sp>
        <p:grpSp>
          <p:nvGrpSpPr>
            <p:cNvPr id="86" name="Google Shape;86;p17"/>
            <p:cNvGrpSpPr/>
            <p:nvPr/>
          </p:nvGrpSpPr>
          <p:grpSpPr>
            <a:xfrm>
              <a:off x="1680" y="2256"/>
              <a:ext cx="2880" cy="1104"/>
              <a:chOff x="1680" y="2256"/>
              <a:chExt cx="2880" cy="1104"/>
            </a:xfrm>
          </p:grpSpPr>
          <p:cxnSp>
            <p:nvCxnSpPr>
              <p:cNvPr id="87" name="Google Shape;87;p17"/>
              <p:cNvCxnSpPr/>
              <p:nvPr/>
            </p:nvCxnSpPr>
            <p:spPr>
              <a:xfrm>
                <a:off x="2832" y="2256"/>
                <a:ext cx="1680" cy="576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8" name="Google Shape;88;p17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89" name="Google Shape;89;p17"/>
              <p:cNvCxnSpPr/>
              <p:nvPr/>
            </p:nvCxnSpPr>
            <p:spPr>
              <a:xfrm rot="10800000" flipH="1">
                <a:off x="2928" y="3072"/>
                <a:ext cx="1584" cy="28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0" name="Google Shape;90;p17"/>
              <p:cNvCxnSpPr/>
              <p:nvPr/>
            </p:nvCxnSpPr>
            <p:spPr>
              <a:xfrm rot="10800000" flipH="1">
                <a:off x="1680" y="3024"/>
                <a:ext cx="2832" cy="192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1" name="Google Shape;91;p17"/>
              <p:cNvCxnSpPr/>
              <p:nvPr/>
            </p:nvCxnSpPr>
            <p:spPr>
              <a:xfrm>
                <a:off x="1920" y="2352"/>
                <a:ext cx="2544" cy="528"/>
              </a:xfrm>
              <a:prstGeom prst="straightConnector1">
                <a:avLst/>
              </a:prstGeom>
              <a:noFill/>
              <a:ln w="38100" cap="flat" cmpd="sng">
                <a:solidFill>
                  <a:srgbClr val="FF0000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  <p:grpSp>
        <p:nvGrpSpPr>
          <p:cNvPr id="92" name="Google Shape;92;p17"/>
          <p:cNvGrpSpPr/>
          <p:nvPr/>
        </p:nvGrpSpPr>
        <p:grpSpPr>
          <a:xfrm>
            <a:off x="5562600" y="4572000"/>
            <a:ext cx="3352800" cy="1327150"/>
            <a:chOff x="2544" y="2880"/>
            <a:chExt cx="2112" cy="836"/>
          </a:xfrm>
        </p:grpSpPr>
        <p:sp>
          <p:nvSpPr>
            <p:cNvPr id="93" name="Google Shape;93;p17"/>
            <p:cNvSpPr txBox="1"/>
            <p:nvPr/>
          </p:nvSpPr>
          <p:spPr>
            <a:xfrm>
              <a:off x="3264" y="3312"/>
              <a:ext cx="1392" cy="40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Choose k of the “nearest” records</a:t>
              </a:r>
              <a:endParaRPr/>
            </a:p>
          </p:txBody>
        </p:sp>
        <p:grpSp>
          <p:nvGrpSpPr>
            <p:cNvPr id="94" name="Google Shape;94;p17"/>
            <p:cNvGrpSpPr/>
            <p:nvPr/>
          </p:nvGrpSpPr>
          <p:grpSpPr>
            <a:xfrm>
              <a:off x="2544" y="2880"/>
              <a:ext cx="2016" cy="480"/>
              <a:chOff x="2544" y="2880"/>
              <a:chExt cx="2016" cy="480"/>
            </a:xfrm>
          </p:grpSpPr>
          <p:cxnSp>
            <p:nvCxnSpPr>
              <p:cNvPr id="95" name="Google Shape;95;p17"/>
              <p:cNvCxnSpPr/>
              <p:nvPr/>
            </p:nvCxnSpPr>
            <p:spPr>
              <a:xfrm>
                <a:off x="2544" y="2880"/>
                <a:ext cx="2016" cy="48"/>
              </a:xfrm>
              <a:prstGeom prst="straightConnector1">
                <a:avLst/>
              </a:prstGeom>
              <a:noFill/>
              <a:ln w="444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96" name="Google Shape;96;p17"/>
              <p:cNvCxnSpPr/>
              <p:nvPr/>
            </p:nvCxnSpPr>
            <p:spPr>
              <a:xfrm rot="10800000" flipH="1">
                <a:off x="2928" y="3072"/>
                <a:ext cx="1584" cy="288"/>
              </a:xfrm>
              <a:prstGeom prst="straightConnector1">
                <a:avLst/>
              </a:prstGeom>
              <a:noFill/>
              <a:ln w="44450" cap="flat" cmpd="sng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Nearest-Neighbor Classifiers</a:t>
            </a:r>
            <a:endParaRPr/>
          </a:p>
        </p:txBody>
      </p:sp>
      <p:sp>
        <p:nvSpPr>
          <p:cNvPr id="102" name="Google Shape;102;p18"/>
          <p:cNvSpPr/>
          <p:nvPr/>
        </p:nvSpPr>
        <p:spPr>
          <a:xfrm>
            <a:off x="6553200" y="1143000"/>
            <a:ext cx="3962400" cy="502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350"/>
              <a:buFont typeface="Arial"/>
              <a:buChar char="●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Requires the following:</a:t>
            </a:r>
            <a:endParaRPr/>
          </a:p>
          <a:p>
            <a:pPr marL="742950" marR="0" lvl="1" indent="-285750" algn="l" rtl="0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of labeled records</a:t>
            </a:r>
            <a:endParaRPr/>
          </a:p>
          <a:p>
            <a:pPr marL="742950" marR="0" lvl="1" indent="-285750" algn="l" rtl="0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Proximity metric to compute distance/similarity between a pair of records </a:t>
            </a:r>
            <a:endParaRPr/>
          </a:p>
          <a:p>
            <a:pPr marL="1143000" marR="0" lvl="2" indent="-228600" algn="l" rtl="0">
              <a:spcBef>
                <a:spcPts val="540"/>
              </a:spcBef>
              <a:spcAft>
                <a:spcPts val="0"/>
              </a:spcAft>
              <a:buClr>
                <a:srgbClr val="0C7B9C"/>
              </a:buClr>
              <a:buSzPts val="1400"/>
              <a:buFont typeface="Arial"/>
              <a:buChar char="–"/>
            </a:pPr>
            <a:r>
              <a:rPr lang="en-US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e.g., Euclidean distance</a:t>
            </a:r>
            <a:endParaRPr/>
          </a:p>
          <a:p>
            <a:pPr marL="742950" marR="0" lvl="1" indent="-285750" algn="l" rtl="0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value of </a:t>
            </a:r>
            <a:r>
              <a:rPr lang="en-US" sz="18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 number of nearest neighbors to retrieve</a:t>
            </a:r>
            <a:endParaRPr/>
          </a:p>
          <a:p>
            <a:pPr marL="742950" marR="0" lvl="1" indent="-285750" algn="l" rtl="0">
              <a:spcBef>
                <a:spcPts val="58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–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method for using class labels of K nearest neighbors to determine the class label of unknown record (e.g., by taking majority vote)</a:t>
            </a:r>
            <a:endParaRPr/>
          </a:p>
          <a:p>
            <a:pPr marL="457200" marR="0" lvl="1" indent="0" algn="l" rtl="0">
              <a:spcBef>
                <a:spcPts val="58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1201" y="1143000"/>
            <a:ext cx="4316413" cy="510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How to Determine the class label of a Test Sample?</a:t>
            </a:r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1935162" y="1143000"/>
            <a:ext cx="8504238" cy="51816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l="-1002" r="-1288"/>
            </a:stretch>
          </a:blipFill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of proximity measure matters</a:t>
            </a:r>
            <a:endParaRPr/>
          </a:p>
        </p:txBody>
      </p:sp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 b="1"/>
          </a:p>
          <a:p>
            <a:pPr marL="292100" lvl="0" indent="-292100" algn="l" rtl="0">
              <a:spcBef>
                <a:spcPts val="640"/>
              </a:spcBef>
              <a:spcAft>
                <a:spcPts val="0"/>
              </a:spcAft>
              <a:buSzPts val="1800"/>
              <a:buChar char="●"/>
            </a:pPr>
            <a:r>
              <a:rPr lang="en-US" sz="2400"/>
              <a:t>For documents, cosine is better than correlation or Euclidean</a:t>
            </a:r>
            <a:endParaRPr/>
          </a:p>
          <a:p>
            <a:pPr marL="800100" lvl="1" indent="-190500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116" name="Google Shape;116;p20"/>
          <p:cNvSpPr txBox="1"/>
          <p:nvPr/>
        </p:nvSpPr>
        <p:spPr>
          <a:xfrm>
            <a:off x="1981200" y="3200400"/>
            <a:ext cx="3200400" cy="46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1 1 1 1 1 1 1 1 1 1 1 0</a:t>
            </a:r>
            <a:endParaRPr/>
          </a:p>
        </p:txBody>
      </p:sp>
      <p:sp>
        <p:nvSpPr>
          <p:cNvPr id="117" name="Google Shape;117;p20"/>
          <p:cNvSpPr txBox="1"/>
          <p:nvPr/>
        </p:nvSpPr>
        <p:spPr>
          <a:xfrm>
            <a:off x="1981200" y="3886200"/>
            <a:ext cx="3200400" cy="46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0 1 1 1 1 1 1 1 1 1 1 1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6400800" y="3213100"/>
            <a:ext cx="3200400" cy="46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0 0 0 0 0 0 0 0 0 0 0 1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6400800" y="3898900"/>
            <a:ext cx="3200400" cy="4699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1 0 0 0 0 0 0 0 0 0 0 0</a:t>
            </a:r>
            <a:endParaRPr/>
          </a:p>
        </p:txBody>
      </p:sp>
      <p:sp>
        <p:nvSpPr>
          <p:cNvPr id="120" name="Google Shape;120;p20"/>
          <p:cNvSpPr/>
          <p:nvPr/>
        </p:nvSpPr>
        <p:spPr>
          <a:xfrm>
            <a:off x="5486400" y="3517900"/>
            <a:ext cx="55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</a:t>
            </a:r>
            <a:endParaRPr/>
          </a:p>
        </p:txBody>
      </p:sp>
      <p:sp>
        <p:nvSpPr>
          <p:cNvPr id="121" name="Google Shape;121;p20"/>
          <p:cNvSpPr txBox="1"/>
          <p:nvPr/>
        </p:nvSpPr>
        <p:spPr>
          <a:xfrm>
            <a:off x="2984500" y="4656078"/>
            <a:ext cx="5562600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Euclidean distance = 1.4142  for both pairs, but the cosine similarity  measure has different values for these pairs.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1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rmAutofit/>
          </a:bodyPr>
          <a:lstStyle/>
          <a:p>
            <a:pPr marL="292100" lvl="0" indent="-29210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b="1"/>
              <a:t>Data preprocessing is often required</a:t>
            </a:r>
            <a:endParaRPr/>
          </a:p>
          <a:p>
            <a:pPr marL="800100" lvl="1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Attributes may have to be scaled to prevent distance measures from being dominated by one of the attributes</a:t>
            </a:r>
            <a:endParaRPr/>
          </a:p>
          <a:p>
            <a:pPr marL="914400" lvl="2" indent="-97789" algn="l" rtl="0">
              <a:spcBef>
                <a:spcPts val="620"/>
              </a:spcBef>
              <a:spcAft>
                <a:spcPts val="0"/>
              </a:spcAft>
              <a:buSzPts val="1540"/>
              <a:buChar char="◆"/>
            </a:pPr>
            <a:r>
              <a:rPr lang="en-US" sz="2200"/>
              <a:t>Example:</a:t>
            </a:r>
            <a:endParaRPr/>
          </a:p>
          <a:p>
            <a:pPr marL="1600200" lvl="3" indent="-22860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height of a person may vary from 1.5m to 1.8m</a:t>
            </a:r>
            <a:endParaRPr/>
          </a:p>
          <a:p>
            <a:pPr marL="160020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weight of a person may vary from 90lb to 300lb</a:t>
            </a:r>
            <a:endParaRPr/>
          </a:p>
          <a:p>
            <a:pPr marL="160020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</a:pPr>
            <a:r>
              <a:rPr lang="en-US"/>
              <a:t> income of a person may vary from $10K to $1M</a:t>
            </a:r>
            <a:endParaRPr/>
          </a:p>
          <a:p>
            <a:pPr marL="1600200" lvl="3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</a:pPr>
            <a:endParaRPr/>
          </a:p>
          <a:p>
            <a:pPr marL="800100" lvl="1" indent="-342900" algn="l" rtl="0">
              <a:spcBef>
                <a:spcPts val="2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Time series are often standardized to have 0 means a standard deviation of 1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/>
              <a:t>Choosing the value of k:</a:t>
            </a:r>
            <a:endParaRPr/>
          </a:p>
          <a:p>
            <a:pPr marL="800100" lvl="1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If k is too small, sensitive to noise points</a:t>
            </a:r>
            <a:endParaRPr/>
          </a:p>
          <a:p>
            <a:pPr marL="800100" lvl="1" indent="-342900" algn="l" rtl="0">
              <a:spcBef>
                <a:spcPts val="640"/>
              </a:spcBef>
              <a:spcAft>
                <a:spcPts val="0"/>
              </a:spcAft>
              <a:buSzPts val="2400"/>
              <a:buChar char="–"/>
            </a:pPr>
            <a:r>
              <a:rPr lang="en-US" sz="2400"/>
              <a:t>If k is too large, neighborhood may include points from other classes</a:t>
            </a:r>
            <a:endParaRPr/>
          </a:p>
        </p:txBody>
      </p:sp>
      <p:pic>
        <p:nvPicPr>
          <p:cNvPr id="134" name="Google Shape;13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81601" y="3078164"/>
            <a:ext cx="3738563" cy="31702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Nearest-neighbor classifiers</a:t>
            </a:r>
            <a:endParaRPr/>
          </a:p>
        </p:txBody>
      </p:sp>
      <p:pic>
        <p:nvPicPr>
          <p:cNvPr id="140" name="Google Shape;140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12194" y="3276601"/>
            <a:ext cx="4038600" cy="319099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3"/>
          <p:cNvSpPr/>
          <p:nvPr/>
        </p:nvSpPr>
        <p:spPr>
          <a:xfrm>
            <a:off x="6705600" y="2564990"/>
            <a:ext cx="38354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1-nn decision boundary is a Voronoi Diagram</a:t>
            </a:r>
            <a:endParaRPr/>
          </a:p>
        </p:txBody>
      </p:sp>
      <p:sp>
        <p:nvSpPr>
          <p:cNvPr id="142" name="Google Shape;142;p23"/>
          <p:cNvSpPr/>
          <p:nvPr/>
        </p:nvSpPr>
        <p:spPr>
          <a:xfrm>
            <a:off x="609600" y="990600"/>
            <a:ext cx="51054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Nearest </a:t>
            </a:r>
            <a:r>
              <a:rPr lang="en-US"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neighbor</a:t>
            </a: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classifiers are local classifiers</a:t>
            </a:r>
            <a:endParaRPr/>
          </a:p>
          <a:p>
            <a:pPr marL="742950" marR="0" lvl="1" indent="-133350" algn="l" rtl="0"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l" rtl="0">
              <a:spcBef>
                <a:spcPts val="640"/>
              </a:spcBef>
              <a:spcAft>
                <a:spcPts val="0"/>
              </a:spcAft>
              <a:buClr>
                <a:srgbClr val="0C7B9C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They can produce decision boundaries of arbitrary shapes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508000" y="152400"/>
            <a:ext cx="11040533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b" anchorCtr="0">
            <a:noAutofit/>
          </a:bodyPr>
          <a:lstStyle/>
          <a:p>
            <a:pPr marL="0" lvl="0" indent="0" algn="l" rtl="0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Nearest Neighbor Classification…</a:t>
            </a:r>
            <a:endParaRPr/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548218" y="1143000"/>
            <a:ext cx="11091333" cy="51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475" tIns="44450" rIns="90475" bIns="44450" anchor="t" anchorCtr="0">
            <a:noAutofit/>
          </a:bodyPr>
          <a:lstStyle/>
          <a:p>
            <a:pPr marL="292100" lvl="0" indent="-29210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b="1"/>
              <a:t>How to handle missing values in training and test sets?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Proximity computations normally require the presence of all attributes</a:t>
            </a:r>
            <a:endParaRPr/>
          </a:p>
          <a:p>
            <a:pPr marL="800100" lvl="1" indent="-342900" algn="l" rtl="0">
              <a:spcBef>
                <a:spcPts val="680"/>
              </a:spcBef>
              <a:spcAft>
                <a:spcPts val="0"/>
              </a:spcAft>
              <a:buSzPts val="2800"/>
              <a:buChar char="–"/>
            </a:pPr>
            <a:r>
              <a:rPr lang="en-US"/>
              <a:t>Some approaches use the subset of attributes present in two instances  </a:t>
            </a:r>
            <a:endParaRPr/>
          </a:p>
          <a:p>
            <a:pPr marL="1254125" lvl="2" indent="-339725" algn="l" rtl="0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This may not produce good results since it effectively uses different  proximity measures for each pair of instances</a:t>
            </a:r>
            <a:endParaRPr/>
          </a:p>
          <a:p>
            <a:pPr marL="1254125" lvl="2" indent="-339725" algn="l" rtl="0">
              <a:spcBef>
                <a:spcPts val="640"/>
              </a:spcBef>
              <a:spcAft>
                <a:spcPts val="0"/>
              </a:spcAft>
              <a:buSzPts val="1680"/>
              <a:buChar char="◆"/>
            </a:pPr>
            <a:r>
              <a:rPr lang="en-US"/>
              <a:t>Thus, proximities are not comparable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903</Words>
  <Application>Microsoft Office PowerPoint</Application>
  <PresentationFormat>Widescreen</PresentationFormat>
  <Paragraphs>301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Times New Roman</vt:lpstr>
      <vt:lpstr>Arial</vt:lpstr>
      <vt:lpstr>Noto Sans Symbols</vt:lpstr>
      <vt:lpstr>Tahoma</vt:lpstr>
      <vt:lpstr>Calibri</vt:lpstr>
      <vt:lpstr>Cambria Math</vt:lpstr>
      <vt:lpstr>LC.BRev.FY97</vt:lpstr>
      <vt:lpstr>Data Mining  Classification: Alternative Techniques</vt:lpstr>
      <vt:lpstr>Nearest Neighbor Classifiers</vt:lpstr>
      <vt:lpstr>Nearest-Neighbor Classifiers</vt:lpstr>
      <vt:lpstr>How to Determine the class label of a Test Sample?</vt:lpstr>
      <vt:lpstr>Choice of proximity measure matters</vt:lpstr>
      <vt:lpstr>Nearest Neighbor Classification…</vt:lpstr>
      <vt:lpstr>Nearest Neighbor Classification…</vt:lpstr>
      <vt:lpstr>Nearest-neighbor classifiers</vt:lpstr>
      <vt:lpstr>Nearest Neighbor Classification…</vt:lpstr>
      <vt:lpstr>K-NN Classifiers…</vt:lpstr>
      <vt:lpstr>Improving KNN Efficiency</vt:lpstr>
      <vt:lpstr> Instance-based Classification: k-Nearest-Neighbor</vt:lpstr>
      <vt:lpstr> Instance-based Classification: k-Nearest-Neighbor</vt:lpstr>
      <vt:lpstr> Instance-based Classification: k-Nearest-Neighbor</vt:lpstr>
      <vt:lpstr> Instance-based Classification: k-Nearest-Neighbor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  Classification: Alternative Techniques</dc:title>
  <cp:lastModifiedBy>Sumit kumar</cp:lastModifiedBy>
  <cp:revision>4</cp:revision>
  <dcterms:modified xsi:type="dcterms:W3CDTF">2024-10-18T16:58:34Z</dcterms:modified>
</cp:coreProperties>
</file>