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4"/>
  </p:notesMasterIdLst>
  <p:handoutMasterIdLst>
    <p:handoutMasterId r:id="rId85"/>
  </p:handoutMasterIdLst>
  <p:sldIdLst>
    <p:sldId id="256" r:id="rId2"/>
    <p:sldId id="569" r:id="rId3"/>
    <p:sldId id="545" r:id="rId4"/>
    <p:sldId id="262" r:id="rId5"/>
    <p:sldId id="263" r:id="rId6"/>
    <p:sldId id="570" r:id="rId7"/>
    <p:sldId id="571" r:id="rId8"/>
    <p:sldId id="520" r:id="rId9"/>
    <p:sldId id="521" r:id="rId10"/>
    <p:sldId id="572" r:id="rId11"/>
    <p:sldId id="550" r:id="rId12"/>
    <p:sldId id="523" r:id="rId13"/>
    <p:sldId id="573" r:id="rId14"/>
    <p:sldId id="574" r:id="rId15"/>
    <p:sldId id="575" r:id="rId16"/>
    <p:sldId id="552" r:id="rId17"/>
    <p:sldId id="551" r:id="rId18"/>
    <p:sldId id="264" r:id="rId19"/>
    <p:sldId id="555" r:id="rId20"/>
    <p:sldId id="267" r:id="rId21"/>
    <p:sldId id="268" r:id="rId22"/>
    <p:sldId id="608" r:id="rId23"/>
    <p:sldId id="609" r:id="rId24"/>
    <p:sldId id="610" r:id="rId25"/>
    <p:sldId id="611" r:id="rId26"/>
    <p:sldId id="612" r:id="rId27"/>
    <p:sldId id="613" r:id="rId28"/>
    <p:sldId id="61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4" r:id="rId38"/>
    <p:sldId id="287" r:id="rId39"/>
    <p:sldId id="478" r:id="rId40"/>
    <p:sldId id="615" r:id="rId41"/>
    <p:sldId id="616" r:id="rId42"/>
    <p:sldId id="617" r:id="rId43"/>
    <p:sldId id="618" r:id="rId44"/>
    <p:sldId id="468" r:id="rId45"/>
    <p:sldId id="479" r:id="rId46"/>
    <p:sldId id="480" r:id="rId47"/>
    <p:sldId id="469" r:id="rId48"/>
    <p:sldId id="470" r:id="rId49"/>
    <p:sldId id="472" r:id="rId50"/>
    <p:sldId id="482" r:id="rId51"/>
    <p:sldId id="483" r:id="rId52"/>
    <p:sldId id="475" r:id="rId53"/>
    <p:sldId id="476" r:id="rId54"/>
    <p:sldId id="305" r:id="rId55"/>
    <p:sldId id="299" r:id="rId56"/>
    <p:sldId id="300" r:id="rId57"/>
    <p:sldId id="301" r:id="rId58"/>
    <p:sldId id="302" r:id="rId59"/>
    <p:sldId id="303" r:id="rId60"/>
    <p:sldId id="304" r:id="rId61"/>
    <p:sldId id="306" r:id="rId62"/>
    <p:sldId id="307" r:id="rId63"/>
    <p:sldId id="308" r:id="rId64"/>
    <p:sldId id="309" r:id="rId65"/>
    <p:sldId id="310" r:id="rId66"/>
    <p:sldId id="311" r:id="rId67"/>
    <p:sldId id="312" r:id="rId68"/>
    <p:sldId id="313" r:id="rId69"/>
    <p:sldId id="314" r:id="rId70"/>
    <p:sldId id="315" r:id="rId71"/>
    <p:sldId id="316" r:id="rId72"/>
    <p:sldId id="317" r:id="rId73"/>
    <p:sldId id="318" r:id="rId74"/>
    <p:sldId id="319" r:id="rId75"/>
    <p:sldId id="320" r:id="rId76"/>
    <p:sldId id="321" r:id="rId77"/>
    <p:sldId id="607" r:id="rId78"/>
    <p:sldId id="325" r:id="rId79"/>
    <p:sldId id="327" r:id="rId80"/>
    <p:sldId id="328" r:id="rId81"/>
    <p:sldId id="329" r:id="rId82"/>
    <p:sldId id="331" r:id="rId8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6" autoAdjust="0"/>
    <p:restoredTop sz="94660"/>
  </p:normalViewPr>
  <p:slideViewPr>
    <p:cSldViewPr snapToGrid="0">
      <p:cViewPr varScale="1">
        <p:scale>
          <a:sx n="40" d="100"/>
          <a:sy n="40" d="100"/>
        </p:scale>
        <p:origin x="48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176"/>
    </p:cViewPr>
  </p:sorterViewPr>
  <p:notesViewPr>
    <p:cSldViewPr snapToGrid="0">
      <p:cViewPr varScale="1">
        <p:scale>
          <a:sx n="62" d="100"/>
          <a:sy n="62" d="100"/>
        </p:scale>
        <p:origin x="3154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notesMaster" Target="notesMasters/notesMaster1.xml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7C139664-35DC-1C11-C71A-6367F8424EB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7BE7B62-17AA-9584-9D5F-DA86C4CA08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DE486-8D4E-4678-B34F-A73A7A3F1AA5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6391372-BDA7-7605-94FB-D4BD1E983E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A3CE8EB-6852-9BAE-557D-FD232429CF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4FF12-B944-4E2E-ACA1-3FB4C36686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3504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407850-72F4-4E33-895D-6E82BDB742D6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D6D3B2-DC1A-4DC5-BA88-136D08376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9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22275" y="706438"/>
            <a:ext cx="6169025" cy="3470275"/>
          </a:xfrm>
          <a:ln/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26115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4C6AAC6F-33D2-4136-9758-BD1C1D9334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D306CA-1E4F-43F1-9090-34882EF73239}" type="slidenum">
              <a:rPr lang="zh-CN" altLang="en-US"/>
              <a:pPr/>
              <a:t>53</a:t>
            </a:fld>
            <a:endParaRPr lang="en-US" altLang="zh-CN"/>
          </a:p>
        </p:txBody>
      </p:sp>
      <p:sp>
        <p:nvSpPr>
          <p:cNvPr id="1616898" name="Rectangle 2">
            <a:extLst>
              <a:ext uri="{FF2B5EF4-FFF2-40B4-BE49-F238E27FC236}">
                <a16:creationId xmlns="" xmlns:a16="http://schemas.microsoft.com/office/drawing/2014/main" id="{675181C9-2C15-47E7-84AA-E8EB3FD57F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6899" name="Rectangle 3">
            <a:extLst>
              <a:ext uri="{FF2B5EF4-FFF2-40B4-BE49-F238E27FC236}">
                <a16:creationId xmlns="" xmlns:a16="http://schemas.microsoft.com/office/drawing/2014/main" id="{93E30362-A335-4438-9B4C-AB63706179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3203677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645ACD5-40B4-45DF-90FA-DC750C590CB7}" type="slidenum">
              <a:rPr lang="en-US" altLang="en-US" sz="1300"/>
              <a:pPr eaLnBrk="1" hangingPunct="1">
                <a:spcBef>
                  <a:spcPct val="0"/>
                </a:spcBef>
              </a:pPr>
              <a:t>54</a:t>
            </a:fld>
            <a:endParaRPr lang="en-US" altLang="en-US" sz="13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8019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09B86B-D485-443C-BFFE-1FF4858B73A7}" type="slidenum">
              <a:rPr lang="zh-CN" altLang="en-US"/>
              <a:pPr/>
              <a:t>55</a:t>
            </a:fld>
            <a:endParaRPr lang="en-US" altLang="zh-CN"/>
          </a:p>
        </p:txBody>
      </p:sp>
      <p:sp>
        <p:nvSpPr>
          <p:cNvPr id="154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2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625" y="4705350"/>
            <a:ext cx="5467350" cy="4457700"/>
          </a:xfrm>
        </p:spPr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16271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4770D2-B856-4A32-B7ED-DF5D9632A24D}" type="slidenum">
              <a:rPr lang="zh-CN" altLang="en-US"/>
              <a:pPr/>
              <a:t>56</a:t>
            </a:fld>
            <a:endParaRPr lang="en-US" altLang="zh-CN"/>
          </a:p>
        </p:txBody>
      </p:sp>
      <p:sp>
        <p:nvSpPr>
          <p:cNvPr id="154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625" y="4705350"/>
            <a:ext cx="5467350" cy="4457700"/>
          </a:xfrm>
        </p:spPr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78626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2CEC9A-4E11-4C95-82C4-BEED3D1225DB}" type="slidenum">
              <a:rPr lang="zh-CN" altLang="en-US"/>
              <a:pPr/>
              <a:t>57</a:t>
            </a:fld>
            <a:endParaRPr lang="en-US" altLang="zh-CN"/>
          </a:p>
        </p:txBody>
      </p:sp>
      <p:sp>
        <p:nvSpPr>
          <p:cNvPr id="158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184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55B2E0-5EB8-4795-AB42-051DDF75521C}" type="slidenum">
              <a:rPr lang="zh-CN" altLang="en-US"/>
              <a:pPr/>
              <a:t>58</a:t>
            </a:fld>
            <a:endParaRPr lang="en-US" altLang="zh-CN"/>
          </a:p>
        </p:txBody>
      </p:sp>
      <p:sp>
        <p:nvSpPr>
          <p:cNvPr id="158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53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F0DEDB-D658-4B57-A41F-FDAB32565D5D}" type="slidenum">
              <a:rPr lang="zh-CN" altLang="en-US"/>
              <a:pPr/>
              <a:t>59</a:t>
            </a:fld>
            <a:endParaRPr lang="en-US" altLang="zh-CN"/>
          </a:p>
        </p:txBody>
      </p:sp>
      <p:sp>
        <p:nvSpPr>
          <p:cNvPr id="158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8582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A33B5E-0DF6-45F8-BEAB-2E7655673DBD}" type="slidenum">
              <a:rPr lang="zh-CN" altLang="en-US"/>
              <a:pPr/>
              <a:t>60</a:t>
            </a:fld>
            <a:endParaRPr lang="en-US" altLang="zh-CN"/>
          </a:p>
        </p:txBody>
      </p:sp>
      <p:sp>
        <p:nvSpPr>
          <p:cNvPr id="158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162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6BB9B6-9FE8-4986-B134-68A2D1B91566}" type="slidenum">
              <a:rPr lang="zh-CN" altLang="en-US"/>
              <a:pPr/>
              <a:t>61</a:t>
            </a:fld>
            <a:endParaRPr lang="en-US" altLang="zh-CN"/>
          </a:p>
        </p:txBody>
      </p:sp>
      <p:sp>
        <p:nvSpPr>
          <p:cNvPr id="155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4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625" y="4705350"/>
            <a:ext cx="5467350" cy="4457700"/>
          </a:xfrm>
        </p:spPr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47905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00662E-C9E4-4BE9-B51B-8660D5316C6A}" type="slidenum">
              <a:rPr lang="zh-CN" altLang="en-US"/>
              <a:pPr/>
              <a:t>62</a:t>
            </a:fld>
            <a:endParaRPr lang="en-US" altLang="zh-CN"/>
          </a:p>
        </p:txBody>
      </p:sp>
      <p:sp>
        <p:nvSpPr>
          <p:cNvPr id="155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625" y="4705350"/>
            <a:ext cx="5467350" cy="4457700"/>
          </a:xfrm>
        </p:spPr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3798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851A797C-D63C-45A3-8EDB-323D80FDD5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A7571C-CB6B-4D05-9298-76F99B241D3E}" type="slidenum">
              <a:rPr lang="zh-CN" altLang="en-US"/>
              <a:pPr/>
              <a:t>44</a:t>
            </a:fld>
            <a:endParaRPr lang="en-US" altLang="zh-CN"/>
          </a:p>
        </p:txBody>
      </p:sp>
      <p:sp>
        <p:nvSpPr>
          <p:cNvPr id="1600514" name="Rectangle 2">
            <a:extLst>
              <a:ext uri="{FF2B5EF4-FFF2-40B4-BE49-F238E27FC236}">
                <a16:creationId xmlns="" xmlns:a16="http://schemas.microsoft.com/office/drawing/2014/main" id="{885B8104-A442-4207-8A60-FAC6B98724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0515" name="Rectangle 3">
            <a:extLst>
              <a:ext uri="{FF2B5EF4-FFF2-40B4-BE49-F238E27FC236}">
                <a16:creationId xmlns="" xmlns:a16="http://schemas.microsoft.com/office/drawing/2014/main" id="{1DFBB3A0-5028-4034-9B3F-9EC5D7627B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2625" y="4705350"/>
            <a:ext cx="5467350" cy="44577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75164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B9C727-AE1F-4FBD-A210-9F3DD94F2CCC}" type="slidenum">
              <a:rPr lang="zh-CN" altLang="en-US"/>
              <a:pPr/>
              <a:t>63</a:t>
            </a:fld>
            <a:endParaRPr lang="en-US" altLang="zh-CN"/>
          </a:p>
        </p:txBody>
      </p:sp>
      <p:sp>
        <p:nvSpPr>
          <p:cNvPr id="155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8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625" y="4705350"/>
            <a:ext cx="5467350" cy="4457700"/>
          </a:xfrm>
        </p:spPr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56983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42FD5E-C6CC-47CE-8EEA-6FB22D50711E}" type="slidenum">
              <a:rPr lang="zh-CN" altLang="en-US"/>
              <a:pPr/>
              <a:t>64</a:t>
            </a:fld>
            <a:endParaRPr lang="en-US" altLang="zh-CN"/>
          </a:p>
        </p:txBody>
      </p:sp>
      <p:sp>
        <p:nvSpPr>
          <p:cNvPr id="156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0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625" y="4705350"/>
            <a:ext cx="5467350" cy="4457700"/>
          </a:xfrm>
        </p:spPr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43713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DE19BBC-A15A-4C5D-BA0A-7DC0F818CF2A}" type="slidenum">
              <a:rPr lang="en-US" altLang="en-US" sz="1300"/>
              <a:pPr eaLnBrk="1" hangingPunct="1">
                <a:spcBef>
                  <a:spcPct val="0"/>
                </a:spcBef>
              </a:pPr>
              <a:t>65</a:t>
            </a:fld>
            <a:endParaRPr lang="en-US" altLang="en-US" sz="13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5400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5591C20-D2D2-4ED6-BD00-1B2E5E84A85B}" type="slidenum">
              <a:rPr lang="en-US" altLang="en-US" sz="1300"/>
              <a:pPr eaLnBrk="1" hangingPunct="1">
                <a:spcBef>
                  <a:spcPct val="0"/>
                </a:spcBef>
              </a:pPr>
              <a:t>69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19133663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6118AE5-A966-471E-9EF1-DCFAB3E135F6}" type="slidenum">
              <a:rPr lang="en-US" altLang="en-US" sz="1300"/>
              <a:pPr eaLnBrk="1" hangingPunct="1">
                <a:spcBef>
                  <a:spcPct val="0"/>
                </a:spcBef>
              </a:pPr>
              <a:t>75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8500403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6118AE5-A966-471E-9EF1-DCFAB3E135F6}" type="slidenum">
              <a:rPr lang="en-US" altLang="en-US" sz="1300"/>
              <a:pPr eaLnBrk="1" hangingPunct="1">
                <a:spcBef>
                  <a:spcPct val="0"/>
                </a:spcBef>
              </a:pPr>
              <a:t>76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31921806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C58BDC-C03E-4142-A42E-D88C388FFCEF}" type="slidenum">
              <a:rPr lang="zh-CN" altLang="en-US"/>
              <a:pPr/>
              <a:t>78</a:t>
            </a:fld>
            <a:endParaRPr lang="en-US" altLang="zh-CN"/>
          </a:p>
        </p:txBody>
      </p:sp>
      <p:sp>
        <p:nvSpPr>
          <p:cNvPr id="1622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491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682E93-7C85-4300-9582-D0BDAADACB4A}" type="slidenum">
              <a:rPr lang="zh-CN" altLang="en-US"/>
              <a:pPr/>
              <a:t>79</a:t>
            </a:fld>
            <a:endParaRPr lang="en-US" altLang="zh-CN"/>
          </a:p>
        </p:txBody>
      </p:sp>
      <p:sp>
        <p:nvSpPr>
          <p:cNvPr id="1593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031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97C7AB-D857-42D2-B6F8-73F55305006E}" type="slidenum">
              <a:rPr lang="zh-CN" altLang="en-US"/>
              <a:pPr/>
              <a:t>80</a:t>
            </a:fld>
            <a:endParaRPr lang="en-US" altLang="zh-CN"/>
          </a:p>
        </p:txBody>
      </p:sp>
      <p:sp>
        <p:nvSpPr>
          <p:cNvPr id="160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4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625" y="4705350"/>
            <a:ext cx="5467350" cy="44577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1352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53DF08-8C6E-4E1C-9F3D-ECAA0BE9B468}" type="slidenum">
              <a:rPr lang="zh-CN" altLang="en-US"/>
              <a:pPr/>
              <a:t>81</a:t>
            </a:fld>
            <a:endParaRPr lang="en-US" altLang="zh-CN"/>
          </a:p>
        </p:txBody>
      </p:sp>
      <p:sp>
        <p:nvSpPr>
          <p:cNvPr id="1594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03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851A797C-D63C-45A3-8EDB-323D80FDD5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A7571C-CB6B-4D05-9298-76F99B241D3E}" type="slidenum">
              <a:rPr lang="zh-CN" altLang="en-US"/>
              <a:pPr/>
              <a:t>45</a:t>
            </a:fld>
            <a:endParaRPr lang="en-US" altLang="zh-CN"/>
          </a:p>
        </p:txBody>
      </p:sp>
      <p:sp>
        <p:nvSpPr>
          <p:cNvPr id="1600514" name="Rectangle 2">
            <a:extLst>
              <a:ext uri="{FF2B5EF4-FFF2-40B4-BE49-F238E27FC236}">
                <a16:creationId xmlns="" xmlns:a16="http://schemas.microsoft.com/office/drawing/2014/main" id="{885B8104-A442-4207-8A60-FAC6B98724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0515" name="Rectangle 3">
            <a:extLst>
              <a:ext uri="{FF2B5EF4-FFF2-40B4-BE49-F238E27FC236}">
                <a16:creationId xmlns="" xmlns:a16="http://schemas.microsoft.com/office/drawing/2014/main" id="{1DFBB3A0-5028-4034-9B3F-9EC5D7627B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2625" y="4705350"/>
            <a:ext cx="5467350" cy="44577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0909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D086FC-17F3-4515-B0CA-8B8C7B4A87D1}" type="slidenum">
              <a:rPr lang="zh-CN" altLang="en-US"/>
              <a:pPr/>
              <a:t>82</a:t>
            </a:fld>
            <a:endParaRPr lang="en-US" altLang="zh-CN"/>
          </a:p>
        </p:txBody>
      </p:sp>
      <p:sp>
        <p:nvSpPr>
          <p:cNvPr id="1600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625" y="4705350"/>
            <a:ext cx="5467350" cy="44577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452229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A3EF9721-5A55-4576-8F21-AE4687A1B5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7D7D9F-1CCB-444D-8FB0-31A6CFEDF57D}" type="slidenum">
              <a:rPr lang="zh-CN" altLang="en-US"/>
              <a:pPr/>
              <a:t>47</a:t>
            </a:fld>
            <a:endParaRPr lang="en-US" altLang="zh-CN"/>
          </a:p>
        </p:txBody>
      </p:sp>
      <p:sp>
        <p:nvSpPr>
          <p:cNvPr id="1602562" name="Rectangle 2">
            <a:extLst>
              <a:ext uri="{FF2B5EF4-FFF2-40B4-BE49-F238E27FC236}">
                <a16:creationId xmlns="" xmlns:a16="http://schemas.microsoft.com/office/drawing/2014/main" id="{F1381BCC-EB00-4318-A160-D34EEA79DF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2563" name="Rectangle 3">
            <a:extLst>
              <a:ext uri="{FF2B5EF4-FFF2-40B4-BE49-F238E27FC236}">
                <a16:creationId xmlns="" xmlns:a16="http://schemas.microsoft.com/office/drawing/2014/main" id="{93E1F97C-84D2-40FC-826E-924BD3D473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8617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0082A5E1-140D-4B17-9DB1-802FA8A818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BF343C-6598-4A46-93EF-013BA5FFECE4}" type="slidenum">
              <a:rPr lang="zh-CN" altLang="en-US"/>
              <a:pPr/>
              <a:t>48</a:t>
            </a:fld>
            <a:endParaRPr lang="en-US" altLang="zh-CN"/>
          </a:p>
        </p:txBody>
      </p:sp>
      <p:sp>
        <p:nvSpPr>
          <p:cNvPr id="1604610" name="Rectangle 2">
            <a:extLst>
              <a:ext uri="{FF2B5EF4-FFF2-40B4-BE49-F238E27FC236}">
                <a16:creationId xmlns="" xmlns:a16="http://schemas.microsoft.com/office/drawing/2014/main" id="{E84A5750-F4D9-4CBF-9556-BC06909F32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4611" name="Rectangle 3">
            <a:extLst>
              <a:ext uri="{FF2B5EF4-FFF2-40B4-BE49-F238E27FC236}">
                <a16:creationId xmlns="" xmlns:a16="http://schemas.microsoft.com/office/drawing/2014/main" id="{B86D98A8-BD3D-4919-904F-3FA211DBD4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518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073FCDC3-E488-430A-B911-604376376B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B9DCF1-5FA5-45DC-9F59-B5E3B5CAC436}" type="slidenum">
              <a:rPr lang="zh-CN" altLang="en-US"/>
              <a:pPr/>
              <a:t>49</a:t>
            </a:fld>
            <a:endParaRPr lang="en-US" altLang="zh-CN"/>
          </a:p>
        </p:txBody>
      </p:sp>
      <p:sp>
        <p:nvSpPr>
          <p:cNvPr id="1608706" name="Rectangle 2">
            <a:extLst>
              <a:ext uri="{FF2B5EF4-FFF2-40B4-BE49-F238E27FC236}">
                <a16:creationId xmlns="" xmlns:a16="http://schemas.microsoft.com/office/drawing/2014/main" id="{EEF4661F-43FB-4159-A329-22559F980E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8707" name="Rectangle 3">
            <a:extLst>
              <a:ext uri="{FF2B5EF4-FFF2-40B4-BE49-F238E27FC236}">
                <a16:creationId xmlns="" xmlns:a16="http://schemas.microsoft.com/office/drawing/2014/main" id="{F0D9982F-C7EE-4EF5-8CD7-3F65612177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4852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073FCDC3-E488-430A-B911-604376376B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B9DCF1-5FA5-45DC-9F59-B5E3B5CAC436}" type="slidenum">
              <a:rPr lang="zh-CN" altLang="en-US"/>
              <a:pPr/>
              <a:t>50</a:t>
            </a:fld>
            <a:endParaRPr lang="en-US" altLang="zh-CN"/>
          </a:p>
        </p:txBody>
      </p:sp>
      <p:sp>
        <p:nvSpPr>
          <p:cNvPr id="1608706" name="Rectangle 2">
            <a:extLst>
              <a:ext uri="{FF2B5EF4-FFF2-40B4-BE49-F238E27FC236}">
                <a16:creationId xmlns="" xmlns:a16="http://schemas.microsoft.com/office/drawing/2014/main" id="{EEF4661F-43FB-4159-A329-22559F980E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8707" name="Rectangle 3">
            <a:extLst>
              <a:ext uri="{FF2B5EF4-FFF2-40B4-BE49-F238E27FC236}">
                <a16:creationId xmlns="" xmlns:a16="http://schemas.microsoft.com/office/drawing/2014/main" id="{F0D9982F-C7EE-4EF5-8CD7-3F65612177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3513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073FCDC3-E488-430A-B911-604376376B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B9DCF1-5FA5-45DC-9F59-B5E3B5CAC436}" type="slidenum">
              <a:rPr lang="zh-CN" altLang="en-US"/>
              <a:pPr/>
              <a:t>51</a:t>
            </a:fld>
            <a:endParaRPr lang="en-US" altLang="zh-CN"/>
          </a:p>
        </p:txBody>
      </p:sp>
      <p:sp>
        <p:nvSpPr>
          <p:cNvPr id="1608706" name="Rectangle 2">
            <a:extLst>
              <a:ext uri="{FF2B5EF4-FFF2-40B4-BE49-F238E27FC236}">
                <a16:creationId xmlns="" xmlns:a16="http://schemas.microsoft.com/office/drawing/2014/main" id="{EEF4661F-43FB-4159-A329-22559F980E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8707" name="Rectangle 3">
            <a:extLst>
              <a:ext uri="{FF2B5EF4-FFF2-40B4-BE49-F238E27FC236}">
                <a16:creationId xmlns="" xmlns:a16="http://schemas.microsoft.com/office/drawing/2014/main" id="{F0D9982F-C7EE-4EF5-8CD7-3F65612177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62116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6C2F0A8F-FD49-4385-AF3F-E487E2FF50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FF964E-F895-4527-BF2E-9809B9E34AB3}" type="slidenum">
              <a:rPr lang="zh-CN" altLang="en-US"/>
              <a:pPr/>
              <a:t>52</a:t>
            </a:fld>
            <a:endParaRPr lang="en-US" altLang="zh-CN"/>
          </a:p>
        </p:txBody>
      </p:sp>
      <p:sp>
        <p:nvSpPr>
          <p:cNvPr id="1614850" name="Rectangle 2">
            <a:extLst>
              <a:ext uri="{FF2B5EF4-FFF2-40B4-BE49-F238E27FC236}">
                <a16:creationId xmlns="" xmlns:a16="http://schemas.microsoft.com/office/drawing/2014/main" id="{8E642426-16AC-42FE-BB47-A5BC92C725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4851" name="Rectangle 3">
            <a:extLst>
              <a:ext uri="{FF2B5EF4-FFF2-40B4-BE49-F238E27FC236}">
                <a16:creationId xmlns="" xmlns:a16="http://schemas.microsoft.com/office/drawing/2014/main" id="{42D87FB1-905D-44BA-90E0-94D22FAF65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0332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rgbClr val="C00000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3D298-E6FD-4211-9404-BC88F1957796}" type="datetime1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12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CB9F-E3A5-4037-9910-003F3F4A2CF6}" type="datetime1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2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14D58-BCDC-448D-B6AE-A1EE9A5DAC50}" type="datetime1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25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52400"/>
            <a:ext cx="11040533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48217" y="1143000"/>
            <a:ext cx="5444067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5484" y="1143000"/>
            <a:ext cx="5444067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5484" y="3810000"/>
            <a:ext cx="5444067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0619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4037"/>
            <a:ext cx="10515600" cy="527050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0000"/>
            <a:ext cx="10515600" cy="4906963"/>
          </a:xfrm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b="1">
                <a:solidFill>
                  <a:srgbClr val="FF0000"/>
                </a:solidFill>
              </a:defRPr>
            </a:lvl2pPr>
            <a:lvl3pPr>
              <a:defRPr b="1">
                <a:solidFill>
                  <a:srgbClr val="00B05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07150"/>
            <a:ext cx="2743200" cy="365125"/>
          </a:xfrm>
        </p:spPr>
        <p:txBody>
          <a:bodyPr/>
          <a:lstStyle/>
          <a:p>
            <a:fld id="{D435D7CC-849A-4FEE-AD34-D12F3357B2C7}" type="datetime1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07150"/>
            <a:ext cx="4114800" cy="365125"/>
          </a:xfrm>
        </p:spPr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07150"/>
            <a:ext cx="2743200" cy="365125"/>
          </a:xfrm>
        </p:spPr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838200" y="1081087"/>
            <a:ext cx="10515600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V="1">
            <a:off x="838200" y="6356350"/>
            <a:ext cx="10515600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617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E0B9E-C13A-41C5-B13C-3ABF4EAF6F53}" type="datetime1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2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1C019-E55E-4485-84B1-512E0AB5BED0}" type="datetime1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D31653DE-74EF-71FC-F94E-22B43704A201}"/>
              </a:ext>
            </a:extLst>
          </p:cNvPr>
          <p:cNvCxnSpPr/>
          <p:nvPr userDrawn="1"/>
        </p:nvCxnSpPr>
        <p:spPr>
          <a:xfrm flipV="1">
            <a:off x="838200" y="1698755"/>
            <a:ext cx="10515600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B43BF548-D5CC-D038-480A-BF111B696D37}"/>
              </a:ext>
            </a:extLst>
          </p:cNvPr>
          <p:cNvCxnSpPr/>
          <p:nvPr userDrawn="1"/>
        </p:nvCxnSpPr>
        <p:spPr>
          <a:xfrm flipV="1">
            <a:off x="838200" y="6356350"/>
            <a:ext cx="10515600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00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3C88-222B-4BBA-878B-0CCBA8C147C1}" type="datetime1">
              <a:rPr lang="en-US" smtClean="0"/>
              <a:t>12/20/2024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C26DB69B-FDE3-E07E-A6D6-B6265C6B9710}"/>
              </a:ext>
            </a:extLst>
          </p:cNvPr>
          <p:cNvCxnSpPr/>
          <p:nvPr userDrawn="1"/>
        </p:nvCxnSpPr>
        <p:spPr>
          <a:xfrm flipV="1">
            <a:off x="838200" y="1708085"/>
            <a:ext cx="10515600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60F68823-CCB8-394B-87BD-688BD6B44333}"/>
              </a:ext>
            </a:extLst>
          </p:cNvPr>
          <p:cNvCxnSpPr/>
          <p:nvPr userDrawn="1"/>
        </p:nvCxnSpPr>
        <p:spPr>
          <a:xfrm flipV="1">
            <a:off x="838200" y="6356350"/>
            <a:ext cx="10515600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851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0B48C-398E-4703-8D18-68B484CD2C6C}" type="datetime1">
              <a:rPr lang="en-US" smtClean="0"/>
              <a:t>12/20/2024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EDCF5000-6FBB-9318-6D3D-79B3F2665942}"/>
              </a:ext>
            </a:extLst>
          </p:cNvPr>
          <p:cNvCxnSpPr/>
          <p:nvPr userDrawn="1"/>
        </p:nvCxnSpPr>
        <p:spPr>
          <a:xfrm flipV="1">
            <a:off x="838200" y="1680092"/>
            <a:ext cx="10515600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7594AE72-8A65-89A4-B756-D497BB90175D}"/>
              </a:ext>
            </a:extLst>
          </p:cNvPr>
          <p:cNvCxnSpPr/>
          <p:nvPr userDrawn="1"/>
        </p:nvCxnSpPr>
        <p:spPr>
          <a:xfrm flipV="1">
            <a:off x="838200" y="6356350"/>
            <a:ext cx="10515600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051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72096-24C2-433D-B1A4-D93E7D2A4BF6}" type="datetime1">
              <a:rPr lang="en-US" smtClean="0"/>
              <a:t>12/20/2024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79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4CF9E-415D-4605-A411-65D7FB46F055}" type="datetime1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61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D058D-3FF4-41C1-954E-FF3F77DD04D1}" type="datetime1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Clustering Techniques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0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4209E-0422-48E1-8870-496CA9085273}" type="datetime1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Clustering Techniques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80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oleObject" Target="../embeddings/oleObject7.bin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9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9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0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3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4.w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13.bin"/><Relationship Id="rId9" Type="http://schemas.openxmlformats.org/officeDocument/2006/relationships/oleObject" Target="../embeddings/oleObject17.bin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18.bin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19.bin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20.bin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21.bin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3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22.bin"/><Relationship Id="rId9" Type="http://schemas.openxmlformats.org/officeDocument/2006/relationships/image" Target="../media/image35.wmf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jpeg"/><Relationship Id="rId3" Type="http://schemas.openxmlformats.org/officeDocument/2006/relationships/image" Target="../media/image47.png"/><Relationship Id="rId7" Type="http://schemas.openxmlformats.org/officeDocument/2006/relationships/image" Target="../media/image5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46.png"/><Relationship Id="rId5" Type="http://schemas.openxmlformats.org/officeDocument/2006/relationships/image" Target="../media/image49.png"/><Relationship Id="rId10" Type="http://schemas.openxmlformats.org/officeDocument/2006/relationships/image" Target="../media/image45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jpe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jpeg"/><Relationship Id="rId5" Type="http://schemas.openxmlformats.org/officeDocument/2006/relationships/image" Target="../media/image61.png"/><Relationship Id="rId4" Type="http://schemas.openxmlformats.org/officeDocument/2006/relationships/image" Target="../media/image60.png"/><Relationship Id="rId9" Type="http://schemas.openxmlformats.org/officeDocument/2006/relationships/image" Target="../media/image45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jpeg"/><Relationship Id="rId4" Type="http://schemas.openxmlformats.org/officeDocument/2006/relationships/image" Target="../media/image66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72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jpeg"/><Relationship Id="rId5" Type="http://schemas.openxmlformats.org/officeDocument/2006/relationships/image" Target="../media/image68.png"/><Relationship Id="rId4" Type="http://schemas.openxmlformats.org/officeDocument/2006/relationships/image" Target="../media/image70.jpe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75.emf"/><Relationship Id="rId4" Type="http://schemas.openxmlformats.org/officeDocument/2006/relationships/oleObject" Target="../embeddings/oleObject2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76.wmf"/><Relationship Id="rId4" Type="http://schemas.openxmlformats.org/officeDocument/2006/relationships/oleObject" Target="../embeddings/oleObject28.bin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77.wmf"/><Relationship Id="rId4" Type="http://schemas.openxmlformats.org/officeDocument/2006/relationships/oleObject" Target="../embeddings/oleObject29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2556" y="2756848"/>
            <a:ext cx="10567916" cy="712172"/>
          </a:xfrm>
        </p:spPr>
        <p:txBody>
          <a:bodyPr>
            <a:normAutofit/>
          </a:bodyPr>
          <a:lstStyle/>
          <a:p>
            <a:r>
              <a:rPr lang="en-US" sz="4000" dirty="0"/>
              <a:t>Clustering Techniques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447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554037"/>
            <a:ext cx="10515600" cy="52705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Other Distinctions Between Sets of Clusters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270000"/>
            <a:ext cx="10515600" cy="4906963"/>
          </a:xfrm>
        </p:spPr>
        <p:txBody>
          <a:bodyPr/>
          <a:lstStyle/>
          <a:p>
            <a:r>
              <a:rPr lang="en-US" altLang="en-US"/>
              <a:t>Exclusive versus non-exclusive</a:t>
            </a:r>
          </a:p>
          <a:p>
            <a:pPr lvl="1"/>
            <a:r>
              <a:rPr lang="en-US" altLang="en-US"/>
              <a:t>In non-exclusive clusterings, points may belong to multiple clusters.</a:t>
            </a:r>
          </a:p>
          <a:p>
            <a:pPr lvl="2"/>
            <a:r>
              <a:rPr lang="en-US" altLang="en-US"/>
              <a:t>Can belong to multiple classes or could be ‘border’ points</a:t>
            </a:r>
          </a:p>
          <a:p>
            <a:pPr lvl="1"/>
            <a:r>
              <a:rPr lang="en-US" altLang="en-US"/>
              <a:t>Fuzzy clustering  (one type of non-exclusive) </a:t>
            </a:r>
          </a:p>
          <a:p>
            <a:pPr lvl="2"/>
            <a:r>
              <a:rPr lang="en-US" altLang="en-US"/>
              <a:t>In fuzzy clustering, a point belongs to every cluster with some weight between 0 and 1</a:t>
            </a:r>
          </a:p>
          <a:p>
            <a:pPr lvl="2"/>
            <a:r>
              <a:rPr lang="en-US" altLang="en-US"/>
              <a:t>Weights must sum to 1</a:t>
            </a:r>
          </a:p>
          <a:p>
            <a:pPr lvl="2"/>
            <a:r>
              <a:rPr lang="en-US" altLang="en-US"/>
              <a:t>Probabilistic clustering has similar characteristics</a:t>
            </a:r>
          </a:p>
          <a:p>
            <a:r>
              <a:rPr lang="en-US" altLang="en-US"/>
              <a:t>Partial versus complete</a:t>
            </a:r>
          </a:p>
          <a:p>
            <a:pPr lvl="1"/>
            <a:r>
              <a:rPr lang="en-US" altLang="en-US"/>
              <a:t>In some cases, we only want to cluster some of the data</a:t>
            </a:r>
          </a:p>
          <a:p>
            <a:pPr lvl="1"/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8FD40DC1-4940-B1CB-5C9E-2B9CF7071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38200" y="554037"/>
            <a:ext cx="10515600" cy="52705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Types of Clusters</a:t>
            </a:r>
          </a:p>
        </p:txBody>
      </p:sp>
      <p:sp>
        <p:nvSpPr>
          <p:cNvPr id="11267" name="Rectangle 1027"/>
          <p:cNvSpPr>
            <a:spLocks noGrp="1" noChangeArrowheads="1"/>
          </p:cNvSpPr>
          <p:nvPr>
            <p:ph idx="1"/>
          </p:nvPr>
        </p:nvSpPr>
        <p:spPr>
          <a:xfrm>
            <a:off x="838200" y="1270000"/>
            <a:ext cx="10515600" cy="4906963"/>
          </a:xfrm>
        </p:spPr>
        <p:txBody>
          <a:bodyPr/>
          <a:lstStyle/>
          <a:p>
            <a:r>
              <a:rPr lang="en-US" altLang="en-US" dirty="0"/>
              <a:t> Well-separated clusters</a:t>
            </a:r>
          </a:p>
          <a:p>
            <a:endParaRPr lang="en-US" altLang="en-US" dirty="0"/>
          </a:p>
          <a:p>
            <a:r>
              <a:rPr lang="en-US" altLang="en-US" dirty="0"/>
              <a:t> Prototype-based clusters</a:t>
            </a:r>
          </a:p>
          <a:p>
            <a:endParaRPr lang="en-US" altLang="en-US" dirty="0"/>
          </a:p>
          <a:p>
            <a:r>
              <a:rPr lang="en-US" altLang="en-US" dirty="0"/>
              <a:t> Contiguity-based clusters</a:t>
            </a:r>
          </a:p>
          <a:p>
            <a:endParaRPr lang="en-US" altLang="en-US" dirty="0"/>
          </a:p>
          <a:p>
            <a:r>
              <a:rPr lang="en-US" altLang="en-US" dirty="0"/>
              <a:t> Density-based clusters</a:t>
            </a:r>
          </a:p>
          <a:p>
            <a:endParaRPr lang="en-US" altLang="en-US" dirty="0"/>
          </a:p>
          <a:p>
            <a:r>
              <a:rPr lang="en-US" altLang="en-US" dirty="0"/>
              <a:t>Described by an Objective Function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E9E4ACDD-EF1E-565E-5A00-B2726B323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554037"/>
            <a:ext cx="10515600" cy="52705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Types of Clusters: Well-Separated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270000"/>
            <a:ext cx="10515600" cy="4906963"/>
          </a:xfrm>
        </p:spPr>
        <p:txBody>
          <a:bodyPr/>
          <a:lstStyle/>
          <a:p>
            <a:r>
              <a:rPr lang="en-US" altLang="en-US"/>
              <a:t>Well-Separated Clusters: </a:t>
            </a:r>
          </a:p>
          <a:p>
            <a:pPr lvl="1"/>
            <a:r>
              <a:rPr lang="en-US" altLang="en-US"/>
              <a:t>A cluster is a set of points such that any point in a cluster is closer (or more similar) to every other point in the cluster than to any point not in the cluster. </a:t>
            </a:r>
          </a:p>
          <a:p>
            <a:endParaRPr lang="en-US" altLang="en-US"/>
          </a:p>
        </p:txBody>
      </p:sp>
      <p:sp>
        <p:nvSpPr>
          <p:cNvPr id="12292" name="Oval 4"/>
          <p:cNvSpPr>
            <a:spLocks noChangeAspect="1" noChangeArrowheads="1"/>
          </p:cNvSpPr>
          <p:nvPr/>
        </p:nvSpPr>
        <p:spPr bwMode="auto">
          <a:xfrm>
            <a:off x="2971800" y="4570413"/>
            <a:ext cx="1143000" cy="1143000"/>
          </a:xfrm>
          <a:prstGeom prst="ellipse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2293" name="Oval 5"/>
          <p:cNvSpPr>
            <a:spLocks noChangeAspect="1" noChangeArrowheads="1"/>
          </p:cNvSpPr>
          <p:nvPr/>
        </p:nvSpPr>
        <p:spPr bwMode="auto">
          <a:xfrm>
            <a:off x="7542213" y="4570413"/>
            <a:ext cx="1143000" cy="1143000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2294" name="Oval 6"/>
          <p:cNvSpPr>
            <a:spLocks noChangeAspect="1" noChangeArrowheads="1"/>
          </p:cNvSpPr>
          <p:nvPr/>
        </p:nvSpPr>
        <p:spPr bwMode="auto">
          <a:xfrm>
            <a:off x="5030788" y="2971800"/>
            <a:ext cx="1143000" cy="11430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4495800" y="5791201"/>
            <a:ext cx="3200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3 well-separated clusters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2860AE78-37DC-6203-89E8-A73F986E5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554037"/>
            <a:ext cx="10515600" cy="52705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Types of Clusters: Prototype-Based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270000"/>
            <a:ext cx="10515600" cy="4906963"/>
          </a:xfrm>
        </p:spPr>
        <p:txBody>
          <a:bodyPr/>
          <a:lstStyle/>
          <a:p>
            <a:r>
              <a:rPr lang="en-US" altLang="en-US" dirty="0"/>
              <a:t>Prototype-based</a:t>
            </a:r>
          </a:p>
          <a:p>
            <a:pPr lvl="1"/>
            <a:r>
              <a:rPr lang="en-US" altLang="en-US" dirty="0"/>
              <a:t> A cluster is a set of objects such that an object in a cluster is closer (more similar) to the prototype or  “center” of a cluster, than to the center of any other cluster  </a:t>
            </a:r>
          </a:p>
          <a:p>
            <a:pPr lvl="1"/>
            <a:r>
              <a:rPr lang="en-US" altLang="en-US" dirty="0"/>
              <a:t>The center of a cluster is often a centroid, the average of all the points in the cluster, or a </a:t>
            </a:r>
            <a:r>
              <a:rPr lang="en-US" altLang="en-US" dirty="0" err="1"/>
              <a:t>medoid</a:t>
            </a:r>
            <a:r>
              <a:rPr lang="en-US" altLang="en-US" dirty="0"/>
              <a:t>, the most “representative” point of a cluster </a:t>
            </a:r>
          </a:p>
          <a:p>
            <a:endParaRPr lang="en-US" altLang="en-US" dirty="0"/>
          </a:p>
        </p:txBody>
      </p:sp>
      <p:sp>
        <p:nvSpPr>
          <p:cNvPr id="13316" name="Oval 4"/>
          <p:cNvSpPr>
            <a:spLocks noChangeAspect="1" noChangeArrowheads="1"/>
          </p:cNvSpPr>
          <p:nvPr/>
        </p:nvSpPr>
        <p:spPr bwMode="auto">
          <a:xfrm>
            <a:off x="2667000" y="4191000"/>
            <a:ext cx="1371600" cy="1371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3317" name="Oval 5"/>
          <p:cNvSpPr>
            <a:spLocks noChangeAspect="1" noChangeArrowheads="1"/>
          </p:cNvSpPr>
          <p:nvPr/>
        </p:nvSpPr>
        <p:spPr bwMode="auto">
          <a:xfrm>
            <a:off x="4038600" y="4191000"/>
            <a:ext cx="1371600" cy="137160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3318" name="Oval 6"/>
          <p:cNvSpPr>
            <a:spLocks noChangeAspect="1" noChangeArrowheads="1"/>
          </p:cNvSpPr>
          <p:nvPr/>
        </p:nvSpPr>
        <p:spPr bwMode="auto">
          <a:xfrm>
            <a:off x="6846888" y="4329114"/>
            <a:ext cx="1166812" cy="1100137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3319" name="Oval 7"/>
          <p:cNvSpPr>
            <a:spLocks noChangeAspect="1" noChangeArrowheads="1"/>
          </p:cNvSpPr>
          <p:nvPr/>
        </p:nvSpPr>
        <p:spPr bwMode="auto">
          <a:xfrm>
            <a:off x="8218488" y="4329114"/>
            <a:ext cx="1166812" cy="1100137"/>
          </a:xfrm>
          <a:prstGeom prst="ellipse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4495800" y="5791201"/>
            <a:ext cx="3200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4 center-based clusters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1E8A1966-8ACE-86EE-5E92-BE42F9940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554037"/>
            <a:ext cx="10515600" cy="52705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Types of Clusters: Contiguity-Based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270000"/>
            <a:ext cx="10515600" cy="4906963"/>
          </a:xfrm>
        </p:spPr>
        <p:txBody>
          <a:bodyPr/>
          <a:lstStyle/>
          <a:p>
            <a:r>
              <a:rPr lang="en-US" altLang="en-US"/>
              <a:t>Contiguous Cluster (Nearest neighbor or Transitive)</a:t>
            </a:r>
          </a:p>
          <a:p>
            <a:pPr lvl="1"/>
            <a:r>
              <a:rPr lang="en-US" altLang="en-US"/>
              <a:t>A cluster is a set of points such that a point in a cluster is closer (or more similar) to one or more other points in the cluster than to any point not in the cluster.</a:t>
            </a:r>
          </a:p>
          <a:p>
            <a:endParaRPr lang="en-US" altLang="en-US"/>
          </a:p>
        </p:txBody>
      </p:sp>
      <p:grpSp>
        <p:nvGrpSpPr>
          <p:cNvPr id="14340" name="Group 15"/>
          <p:cNvGrpSpPr>
            <a:grpSpLocks/>
          </p:cNvGrpSpPr>
          <p:nvPr/>
        </p:nvGrpSpPr>
        <p:grpSpPr bwMode="auto">
          <a:xfrm>
            <a:off x="1905000" y="3810000"/>
            <a:ext cx="8534400" cy="1219200"/>
            <a:chOff x="950" y="2544"/>
            <a:chExt cx="4106" cy="576"/>
          </a:xfrm>
        </p:grpSpPr>
        <p:sp>
          <p:nvSpPr>
            <p:cNvPr id="14342" name="Freeform 4" descr="Large grid"/>
            <p:cNvSpPr>
              <a:spLocks noChangeAspect="1"/>
            </p:cNvSpPr>
            <p:nvPr/>
          </p:nvSpPr>
          <p:spPr bwMode="auto">
            <a:xfrm>
              <a:off x="950" y="2552"/>
              <a:ext cx="267" cy="457"/>
            </a:xfrm>
            <a:custGeom>
              <a:avLst/>
              <a:gdLst>
                <a:gd name="T0" fmla="*/ 39 w 432"/>
                <a:gd name="T1" fmla="*/ 0 h 744"/>
                <a:gd name="T2" fmla="*/ 23 w 432"/>
                <a:gd name="T3" fmla="*/ 1 h 744"/>
                <a:gd name="T4" fmla="*/ 20 w 432"/>
                <a:gd name="T5" fmla="*/ 4 h 744"/>
                <a:gd name="T6" fmla="*/ 15 w 432"/>
                <a:gd name="T7" fmla="*/ 16 h 744"/>
                <a:gd name="T8" fmla="*/ 17 w 432"/>
                <a:gd name="T9" fmla="*/ 28 h 744"/>
                <a:gd name="T10" fmla="*/ 27 w 432"/>
                <a:gd name="T11" fmla="*/ 44 h 744"/>
                <a:gd name="T12" fmla="*/ 27 w 432"/>
                <a:gd name="T13" fmla="*/ 62 h 744"/>
                <a:gd name="T14" fmla="*/ 22 w 432"/>
                <a:gd name="T15" fmla="*/ 63 h 744"/>
                <a:gd name="T16" fmla="*/ 0 w 432"/>
                <a:gd name="T17" fmla="*/ 65 h 7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32"/>
                <a:gd name="T28" fmla="*/ 0 h 744"/>
                <a:gd name="T29" fmla="*/ 432 w 432"/>
                <a:gd name="T30" fmla="*/ 744 h 7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32" h="744">
                  <a:moveTo>
                    <a:pt x="432" y="0"/>
                  </a:moveTo>
                  <a:cubicBezTo>
                    <a:pt x="376" y="4"/>
                    <a:pt x="319" y="2"/>
                    <a:pt x="264" y="12"/>
                  </a:cubicBezTo>
                  <a:cubicBezTo>
                    <a:pt x="250" y="15"/>
                    <a:pt x="236" y="24"/>
                    <a:pt x="228" y="36"/>
                  </a:cubicBezTo>
                  <a:cubicBezTo>
                    <a:pt x="224" y="43"/>
                    <a:pt x="173" y="164"/>
                    <a:pt x="168" y="180"/>
                  </a:cubicBezTo>
                  <a:cubicBezTo>
                    <a:pt x="172" y="228"/>
                    <a:pt x="174" y="276"/>
                    <a:pt x="180" y="324"/>
                  </a:cubicBezTo>
                  <a:cubicBezTo>
                    <a:pt x="190" y="397"/>
                    <a:pt x="262" y="447"/>
                    <a:pt x="300" y="504"/>
                  </a:cubicBezTo>
                  <a:cubicBezTo>
                    <a:pt x="318" y="577"/>
                    <a:pt x="333" y="615"/>
                    <a:pt x="300" y="708"/>
                  </a:cubicBezTo>
                  <a:cubicBezTo>
                    <a:pt x="294" y="724"/>
                    <a:pt x="268" y="717"/>
                    <a:pt x="252" y="720"/>
                  </a:cubicBezTo>
                  <a:cubicBezTo>
                    <a:pt x="169" y="737"/>
                    <a:pt x="84" y="744"/>
                    <a:pt x="0" y="744"/>
                  </a:cubicBezTo>
                </a:path>
              </a:pathLst>
            </a:custGeom>
            <a:noFill/>
            <a:ln w="19050">
              <a:solidFill>
                <a:srgbClr val="99CC00"/>
              </a:solidFill>
              <a:prstDash val="lgDashDot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3" name="Freeform 5" descr="Large grid"/>
            <p:cNvSpPr>
              <a:spLocks noChangeAspect="1"/>
            </p:cNvSpPr>
            <p:nvPr/>
          </p:nvSpPr>
          <p:spPr bwMode="auto">
            <a:xfrm>
              <a:off x="1061" y="2618"/>
              <a:ext cx="267" cy="459"/>
            </a:xfrm>
            <a:custGeom>
              <a:avLst/>
              <a:gdLst>
                <a:gd name="T0" fmla="*/ 39 w 432"/>
                <a:gd name="T1" fmla="*/ 0 h 744"/>
                <a:gd name="T2" fmla="*/ 23 w 432"/>
                <a:gd name="T3" fmla="*/ 1 h 744"/>
                <a:gd name="T4" fmla="*/ 20 w 432"/>
                <a:gd name="T5" fmla="*/ 4 h 744"/>
                <a:gd name="T6" fmla="*/ 15 w 432"/>
                <a:gd name="T7" fmla="*/ 16 h 744"/>
                <a:gd name="T8" fmla="*/ 17 w 432"/>
                <a:gd name="T9" fmla="*/ 29 h 744"/>
                <a:gd name="T10" fmla="*/ 27 w 432"/>
                <a:gd name="T11" fmla="*/ 45 h 744"/>
                <a:gd name="T12" fmla="*/ 27 w 432"/>
                <a:gd name="T13" fmla="*/ 64 h 744"/>
                <a:gd name="T14" fmla="*/ 22 w 432"/>
                <a:gd name="T15" fmla="*/ 64 h 744"/>
                <a:gd name="T16" fmla="*/ 0 w 432"/>
                <a:gd name="T17" fmla="*/ 67 h 7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32"/>
                <a:gd name="T28" fmla="*/ 0 h 744"/>
                <a:gd name="T29" fmla="*/ 432 w 432"/>
                <a:gd name="T30" fmla="*/ 744 h 7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32" h="744">
                  <a:moveTo>
                    <a:pt x="432" y="0"/>
                  </a:moveTo>
                  <a:cubicBezTo>
                    <a:pt x="376" y="4"/>
                    <a:pt x="319" y="2"/>
                    <a:pt x="264" y="12"/>
                  </a:cubicBezTo>
                  <a:cubicBezTo>
                    <a:pt x="250" y="15"/>
                    <a:pt x="236" y="24"/>
                    <a:pt x="228" y="36"/>
                  </a:cubicBezTo>
                  <a:cubicBezTo>
                    <a:pt x="224" y="43"/>
                    <a:pt x="173" y="164"/>
                    <a:pt x="168" y="180"/>
                  </a:cubicBezTo>
                  <a:cubicBezTo>
                    <a:pt x="172" y="228"/>
                    <a:pt x="174" y="276"/>
                    <a:pt x="180" y="324"/>
                  </a:cubicBezTo>
                  <a:cubicBezTo>
                    <a:pt x="190" y="397"/>
                    <a:pt x="262" y="447"/>
                    <a:pt x="300" y="504"/>
                  </a:cubicBezTo>
                  <a:cubicBezTo>
                    <a:pt x="318" y="577"/>
                    <a:pt x="333" y="615"/>
                    <a:pt x="300" y="708"/>
                  </a:cubicBezTo>
                  <a:cubicBezTo>
                    <a:pt x="294" y="724"/>
                    <a:pt x="268" y="717"/>
                    <a:pt x="252" y="720"/>
                  </a:cubicBezTo>
                  <a:cubicBezTo>
                    <a:pt x="169" y="737"/>
                    <a:pt x="84" y="744"/>
                    <a:pt x="0" y="744"/>
                  </a:cubicBezTo>
                </a:path>
              </a:pathLst>
            </a:custGeom>
            <a:noFill/>
            <a:ln w="19050" cap="rnd">
              <a:solidFill>
                <a:srgbClr val="000066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4" name="Freeform 6" descr="Large grid"/>
            <p:cNvSpPr>
              <a:spLocks noChangeAspect="1"/>
            </p:cNvSpPr>
            <p:nvPr/>
          </p:nvSpPr>
          <p:spPr bwMode="auto">
            <a:xfrm>
              <a:off x="1195" y="2663"/>
              <a:ext cx="267" cy="457"/>
            </a:xfrm>
            <a:custGeom>
              <a:avLst/>
              <a:gdLst>
                <a:gd name="T0" fmla="*/ 39 w 432"/>
                <a:gd name="T1" fmla="*/ 0 h 744"/>
                <a:gd name="T2" fmla="*/ 23 w 432"/>
                <a:gd name="T3" fmla="*/ 1 h 744"/>
                <a:gd name="T4" fmla="*/ 20 w 432"/>
                <a:gd name="T5" fmla="*/ 4 h 744"/>
                <a:gd name="T6" fmla="*/ 15 w 432"/>
                <a:gd name="T7" fmla="*/ 16 h 744"/>
                <a:gd name="T8" fmla="*/ 17 w 432"/>
                <a:gd name="T9" fmla="*/ 28 h 744"/>
                <a:gd name="T10" fmla="*/ 27 w 432"/>
                <a:gd name="T11" fmla="*/ 44 h 744"/>
                <a:gd name="T12" fmla="*/ 27 w 432"/>
                <a:gd name="T13" fmla="*/ 62 h 744"/>
                <a:gd name="T14" fmla="*/ 22 w 432"/>
                <a:gd name="T15" fmla="*/ 63 h 744"/>
                <a:gd name="T16" fmla="*/ 0 w 432"/>
                <a:gd name="T17" fmla="*/ 65 h 7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32"/>
                <a:gd name="T28" fmla="*/ 0 h 744"/>
                <a:gd name="T29" fmla="*/ 432 w 432"/>
                <a:gd name="T30" fmla="*/ 744 h 7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32" h="744">
                  <a:moveTo>
                    <a:pt x="432" y="0"/>
                  </a:moveTo>
                  <a:cubicBezTo>
                    <a:pt x="376" y="4"/>
                    <a:pt x="319" y="2"/>
                    <a:pt x="264" y="12"/>
                  </a:cubicBezTo>
                  <a:cubicBezTo>
                    <a:pt x="250" y="15"/>
                    <a:pt x="236" y="24"/>
                    <a:pt x="228" y="36"/>
                  </a:cubicBezTo>
                  <a:cubicBezTo>
                    <a:pt x="224" y="43"/>
                    <a:pt x="173" y="164"/>
                    <a:pt x="168" y="180"/>
                  </a:cubicBezTo>
                  <a:cubicBezTo>
                    <a:pt x="172" y="228"/>
                    <a:pt x="174" y="276"/>
                    <a:pt x="180" y="324"/>
                  </a:cubicBezTo>
                  <a:cubicBezTo>
                    <a:pt x="190" y="397"/>
                    <a:pt x="262" y="447"/>
                    <a:pt x="300" y="504"/>
                  </a:cubicBezTo>
                  <a:cubicBezTo>
                    <a:pt x="318" y="577"/>
                    <a:pt x="333" y="615"/>
                    <a:pt x="300" y="708"/>
                  </a:cubicBezTo>
                  <a:cubicBezTo>
                    <a:pt x="294" y="724"/>
                    <a:pt x="268" y="717"/>
                    <a:pt x="252" y="720"/>
                  </a:cubicBezTo>
                  <a:cubicBezTo>
                    <a:pt x="169" y="737"/>
                    <a:pt x="84" y="744"/>
                    <a:pt x="0" y="744"/>
                  </a:cubicBezTo>
                </a:path>
              </a:pathLst>
            </a:custGeom>
            <a:noFill/>
            <a:ln w="19050">
              <a:solidFill>
                <a:srgbClr val="FF7C8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5" name="Oval 7"/>
            <p:cNvSpPr>
              <a:spLocks noChangeAspect="1" noChangeArrowheads="1"/>
            </p:cNvSpPr>
            <p:nvPr/>
          </p:nvSpPr>
          <p:spPr bwMode="auto">
            <a:xfrm>
              <a:off x="2171" y="2750"/>
              <a:ext cx="134" cy="134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46" name="AutoShape 8"/>
            <p:cNvSpPr>
              <a:spLocks noChangeAspect="1" noChangeArrowheads="1"/>
            </p:cNvSpPr>
            <p:nvPr/>
          </p:nvSpPr>
          <p:spPr bwMode="auto">
            <a:xfrm rot="-5400000">
              <a:off x="1942" y="2382"/>
              <a:ext cx="525" cy="86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1351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625" y="13616"/>
                  </a:moveTo>
                  <a:cubicBezTo>
                    <a:pt x="5154" y="12752"/>
                    <a:pt x="4908" y="11784"/>
                    <a:pt x="4908" y="10800"/>
                  </a:cubicBezTo>
                  <a:cubicBezTo>
                    <a:pt x="4908" y="7545"/>
                    <a:pt x="7545" y="4908"/>
                    <a:pt x="10800" y="4908"/>
                  </a:cubicBezTo>
                  <a:cubicBezTo>
                    <a:pt x="14054" y="4908"/>
                    <a:pt x="16692" y="7545"/>
                    <a:pt x="16692" y="10800"/>
                  </a:cubicBezTo>
                  <a:cubicBezTo>
                    <a:pt x="16692" y="11784"/>
                    <a:pt x="16445" y="12752"/>
                    <a:pt x="15974" y="13616"/>
                  </a:cubicBezTo>
                  <a:lnTo>
                    <a:pt x="20285" y="15963"/>
                  </a:lnTo>
                  <a:cubicBezTo>
                    <a:pt x="21148" y="14379"/>
                    <a:pt x="21600" y="12603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2603"/>
                    <a:pt x="451" y="14379"/>
                    <a:pt x="1314" y="15963"/>
                  </a:cubicBezTo>
                  <a:lnTo>
                    <a:pt x="5625" y="136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7" name="Oval 9"/>
            <p:cNvSpPr>
              <a:spLocks noChangeAspect="1" noChangeArrowheads="1"/>
            </p:cNvSpPr>
            <p:nvPr/>
          </p:nvSpPr>
          <p:spPr bwMode="auto">
            <a:xfrm>
              <a:off x="2504" y="2750"/>
              <a:ext cx="134" cy="134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48" name="Line 10"/>
            <p:cNvSpPr>
              <a:spLocks noChangeAspect="1" noChangeShapeType="1"/>
            </p:cNvSpPr>
            <p:nvPr/>
          </p:nvSpPr>
          <p:spPr bwMode="auto">
            <a:xfrm>
              <a:off x="2305" y="2818"/>
              <a:ext cx="199" cy="0"/>
            </a:xfrm>
            <a:prstGeom prst="line">
              <a:avLst/>
            </a:prstGeom>
            <a:noFill/>
            <a:ln w="19050">
              <a:solidFill>
                <a:srgbClr val="00CC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9" name="Oval 11"/>
            <p:cNvSpPr>
              <a:spLocks noChangeAspect="1" noChangeArrowheads="1"/>
            </p:cNvSpPr>
            <p:nvPr/>
          </p:nvSpPr>
          <p:spPr bwMode="auto">
            <a:xfrm>
              <a:off x="4236" y="2633"/>
              <a:ext cx="376" cy="355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50" name="Oval 12"/>
            <p:cNvSpPr>
              <a:spLocks noChangeAspect="1" noChangeArrowheads="1"/>
            </p:cNvSpPr>
            <p:nvPr/>
          </p:nvSpPr>
          <p:spPr bwMode="auto">
            <a:xfrm>
              <a:off x="4680" y="2633"/>
              <a:ext cx="376" cy="355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51" name="Oval 13"/>
            <p:cNvSpPr>
              <a:spLocks noChangeAspect="1" noChangeArrowheads="1"/>
            </p:cNvSpPr>
            <p:nvPr/>
          </p:nvSpPr>
          <p:spPr bwMode="auto">
            <a:xfrm>
              <a:off x="2992" y="2544"/>
              <a:ext cx="444" cy="444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52" name="Oval 14"/>
            <p:cNvSpPr>
              <a:spLocks noChangeAspect="1" noChangeArrowheads="1"/>
            </p:cNvSpPr>
            <p:nvPr/>
          </p:nvSpPr>
          <p:spPr bwMode="auto">
            <a:xfrm>
              <a:off x="3391" y="2544"/>
              <a:ext cx="444" cy="444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4341" name="Text Box 16"/>
          <p:cNvSpPr txBox="1">
            <a:spLocks noChangeArrowheads="1"/>
          </p:cNvSpPr>
          <p:nvPr/>
        </p:nvSpPr>
        <p:spPr bwMode="auto">
          <a:xfrm>
            <a:off x="4495800" y="5791201"/>
            <a:ext cx="3200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8 contiguous clusters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033791B2-3077-B169-86DE-45684BA77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title"/>
          </p:nvPr>
        </p:nvSpPr>
        <p:spPr>
          <a:xfrm>
            <a:off x="838200" y="554037"/>
            <a:ext cx="10515600" cy="52705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Types of Clusters: Density-Based</a:t>
            </a:r>
          </a:p>
        </p:txBody>
      </p:sp>
      <p:sp>
        <p:nvSpPr>
          <p:cNvPr id="15363" name="Rectangle 4"/>
          <p:cNvSpPr>
            <a:spLocks noGrp="1" noChangeArrowheads="1"/>
          </p:cNvSpPr>
          <p:nvPr>
            <p:ph idx="1"/>
          </p:nvPr>
        </p:nvSpPr>
        <p:spPr>
          <a:xfrm>
            <a:off x="838200" y="1270000"/>
            <a:ext cx="10515600" cy="4906963"/>
          </a:xfrm>
        </p:spPr>
        <p:txBody>
          <a:bodyPr/>
          <a:lstStyle/>
          <a:p>
            <a:r>
              <a:rPr lang="en-US" altLang="en-US"/>
              <a:t>Density-based</a:t>
            </a:r>
          </a:p>
          <a:p>
            <a:pPr lvl="1"/>
            <a:r>
              <a:rPr lang="en-US" altLang="en-US"/>
              <a:t>A cluster is a dense region of points, which is separated by low-density regions, from other regions of high density. </a:t>
            </a:r>
          </a:p>
          <a:p>
            <a:pPr lvl="1"/>
            <a:r>
              <a:rPr lang="en-US" altLang="en-US"/>
              <a:t>Used when the clusters are irregular or intertwined, and when noise and outliers are present. </a:t>
            </a:r>
          </a:p>
        </p:txBody>
      </p:sp>
      <p:grpSp>
        <p:nvGrpSpPr>
          <p:cNvPr id="15364" name="Group 12"/>
          <p:cNvGrpSpPr>
            <a:grpSpLocks/>
          </p:cNvGrpSpPr>
          <p:nvPr/>
        </p:nvGrpSpPr>
        <p:grpSpPr bwMode="auto">
          <a:xfrm>
            <a:off x="1828800" y="3657600"/>
            <a:ext cx="8610600" cy="1676400"/>
            <a:chOff x="1056" y="3072"/>
            <a:chExt cx="3840" cy="720"/>
          </a:xfrm>
        </p:grpSpPr>
        <p:sp>
          <p:nvSpPr>
            <p:cNvPr id="15366" name="Rectangle 2"/>
            <p:cNvSpPr>
              <a:spLocks noChangeArrowheads="1"/>
            </p:cNvSpPr>
            <p:nvPr/>
          </p:nvSpPr>
          <p:spPr bwMode="auto">
            <a:xfrm>
              <a:off x="1056" y="3072"/>
              <a:ext cx="3840" cy="720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67" name="Oval 5"/>
            <p:cNvSpPr>
              <a:spLocks noChangeAspect="1" noChangeArrowheads="1"/>
            </p:cNvSpPr>
            <p:nvPr/>
          </p:nvSpPr>
          <p:spPr bwMode="auto">
            <a:xfrm>
              <a:off x="1599" y="3374"/>
              <a:ext cx="134" cy="134"/>
            </a:xfrm>
            <a:prstGeom prst="ellipse">
              <a:avLst/>
            </a:pr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68" name="AutoShape 6"/>
            <p:cNvSpPr>
              <a:spLocks noChangeAspect="1" noChangeArrowheads="1"/>
            </p:cNvSpPr>
            <p:nvPr/>
          </p:nvSpPr>
          <p:spPr bwMode="auto">
            <a:xfrm rot="-5400000">
              <a:off x="1370" y="3006"/>
              <a:ext cx="525" cy="86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1351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625" y="13616"/>
                  </a:moveTo>
                  <a:cubicBezTo>
                    <a:pt x="5154" y="12752"/>
                    <a:pt x="4908" y="11784"/>
                    <a:pt x="4908" y="10800"/>
                  </a:cubicBezTo>
                  <a:cubicBezTo>
                    <a:pt x="4908" y="7545"/>
                    <a:pt x="7545" y="4908"/>
                    <a:pt x="10800" y="4908"/>
                  </a:cubicBezTo>
                  <a:cubicBezTo>
                    <a:pt x="14054" y="4908"/>
                    <a:pt x="16692" y="7545"/>
                    <a:pt x="16692" y="10800"/>
                  </a:cubicBezTo>
                  <a:cubicBezTo>
                    <a:pt x="16692" y="11784"/>
                    <a:pt x="16445" y="12752"/>
                    <a:pt x="15974" y="13616"/>
                  </a:cubicBezTo>
                  <a:lnTo>
                    <a:pt x="20285" y="15963"/>
                  </a:lnTo>
                  <a:cubicBezTo>
                    <a:pt x="21148" y="14379"/>
                    <a:pt x="21600" y="12603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2603"/>
                    <a:pt x="451" y="14379"/>
                    <a:pt x="1314" y="15963"/>
                  </a:cubicBezTo>
                  <a:lnTo>
                    <a:pt x="5625" y="136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69" name="Oval 7"/>
            <p:cNvSpPr>
              <a:spLocks noChangeAspect="1" noChangeArrowheads="1"/>
            </p:cNvSpPr>
            <p:nvPr/>
          </p:nvSpPr>
          <p:spPr bwMode="auto">
            <a:xfrm>
              <a:off x="1932" y="3374"/>
              <a:ext cx="134" cy="134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70" name="Oval 8"/>
            <p:cNvSpPr>
              <a:spLocks noChangeAspect="1" noChangeArrowheads="1"/>
            </p:cNvSpPr>
            <p:nvPr/>
          </p:nvSpPr>
          <p:spPr bwMode="auto">
            <a:xfrm>
              <a:off x="3664" y="3257"/>
              <a:ext cx="376" cy="355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71" name="Oval 9"/>
            <p:cNvSpPr>
              <a:spLocks noChangeAspect="1" noChangeArrowheads="1"/>
            </p:cNvSpPr>
            <p:nvPr/>
          </p:nvSpPr>
          <p:spPr bwMode="auto">
            <a:xfrm>
              <a:off x="4108" y="3257"/>
              <a:ext cx="376" cy="355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72" name="Oval 10"/>
            <p:cNvSpPr>
              <a:spLocks noChangeAspect="1" noChangeArrowheads="1"/>
            </p:cNvSpPr>
            <p:nvPr/>
          </p:nvSpPr>
          <p:spPr bwMode="auto">
            <a:xfrm>
              <a:off x="2420" y="3168"/>
              <a:ext cx="444" cy="444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73" name="Oval 11"/>
            <p:cNvSpPr>
              <a:spLocks noChangeAspect="1" noChangeArrowheads="1"/>
            </p:cNvSpPr>
            <p:nvPr/>
          </p:nvSpPr>
          <p:spPr bwMode="auto">
            <a:xfrm>
              <a:off x="2819" y="3168"/>
              <a:ext cx="444" cy="444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5365" name="Text Box 13"/>
          <p:cNvSpPr txBox="1">
            <a:spLocks noChangeArrowheads="1"/>
          </p:cNvSpPr>
          <p:nvPr/>
        </p:nvSpPr>
        <p:spPr bwMode="auto">
          <a:xfrm>
            <a:off x="4495800" y="5791201"/>
            <a:ext cx="3200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6 density-based clusters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80ED5951-D19F-488F-1E89-AB317C5D6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554037"/>
            <a:ext cx="10515600" cy="52705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Types of Clusters: Objective Function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270000"/>
            <a:ext cx="10515600" cy="4906963"/>
          </a:xfrm>
        </p:spPr>
        <p:txBody>
          <a:bodyPr/>
          <a:lstStyle/>
          <a:p>
            <a:r>
              <a:rPr lang="en-US" altLang="en-US" dirty="0"/>
              <a:t>Clusters Defined by an Objective Function</a:t>
            </a:r>
          </a:p>
          <a:p>
            <a:pPr lvl="1"/>
            <a:r>
              <a:rPr lang="en-US" altLang="en-US" dirty="0"/>
              <a:t>Finds clusters that minimize or maximize an objective function. </a:t>
            </a:r>
          </a:p>
          <a:p>
            <a:pPr lvl="1"/>
            <a:r>
              <a:rPr lang="en-US" altLang="en-US" dirty="0"/>
              <a:t>Enumerate all possible ways of dividing the points into clusters and evaluate the `goodness' of each potential set of clusters by using the given objective function.  (NP Hard)</a:t>
            </a:r>
          </a:p>
          <a:p>
            <a:pPr lvl="1"/>
            <a:r>
              <a:rPr lang="en-US" altLang="en-US" dirty="0"/>
              <a:t> Can have global or local objectives.</a:t>
            </a:r>
          </a:p>
          <a:p>
            <a:pPr lvl="2"/>
            <a:r>
              <a:rPr lang="en-US" altLang="en-US" dirty="0"/>
              <a:t> Hierarchical clustering algorithms typically have local objectives</a:t>
            </a:r>
          </a:p>
          <a:p>
            <a:pPr lvl="2"/>
            <a:r>
              <a:rPr lang="en-US" altLang="en-US" dirty="0"/>
              <a:t> </a:t>
            </a:r>
            <a:r>
              <a:rPr lang="en-US" altLang="en-US" dirty="0" err="1"/>
              <a:t>Partitional</a:t>
            </a:r>
            <a:r>
              <a:rPr lang="en-US" altLang="en-US" dirty="0"/>
              <a:t> algorithms typically have global objectives</a:t>
            </a:r>
          </a:p>
          <a:p>
            <a:pPr lvl="1"/>
            <a:r>
              <a:rPr lang="en-US" altLang="en-US" dirty="0"/>
              <a:t>A variation of the global objective function approach is to fit the data to a parameterized model. </a:t>
            </a:r>
          </a:p>
          <a:p>
            <a:pPr lvl="2"/>
            <a:r>
              <a:rPr lang="en-US" altLang="en-US" dirty="0"/>
              <a:t> Parameters for the model are determined from the data. </a:t>
            </a:r>
          </a:p>
          <a:p>
            <a:pPr lvl="2"/>
            <a:r>
              <a:rPr lang="en-US" altLang="en-US" dirty="0"/>
              <a:t>Mixture models assume that the data is a ‘mixture' of a number of statistical distributions. 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6A2F5F26-7826-5165-89BB-DFB5D99A8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554037"/>
            <a:ext cx="10515600" cy="52705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Characteristics of the Input Data Are Important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270000"/>
            <a:ext cx="10515600" cy="4906963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Type of proximity or density measure</a:t>
            </a:r>
          </a:p>
          <a:p>
            <a:pPr lvl="1"/>
            <a:r>
              <a:rPr lang="en-US" altLang="en-US" dirty="0"/>
              <a:t>Central to clustering </a:t>
            </a:r>
          </a:p>
          <a:p>
            <a:pPr lvl="1"/>
            <a:r>
              <a:rPr lang="en-US" altLang="en-US" dirty="0"/>
              <a:t>Depends on data and application 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Data characteristics that affect proximity and/or density are</a:t>
            </a:r>
          </a:p>
          <a:p>
            <a:pPr lvl="1"/>
            <a:r>
              <a:rPr lang="en-US" altLang="en-US" dirty="0"/>
              <a:t>Dimensionality</a:t>
            </a:r>
          </a:p>
          <a:p>
            <a:pPr lvl="2"/>
            <a:r>
              <a:rPr lang="en-US" altLang="en-US" dirty="0"/>
              <a:t>Sparseness</a:t>
            </a:r>
          </a:p>
          <a:p>
            <a:pPr lvl="1"/>
            <a:r>
              <a:rPr lang="en-US" altLang="en-US" dirty="0"/>
              <a:t>Attribute type</a:t>
            </a:r>
          </a:p>
          <a:p>
            <a:pPr lvl="1"/>
            <a:r>
              <a:rPr lang="en-US" altLang="en-US" dirty="0"/>
              <a:t>Special relationships in the data</a:t>
            </a:r>
          </a:p>
          <a:p>
            <a:pPr lvl="2"/>
            <a:r>
              <a:rPr lang="en-US" altLang="en-US" dirty="0"/>
              <a:t>For example, autocorrelation</a:t>
            </a:r>
          </a:p>
          <a:p>
            <a:pPr lvl="1"/>
            <a:r>
              <a:rPr lang="en-US" altLang="en-US" dirty="0"/>
              <a:t>Distribution of the data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Noise and Outliers</a:t>
            </a:r>
          </a:p>
          <a:p>
            <a:pPr lvl="1"/>
            <a:r>
              <a:rPr lang="en-US" altLang="en-US" dirty="0"/>
              <a:t>Often interfere with the operation of the clustering algorithm</a:t>
            </a:r>
          </a:p>
          <a:p>
            <a:r>
              <a:rPr lang="en-US" altLang="en-US" dirty="0"/>
              <a:t>Clusters of differing sizes, densities, and shapes</a:t>
            </a:r>
          </a:p>
          <a:p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9F8E181F-A9C5-CB18-BC5F-45211D7BA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7BE2BF-A9A1-4919-97AD-C59ECB22A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Good Clustering?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CAC4B7B-2F98-485A-8786-946C29533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6019800" cy="3402361"/>
          </a:xfrm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lang="en-US" sz="2400" dirty="0"/>
              <a:t>A </a:t>
            </a:r>
            <a:r>
              <a:rPr lang="en-US" sz="2400" u="sng" dirty="0"/>
              <a:t>good clustering</a:t>
            </a:r>
            <a:r>
              <a:rPr lang="en-US" sz="2400" dirty="0"/>
              <a:t> method will produce high quality clusters with</a:t>
            </a:r>
          </a:p>
          <a:p>
            <a:pPr lvl="1" algn="just">
              <a:lnSpc>
                <a:spcPct val="120000"/>
              </a:lnSpc>
            </a:pPr>
            <a:r>
              <a:rPr lang="en-US" sz="2200" dirty="0"/>
              <a:t>high </a:t>
            </a:r>
            <a:r>
              <a:rPr lang="en-US" sz="2200" u="sng" dirty="0"/>
              <a:t>intra-class</a:t>
            </a:r>
            <a:r>
              <a:rPr lang="en-US" sz="2200" dirty="0"/>
              <a:t> similarity</a:t>
            </a:r>
          </a:p>
          <a:p>
            <a:pPr lvl="1" algn="just">
              <a:lnSpc>
                <a:spcPct val="120000"/>
              </a:lnSpc>
            </a:pPr>
            <a:r>
              <a:rPr lang="en-US" sz="2200" dirty="0"/>
              <a:t>low </a:t>
            </a:r>
            <a:r>
              <a:rPr lang="en-US" sz="2200" u="sng" dirty="0"/>
              <a:t>inter-class</a:t>
            </a:r>
            <a:r>
              <a:rPr lang="en-US" sz="2200" dirty="0"/>
              <a:t> similarity </a:t>
            </a:r>
          </a:p>
          <a:p>
            <a:pPr algn="just">
              <a:lnSpc>
                <a:spcPct val="120000"/>
              </a:lnSpc>
            </a:pPr>
            <a:r>
              <a:rPr lang="en-US" sz="2400" dirty="0"/>
              <a:t>The </a:t>
            </a:r>
            <a:r>
              <a:rPr lang="en-US" sz="2400" u="sng" dirty="0"/>
              <a:t>quality</a:t>
            </a:r>
            <a:r>
              <a:rPr lang="en-US" sz="2400" dirty="0"/>
              <a:t> of a clustering result depends on both the similarity measure used by the method and its implementation.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9A60F88-0071-40EA-A84D-D4EC25CD8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47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Clustering Algorithms</a:t>
            </a:r>
          </a:p>
        </p:txBody>
      </p:sp>
      <p:sp>
        <p:nvSpPr>
          <p:cNvPr id="2048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K-means and its variants</a:t>
            </a:r>
          </a:p>
          <a:p>
            <a:pPr lvl="4"/>
            <a:endParaRPr lang="en-US" altLang="en-US"/>
          </a:p>
          <a:p>
            <a:r>
              <a:rPr lang="en-US" altLang="en-US"/>
              <a:t>Hierarchical clustering</a:t>
            </a:r>
          </a:p>
          <a:p>
            <a:pPr lvl="4"/>
            <a:endParaRPr lang="en-US" altLang="en-US"/>
          </a:p>
          <a:p>
            <a:r>
              <a:rPr lang="en-US" altLang="en-US"/>
              <a:t>Density-based clustering</a:t>
            </a:r>
          </a:p>
          <a:p>
            <a:pPr lvl="4"/>
            <a:endParaRPr lang="en-US" altLang="en-US"/>
          </a:p>
          <a:p>
            <a:pPr lvl="1"/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E70D625A-735E-4B9E-BC1F-F312E426E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554037"/>
            <a:ext cx="10515600" cy="52705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What is Cluster Analysis?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idx="1"/>
          </p:nvPr>
        </p:nvSpPr>
        <p:spPr>
          <a:xfrm>
            <a:off x="838200" y="1270000"/>
            <a:ext cx="10515600" cy="4906963"/>
          </a:xfrm>
        </p:spPr>
        <p:txBody>
          <a:bodyPr/>
          <a:lstStyle/>
          <a:p>
            <a:r>
              <a:rPr lang="en-US" altLang="en-US" dirty="0"/>
              <a:t>Given a set of objects, place them in groups such that the objects in a group are similar (or related) to one another and different from (or unrelated to) the objects in other groups</a:t>
            </a:r>
          </a:p>
        </p:txBody>
      </p:sp>
      <p:grpSp>
        <p:nvGrpSpPr>
          <p:cNvPr id="3076" name="Group 6"/>
          <p:cNvGrpSpPr>
            <a:grpSpLocks/>
          </p:cNvGrpSpPr>
          <p:nvPr/>
        </p:nvGrpSpPr>
        <p:grpSpPr bwMode="auto">
          <a:xfrm>
            <a:off x="4800600" y="3570288"/>
            <a:ext cx="3048000" cy="2678112"/>
            <a:chOff x="2160" y="2544"/>
            <a:chExt cx="1920" cy="1687"/>
          </a:xfrm>
        </p:grpSpPr>
        <p:sp>
          <p:nvSpPr>
            <p:cNvPr id="3087" name="Line 7"/>
            <p:cNvSpPr>
              <a:spLocks noChangeShapeType="1"/>
            </p:cNvSpPr>
            <p:nvPr/>
          </p:nvSpPr>
          <p:spPr bwMode="auto">
            <a:xfrm>
              <a:off x="2736" y="254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8" name="Line 8"/>
            <p:cNvSpPr>
              <a:spLocks noChangeShapeType="1"/>
            </p:cNvSpPr>
            <p:nvPr/>
          </p:nvSpPr>
          <p:spPr bwMode="auto">
            <a:xfrm>
              <a:off x="2736" y="3696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9" name="Freeform 9"/>
            <p:cNvSpPr>
              <a:spLocks/>
            </p:cNvSpPr>
            <p:nvPr/>
          </p:nvSpPr>
          <p:spPr bwMode="auto">
            <a:xfrm>
              <a:off x="2226" y="3696"/>
              <a:ext cx="510" cy="535"/>
            </a:xfrm>
            <a:custGeom>
              <a:avLst/>
              <a:gdLst>
                <a:gd name="T0" fmla="*/ 510 w 510"/>
                <a:gd name="T1" fmla="*/ 0 h 535"/>
                <a:gd name="T2" fmla="*/ 0 w 510"/>
                <a:gd name="T3" fmla="*/ 535 h 535"/>
                <a:gd name="T4" fmla="*/ 0 60000 65536"/>
                <a:gd name="T5" fmla="*/ 0 60000 65536"/>
                <a:gd name="T6" fmla="*/ 0 w 510"/>
                <a:gd name="T7" fmla="*/ 0 h 535"/>
                <a:gd name="T8" fmla="*/ 510 w 510"/>
                <a:gd name="T9" fmla="*/ 535 h 53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10" h="535">
                  <a:moveTo>
                    <a:pt x="510" y="0"/>
                  </a:moveTo>
                  <a:lnTo>
                    <a:pt x="0" y="535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0" name="AutoShape 10"/>
            <p:cNvSpPr>
              <a:spLocks noChangeArrowheads="1"/>
            </p:cNvSpPr>
            <p:nvPr/>
          </p:nvSpPr>
          <p:spPr bwMode="auto">
            <a:xfrm>
              <a:off x="3264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1" name="AutoShape 11"/>
            <p:cNvSpPr>
              <a:spLocks noChangeArrowheads="1"/>
            </p:cNvSpPr>
            <p:nvPr/>
          </p:nvSpPr>
          <p:spPr bwMode="auto">
            <a:xfrm>
              <a:off x="3408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2" name="AutoShape 12"/>
            <p:cNvSpPr>
              <a:spLocks noChangeArrowheads="1"/>
            </p:cNvSpPr>
            <p:nvPr/>
          </p:nvSpPr>
          <p:spPr bwMode="auto">
            <a:xfrm>
              <a:off x="3360" y="273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3" name="AutoShape 13"/>
            <p:cNvSpPr>
              <a:spLocks noChangeArrowheads="1"/>
            </p:cNvSpPr>
            <p:nvPr/>
          </p:nvSpPr>
          <p:spPr bwMode="auto">
            <a:xfrm>
              <a:off x="3360" y="302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4" name="AutoShape 14"/>
            <p:cNvSpPr>
              <a:spLocks noChangeArrowheads="1"/>
            </p:cNvSpPr>
            <p:nvPr/>
          </p:nvSpPr>
          <p:spPr bwMode="auto">
            <a:xfrm>
              <a:off x="3600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5" name="AutoShape 15"/>
            <p:cNvSpPr>
              <a:spLocks noChangeArrowheads="1"/>
            </p:cNvSpPr>
            <p:nvPr/>
          </p:nvSpPr>
          <p:spPr bwMode="auto">
            <a:xfrm>
              <a:off x="3504" y="278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6" name="AutoShape 16"/>
            <p:cNvSpPr>
              <a:spLocks noChangeArrowheads="1"/>
            </p:cNvSpPr>
            <p:nvPr/>
          </p:nvSpPr>
          <p:spPr bwMode="auto">
            <a:xfrm>
              <a:off x="3168" y="273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7" name="AutoShape 17"/>
            <p:cNvSpPr>
              <a:spLocks noChangeArrowheads="1"/>
            </p:cNvSpPr>
            <p:nvPr/>
          </p:nvSpPr>
          <p:spPr bwMode="auto">
            <a:xfrm>
              <a:off x="3504" y="297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8" name="AutoShape 18"/>
            <p:cNvSpPr>
              <a:spLocks noChangeArrowheads="1"/>
            </p:cNvSpPr>
            <p:nvPr/>
          </p:nvSpPr>
          <p:spPr bwMode="auto">
            <a:xfrm>
              <a:off x="3168" y="297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9" name="AutoShape 19"/>
            <p:cNvSpPr>
              <a:spLocks noChangeArrowheads="1"/>
            </p:cNvSpPr>
            <p:nvPr/>
          </p:nvSpPr>
          <p:spPr bwMode="auto">
            <a:xfrm>
              <a:off x="2160" y="3264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0" name="AutoShape 20"/>
            <p:cNvSpPr>
              <a:spLocks noChangeArrowheads="1"/>
            </p:cNvSpPr>
            <p:nvPr/>
          </p:nvSpPr>
          <p:spPr bwMode="auto">
            <a:xfrm>
              <a:off x="2304" y="3312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1" name="AutoShape 21"/>
            <p:cNvSpPr>
              <a:spLocks noChangeArrowheads="1"/>
            </p:cNvSpPr>
            <p:nvPr/>
          </p:nvSpPr>
          <p:spPr bwMode="auto">
            <a:xfrm>
              <a:off x="2304" y="3456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2" name="AutoShape 22"/>
            <p:cNvSpPr>
              <a:spLocks noChangeArrowheads="1"/>
            </p:cNvSpPr>
            <p:nvPr/>
          </p:nvSpPr>
          <p:spPr bwMode="auto">
            <a:xfrm>
              <a:off x="2448" y="3312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3" name="AutoShape 23"/>
            <p:cNvSpPr>
              <a:spLocks noChangeArrowheads="1"/>
            </p:cNvSpPr>
            <p:nvPr/>
          </p:nvSpPr>
          <p:spPr bwMode="auto">
            <a:xfrm>
              <a:off x="2352" y="3168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4" name="AutoShape 24"/>
            <p:cNvSpPr>
              <a:spLocks noChangeArrowheads="1"/>
            </p:cNvSpPr>
            <p:nvPr/>
          </p:nvSpPr>
          <p:spPr bwMode="auto">
            <a:xfrm>
              <a:off x="2448" y="3456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5" name="AutoShape 25"/>
            <p:cNvSpPr>
              <a:spLocks noChangeArrowheads="1"/>
            </p:cNvSpPr>
            <p:nvPr/>
          </p:nvSpPr>
          <p:spPr bwMode="auto">
            <a:xfrm>
              <a:off x="2160" y="3408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6" name="AutoShape 26"/>
            <p:cNvSpPr>
              <a:spLocks noChangeArrowheads="1"/>
            </p:cNvSpPr>
            <p:nvPr/>
          </p:nvSpPr>
          <p:spPr bwMode="auto">
            <a:xfrm>
              <a:off x="3504" y="355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7" name="AutoShape 27"/>
            <p:cNvSpPr>
              <a:spLocks noChangeArrowheads="1"/>
            </p:cNvSpPr>
            <p:nvPr/>
          </p:nvSpPr>
          <p:spPr bwMode="auto">
            <a:xfrm>
              <a:off x="3792" y="360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8" name="AutoShape 28"/>
            <p:cNvSpPr>
              <a:spLocks noChangeArrowheads="1"/>
            </p:cNvSpPr>
            <p:nvPr/>
          </p:nvSpPr>
          <p:spPr bwMode="auto">
            <a:xfrm>
              <a:off x="3648" y="369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9" name="AutoShape 29"/>
            <p:cNvSpPr>
              <a:spLocks noChangeArrowheads="1"/>
            </p:cNvSpPr>
            <p:nvPr/>
          </p:nvSpPr>
          <p:spPr bwMode="auto">
            <a:xfrm>
              <a:off x="3504" y="379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10" name="AutoShape 30"/>
            <p:cNvSpPr>
              <a:spLocks noChangeArrowheads="1"/>
            </p:cNvSpPr>
            <p:nvPr/>
          </p:nvSpPr>
          <p:spPr bwMode="auto">
            <a:xfrm>
              <a:off x="3696" y="379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11" name="AutoShape 31"/>
            <p:cNvSpPr>
              <a:spLocks noChangeArrowheads="1"/>
            </p:cNvSpPr>
            <p:nvPr/>
          </p:nvSpPr>
          <p:spPr bwMode="auto">
            <a:xfrm flipV="1">
              <a:off x="3504" y="3648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12" name="AutoShape 32"/>
            <p:cNvSpPr>
              <a:spLocks noChangeArrowheads="1"/>
            </p:cNvSpPr>
            <p:nvPr/>
          </p:nvSpPr>
          <p:spPr bwMode="auto">
            <a:xfrm>
              <a:off x="3696" y="350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6781800" y="2667000"/>
            <a:ext cx="3048000" cy="2514600"/>
            <a:chOff x="3312" y="1584"/>
            <a:chExt cx="1920" cy="1584"/>
          </a:xfrm>
        </p:grpSpPr>
        <p:sp>
          <p:nvSpPr>
            <p:cNvPr id="3085" name="Line 34"/>
            <p:cNvSpPr>
              <a:spLocks noChangeShapeType="1"/>
            </p:cNvSpPr>
            <p:nvPr/>
          </p:nvSpPr>
          <p:spPr bwMode="auto">
            <a:xfrm flipH="1" flipV="1">
              <a:off x="3312" y="2736"/>
              <a:ext cx="144" cy="432"/>
            </a:xfrm>
            <a:prstGeom prst="line">
              <a:avLst/>
            </a:prstGeom>
            <a:noFill/>
            <a:ln w="25400">
              <a:solidFill>
                <a:srgbClr val="CC66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6" name="AutoShape 35"/>
            <p:cNvSpPr>
              <a:spLocks noChangeArrowheads="1"/>
            </p:cNvSpPr>
            <p:nvPr/>
          </p:nvSpPr>
          <p:spPr bwMode="auto">
            <a:xfrm>
              <a:off x="3984" y="1584"/>
              <a:ext cx="1248" cy="672"/>
            </a:xfrm>
            <a:prstGeom prst="wedgeRectCallout">
              <a:avLst>
                <a:gd name="adj1" fmla="val -93509"/>
                <a:gd name="adj2" fmla="val 150894"/>
              </a:avLst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 b="0">
                  <a:latin typeface="Tahoma" pitchFamily="34" charset="0"/>
                </a:rPr>
                <a:t>Inter-cluster distances are maximized</a:t>
              </a:r>
            </a:p>
          </p:txBody>
        </p:sp>
      </p:grp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4419600" y="3657600"/>
            <a:ext cx="3276600" cy="2286000"/>
            <a:chOff x="1824" y="2208"/>
            <a:chExt cx="2064" cy="1440"/>
          </a:xfrm>
        </p:grpSpPr>
        <p:sp>
          <p:nvSpPr>
            <p:cNvPr id="3082" name="Oval 37"/>
            <p:cNvSpPr>
              <a:spLocks noChangeArrowheads="1"/>
            </p:cNvSpPr>
            <p:nvPr/>
          </p:nvSpPr>
          <p:spPr bwMode="auto">
            <a:xfrm>
              <a:off x="1824" y="2592"/>
              <a:ext cx="816" cy="720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83" name="Oval 38"/>
            <p:cNvSpPr>
              <a:spLocks noChangeArrowheads="1"/>
            </p:cNvSpPr>
            <p:nvPr/>
          </p:nvSpPr>
          <p:spPr bwMode="auto">
            <a:xfrm>
              <a:off x="2928" y="2208"/>
              <a:ext cx="720" cy="624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84" name="Oval 39"/>
            <p:cNvSpPr>
              <a:spLocks noChangeArrowheads="1"/>
            </p:cNvSpPr>
            <p:nvPr/>
          </p:nvSpPr>
          <p:spPr bwMode="auto">
            <a:xfrm>
              <a:off x="3216" y="3024"/>
              <a:ext cx="672" cy="624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2819400" y="2971800"/>
            <a:ext cx="2286000" cy="1676400"/>
            <a:chOff x="816" y="1776"/>
            <a:chExt cx="1440" cy="1056"/>
          </a:xfrm>
        </p:grpSpPr>
        <p:sp>
          <p:nvSpPr>
            <p:cNvPr id="3080" name="Line 41"/>
            <p:cNvSpPr>
              <a:spLocks noChangeShapeType="1"/>
            </p:cNvSpPr>
            <p:nvPr/>
          </p:nvSpPr>
          <p:spPr bwMode="auto">
            <a:xfrm flipV="1">
              <a:off x="2064" y="2736"/>
              <a:ext cx="192" cy="96"/>
            </a:xfrm>
            <a:prstGeom prst="line">
              <a:avLst/>
            </a:prstGeom>
            <a:noFill/>
            <a:ln w="25400">
              <a:solidFill>
                <a:srgbClr val="CC66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1" name="AutoShape 42"/>
            <p:cNvSpPr>
              <a:spLocks noChangeArrowheads="1"/>
            </p:cNvSpPr>
            <p:nvPr/>
          </p:nvSpPr>
          <p:spPr bwMode="auto">
            <a:xfrm>
              <a:off x="816" y="1776"/>
              <a:ext cx="1248" cy="672"/>
            </a:xfrm>
            <a:prstGeom prst="wedgeRectCallout">
              <a:avLst>
                <a:gd name="adj1" fmla="val 56250"/>
                <a:gd name="adj2" fmla="val 92856"/>
              </a:avLst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 b="0">
                  <a:latin typeface="Tahoma" pitchFamily="34" charset="0"/>
                </a:rPr>
                <a:t>Intra-cluster distances are minimized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95C272F9-8D60-E5FA-31DD-1B73E9AD0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06A37F-C665-4C0B-ACA5-DEB2661F3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Partitioning Clustering Approach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A94423D-BF05-4A24-AD13-415D782A9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8116229" cy="3368907"/>
          </a:xfrm>
        </p:spPr>
        <p:txBody>
          <a:bodyPr>
            <a:normAutofit fontScale="70000" lnSpcReduction="20000"/>
          </a:bodyPr>
          <a:lstStyle/>
          <a:p>
            <a:pPr marL="359416" indent="-342900" algn="just">
              <a:lnSpc>
                <a:spcPct val="110000"/>
              </a:lnSpc>
            </a:pPr>
            <a:r>
              <a:rPr lang="en-US" altLang="en-US" dirty="0"/>
              <a:t>Partitioning algorithms construct partition of a database of N objects into a set of K clusters. </a:t>
            </a:r>
          </a:p>
          <a:p>
            <a:pPr marL="359416" indent="-342900" algn="just">
              <a:lnSpc>
                <a:spcPct val="110000"/>
              </a:lnSpc>
            </a:pPr>
            <a:r>
              <a:rPr lang="en-US" altLang="en-US" dirty="0"/>
              <a:t>The partitioning clustering algorithm usually adopts the Iterative Optimization paradigm. </a:t>
            </a:r>
          </a:p>
          <a:p>
            <a:pPr marL="816616" lvl="1" indent="-342900" algn="just">
              <a:lnSpc>
                <a:spcPct val="110000"/>
              </a:lnSpc>
            </a:pPr>
            <a:r>
              <a:rPr lang="en-US" altLang="en-US" dirty="0"/>
              <a:t>It starts with an initial partition and uses an iterative control strategy.</a:t>
            </a:r>
          </a:p>
          <a:p>
            <a:pPr marL="816616" lvl="1" indent="-342900" algn="just">
              <a:lnSpc>
                <a:spcPct val="110000"/>
              </a:lnSpc>
            </a:pPr>
            <a:r>
              <a:rPr lang="en-US" altLang="en-US" dirty="0"/>
              <a:t>It tries swapping data points to see if such a swapping improves the quality of clustering. </a:t>
            </a:r>
          </a:p>
          <a:p>
            <a:pPr marL="816616" lvl="1" indent="-342900" algn="just">
              <a:lnSpc>
                <a:spcPct val="110000"/>
              </a:lnSpc>
            </a:pPr>
            <a:r>
              <a:rPr lang="en-US" altLang="en-US" dirty="0"/>
              <a:t>When swapping does not yield any improvements in clustering, it finds a locally optimal partitioning</a:t>
            </a:r>
          </a:p>
          <a:p>
            <a:pPr marL="359416" indent="-342900" algn="just">
              <a:lnSpc>
                <a:spcPct val="110000"/>
              </a:lnSpc>
            </a:pPr>
            <a:r>
              <a:rPr lang="en-US" altLang="en-US" dirty="0"/>
              <a:t>in principle, optimal partition achieved via </a:t>
            </a:r>
            <a:r>
              <a:rPr lang="en-US" altLang="en-US" dirty="0">
                <a:solidFill>
                  <a:srgbClr val="FF0000"/>
                </a:solidFill>
              </a:rPr>
              <a:t>minimizing the sum of squared distance to its “representative object” in each cluster</a:t>
            </a: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590D7AE-D56B-4AD0-857B-34ADA355E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4">
                <a:extLst>
                  <a:ext uri="{FF2B5EF4-FFF2-40B4-BE49-F238E27FC236}">
                    <a16:creationId xmlns="" xmlns:a16="http://schemas.microsoft.com/office/drawing/2014/main" id="{0441CBAA-C19E-42C1-8116-5D5E65FB140D}"/>
                  </a:ext>
                </a:extLst>
              </p:cNvPr>
              <p:cNvSpPr txBox="1"/>
              <p:nvPr/>
            </p:nvSpPr>
            <p:spPr bwMode="auto">
              <a:xfrm>
                <a:off x="5461000" y="5364163"/>
                <a:ext cx="3425825" cy="8826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𝐷𝑖𝑠𝑡𝑎𝑛𝑐𝑒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nary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bject 4">
                <a:extLst>
                  <a:ext uri="{FF2B5EF4-FFF2-40B4-BE49-F238E27FC236}">
                    <a16:creationId xmlns:a16="http://schemas.microsoft.com/office/drawing/2014/main" id="{0441CBAA-C19E-42C1-8116-5D5E65FB1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61000" y="5364163"/>
                <a:ext cx="3425825" cy="8826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6">
                <a:extLst>
                  <a:ext uri="{FF2B5EF4-FFF2-40B4-BE49-F238E27FC236}">
                    <a16:creationId xmlns="" xmlns:a16="http://schemas.microsoft.com/office/drawing/2014/main" id="{842CF1CA-E873-4298-B5C7-6D60202833FF}"/>
                  </a:ext>
                </a:extLst>
              </p:cNvPr>
              <p:cNvSpPr txBox="1"/>
              <p:nvPr/>
            </p:nvSpPr>
            <p:spPr bwMode="auto">
              <a:xfrm>
                <a:off x="3225862" y="4859827"/>
                <a:ext cx="4625975" cy="483209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𝐷𝑖𝑠𝑡𝑎𝑛𝑐𝑒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𝐦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bject 6">
                <a:extLst>
                  <a:ext uri="{FF2B5EF4-FFF2-40B4-BE49-F238E27FC236}">
                    <a16:creationId xmlns:a16="http://schemas.microsoft.com/office/drawing/2014/main" id="{842CF1CA-E873-4298-B5C7-6D6020283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25862" y="4859827"/>
                <a:ext cx="4625975" cy="4832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A281463-03F3-4E7E-B1D9-E54B20FEF1FD}"/>
              </a:ext>
            </a:extLst>
          </p:cNvPr>
          <p:cNvSpPr txBox="1"/>
          <p:nvPr/>
        </p:nvSpPr>
        <p:spPr>
          <a:xfrm>
            <a:off x="1920071" y="5570776"/>
            <a:ext cx="3277564" cy="48320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2540" dirty="0"/>
              <a:t>e.g., Euclidean distance</a:t>
            </a:r>
          </a:p>
        </p:txBody>
      </p:sp>
    </p:spTree>
    <p:extLst>
      <p:ext uri="{BB962C8B-B14F-4D97-AF65-F5344CB8AC3E}">
        <p14:creationId xmlns:p14="http://schemas.microsoft.com/office/powerpoint/2010/main" val="431662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EFAE42-5133-491D-9C37-A7A2A0205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i="1" dirty="0"/>
              <a:t>K-means  </a:t>
            </a:r>
            <a:r>
              <a:rPr lang="en-US" altLang="en-US" dirty="0"/>
              <a:t>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EB4E173-F893-4DCA-A739-8FC144E95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8083858" cy="4906963"/>
          </a:xfrm>
        </p:spPr>
        <p:txBody>
          <a:bodyPr/>
          <a:lstStyle/>
          <a:p>
            <a:r>
              <a:rPr lang="en-US" altLang="en-US" dirty="0"/>
              <a:t>Given the cluster number </a:t>
            </a:r>
            <a:r>
              <a:rPr lang="en-US" altLang="en-US" i="1" dirty="0"/>
              <a:t>K</a:t>
            </a:r>
            <a:r>
              <a:rPr lang="en-US" altLang="en-US" dirty="0"/>
              <a:t>, the </a:t>
            </a:r>
            <a:r>
              <a:rPr lang="en-US" altLang="en-US" i="1" dirty="0"/>
              <a:t>K-means  </a:t>
            </a:r>
            <a:r>
              <a:rPr lang="en-US" altLang="en-US" dirty="0"/>
              <a:t>algorithm is carried out in three steps after initialization:</a:t>
            </a:r>
          </a:p>
          <a:p>
            <a:pPr lvl="1">
              <a:lnSpc>
                <a:spcPct val="150000"/>
              </a:lnSpc>
            </a:pPr>
            <a:r>
              <a:rPr lang="en-GB" sz="2140" dirty="0">
                <a:latin typeface="Tahoma" panose="020B0604030504040204" pitchFamily="34" charset="0"/>
              </a:rPr>
              <a:t>Initialization: set seed points (randomly)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1900" dirty="0">
                <a:latin typeface="Tahoma" panose="020B0604030504040204" pitchFamily="34" charset="0"/>
              </a:rPr>
              <a:t>Assign each object to the cluster of the nearest seed point measured with a specific distance metric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1900" dirty="0">
                <a:latin typeface="Tahoma" panose="020B0604030504040204" pitchFamily="34" charset="0"/>
              </a:rPr>
              <a:t>Compute new seed points as the centroids of the clusters of the current partition (the centroid is the centre, i.e., </a:t>
            </a:r>
            <a:r>
              <a:rPr lang="en-GB" sz="1900" i="1" dirty="0">
                <a:solidFill>
                  <a:srgbClr val="FF0000"/>
                </a:solidFill>
                <a:latin typeface="Tahoma" panose="020B0604030504040204" pitchFamily="34" charset="0"/>
              </a:rPr>
              <a:t>mean point</a:t>
            </a:r>
            <a:r>
              <a:rPr lang="en-GB" sz="1900" dirty="0">
                <a:latin typeface="Tahoma" panose="020B0604030504040204" pitchFamily="34" charset="0"/>
              </a:rPr>
              <a:t>, of the cluster)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1900" dirty="0">
                <a:latin typeface="Tahoma" panose="020B0604030504040204" pitchFamily="34" charset="0"/>
              </a:rPr>
              <a:t>Go back to Step 1), stop when no more new assignment (i.e., membership in each cluster no longer changes)</a:t>
            </a:r>
          </a:p>
          <a:p>
            <a:pPr lvl="1"/>
            <a:endParaRPr lang="en-US" altLang="en-US" dirty="0"/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D78CBD0-A817-4DFD-B84D-92FB19BC0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2874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9291F6-988C-47F2-B211-BC7617F16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K-means - Example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34CBFB-A1EF-45BD-9166-C26A25429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1"/>
            <a:ext cx="10515600" cy="1473200"/>
          </a:xfrm>
        </p:spPr>
        <p:txBody>
          <a:bodyPr>
            <a:normAutofit lnSpcReduction="10000"/>
          </a:bodyPr>
          <a:lstStyle/>
          <a:p>
            <a:r>
              <a:rPr lang="en-GB" altLang="en-US" dirty="0"/>
              <a:t>Problem:</a:t>
            </a:r>
          </a:p>
          <a:p>
            <a:pPr lvl="1"/>
            <a:r>
              <a:rPr lang="en-GB" altLang="en-US" dirty="0"/>
              <a:t>Suppose we have 4 types of medicines and each has two attributes (pH and weight index). Our goal is to group these objects into </a:t>
            </a:r>
            <a:r>
              <a:rPr lang="en-GB" altLang="en-US" i="1" dirty="0"/>
              <a:t>K=2</a:t>
            </a:r>
            <a:r>
              <a:rPr lang="en-GB" altLang="en-US" dirty="0"/>
              <a:t>  group of medicine.</a:t>
            </a:r>
            <a:endParaRPr lang="en-US" altLang="en-US" dirty="0"/>
          </a:p>
          <a:p>
            <a:endParaRPr lang="en-IN" dirty="0"/>
          </a:p>
        </p:txBody>
      </p:sp>
      <p:graphicFrame>
        <p:nvGraphicFramePr>
          <p:cNvPr id="6" name="Group 41">
            <a:extLst>
              <a:ext uri="{FF2B5EF4-FFF2-40B4-BE49-F238E27FC236}">
                <a16:creationId xmlns="" xmlns:a16="http://schemas.microsoft.com/office/drawing/2014/main" id="{F47F1B9C-CBAA-4C23-9050-D5739DA892A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34031" y="3052760"/>
          <a:ext cx="3647138" cy="2848021"/>
        </p:xfrm>
        <a:graphic>
          <a:graphicData uri="http://schemas.openxmlformats.org/drawingml/2006/table">
            <a:tbl>
              <a:tblPr/>
              <a:tblGrid>
                <a:gridCol w="12166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13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1667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36413"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Medicine</a:t>
                      </a:r>
                    </a:p>
                  </a:txBody>
                  <a:tcPr marL="82935" marR="82935" marT="41476" marB="414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Weight</a:t>
                      </a:r>
                    </a:p>
                  </a:txBody>
                  <a:tcPr marL="82935" marR="82935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pH-Index</a:t>
                      </a:r>
                    </a:p>
                  </a:txBody>
                  <a:tcPr marL="82935" marR="82935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2902"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marL="82935" marR="82935" marT="41476" marB="414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82935" marR="82935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82935" marR="82935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52902"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marL="82935" marR="82935" marT="41476" marB="414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L="82935" marR="82935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82935" marR="82935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52902"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marL="82935" marR="82935" marT="41476" marB="414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marL="82935" marR="82935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L="82935" marR="82935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52902"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</a:t>
                      </a:r>
                    </a:p>
                  </a:txBody>
                  <a:tcPr marL="82935" marR="82935" marT="41476" marB="414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marL="82935" marR="82935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42988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defTabSz="1042988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defTabSz="1042988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defTabSz="1042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defTabSz="1042988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defTabSz="10429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marL="82935" marR="82935" marT="41476" marB="414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7" name="Group 42">
            <a:extLst>
              <a:ext uri="{FF2B5EF4-FFF2-40B4-BE49-F238E27FC236}">
                <a16:creationId xmlns="" xmlns:a16="http://schemas.microsoft.com/office/drawing/2014/main" id="{E86B9A77-08FA-49EF-9C2B-385F34D49DB3}"/>
              </a:ext>
            </a:extLst>
          </p:cNvPr>
          <p:cNvGrpSpPr>
            <a:grpSpLocks/>
          </p:cNvGrpSpPr>
          <p:nvPr/>
        </p:nvGrpSpPr>
        <p:grpSpPr bwMode="auto">
          <a:xfrm>
            <a:off x="6645582" y="2795892"/>
            <a:ext cx="4293629" cy="3792562"/>
            <a:chOff x="3224" y="1614"/>
            <a:chExt cx="2982" cy="2634"/>
          </a:xfrm>
        </p:grpSpPr>
        <p:pic>
          <p:nvPicPr>
            <p:cNvPr id="8" name="Picture 36">
              <a:extLst>
                <a:ext uri="{FF2B5EF4-FFF2-40B4-BE49-F238E27FC236}">
                  <a16:creationId xmlns="" xmlns:a16="http://schemas.microsoft.com/office/drawing/2014/main" id="{0F94C0AA-ECF3-4032-9DAD-6DEE5BFD71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4" y="1614"/>
              <a:ext cx="2982" cy="2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 Box 37">
              <a:extLst>
                <a:ext uri="{FF2B5EF4-FFF2-40B4-BE49-F238E27FC236}">
                  <a16:creationId xmlns="" xmlns:a16="http://schemas.microsoft.com/office/drawing/2014/main" id="{6E507612-5B99-4242-8CEF-B9DC1ED509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0" y="2948"/>
              <a:ext cx="225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42988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1042988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1042988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1042988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1042988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14"/>
                <a:t>A</a:t>
              </a:r>
            </a:p>
          </p:txBody>
        </p:sp>
        <p:sp>
          <p:nvSpPr>
            <p:cNvPr id="10" name="Text Box 38">
              <a:extLst>
                <a:ext uri="{FF2B5EF4-FFF2-40B4-BE49-F238E27FC236}">
                  <a16:creationId xmlns="" xmlns:a16="http://schemas.microsoft.com/office/drawing/2014/main" id="{9F714499-F5C9-4E58-902F-8F0E756596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4" y="2948"/>
              <a:ext cx="224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42988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1042988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1042988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1042988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1042988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14"/>
                <a:t>B</a:t>
              </a:r>
            </a:p>
          </p:txBody>
        </p:sp>
        <p:sp>
          <p:nvSpPr>
            <p:cNvPr id="11" name="Text Box 39">
              <a:extLst>
                <a:ext uri="{FF2B5EF4-FFF2-40B4-BE49-F238E27FC236}">
                  <a16:creationId xmlns="" xmlns:a16="http://schemas.microsoft.com/office/drawing/2014/main" id="{4379297F-4E17-4672-BE94-85BECA550B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2" y="2094"/>
              <a:ext cx="223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042988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1042988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1042988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1042988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1042988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14"/>
                <a:t>C</a:t>
              </a:r>
            </a:p>
          </p:txBody>
        </p:sp>
        <p:sp>
          <p:nvSpPr>
            <p:cNvPr id="12" name="Text Box 40">
              <a:extLst>
                <a:ext uri="{FF2B5EF4-FFF2-40B4-BE49-F238E27FC236}">
                  <a16:creationId xmlns="" xmlns:a16="http://schemas.microsoft.com/office/drawing/2014/main" id="{1C61EFAC-9865-429B-A4F4-608EBDC091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6" y="1700"/>
              <a:ext cx="237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42988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1042988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1042988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1042988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1042988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14"/>
                <a:t>D</a:t>
              </a:r>
            </a:p>
          </p:txBody>
        </p:sp>
      </p:grpSp>
      <p:sp>
        <p:nvSpPr>
          <p:cNvPr id="13" name="Title 1">
            <a:extLst>
              <a:ext uri="{FF2B5EF4-FFF2-40B4-BE49-F238E27FC236}">
                <a16:creationId xmlns="" xmlns:a16="http://schemas.microsoft.com/office/drawing/2014/main" id="{7B56F7D7-18D7-488B-808B-C904554464F3}"/>
              </a:ext>
            </a:extLst>
          </p:cNvPr>
          <p:cNvSpPr txBox="1">
            <a:spLocks/>
          </p:cNvSpPr>
          <p:nvPr/>
        </p:nvSpPr>
        <p:spPr>
          <a:xfrm>
            <a:off x="838200" y="121280"/>
            <a:ext cx="10515600" cy="714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1. Partitioning Methods: k-Means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00559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Phale</a:t>
            </a:r>
            <a:r>
              <a:rPr lang="en-US" dirty="0" smtClean="0"/>
              <a:t> 1</a:t>
            </a:r>
            <a:r>
              <a:rPr lang="en-US" baseline="30000" dirty="0" smtClean="0"/>
              <a:t>st</a:t>
            </a:r>
            <a:r>
              <a:rPr lang="en-US" dirty="0" smtClean="0"/>
              <a:t>  and 2</a:t>
            </a:r>
            <a:r>
              <a:rPr lang="en-US" baseline="30000" dirty="0" smtClean="0"/>
              <a:t>nd</a:t>
            </a:r>
            <a:r>
              <a:rPr lang="en-US" dirty="0" smtClean="0"/>
              <a:t> row </a:t>
            </a:r>
            <a:r>
              <a:rPr lang="en-US" dirty="0" err="1" smtClean="0"/>
              <a:t>ko</a:t>
            </a:r>
            <a:r>
              <a:rPr lang="en-US" dirty="0" smtClean="0"/>
              <a:t> </a:t>
            </a:r>
            <a:r>
              <a:rPr lang="en-US" dirty="0" err="1" smtClean="0"/>
              <a:t>ek</a:t>
            </a:r>
            <a:r>
              <a:rPr lang="en-US" dirty="0" smtClean="0"/>
              <a:t> cluster </a:t>
            </a:r>
            <a:r>
              <a:rPr lang="en-US" dirty="0" err="1" smtClean="0"/>
              <a:t>bana</a:t>
            </a:r>
            <a:r>
              <a:rPr lang="en-US" dirty="0" smtClean="0"/>
              <a:t> </a:t>
            </a:r>
            <a:r>
              <a:rPr lang="en-US" dirty="0" err="1" smtClean="0"/>
              <a:t>lange</a:t>
            </a:r>
            <a:endParaRPr lang="en-US" dirty="0" smtClean="0"/>
          </a:p>
          <a:p>
            <a:r>
              <a:rPr lang="en-US" dirty="0" err="1" smtClean="0"/>
              <a:t>Phir</a:t>
            </a:r>
            <a:r>
              <a:rPr lang="en-US" dirty="0" smtClean="0"/>
              <a:t> </a:t>
            </a:r>
            <a:r>
              <a:rPr lang="en-US" dirty="0" err="1" smtClean="0"/>
              <a:t>unse</a:t>
            </a:r>
            <a:r>
              <a:rPr lang="en-US" dirty="0" smtClean="0"/>
              <a:t> </a:t>
            </a:r>
            <a:r>
              <a:rPr lang="en-US" dirty="0" err="1" smtClean="0"/>
              <a:t>saare</a:t>
            </a:r>
            <a:r>
              <a:rPr lang="en-US" dirty="0" smtClean="0"/>
              <a:t> rows </a:t>
            </a:r>
            <a:r>
              <a:rPr lang="en-US" dirty="0" err="1" smtClean="0"/>
              <a:t>ke</a:t>
            </a:r>
            <a:r>
              <a:rPr lang="en-US" dirty="0" smtClean="0"/>
              <a:t> point </a:t>
            </a:r>
            <a:r>
              <a:rPr lang="en-US" dirty="0" err="1" smtClean="0"/>
              <a:t>ka</a:t>
            </a:r>
            <a:r>
              <a:rPr lang="en-US" dirty="0" smtClean="0"/>
              <a:t> </a:t>
            </a:r>
            <a:r>
              <a:rPr lang="en-US" dirty="0" err="1" smtClean="0"/>
              <a:t>eculidian</a:t>
            </a:r>
            <a:r>
              <a:rPr lang="en-US" dirty="0" smtClean="0"/>
              <a:t> distance </a:t>
            </a:r>
            <a:r>
              <a:rPr lang="en-US" dirty="0" err="1" smtClean="0"/>
              <a:t>nikalege</a:t>
            </a:r>
            <a:endParaRPr lang="en-US" dirty="0" smtClean="0"/>
          </a:p>
          <a:p>
            <a:r>
              <a:rPr lang="en-US" dirty="0" err="1" smtClean="0"/>
              <a:t>Jasse</a:t>
            </a:r>
            <a:r>
              <a:rPr lang="en-US" dirty="0" smtClean="0"/>
              <a:t> A </a:t>
            </a:r>
            <a:r>
              <a:rPr lang="en-US" dirty="0" err="1" smtClean="0"/>
              <a:t>ka</a:t>
            </a:r>
            <a:r>
              <a:rPr lang="en-US" dirty="0" smtClean="0"/>
              <a:t> </a:t>
            </a:r>
            <a:r>
              <a:rPr lang="en-US" dirty="0" err="1" smtClean="0"/>
              <a:t>phale</a:t>
            </a:r>
            <a:r>
              <a:rPr lang="en-US" dirty="0" smtClean="0"/>
              <a:t> </a:t>
            </a:r>
            <a:r>
              <a:rPr lang="en-US" dirty="0" err="1"/>
              <a:t>eculidian</a:t>
            </a:r>
            <a:r>
              <a:rPr lang="en-US" dirty="0"/>
              <a:t> distance A,B,C,D </a:t>
            </a:r>
            <a:r>
              <a:rPr lang="en-US" dirty="0" smtClean="0"/>
              <a:t>se </a:t>
            </a:r>
            <a:r>
              <a:rPr lang="en-US" dirty="0" err="1" smtClean="0"/>
              <a:t>phir</a:t>
            </a:r>
            <a:r>
              <a:rPr lang="en-US" dirty="0" smtClean="0"/>
              <a:t> B </a:t>
            </a:r>
            <a:r>
              <a:rPr lang="en-US" dirty="0" err="1" smtClean="0"/>
              <a:t>ka</a:t>
            </a:r>
            <a:r>
              <a:rPr lang="en-US" dirty="0" smtClean="0"/>
              <a:t> A,B,C,D se </a:t>
            </a:r>
            <a:r>
              <a:rPr lang="en-US" dirty="0" err="1" smtClean="0"/>
              <a:t>phir</a:t>
            </a:r>
            <a:r>
              <a:rPr lang="en-US" dirty="0" smtClean="0"/>
              <a:t> </a:t>
            </a:r>
            <a:r>
              <a:rPr lang="en-US" dirty="0" err="1" smtClean="0"/>
              <a:t>jo</a:t>
            </a:r>
            <a:r>
              <a:rPr lang="en-US" dirty="0" smtClean="0"/>
              <a:t> </a:t>
            </a:r>
            <a:r>
              <a:rPr lang="en-US" dirty="0" err="1" smtClean="0"/>
              <a:t>ecludian</a:t>
            </a:r>
            <a:r>
              <a:rPr lang="en-US" dirty="0" smtClean="0"/>
              <a:t> distance </a:t>
            </a:r>
            <a:r>
              <a:rPr lang="en-US" dirty="0" err="1" smtClean="0"/>
              <a:t>kam</a:t>
            </a:r>
            <a:r>
              <a:rPr lang="en-US" dirty="0" smtClean="0"/>
              <a:t> </a:t>
            </a:r>
            <a:r>
              <a:rPr lang="en-US" dirty="0" err="1" smtClean="0"/>
              <a:t>aaya</a:t>
            </a:r>
            <a:r>
              <a:rPr lang="en-US" dirty="0" smtClean="0"/>
              <a:t> A se </a:t>
            </a:r>
            <a:r>
              <a:rPr lang="en-US" dirty="0" err="1" smtClean="0"/>
              <a:t>nikalne</a:t>
            </a:r>
            <a:r>
              <a:rPr lang="en-US" dirty="0" smtClean="0"/>
              <a:t> par B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bajaye</a:t>
            </a:r>
            <a:r>
              <a:rPr lang="en-US" dirty="0" smtClean="0"/>
              <a:t> </a:t>
            </a:r>
            <a:r>
              <a:rPr lang="en-US" dirty="0" err="1" smtClean="0"/>
              <a:t>usko</a:t>
            </a:r>
            <a:r>
              <a:rPr lang="en-US" dirty="0" smtClean="0"/>
              <a:t> A me dal </a:t>
            </a:r>
            <a:r>
              <a:rPr lang="en-US" dirty="0" err="1" smtClean="0"/>
              <a:t>dange</a:t>
            </a:r>
            <a:r>
              <a:rPr lang="en-US" dirty="0" smtClean="0"/>
              <a:t> or </a:t>
            </a:r>
            <a:r>
              <a:rPr lang="en-US" dirty="0" err="1"/>
              <a:t>jo</a:t>
            </a:r>
            <a:r>
              <a:rPr lang="en-US" dirty="0"/>
              <a:t> </a:t>
            </a:r>
            <a:r>
              <a:rPr lang="en-US" dirty="0" err="1"/>
              <a:t>ecludian</a:t>
            </a:r>
            <a:r>
              <a:rPr lang="en-US" dirty="0"/>
              <a:t> distance </a:t>
            </a:r>
            <a:r>
              <a:rPr lang="en-US" dirty="0" err="1"/>
              <a:t>kam</a:t>
            </a:r>
            <a:r>
              <a:rPr lang="en-US" dirty="0"/>
              <a:t> </a:t>
            </a:r>
            <a:r>
              <a:rPr lang="en-US" dirty="0" err="1"/>
              <a:t>aaya</a:t>
            </a:r>
            <a:r>
              <a:rPr lang="en-US" dirty="0"/>
              <a:t> B</a:t>
            </a:r>
            <a:r>
              <a:rPr lang="en-US" dirty="0" smtClean="0"/>
              <a:t> </a:t>
            </a:r>
            <a:r>
              <a:rPr lang="en-US" dirty="0"/>
              <a:t>se </a:t>
            </a:r>
            <a:r>
              <a:rPr lang="en-US" dirty="0" err="1"/>
              <a:t>nikalne</a:t>
            </a:r>
            <a:r>
              <a:rPr lang="en-US" dirty="0"/>
              <a:t> par </a:t>
            </a:r>
            <a:r>
              <a:rPr lang="en-US" dirty="0" smtClean="0"/>
              <a:t>A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bajaye</a:t>
            </a:r>
            <a:r>
              <a:rPr lang="en-US" dirty="0"/>
              <a:t> </a:t>
            </a:r>
            <a:r>
              <a:rPr lang="en-US" dirty="0" err="1"/>
              <a:t>usko</a:t>
            </a:r>
            <a:r>
              <a:rPr lang="en-US" dirty="0"/>
              <a:t> </a:t>
            </a:r>
            <a:r>
              <a:rPr lang="en-US" dirty="0" smtClean="0"/>
              <a:t>B </a:t>
            </a:r>
            <a:r>
              <a:rPr lang="en-US" dirty="0"/>
              <a:t>me dal </a:t>
            </a:r>
            <a:r>
              <a:rPr lang="en-US" dirty="0" err="1"/>
              <a:t>dange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Phir</a:t>
            </a:r>
            <a:r>
              <a:rPr lang="en-US" dirty="0" smtClean="0"/>
              <a:t> </a:t>
            </a:r>
            <a:r>
              <a:rPr lang="en-US" dirty="0" err="1" smtClean="0"/>
              <a:t>jis</a:t>
            </a:r>
            <a:r>
              <a:rPr lang="en-US" dirty="0" smtClean="0"/>
              <a:t> bhi cluster me 1 se </a:t>
            </a:r>
            <a:r>
              <a:rPr lang="en-US" dirty="0" err="1" smtClean="0"/>
              <a:t>zyada</a:t>
            </a:r>
            <a:r>
              <a:rPr lang="en-US" dirty="0" smtClean="0"/>
              <a:t> values h </a:t>
            </a:r>
            <a:r>
              <a:rPr lang="en-US" dirty="0" err="1" smtClean="0"/>
              <a:t>uska</a:t>
            </a:r>
            <a:r>
              <a:rPr lang="en-US" dirty="0" smtClean="0"/>
              <a:t> centroid </a:t>
            </a:r>
            <a:r>
              <a:rPr lang="en-US" dirty="0" err="1" smtClean="0"/>
              <a:t>nikal</a:t>
            </a:r>
            <a:r>
              <a:rPr lang="en-US" dirty="0" smtClean="0"/>
              <a:t> </a:t>
            </a:r>
            <a:r>
              <a:rPr lang="en-US" dirty="0" err="1" smtClean="0"/>
              <a:t>lange</a:t>
            </a:r>
            <a:r>
              <a:rPr lang="en-US" dirty="0" smtClean="0"/>
              <a:t> table </a:t>
            </a:r>
            <a:r>
              <a:rPr lang="en-US" dirty="0" err="1" smtClean="0"/>
              <a:t>ki</a:t>
            </a:r>
            <a:r>
              <a:rPr lang="en-US" dirty="0" smtClean="0"/>
              <a:t> values se .to </a:t>
            </a:r>
            <a:r>
              <a:rPr lang="en-US" dirty="0" err="1" smtClean="0"/>
              <a:t>hamare</a:t>
            </a:r>
            <a:r>
              <a:rPr lang="en-US" dirty="0" smtClean="0"/>
              <a:t> </a:t>
            </a:r>
            <a:r>
              <a:rPr lang="en-US" dirty="0" err="1" smtClean="0"/>
              <a:t>cluser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naye</a:t>
            </a:r>
            <a:r>
              <a:rPr lang="en-US" dirty="0" smtClean="0"/>
              <a:t> centroid </a:t>
            </a:r>
            <a:r>
              <a:rPr lang="en-US" dirty="0" err="1" smtClean="0"/>
              <a:t>aa</a:t>
            </a:r>
            <a:r>
              <a:rPr lang="en-US" dirty="0" smtClean="0"/>
              <a:t> </a:t>
            </a:r>
            <a:r>
              <a:rPr lang="en-US" dirty="0" err="1" smtClean="0"/>
              <a:t>jyeage</a:t>
            </a:r>
            <a:endParaRPr lang="en-US" dirty="0" smtClean="0"/>
          </a:p>
          <a:p>
            <a:r>
              <a:rPr lang="en-US" dirty="0" err="1" smtClean="0"/>
              <a:t>Phir</a:t>
            </a:r>
            <a:r>
              <a:rPr lang="en-US" dirty="0" smtClean="0"/>
              <a:t> un centroid se </a:t>
            </a:r>
            <a:r>
              <a:rPr lang="en-US" dirty="0" err="1" smtClean="0"/>
              <a:t>dobara</a:t>
            </a:r>
            <a:r>
              <a:rPr lang="en-US" dirty="0" smtClean="0"/>
              <a:t> A,B,C,D </a:t>
            </a:r>
            <a:r>
              <a:rPr lang="en-US" dirty="0" err="1" smtClean="0"/>
              <a:t>ka</a:t>
            </a:r>
            <a:r>
              <a:rPr lang="en-US" dirty="0" smtClean="0"/>
              <a:t> </a:t>
            </a:r>
            <a:r>
              <a:rPr lang="en-US" dirty="0" err="1" smtClean="0"/>
              <a:t>ecludian</a:t>
            </a:r>
            <a:r>
              <a:rPr lang="en-US" dirty="0" smtClean="0"/>
              <a:t> distance </a:t>
            </a:r>
            <a:r>
              <a:rPr lang="en-US" dirty="0" err="1" smtClean="0"/>
              <a:t>nikalange</a:t>
            </a:r>
            <a:r>
              <a:rPr lang="en-US" dirty="0" smtClean="0"/>
              <a:t> or </a:t>
            </a:r>
            <a:r>
              <a:rPr lang="en-US" dirty="0" err="1" smtClean="0"/>
              <a:t>yahi</a:t>
            </a:r>
            <a:r>
              <a:rPr lang="en-US" dirty="0" smtClean="0"/>
              <a:t> process jab </a:t>
            </a:r>
            <a:r>
              <a:rPr lang="en-US" dirty="0" err="1" smtClean="0"/>
              <a:t>tak</a:t>
            </a:r>
            <a:r>
              <a:rPr lang="en-US" dirty="0" smtClean="0"/>
              <a:t> </a:t>
            </a:r>
            <a:r>
              <a:rPr lang="en-US" dirty="0" err="1" smtClean="0"/>
              <a:t>repeate</a:t>
            </a:r>
            <a:r>
              <a:rPr lang="en-US" dirty="0" smtClean="0"/>
              <a:t> </a:t>
            </a:r>
            <a:r>
              <a:rPr lang="en-US" dirty="0" err="1" smtClean="0"/>
              <a:t>karange</a:t>
            </a:r>
            <a:r>
              <a:rPr lang="en-US" dirty="0" smtClean="0"/>
              <a:t> jab </a:t>
            </a:r>
            <a:r>
              <a:rPr lang="en-US" dirty="0" err="1" smtClean="0"/>
              <a:t>tak</a:t>
            </a:r>
            <a:r>
              <a:rPr lang="en-US" dirty="0" smtClean="0"/>
              <a:t> </a:t>
            </a:r>
            <a:r>
              <a:rPr lang="en-US" dirty="0" err="1" smtClean="0"/>
              <a:t>cluser</a:t>
            </a:r>
            <a:r>
              <a:rPr lang="en-US" dirty="0" smtClean="0"/>
              <a:t> change </a:t>
            </a:r>
            <a:r>
              <a:rPr lang="en-US" dirty="0" err="1" smtClean="0"/>
              <a:t>hona</a:t>
            </a:r>
            <a:r>
              <a:rPr lang="en-US" dirty="0" smtClean="0"/>
              <a:t> band </a:t>
            </a:r>
            <a:r>
              <a:rPr lang="en-US" dirty="0" err="1" smtClean="0"/>
              <a:t>na</a:t>
            </a:r>
            <a:r>
              <a:rPr lang="en-US" dirty="0" smtClean="0"/>
              <a:t> ho </a:t>
            </a:r>
            <a:r>
              <a:rPr lang="en-US" dirty="0" err="1" smtClean="0"/>
              <a:t>jaye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1920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A89776-3E49-4041-BCFA-3B198FF07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K-means - Example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A926F06-B88A-4D87-9E31-7C6925014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1"/>
            <a:ext cx="10515600" cy="527050"/>
          </a:xfrm>
        </p:spPr>
        <p:txBody>
          <a:bodyPr/>
          <a:lstStyle/>
          <a:p>
            <a:r>
              <a:rPr lang="en-US" altLang="en-US" dirty="0"/>
              <a:t>Step 1: Use initial seed points for partitioning </a:t>
            </a:r>
          </a:p>
          <a:p>
            <a:endParaRPr lang="en-IN" dirty="0"/>
          </a:p>
        </p:txBody>
      </p:sp>
      <p:grpSp>
        <p:nvGrpSpPr>
          <p:cNvPr id="6" name="Group 19">
            <a:extLst>
              <a:ext uri="{FF2B5EF4-FFF2-40B4-BE49-F238E27FC236}">
                <a16:creationId xmlns="" xmlns:a16="http://schemas.microsoft.com/office/drawing/2014/main" id="{11FC6A0C-4C6B-4A27-B674-C6F5CD3301AE}"/>
              </a:ext>
            </a:extLst>
          </p:cNvPr>
          <p:cNvGrpSpPr>
            <a:grpSpLocks/>
          </p:cNvGrpSpPr>
          <p:nvPr/>
        </p:nvGrpSpPr>
        <p:grpSpPr bwMode="auto">
          <a:xfrm>
            <a:off x="1880123" y="1909240"/>
            <a:ext cx="9447519" cy="4177661"/>
            <a:chOff x="488" y="1322"/>
            <a:chExt cx="6045" cy="2788"/>
          </a:xfrm>
        </p:grpSpPr>
        <p:graphicFrame>
          <p:nvGraphicFramePr>
            <p:cNvPr id="7" name="Object 11">
              <a:extLst>
                <a:ext uri="{FF2B5EF4-FFF2-40B4-BE49-F238E27FC236}">
                  <a16:creationId xmlns="" xmlns:a16="http://schemas.microsoft.com/office/drawing/2014/main" id="{5B77F89B-208A-413E-ABA8-009C19A774F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84" y="1322"/>
            <a:ext cx="1283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2" name="Equation" r:id="rId3" imgW="723272" imgH="177646" progId="Equation.3">
                    <p:embed/>
                  </p:oleObj>
                </mc:Choice>
                <mc:Fallback>
                  <p:oleObj name="Equation" r:id="rId3" imgW="723272" imgH="1776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4" y="1322"/>
                          <a:ext cx="1283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7">
              <a:extLst>
                <a:ext uri="{FF2B5EF4-FFF2-40B4-BE49-F238E27FC236}">
                  <a16:creationId xmlns="" xmlns:a16="http://schemas.microsoft.com/office/drawing/2014/main" id="{74DEC104-0CAA-4F42-9DA2-E709613CF6C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08" y="2688"/>
            <a:ext cx="2832" cy="7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3" name="Equation" r:id="rId5" imgW="1803400" imgH="482600" progId="Equation.3">
                    <p:embed/>
                  </p:oleObj>
                </mc:Choice>
                <mc:Fallback>
                  <p:oleObj name="Equation" r:id="rId5" imgW="1803400" imgH="482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8" y="2688"/>
                          <a:ext cx="2832" cy="7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9" name="Picture 9">
              <a:extLst>
                <a:ext uri="{FF2B5EF4-FFF2-40B4-BE49-F238E27FC236}">
                  <a16:creationId xmlns="" xmlns:a16="http://schemas.microsoft.com/office/drawing/2014/main" id="{3B2AC9F1-AAD0-4352-8128-FB7C474CF1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" y="1369"/>
              <a:ext cx="2928" cy="2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10">
              <a:extLst>
                <a:ext uri="{FF2B5EF4-FFF2-40B4-BE49-F238E27FC236}">
                  <a16:creationId xmlns="" xmlns:a16="http://schemas.microsoft.com/office/drawing/2014/main" id="{C53594E5-30B6-4139-A39D-68B3892DCE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8" y="1614"/>
              <a:ext cx="2832" cy="10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12">
              <a:extLst>
                <a:ext uri="{FF2B5EF4-FFF2-40B4-BE49-F238E27FC236}">
                  <a16:creationId xmlns="" xmlns:a16="http://schemas.microsoft.com/office/drawing/2014/main" id="{56FF2065-17DA-44C2-9F06-50844F0D62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0" y="1614"/>
              <a:ext cx="288" cy="432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4535">
                <a:latin typeface="Times New Roman" panose="02020603050405020304" pitchFamily="18" charset="0"/>
              </a:endParaRPr>
            </a:p>
          </p:txBody>
        </p:sp>
        <p:sp>
          <p:nvSpPr>
            <p:cNvPr id="12" name="Rectangle 14">
              <a:extLst>
                <a:ext uri="{FF2B5EF4-FFF2-40B4-BE49-F238E27FC236}">
                  <a16:creationId xmlns="" xmlns:a16="http://schemas.microsoft.com/office/drawing/2014/main" id="{9ABAD727-7212-499A-BBF2-8B73E963C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8" y="2718"/>
              <a:ext cx="2832" cy="72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4535">
                <a:latin typeface="Times New Roman" panose="02020603050405020304" pitchFamily="18" charset="0"/>
              </a:endParaRPr>
            </a:p>
          </p:txBody>
        </p:sp>
        <p:sp>
          <p:nvSpPr>
            <p:cNvPr id="13" name="Rectangle 18">
              <a:extLst>
                <a:ext uri="{FF2B5EF4-FFF2-40B4-BE49-F238E27FC236}">
                  <a16:creationId xmlns="" xmlns:a16="http://schemas.microsoft.com/office/drawing/2014/main" id="{5DF2F5DE-EF87-4CA9-BB88-C73FA5CCF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3534"/>
              <a:ext cx="2973" cy="5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42988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1042988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1042988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1042988"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1042988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177" dirty="0"/>
                <a:t>Assign each object to the cluster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177" dirty="0"/>
                <a:t>with the nearest seed point</a:t>
              </a:r>
            </a:p>
          </p:txBody>
        </p:sp>
      </p:grpSp>
      <p:sp>
        <p:nvSpPr>
          <p:cNvPr id="14" name="Title 1">
            <a:extLst>
              <a:ext uri="{FF2B5EF4-FFF2-40B4-BE49-F238E27FC236}">
                <a16:creationId xmlns="" xmlns:a16="http://schemas.microsoft.com/office/drawing/2014/main" id="{E891F4F5-EE71-4B83-BC98-A930D096F381}"/>
              </a:ext>
            </a:extLst>
          </p:cNvPr>
          <p:cNvSpPr txBox="1">
            <a:spLocks/>
          </p:cNvSpPr>
          <p:nvPr/>
        </p:nvSpPr>
        <p:spPr>
          <a:xfrm>
            <a:off x="838200" y="121280"/>
            <a:ext cx="10515600" cy="714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1. Partitioning Methods: k-Means</a:t>
            </a:r>
            <a:endParaRPr lang="en-IN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0310886" y="6086901"/>
            <a:ext cx="1042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C1=A</a:t>
            </a:r>
          </a:p>
          <a:p>
            <a:r>
              <a:rPr lang="en-IN" dirty="0" smtClean="0"/>
              <a:t>C2=B,C,D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6756262" y="6160325"/>
            <a:ext cx="3282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After seen min distance in matrix</a:t>
            </a:r>
          </a:p>
          <a:p>
            <a:r>
              <a:rPr lang="en-IN" dirty="0" smtClean="0"/>
              <a:t>Clusters are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143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C83BEA-DB9F-4D64-8068-89403D7D9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K-means - Example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1A3C430-805E-4633-82A2-CEF737593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10515600" cy="527051"/>
          </a:xfrm>
        </p:spPr>
        <p:txBody>
          <a:bodyPr/>
          <a:lstStyle/>
          <a:p>
            <a:r>
              <a:rPr lang="en-US" altLang="en-US" dirty="0"/>
              <a:t>Step 2: </a:t>
            </a:r>
            <a:r>
              <a:rPr lang="en-GB" altLang="en-US" dirty="0"/>
              <a:t>Compute new centroids of the current partition </a:t>
            </a:r>
            <a:endParaRPr lang="en-US" altLang="en-US" dirty="0"/>
          </a:p>
          <a:p>
            <a:endParaRPr lang="en-IN" dirty="0"/>
          </a:p>
        </p:txBody>
      </p:sp>
      <p:pic>
        <p:nvPicPr>
          <p:cNvPr id="6" name="Picture 11">
            <a:extLst>
              <a:ext uri="{FF2B5EF4-FFF2-40B4-BE49-F238E27FC236}">
                <a16:creationId xmlns="" xmlns:a16="http://schemas.microsoft.com/office/drawing/2014/main" id="{B02A308A-E2EE-453D-836B-2C4A8F679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348" y="2047465"/>
            <a:ext cx="4146765" cy="3894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2">
            <a:extLst>
              <a:ext uri="{FF2B5EF4-FFF2-40B4-BE49-F238E27FC236}">
                <a16:creationId xmlns="" xmlns:a16="http://schemas.microsoft.com/office/drawing/2014/main" id="{53CD3E5B-78CD-4C70-B50A-7743AD28A4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3165" y="1927393"/>
            <a:ext cx="441693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04298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1042988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Knowing the members of each cluster, now we compute the new centroid of each group based on these new memberships.</a:t>
            </a:r>
          </a:p>
        </p:txBody>
      </p:sp>
      <p:graphicFrame>
        <p:nvGraphicFramePr>
          <p:cNvPr id="8" name="Object 14">
            <a:extLst>
              <a:ext uri="{FF2B5EF4-FFF2-40B4-BE49-F238E27FC236}">
                <a16:creationId xmlns="" xmlns:a16="http://schemas.microsoft.com/office/drawing/2014/main" id="{056A3720-6E37-49A8-9088-EDF657801D64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793760" y="3502193"/>
          <a:ext cx="3939426" cy="3138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4" imgW="1676400" imgH="1511300" progId="Equation.3">
                  <p:embed/>
                </p:oleObj>
              </mc:Choice>
              <mc:Fallback>
                <p:oleObj name="Equation" r:id="rId4" imgW="1676400" imgH="151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3760" y="3502193"/>
                        <a:ext cx="3939426" cy="31388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>
            <a:extLst>
              <a:ext uri="{FF2B5EF4-FFF2-40B4-BE49-F238E27FC236}">
                <a16:creationId xmlns="" xmlns:a16="http://schemas.microsoft.com/office/drawing/2014/main" id="{C88BD4C5-BBB1-48F3-A942-311A689B7FF4}"/>
              </a:ext>
            </a:extLst>
          </p:cNvPr>
          <p:cNvSpPr txBox="1">
            <a:spLocks/>
          </p:cNvSpPr>
          <p:nvPr/>
        </p:nvSpPr>
        <p:spPr>
          <a:xfrm>
            <a:off x="838200" y="121280"/>
            <a:ext cx="10515600" cy="714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1. Partitioning Methods: k-Means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16753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AA2663-5050-4CF7-A415-2BABFA9B1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K-means - 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FCC8982-EEBC-47EC-A191-AEEA51717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1"/>
            <a:ext cx="10515600" cy="527050"/>
          </a:xfrm>
        </p:spPr>
        <p:txBody>
          <a:bodyPr/>
          <a:lstStyle/>
          <a:p>
            <a:r>
              <a:rPr lang="en-US" altLang="en-US" dirty="0"/>
              <a:t>Step 2: </a:t>
            </a:r>
            <a:r>
              <a:rPr lang="en-GB" altLang="en-US" dirty="0"/>
              <a:t>Renew membership based on new centroids </a:t>
            </a:r>
            <a:endParaRPr lang="en-US" altLang="en-US" dirty="0"/>
          </a:p>
          <a:p>
            <a:endParaRPr lang="en-IN" dirty="0"/>
          </a:p>
        </p:txBody>
      </p:sp>
      <p:sp>
        <p:nvSpPr>
          <p:cNvPr id="6" name="Text Box 5">
            <a:extLst>
              <a:ext uri="{FF2B5EF4-FFF2-40B4-BE49-F238E27FC236}">
                <a16:creationId xmlns="" xmlns:a16="http://schemas.microsoft.com/office/drawing/2014/main" id="{AD69DE5D-8F67-46A2-9C87-A269967FDD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1695" y="2162281"/>
            <a:ext cx="385879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4298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1042988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the distance of all objects to the new centroids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="" xmlns:a16="http://schemas.microsoft.com/office/drawing/2014/main" id="{6C3FCF98-1F52-42A4-900C-732FF7A9E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349" y="1978353"/>
            <a:ext cx="4293629" cy="4033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>
            <a:extLst>
              <a:ext uri="{FF2B5EF4-FFF2-40B4-BE49-F238E27FC236}">
                <a16:creationId xmlns="" xmlns:a16="http://schemas.microsoft.com/office/drawing/2014/main" id="{5D18FDED-D981-4634-856F-B8919FA62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677" y="3222382"/>
            <a:ext cx="4008539" cy="17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0">
            <a:extLst>
              <a:ext uri="{FF2B5EF4-FFF2-40B4-BE49-F238E27FC236}">
                <a16:creationId xmlns="" xmlns:a16="http://schemas.microsoft.com/office/drawing/2014/main" id="{18B03962-8D1D-46FC-AC69-9F49BC831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677" y="5167786"/>
            <a:ext cx="4357283" cy="42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4298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1042988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177" dirty="0"/>
              <a:t>Assign the membership to objects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115FE467-8BC8-4E20-9B8A-023E2D17EB77}"/>
              </a:ext>
            </a:extLst>
          </p:cNvPr>
          <p:cNvSpPr txBox="1">
            <a:spLocks/>
          </p:cNvSpPr>
          <p:nvPr/>
        </p:nvSpPr>
        <p:spPr>
          <a:xfrm>
            <a:off x="838200" y="121280"/>
            <a:ext cx="10515600" cy="714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1. Partitioning Methods: k-Means</a:t>
            </a:r>
            <a:endParaRPr lang="en-IN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0438964" y="5824251"/>
            <a:ext cx="8579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C1=A,B</a:t>
            </a:r>
          </a:p>
          <a:p>
            <a:r>
              <a:rPr lang="en-IN" dirty="0" smtClean="0"/>
              <a:t>C2=B,C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6873503" y="5824251"/>
            <a:ext cx="3282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After seen min distance in matrix</a:t>
            </a:r>
          </a:p>
          <a:p>
            <a:r>
              <a:rPr lang="en-IN" dirty="0" smtClean="0"/>
              <a:t>Clusters are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269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DFA7A1C-9D13-49A2-80B9-026A0A0A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K-means - Example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492926B-B9A0-4AA5-981F-BEF156108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10515600" cy="527051"/>
          </a:xfrm>
        </p:spPr>
        <p:txBody>
          <a:bodyPr/>
          <a:lstStyle/>
          <a:p>
            <a:r>
              <a:rPr lang="en-US" altLang="en-US" dirty="0"/>
              <a:t>Step 3: </a:t>
            </a:r>
            <a:r>
              <a:rPr lang="en-GB" altLang="en-US" dirty="0"/>
              <a:t>Repeat the first two steps until its convergence </a:t>
            </a:r>
            <a:endParaRPr lang="en-US" altLang="en-US" dirty="0"/>
          </a:p>
          <a:p>
            <a:endParaRPr lang="en-IN" dirty="0"/>
          </a:p>
        </p:txBody>
      </p:sp>
      <p:pic>
        <p:nvPicPr>
          <p:cNvPr id="6" name="Picture 7">
            <a:extLst>
              <a:ext uri="{FF2B5EF4-FFF2-40B4-BE49-F238E27FC236}">
                <a16:creationId xmlns="" xmlns:a16="http://schemas.microsoft.com/office/drawing/2014/main" id="{524F3EEC-BEF1-42B9-8903-7C2C6902F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123" y="1907801"/>
            <a:ext cx="4354103" cy="4057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8">
            <a:extLst>
              <a:ext uri="{FF2B5EF4-FFF2-40B4-BE49-F238E27FC236}">
                <a16:creationId xmlns="" xmlns:a16="http://schemas.microsoft.com/office/drawing/2014/main" id="{070A344A-6B15-47AC-A8BF-6BBC092019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3338" y="1907801"/>
            <a:ext cx="464207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04298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1042988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Knowing the members of each  cluster, now we compute the new  centroid of each group based on  these new  memberships.</a:t>
            </a:r>
          </a:p>
        </p:txBody>
      </p:sp>
      <p:graphicFrame>
        <p:nvGraphicFramePr>
          <p:cNvPr id="8" name="Object 9">
            <a:extLst>
              <a:ext uri="{FF2B5EF4-FFF2-40B4-BE49-F238E27FC236}">
                <a16:creationId xmlns="" xmlns:a16="http://schemas.microsoft.com/office/drawing/2014/main" id="{8E83CB60-4A93-4EE9-8A34-8F9B70EBBE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68922" y="3844397"/>
          <a:ext cx="4476490" cy="168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4" imgW="1727200" imgH="698500" progId="Equation.3">
                  <p:embed/>
                </p:oleObj>
              </mc:Choice>
              <mc:Fallback>
                <p:oleObj name="Equation" r:id="rId4" imgW="17272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8922" y="3844397"/>
                        <a:ext cx="4476490" cy="1686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>
            <a:extLst>
              <a:ext uri="{FF2B5EF4-FFF2-40B4-BE49-F238E27FC236}">
                <a16:creationId xmlns="" xmlns:a16="http://schemas.microsoft.com/office/drawing/2014/main" id="{53712BAB-59AA-43EC-9796-C93C49FD95DD}"/>
              </a:ext>
            </a:extLst>
          </p:cNvPr>
          <p:cNvSpPr txBox="1">
            <a:spLocks/>
          </p:cNvSpPr>
          <p:nvPr/>
        </p:nvSpPr>
        <p:spPr>
          <a:xfrm>
            <a:off x="838200" y="121280"/>
            <a:ext cx="10515600" cy="714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1. Partitioning Methods: k-Means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45937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8FCEEA-ACD8-4005-B5EB-19E309ED7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K-means - Example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E07F2FB-24AC-48A5-B6F4-B290BF953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1"/>
            <a:ext cx="10515600" cy="527050"/>
          </a:xfrm>
        </p:spPr>
        <p:txBody>
          <a:bodyPr/>
          <a:lstStyle/>
          <a:p>
            <a:r>
              <a:rPr lang="en-US" altLang="en-US" dirty="0"/>
              <a:t>Step 3: </a:t>
            </a:r>
            <a:r>
              <a:rPr lang="en-GB" altLang="en-US" dirty="0"/>
              <a:t>Repeat the first two steps until its convergence </a:t>
            </a:r>
            <a:endParaRPr lang="en-US" altLang="en-US" dirty="0"/>
          </a:p>
          <a:p>
            <a:endParaRPr lang="en-IN" dirty="0"/>
          </a:p>
        </p:txBody>
      </p:sp>
      <p:pic>
        <p:nvPicPr>
          <p:cNvPr id="6" name="Picture 4">
            <a:extLst>
              <a:ext uri="{FF2B5EF4-FFF2-40B4-BE49-F238E27FC236}">
                <a16:creationId xmlns="" xmlns:a16="http://schemas.microsoft.com/office/drawing/2014/main" id="{27CD2F80-5174-45CC-817E-C67C96729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366" y="1748512"/>
            <a:ext cx="4354103" cy="4056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5">
            <a:extLst>
              <a:ext uri="{FF2B5EF4-FFF2-40B4-BE49-F238E27FC236}">
                <a16:creationId xmlns="" xmlns:a16="http://schemas.microsoft.com/office/drawing/2014/main" id="{82FE32A9-BEE3-49AB-B54B-844EEB213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0677" y="2105565"/>
            <a:ext cx="450384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4298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1042988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the distance of all objects to the new centroids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B8493DC-2770-4A1F-8267-5CF3B8CEC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308" y="3011433"/>
            <a:ext cx="4215877" cy="1589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8">
            <a:extLst>
              <a:ext uri="{FF2B5EF4-FFF2-40B4-BE49-F238E27FC236}">
                <a16:creationId xmlns="" xmlns:a16="http://schemas.microsoft.com/office/drawing/2014/main" id="{C866D1F4-D960-4C09-95E7-66B6DF5AB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1308" y="4866629"/>
            <a:ext cx="403688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104298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1042988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 due to no new assignment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Membership in each cluster no longer change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5627B0E3-A55A-4E9F-8FDF-D6F1434C6313}"/>
              </a:ext>
            </a:extLst>
          </p:cNvPr>
          <p:cNvSpPr txBox="1">
            <a:spLocks/>
          </p:cNvSpPr>
          <p:nvPr/>
        </p:nvSpPr>
        <p:spPr>
          <a:xfrm>
            <a:off x="838200" y="121280"/>
            <a:ext cx="10515600" cy="714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1. Partitioning Methods: k-Means</a:t>
            </a:r>
            <a:endParaRPr lang="en-IN" sz="4000" dirty="0"/>
          </a:p>
        </p:txBody>
      </p:sp>
      <p:sp>
        <p:nvSpPr>
          <p:cNvPr id="11" name="TextBox 10"/>
          <p:cNvSpPr txBox="1"/>
          <p:nvPr/>
        </p:nvSpPr>
        <p:spPr>
          <a:xfrm>
            <a:off x="6591308" y="6066958"/>
            <a:ext cx="3282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After seen min distance in matrix</a:t>
            </a:r>
          </a:p>
          <a:p>
            <a:r>
              <a:rPr lang="en-IN" dirty="0" smtClean="0"/>
              <a:t>Clusters are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10378189" y="6066958"/>
            <a:ext cx="8579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C1=A,B</a:t>
            </a:r>
          </a:p>
          <a:p>
            <a:r>
              <a:rPr lang="en-IN" dirty="0" smtClean="0"/>
              <a:t>C2=B,C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510669" y="5985779"/>
            <a:ext cx="61645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err="1" smtClean="0"/>
              <a:t>So,here</a:t>
            </a:r>
            <a:r>
              <a:rPr lang="en-IN" b="1" dirty="0" smtClean="0"/>
              <a:t> we see clusters not change in this step so we stop here</a:t>
            </a:r>
          </a:p>
          <a:p>
            <a:r>
              <a:rPr lang="en-IN" b="1" dirty="0" smtClean="0"/>
              <a:t>So,C1=(3/2,1)</a:t>
            </a:r>
          </a:p>
          <a:p>
            <a:r>
              <a:rPr lang="en-IN" b="1" dirty="0"/>
              <a:t> </a:t>
            </a:r>
            <a:r>
              <a:rPr lang="en-IN" b="1" dirty="0" smtClean="0"/>
              <a:t>    C2=(9/2,7/2)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81195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02A82C-5F99-4C86-908A-47B8087F6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Strengths of k-means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BB08638-8DCE-4EBC-9FCF-B34B8908B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7315200" cy="2487961"/>
          </a:xfrm>
        </p:spPr>
        <p:txBody>
          <a:bodyPr/>
          <a:lstStyle/>
          <a:p>
            <a:r>
              <a:rPr lang="en-US" dirty="0"/>
              <a:t>Strengths: </a:t>
            </a:r>
          </a:p>
          <a:p>
            <a:pPr lvl="1"/>
            <a:r>
              <a:rPr lang="en-US" dirty="0"/>
              <a:t>Simple: easy to understand and to implement</a:t>
            </a:r>
          </a:p>
          <a:p>
            <a:pPr lvl="1"/>
            <a:r>
              <a:rPr lang="en-US" dirty="0"/>
              <a:t>Efficient: Time complexity: O(</a:t>
            </a:r>
            <a:r>
              <a:rPr lang="en-US" dirty="0" err="1"/>
              <a:t>tkn</a:t>
            </a:r>
            <a:r>
              <a:rPr lang="en-US" dirty="0"/>
              <a:t>), where n is the number of data points, k is the number of clusters, and t is the number of  iterations. </a:t>
            </a: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54E1B35-DBB1-4CF0-B8C9-C7C541FBE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96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08000" y="152400"/>
            <a:ext cx="11040533" cy="533400"/>
          </a:xfrm>
        </p:spPr>
        <p:txBody>
          <a:bodyPr>
            <a:noAutofit/>
          </a:bodyPr>
          <a:lstStyle/>
          <a:p>
            <a:r>
              <a:rPr lang="en-US" altLang="en-US" sz="3600" b="1" dirty="0">
                <a:solidFill>
                  <a:srgbClr val="C00000"/>
                </a:solidFill>
              </a:rPr>
              <a:t>Applications of Cluster Analysis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548217" y="1143000"/>
            <a:ext cx="5444067" cy="5181600"/>
          </a:xfrm>
        </p:spPr>
        <p:txBody>
          <a:bodyPr/>
          <a:lstStyle/>
          <a:p>
            <a:r>
              <a:rPr lang="en-US" altLang="en-US" dirty="0"/>
              <a:t>Understanding</a:t>
            </a:r>
          </a:p>
          <a:p>
            <a:pPr lvl="1"/>
            <a:r>
              <a:rPr lang="en-US" altLang="en-US" dirty="0"/>
              <a:t>Group related documents for browsing, group genes and proteins that have similar functionality, or group stocks with similar price fluctuations</a:t>
            </a:r>
          </a:p>
          <a:p>
            <a:endParaRPr lang="en-US" altLang="en-US" dirty="0"/>
          </a:p>
          <a:p>
            <a:r>
              <a:rPr lang="en-US" altLang="en-US" dirty="0"/>
              <a:t>Summarization</a:t>
            </a:r>
          </a:p>
          <a:p>
            <a:pPr lvl="1"/>
            <a:r>
              <a:rPr lang="en-US" altLang="en-US" dirty="0"/>
              <a:t>Reduce the size of large data sets</a:t>
            </a:r>
          </a:p>
          <a:p>
            <a:endParaRPr lang="en-US" altLang="en-US" dirty="0"/>
          </a:p>
        </p:txBody>
      </p:sp>
      <p:graphicFrame>
        <p:nvGraphicFramePr>
          <p:cNvPr id="4100" name="Object 1028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676348818"/>
              </p:ext>
            </p:extLst>
          </p:nvPr>
        </p:nvGraphicFramePr>
        <p:xfrm>
          <a:off x="5867807" y="1193800"/>
          <a:ext cx="4799785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Document" r:id="rId3" imgW="5620181" imgH="3122232" progId="Word.Document.8">
                  <p:embed/>
                </p:oleObj>
              </mc:Choice>
              <mc:Fallback>
                <p:oleObj name="Document" r:id="rId3" imgW="5620181" imgH="3122232" progId="Word.Document.8">
                  <p:embed/>
                  <p:pic>
                    <p:nvPicPr>
                      <p:cNvPr id="410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807" y="1193800"/>
                        <a:ext cx="4799785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01" name="Picture 1030" descr="precip_aust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64" t="12122" r="11072" b="18182"/>
          <a:stretch>
            <a:fillRect/>
          </a:stretch>
        </p:blipFill>
        <p:spPr>
          <a:xfrm>
            <a:off x="7059270" y="3810000"/>
            <a:ext cx="3717022" cy="2514600"/>
          </a:xfrm>
          <a:noFill/>
        </p:spPr>
      </p:pic>
      <p:sp>
        <p:nvSpPr>
          <p:cNvPr id="4102" name="Text Box 1032"/>
          <p:cNvSpPr txBox="1">
            <a:spLocks noChangeArrowheads="1"/>
          </p:cNvSpPr>
          <p:nvPr/>
        </p:nvSpPr>
        <p:spPr bwMode="auto">
          <a:xfrm>
            <a:off x="6248400" y="5654675"/>
            <a:ext cx="2209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Clustering precipitation in Australia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EA6AAB-608C-46D6-893E-88CF63B4B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Weaknesses of k-means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F550CB1-FD40-4955-B714-9FB3B00F6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7458307" cy="4906963"/>
          </a:xfrm>
        </p:spPr>
        <p:txBody>
          <a:bodyPr/>
          <a:lstStyle/>
          <a:p>
            <a:pPr algn="just"/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 is only applicable if the </a:t>
            </a:r>
            <a:r>
              <a:rPr lang="en-US" altLang="ja-JP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defined.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needs to specify 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 is sensitive to </a:t>
            </a:r>
            <a:r>
              <a:rPr lang="en-US" altLang="ja-JP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outliers</a:t>
            </a:r>
          </a:p>
          <a:p>
            <a:pPr lvl="1" algn="just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Outliers are data points that are very far away from other data points. </a:t>
            </a:r>
          </a:p>
          <a:p>
            <a:pPr lvl="1" algn="just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Outliers could be errors in the data recording or some special data points with very different values.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CE4D161-266D-42D8-8CF4-04400345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865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1243882-0C96-4A7A-B7B6-C5C77CF7F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Weaknesses of k-means: Problems with outliers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C2FCBBB-DC6C-4F72-851A-6AEC2968E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31</a:t>
            </a:fld>
            <a:endParaRPr lang="en-US"/>
          </a:p>
        </p:txBody>
      </p:sp>
      <p:pic>
        <p:nvPicPr>
          <p:cNvPr id="7" name="Picture 3">
            <a:extLst>
              <a:ext uri="{FF2B5EF4-FFF2-40B4-BE49-F238E27FC236}">
                <a16:creationId xmlns="" xmlns:a16="http://schemas.microsoft.com/office/drawing/2014/main" id="{BA71CC22-1436-43E6-A085-B33DF9CB1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1200" y="1482726"/>
            <a:ext cx="8229600" cy="497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7828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CB66FF-2040-48DC-BAD4-79D1FEF27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Weaknesses of k-means: To deal with outliers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74B7F9C-5A5F-43C0-A43F-CAF6DD564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6499302" cy="49069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altLang="ja-JP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method is to remove some data points in the clustering process that are much further away from the centroids than other data points. </a:t>
            </a:r>
          </a:p>
          <a:p>
            <a:pPr lvl="1" algn="just"/>
            <a:r>
              <a:rPr lang="en-US" altLang="ja-JP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 safe, we may want to monitor these possible outliers over a few iterations and then decide to remove them. </a:t>
            </a:r>
          </a:p>
          <a:p>
            <a:pPr algn="just"/>
            <a:r>
              <a:rPr lang="en-US" altLang="ja-JP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method is to perform random sampling. Since in sampling we only choose a small subset of the data points, the chance of selecting an outlier is very small. </a:t>
            </a:r>
          </a:p>
          <a:p>
            <a:pPr lvl="1"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the rest of the data points to the clusters by distance or similarity comparison, or classification</a:t>
            </a: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24553D3-AFD2-47B9-8F4E-BA4264C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2798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BA26FB-5A9E-4526-AD09-51DC90561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4037"/>
            <a:ext cx="10515600" cy="527050"/>
          </a:xfrm>
        </p:spPr>
        <p:txBody>
          <a:bodyPr>
            <a:normAutofit fontScale="90000"/>
          </a:bodyPr>
          <a:lstStyle/>
          <a:p>
            <a:r>
              <a:rPr lang="en-US"/>
              <a:t>Weaknesses of k-means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A93951B-0A1A-4DB4-9308-46D69C485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10515600" cy="527051"/>
          </a:xfrm>
        </p:spPr>
        <p:txBody>
          <a:bodyPr/>
          <a:lstStyle/>
          <a:p>
            <a:r>
              <a:rPr lang="en-US" altLang="ja-JP"/>
              <a:t>The algorithm is sensitive to </a:t>
            </a:r>
            <a:r>
              <a:rPr lang="en-US" altLang="ja-JP">
                <a:solidFill>
                  <a:srgbClr val="FF0000"/>
                </a:solidFill>
              </a:rPr>
              <a:t>initial seeds</a:t>
            </a:r>
            <a:r>
              <a:rPr lang="en-US" altLang="ja-JP"/>
              <a:t>.</a:t>
            </a:r>
            <a:endParaRPr lang="en-US"/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F9042A9-DCF9-4643-9113-C6A685E7B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7150"/>
            <a:ext cx="2743200" cy="365125"/>
          </a:xfrm>
        </p:spPr>
        <p:txBody>
          <a:bodyPr/>
          <a:lstStyle/>
          <a:p>
            <a:fld id="{7A40C488-C8CC-47D5-8871-7D5F905AB6AC}" type="slidenum">
              <a:rPr lang="en-US" smtClean="0"/>
              <a:t>33</a:t>
            </a:fld>
            <a:endParaRPr lang="en-US"/>
          </a:p>
        </p:txBody>
      </p:sp>
      <p:pic>
        <p:nvPicPr>
          <p:cNvPr id="6" name="Picture 4">
            <a:extLst>
              <a:ext uri="{FF2B5EF4-FFF2-40B4-BE49-F238E27FC236}">
                <a16:creationId xmlns="" xmlns:a16="http://schemas.microsoft.com/office/drawing/2014/main" id="{72E90103-3B39-4F1F-B6F2-7A0B590AA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57475" y="1875631"/>
            <a:ext cx="6877050" cy="4452938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73397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BA26FB-5A9E-4526-AD09-51DC90561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4037"/>
            <a:ext cx="10515600" cy="527050"/>
          </a:xfrm>
        </p:spPr>
        <p:txBody>
          <a:bodyPr>
            <a:normAutofit fontScale="90000"/>
          </a:bodyPr>
          <a:lstStyle/>
          <a:p>
            <a:r>
              <a:rPr lang="en-US"/>
              <a:t>Weaknesses of k-means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A93951B-0A1A-4DB4-9308-46D69C485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10515600" cy="527051"/>
          </a:xfrm>
        </p:spPr>
        <p:txBody>
          <a:bodyPr/>
          <a:lstStyle/>
          <a:p>
            <a:r>
              <a:rPr lang="en-US" dirty="0"/>
              <a:t>If we use </a:t>
            </a:r>
            <a:r>
              <a:rPr lang="en-US" dirty="0">
                <a:solidFill>
                  <a:srgbClr val="FF0000"/>
                </a:solidFill>
              </a:rPr>
              <a:t>different seeds</a:t>
            </a:r>
            <a:r>
              <a:rPr lang="en-US" dirty="0"/>
              <a:t>: good results</a:t>
            </a: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F9042A9-DCF9-4643-9113-C6A685E7B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7150"/>
            <a:ext cx="2743200" cy="365125"/>
          </a:xfrm>
        </p:spPr>
        <p:txBody>
          <a:bodyPr/>
          <a:lstStyle/>
          <a:p>
            <a:fld id="{7A40C488-C8CC-47D5-8871-7D5F905AB6AC}" type="slidenum">
              <a:rPr lang="en-US" smtClean="0"/>
              <a:t>34</a:t>
            </a:fld>
            <a:endParaRPr lang="en-US"/>
          </a:p>
        </p:txBody>
      </p:sp>
      <p:pic>
        <p:nvPicPr>
          <p:cNvPr id="7" name="Picture 4">
            <a:extLst>
              <a:ext uri="{FF2B5EF4-FFF2-40B4-BE49-F238E27FC236}">
                <a16:creationId xmlns="" xmlns:a16="http://schemas.microsoft.com/office/drawing/2014/main" id="{07CE109F-CF83-48E1-A5ED-3A524E157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13806" y="1797051"/>
            <a:ext cx="7164387" cy="4429125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6">
            <a:extLst>
              <a:ext uri="{FF2B5EF4-FFF2-40B4-BE49-F238E27FC236}">
                <a16:creationId xmlns="" xmlns:a16="http://schemas.microsoft.com/office/drawing/2014/main" id="{E110CFD9-03F1-4904-9C86-256C0A80A1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8275" y="1752281"/>
            <a:ext cx="252943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 algn="just">
              <a:spcBef>
                <a:spcPct val="50000"/>
              </a:spcBef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some methods to help choose good seeds</a:t>
            </a:r>
          </a:p>
        </p:txBody>
      </p:sp>
    </p:spTree>
    <p:extLst>
      <p:ext uri="{BB962C8B-B14F-4D97-AF65-F5344CB8AC3E}">
        <p14:creationId xmlns:p14="http://schemas.microsoft.com/office/powerpoint/2010/main" val="20170511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5F4934-4B90-4983-B354-BDA8FCCBC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Weaknesses of k-means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58321BF-9B42-4E82-B610-8ABBD73DD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10515600" cy="1004849"/>
          </a:xfrm>
        </p:spPr>
        <p:txBody>
          <a:bodyPr/>
          <a:lstStyle/>
          <a:p>
            <a:r>
              <a:rPr lang="en-US" altLang="ja-JP" dirty="0"/>
              <a:t>The </a:t>
            </a:r>
            <a:r>
              <a:rPr lang="en-US" altLang="ja-JP" i="1" dirty="0"/>
              <a:t>k</a:t>
            </a:r>
            <a:r>
              <a:rPr lang="en-US" altLang="ja-JP" dirty="0"/>
              <a:t>-means algorithm is not suitable for discovering clusters that are not hyper-ellipsoids (or hyper-spheres). </a:t>
            </a:r>
            <a:endParaRPr lang="en-US" dirty="0"/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EA2C3C5-EE46-41D1-AB92-F379D5D57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35</a:t>
            </a:fld>
            <a:endParaRPr lang="en-US"/>
          </a:p>
        </p:txBody>
      </p:sp>
      <p:pic>
        <p:nvPicPr>
          <p:cNvPr id="6" name="Picture 4">
            <a:extLst>
              <a:ext uri="{FF2B5EF4-FFF2-40B4-BE49-F238E27FC236}">
                <a16:creationId xmlns="" xmlns:a16="http://schemas.microsoft.com/office/drawing/2014/main" id="{669E4B6C-FAB1-4F63-AA4B-1A0D33CFF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00264" y="2492376"/>
            <a:ext cx="8243887" cy="3470275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45758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A3EB58-3F5E-40B5-AD10-D0EE4C398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</a:t>
            </a:r>
            <a:r>
              <a:rPr lang="en-US" i="1" dirty="0"/>
              <a:t> K</a:t>
            </a:r>
            <a:r>
              <a:rPr lang="en-US" dirty="0"/>
              <a:t>-</a:t>
            </a:r>
            <a:r>
              <a:rPr lang="en-US" i="1" dirty="0"/>
              <a:t>Medoids</a:t>
            </a:r>
            <a:r>
              <a:rPr lang="en-US" dirty="0"/>
              <a:t> Clustering Method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52791CC-42E6-47ED-A012-A0F94564D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7491761" cy="4906963"/>
          </a:xfrm>
        </p:spPr>
        <p:txBody>
          <a:bodyPr>
            <a:normAutofit fontScale="92500"/>
          </a:bodyPr>
          <a:lstStyle/>
          <a:p>
            <a:pPr algn="just"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representative objects, called 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medoids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 clusters</a:t>
            </a:r>
          </a:p>
          <a:p>
            <a:pPr algn="just"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PAM (Partitioning Around Medoids)</a:t>
            </a:r>
          </a:p>
          <a:p>
            <a:pPr lvl="1" algn="just">
              <a:lnSpc>
                <a:spcPct val="110000"/>
              </a:lnSpc>
            </a:pPr>
            <a:r>
              <a:rPr lang="en-US" dirty="0"/>
              <a:t>The algorithm is intended to find a sequence of objects called medoids that are centrally located in clusters</a:t>
            </a:r>
          </a:p>
          <a:p>
            <a:pPr lvl="1" algn="just">
              <a:lnSpc>
                <a:spcPct val="110000"/>
              </a:lnSpc>
            </a:pPr>
            <a:r>
              <a:rPr lang="en-US" dirty="0"/>
              <a:t>The goal of the algorithm is to minimize the average dissimilarity of objects to their closest selected object.</a:t>
            </a:r>
          </a:p>
          <a:p>
            <a:pPr lvl="1" algn="just">
              <a:lnSpc>
                <a:spcPct val="11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PAM works effectively for small data sets, but does not scale well for large data sets</a:t>
            </a:r>
          </a:p>
          <a:p>
            <a:pPr algn="just"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CLARA </a:t>
            </a:r>
          </a:p>
          <a:p>
            <a:pPr algn="just"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CLARANS </a:t>
            </a: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BB5BA55-BA9C-49A9-9FEA-F6CA54717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571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7166272-1817-44F8-8D08-7735CDE52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PAM Partition Around Medoids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198EDFF-F524-491F-9CA2-579811538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 typeface="Arial" panose="020B0604020202020204" pitchFamily="34" charset="0"/>
              <a:buAutoNum type="arabicParenR"/>
            </a:pPr>
            <a:r>
              <a:rPr lang="en-US" dirty="0"/>
              <a:t>Pick a number, </a:t>
            </a:r>
            <a:r>
              <a:rPr lang="en-US" i="1" dirty="0"/>
              <a:t>k</a:t>
            </a:r>
            <a:r>
              <a:rPr lang="en-US" dirty="0"/>
              <a:t>, of random </a:t>
            </a:r>
            <a:r>
              <a:rPr lang="en-US" u="sng" dirty="0"/>
              <a:t>data items</a:t>
            </a:r>
            <a:r>
              <a:rPr lang="en-US" dirty="0"/>
              <a:t> as medoids</a:t>
            </a:r>
          </a:p>
          <a:p>
            <a:pPr marL="609600" indent="-609600">
              <a:buFont typeface="Arial" panose="020B0604020202020204" pitchFamily="34" charset="0"/>
              <a:buAutoNum type="arabicParenR"/>
            </a:pPr>
            <a:r>
              <a:rPr lang="en-US" dirty="0"/>
              <a:t>Calculate</a:t>
            </a:r>
          </a:p>
          <a:p>
            <a:pPr marL="609600" indent="-609600">
              <a:buFont typeface="Arial" panose="020B0604020202020204" pitchFamily="34" charset="0"/>
              <a:buAutoNum type="arabicParenR"/>
            </a:pPr>
            <a:endParaRPr lang="en-US" dirty="0"/>
          </a:p>
          <a:p>
            <a:pPr marL="609600" indent="-609600">
              <a:spcBef>
                <a:spcPct val="75000"/>
              </a:spcBef>
              <a:buFont typeface="Arial" panose="020B0604020202020204" pitchFamily="34" charset="0"/>
              <a:buAutoNum type="arabicParenR"/>
            </a:pPr>
            <a:r>
              <a:rPr lang="en-US" dirty="0"/>
              <a:t>If </a:t>
            </a:r>
            <a:r>
              <a:rPr lang="en-US" i="1" dirty="0" err="1"/>
              <a:t>TC</a:t>
            </a:r>
            <a:r>
              <a:rPr lang="en-US" i="1" baseline="-25000" dirty="0" err="1"/>
              <a:t>mn</a:t>
            </a:r>
            <a:r>
              <a:rPr lang="en-US" i="1" dirty="0"/>
              <a:t> </a:t>
            </a:r>
            <a:r>
              <a:rPr lang="en-US" dirty="0"/>
              <a:t>&lt; 0, replace </a:t>
            </a:r>
            <a:r>
              <a:rPr lang="en-US" i="1" dirty="0"/>
              <a:t>m</a:t>
            </a:r>
            <a:r>
              <a:rPr lang="en-US" dirty="0"/>
              <a:t> by </a:t>
            </a:r>
            <a:r>
              <a:rPr lang="en-US" i="1" dirty="0"/>
              <a:t>n </a:t>
            </a:r>
            <a:r>
              <a:rPr lang="en-US" dirty="0"/>
              <a:t>and</a:t>
            </a:r>
            <a:r>
              <a:rPr lang="en-US" i="1" dirty="0"/>
              <a:t> </a:t>
            </a:r>
            <a:r>
              <a:rPr lang="en-US" dirty="0"/>
              <a:t>go back to 2</a:t>
            </a:r>
          </a:p>
          <a:p>
            <a:pPr marL="609600" indent="-609600">
              <a:buFont typeface="Arial" panose="020B0604020202020204" pitchFamily="34" charset="0"/>
              <a:buAutoNum type="arabicParenR"/>
            </a:pPr>
            <a:r>
              <a:rPr lang="en-US" dirty="0"/>
              <a:t>Assign every item to its nearest medoid</a:t>
            </a: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1541D01-2999-4066-BD2C-2DC837DF6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37</a:t>
            </a:fld>
            <a:endParaRPr lang="en-US"/>
          </a:p>
        </p:txBody>
      </p:sp>
      <p:graphicFrame>
        <p:nvGraphicFramePr>
          <p:cNvPr id="6" name="Object 2">
            <a:extLst>
              <a:ext uri="{FF2B5EF4-FFF2-40B4-BE49-F238E27FC236}">
                <a16:creationId xmlns="" xmlns:a16="http://schemas.microsoft.com/office/drawing/2014/main" id="{E93AEAF7-542F-453B-B73A-6E2E98524C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2668859"/>
              </p:ext>
            </p:extLst>
          </p:nvPr>
        </p:nvGraphicFramePr>
        <p:xfrm>
          <a:off x="3840162" y="2160946"/>
          <a:ext cx="2255838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Equation" r:id="rId3" imgW="749300" imgH="279400" progId="Equation.3">
                  <p:embed/>
                </p:oleObj>
              </mc:Choice>
              <mc:Fallback>
                <p:oleObj name="Equation" r:id="rId3" imgW="749300" imgH="279400" progId="Equation.3">
                  <p:embed/>
                  <p:pic>
                    <p:nvPicPr>
                      <p:cNvPr id="3789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0162" y="2160946"/>
                        <a:ext cx="2255838" cy="83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5">
            <a:extLst>
              <a:ext uri="{FF2B5EF4-FFF2-40B4-BE49-F238E27FC236}">
                <a16:creationId xmlns="" xmlns:a16="http://schemas.microsoft.com/office/drawing/2014/main" id="{EB3CE2C2-598A-48ED-9649-B15E16176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9745" y="2319230"/>
            <a:ext cx="382149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400" i="0" dirty="0"/>
              <a:t>The pair (</a:t>
            </a:r>
            <a:r>
              <a:rPr lang="en-US" sz="1400" dirty="0" err="1"/>
              <a:t>n</a:t>
            </a:r>
            <a:r>
              <a:rPr lang="en-US" sz="1400" i="0" dirty="0" err="1"/>
              <a:t>,</a:t>
            </a:r>
            <a:r>
              <a:rPr lang="en-US" sz="1400" dirty="0" err="1"/>
              <a:t>m</a:t>
            </a:r>
            <a:r>
              <a:rPr lang="en-US" sz="1400" i="0" dirty="0"/>
              <a:t>) of medoid/non-medoid</a:t>
            </a:r>
          </a:p>
          <a:p>
            <a:pPr eaLnBrk="1" hangingPunct="1"/>
            <a:r>
              <a:rPr lang="en-US" sz="1400" i="0" dirty="0"/>
              <a:t>with the smallest impact on clustering quality </a:t>
            </a:r>
          </a:p>
        </p:txBody>
      </p:sp>
    </p:spTree>
    <p:extLst>
      <p:ext uri="{BB962C8B-B14F-4D97-AF65-F5344CB8AC3E}">
        <p14:creationId xmlns:p14="http://schemas.microsoft.com/office/powerpoint/2010/main" val="40403278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6CC232-6F2D-436D-B631-061700CAD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Swapping Cost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0C6BF8B-46CC-407B-B15A-B1D3356EF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8495371" cy="4906963"/>
          </a:xfrm>
        </p:spPr>
        <p:txBody>
          <a:bodyPr/>
          <a:lstStyle/>
          <a:p>
            <a:r>
              <a:rPr lang="en-US" altLang="en-US" dirty="0"/>
              <a:t>For each pair of a medoid </a:t>
            </a:r>
            <a:r>
              <a:rPr lang="en-US" altLang="en-US" i="1" dirty="0"/>
              <a:t>m</a:t>
            </a:r>
            <a:r>
              <a:rPr lang="en-US" altLang="en-US" dirty="0"/>
              <a:t> and a non-medoid object </a:t>
            </a:r>
            <a:r>
              <a:rPr lang="en-US" altLang="en-US" i="1" dirty="0"/>
              <a:t>h</a:t>
            </a:r>
            <a:r>
              <a:rPr lang="en-US" altLang="en-US" dirty="0"/>
              <a:t>, measure whether </a:t>
            </a:r>
            <a:r>
              <a:rPr lang="en-US" altLang="en-US" i="1" dirty="0"/>
              <a:t>h</a:t>
            </a:r>
            <a:r>
              <a:rPr lang="en-US" altLang="en-US" dirty="0"/>
              <a:t> is better than </a:t>
            </a:r>
            <a:r>
              <a:rPr lang="en-US" altLang="en-US" i="1" dirty="0"/>
              <a:t>m</a:t>
            </a:r>
            <a:r>
              <a:rPr lang="en-US" altLang="en-US" dirty="0"/>
              <a:t> as a medoid</a:t>
            </a:r>
          </a:p>
          <a:p>
            <a:r>
              <a:rPr lang="en-US" altLang="en-US" dirty="0"/>
              <a:t>For example, we can use the squared-error criterion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lvl="1"/>
            <a:r>
              <a:rPr lang="en-US" altLang="en-US" dirty="0"/>
              <a:t>Compute E</a:t>
            </a:r>
            <a:r>
              <a:rPr lang="en-US" altLang="en-US" baseline="-25000" dirty="0"/>
              <a:t>h</a:t>
            </a:r>
            <a:r>
              <a:rPr lang="en-US" altLang="en-US" dirty="0"/>
              <a:t>-</a:t>
            </a:r>
            <a:r>
              <a:rPr lang="en-US" altLang="en-US" dirty="0" err="1"/>
              <a:t>E</a:t>
            </a:r>
            <a:r>
              <a:rPr lang="en-US" altLang="en-US" baseline="-25000" dirty="0" err="1"/>
              <a:t>m</a:t>
            </a:r>
            <a:endParaRPr lang="en-US" altLang="en-US" baseline="-25000" dirty="0"/>
          </a:p>
          <a:p>
            <a:pPr lvl="1"/>
            <a:r>
              <a:rPr lang="en-US" altLang="en-US" dirty="0"/>
              <a:t>Negative: swapping brings benefit</a:t>
            </a:r>
          </a:p>
          <a:p>
            <a:r>
              <a:rPr lang="en-US" altLang="en-US" dirty="0"/>
              <a:t>Choose the minimum swapping cost</a:t>
            </a:r>
          </a:p>
          <a:p>
            <a:endParaRPr lang="en-US" altLang="en-US" dirty="0"/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F6CD9A7-4DE4-4407-8946-E927566A5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38</a:t>
            </a:fld>
            <a:endParaRPr lang="en-US"/>
          </a:p>
        </p:txBody>
      </p:sp>
      <p:graphicFrame>
        <p:nvGraphicFramePr>
          <p:cNvPr id="6" name="Object 4">
            <a:extLst>
              <a:ext uri="{FF2B5EF4-FFF2-40B4-BE49-F238E27FC236}">
                <a16:creationId xmlns="" xmlns:a16="http://schemas.microsoft.com/office/drawing/2014/main" id="{882E1FF3-E7FB-4F25-8AA2-33E4D9F493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9913515"/>
              </p:ext>
            </p:extLst>
          </p:nvPr>
        </p:nvGraphicFramePr>
        <p:xfrm>
          <a:off x="3887711" y="2687444"/>
          <a:ext cx="3613150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Equation" r:id="rId3" imgW="1269720" imgH="457200" progId="Equation.3">
                  <p:embed/>
                </p:oleObj>
              </mc:Choice>
              <mc:Fallback>
                <p:oleObj name="Equation" r:id="rId3" imgW="1269720" imgH="457200" progId="Equation.3">
                  <p:embed/>
                  <p:pic>
                    <p:nvPicPr>
                      <p:cNvPr id="1559556" name="Object 4">
                        <a:extLst>
                          <a:ext uri="{FF2B5EF4-FFF2-40B4-BE49-F238E27FC236}">
                            <a16:creationId xmlns="" xmlns:a16="http://schemas.microsoft.com/office/drawing/2014/main" id="{DB88788B-65D5-460F-8ACB-BE6961BB63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7711" y="2687444"/>
                        <a:ext cx="3613150" cy="130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94511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DE32AC-A02E-4FCF-B20D-FA498F44E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K</a:t>
            </a:r>
            <a:r>
              <a:rPr lang="en-US" dirty="0"/>
              <a:t>-medoids Properties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224AEEE8-2F71-446F-86A0-6C9FD2D06E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0000"/>
                <a:ext cx="7772400" cy="490696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complexity of each iteration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  <a:p>
                <a:r>
                  <a:rPr lang="en-US" dirty="0"/>
                  <a:t>For large values of n and k, such computation becomes very costly</a:t>
                </a:r>
              </a:p>
              <a:p>
                <a:r>
                  <a:rPr lang="en-US" dirty="0"/>
                  <a:t>Advantages </a:t>
                </a:r>
              </a:p>
              <a:p>
                <a:pPr lvl="1"/>
                <a:r>
                  <a:rPr lang="en-US" dirty="0"/>
                  <a:t>K-Medoids method is more robust than k-Means in the presence of noise and outliers</a:t>
                </a:r>
              </a:p>
              <a:p>
                <a:r>
                  <a:rPr lang="en-US" dirty="0"/>
                  <a:t>Disadvantages </a:t>
                </a:r>
              </a:p>
              <a:p>
                <a:pPr lvl="1"/>
                <a:r>
                  <a:rPr lang="en-US" dirty="0"/>
                  <a:t>K-Medoids is more costly that the k-Means method </a:t>
                </a:r>
              </a:p>
              <a:p>
                <a:pPr lvl="1"/>
                <a:r>
                  <a:rPr lang="en-US" dirty="0"/>
                  <a:t>Like k-means, k-medoids requires the user to specify k </a:t>
                </a:r>
              </a:p>
              <a:p>
                <a:pPr lvl="1"/>
                <a:r>
                  <a:rPr lang="en-US" dirty="0"/>
                  <a:t>It does not scale well for large data sets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4AEEE8-2F71-446F-86A0-6C9FD2D06E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0000"/>
                <a:ext cx="7772400" cy="4906963"/>
              </a:xfrm>
              <a:blipFill>
                <a:blip r:embed="rId2"/>
                <a:stretch>
                  <a:fillRect l="-1412" t="-1988" r="-12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FC4EFD6-D4AF-4DD4-86EA-08D097466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04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9E568C-70E6-4FD3-9C01-729024F6E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4037"/>
            <a:ext cx="10515600" cy="52705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Examples of Clustering Applications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882474E-133A-443D-BFB6-4561EB9A5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10515600" cy="490696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Marketing: Help marketers discover distinct groups in their customer bases, and then use this knowledge to develop targeted marketing programs</a:t>
            </a:r>
          </a:p>
          <a:p>
            <a:pPr algn="just"/>
            <a:r>
              <a:rPr lang="en-US" dirty="0"/>
              <a:t>Land use: Identification of areas of similar land use in an earth observation database</a:t>
            </a:r>
          </a:p>
          <a:p>
            <a:pPr algn="just"/>
            <a:r>
              <a:rPr lang="en-US" dirty="0"/>
              <a:t>Insurance: Identifying groups of motor insurance policy holders with a high average claim cost</a:t>
            </a:r>
          </a:p>
          <a:p>
            <a:pPr algn="just"/>
            <a:r>
              <a:rPr lang="en-US" dirty="0"/>
              <a:t>City-planning: Identifying groups of houses according to their house type, value, and geographical location</a:t>
            </a:r>
          </a:p>
          <a:p>
            <a:pPr algn="just"/>
            <a:r>
              <a:rPr lang="en-US" dirty="0"/>
              <a:t>Earth-quake studies: Observed earth quake epicenters should be clustered along continent faults</a:t>
            </a:r>
          </a:p>
          <a:p>
            <a:pPr algn="just"/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64B2598-5B14-41B5-B650-7F6A561D1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7150"/>
            <a:ext cx="2743200" cy="365125"/>
          </a:xfrm>
        </p:spPr>
        <p:txBody>
          <a:bodyPr/>
          <a:lstStyle/>
          <a:p>
            <a:fld id="{7A40C488-C8CC-47D5-8871-7D5F905AB6A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9329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E1CB63-BE6F-4377-9AAB-0E7EF62F4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i="1" dirty="0"/>
              <a:t>K</a:t>
            </a:r>
            <a:r>
              <a:rPr lang="en-US" sz="3600" dirty="0"/>
              <a:t>-medoids Example</a:t>
            </a:r>
            <a:endParaRPr lang="en-IN" sz="3600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83FED50D-1893-45CB-BCA7-CCA5EF0CF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4074" y="2639263"/>
            <a:ext cx="277336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600" i="0" dirty="0"/>
              <a:t>Assume </a:t>
            </a:r>
            <a:r>
              <a:rPr lang="en-US" sz="1600" dirty="0"/>
              <a:t>k</a:t>
            </a:r>
            <a:r>
              <a:rPr lang="en-US" sz="1600" i="0" dirty="0"/>
              <a:t>=2</a:t>
            </a:r>
          </a:p>
          <a:p>
            <a:pPr eaLnBrk="1" hangingPunct="1"/>
            <a:r>
              <a:rPr lang="en-US" sz="1600" i="0" dirty="0"/>
              <a:t>Select X5 and X9 as medoids</a:t>
            </a:r>
            <a:endParaRPr lang="en-US" sz="1800" dirty="0"/>
          </a:p>
        </p:txBody>
      </p:sp>
      <p:sp>
        <p:nvSpPr>
          <p:cNvPr id="9" name="Rectangle 9">
            <a:extLst>
              <a:ext uri="{FF2B5EF4-FFF2-40B4-BE49-F238E27FC236}">
                <a16:creationId xmlns="" xmlns:a16="http://schemas.microsoft.com/office/drawing/2014/main" id="{9333E733-824B-4E41-9CC9-1A90E2C4B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3408" y="5710005"/>
            <a:ext cx="86558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600" i="0" dirty="0" smtClean="0"/>
              <a:t>Those distances are smaller while measure with medoids that make cluster with that medoids</a:t>
            </a:r>
          </a:p>
          <a:p>
            <a:pPr eaLnBrk="1" hangingPunct="1"/>
            <a:r>
              <a:rPr lang="en-US" sz="1600" i="0" dirty="0" smtClean="0"/>
              <a:t>Current </a:t>
            </a:r>
            <a:r>
              <a:rPr lang="en-US" sz="1600" i="0" dirty="0"/>
              <a:t>clustering: {X2,X5,X6,X7},{X1,X3,X4,X8,X9,X10}</a:t>
            </a:r>
            <a:endParaRPr lang="en-US" sz="1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838200" y="1476744"/>
          <a:ext cx="2006598" cy="3048000"/>
        </p:xfrm>
        <a:graphic>
          <a:graphicData uri="http://schemas.openxmlformats.org/drawingml/2006/table">
            <a:tbl>
              <a:tblPr firstRow="1" bandRow="1"/>
              <a:tblGrid>
                <a:gridCol w="6688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6886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6886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34506">
                <a:tc>
                  <a:txBody>
                    <a:bodyPr/>
                    <a:lstStyle/>
                    <a:p>
                      <a:r>
                        <a:rPr lang="en-US" sz="14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4506">
                <a:tc>
                  <a:txBody>
                    <a:bodyPr/>
                    <a:lstStyle/>
                    <a:p>
                      <a:r>
                        <a:rPr lang="en-US" sz="14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4506">
                <a:tc>
                  <a:txBody>
                    <a:bodyPr/>
                    <a:lstStyle/>
                    <a:p>
                      <a:r>
                        <a:rPr lang="en-US" sz="1400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4506">
                <a:tc>
                  <a:txBody>
                    <a:bodyPr/>
                    <a:lstStyle/>
                    <a:p>
                      <a:r>
                        <a:rPr lang="en-US" sz="1400" dirty="0"/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34506">
                <a:tc>
                  <a:txBody>
                    <a:bodyPr/>
                    <a:lstStyle/>
                    <a:p>
                      <a:r>
                        <a:rPr lang="en-US" sz="1400" dirty="0"/>
                        <a:t>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34506">
                <a:tc>
                  <a:txBody>
                    <a:bodyPr/>
                    <a:lstStyle/>
                    <a:p>
                      <a:r>
                        <a:rPr lang="en-US" sz="1400" dirty="0"/>
                        <a:t>X6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34506">
                <a:tc>
                  <a:txBody>
                    <a:bodyPr/>
                    <a:lstStyle/>
                    <a:p>
                      <a:r>
                        <a:rPr lang="en-US" sz="1400" dirty="0"/>
                        <a:t>X7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34506">
                <a:tc>
                  <a:txBody>
                    <a:bodyPr/>
                    <a:lstStyle/>
                    <a:p>
                      <a:r>
                        <a:rPr lang="en-US" sz="1400" dirty="0"/>
                        <a:t>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34506">
                <a:tc>
                  <a:txBody>
                    <a:bodyPr/>
                    <a:lstStyle/>
                    <a:p>
                      <a:r>
                        <a:rPr lang="en-US" sz="1400" dirty="0"/>
                        <a:t>X9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34506">
                <a:tc>
                  <a:txBody>
                    <a:bodyPr/>
                    <a:lstStyle/>
                    <a:p>
                      <a:r>
                        <a:rPr lang="en-US" sz="1400" dirty="0"/>
                        <a:t>x10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6602330" y="919890"/>
          <a:ext cx="2335610" cy="4600795"/>
        </p:xfrm>
        <a:graphic>
          <a:graphicData uri="http://schemas.openxmlformats.org/drawingml/2006/table">
            <a:tbl>
              <a:tblPr firstRow="1" bandRow="1"/>
              <a:tblGrid>
                <a:gridCol w="101191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618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618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20591">
                <a:tc>
                  <a:txBody>
                    <a:bodyPr/>
                    <a:lstStyle/>
                    <a:p>
                      <a:r>
                        <a:rPr lang="en-US" sz="1400" dirty="0"/>
                        <a:t>Distances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</a:t>
                      </a:r>
                      <a:r>
                        <a:rPr lang="en-US" sz="1400" baseline="0" dirty="0"/>
                        <a:t> X5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 X9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2004">
                <a:tc>
                  <a:txBody>
                    <a:bodyPr/>
                    <a:lstStyle/>
                    <a:p>
                      <a:r>
                        <a:rPr lang="en-US" sz="14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2004">
                <a:tc>
                  <a:txBody>
                    <a:bodyPr/>
                    <a:lstStyle/>
                    <a:p>
                      <a:r>
                        <a:rPr lang="en-US" sz="14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2004">
                <a:tc>
                  <a:txBody>
                    <a:bodyPr/>
                    <a:lstStyle/>
                    <a:p>
                      <a:r>
                        <a:rPr lang="en-US" sz="1400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2004">
                <a:tc>
                  <a:txBody>
                    <a:bodyPr/>
                    <a:lstStyle/>
                    <a:p>
                      <a:r>
                        <a:rPr lang="en-US" sz="1400" dirty="0"/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4200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42004">
                <a:tc>
                  <a:txBody>
                    <a:bodyPr/>
                    <a:lstStyle/>
                    <a:p>
                      <a:r>
                        <a:rPr lang="en-US" sz="1400" dirty="0"/>
                        <a:t>X6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42004">
                <a:tc>
                  <a:txBody>
                    <a:bodyPr/>
                    <a:lstStyle/>
                    <a:p>
                      <a:r>
                        <a:rPr lang="en-US" sz="1400" dirty="0"/>
                        <a:t>X7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42004">
                <a:tc>
                  <a:txBody>
                    <a:bodyPr/>
                    <a:lstStyle/>
                    <a:p>
                      <a:r>
                        <a:rPr lang="en-US" sz="1400" dirty="0"/>
                        <a:t>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4200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42004">
                <a:tc>
                  <a:txBody>
                    <a:bodyPr/>
                    <a:lstStyle/>
                    <a:p>
                      <a:r>
                        <a:rPr lang="en-US" sz="1400" dirty="0"/>
                        <a:t>x10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4200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Cost</a:t>
                      </a:r>
                      <a:r>
                        <a:rPr lang="en-US" sz="1400" baseline="0" dirty="0" smtClean="0"/>
                        <a:t> is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9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/>
                </a:tc>
              </a:tr>
              <a:tr h="34200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Total cost is 34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="" xmlns:a16="http://schemas.microsoft.com/office/drawing/2014/main" id="{FC6B2C25-3EFB-4949-B355-623D3EFF1419}"/>
              </a:ext>
            </a:extLst>
          </p:cNvPr>
          <p:cNvSpPr txBox="1">
            <a:spLocks/>
          </p:cNvSpPr>
          <p:nvPr/>
        </p:nvSpPr>
        <p:spPr>
          <a:xfrm>
            <a:off x="838200" y="121280"/>
            <a:ext cx="10515600" cy="714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1. Partitioning Methods: k-Medoids</a:t>
            </a:r>
            <a:endParaRPr lang="en-IN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656823" y="4855335"/>
            <a:ext cx="5550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Here we use </a:t>
            </a:r>
            <a:r>
              <a:rPr lang="en-IN" dirty="0"/>
              <a:t>Manhattan</a:t>
            </a:r>
            <a:r>
              <a:rPr lang="en-US" i="1" dirty="0" smtClean="0"/>
              <a:t> distance:-|x</a:t>
            </a:r>
            <a:r>
              <a:rPr lang="en-US" i="1" baseline="-25000" dirty="0" smtClean="0"/>
              <a:t>2</a:t>
            </a:r>
            <a:r>
              <a:rPr lang="en-US" i="1" dirty="0" smtClean="0"/>
              <a:t>-x</a:t>
            </a:r>
            <a:r>
              <a:rPr lang="en-US" i="1" baseline="-25000" dirty="0" smtClean="0"/>
              <a:t>1</a:t>
            </a:r>
            <a:r>
              <a:rPr lang="en-US" i="1" dirty="0" smtClean="0"/>
              <a:t>|+|y</a:t>
            </a:r>
            <a:r>
              <a:rPr lang="en-US" i="1" baseline="-25000" dirty="0" smtClean="0"/>
              <a:t>2</a:t>
            </a:r>
            <a:r>
              <a:rPr lang="en-US" i="1" dirty="0" smtClean="0"/>
              <a:t>-y</a:t>
            </a:r>
            <a:r>
              <a:rPr lang="en-US" i="1" baseline="-25000" dirty="0" smtClean="0"/>
              <a:t>1</a:t>
            </a:r>
            <a:r>
              <a:rPr lang="en-US" i="1" dirty="0" smtClean="0"/>
              <a:t>|</a:t>
            </a:r>
            <a:endParaRPr lang="en-IN" i="1" baseline="-25000" dirty="0"/>
          </a:p>
        </p:txBody>
      </p:sp>
    </p:spTree>
    <p:extLst>
      <p:ext uri="{BB962C8B-B14F-4D97-AF65-F5344CB8AC3E}">
        <p14:creationId xmlns:p14="http://schemas.microsoft.com/office/powerpoint/2010/main" val="281284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Find </a:t>
            </a:r>
            <a:r>
              <a:rPr lang="en-IN" dirty="0" err="1" smtClean="0"/>
              <a:t>manhattan</a:t>
            </a:r>
            <a:r>
              <a:rPr lang="en-IN" dirty="0" smtClean="0"/>
              <a:t> distance of x5 with x2,x6,x7 and x9 with x1,x3,x4,x8,x10</a:t>
            </a:r>
          </a:p>
          <a:p>
            <a:r>
              <a:rPr lang="en-IN" dirty="0" smtClean="0"/>
              <a:t>Total cost=5+2+2+7+8+5+2+2=33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53346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2AA2333-4B91-4281-9347-ACC83C416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i="1" dirty="0"/>
              <a:t>K</a:t>
            </a:r>
            <a:r>
              <a:rPr lang="en-US" sz="3600" dirty="0"/>
              <a:t>-medoids Example</a:t>
            </a:r>
            <a:endParaRPr lang="en-IN" sz="360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838199" y="2664221"/>
          <a:ext cx="3257283" cy="4084320"/>
        </p:xfrm>
        <a:graphic>
          <a:graphicData uri="http://schemas.openxmlformats.org/drawingml/2006/table">
            <a:tbl>
              <a:tblPr firstRow="1" bandRow="1"/>
              <a:tblGrid>
                <a:gridCol w="77041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1261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2500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25003">
                  <a:extLst>
                    <a:ext uri="{9D8B030D-6E8A-4147-A177-3AD203B41FA5}">
                      <a16:colId xmlns="" xmlns:a16="http://schemas.microsoft.com/office/drawing/2014/main" val="818150381"/>
                    </a:ext>
                  </a:extLst>
                </a:gridCol>
                <a:gridCol w="824248"/>
              </a:tblGrid>
              <a:tr h="506054">
                <a:tc>
                  <a:txBody>
                    <a:bodyPr/>
                    <a:lstStyle/>
                    <a:p>
                      <a:r>
                        <a:rPr lang="en-US" sz="1400" dirty="0"/>
                        <a:t>Replace X5 by 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Before( Smallest points)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</a:t>
                      </a:r>
                      <a:r>
                        <a:rPr lang="en-US" sz="1400" baseline="0" dirty="0"/>
                        <a:t> X1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 X9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Change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7679">
                <a:tc>
                  <a:txBody>
                    <a:bodyPr/>
                    <a:lstStyle/>
                    <a:p>
                      <a:r>
                        <a:rPr lang="en-US" sz="14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-7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7679">
                <a:tc>
                  <a:txBody>
                    <a:bodyPr/>
                    <a:lstStyle/>
                    <a:p>
                      <a:r>
                        <a:rPr lang="en-US" sz="14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97679">
                <a:tc>
                  <a:txBody>
                    <a:bodyPr/>
                    <a:lstStyle/>
                    <a:p>
                      <a:r>
                        <a:rPr lang="en-US" sz="1400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97679">
                <a:tc>
                  <a:txBody>
                    <a:bodyPr/>
                    <a:lstStyle/>
                    <a:p>
                      <a:r>
                        <a:rPr lang="en-US" sz="1400" dirty="0"/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7679">
                <a:tc>
                  <a:txBody>
                    <a:bodyPr/>
                    <a:lstStyle/>
                    <a:p>
                      <a:r>
                        <a:rPr lang="en-US" sz="1400" dirty="0"/>
                        <a:t>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7679">
                <a:tc>
                  <a:txBody>
                    <a:bodyPr/>
                    <a:lstStyle/>
                    <a:p>
                      <a:r>
                        <a:rPr lang="en-US" sz="1400" dirty="0"/>
                        <a:t>X6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7679">
                <a:tc>
                  <a:txBody>
                    <a:bodyPr/>
                    <a:lstStyle/>
                    <a:p>
                      <a:r>
                        <a:rPr lang="en-US" sz="1400" dirty="0"/>
                        <a:t>X7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97679">
                <a:tc>
                  <a:txBody>
                    <a:bodyPr/>
                    <a:lstStyle/>
                    <a:p>
                      <a:r>
                        <a:rPr lang="en-US" sz="1400" dirty="0"/>
                        <a:t>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97679">
                <a:tc>
                  <a:txBody>
                    <a:bodyPr/>
                    <a:lstStyle/>
                    <a:p>
                      <a:r>
                        <a:rPr lang="en-US" sz="1400" dirty="0"/>
                        <a:t>X9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97679">
                <a:tc>
                  <a:txBody>
                    <a:bodyPr/>
                    <a:lstStyle/>
                    <a:p>
                      <a:r>
                        <a:rPr lang="en-US" sz="1400" dirty="0"/>
                        <a:t>x10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976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-9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BD68F7A8-5C56-4E6E-9BF8-632826F8326A}"/>
              </a:ext>
            </a:extLst>
          </p:cNvPr>
          <p:cNvSpPr/>
          <p:nvPr/>
        </p:nvSpPr>
        <p:spPr>
          <a:xfrm>
            <a:off x="838199" y="1156116"/>
            <a:ext cx="11152032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300" dirty="0"/>
              <a:t>So, now let us choose some other point to be a </a:t>
            </a:r>
            <a:r>
              <a:rPr lang="en-US" sz="2300" dirty="0" smtClean="0"/>
              <a:t>medoids from the cluster any of the cluster lets choose cluster 1 instead </a:t>
            </a:r>
            <a:r>
              <a:rPr lang="en-US" sz="2300" dirty="0"/>
              <a:t>of X5 (6, 2). Let us randomly choose X1 (2, 6). </a:t>
            </a:r>
            <a:r>
              <a:rPr lang="en-US" sz="2300" dirty="0" smtClean="0"/>
              <a:t>At one time change only one medoids</a:t>
            </a:r>
            <a:endParaRPr lang="en-US" sz="23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300" dirty="0" smtClean="0"/>
              <a:t>Note </a:t>
            </a:r>
            <a:r>
              <a:rPr lang="en-US" sz="2300" dirty="0"/>
              <a:t>the new medoid set is: </a:t>
            </a:r>
            <a:r>
              <a:rPr lang="en-US" sz="2300" dirty="0" smtClean="0"/>
              <a:t>X1(2</a:t>
            </a:r>
            <a:r>
              <a:rPr lang="en-US" sz="2300" dirty="0"/>
              <a:t>, 6) and </a:t>
            </a:r>
            <a:r>
              <a:rPr lang="en-US" sz="2300" dirty="0" smtClean="0"/>
              <a:t>X9(8</a:t>
            </a:r>
            <a:r>
              <a:rPr lang="en-US" sz="2300" dirty="0"/>
              <a:t>, 5). Now repeating the same task as earlier: </a:t>
            </a:r>
            <a:endParaRPr lang="en-IN" sz="2300" dirty="0"/>
          </a:p>
        </p:txBody>
      </p:sp>
      <p:graphicFrame>
        <p:nvGraphicFramePr>
          <p:cNvPr id="18" name="Table 17">
            <a:extLst>
              <a:ext uri="{FF2B5EF4-FFF2-40B4-BE49-F238E27FC236}">
                <a16:creationId xmlns="" xmlns:a16="http://schemas.microsoft.com/office/drawing/2014/main" id="{983C670F-EE8A-4170-B3F8-5E6E57A98E7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747212" y="2708196"/>
          <a:ext cx="2006598" cy="3048000"/>
        </p:xfrm>
        <a:graphic>
          <a:graphicData uri="http://schemas.openxmlformats.org/drawingml/2006/table">
            <a:tbl>
              <a:tblPr firstRow="1" bandRow="1"/>
              <a:tblGrid>
                <a:gridCol w="6688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6886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6886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34506">
                <a:tc>
                  <a:txBody>
                    <a:bodyPr/>
                    <a:lstStyle/>
                    <a:p>
                      <a:r>
                        <a:rPr lang="en-US" sz="14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4506">
                <a:tc>
                  <a:txBody>
                    <a:bodyPr/>
                    <a:lstStyle/>
                    <a:p>
                      <a:r>
                        <a:rPr lang="en-US" sz="14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4506">
                <a:tc>
                  <a:txBody>
                    <a:bodyPr/>
                    <a:lstStyle/>
                    <a:p>
                      <a:r>
                        <a:rPr lang="en-US" sz="1400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4506">
                <a:tc>
                  <a:txBody>
                    <a:bodyPr/>
                    <a:lstStyle/>
                    <a:p>
                      <a:r>
                        <a:rPr lang="en-US" sz="1400" dirty="0"/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34506">
                <a:tc>
                  <a:txBody>
                    <a:bodyPr/>
                    <a:lstStyle/>
                    <a:p>
                      <a:r>
                        <a:rPr lang="en-US" sz="1400" dirty="0"/>
                        <a:t>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34506">
                <a:tc>
                  <a:txBody>
                    <a:bodyPr/>
                    <a:lstStyle/>
                    <a:p>
                      <a:r>
                        <a:rPr lang="en-US" sz="1400" dirty="0"/>
                        <a:t>X6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34506">
                <a:tc>
                  <a:txBody>
                    <a:bodyPr/>
                    <a:lstStyle/>
                    <a:p>
                      <a:r>
                        <a:rPr lang="en-US" sz="1400" dirty="0"/>
                        <a:t>X7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34506">
                <a:tc>
                  <a:txBody>
                    <a:bodyPr/>
                    <a:lstStyle/>
                    <a:p>
                      <a:r>
                        <a:rPr lang="en-US" sz="1400" dirty="0"/>
                        <a:t>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34506">
                <a:tc>
                  <a:txBody>
                    <a:bodyPr/>
                    <a:lstStyle/>
                    <a:p>
                      <a:r>
                        <a:rPr lang="en-US" sz="1400" dirty="0"/>
                        <a:t>X9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34506">
                <a:tc>
                  <a:txBody>
                    <a:bodyPr/>
                    <a:lstStyle/>
                    <a:p>
                      <a:r>
                        <a:rPr lang="en-US" sz="1400" dirty="0"/>
                        <a:t>x10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0" name="Rectangle 9">
            <a:extLst>
              <a:ext uri="{FF2B5EF4-FFF2-40B4-BE49-F238E27FC236}">
                <a16:creationId xmlns="" xmlns:a16="http://schemas.microsoft.com/office/drawing/2014/main" id="{01A80DD1-3578-48D7-8197-5C4694BD3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8367" y="5936782"/>
            <a:ext cx="76488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600" i="0" dirty="0" smtClean="0"/>
              <a:t>Here our cluster is change some points goes first cluster to second and some goes</a:t>
            </a:r>
          </a:p>
          <a:p>
            <a:pPr eaLnBrk="1" hangingPunct="1"/>
            <a:r>
              <a:rPr lang="en-US" sz="1600" i="0" dirty="0" smtClean="0"/>
              <a:t> second to first New cluster after changing medoids</a:t>
            </a:r>
          </a:p>
          <a:p>
            <a:pPr eaLnBrk="1" hangingPunct="1"/>
            <a:r>
              <a:rPr lang="en-US" sz="1600" i="0" dirty="0" smtClean="0"/>
              <a:t>Current </a:t>
            </a:r>
            <a:r>
              <a:rPr lang="en-US" sz="1600" i="0" dirty="0"/>
              <a:t>clustering: {</a:t>
            </a:r>
            <a:r>
              <a:rPr lang="en-US" sz="1600" b="1" i="0" dirty="0"/>
              <a:t>X1</a:t>
            </a:r>
            <a:r>
              <a:rPr lang="en-US" sz="1600" i="0" dirty="0"/>
              <a:t>,X2,X3,X4},{X5,X6,X7,X8,</a:t>
            </a:r>
            <a:r>
              <a:rPr lang="en-US" sz="1600" b="1" i="0" dirty="0"/>
              <a:t>X9</a:t>
            </a:r>
            <a:r>
              <a:rPr lang="en-US" sz="1600" i="0" dirty="0"/>
              <a:t>,X10}</a:t>
            </a:r>
            <a:endParaRPr lang="en-US" sz="1800" dirty="0"/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5EC11A84-5022-44C8-BDAF-EAF23E79FD6D}"/>
              </a:ext>
            </a:extLst>
          </p:cNvPr>
          <p:cNvSpPr txBox="1">
            <a:spLocks/>
          </p:cNvSpPr>
          <p:nvPr/>
        </p:nvSpPr>
        <p:spPr>
          <a:xfrm>
            <a:off x="838200" y="121280"/>
            <a:ext cx="10515600" cy="714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1. Partitioning Methods: k-Medoids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03905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Find </a:t>
            </a:r>
            <a:r>
              <a:rPr lang="en-IN" dirty="0" err="1"/>
              <a:t>manhattan</a:t>
            </a:r>
            <a:r>
              <a:rPr lang="en-IN" dirty="0"/>
              <a:t> distance </a:t>
            </a:r>
            <a:r>
              <a:rPr lang="en-IN" dirty="0" smtClean="0"/>
              <a:t>of x1 with x2,x3,x4 and x9 with x5,x6,x7,x8,x10 </a:t>
            </a:r>
          </a:p>
          <a:p>
            <a:r>
              <a:rPr lang="en-IN" dirty="0" smtClean="0"/>
              <a:t>Total cost=3+3+4+5+3+3+2+2=25</a:t>
            </a:r>
          </a:p>
          <a:p>
            <a:r>
              <a:rPr lang="en-IN" dirty="0" smtClean="0"/>
              <a:t>Cost of Swapping of </a:t>
            </a:r>
            <a:r>
              <a:rPr lang="en-IN" dirty="0" err="1" smtClean="0"/>
              <a:t>medoids</a:t>
            </a:r>
            <a:r>
              <a:rPr lang="en-IN" dirty="0" smtClean="0"/>
              <a:t> x5 with x1 </a:t>
            </a:r>
          </a:p>
          <a:p>
            <a:r>
              <a:rPr lang="en-IN" dirty="0" smtClean="0"/>
              <a:t>S=Current Total Cost- Previous Total Cost</a:t>
            </a:r>
          </a:p>
          <a:p>
            <a:r>
              <a:rPr lang="en-IN" dirty="0" smtClean="0"/>
              <a:t>S=25-33=-</a:t>
            </a:r>
            <a:r>
              <a:rPr lang="en-IN" dirty="0" smtClean="0"/>
              <a:t>8&lt;0</a:t>
            </a:r>
            <a:endParaRPr lang="en-IN" dirty="0" smtClean="0"/>
          </a:p>
          <a:p>
            <a:r>
              <a:rPr lang="en-IN" dirty="0" smtClean="0"/>
              <a:t>Hence Swapping X5 with x1 is a good idea.</a:t>
            </a:r>
          </a:p>
          <a:p>
            <a:r>
              <a:rPr lang="en-US" dirty="0" smtClean="0"/>
              <a:t>Final </a:t>
            </a:r>
            <a:r>
              <a:rPr lang="en-US" dirty="0" err="1" smtClean="0"/>
              <a:t>Medoids</a:t>
            </a:r>
            <a:r>
              <a:rPr lang="en-US" dirty="0" smtClean="0"/>
              <a:t>:-{X1},{X9}</a:t>
            </a:r>
          </a:p>
          <a:p>
            <a:r>
              <a:rPr lang="en-US" sz="3200" dirty="0" smtClean="0"/>
              <a:t>C1=</a:t>
            </a:r>
            <a:r>
              <a:rPr lang="en-US" sz="3200" dirty="0"/>
              <a:t>{</a:t>
            </a:r>
            <a:r>
              <a:rPr lang="en-US" sz="3200" b="1" dirty="0"/>
              <a:t>X1</a:t>
            </a:r>
            <a:r>
              <a:rPr lang="en-US" sz="3200" dirty="0"/>
              <a:t>,X2,X3,X4</a:t>
            </a:r>
            <a:r>
              <a:rPr lang="en-US" sz="3200" dirty="0" smtClean="0"/>
              <a:t>}</a:t>
            </a:r>
          </a:p>
          <a:p>
            <a:r>
              <a:rPr lang="en-US" sz="3200" dirty="0" smtClean="0"/>
              <a:t>C2={X5,X6,X7,X8,</a:t>
            </a:r>
            <a:r>
              <a:rPr lang="en-US" sz="3200" b="1" dirty="0" smtClean="0"/>
              <a:t>X9</a:t>
            </a:r>
            <a:r>
              <a:rPr lang="en-US" sz="3200" dirty="0" smtClean="0"/>
              <a:t>,X10</a:t>
            </a:r>
            <a:r>
              <a:rPr lang="en-US" sz="3200" dirty="0"/>
              <a:t>}</a:t>
            </a:r>
            <a:endParaRPr lang="en-US" sz="3600" dirty="0"/>
          </a:p>
          <a:p>
            <a:endParaRPr lang="en-US" sz="32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46226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="" xmlns:a16="http://schemas.microsoft.com/office/drawing/2014/main" id="{626573DD-5393-4055-9B3F-5592FAB62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9B9E6-C238-4244-B2A7-5E5AAD7235D0}" type="slidenum">
              <a:rPr lang="zh-CN" altLang="en-US"/>
              <a:pPr/>
              <a:t>44</a:t>
            </a:fld>
            <a:endParaRPr lang="en-US" altLang="zh-CN"/>
          </a:p>
        </p:txBody>
      </p:sp>
      <p:sp>
        <p:nvSpPr>
          <p:cNvPr id="1599490" name="Rectangle 2">
            <a:extLst>
              <a:ext uri="{FF2B5EF4-FFF2-40B4-BE49-F238E27FC236}">
                <a16:creationId xmlns="" xmlns:a16="http://schemas.microsoft.com/office/drawing/2014/main" id="{0B29166B-B0B5-4E15-B5FB-826E75E688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CLARA (Clustering Large Applications) </a:t>
            </a:r>
          </a:p>
        </p:txBody>
      </p:sp>
      <p:sp>
        <p:nvSpPr>
          <p:cNvPr id="1599491" name="Rectangle 3">
            <a:extLst>
              <a:ext uri="{FF2B5EF4-FFF2-40B4-BE49-F238E27FC236}">
                <a16:creationId xmlns="" xmlns:a16="http://schemas.microsoft.com/office/drawing/2014/main" id="{C5D273E5-5016-4487-8C02-F42D8CAADC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1" y="1508125"/>
            <a:ext cx="5384180" cy="4064620"/>
          </a:xfrm>
        </p:spPr>
        <p:txBody>
          <a:bodyPr/>
          <a:lstStyle/>
          <a:p>
            <a:pPr algn="just"/>
            <a:r>
              <a:rPr lang="en-US" dirty="0"/>
              <a:t>CLARA (Clustering Large Applications) uses a sampling-based method to deal with large data sets</a:t>
            </a:r>
          </a:p>
          <a:p>
            <a:pPr algn="just"/>
            <a:r>
              <a:rPr lang="en-US" dirty="0"/>
              <a:t>A random sample should closely represent the original data</a:t>
            </a:r>
            <a:endParaRPr lang="en-US" altLang="zh-CN" dirty="0">
              <a:ea typeface="宋体" panose="02010600030101010101" pitchFamily="2" charset="-122"/>
            </a:endParaRPr>
          </a:p>
          <a:p>
            <a:pPr algn="just"/>
            <a:r>
              <a:rPr lang="en-US" dirty="0"/>
              <a:t>The chosen medoids will likely be similar to what would have been chosen from the whole data set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53917B49-204C-4626-9CDA-9723D0C36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4747" y="1285255"/>
            <a:ext cx="4838700" cy="4676775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="" xmlns:a16="http://schemas.microsoft.com/office/drawing/2014/main" id="{626573DD-5393-4055-9B3F-5592FAB62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9B9E6-C238-4244-B2A7-5E5AAD7235D0}" type="slidenum">
              <a:rPr lang="zh-CN" altLang="en-US"/>
              <a:pPr/>
              <a:t>45</a:t>
            </a:fld>
            <a:endParaRPr lang="en-US" altLang="zh-CN"/>
          </a:p>
        </p:txBody>
      </p:sp>
      <p:sp>
        <p:nvSpPr>
          <p:cNvPr id="1599490" name="Rectangle 2">
            <a:extLst>
              <a:ext uri="{FF2B5EF4-FFF2-40B4-BE49-F238E27FC236}">
                <a16:creationId xmlns="" xmlns:a16="http://schemas.microsoft.com/office/drawing/2014/main" id="{0B29166B-B0B5-4E15-B5FB-826E75E688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CLARA (Clustering Large Applications) </a:t>
            </a:r>
          </a:p>
        </p:txBody>
      </p:sp>
      <p:sp>
        <p:nvSpPr>
          <p:cNvPr id="1599491" name="Rectangle 3">
            <a:extLst>
              <a:ext uri="{FF2B5EF4-FFF2-40B4-BE49-F238E27FC236}">
                <a16:creationId xmlns="" xmlns:a16="http://schemas.microsoft.com/office/drawing/2014/main" id="{C5D273E5-5016-4487-8C02-F42D8CAADC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508125"/>
            <a:ext cx="6187067" cy="406462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Draw multiple samples of the data set</a:t>
            </a:r>
          </a:p>
          <a:p>
            <a:pPr algn="just"/>
            <a:r>
              <a:rPr lang="en-US" dirty="0"/>
              <a:t>Apply PAM to each sample </a:t>
            </a:r>
          </a:p>
          <a:p>
            <a:pPr algn="just"/>
            <a:r>
              <a:rPr lang="en-US" dirty="0"/>
              <a:t>Return the best clustering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4E0DD7CB-E77B-4ADE-B117-D290729A1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1886" y="1282642"/>
            <a:ext cx="4640360" cy="493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5255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F21233-BEDB-4057-92CA-5C6DF3D8B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CLARA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C4F91AC8-BA4B-4783-BE2E-5123E13FAC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0000"/>
                <a:ext cx="8774152" cy="4906963"/>
              </a:xfrm>
            </p:spPr>
            <p:txBody>
              <a:bodyPr>
                <a:normAutofit lnSpcReduction="10000"/>
              </a:bodyPr>
              <a:lstStyle/>
              <a:p>
                <a:pPr algn="just"/>
                <a:r>
                  <a:rPr lang="en-US" dirty="0"/>
                  <a:t>Complexity of each Iteration (PAM on sample) is: 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)) </m:t>
                      </m:r>
                    </m:oMath>
                  </m:oMathPara>
                </a14:m>
                <a:endParaRPr lang="en-US" dirty="0"/>
              </a:p>
              <a:p>
                <a:pPr lvl="1" algn="just"/>
                <a:r>
                  <a:rPr lang="en-US" dirty="0"/>
                  <a:t>s: the size of the sample </a:t>
                </a:r>
              </a:p>
              <a:p>
                <a:pPr lvl="1" algn="just"/>
                <a:r>
                  <a:rPr lang="en-US" dirty="0"/>
                  <a:t>k: number of clusters </a:t>
                </a:r>
              </a:p>
              <a:p>
                <a:pPr lvl="1" algn="just"/>
                <a:r>
                  <a:rPr lang="en-US" dirty="0"/>
                  <a:t>n: number of objects</a:t>
                </a:r>
              </a:p>
              <a:p>
                <a:pPr lvl="1" algn="just"/>
                <a:r>
                  <a:rPr lang="en-US" dirty="0"/>
                  <a:t>t: maximum iteration required for PAM</a:t>
                </a:r>
              </a:p>
              <a:p>
                <a:pPr algn="just"/>
                <a:r>
                  <a:rPr lang="en-US" dirty="0"/>
                  <a:t>PAM finds the best k medoids among a given data, and CLARA finds the best k medoids among the selected samples </a:t>
                </a:r>
              </a:p>
              <a:p>
                <a:pPr algn="just"/>
                <a:r>
                  <a:rPr lang="en-US" dirty="0"/>
                  <a:t>Problems </a:t>
                </a:r>
              </a:p>
              <a:p>
                <a:pPr lvl="1" algn="just"/>
                <a:r>
                  <a:rPr lang="en-US" dirty="0"/>
                  <a:t>The best k medoids may not be selected during the sampling process, in this case, CLARA will never find the best clustering </a:t>
                </a:r>
              </a:p>
              <a:p>
                <a:pPr lvl="1" algn="just"/>
                <a:r>
                  <a:rPr lang="en-US" dirty="0"/>
                  <a:t>If the sampling is biased we cannot have a good clustering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F91AC8-BA4B-4783-BE2E-5123E13FAC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0000"/>
                <a:ext cx="8774152" cy="4906963"/>
              </a:xfrm>
              <a:blipFill>
                <a:blip r:embed="rId2"/>
                <a:stretch>
                  <a:fillRect l="-1251" t="-2733" r="-1390" b="-21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C9D8D9A-E35F-433E-BFDD-69FA2C2CA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1383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="" xmlns:a16="http://schemas.microsoft.com/office/drawing/2014/main" id="{984B457D-98A4-4ECF-A6BD-C22033317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3C90D-F51A-42CF-BEFD-5826DB33DC6E}" type="slidenum">
              <a:rPr lang="zh-CN" altLang="en-US"/>
              <a:pPr/>
              <a:t>47</a:t>
            </a:fld>
            <a:endParaRPr lang="en-US" altLang="zh-CN"/>
          </a:p>
        </p:txBody>
      </p:sp>
      <p:sp>
        <p:nvSpPr>
          <p:cNvPr id="1601538" name="Rectangle 2">
            <a:extLst>
              <a:ext uri="{FF2B5EF4-FFF2-40B4-BE49-F238E27FC236}">
                <a16:creationId xmlns="" xmlns:a16="http://schemas.microsoft.com/office/drawing/2014/main" id="{87BAD4A6-9F70-46D2-9158-B0E5A648AD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ea typeface="宋体" panose="02010600030101010101" pitchFamily="2" charset="-122"/>
              </a:rPr>
              <a:t>CLARA - Algorithm</a:t>
            </a:r>
          </a:p>
        </p:txBody>
      </p:sp>
      <p:sp>
        <p:nvSpPr>
          <p:cNvPr id="1601539" name="Rectangle 3">
            <a:extLst>
              <a:ext uri="{FF2B5EF4-FFF2-40B4-BE49-F238E27FC236}">
                <a16:creationId xmlns="" xmlns:a16="http://schemas.microsoft.com/office/drawing/2014/main" id="{18734AAA-EEC3-473A-8616-F2947098E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76426" y="990600"/>
            <a:ext cx="8442325" cy="58674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Set </a:t>
            </a:r>
            <a:r>
              <a:rPr lang="en-US" altLang="zh-CN" dirty="0" err="1">
                <a:ea typeface="宋体" panose="02010600030101010101" pitchFamily="2" charset="-122"/>
              </a:rPr>
              <a:t>mincost</a:t>
            </a:r>
            <a:r>
              <a:rPr lang="en-US" altLang="zh-CN" dirty="0">
                <a:ea typeface="宋体" panose="02010600030101010101" pitchFamily="2" charset="-122"/>
              </a:rPr>
              <a:t> to MAXIMUM;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Repeat </a:t>
            </a:r>
            <a:r>
              <a:rPr lang="en-US" altLang="zh-CN" i="1" dirty="0">
                <a:ea typeface="宋体" panose="02010600030101010101" pitchFamily="2" charset="-122"/>
              </a:rPr>
              <a:t>q</a:t>
            </a:r>
            <a:r>
              <a:rPr lang="en-US" altLang="zh-CN" dirty="0">
                <a:ea typeface="宋体" panose="02010600030101010101" pitchFamily="2" charset="-122"/>
              </a:rPr>
              <a:t> times // draws </a:t>
            </a:r>
            <a:r>
              <a:rPr lang="en-US" altLang="zh-CN" i="1" dirty="0">
                <a:ea typeface="宋体" panose="02010600030101010101" pitchFamily="2" charset="-122"/>
              </a:rPr>
              <a:t>q</a:t>
            </a:r>
            <a:r>
              <a:rPr lang="en-US" altLang="zh-CN" dirty="0">
                <a:ea typeface="宋体" panose="02010600030101010101" pitchFamily="2" charset="-122"/>
              </a:rPr>
              <a:t> samples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Create </a:t>
            </a:r>
            <a:r>
              <a:rPr lang="en-US" altLang="zh-CN" i="1" dirty="0">
                <a:ea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</a:rPr>
              <a:t> by drawing </a:t>
            </a:r>
            <a:r>
              <a:rPr lang="en-US" altLang="zh-CN" i="1" dirty="0">
                <a:ea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</a:rPr>
              <a:t> objects randomly from </a:t>
            </a:r>
            <a:r>
              <a:rPr lang="en-US" altLang="zh-CN" i="1" dirty="0">
                <a:ea typeface="宋体" panose="02010600030101010101" pitchFamily="2" charset="-122"/>
              </a:rPr>
              <a:t>D</a:t>
            </a:r>
            <a:r>
              <a:rPr lang="en-US" altLang="zh-CN" dirty="0">
                <a:ea typeface="宋体" panose="02010600030101010101" pitchFamily="2" charset="-122"/>
              </a:rPr>
              <a:t>;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Generate the set of medoids </a:t>
            </a:r>
            <a:r>
              <a:rPr lang="en-US" altLang="zh-CN" i="1" dirty="0">
                <a:ea typeface="宋体" panose="02010600030101010101" pitchFamily="2" charset="-122"/>
              </a:rPr>
              <a:t>K</a:t>
            </a:r>
            <a:r>
              <a:rPr lang="en-US" altLang="zh-CN" dirty="0">
                <a:ea typeface="宋体" panose="02010600030101010101" pitchFamily="2" charset="-122"/>
              </a:rPr>
              <a:t> from </a:t>
            </a:r>
            <a:r>
              <a:rPr lang="en-US" altLang="zh-CN" i="1" dirty="0">
                <a:ea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</a:rPr>
              <a:t> by applying the         PAM algorithm;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Compute cost(K,D)	</a:t>
            </a:r>
          </a:p>
          <a:p>
            <a:pPr lvl="1"/>
            <a:r>
              <a:rPr lang="en-US" altLang="zh-CN" sz="2500" dirty="0">
                <a:ea typeface="宋体" panose="02010600030101010101" pitchFamily="2" charset="-122"/>
              </a:rPr>
              <a:t>If cost(</a:t>
            </a:r>
            <a:r>
              <a:rPr lang="en-US" altLang="zh-CN" sz="2500" i="1" dirty="0">
                <a:ea typeface="宋体" panose="02010600030101010101" pitchFamily="2" charset="-122"/>
              </a:rPr>
              <a:t>K</a:t>
            </a:r>
            <a:r>
              <a:rPr lang="en-US" altLang="zh-CN" sz="2500" dirty="0">
                <a:ea typeface="宋体" panose="02010600030101010101" pitchFamily="2" charset="-122"/>
              </a:rPr>
              <a:t>, </a:t>
            </a:r>
            <a:r>
              <a:rPr lang="en-US" altLang="zh-CN" sz="2500" i="1" dirty="0">
                <a:ea typeface="宋体" panose="02010600030101010101" pitchFamily="2" charset="-122"/>
              </a:rPr>
              <a:t>D</a:t>
            </a:r>
            <a:r>
              <a:rPr lang="en-US" altLang="zh-CN" sz="2500" dirty="0">
                <a:ea typeface="宋体" panose="02010600030101010101" pitchFamily="2" charset="-122"/>
              </a:rPr>
              <a:t>)&lt;</a:t>
            </a:r>
            <a:r>
              <a:rPr lang="en-US" altLang="zh-CN" sz="2500" dirty="0" err="1">
                <a:ea typeface="宋体" panose="02010600030101010101" pitchFamily="2" charset="-122"/>
              </a:rPr>
              <a:t>mincost</a:t>
            </a:r>
            <a:endParaRPr lang="en-US" altLang="zh-CN" sz="2500" dirty="0">
              <a:ea typeface="宋体" panose="02010600030101010101" pitchFamily="2" charset="-122"/>
            </a:endParaRPr>
          </a:p>
          <a:p>
            <a:pPr lvl="2">
              <a:buFont typeface="Monotype Sorts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   </a:t>
            </a:r>
            <a:r>
              <a:rPr lang="en-US" altLang="zh-CN" dirty="0" err="1">
                <a:ea typeface="宋体" panose="02010600030101010101" pitchFamily="2" charset="-122"/>
              </a:rPr>
              <a:t>Mincost</a:t>
            </a:r>
            <a:r>
              <a:rPr lang="en-US" altLang="zh-CN" dirty="0">
                <a:ea typeface="宋体" panose="02010600030101010101" pitchFamily="2" charset="-122"/>
              </a:rPr>
              <a:t> = cost(</a:t>
            </a:r>
            <a:r>
              <a:rPr lang="en-US" altLang="zh-CN" i="1" dirty="0">
                <a:ea typeface="宋体" panose="02010600030101010101" pitchFamily="2" charset="-122"/>
              </a:rPr>
              <a:t>K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i="1" dirty="0">
                <a:ea typeface="宋体" panose="02010600030101010101" pitchFamily="2" charset="-122"/>
              </a:rPr>
              <a:t>D</a:t>
            </a:r>
            <a:r>
              <a:rPr lang="en-US" altLang="zh-CN" dirty="0">
                <a:ea typeface="宋体" panose="02010600030101010101" pitchFamily="2" charset="-122"/>
              </a:rPr>
              <a:t>);</a:t>
            </a:r>
          </a:p>
          <a:p>
            <a:pPr lvl="2">
              <a:buFont typeface="Monotype Sorts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   </a:t>
            </a:r>
            <a:r>
              <a:rPr lang="en-US" altLang="zh-CN" dirty="0" err="1">
                <a:ea typeface="宋体" panose="02010600030101010101" pitchFamily="2" charset="-122"/>
              </a:rPr>
              <a:t>Bestset</a:t>
            </a:r>
            <a:r>
              <a:rPr lang="en-US" altLang="zh-CN" dirty="0">
                <a:ea typeface="宋体" panose="02010600030101010101" pitchFamily="2" charset="-122"/>
              </a:rPr>
              <a:t> = </a:t>
            </a:r>
            <a:r>
              <a:rPr lang="en-US" altLang="zh-CN" i="1" dirty="0">
                <a:ea typeface="宋体" panose="02010600030101010101" pitchFamily="2" charset="-122"/>
              </a:rPr>
              <a:t>K</a:t>
            </a:r>
            <a:r>
              <a:rPr lang="en-US" altLang="zh-CN" dirty="0">
                <a:ea typeface="宋体" panose="02010600030101010101" pitchFamily="2" charset="-122"/>
              </a:rPr>
              <a:t>;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Endif;</a:t>
            </a:r>
          </a:p>
          <a:p>
            <a:r>
              <a:rPr lang="en-US" altLang="zh-CN" dirty="0" err="1">
                <a:ea typeface="宋体" panose="02010600030101010101" pitchFamily="2" charset="-122"/>
              </a:rPr>
              <a:t>Endrepeat</a:t>
            </a:r>
            <a:r>
              <a:rPr lang="en-US" altLang="zh-CN" dirty="0">
                <a:ea typeface="宋体" panose="02010600030101010101" pitchFamily="2" charset="-122"/>
              </a:rPr>
              <a:t>;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Return </a:t>
            </a:r>
            <a:r>
              <a:rPr lang="en-US" altLang="zh-CN" dirty="0" err="1">
                <a:ea typeface="宋体" panose="02010600030101010101" pitchFamily="2" charset="-122"/>
              </a:rPr>
              <a:t>Bestset</a:t>
            </a:r>
            <a:r>
              <a:rPr lang="en-US" altLang="zh-CN" dirty="0">
                <a:ea typeface="宋体" panose="02010600030101010101" pitchFamily="2" charset="-122"/>
              </a:rPr>
              <a:t>;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>
            <a:extLst>
              <a:ext uri="{FF2B5EF4-FFF2-40B4-BE49-F238E27FC236}">
                <a16:creationId xmlns="" xmlns:a16="http://schemas.microsoft.com/office/drawing/2014/main" id="{4AB49362-8A80-4A43-8AC3-F1A297C51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6B17E-74FE-4D23-B9AB-7C59424BF092}" type="slidenum">
              <a:rPr lang="zh-CN" altLang="en-US"/>
              <a:pPr/>
              <a:t>48</a:t>
            </a:fld>
            <a:endParaRPr lang="en-US" altLang="zh-CN"/>
          </a:p>
        </p:txBody>
      </p:sp>
      <p:sp>
        <p:nvSpPr>
          <p:cNvPr id="1603586" name="Rectangle 2">
            <a:extLst>
              <a:ext uri="{FF2B5EF4-FFF2-40B4-BE49-F238E27FC236}">
                <a16:creationId xmlns="" xmlns:a16="http://schemas.microsoft.com/office/drawing/2014/main" id="{C2F164D9-0BFE-4E7A-AA1E-3708C35851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ea typeface="宋体" panose="02010600030101010101" pitchFamily="2" charset="-122"/>
              </a:rPr>
              <a:t>Complexity of CLARA </a:t>
            </a:r>
          </a:p>
        </p:txBody>
      </p:sp>
      <p:sp>
        <p:nvSpPr>
          <p:cNvPr id="1603587" name="Rectangle 3">
            <a:extLst>
              <a:ext uri="{FF2B5EF4-FFF2-40B4-BE49-F238E27FC236}">
                <a16:creationId xmlns="" xmlns:a16="http://schemas.microsoft.com/office/drawing/2014/main" id="{A2807591-54E2-4CCC-87E8-7F83B5BD70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76426" y="1066800"/>
            <a:ext cx="4981575" cy="5791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Set </a:t>
            </a:r>
            <a:r>
              <a:rPr lang="en-US" altLang="zh-CN" dirty="0" err="1">
                <a:ea typeface="宋体" panose="02010600030101010101" pitchFamily="2" charset="-122"/>
              </a:rPr>
              <a:t>mincost</a:t>
            </a:r>
            <a:r>
              <a:rPr lang="en-US" altLang="zh-CN" dirty="0">
                <a:ea typeface="宋体" panose="02010600030101010101" pitchFamily="2" charset="-122"/>
              </a:rPr>
              <a:t> to MAXIMUM;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Repeat </a:t>
            </a:r>
            <a:r>
              <a:rPr lang="en-US" altLang="zh-CN" i="1" dirty="0">
                <a:ea typeface="宋体" panose="02010600030101010101" pitchFamily="2" charset="-122"/>
              </a:rPr>
              <a:t>q</a:t>
            </a:r>
            <a:r>
              <a:rPr lang="en-US" altLang="zh-CN" dirty="0">
                <a:ea typeface="宋体" panose="02010600030101010101" pitchFamily="2" charset="-122"/>
              </a:rPr>
              <a:t> times 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Create </a:t>
            </a:r>
            <a:r>
              <a:rPr lang="en-US" altLang="zh-CN" i="1" dirty="0">
                <a:ea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</a:rPr>
              <a:t> by drawing </a:t>
            </a:r>
            <a:r>
              <a:rPr lang="en-US" altLang="zh-CN" i="1" dirty="0">
                <a:ea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</a:rPr>
              <a:t> objects randomly from </a:t>
            </a:r>
            <a:r>
              <a:rPr lang="en-US" altLang="zh-CN" i="1" dirty="0">
                <a:ea typeface="宋体" panose="02010600030101010101" pitchFamily="2" charset="-122"/>
              </a:rPr>
              <a:t>D</a:t>
            </a:r>
            <a:r>
              <a:rPr lang="en-US" altLang="zh-CN" dirty="0">
                <a:ea typeface="宋体" panose="02010600030101010101" pitchFamily="2" charset="-122"/>
              </a:rPr>
              <a:t>;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Generate the set of medoids </a:t>
            </a:r>
            <a:r>
              <a:rPr lang="en-US" altLang="zh-CN" i="1" dirty="0">
                <a:ea typeface="宋体" panose="02010600030101010101" pitchFamily="2" charset="-122"/>
              </a:rPr>
              <a:t>K</a:t>
            </a:r>
            <a:r>
              <a:rPr lang="en-US" altLang="zh-CN" dirty="0">
                <a:ea typeface="宋体" panose="02010600030101010101" pitchFamily="2" charset="-122"/>
              </a:rPr>
              <a:t> from </a:t>
            </a:r>
            <a:r>
              <a:rPr lang="en-US" altLang="zh-CN" i="1" dirty="0">
                <a:ea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</a:rPr>
              <a:t> by applying the PAM algorithm;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Compute cost(K,D)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 If cost(</a:t>
            </a:r>
            <a:r>
              <a:rPr lang="en-US" altLang="zh-CN" i="1" dirty="0">
                <a:ea typeface="宋体" panose="02010600030101010101" pitchFamily="2" charset="-122"/>
              </a:rPr>
              <a:t>K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i="1" dirty="0">
                <a:ea typeface="宋体" panose="02010600030101010101" pitchFamily="2" charset="-122"/>
              </a:rPr>
              <a:t>D</a:t>
            </a:r>
            <a:r>
              <a:rPr lang="en-US" altLang="zh-CN" dirty="0">
                <a:ea typeface="宋体" panose="02010600030101010101" pitchFamily="2" charset="-122"/>
              </a:rPr>
              <a:t>)&lt;</a:t>
            </a:r>
            <a:r>
              <a:rPr lang="en-US" altLang="zh-CN" dirty="0" err="1">
                <a:ea typeface="宋体" panose="02010600030101010101" pitchFamily="2" charset="-122"/>
              </a:rPr>
              <a:t>mincost</a:t>
            </a:r>
            <a:r>
              <a:rPr lang="en-US" altLang="zh-CN" dirty="0">
                <a:ea typeface="宋体" panose="02010600030101010101" pitchFamily="2" charset="-122"/>
              </a:rPr>
              <a:t>	</a:t>
            </a:r>
          </a:p>
          <a:p>
            <a:pPr lvl="2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	</a:t>
            </a:r>
            <a:r>
              <a:rPr lang="en-US" altLang="zh-CN" dirty="0" err="1">
                <a:ea typeface="宋体" panose="02010600030101010101" pitchFamily="2" charset="-122"/>
              </a:rPr>
              <a:t>Mincost</a:t>
            </a:r>
            <a:r>
              <a:rPr lang="en-US" altLang="zh-CN" dirty="0">
                <a:ea typeface="宋体" panose="02010600030101010101" pitchFamily="2" charset="-122"/>
              </a:rPr>
              <a:t> = cost(</a:t>
            </a:r>
            <a:r>
              <a:rPr lang="en-US" altLang="zh-CN" i="1" dirty="0">
                <a:ea typeface="宋体" panose="02010600030101010101" pitchFamily="2" charset="-122"/>
              </a:rPr>
              <a:t>K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i="1" dirty="0">
                <a:ea typeface="宋体" panose="02010600030101010101" pitchFamily="2" charset="-122"/>
              </a:rPr>
              <a:t>D</a:t>
            </a:r>
            <a:r>
              <a:rPr lang="en-US" altLang="zh-CN" dirty="0">
                <a:ea typeface="宋体" panose="02010600030101010101" pitchFamily="2" charset="-122"/>
              </a:rPr>
              <a:t>);</a:t>
            </a:r>
          </a:p>
          <a:p>
            <a:pPr lvl="2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	</a:t>
            </a:r>
            <a:r>
              <a:rPr lang="en-US" altLang="zh-CN" dirty="0" err="1">
                <a:ea typeface="宋体" panose="02010600030101010101" pitchFamily="2" charset="-122"/>
              </a:rPr>
              <a:t>Bestset</a:t>
            </a:r>
            <a:r>
              <a:rPr lang="en-US" altLang="zh-CN" dirty="0">
                <a:ea typeface="宋体" panose="02010600030101010101" pitchFamily="2" charset="-122"/>
              </a:rPr>
              <a:t> = </a:t>
            </a:r>
            <a:r>
              <a:rPr lang="en-US" altLang="zh-CN" i="1" dirty="0">
                <a:ea typeface="宋体" panose="02010600030101010101" pitchFamily="2" charset="-122"/>
              </a:rPr>
              <a:t>K</a:t>
            </a:r>
            <a:r>
              <a:rPr lang="en-US" altLang="zh-CN" dirty="0">
                <a:ea typeface="宋体" panose="02010600030101010101" pitchFamily="2" charset="-122"/>
              </a:rPr>
              <a:t>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500" dirty="0">
                <a:solidFill>
                  <a:schemeClr val="tx1"/>
                </a:solidFill>
                <a:ea typeface="宋体" panose="02010600030101010101" pitchFamily="2" charset="-122"/>
              </a:rPr>
              <a:t>         Endif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zh-CN" dirty="0" err="1">
                <a:ea typeface="宋体" panose="02010600030101010101" pitchFamily="2" charset="-122"/>
              </a:rPr>
              <a:t>Endrepeat</a:t>
            </a:r>
            <a:r>
              <a:rPr lang="en-US" altLang="zh-CN" dirty="0">
                <a:ea typeface="宋体" panose="02010600030101010101" pitchFamily="2" charset="-122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Return </a:t>
            </a:r>
            <a:r>
              <a:rPr lang="en-US" altLang="zh-CN" dirty="0" err="1">
                <a:ea typeface="宋体" panose="02010600030101010101" pitchFamily="2" charset="-122"/>
              </a:rPr>
              <a:t>Bestset</a:t>
            </a:r>
            <a:r>
              <a:rPr lang="en-US" altLang="zh-CN" dirty="0">
                <a:ea typeface="宋体" panose="02010600030101010101" pitchFamily="2" charset="-122"/>
              </a:rPr>
              <a:t>;</a:t>
            </a:r>
          </a:p>
        </p:txBody>
      </p:sp>
      <p:sp>
        <p:nvSpPr>
          <p:cNvPr id="1603588" name="Rectangle 4">
            <a:extLst>
              <a:ext uri="{FF2B5EF4-FFF2-40B4-BE49-F238E27FC236}">
                <a16:creationId xmlns="" xmlns:a16="http://schemas.microsoft.com/office/drawing/2014/main" id="{62EC627B-ECAF-45E0-8D03-C8FC8921962C}"/>
              </a:ext>
            </a:extLst>
          </p:cNvPr>
          <p:cNvSpPr>
            <a:spLocks noChangeArrowheads="1"/>
          </p:cNvSpPr>
          <p:nvPr/>
        </p:nvSpPr>
        <p:spPr bwMode="gray">
          <a:xfrm>
            <a:off x="8991600" y="990601"/>
            <a:ext cx="1210268" cy="49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FF66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spcBef>
                <a:spcPct val="20000"/>
              </a:spcBef>
              <a:buClr>
                <a:srgbClr val="0000FF"/>
              </a:buClr>
              <a:buSzPct val="50000"/>
              <a:buFont typeface="Monotype Sorts" pitchFamily="2" charset="2"/>
              <a:buNone/>
            </a:pPr>
            <a:r>
              <a:rPr lang="en-US" altLang="en-US" sz="2600" i="1">
                <a:solidFill>
                  <a:srgbClr val="FF0000"/>
                </a:solidFill>
                <a:latin typeface="Garamond (W1)" pitchFamily="18" charset="0"/>
                <a:cs typeface="Arial" panose="020B0604020202020204" pitchFamily="34" charset="0"/>
                <a:sym typeface="Symbol" panose="05050102010706020507" pitchFamily="18" charset="2"/>
              </a:rPr>
              <a:t>O(1)</a:t>
            </a:r>
          </a:p>
        </p:txBody>
      </p:sp>
      <p:sp>
        <p:nvSpPr>
          <p:cNvPr id="1603589" name="Line 5">
            <a:extLst>
              <a:ext uri="{FF2B5EF4-FFF2-40B4-BE49-F238E27FC236}">
                <a16:creationId xmlns="" xmlns:a16="http://schemas.microsoft.com/office/drawing/2014/main" id="{4E433AFB-D7B1-472B-AA3D-7DFCBB53C785}"/>
              </a:ext>
            </a:extLst>
          </p:cNvPr>
          <p:cNvSpPr>
            <a:spLocks noChangeShapeType="1"/>
          </p:cNvSpPr>
          <p:nvPr/>
        </p:nvSpPr>
        <p:spPr bwMode="gray">
          <a:xfrm flipV="1">
            <a:off x="6553200" y="1273176"/>
            <a:ext cx="2819400" cy="22225"/>
          </a:xfrm>
          <a:prstGeom prst="line">
            <a:avLst/>
          </a:prstGeom>
          <a:noFill/>
          <a:ln w="25400">
            <a:solidFill>
              <a:srgbClr val="FF6600"/>
            </a:solidFill>
            <a:prstDash val="dash"/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1603590" name="Rectangle 6">
            <a:extLst>
              <a:ext uri="{FF2B5EF4-FFF2-40B4-BE49-F238E27FC236}">
                <a16:creationId xmlns="" xmlns:a16="http://schemas.microsoft.com/office/drawing/2014/main" id="{2A190A17-8ABF-49E3-A4E6-9E24E2323376}"/>
              </a:ext>
            </a:extLst>
          </p:cNvPr>
          <p:cNvSpPr>
            <a:spLocks noChangeArrowheads="1"/>
          </p:cNvSpPr>
          <p:nvPr/>
        </p:nvSpPr>
        <p:spPr bwMode="gray">
          <a:xfrm>
            <a:off x="8783638" y="2254251"/>
            <a:ext cx="1210268" cy="49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FF66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spcBef>
                <a:spcPct val="20000"/>
              </a:spcBef>
              <a:buClr>
                <a:srgbClr val="0000FF"/>
              </a:buClr>
              <a:buSzPct val="50000"/>
              <a:buFont typeface="Monotype Sorts" pitchFamily="2" charset="2"/>
              <a:buNone/>
            </a:pPr>
            <a:r>
              <a:rPr lang="en-US" altLang="en-US" sz="2600" i="1">
                <a:solidFill>
                  <a:schemeClr val="accent1"/>
                </a:solidFill>
                <a:latin typeface="Garamond (W1)" pitchFamily="18" charset="0"/>
                <a:cs typeface="Arial" panose="020B0604020202020204" pitchFamily="34" charset="0"/>
                <a:sym typeface="Symbol" panose="05050102010706020507" pitchFamily="18" charset="2"/>
              </a:rPr>
              <a:t>O(1)</a:t>
            </a:r>
          </a:p>
        </p:txBody>
      </p:sp>
      <p:sp>
        <p:nvSpPr>
          <p:cNvPr id="1603591" name="Line 7">
            <a:extLst>
              <a:ext uri="{FF2B5EF4-FFF2-40B4-BE49-F238E27FC236}">
                <a16:creationId xmlns="" xmlns:a16="http://schemas.microsoft.com/office/drawing/2014/main" id="{65C07D47-A769-432B-9361-689865726AD9}"/>
              </a:ext>
            </a:extLst>
          </p:cNvPr>
          <p:cNvSpPr>
            <a:spLocks noChangeShapeType="1"/>
          </p:cNvSpPr>
          <p:nvPr/>
        </p:nvSpPr>
        <p:spPr bwMode="gray">
          <a:xfrm>
            <a:off x="5334000" y="2514600"/>
            <a:ext cx="3962400" cy="0"/>
          </a:xfrm>
          <a:prstGeom prst="line">
            <a:avLst/>
          </a:prstGeom>
          <a:noFill/>
          <a:ln w="25400">
            <a:solidFill>
              <a:srgbClr val="FF6600"/>
            </a:solidFill>
            <a:prstDash val="dash"/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1603592" name="Rectangle 8">
            <a:extLst>
              <a:ext uri="{FF2B5EF4-FFF2-40B4-BE49-F238E27FC236}">
                <a16:creationId xmlns="" xmlns:a16="http://schemas.microsoft.com/office/drawing/2014/main" id="{58C2DCC7-B5B1-4849-AC99-C8EE0BDD7AB5}"/>
              </a:ext>
            </a:extLst>
          </p:cNvPr>
          <p:cNvSpPr>
            <a:spLocks noChangeArrowheads="1"/>
          </p:cNvSpPr>
          <p:nvPr/>
        </p:nvSpPr>
        <p:spPr bwMode="gray">
          <a:xfrm>
            <a:off x="8470900" y="3200401"/>
            <a:ext cx="2093522" cy="49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FF66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spcBef>
                <a:spcPct val="20000"/>
              </a:spcBef>
              <a:buClr>
                <a:srgbClr val="0000FF"/>
              </a:buClr>
              <a:buSzPct val="50000"/>
              <a:buFont typeface="Monotype Sorts" pitchFamily="2" charset="2"/>
              <a:buNone/>
            </a:pPr>
            <a:r>
              <a:rPr lang="en-US" altLang="en-US" sz="2600" i="1" dirty="0">
                <a:solidFill>
                  <a:schemeClr val="accent1"/>
                </a:solidFill>
                <a:latin typeface="Garamond (W1)" pitchFamily="18" charset="0"/>
                <a:cs typeface="Arial" panose="020B0604020202020204" pitchFamily="34" charset="0"/>
                <a:sym typeface="Symbol" panose="05050102010706020507" pitchFamily="18" charset="2"/>
              </a:rPr>
              <a:t>O(t(s-k)</a:t>
            </a:r>
            <a:r>
              <a:rPr lang="en-US" altLang="en-US" sz="2600" i="1" baseline="30000" dirty="0">
                <a:solidFill>
                  <a:schemeClr val="accent1"/>
                </a:solidFill>
                <a:latin typeface="Garamond (W1)" pitchFamily="18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en-US" sz="2600" i="1" dirty="0">
                <a:solidFill>
                  <a:schemeClr val="accent1"/>
                </a:solidFill>
                <a:latin typeface="Garamond (W1)" pitchFamily="18" charset="0"/>
                <a:cs typeface="Arial" panose="020B0604020202020204" pitchFamily="34" charset="0"/>
                <a:sym typeface="Symbol" panose="05050102010706020507" pitchFamily="18" charset="2"/>
              </a:rPr>
              <a:t>*k)</a:t>
            </a:r>
          </a:p>
        </p:txBody>
      </p:sp>
      <p:sp>
        <p:nvSpPr>
          <p:cNvPr id="1603593" name="Line 9">
            <a:extLst>
              <a:ext uri="{FF2B5EF4-FFF2-40B4-BE49-F238E27FC236}">
                <a16:creationId xmlns="" xmlns:a16="http://schemas.microsoft.com/office/drawing/2014/main" id="{8E667DAF-EAFB-4DCE-AB3D-F08938A9F7F6}"/>
              </a:ext>
            </a:extLst>
          </p:cNvPr>
          <p:cNvSpPr>
            <a:spLocks noChangeShapeType="1"/>
          </p:cNvSpPr>
          <p:nvPr/>
        </p:nvSpPr>
        <p:spPr bwMode="gray">
          <a:xfrm>
            <a:off x="5105400" y="3495676"/>
            <a:ext cx="3733800" cy="9525"/>
          </a:xfrm>
          <a:prstGeom prst="line">
            <a:avLst/>
          </a:prstGeom>
          <a:noFill/>
          <a:ln w="25400">
            <a:solidFill>
              <a:srgbClr val="FF6600"/>
            </a:solidFill>
            <a:prstDash val="dash"/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1603594" name="Rectangle 10">
            <a:extLst>
              <a:ext uri="{FF2B5EF4-FFF2-40B4-BE49-F238E27FC236}">
                <a16:creationId xmlns="" xmlns:a16="http://schemas.microsoft.com/office/drawing/2014/main" id="{822CEC5F-4C5D-4CE8-8F3D-11AECF83510B}"/>
              </a:ext>
            </a:extLst>
          </p:cNvPr>
          <p:cNvSpPr>
            <a:spLocks noChangeArrowheads="1"/>
          </p:cNvSpPr>
          <p:nvPr/>
        </p:nvSpPr>
        <p:spPr bwMode="gray">
          <a:xfrm>
            <a:off x="8467726" y="3702051"/>
            <a:ext cx="1950855" cy="49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FF66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spcBef>
                <a:spcPct val="20000"/>
              </a:spcBef>
              <a:buClr>
                <a:srgbClr val="0000FF"/>
              </a:buClr>
              <a:buSzPct val="50000"/>
              <a:buFont typeface="Monotype Sorts" pitchFamily="2" charset="2"/>
              <a:buNone/>
            </a:pPr>
            <a:r>
              <a:rPr lang="en-US" altLang="en-US" sz="2600" i="1">
                <a:solidFill>
                  <a:schemeClr val="accent1"/>
                </a:solidFill>
                <a:latin typeface="Garamond (W1)" pitchFamily="18" charset="0"/>
                <a:cs typeface="Arial" panose="020B0604020202020204" pitchFamily="34" charset="0"/>
                <a:sym typeface="Symbol" panose="05050102010706020507" pitchFamily="18" charset="2"/>
              </a:rPr>
              <a:t>O((n-k)*k)</a:t>
            </a:r>
          </a:p>
        </p:txBody>
      </p:sp>
      <p:sp>
        <p:nvSpPr>
          <p:cNvPr id="1603595" name="Line 11">
            <a:extLst>
              <a:ext uri="{FF2B5EF4-FFF2-40B4-BE49-F238E27FC236}">
                <a16:creationId xmlns="" xmlns:a16="http://schemas.microsoft.com/office/drawing/2014/main" id="{E257DB32-6FBE-488E-ABE3-A0350CE5F19B}"/>
              </a:ext>
            </a:extLst>
          </p:cNvPr>
          <p:cNvSpPr>
            <a:spLocks noChangeShapeType="1"/>
          </p:cNvSpPr>
          <p:nvPr/>
        </p:nvSpPr>
        <p:spPr bwMode="gray">
          <a:xfrm>
            <a:off x="5486400" y="3962400"/>
            <a:ext cx="3352800" cy="0"/>
          </a:xfrm>
          <a:prstGeom prst="line">
            <a:avLst/>
          </a:prstGeom>
          <a:noFill/>
          <a:ln w="25400">
            <a:solidFill>
              <a:srgbClr val="FF6600"/>
            </a:solidFill>
            <a:prstDash val="dash"/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1603596" name="Rectangle 12">
            <a:extLst>
              <a:ext uri="{FF2B5EF4-FFF2-40B4-BE49-F238E27FC236}">
                <a16:creationId xmlns="" xmlns:a16="http://schemas.microsoft.com/office/drawing/2014/main" id="{F8571386-D573-437A-AA0A-B592E9D4ACC0}"/>
              </a:ext>
            </a:extLst>
          </p:cNvPr>
          <p:cNvSpPr>
            <a:spLocks noChangeArrowheads="1"/>
          </p:cNvSpPr>
          <p:nvPr/>
        </p:nvSpPr>
        <p:spPr bwMode="gray">
          <a:xfrm>
            <a:off x="8478838" y="4159251"/>
            <a:ext cx="1210268" cy="49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FF66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spcBef>
                <a:spcPct val="20000"/>
              </a:spcBef>
              <a:buClr>
                <a:srgbClr val="0000FF"/>
              </a:buClr>
              <a:buSzPct val="50000"/>
              <a:buFont typeface="Monotype Sorts" pitchFamily="2" charset="2"/>
              <a:buNone/>
            </a:pPr>
            <a:r>
              <a:rPr lang="en-US" altLang="en-US" sz="2600" i="1">
                <a:solidFill>
                  <a:schemeClr val="accent1"/>
                </a:solidFill>
                <a:latin typeface="Garamond (W1)" pitchFamily="18" charset="0"/>
                <a:cs typeface="Arial" panose="020B0604020202020204" pitchFamily="34" charset="0"/>
                <a:sym typeface="Symbol" panose="05050102010706020507" pitchFamily="18" charset="2"/>
              </a:rPr>
              <a:t>O(1)</a:t>
            </a:r>
          </a:p>
        </p:txBody>
      </p:sp>
      <p:sp>
        <p:nvSpPr>
          <p:cNvPr id="1603597" name="Line 13">
            <a:extLst>
              <a:ext uri="{FF2B5EF4-FFF2-40B4-BE49-F238E27FC236}">
                <a16:creationId xmlns="" xmlns:a16="http://schemas.microsoft.com/office/drawing/2014/main" id="{395CB9FB-4EEA-43D8-90A8-7DA30C121F80}"/>
              </a:ext>
            </a:extLst>
          </p:cNvPr>
          <p:cNvSpPr>
            <a:spLocks noChangeShapeType="1"/>
          </p:cNvSpPr>
          <p:nvPr/>
        </p:nvSpPr>
        <p:spPr bwMode="gray">
          <a:xfrm flipV="1">
            <a:off x="5886450" y="4357688"/>
            <a:ext cx="3048000" cy="0"/>
          </a:xfrm>
          <a:prstGeom prst="line">
            <a:avLst/>
          </a:prstGeom>
          <a:noFill/>
          <a:ln w="25400">
            <a:solidFill>
              <a:srgbClr val="FF6600"/>
            </a:solidFill>
            <a:prstDash val="dash"/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1603598" name="Line 14">
            <a:extLst>
              <a:ext uri="{FF2B5EF4-FFF2-40B4-BE49-F238E27FC236}">
                <a16:creationId xmlns="" xmlns:a16="http://schemas.microsoft.com/office/drawing/2014/main" id="{9F5720E9-BAFE-4B84-8542-299BE841DA9A}"/>
              </a:ext>
            </a:extLst>
          </p:cNvPr>
          <p:cNvSpPr>
            <a:spLocks noChangeShapeType="1"/>
          </p:cNvSpPr>
          <p:nvPr/>
        </p:nvSpPr>
        <p:spPr bwMode="gray">
          <a:xfrm>
            <a:off x="4495800" y="1752600"/>
            <a:ext cx="2895600" cy="0"/>
          </a:xfrm>
          <a:prstGeom prst="line">
            <a:avLst/>
          </a:prstGeom>
          <a:noFill/>
          <a:ln w="25400">
            <a:solidFill>
              <a:srgbClr val="FF6600"/>
            </a:solidFill>
            <a:prstDash val="dash"/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IN"/>
          </a:p>
        </p:txBody>
      </p:sp>
      <p:sp>
        <p:nvSpPr>
          <p:cNvPr id="1603599" name="Rectangle 15">
            <a:extLst>
              <a:ext uri="{FF2B5EF4-FFF2-40B4-BE49-F238E27FC236}">
                <a16:creationId xmlns="" xmlns:a16="http://schemas.microsoft.com/office/drawing/2014/main" id="{3583D662-0DD3-457F-8178-8B717196DE0A}"/>
              </a:ext>
            </a:extLst>
          </p:cNvPr>
          <p:cNvSpPr>
            <a:spLocks noChangeArrowheads="1"/>
          </p:cNvSpPr>
          <p:nvPr/>
        </p:nvSpPr>
        <p:spPr bwMode="gray">
          <a:xfrm>
            <a:off x="6934201" y="1492251"/>
            <a:ext cx="3297378" cy="49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FF66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spcBef>
                <a:spcPct val="20000"/>
              </a:spcBef>
              <a:buClr>
                <a:srgbClr val="0000FF"/>
              </a:buClr>
              <a:buSzPct val="50000"/>
              <a:buFont typeface="Monotype Sorts" pitchFamily="2" charset="2"/>
              <a:buNone/>
            </a:pPr>
            <a:r>
              <a:rPr lang="en-US" altLang="en-US" sz="2600" i="1" dirty="0">
                <a:solidFill>
                  <a:srgbClr val="FF0000"/>
                </a:solidFill>
                <a:latin typeface="Garamond (W1)" pitchFamily="18" charset="0"/>
                <a:cs typeface="Arial" panose="020B0604020202020204" pitchFamily="34" charset="0"/>
                <a:sym typeface="Symbol" panose="05050102010706020507" pitchFamily="18" charset="2"/>
              </a:rPr>
              <a:t>O(t(s-k)</a:t>
            </a:r>
            <a:r>
              <a:rPr lang="en-US" altLang="en-US" sz="2600" i="1" baseline="30000" dirty="0">
                <a:solidFill>
                  <a:srgbClr val="FF0000"/>
                </a:solidFill>
                <a:latin typeface="Garamond (W1)" pitchFamily="18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en-US" sz="2600" i="1" dirty="0">
                <a:solidFill>
                  <a:srgbClr val="FF0000"/>
                </a:solidFill>
                <a:latin typeface="Garamond (W1)" pitchFamily="18" charset="0"/>
                <a:cs typeface="Arial" panose="020B0604020202020204" pitchFamily="34" charset="0"/>
                <a:sym typeface="Symbol" panose="05050102010706020507" pitchFamily="18" charset="2"/>
              </a:rPr>
              <a:t>*k+(n-k)*k)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16557BF2-3999-4181-967D-7CBFFBD81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2869-37D2-4FB4-B4FE-7160706CFDCA}" type="slidenum">
              <a:rPr lang="zh-CN" altLang="en-US"/>
              <a:pPr/>
              <a:t>49</a:t>
            </a:fld>
            <a:endParaRPr lang="en-US" altLang="zh-CN"/>
          </a:p>
        </p:txBody>
      </p:sp>
      <p:sp>
        <p:nvSpPr>
          <p:cNvPr id="1607682" name="Rectangle 2">
            <a:extLst>
              <a:ext uri="{FF2B5EF4-FFF2-40B4-BE49-F238E27FC236}">
                <a16:creationId xmlns="" xmlns:a16="http://schemas.microsoft.com/office/drawing/2014/main" id="{05234FD4-31EC-41E3-B15F-A74AFDAE73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CLARANS (“Randomized” CLARA)</a:t>
            </a:r>
          </a:p>
        </p:txBody>
      </p:sp>
      <p:sp>
        <p:nvSpPr>
          <p:cNvPr id="1607683" name="Rectangle 3">
            <a:extLst>
              <a:ext uri="{FF2B5EF4-FFF2-40B4-BE49-F238E27FC236}">
                <a16:creationId xmlns="" xmlns:a16="http://schemas.microsoft.com/office/drawing/2014/main" id="{76D81870-411B-47B6-BE57-688860C726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199" y="1270000"/>
            <a:ext cx="7235283" cy="4906963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altLang="zh-CN" dirty="0">
                <a:ea typeface="宋体" panose="02010600030101010101" pitchFamily="2" charset="-122"/>
              </a:rPr>
              <a:t>CLARANS (A Clustering Algorithm based on Randomized Search)</a:t>
            </a:r>
          </a:p>
          <a:p>
            <a:pPr algn="just"/>
            <a:r>
              <a:rPr lang="en-US" dirty="0"/>
              <a:t>The clustering process can be presented as searching a graph where every node is a potential solution, that is, a set of k medoids</a:t>
            </a:r>
          </a:p>
          <a:p>
            <a:pPr algn="just"/>
            <a:r>
              <a:rPr lang="en-US" dirty="0"/>
              <a:t>Two nodes are neighbours if their sets differ by only one medoid</a:t>
            </a:r>
          </a:p>
          <a:p>
            <a:pPr algn="just"/>
            <a:r>
              <a:rPr lang="en-US" dirty="0"/>
              <a:t>Each node can be assigned a cost that is defined to be the total dissimilarity between every object and the medoid of its cluster</a:t>
            </a:r>
          </a:p>
          <a:p>
            <a:pPr algn="just"/>
            <a:r>
              <a:rPr lang="en-US" dirty="0"/>
              <a:t>The problem corresponds to search for a minimum on the graph</a:t>
            </a:r>
          </a:p>
          <a:p>
            <a:pPr algn="just"/>
            <a:r>
              <a:rPr lang="en-US" dirty="0"/>
              <a:t>At each step, all neighbours of current node node are searched; the neighbour which corresponds to the deepest descent in cost is chosen as the next solution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FEB29D6-D63C-4180-9601-465FB0717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4037"/>
            <a:ext cx="10515600" cy="527050"/>
          </a:xfrm>
        </p:spPr>
        <p:txBody>
          <a:bodyPr>
            <a:normAutofit fontScale="90000"/>
          </a:bodyPr>
          <a:lstStyle/>
          <a:p>
            <a:r>
              <a:rPr lang="en-US" dirty="0"/>
              <a:t>Requirements of Clustering in Data Mining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F320D74-F8F9-4875-9972-8CF0EDDEE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10515600" cy="49069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Scalability</a:t>
            </a:r>
          </a:p>
          <a:p>
            <a:pPr algn="just"/>
            <a:r>
              <a:rPr lang="en-US" dirty="0"/>
              <a:t>Ability to deal with different types of attributes</a:t>
            </a:r>
          </a:p>
          <a:p>
            <a:pPr algn="just"/>
            <a:r>
              <a:rPr lang="en-US" dirty="0"/>
              <a:t>Discovery of clusters with arbitrary shape</a:t>
            </a:r>
          </a:p>
          <a:p>
            <a:pPr algn="just"/>
            <a:r>
              <a:rPr lang="en-US" dirty="0"/>
              <a:t>Minimal requirements for domain knowledge to determine input parameters</a:t>
            </a:r>
          </a:p>
          <a:p>
            <a:pPr algn="just"/>
            <a:r>
              <a:rPr lang="en-US" dirty="0"/>
              <a:t>Able to deal with noise and outliers</a:t>
            </a:r>
          </a:p>
          <a:p>
            <a:pPr algn="just"/>
            <a:r>
              <a:rPr lang="en-US" dirty="0"/>
              <a:t>Insensitive to order of input records</a:t>
            </a:r>
          </a:p>
          <a:p>
            <a:pPr algn="just"/>
            <a:r>
              <a:rPr lang="en-US" dirty="0"/>
              <a:t>High dimensionality</a:t>
            </a:r>
          </a:p>
          <a:p>
            <a:pPr algn="just"/>
            <a:r>
              <a:rPr lang="en-US" dirty="0"/>
              <a:t>Incorporation of user-specified constraints</a:t>
            </a:r>
          </a:p>
          <a:p>
            <a:pPr algn="just"/>
            <a:r>
              <a:rPr lang="en-US" dirty="0"/>
              <a:t>Interpretability and usability</a:t>
            </a:r>
          </a:p>
          <a:p>
            <a:pPr algn="just"/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32C9D51-737E-4263-91E1-F805B598B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7150"/>
            <a:ext cx="2743200" cy="365125"/>
          </a:xfrm>
        </p:spPr>
        <p:txBody>
          <a:bodyPr/>
          <a:lstStyle/>
          <a:p>
            <a:fld id="{7A40C488-C8CC-47D5-8871-7D5F905AB6A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2743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16557BF2-3999-4181-967D-7CBFFBD81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2869-37D2-4FB4-B4FE-7160706CFDCA}" type="slidenum">
              <a:rPr lang="zh-CN" altLang="en-US"/>
              <a:pPr/>
              <a:t>50</a:t>
            </a:fld>
            <a:endParaRPr lang="en-US" altLang="zh-CN"/>
          </a:p>
        </p:txBody>
      </p:sp>
      <p:sp>
        <p:nvSpPr>
          <p:cNvPr id="1607682" name="Rectangle 2">
            <a:extLst>
              <a:ext uri="{FF2B5EF4-FFF2-40B4-BE49-F238E27FC236}">
                <a16:creationId xmlns="" xmlns:a16="http://schemas.microsoft.com/office/drawing/2014/main" id="{05234FD4-31EC-41E3-B15F-A74AFDAE73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CLARANS (“Randomized” CLARA)</a:t>
            </a:r>
          </a:p>
        </p:txBody>
      </p:sp>
      <p:sp>
        <p:nvSpPr>
          <p:cNvPr id="1607683" name="Rectangle 3">
            <a:extLst>
              <a:ext uri="{FF2B5EF4-FFF2-40B4-BE49-F238E27FC236}">
                <a16:creationId xmlns="" xmlns:a16="http://schemas.microsoft.com/office/drawing/2014/main" id="{76D81870-411B-47B6-BE57-688860C726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270000"/>
            <a:ext cx="5752171" cy="4906963"/>
          </a:xfrm>
        </p:spPr>
        <p:txBody>
          <a:bodyPr>
            <a:normAutofit/>
          </a:bodyPr>
          <a:lstStyle/>
          <a:p>
            <a:pPr algn="just"/>
            <a:r>
              <a:rPr lang="en-US" altLang="zh-CN" dirty="0">
                <a:ea typeface="宋体" panose="02010600030101010101" pitchFamily="2" charset="-122"/>
              </a:rPr>
              <a:t>CLARANS (A Clustering Algorithm based on Randomized Search)</a:t>
            </a:r>
          </a:p>
          <a:p>
            <a:pPr algn="just"/>
            <a:r>
              <a:rPr lang="en-US" dirty="0"/>
              <a:t>The clustering process can be presented as searching a graph where every node is a potential solution, that is, a set of k medoids</a:t>
            </a:r>
          </a:p>
          <a:p>
            <a:pPr algn="just"/>
            <a:r>
              <a:rPr lang="en-US" altLang="zh-CN" dirty="0"/>
              <a:t>Graph Abstraction</a:t>
            </a:r>
          </a:p>
          <a:p>
            <a:pPr lvl="1" algn="just"/>
            <a:r>
              <a:rPr lang="en-US" altLang="zh-CN" dirty="0"/>
              <a:t>Every node is a potential solution (k-medoid)</a:t>
            </a:r>
          </a:p>
          <a:p>
            <a:pPr lvl="1" algn="just"/>
            <a:r>
              <a:rPr lang="en-US" altLang="zh-CN" dirty="0"/>
              <a:t>Two nodes are adjacent if they differ by one medoid</a:t>
            </a:r>
          </a:p>
          <a:p>
            <a:pPr lvl="1" algn="just"/>
            <a:r>
              <a:rPr lang="en-US" altLang="zh-CN" dirty="0"/>
              <a:t>Every node has </a:t>
            </a:r>
            <a:r>
              <a:rPr lang="en-US" altLang="zh-CN" i="1" dirty="0"/>
              <a:t>k</a:t>
            </a:r>
            <a:r>
              <a:rPr lang="en-US" altLang="zh-CN" dirty="0"/>
              <a:t>(</a:t>
            </a:r>
            <a:r>
              <a:rPr lang="en-US" altLang="zh-CN" i="1" dirty="0" err="1"/>
              <a:t>n</a:t>
            </a:r>
            <a:r>
              <a:rPr lang="en-US" altLang="zh-CN" i="1" dirty="0" err="1">
                <a:sym typeface="Symbol" panose="05050102010706020507" pitchFamily="18" charset="2"/>
              </a:rPr>
              <a:t></a:t>
            </a:r>
            <a:r>
              <a:rPr lang="en-US" altLang="zh-CN" i="1" dirty="0" err="1"/>
              <a:t>k</a:t>
            </a:r>
            <a:r>
              <a:rPr lang="en-US" altLang="zh-CN" dirty="0"/>
              <a:t>) adjacent nodes</a:t>
            </a:r>
          </a:p>
          <a:p>
            <a:pPr algn="just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2B3D393D-3486-4EAE-A33C-9F2355083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371" y="1837409"/>
            <a:ext cx="5752171" cy="338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6784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82" name="Rectangle 2">
            <a:extLst>
              <a:ext uri="{FF2B5EF4-FFF2-40B4-BE49-F238E27FC236}">
                <a16:creationId xmlns="" xmlns:a16="http://schemas.microsoft.com/office/drawing/2014/main" id="{05234FD4-31EC-41E3-B15F-A74AFDAE73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554037"/>
            <a:ext cx="10515600" cy="527050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CLARANS (“Randomized” CLARA)</a:t>
            </a:r>
            <a:endParaRPr lang="en-US" altLang="zh-CN" dirty="0"/>
          </a:p>
        </p:txBody>
      </p:sp>
      <p:sp>
        <p:nvSpPr>
          <p:cNvPr id="1607683" name="Rectangle 3">
            <a:extLst>
              <a:ext uri="{FF2B5EF4-FFF2-40B4-BE49-F238E27FC236}">
                <a16:creationId xmlns="" xmlns:a16="http://schemas.microsoft.com/office/drawing/2014/main" id="{76D81870-411B-47B6-BE57-688860C726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270000"/>
            <a:ext cx="10515600" cy="4906963"/>
          </a:xfrm>
        </p:spPr>
        <p:txBody>
          <a:bodyPr>
            <a:normAutofit/>
          </a:bodyPr>
          <a:lstStyle/>
          <a:p>
            <a:pPr algn="just"/>
            <a:r>
              <a:rPr lang="en-US"/>
              <a:t>For large values of n and k, examining k(n‐k) neighbours is time consuming.</a:t>
            </a:r>
          </a:p>
          <a:p>
            <a:pPr algn="just"/>
            <a:r>
              <a:rPr lang="en-US"/>
              <a:t>At each step, CLARANS draws sample of neighbours to examine. </a:t>
            </a:r>
          </a:p>
          <a:p>
            <a:pPr algn="just"/>
            <a:r>
              <a:rPr lang="en-US"/>
              <a:t>Note that CLARA draws a sample of nodes at the beginning of search; therefore, CLARANS has the benefit of not confining the search to a restricted area. </a:t>
            </a:r>
          </a:p>
          <a:p>
            <a:pPr algn="just"/>
            <a:r>
              <a:rPr lang="en-US"/>
              <a:t>If the local optimum is found, CLARANS starts with a new randomly selected node in search for a new local optimum. The number of local optimums to search for is a parameter. </a:t>
            </a:r>
          </a:p>
          <a:p>
            <a:pPr algn="just"/>
            <a:r>
              <a:rPr lang="en-US"/>
              <a:t>It is more efficient and scalable than both PAM and CLARA; returns higher quality clusters.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16557BF2-3999-4181-967D-7CBFFBD81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7150"/>
            <a:ext cx="2743200" cy="365125"/>
          </a:xfrm>
        </p:spPr>
        <p:txBody>
          <a:bodyPr/>
          <a:lstStyle/>
          <a:p>
            <a:fld id="{4A8A2869-37D2-4FB4-B4FE-7160706CFDCA}" type="slidenum">
              <a:rPr lang="zh-CN" altLang="en-US" smtClean="0"/>
              <a:pPr/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71371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lide Number Placeholder 4">
            <a:extLst>
              <a:ext uri="{FF2B5EF4-FFF2-40B4-BE49-F238E27FC236}">
                <a16:creationId xmlns="" xmlns:a16="http://schemas.microsoft.com/office/drawing/2014/main" id="{212E08C7-7B9C-4106-98B6-1A8A7D2CE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69DD-E0A4-46AC-9E1C-EAD489FDABB4}" type="slidenum">
              <a:rPr lang="zh-CN" altLang="en-US"/>
              <a:pPr/>
              <a:t>52</a:t>
            </a:fld>
            <a:endParaRPr lang="en-US" altLang="zh-CN"/>
          </a:p>
        </p:txBody>
      </p:sp>
      <p:sp>
        <p:nvSpPr>
          <p:cNvPr id="1613826" name="Rectangle 2">
            <a:extLst>
              <a:ext uri="{FF2B5EF4-FFF2-40B4-BE49-F238E27FC236}">
                <a16:creationId xmlns="" xmlns:a16="http://schemas.microsoft.com/office/drawing/2014/main" id="{D7DD31F7-7ACD-4BBC-8822-9AEB267BA5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CLARANS</a:t>
            </a:r>
          </a:p>
        </p:txBody>
      </p:sp>
      <p:grpSp>
        <p:nvGrpSpPr>
          <p:cNvPr id="1613827" name="Group 3">
            <a:extLst>
              <a:ext uri="{FF2B5EF4-FFF2-40B4-BE49-F238E27FC236}">
                <a16:creationId xmlns="" xmlns:a16="http://schemas.microsoft.com/office/drawing/2014/main" id="{B22F27AE-3060-40FA-96AC-CC2AF9956199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1752600"/>
            <a:ext cx="1981200" cy="2362200"/>
            <a:chOff x="432" y="1200"/>
            <a:chExt cx="1920" cy="2208"/>
          </a:xfrm>
        </p:grpSpPr>
        <p:sp>
          <p:nvSpPr>
            <p:cNvPr id="1613828" name="Oval 4">
              <a:extLst>
                <a:ext uri="{FF2B5EF4-FFF2-40B4-BE49-F238E27FC236}">
                  <a16:creationId xmlns="" xmlns:a16="http://schemas.microsoft.com/office/drawing/2014/main" id="{B35EB0C9-FF77-4449-82A3-89BE73DBD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1200"/>
              <a:ext cx="480" cy="4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1613829" name="Oval 5">
              <a:extLst>
                <a:ext uri="{FF2B5EF4-FFF2-40B4-BE49-F238E27FC236}">
                  <a16:creationId xmlns="" xmlns:a16="http://schemas.microsoft.com/office/drawing/2014/main" id="{6024D702-B50D-4297-9D7F-E66731FA9D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064"/>
              <a:ext cx="480" cy="4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1613830" name="Oval 6">
              <a:extLst>
                <a:ext uri="{FF2B5EF4-FFF2-40B4-BE49-F238E27FC236}">
                  <a16:creationId xmlns="" xmlns:a16="http://schemas.microsoft.com/office/drawing/2014/main" id="{C6485E06-4AB6-42A8-B1AB-0959BE30A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064"/>
              <a:ext cx="480" cy="4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1613831" name="Oval 7">
              <a:extLst>
                <a:ext uri="{FF2B5EF4-FFF2-40B4-BE49-F238E27FC236}">
                  <a16:creationId xmlns="" xmlns:a16="http://schemas.microsoft.com/office/drawing/2014/main" id="{F004B446-C2D2-41D8-807F-1820B3D6AA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00"/>
              <a:ext cx="480" cy="48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1613832" name="Line 8">
              <a:extLst>
                <a:ext uri="{FF2B5EF4-FFF2-40B4-BE49-F238E27FC236}">
                  <a16:creationId xmlns="" xmlns:a16="http://schemas.microsoft.com/office/drawing/2014/main" id="{C893CBC6-21CE-4260-8FE6-8CA4D59738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44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13833" name="Line 9">
              <a:extLst>
                <a:ext uri="{FF2B5EF4-FFF2-40B4-BE49-F238E27FC236}">
                  <a16:creationId xmlns="" xmlns:a16="http://schemas.microsoft.com/office/drawing/2014/main" id="{FEEC6048-5BA7-4565-96A0-FA5C14F20C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168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13834" name="Oval 10">
              <a:extLst>
                <a:ext uri="{FF2B5EF4-FFF2-40B4-BE49-F238E27FC236}">
                  <a16:creationId xmlns="" xmlns:a16="http://schemas.microsoft.com/office/drawing/2014/main" id="{90250E24-504A-4597-BCA9-F712EB95B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928"/>
              <a:ext cx="480" cy="4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13835" name="Oval 11">
              <a:extLst>
                <a:ext uri="{FF2B5EF4-FFF2-40B4-BE49-F238E27FC236}">
                  <a16:creationId xmlns="" xmlns:a16="http://schemas.microsoft.com/office/drawing/2014/main" id="{044D060E-F4B2-4203-8639-5D04E1A81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928"/>
              <a:ext cx="480" cy="4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13836" name="Line 12">
              <a:extLst>
                <a:ext uri="{FF2B5EF4-FFF2-40B4-BE49-F238E27FC236}">
                  <a16:creationId xmlns="" xmlns:a16="http://schemas.microsoft.com/office/drawing/2014/main" id="{63A96A23-0E29-44E8-871D-E205C37351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00" y="2496"/>
              <a:ext cx="24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13837" name="Line 13">
              <a:extLst>
                <a:ext uri="{FF2B5EF4-FFF2-40B4-BE49-F238E27FC236}">
                  <a16:creationId xmlns="" xmlns:a16="http://schemas.microsoft.com/office/drawing/2014/main" id="{C547E4BE-D047-42D1-BB98-9A73D6F7D4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2496"/>
              <a:ext cx="28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13838" name="Line 14">
              <a:extLst>
                <a:ext uri="{FF2B5EF4-FFF2-40B4-BE49-F238E27FC236}">
                  <a16:creationId xmlns="" xmlns:a16="http://schemas.microsoft.com/office/drawing/2014/main" id="{57563684-57C9-483F-8960-B180B0DFD3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4" y="1584"/>
              <a:ext cx="52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613839" name="Group 15">
            <a:extLst>
              <a:ext uri="{FF2B5EF4-FFF2-40B4-BE49-F238E27FC236}">
                <a16:creationId xmlns="" xmlns:a16="http://schemas.microsoft.com/office/drawing/2014/main" id="{7D9528CC-91F9-44E3-BE10-BB3241934548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1752600"/>
            <a:ext cx="1981200" cy="2362200"/>
            <a:chOff x="2448" y="1248"/>
            <a:chExt cx="1920" cy="2208"/>
          </a:xfrm>
        </p:grpSpPr>
        <p:sp>
          <p:nvSpPr>
            <p:cNvPr id="1613840" name="Oval 16">
              <a:extLst>
                <a:ext uri="{FF2B5EF4-FFF2-40B4-BE49-F238E27FC236}">
                  <a16:creationId xmlns="" xmlns:a16="http://schemas.microsoft.com/office/drawing/2014/main" id="{F809F37B-55F4-4E8B-A70E-F0AC00505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248"/>
              <a:ext cx="480" cy="4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13841" name="Oval 17">
              <a:extLst>
                <a:ext uri="{FF2B5EF4-FFF2-40B4-BE49-F238E27FC236}">
                  <a16:creationId xmlns="" xmlns:a16="http://schemas.microsoft.com/office/drawing/2014/main" id="{0E10B639-67C1-4305-B4F2-3646BD3C27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112"/>
              <a:ext cx="480" cy="48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1613842" name="Oval 18">
              <a:extLst>
                <a:ext uri="{FF2B5EF4-FFF2-40B4-BE49-F238E27FC236}">
                  <a16:creationId xmlns="" xmlns:a16="http://schemas.microsoft.com/office/drawing/2014/main" id="{32FF6DE7-F19F-4943-A774-712531CC3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112"/>
              <a:ext cx="480" cy="4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13843" name="Oval 19">
              <a:extLst>
                <a:ext uri="{FF2B5EF4-FFF2-40B4-BE49-F238E27FC236}">
                  <a16:creationId xmlns="" xmlns:a16="http://schemas.microsoft.com/office/drawing/2014/main" id="{442E48E6-7665-4811-8BE7-82A91733E7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248"/>
              <a:ext cx="480" cy="4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1613844" name="Line 20">
              <a:extLst>
                <a:ext uri="{FF2B5EF4-FFF2-40B4-BE49-F238E27FC236}">
                  <a16:creationId xmlns="" xmlns:a16="http://schemas.microsoft.com/office/drawing/2014/main" id="{F86096BF-7DEE-4ED3-871C-EE08604C0B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148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13845" name="Line 21">
              <a:extLst>
                <a:ext uri="{FF2B5EF4-FFF2-40B4-BE49-F238E27FC236}">
                  <a16:creationId xmlns="" xmlns:a16="http://schemas.microsoft.com/office/drawing/2014/main" id="{5D373340-B6FF-4E05-BF0A-E8F0793C59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17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13846" name="Oval 22">
              <a:extLst>
                <a:ext uri="{FF2B5EF4-FFF2-40B4-BE49-F238E27FC236}">
                  <a16:creationId xmlns="" xmlns:a16="http://schemas.microsoft.com/office/drawing/2014/main" id="{CFC837D2-7393-4CAA-B97B-FD5B72DC72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976"/>
              <a:ext cx="480" cy="4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1613847" name="Oval 23">
              <a:extLst>
                <a:ext uri="{FF2B5EF4-FFF2-40B4-BE49-F238E27FC236}">
                  <a16:creationId xmlns="" xmlns:a16="http://schemas.microsoft.com/office/drawing/2014/main" id="{D11E5AC0-41EE-49E7-961A-089A7F3789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976"/>
              <a:ext cx="480" cy="48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1613848" name="Line 24">
              <a:extLst>
                <a:ext uri="{FF2B5EF4-FFF2-40B4-BE49-F238E27FC236}">
                  <a16:creationId xmlns="" xmlns:a16="http://schemas.microsoft.com/office/drawing/2014/main" id="{AC7AF9DE-7678-4DC8-B09B-75934A856C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16" y="2544"/>
              <a:ext cx="24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13849" name="Line 25">
              <a:extLst>
                <a:ext uri="{FF2B5EF4-FFF2-40B4-BE49-F238E27FC236}">
                  <a16:creationId xmlns="" xmlns:a16="http://schemas.microsoft.com/office/drawing/2014/main" id="{CA696F26-D0F4-4B53-A163-4ABCBD90E4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544"/>
              <a:ext cx="28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13850" name="Line 26">
              <a:extLst>
                <a:ext uri="{FF2B5EF4-FFF2-40B4-BE49-F238E27FC236}">
                  <a16:creationId xmlns="" xmlns:a16="http://schemas.microsoft.com/office/drawing/2014/main" id="{256E9E2F-2FA8-4F86-8F46-E18FF01F33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0" y="1632"/>
              <a:ext cx="52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aphicFrame>
        <p:nvGraphicFramePr>
          <p:cNvPr id="1613851" name="Object 27">
            <a:extLst>
              <a:ext uri="{FF2B5EF4-FFF2-40B4-BE49-F238E27FC236}">
                <a16:creationId xmlns="" xmlns:a16="http://schemas.microsoft.com/office/drawing/2014/main" id="{326C24DF-36CE-4EEB-BE6C-BB2208D6EF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1900" y="1676400"/>
          <a:ext cx="317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Equation" r:id="rId4" imgW="126720" imgH="152280" progId="Equation.3">
                  <p:embed/>
                </p:oleObj>
              </mc:Choice>
              <mc:Fallback>
                <p:oleObj name="Equation" r:id="rId4" imgW="126720" imgH="152280" progId="Equation.3">
                  <p:embed/>
                  <p:pic>
                    <p:nvPicPr>
                      <p:cNvPr id="1613851" name="Object 27">
                        <a:extLst>
                          <a:ext uri="{FF2B5EF4-FFF2-40B4-BE49-F238E27FC236}">
                            <a16:creationId xmlns="" xmlns:a16="http://schemas.microsoft.com/office/drawing/2014/main" id="{326C24DF-36CE-4EEB-BE6C-BB2208D6EF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900" y="1676400"/>
                        <a:ext cx="317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3852" name="Object 28">
            <a:extLst>
              <a:ext uri="{FF2B5EF4-FFF2-40B4-BE49-F238E27FC236}">
                <a16:creationId xmlns="" xmlns:a16="http://schemas.microsoft.com/office/drawing/2014/main" id="{AA1F7423-FB36-4909-B6F2-80E3E9252A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2438400"/>
          <a:ext cx="317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Equation" r:id="rId6" imgW="126720" imgH="152280" progId="Equation.3">
                  <p:embed/>
                </p:oleObj>
              </mc:Choice>
              <mc:Fallback>
                <p:oleObj name="Equation" r:id="rId6" imgW="126720" imgH="152280" progId="Equation.3">
                  <p:embed/>
                  <p:pic>
                    <p:nvPicPr>
                      <p:cNvPr id="1613852" name="Object 28">
                        <a:extLst>
                          <a:ext uri="{FF2B5EF4-FFF2-40B4-BE49-F238E27FC236}">
                            <a16:creationId xmlns="" xmlns:a16="http://schemas.microsoft.com/office/drawing/2014/main" id="{AA1F7423-FB36-4909-B6F2-80E3E9252A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438400"/>
                        <a:ext cx="317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3853" name="Text Box 29">
            <a:extLst>
              <a:ext uri="{FF2B5EF4-FFF2-40B4-BE49-F238E27FC236}">
                <a16:creationId xmlns="" xmlns:a16="http://schemas.microsoft.com/office/drawing/2014/main" id="{B72604F4-7600-43C3-BD1D-13BF0F9C6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4384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cs typeface="Arial" panose="020B0604020202020204" pitchFamily="34" charset="0"/>
              </a:rPr>
              <a:t>&lt;</a:t>
            </a:r>
          </a:p>
        </p:txBody>
      </p:sp>
      <p:graphicFrame>
        <p:nvGraphicFramePr>
          <p:cNvPr id="1613854" name="Object 30">
            <a:extLst>
              <a:ext uri="{FF2B5EF4-FFF2-40B4-BE49-F238E27FC236}">
                <a16:creationId xmlns="" xmlns:a16="http://schemas.microsoft.com/office/drawing/2014/main" id="{470D50EE-DF3E-47F1-9E7C-4ECAEE7F8A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3124200"/>
          <a:ext cx="317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Equation" r:id="rId7" imgW="126720" imgH="152280" progId="Equation.3">
                  <p:embed/>
                </p:oleObj>
              </mc:Choice>
              <mc:Fallback>
                <p:oleObj name="Equation" r:id="rId7" imgW="126720" imgH="152280" progId="Equation.3">
                  <p:embed/>
                  <p:pic>
                    <p:nvPicPr>
                      <p:cNvPr id="1613854" name="Object 30">
                        <a:extLst>
                          <a:ext uri="{FF2B5EF4-FFF2-40B4-BE49-F238E27FC236}">
                            <a16:creationId xmlns="" xmlns:a16="http://schemas.microsoft.com/office/drawing/2014/main" id="{470D50EE-DF3E-47F1-9E7C-4ECAEE7F8A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124200"/>
                        <a:ext cx="317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3855" name="Object 31">
            <a:extLst>
              <a:ext uri="{FF2B5EF4-FFF2-40B4-BE49-F238E27FC236}">
                <a16:creationId xmlns="" xmlns:a16="http://schemas.microsoft.com/office/drawing/2014/main" id="{6DD2584A-75F4-47E3-A6EC-82C771FE9A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0" y="3124200"/>
          <a:ext cx="317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name="Equation" r:id="rId8" imgW="126720" imgH="152280" progId="Equation.3">
                  <p:embed/>
                </p:oleObj>
              </mc:Choice>
              <mc:Fallback>
                <p:oleObj name="Equation" r:id="rId8" imgW="126720" imgH="152280" progId="Equation.3">
                  <p:embed/>
                  <p:pic>
                    <p:nvPicPr>
                      <p:cNvPr id="1613855" name="Object 31">
                        <a:extLst>
                          <a:ext uri="{FF2B5EF4-FFF2-40B4-BE49-F238E27FC236}">
                            <a16:creationId xmlns="" xmlns:a16="http://schemas.microsoft.com/office/drawing/2014/main" id="{6DD2584A-75F4-47E3-A6EC-82C771FE9A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124200"/>
                        <a:ext cx="317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13856" name="Group 32">
            <a:extLst>
              <a:ext uri="{FF2B5EF4-FFF2-40B4-BE49-F238E27FC236}">
                <a16:creationId xmlns="" xmlns:a16="http://schemas.microsoft.com/office/drawing/2014/main" id="{5F5490C7-974B-4540-90D6-69C0C1715D6B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2057401"/>
            <a:ext cx="2667000" cy="1006475"/>
            <a:chOff x="3217" y="1872"/>
            <a:chExt cx="1680" cy="634"/>
          </a:xfrm>
        </p:grpSpPr>
        <p:sp>
          <p:nvSpPr>
            <p:cNvPr id="1613857" name="AutoShape 33">
              <a:extLst>
                <a:ext uri="{FF2B5EF4-FFF2-40B4-BE49-F238E27FC236}">
                  <a16:creationId xmlns="" xmlns:a16="http://schemas.microsoft.com/office/drawing/2014/main" id="{F8DA7F3A-4114-4CCB-83FD-36FE6B4F5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7" y="2160"/>
              <a:ext cx="240" cy="240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13858" name="Text Box 34">
              <a:extLst>
                <a:ext uri="{FF2B5EF4-FFF2-40B4-BE49-F238E27FC236}">
                  <a16:creationId xmlns="" xmlns:a16="http://schemas.microsoft.com/office/drawing/2014/main" id="{6868B913-F478-467C-BE1F-12BCCB575F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3" y="2064"/>
              <a:ext cx="86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accent2"/>
                  </a:solidFill>
                  <a:cs typeface="Arial" panose="020B0604020202020204" pitchFamily="34" charset="0"/>
                </a:rPr>
                <a:t>Local minimum</a:t>
              </a:r>
            </a:p>
          </p:txBody>
        </p:sp>
        <p:sp>
          <p:nvSpPr>
            <p:cNvPr id="1613859" name="Text Box 35">
              <a:extLst>
                <a:ext uri="{FF2B5EF4-FFF2-40B4-BE49-F238E27FC236}">
                  <a16:creationId xmlns="" xmlns:a16="http://schemas.microsoft.com/office/drawing/2014/main" id="{493C93E3-0A3D-4BB4-B04B-0D0A3B9E0E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7" y="1872"/>
              <a:ext cx="480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5400">
                  <a:cs typeface="Arial" panose="020B0604020202020204" pitchFamily="34" charset="0"/>
                </a:rPr>
                <a:t>…</a:t>
              </a:r>
            </a:p>
          </p:txBody>
        </p:sp>
      </p:grpSp>
      <p:sp>
        <p:nvSpPr>
          <p:cNvPr id="1613860" name="AutoShape 36">
            <a:extLst>
              <a:ext uri="{FF2B5EF4-FFF2-40B4-BE49-F238E27FC236}">
                <a16:creationId xmlns="" xmlns:a16="http://schemas.microsoft.com/office/drawing/2014/main" id="{EF42243B-8B13-42B6-A15F-AD45E1C0EAE3}"/>
              </a:ext>
            </a:extLst>
          </p:cNvPr>
          <p:cNvSpPr>
            <a:spLocks/>
          </p:cNvSpPr>
          <p:nvPr/>
        </p:nvSpPr>
        <p:spPr bwMode="auto">
          <a:xfrm rot="16226663">
            <a:off x="4304507" y="-575469"/>
            <a:ext cx="304800" cy="4040187"/>
          </a:xfrm>
          <a:prstGeom prst="rightBrace">
            <a:avLst>
              <a:gd name="adj1" fmla="val 110460"/>
              <a:gd name="adj2" fmla="val 50079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13861" name="Text Box 37">
            <a:extLst>
              <a:ext uri="{FF2B5EF4-FFF2-40B4-BE49-F238E27FC236}">
                <a16:creationId xmlns="" xmlns:a16="http://schemas.microsoft.com/office/drawing/2014/main" id="{731E0797-8D73-4D58-A4F3-5F3D4F6B7A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81001"/>
            <a:ext cx="4876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cs typeface="Arial" panose="020B0604020202020204" pitchFamily="34" charset="0"/>
              </a:rPr>
              <a:t>Compare no more than </a:t>
            </a:r>
            <a:r>
              <a:rPr lang="en-US" altLang="zh-CN" sz="2400" i="1">
                <a:solidFill>
                  <a:srgbClr val="CC0000"/>
                </a:solidFill>
                <a:cs typeface="Arial" panose="020B0604020202020204" pitchFamily="34" charset="0"/>
              </a:rPr>
              <a:t>maxneighbor</a:t>
            </a:r>
            <a:r>
              <a:rPr lang="en-US" altLang="zh-CN" sz="2400" i="1">
                <a:cs typeface="Arial" panose="020B0604020202020204" pitchFamily="34" charset="0"/>
              </a:rPr>
              <a:t> </a:t>
            </a:r>
            <a:r>
              <a:rPr lang="en-US" altLang="zh-CN" sz="2400">
                <a:cs typeface="Arial" panose="020B0604020202020204" pitchFamily="34" charset="0"/>
              </a:rPr>
              <a:t>times</a:t>
            </a:r>
          </a:p>
        </p:txBody>
      </p:sp>
      <p:grpSp>
        <p:nvGrpSpPr>
          <p:cNvPr id="1613862" name="Group 38">
            <a:extLst>
              <a:ext uri="{FF2B5EF4-FFF2-40B4-BE49-F238E27FC236}">
                <a16:creationId xmlns="" xmlns:a16="http://schemas.microsoft.com/office/drawing/2014/main" id="{60A25CA8-0FC1-4240-955A-402813376DB7}"/>
              </a:ext>
            </a:extLst>
          </p:cNvPr>
          <p:cNvGrpSpPr>
            <a:grpSpLocks/>
          </p:cNvGrpSpPr>
          <p:nvPr/>
        </p:nvGrpSpPr>
        <p:grpSpPr bwMode="auto">
          <a:xfrm>
            <a:off x="8534400" y="1752600"/>
            <a:ext cx="1828800" cy="4724400"/>
            <a:chOff x="4704" y="1488"/>
            <a:chExt cx="912" cy="1632"/>
          </a:xfrm>
        </p:grpSpPr>
        <p:sp>
          <p:nvSpPr>
            <p:cNvPr id="1613863" name="AutoShape 39">
              <a:extLst>
                <a:ext uri="{FF2B5EF4-FFF2-40B4-BE49-F238E27FC236}">
                  <a16:creationId xmlns="" xmlns:a16="http://schemas.microsoft.com/office/drawing/2014/main" id="{36494348-21A4-48DB-9E14-227EA7301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4" y="1488"/>
              <a:ext cx="96" cy="1632"/>
            </a:xfrm>
            <a:prstGeom prst="rightBrace">
              <a:avLst>
                <a:gd name="adj1" fmla="val 141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13864" name="Text Box 40">
              <a:extLst>
                <a:ext uri="{FF2B5EF4-FFF2-40B4-BE49-F238E27FC236}">
                  <a16:creationId xmlns="" xmlns:a16="http://schemas.microsoft.com/office/drawing/2014/main" id="{7B7FBA24-5B85-4809-9C81-F823306468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2160"/>
              <a:ext cx="768" cy="1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CC0000"/>
                  </a:solidFill>
                  <a:cs typeface="Arial" panose="020B0604020202020204" pitchFamily="34" charset="0"/>
                </a:rPr>
                <a:t>numlocal</a:t>
              </a:r>
            </a:p>
          </p:txBody>
        </p:sp>
      </p:grpSp>
      <p:sp>
        <p:nvSpPr>
          <p:cNvPr id="1613865" name="AutoShape 41">
            <a:extLst>
              <a:ext uri="{FF2B5EF4-FFF2-40B4-BE49-F238E27FC236}">
                <a16:creationId xmlns="" xmlns:a16="http://schemas.microsoft.com/office/drawing/2014/main" id="{FC2FBB78-29E6-4A84-8197-4C098CCD2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9400" y="4405314"/>
            <a:ext cx="838200" cy="776287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13866" name="Text Box 42">
            <a:extLst>
              <a:ext uri="{FF2B5EF4-FFF2-40B4-BE49-F238E27FC236}">
                <a16:creationId xmlns="" xmlns:a16="http://schemas.microsoft.com/office/drawing/2014/main" id="{826B502A-CE6B-425B-9828-FEF67E883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1600" y="548640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cs typeface="Arial" panose="020B0604020202020204" pitchFamily="34" charset="0"/>
              </a:rPr>
              <a:t>Best Node</a:t>
            </a:r>
          </a:p>
        </p:txBody>
      </p:sp>
      <p:graphicFrame>
        <p:nvGraphicFramePr>
          <p:cNvPr id="1613867" name="Object 43">
            <a:extLst>
              <a:ext uri="{FF2B5EF4-FFF2-40B4-BE49-F238E27FC236}">
                <a16:creationId xmlns="" xmlns:a16="http://schemas.microsoft.com/office/drawing/2014/main" id="{3A7143E3-277C-4E67-BA15-5907A80F2B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2286000"/>
          <a:ext cx="317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" name="Equation" r:id="rId9" imgW="126720" imgH="152280" progId="Equation.3">
                  <p:embed/>
                </p:oleObj>
              </mc:Choice>
              <mc:Fallback>
                <p:oleObj name="Equation" r:id="rId9" imgW="126720" imgH="152280" progId="Equation.3">
                  <p:embed/>
                  <p:pic>
                    <p:nvPicPr>
                      <p:cNvPr id="1613867" name="Object 43">
                        <a:extLst>
                          <a:ext uri="{FF2B5EF4-FFF2-40B4-BE49-F238E27FC236}">
                            <a16:creationId xmlns="" xmlns:a16="http://schemas.microsoft.com/office/drawing/2014/main" id="{3A7143E3-277C-4E67-BA15-5907A80F2B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286000"/>
                        <a:ext cx="317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13868" name="Group 44">
            <a:extLst>
              <a:ext uri="{FF2B5EF4-FFF2-40B4-BE49-F238E27FC236}">
                <a16:creationId xmlns="" xmlns:a16="http://schemas.microsoft.com/office/drawing/2014/main" id="{D8A19570-4873-494C-AA38-8A5E67A4535A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3733801"/>
            <a:ext cx="2667000" cy="1006475"/>
            <a:chOff x="3217" y="1872"/>
            <a:chExt cx="1680" cy="634"/>
          </a:xfrm>
        </p:grpSpPr>
        <p:sp>
          <p:nvSpPr>
            <p:cNvPr id="1613869" name="AutoShape 45">
              <a:extLst>
                <a:ext uri="{FF2B5EF4-FFF2-40B4-BE49-F238E27FC236}">
                  <a16:creationId xmlns="" xmlns:a16="http://schemas.microsoft.com/office/drawing/2014/main" id="{A29AC726-EE2C-4C95-9233-847EDEA0DF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7" y="2160"/>
              <a:ext cx="240" cy="240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13870" name="Text Box 46">
              <a:extLst>
                <a:ext uri="{FF2B5EF4-FFF2-40B4-BE49-F238E27FC236}">
                  <a16:creationId xmlns="" xmlns:a16="http://schemas.microsoft.com/office/drawing/2014/main" id="{2B897AAB-6719-450F-8F04-8E9ECCB2FB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3" y="2064"/>
              <a:ext cx="86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accent2"/>
                  </a:solidFill>
                  <a:cs typeface="Arial" panose="020B0604020202020204" pitchFamily="34" charset="0"/>
                </a:rPr>
                <a:t>Local minimum</a:t>
              </a:r>
            </a:p>
          </p:txBody>
        </p:sp>
        <p:sp>
          <p:nvSpPr>
            <p:cNvPr id="1613871" name="Text Box 47">
              <a:extLst>
                <a:ext uri="{FF2B5EF4-FFF2-40B4-BE49-F238E27FC236}">
                  <a16:creationId xmlns="" xmlns:a16="http://schemas.microsoft.com/office/drawing/2014/main" id="{FAAF70B4-79AB-43C7-9DE7-F8F68FB757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7" y="1872"/>
              <a:ext cx="480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5400">
                  <a:cs typeface="Arial" panose="020B0604020202020204" pitchFamily="34" charset="0"/>
                </a:rPr>
                <a:t>…</a:t>
              </a:r>
            </a:p>
          </p:txBody>
        </p:sp>
      </p:grpSp>
      <p:grpSp>
        <p:nvGrpSpPr>
          <p:cNvPr id="1613872" name="Group 48">
            <a:extLst>
              <a:ext uri="{FF2B5EF4-FFF2-40B4-BE49-F238E27FC236}">
                <a16:creationId xmlns="" xmlns:a16="http://schemas.microsoft.com/office/drawing/2014/main" id="{D70EACC4-4437-44CB-9D2A-FB6021963D7F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4648201"/>
            <a:ext cx="2667000" cy="1006475"/>
            <a:chOff x="3217" y="1872"/>
            <a:chExt cx="1680" cy="634"/>
          </a:xfrm>
        </p:grpSpPr>
        <p:sp>
          <p:nvSpPr>
            <p:cNvPr id="1613873" name="AutoShape 49">
              <a:extLst>
                <a:ext uri="{FF2B5EF4-FFF2-40B4-BE49-F238E27FC236}">
                  <a16:creationId xmlns="" xmlns:a16="http://schemas.microsoft.com/office/drawing/2014/main" id="{10F3FE07-3844-423E-A5C9-28DE743B6A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7" y="2160"/>
              <a:ext cx="240" cy="240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13874" name="Text Box 50">
              <a:extLst>
                <a:ext uri="{FF2B5EF4-FFF2-40B4-BE49-F238E27FC236}">
                  <a16:creationId xmlns="" xmlns:a16="http://schemas.microsoft.com/office/drawing/2014/main" id="{2DDC97A8-4D9E-4CC3-9BC5-67ACC00A70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3" y="2064"/>
              <a:ext cx="86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accent2"/>
                  </a:solidFill>
                  <a:cs typeface="Arial" panose="020B0604020202020204" pitchFamily="34" charset="0"/>
                </a:rPr>
                <a:t>Local minimum</a:t>
              </a:r>
            </a:p>
          </p:txBody>
        </p:sp>
        <p:sp>
          <p:nvSpPr>
            <p:cNvPr id="1613875" name="Text Box 51">
              <a:extLst>
                <a:ext uri="{FF2B5EF4-FFF2-40B4-BE49-F238E27FC236}">
                  <a16:creationId xmlns="" xmlns:a16="http://schemas.microsoft.com/office/drawing/2014/main" id="{70325A93-1B64-4F27-9732-F51F8A74EE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7" y="1872"/>
              <a:ext cx="480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5400">
                  <a:cs typeface="Arial" panose="020B0604020202020204" pitchFamily="34" charset="0"/>
                </a:rPr>
                <a:t>…</a:t>
              </a:r>
            </a:p>
          </p:txBody>
        </p:sp>
      </p:grpSp>
      <p:grpSp>
        <p:nvGrpSpPr>
          <p:cNvPr id="1613876" name="Group 52">
            <a:extLst>
              <a:ext uri="{FF2B5EF4-FFF2-40B4-BE49-F238E27FC236}">
                <a16:creationId xmlns="" xmlns:a16="http://schemas.microsoft.com/office/drawing/2014/main" id="{7030A355-B321-4D53-8B49-6999437422C6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5470526"/>
            <a:ext cx="2667000" cy="1006475"/>
            <a:chOff x="3217" y="1872"/>
            <a:chExt cx="1680" cy="634"/>
          </a:xfrm>
        </p:grpSpPr>
        <p:sp>
          <p:nvSpPr>
            <p:cNvPr id="1613877" name="AutoShape 53">
              <a:extLst>
                <a:ext uri="{FF2B5EF4-FFF2-40B4-BE49-F238E27FC236}">
                  <a16:creationId xmlns="" xmlns:a16="http://schemas.microsoft.com/office/drawing/2014/main" id="{58222BA8-006E-4291-BCC2-24390782B8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7" y="2160"/>
              <a:ext cx="240" cy="240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13878" name="Text Box 54">
              <a:extLst>
                <a:ext uri="{FF2B5EF4-FFF2-40B4-BE49-F238E27FC236}">
                  <a16:creationId xmlns="" xmlns:a16="http://schemas.microsoft.com/office/drawing/2014/main" id="{5D3F9370-D292-47BD-BF44-EC56BFC459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3" y="2064"/>
              <a:ext cx="86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accent2"/>
                  </a:solidFill>
                  <a:cs typeface="Arial" panose="020B0604020202020204" pitchFamily="34" charset="0"/>
                </a:rPr>
                <a:t>Local minimum</a:t>
              </a:r>
            </a:p>
          </p:txBody>
        </p:sp>
        <p:sp>
          <p:nvSpPr>
            <p:cNvPr id="1613879" name="Text Box 55">
              <a:extLst>
                <a:ext uri="{FF2B5EF4-FFF2-40B4-BE49-F238E27FC236}">
                  <a16:creationId xmlns="" xmlns:a16="http://schemas.microsoft.com/office/drawing/2014/main" id="{3B0AEBB2-2085-4901-BB4F-1D67D59C12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7" y="1872"/>
              <a:ext cx="480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5400">
                  <a:cs typeface="Arial" panose="020B0604020202020204" pitchFamily="34" charset="0"/>
                </a:rPr>
                <a:t>…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13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13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13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13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13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13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13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13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13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13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13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13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13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13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13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13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13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13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13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13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138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13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613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613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3853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="" xmlns:a16="http://schemas.microsoft.com/office/drawing/2014/main" id="{5BCD223E-BBCA-478C-A8FB-658EC7B21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C838D-578C-4CBF-A28D-13F11D7BF9A6}" type="slidenum">
              <a:rPr lang="zh-CN" altLang="en-US"/>
              <a:pPr/>
              <a:t>53</a:t>
            </a:fld>
            <a:endParaRPr lang="en-US" altLang="zh-CN"/>
          </a:p>
        </p:txBody>
      </p:sp>
      <p:sp>
        <p:nvSpPr>
          <p:cNvPr id="1615874" name="Rectangle 2">
            <a:extLst>
              <a:ext uri="{FF2B5EF4-FFF2-40B4-BE49-F238E27FC236}">
                <a16:creationId xmlns="" xmlns:a16="http://schemas.microsoft.com/office/drawing/2014/main" id="{60EC5029-3495-4E0C-A90F-83375AB240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ea typeface="宋体" panose="02010600030101010101" pitchFamily="2" charset="-122"/>
              </a:rPr>
              <a:t>CLARANS - Algorithm</a:t>
            </a:r>
          </a:p>
        </p:txBody>
      </p:sp>
      <p:sp>
        <p:nvSpPr>
          <p:cNvPr id="1615875" name="Rectangle 3">
            <a:extLst>
              <a:ext uri="{FF2B5EF4-FFF2-40B4-BE49-F238E27FC236}">
                <a16:creationId xmlns="" xmlns:a16="http://schemas.microsoft.com/office/drawing/2014/main" id="{CFEE07AE-5D65-43D0-9889-561DD6AB25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76426" y="1066800"/>
            <a:ext cx="8105775" cy="5562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400">
                <a:ea typeface="宋体" panose="02010600030101010101" pitchFamily="2" charset="-122"/>
              </a:rPr>
              <a:t>Set mincost to MAXIMUM; </a:t>
            </a:r>
          </a:p>
          <a:p>
            <a:pPr>
              <a:lnSpc>
                <a:spcPct val="80000"/>
              </a:lnSpc>
            </a:pPr>
            <a:r>
              <a:rPr lang="en-US" altLang="zh-CN" sz="2400">
                <a:ea typeface="宋体" panose="02010600030101010101" pitchFamily="2" charset="-122"/>
              </a:rPr>
              <a:t>For i=1 to </a:t>
            </a:r>
            <a:r>
              <a:rPr lang="en-US" altLang="zh-CN" sz="2400" i="1">
                <a:ea typeface="宋体" panose="02010600030101010101" pitchFamily="2" charset="-122"/>
              </a:rPr>
              <a:t>h</a:t>
            </a:r>
            <a:r>
              <a:rPr lang="en-US" altLang="zh-CN" sz="2400">
                <a:ea typeface="宋体" panose="02010600030101010101" pitchFamily="2" charset="-122"/>
              </a:rPr>
              <a:t> do  // find h local optimum</a:t>
            </a:r>
          </a:p>
          <a:p>
            <a:pPr lvl="1">
              <a:lnSpc>
                <a:spcPct val="80000"/>
              </a:lnSpc>
            </a:pPr>
            <a:r>
              <a:rPr lang="en-US" altLang="zh-CN" sz="2200">
                <a:ea typeface="宋体" panose="02010600030101010101" pitchFamily="2" charset="-122"/>
              </a:rPr>
              <a:t>Randomly select a node as the current node C in the graph;</a:t>
            </a:r>
          </a:p>
          <a:p>
            <a:pPr lvl="1">
              <a:lnSpc>
                <a:spcPct val="80000"/>
              </a:lnSpc>
            </a:pPr>
            <a:r>
              <a:rPr lang="en-US" altLang="zh-CN" sz="2200">
                <a:ea typeface="宋体" panose="02010600030101010101" pitchFamily="2" charset="-122"/>
              </a:rPr>
              <a:t>J = 1;  // counter of neighbors</a:t>
            </a:r>
          </a:p>
          <a:p>
            <a:pPr lvl="1">
              <a:lnSpc>
                <a:spcPct val="80000"/>
              </a:lnSpc>
            </a:pPr>
            <a:r>
              <a:rPr lang="en-US" altLang="zh-CN" sz="2200">
                <a:ea typeface="宋体" panose="02010600030101010101" pitchFamily="2" charset="-122"/>
              </a:rPr>
              <a:t>Repeat</a:t>
            </a:r>
          </a:p>
          <a:p>
            <a:pPr lvl="2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	Randomly select a neighbor N of C;</a:t>
            </a:r>
          </a:p>
          <a:p>
            <a:pPr lvl="2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	If Cost(N,D)&lt;Cost(C,D) </a:t>
            </a:r>
          </a:p>
          <a:p>
            <a:pPr lvl="3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700">
                <a:ea typeface="宋体" panose="02010600030101010101" pitchFamily="2" charset="-122"/>
              </a:rPr>
              <a:t>	</a:t>
            </a:r>
            <a:r>
              <a:rPr lang="en-US" altLang="zh-CN" sz="1900">
                <a:ea typeface="宋体" panose="02010600030101010101" pitchFamily="2" charset="-122"/>
              </a:rPr>
              <a:t>Assign N as the current node C;</a:t>
            </a:r>
          </a:p>
          <a:p>
            <a:pPr lvl="3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900">
                <a:ea typeface="宋体" panose="02010600030101010101" pitchFamily="2" charset="-122"/>
              </a:rPr>
              <a:t>	J = 1;</a:t>
            </a:r>
          </a:p>
          <a:p>
            <a:pPr lvl="2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>
                <a:ea typeface="宋体" panose="02010600030101010101" pitchFamily="2" charset="-122"/>
              </a:rPr>
              <a:t>	</a:t>
            </a:r>
            <a:r>
              <a:rPr lang="en-US" altLang="zh-CN">
                <a:ea typeface="宋体" panose="02010600030101010101" pitchFamily="2" charset="-122"/>
              </a:rPr>
              <a:t>Else  J++;</a:t>
            </a:r>
          </a:p>
          <a:p>
            <a:pPr lvl="2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	Endif;</a:t>
            </a:r>
          </a:p>
          <a:p>
            <a:pPr lvl="1">
              <a:lnSpc>
                <a:spcPct val="80000"/>
              </a:lnSpc>
            </a:pPr>
            <a:r>
              <a:rPr lang="en-US" altLang="zh-CN" sz="2200">
                <a:ea typeface="宋体" panose="02010600030101010101" pitchFamily="2" charset="-122"/>
              </a:rPr>
              <a:t>Until J &gt; m</a:t>
            </a:r>
          </a:p>
          <a:p>
            <a:pPr lvl="1">
              <a:lnSpc>
                <a:spcPct val="80000"/>
              </a:lnSpc>
            </a:pPr>
            <a:r>
              <a:rPr lang="en-US" altLang="zh-CN" sz="2200">
                <a:ea typeface="宋体" panose="02010600030101010101" pitchFamily="2" charset="-122"/>
              </a:rPr>
              <a:t>Update mincost with Cost(C,D) if applicableEnd for;</a:t>
            </a:r>
          </a:p>
          <a:p>
            <a:pPr>
              <a:lnSpc>
                <a:spcPct val="80000"/>
              </a:lnSpc>
            </a:pPr>
            <a:r>
              <a:rPr lang="en-US" altLang="zh-CN" sz="2400">
                <a:ea typeface="宋体" panose="02010600030101010101" pitchFamily="2" charset="-122"/>
              </a:rPr>
              <a:t>End For</a:t>
            </a:r>
          </a:p>
          <a:p>
            <a:pPr>
              <a:lnSpc>
                <a:spcPct val="80000"/>
              </a:lnSpc>
            </a:pPr>
            <a:r>
              <a:rPr lang="en-US" altLang="zh-CN" sz="2400">
                <a:ea typeface="宋体" panose="02010600030101010101" pitchFamily="2" charset="-122"/>
              </a:rPr>
              <a:t>Return bestnode;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rgbClr val="C00000"/>
                </a:solidFill>
              </a:rPr>
              <a:t>Hierarchical Clustering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idx="1"/>
          </p:nvPr>
        </p:nvSpPr>
        <p:spPr>
          <a:xfrm>
            <a:off x="838199" y="1270000"/>
            <a:ext cx="8852211" cy="4906963"/>
          </a:xfrm>
        </p:spPr>
        <p:txBody>
          <a:bodyPr>
            <a:normAutofit fontScale="40000" lnSpcReduction="20000"/>
          </a:bodyPr>
          <a:lstStyle/>
          <a:p>
            <a:pPr marL="483794" indent="-483794" algn="just">
              <a:lnSpc>
                <a:spcPct val="110000"/>
              </a:lnSpc>
            </a:pPr>
            <a:r>
              <a:rPr lang="en-US" altLang="en-US" sz="6000" dirty="0"/>
              <a:t>Hierarchical Clustering Approach</a:t>
            </a:r>
          </a:p>
          <a:p>
            <a:pPr marL="888396" lvl="1" indent="-414680" algn="just">
              <a:lnSpc>
                <a:spcPct val="110000"/>
              </a:lnSpc>
            </a:pPr>
            <a:r>
              <a:rPr lang="en-US" altLang="en-US" sz="5500" dirty="0"/>
              <a:t>A typical clustering analysis approach via partitioning data set </a:t>
            </a:r>
            <a:r>
              <a:rPr lang="en-US" altLang="en-US" sz="5500" dirty="0">
                <a:solidFill>
                  <a:srgbClr val="FF0000"/>
                </a:solidFill>
              </a:rPr>
              <a:t>sequentially</a:t>
            </a:r>
          </a:p>
          <a:p>
            <a:pPr marL="888396" lvl="1" indent="-414680" algn="just">
              <a:lnSpc>
                <a:spcPct val="110000"/>
              </a:lnSpc>
            </a:pPr>
            <a:r>
              <a:rPr lang="en-GB" altLang="en-US" sz="5500" dirty="0"/>
              <a:t>Construct nested partitions layer by layer via grouping objects  into a tree of clusters </a:t>
            </a:r>
            <a:r>
              <a:rPr lang="en-US" altLang="en-US" sz="5500" dirty="0"/>
              <a:t>(</a:t>
            </a:r>
            <a:r>
              <a:rPr lang="en-US" altLang="en-US" sz="5500" dirty="0">
                <a:solidFill>
                  <a:srgbClr val="FF0000"/>
                </a:solidFill>
              </a:rPr>
              <a:t>without the need to know the number of clusters in advance</a:t>
            </a:r>
            <a:r>
              <a:rPr lang="en-US" altLang="en-US" sz="5500" dirty="0"/>
              <a:t>)</a:t>
            </a:r>
          </a:p>
          <a:p>
            <a:pPr marL="888396" lvl="1" indent="-414680" algn="just">
              <a:lnSpc>
                <a:spcPct val="110000"/>
              </a:lnSpc>
            </a:pPr>
            <a:r>
              <a:rPr lang="en-GB" altLang="en-US" sz="5500" dirty="0"/>
              <a:t>Use (generalised) distance matrix as clustering criteria</a:t>
            </a:r>
            <a:endParaRPr lang="en-US" altLang="en-US" sz="5500" dirty="0"/>
          </a:p>
          <a:p>
            <a:pPr marL="483794" indent="-483794" algn="just">
              <a:lnSpc>
                <a:spcPct val="110000"/>
              </a:lnSpc>
            </a:pPr>
            <a:r>
              <a:rPr lang="en-US" altLang="en-US" sz="5100" dirty="0"/>
              <a:t>Agglomerative vs Divisive</a:t>
            </a:r>
          </a:p>
          <a:p>
            <a:pPr marL="888396" lvl="1" indent="-414680" algn="just">
              <a:lnSpc>
                <a:spcPct val="110000"/>
              </a:lnSpc>
            </a:pPr>
            <a:r>
              <a:rPr lang="en-US" altLang="en-US" sz="4600" dirty="0"/>
              <a:t>Two sequential clustering strategies for constructing a tree of clusters</a:t>
            </a:r>
          </a:p>
          <a:p>
            <a:pPr marL="888396" lvl="1" indent="-414680" algn="just">
              <a:lnSpc>
                <a:spcPct val="110000"/>
              </a:lnSpc>
            </a:pPr>
            <a:r>
              <a:rPr lang="en-US" altLang="en-US" sz="4600" dirty="0">
                <a:solidFill>
                  <a:srgbClr val="FF0000"/>
                </a:solidFill>
              </a:rPr>
              <a:t>Agglomerative: a bottom-up strategy</a:t>
            </a:r>
          </a:p>
          <a:p>
            <a:pPr marL="1291557" lvl="2" indent="-345567" algn="just">
              <a:lnSpc>
                <a:spcPct val="110000"/>
              </a:lnSpc>
            </a:pPr>
            <a:r>
              <a:rPr lang="en-US" altLang="en-US" sz="4500" dirty="0"/>
              <a:t>Initially each data object is in its own (atomic) cluster</a:t>
            </a:r>
          </a:p>
          <a:p>
            <a:pPr marL="1291557" lvl="2" indent="-345567" algn="just"/>
            <a:r>
              <a:rPr lang="en-US" altLang="en-US" sz="4500" dirty="0"/>
              <a:t>Then merge these atomic clusters into larger and larger clusters</a:t>
            </a:r>
            <a:endParaRPr lang="en-GB" altLang="en-US" sz="4500" dirty="0"/>
          </a:p>
          <a:p>
            <a:pPr marL="888396" lvl="1" indent="-414680" algn="just">
              <a:lnSpc>
                <a:spcPct val="110000"/>
              </a:lnSpc>
            </a:pPr>
            <a:r>
              <a:rPr lang="en-GB" altLang="en-US" sz="4600" dirty="0">
                <a:solidFill>
                  <a:srgbClr val="FF0000"/>
                </a:solidFill>
              </a:rPr>
              <a:t>Divisive: a top-down strategy</a:t>
            </a:r>
          </a:p>
          <a:p>
            <a:pPr marL="1291557" lvl="2" indent="-345567" algn="just">
              <a:lnSpc>
                <a:spcPct val="110000"/>
              </a:lnSpc>
            </a:pPr>
            <a:r>
              <a:rPr lang="en-US" altLang="en-US" sz="4500" dirty="0"/>
              <a:t>Initially all objects are in one single cluster</a:t>
            </a:r>
          </a:p>
          <a:p>
            <a:pPr marL="1291557" lvl="2" indent="-345567" algn="just"/>
            <a:r>
              <a:rPr lang="en-US" altLang="en-US" sz="4500" dirty="0"/>
              <a:t>Then the cluster is subdivided into smaller and smaller clusters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925670F2-637A-3058-279A-5F6C51B38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42193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Hierarchical Clustering</a:t>
            </a:r>
          </a:p>
        </p:txBody>
      </p:sp>
      <p:sp>
        <p:nvSpPr>
          <p:cNvPr id="1541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Agglomerative approach</a:t>
            </a:r>
          </a:p>
        </p:txBody>
      </p:sp>
      <p:sp>
        <p:nvSpPr>
          <p:cNvPr id="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C7E26-C6EC-474F-96AB-F970EB5D033B}" type="slidenum">
              <a:rPr lang="zh-CN" altLang="en-US"/>
              <a:pPr/>
              <a:t>55</a:t>
            </a:fld>
            <a:endParaRPr lang="en-US" altLang="zh-CN"/>
          </a:p>
        </p:txBody>
      </p:sp>
      <p:sp>
        <p:nvSpPr>
          <p:cNvPr id="1541124" name="Text Box 4"/>
          <p:cNvSpPr txBox="1">
            <a:spLocks noChangeArrowheads="1"/>
          </p:cNvSpPr>
          <p:nvPr/>
        </p:nvSpPr>
        <p:spPr bwMode="auto">
          <a:xfrm>
            <a:off x="2209800" y="32654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541125" name="Text Box 5"/>
          <p:cNvSpPr txBox="1">
            <a:spLocks noChangeArrowheads="1"/>
          </p:cNvSpPr>
          <p:nvPr/>
        </p:nvSpPr>
        <p:spPr bwMode="auto">
          <a:xfrm>
            <a:off x="2209800" y="42179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541126" name="Text Box 6"/>
          <p:cNvSpPr txBox="1">
            <a:spLocks noChangeArrowheads="1"/>
          </p:cNvSpPr>
          <p:nvPr/>
        </p:nvSpPr>
        <p:spPr bwMode="auto">
          <a:xfrm>
            <a:off x="2209800" y="3741738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541127" name="Text Box 7"/>
          <p:cNvSpPr txBox="1">
            <a:spLocks noChangeArrowheads="1"/>
          </p:cNvSpPr>
          <p:nvPr/>
        </p:nvSpPr>
        <p:spPr bwMode="auto">
          <a:xfrm>
            <a:off x="2209800" y="4633913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1541128" name="Text Box 8"/>
          <p:cNvSpPr txBox="1">
            <a:spLocks noChangeArrowheads="1"/>
          </p:cNvSpPr>
          <p:nvPr/>
        </p:nvSpPr>
        <p:spPr bwMode="auto">
          <a:xfrm>
            <a:off x="2209800" y="2789238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541129" name="Oval 9"/>
          <p:cNvSpPr>
            <a:spLocks noChangeArrowheads="1"/>
          </p:cNvSpPr>
          <p:nvPr/>
        </p:nvSpPr>
        <p:spPr bwMode="auto">
          <a:xfrm>
            <a:off x="2133600" y="2865438"/>
            <a:ext cx="4572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1130" name="Oval 10"/>
          <p:cNvSpPr>
            <a:spLocks noChangeArrowheads="1"/>
          </p:cNvSpPr>
          <p:nvPr/>
        </p:nvSpPr>
        <p:spPr bwMode="auto">
          <a:xfrm>
            <a:off x="2133600" y="3322638"/>
            <a:ext cx="4572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1131" name="Oval 11"/>
          <p:cNvSpPr>
            <a:spLocks noChangeArrowheads="1"/>
          </p:cNvSpPr>
          <p:nvPr/>
        </p:nvSpPr>
        <p:spPr bwMode="auto">
          <a:xfrm>
            <a:off x="2133600" y="3779838"/>
            <a:ext cx="4572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1132" name="Oval 12"/>
          <p:cNvSpPr>
            <a:spLocks noChangeArrowheads="1"/>
          </p:cNvSpPr>
          <p:nvPr/>
        </p:nvSpPr>
        <p:spPr bwMode="auto">
          <a:xfrm>
            <a:off x="2133600" y="4237038"/>
            <a:ext cx="4572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1133" name="Oval 13"/>
          <p:cNvSpPr>
            <a:spLocks noChangeArrowheads="1"/>
          </p:cNvSpPr>
          <p:nvPr/>
        </p:nvSpPr>
        <p:spPr bwMode="auto">
          <a:xfrm>
            <a:off x="2133600" y="4694238"/>
            <a:ext cx="4572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1134" name="Text Box 14"/>
          <p:cNvSpPr txBox="1">
            <a:spLocks noChangeArrowheads="1"/>
          </p:cNvSpPr>
          <p:nvPr/>
        </p:nvSpPr>
        <p:spPr bwMode="auto">
          <a:xfrm>
            <a:off x="3048000" y="2941638"/>
            <a:ext cx="547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a b</a:t>
            </a:r>
          </a:p>
        </p:txBody>
      </p:sp>
      <p:sp>
        <p:nvSpPr>
          <p:cNvPr id="1541135" name="Oval 15"/>
          <p:cNvSpPr>
            <a:spLocks noChangeArrowheads="1"/>
          </p:cNvSpPr>
          <p:nvPr/>
        </p:nvSpPr>
        <p:spPr bwMode="auto">
          <a:xfrm>
            <a:off x="2895600" y="3017838"/>
            <a:ext cx="8382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1136" name="Text Box 16"/>
          <p:cNvSpPr txBox="1">
            <a:spLocks noChangeArrowheads="1"/>
          </p:cNvSpPr>
          <p:nvPr/>
        </p:nvSpPr>
        <p:spPr bwMode="auto">
          <a:xfrm>
            <a:off x="3886200" y="4389438"/>
            <a:ext cx="547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d e</a:t>
            </a:r>
          </a:p>
        </p:txBody>
      </p:sp>
      <p:sp>
        <p:nvSpPr>
          <p:cNvPr id="1541137" name="Oval 17"/>
          <p:cNvSpPr>
            <a:spLocks noChangeArrowheads="1"/>
          </p:cNvSpPr>
          <p:nvPr/>
        </p:nvSpPr>
        <p:spPr bwMode="auto">
          <a:xfrm>
            <a:off x="3733800" y="4465638"/>
            <a:ext cx="8382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1138" name="Text Box 18"/>
          <p:cNvSpPr txBox="1">
            <a:spLocks noChangeArrowheads="1"/>
          </p:cNvSpPr>
          <p:nvPr/>
        </p:nvSpPr>
        <p:spPr bwMode="auto">
          <a:xfrm>
            <a:off x="4495801" y="3932238"/>
            <a:ext cx="75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c d e</a:t>
            </a:r>
          </a:p>
        </p:txBody>
      </p:sp>
      <p:sp>
        <p:nvSpPr>
          <p:cNvPr id="1541139" name="Oval 19"/>
          <p:cNvSpPr>
            <a:spLocks noChangeArrowheads="1"/>
          </p:cNvSpPr>
          <p:nvPr/>
        </p:nvSpPr>
        <p:spPr bwMode="auto">
          <a:xfrm>
            <a:off x="4343400" y="3932238"/>
            <a:ext cx="990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1140" name="Text Box 20"/>
          <p:cNvSpPr txBox="1">
            <a:spLocks noChangeArrowheads="1"/>
          </p:cNvSpPr>
          <p:nvPr/>
        </p:nvSpPr>
        <p:spPr bwMode="auto">
          <a:xfrm>
            <a:off x="5029201" y="3398838"/>
            <a:ext cx="1198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a b c d e</a:t>
            </a:r>
          </a:p>
        </p:txBody>
      </p:sp>
      <p:sp>
        <p:nvSpPr>
          <p:cNvPr id="1541141" name="Oval 21"/>
          <p:cNvSpPr>
            <a:spLocks noChangeArrowheads="1"/>
          </p:cNvSpPr>
          <p:nvPr/>
        </p:nvSpPr>
        <p:spPr bwMode="auto">
          <a:xfrm>
            <a:off x="4876800" y="3398838"/>
            <a:ext cx="1600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1142" name="Line 22"/>
          <p:cNvSpPr>
            <a:spLocks noChangeShapeType="1"/>
          </p:cNvSpPr>
          <p:nvPr/>
        </p:nvSpPr>
        <p:spPr bwMode="auto">
          <a:xfrm>
            <a:off x="2590800" y="3017838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1143" name="Line 23"/>
          <p:cNvSpPr>
            <a:spLocks noChangeShapeType="1"/>
          </p:cNvSpPr>
          <p:nvPr/>
        </p:nvSpPr>
        <p:spPr bwMode="auto">
          <a:xfrm flipV="1">
            <a:off x="2590800" y="3170238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1144" name="Line 24"/>
          <p:cNvSpPr>
            <a:spLocks noChangeShapeType="1"/>
          </p:cNvSpPr>
          <p:nvPr/>
        </p:nvSpPr>
        <p:spPr bwMode="auto">
          <a:xfrm>
            <a:off x="2590800" y="4389438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1145" name="Line 25"/>
          <p:cNvSpPr>
            <a:spLocks noChangeShapeType="1"/>
          </p:cNvSpPr>
          <p:nvPr/>
        </p:nvSpPr>
        <p:spPr bwMode="auto">
          <a:xfrm flipV="1">
            <a:off x="2590800" y="4618038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1146" name="Line 26"/>
          <p:cNvSpPr>
            <a:spLocks noChangeShapeType="1"/>
          </p:cNvSpPr>
          <p:nvPr/>
        </p:nvSpPr>
        <p:spPr bwMode="auto">
          <a:xfrm>
            <a:off x="2590800" y="4008438"/>
            <a:ext cx="1752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1147" name="Line 27"/>
          <p:cNvSpPr>
            <a:spLocks noChangeShapeType="1"/>
          </p:cNvSpPr>
          <p:nvPr/>
        </p:nvSpPr>
        <p:spPr bwMode="auto">
          <a:xfrm flipV="1">
            <a:off x="4191000" y="4160838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1148" name="Line 28"/>
          <p:cNvSpPr>
            <a:spLocks noChangeShapeType="1"/>
          </p:cNvSpPr>
          <p:nvPr/>
        </p:nvSpPr>
        <p:spPr bwMode="auto">
          <a:xfrm>
            <a:off x="3733800" y="3246438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1149" name="Line 29"/>
          <p:cNvSpPr>
            <a:spLocks noChangeShapeType="1"/>
          </p:cNvSpPr>
          <p:nvPr/>
        </p:nvSpPr>
        <p:spPr bwMode="auto">
          <a:xfrm flipV="1">
            <a:off x="4800600" y="3627438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41150" name="Group 30"/>
          <p:cNvGrpSpPr>
            <a:grpSpLocks/>
          </p:cNvGrpSpPr>
          <p:nvPr/>
        </p:nvGrpSpPr>
        <p:grpSpPr bwMode="auto">
          <a:xfrm>
            <a:off x="1828800" y="5532432"/>
            <a:ext cx="6540500" cy="492124"/>
            <a:chOff x="192" y="3485"/>
            <a:chExt cx="4120" cy="310"/>
          </a:xfrm>
        </p:grpSpPr>
        <p:sp>
          <p:nvSpPr>
            <p:cNvPr id="1541151" name="Line 31"/>
            <p:cNvSpPr>
              <a:spLocks noChangeShapeType="1"/>
            </p:cNvSpPr>
            <p:nvPr/>
          </p:nvSpPr>
          <p:spPr bwMode="auto">
            <a:xfrm>
              <a:off x="192" y="3485"/>
              <a:ext cx="32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152" name="Line 32"/>
            <p:cNvSpPr>
              <a:spLocks noChangeShapeType="1"/>
            </p:cNvSpPr>
            <p:nvPr/>
          </p:nvSpPr>
          <p:spPr bwMode="auto">
            <a:xfrm flipH="1">
              <a:off x="514" y="35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153" name="Text Box 33"/>
            <p:cNvSpPr txBox="1">
              <a:spLocks noChangeArrowheads="1"/>
            </p:cNvSpPr>
            <p:nvPr/>
          </p:nvSpPr>
          <p:spPr bwMode="auto">
            <a:xfrm>
              <a:off x="418" y="3561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Step 0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541154" name="Line 34"/>
            <p:cNvSpPr>
              <a:spLocks noChangeShapeType="1"/>
            </p:cNvSpPr>
            <p:nvPr/>
          </p:nvSpPr>
          <p:spPr bwMode="auto">
            <a:xfrm flipH="1">
              <a:off x="1042" y="3495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155" name="Text Box 35"/>
            <p:cNvSpPr txBox="1">
              <a:spLocks noChangeArrowheads="1"/>
            </p:cNvSpPr>
            <p:nvPr/>
          </p:nvSpPr>
          <p:spPr bwMode="auto">
            <a:xfrm>
              <a:off x="946" y="3552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Step 1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541156" name="Line 36"/>
            <p:cNvSpPr>
              <a:spLocks noChangeShapeType="1"/>
            </p:cNvSpPr>
            <p:nvPr/>
          </p:nvSpPr>
          <p:spPr bwMode="auto">
            <a:xfrm flipH="1">
              <a:off x="1570" y="3495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157" name="Text Box 37"/>
            <p:cNvSpPr txBox="1">
              <a:spLocks noChangeArrowheads="1"/>
            </p:cNvSpPr>
            <p:nvPr/>
          </p:nvSpPr>
          <p:spPr bwMode="auto">
            <a:xfrm>
              <a:off x="1474" y="3552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Step 2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541158" name="Line 38"/>
            <p:cNvSpPr>
              <a:spLocks noChangeShapeType="1"/>
            </p:cNvSpPr>
            <p:nvPr/>
          </p:nvSpPr>
          <p:spPr bwMode="auto">
            <a:xfrm flipH="1">
              <a:off x="2050" y="3495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159" name="Text Box 39"/>
            <p:cNvSpPr txBox="1">
              <a:spLocks noChangeArrowheads="1"/>
            </p:cNvSpPr>
            <p:nvPr/>
          </p:nvSpPr>
          <p:spPr bwMode="auto">
            <a:xfrm>
              <a:off x="1954" y="3552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Step 3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541160" name="Line 40"/>
            <p:cNvSpPr>
              <a:spLocks noChangeShapeType="1"/>
            </p:cNvSpPr>
            <p:nvPr/>
          </p:nvSpPr>
          <p:spPr bwMode="auto">
            <a:xfrm flipH="1">
              <a:off x="2530" y="3495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161" name="Text Box 41"/>
            <p:cNvSpPr txBox="1">
              <a:spLocks noChangeArrowheads="1"/>
            </p:cNvSpPr>
            <p:nvPr/>
          </p:nvSpPr>
          <p:spPr bwMode="auto">
            <a:xfrm>
              <a:off x="2434" y="3552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Step 4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541162" name="Text Box 42"/>
            <p:cNvSpPr txBox="1">
              <a:spLocks noChangeArrowheads="1"/>
            </p:cNvSpPr>
            <p:nvPr/>
          </p:nvSpPr>
          <p:spPr bwMode="auto">
            <a:xfrm>
              <a:off x="3389" y="3504"/>
              <a:ext cx="92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bottom-up</a:t>
              </a:r>
            </a:p>
          </p:txBody>
        </p:sp>
      </p:grpSp>
      <p:sp>
        <p:nvSpPr>
          <p:cNvPr id="1541163" name="Text Box 43"/>
          <p:cNvSpPr txBox="1">
            <a:spLocks noChangeArrowheads="1"/>
          </p:cNvSpPr>
          <p:nvPr/>
        </p:nvSpPr>
        <p:spPr bwMode="auto">
          <a:xfrm>
            <a:off x="7162800" y="1981200"/>
            <a:ext cx="3200400" cy="2546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Arial" panose="020B0604020202020204" pitchFamily="34" charset="0"/>
              </a:rPr>
              <a:t>Initialization: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Arial" panose="020B0604020202020204" pitchFamily="34" charset="0"/>
              </a:rPr>
              <a:t>       Each object is a cluster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Arial" panose="020B0604020202020204" pitchFamily="34" charset="0"/>
              </a:rPr>
              <a:t>Iteration: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Arial" panose="020B0604020202020204" pitchFamily="34" charset="0"/>
              </a:rPr>
              <a:t>      Merge two clusters which are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Arial" panose="020B0604020202020204" pitchFamily="34" charset="0"/>
              </a:rPr>
              <a:t>          most similar to each other;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Arial" panose="020B0604020202020204" pitchFamily="34" charset="0"/>
              </a:rPr>
              <a:t>      Until all objects are merged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Arial" panose="020B0604020202020204" pitchFamily="34" charset="0"/>
              </a:rPr>
              <a:t>           into a single cluster</a:t>
            </a:r>
          </a:p>
        </p:txBody>
      </p:sp>
    </p:spTree>
    <p:extLst>
      <p:ext uri="{BB962C8B-B14F-4D97-AF65-F5344CB8AC3E}">
        <p14:creationId xmlns:p14="http://schemas.microsoft.com/office/powerpoint/2010/main" val="217375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4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4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4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41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4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54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41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541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54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541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54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54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541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541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54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54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1134" grpId="0"/>
      <p:bldP spid="1541135" grpId="0" animBg="1"/>
      <p:bldP spid="1541136" grpId="0"/>
      <p:bldP spid="1541137" grpId="0" animBg="1"/>
      <p:bldP spid="1541138" grpId="0"/>
      <p:bldP spid="1541139" grpId="0" animBg="1"/>
      <p:bldP spid="1541140" grpId="0"/>
      <p:bldP spid="1541141" grpId="0" animBg="1"/>
      <p:bldP spid="1541142" grpId="0" animBg="1"/>
      <p:bldP spid="1541143" grpId="0" animBg="1"/>
      <p:bldP spid="1541144" grpId="0" animBg="1"/>
      <p:bldP spid="1541145" grpId="0" animBg="1"/>
      <p:bldP spid="1541146" grpId="0" animBg="1"/>
      <p:bldP spid="1541147" grpId="0" animBg="1"/>
      <p:bldP spid="1541148" grpId="0" animBg="1"/>
      <p:bldP spid="154114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Hierarchical Clustering</a:t>
            </a:r>
          </a:p>
        </p:txBody>
      </p:sp>
      <p:sp>
        <p:nvSpPr>
          <p:cNvPr id="1543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Divisive Approaches</a:t>
            </a:r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C349F-8188-40BB-86EB-9AE53858125F}" type="slidenum">
              <a:rPr lang="zh-CN" altLang="en-US"/>
              <a:pPr/>
              <a:t>56</a:t>
            </a:fld>
            <a:endParaRPr lang="en-US" altLang="zh-CN"/>
          </a:p>
        </p:txBody>
      </p:sp>
      <p:sp>
        <p:nvSpPr>
          <p:cNvPr id="1543172" name="Text Box 4"/>
          <p:cNvSpPr txBox="1">
            <a:spLocks noChangeArrowheads="1"/>
          </p:cNvSpPr>
          <p:nvPr/>
        </p:nvSpPr>
        <p:spPr bwMode="auto">
          <a:xfrm>
            <a:off x="2286000" y="30067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543173" name="Text Box 5"/>
          <p:cNvSpPr txBox="1">
            <a:spLocks noChangeArrowheads="1"/>
          </p:cNvSpPr>
          <p:nvPr/>
        </p:nvSpPr>
        <p:spPr bwMode="auto">
          <a:xfrm>
            <a:off x="2286000" y="39592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543174" name="Text Box 6"/>
          <p:cNvSpPr txBox="1">
            <a:spLocks noChangeArrowheads="1"/>
          </p:cNvSpPr>
          <p:nvPr/>
        </p:nvSpPr>
        <p:spPr bwMode="auto">
          <a:xfrm>
            <a:off x="2286000" y="3482975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543175" name="Text Box 7"/>
          <p:cNvSpPr txBox="1">
            <a:spLocks noChangeArrowheads="1"/>
          </p:cNvSpPr>
          <p:nvPr/>
        </p:nvSpPr>
        <p:spPr bwMode="auto">
          <a:xfrm>
            <a:off x="2286000" y="4435475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1543176" name="Text Box 8"/>
          <p:cNvSpPr txBox="1">
            <a:spLocks noChangeArrowheads="1"/>
          </p:cNvSpPr>
          <p:nvPr/>
        </p:nvSpPr>
        <p:spPr bwMode="auto">
          <a:xfrm>
            <a:off x="2286000" y="2530475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543177" name="Oval 9"/>
          <p:cNvSpPr>
            <a:spLocks noChangeArrowheads="1"/>
          </p:cNvSpPr>
          <p:nvPr/>
        </p:nvSpPr>
        <p:spPr bwMode="auto">
          <a:xfrm>
            <a:off x="2209800" y="2606675"/>
            <a:ext cx="4572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178" name="Oval 10"/>
          <p:cNvSpPr>
            <a:spLocks noChangeArrowheads="1"/>
          </p:cNvSpPr>
          <p:nvPr/>
        </p:nvSpPr>
        <p:spPr bwMode="auto">
          <a:xfrm>
            <a:off x="2209800" y="3063875"/>
            <a:ext cx="4572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179" name="Oval 11"/>
          <p:cNvSpPr>
            <a:spLocks noChangeArrowheads="1"/>
          </p:cNvSpPr>
          <p:nvPr/>
        </p:nvSpPr>
        <p:spPr bwMode="auto">
          <a:xfrm>
            <a:off x="2209800" y="3521075"/>
            <a:ext cx="4572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180" name="Oval 12"/>
          <p:cNvSpPr>
            <a:spLocks noChangeArrowheads="1"/>
          </p:cNvSpPr>
          <p:nvPr/>
        </p:nvSpPr>
        <p:spPr bwMode="auto">
          <a:xfrm>
            <a:off x="2209800" y="3978275"/>
            <a:ext cx="4572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181" name="Oval 13"/>
          <p:cNvSpPr>
            <a:spLocks noChangeArrowheads="1"/>
          </p:cNvSpPr>
          <p:nvPr/>
        </p:nvSpPr>
        <p:spPr bwMode="auto">
          <a:xfrm>
            <a:off x="2209800" y="4435475"/>
            <a:ext cx="4572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182" name="Text Box 14"/>
          <p:cNvSpPr txBox="1">
            <a:spLocks noChangeArrowheads="1"/>
          </p:cNvSpPr>
          <p:nvPr/>
        </p:nvSpPr>
        <p:spPr bwMode="auto">
          <a:xfrm>
            <a:off x="3124200" y="2682875"/>
            <a:ext cx="547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a b</a:t>
            </a:r>
          </a:p>
        </p:txBody>
      </p:sp>
      <p:sp>
        <p:nvSpPr>
          <p:cNvPr id="1543183" name="Oval 15"/>
          <p:cNvSpPr>
            <a:spLocks noChangeArrowheads="1"/>
          </p:cNvSpPr>
          <p:nvPr/>
        </p:nvSpPr>
        <p:spPr bwMode="auto">
          <a:xfrm>
            <a:off x="2971800" y="2759075"/>
            <a:ext cx="8382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184" name="Text Box 16"/>
          <p:cNvSpPr txBox="1">
            <a:spLocks noChangeArrowheads="1"/>
          </p:cNvSpPr>
          <p:nvPr/>
        </p:nvSpPr>
        <p:spPr bwMode="auto">
          <a:xfrm>
            <a:off x="3962400" y="4130675"/>
            <a:ext cx="547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d e</a:t>
            </a:r>
          </a:p>
        </p:txBody>
      </p:sp>
      <p:sp>
        <p:nvSpPr>
          <p:cNvPr id="1543185" name="Oval 17"/>
          <p:cNvSpPr>
            <a:spLocks noChangeArrowheads="1"/>
          </p:cNvSpPr>
          <p:nvPr/>
        </p:nvSpPr>
        <p:spPr bwMode="auto">
          <a:xfrm>
            <a:off x="3810000" y="4206875"/>
            <a:ext cx="8382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186" name="Text Box 18"/>
          <p:cNvSpPr txBox="1">
            <a:spLocks noChangeArrowheads="1"/>
          </p:cNvSpPr>
          <p:nvPr/>
        </p:nvSpPr>
        <p:spPr bwMode="auto">
          <a:xfrm>
            <a:off x="4572001" y="3673475"/>
            <a:ext cx="75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c d e</a:t>
            </a:r>
          </a:p>
        </p:txBody>
      </p:sp>
      <p:sp>
        <p:nvSpPr>
          <p:cNvPr id="1543187" name="Oval 19"/>
          <p:cNvSpPr>
            <a:spLocks noChangeArrowheads="1"/>
          </p:cNvSpPr>
          <p:nvPr/>
        </p:nvSpPr>
        <p:spPr bwMode="auto">
          <a:xfrm>
            <a:off x="4419600" y="3673475"/>
            <a:ext cx="990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188" name="Text Box 20"/>
          <p:cNvSpPr txBox="1">
            <a:spLocks noChangeArrowheads="1"/>
          </p:cNvSpPr>
          <p:nvPr/>
        </p:nvSpPr>
        <p:spPr bwMode="auto">
          <a:xfrm>
            <a:off x="5105401" y="3140075"/>
            <a:ext cx="1198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a b c d e</a:t>
            </a:r>
          </a:p>
        </p:txBody>
      </p:sp>
      <p:sp>
        <p:nvSpPr>
          <p:cNvPr id="1543189" name="Oval 21"/>
          <p:cNvSpPr>
            <a:spLocks noChangeArrowheads="1"/>
          </p:cNvSpPr>
          <p:nvPr/>
        </p:nvSpPr>
        <p:spPr bwMode="auto">
          <a:xfrm>
            <a:off x="4953000" y="3140075"/>
            <a:ext cx="1600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190" name="Line 22"/>
          <p:cNvSpPr>
            <a:spLocks noChangeShapeType="1"/>
          </p:cNvSpPr>
          <p:nvPr/>
        </p:nvSpPr>
        <p:spPr bwMode="auto">
          <a:xfrm>
            <a:off x="1905000" y="5456238"/>
            <a:ext cx="5105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191" name="Line 23"/>
          <p:cNvSpPr>
            <a:spLocks noChangeShapeType="1"/>
          </p:cNvSpPr>
          <p:nvPr/>
        </p:nvSpPr>
        <p:spPr bwMode="auto">
          <a:xfrm flipH="1">
            <a:off x="2438400" y="5456238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192" name="Text Box 24"/>
          <p:cNvSpPr txBox="1">
            <a:spLocks noChangeArrowheads="1"/>
          </p:cNvSpPr>
          <p:nvPr/>
        </p:nvSpPr>
        <p:spPr bwMode="auto">
          <a:xfrm>
            <a:off x="2286000" y="5546726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Step 4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543193" name="Line 25"/>
          <p:cNvSpPr>
            <a:spLocks noChangeShapeType="1"/>
          </p:cNvSpPr>
          <p:nvPr/>
        </p:nvSpPr>
        <p:spPr bwMode="auto">
          <a:xfrm flipH="1">
            <a:off x="3276600" y="54419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194" name="Text Box 26"/>
          <p:cNvSpPr txBox="1">
            <a:spLocks noChangeArrowheads="1"/>
          </p:cNvSpPr>
          <p:nvPr/>
        </p:nvSpPr>
        <p:spPr bwMode="auto">
          <a:xfrm>
            <a:off x="3124200" y="5532438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Step 3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543195" name="Line 27"/>
          <p:cNvSpPr>
            <a:spLocks noChangeShapeType="1"/>
          </p:cNvSpPr>
          <p:nvPr/>
        </p:nvSpPr>
        <p:spPr bwMode="auto">
          <a:xfrm flipH="1">
            <a:off x="4114800" y="54419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196" name="Text Box 28"/>
          <p:cNvSpPr txBox="1">
            <a:spLocks noChangeArrowheads="1"/>
          </p:cNvSpPr>
          <p:nvPr/>
        </p:nvSpPr>
        <p:spPr bwMode="auto">
          <a:xfrm>
            <a:off x="3962400" y="5532438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Step 2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543197" name="Line 29"/>
          <p:cNvSpPr>
            <a:spLocks noChangeShapeType="1"/>
          </p:cNvSpPr>
          <p:nvPr/>
        </p:nvSpPr>
        <p:spPr bwMode="auto">
          <a:xfrm flipH="1">
            <a:off x="4876800" y="54419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198" name="Text Box 30"/>
          <p:cNvSpPr txBox="1">
            <a:spLocks noChangeArrowheads="1"/>
          </p:cNvSpPr>
          <p:nvPr/>
        </p:nvSpPr>
        <p:spPr bwMode="auto">
          <a:xfrm>
            <a:off x="4724400" y="5532438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Step 1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543199" name="Line 31"/>
          <p:cNvSpPr>
            <a:spLocks noChangeShapeType="1"/>
          </p:cNvSpPr>
          <p:nvPr/>
        </p:nvSpPr>
        <p:spPr bwMode="auto">
          <a:xfrm flipH="1">
            <a:off x="5638800" y="54419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200" name="Text Box 32"/>
          <p:cNvSpPr txBox="1">
            <a:spLocks noChangeArrowheads="1"/>
          </p:cNvSpPr>
          <p:nvPr/>
        </p:nvSpPr>
        <p:spPr bwMode="auto">
          <a:xfrm>
            <a:off x="5486400" y="5532438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Step 0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543201" name="Line 33"/>
          <p:cNvSpPr>
            <a:spLocks noChangeShapeType="1"/>
          </p:cNvSpPr>
          <p:nvPr/>
        </p:nvSpPr>
        <p:spPr bwMode="auto">
          <a:xfrm>
            <a:off x="2667000" y="2759075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202" name="Line 34"/>
          <p:cNvSpPr>
            <a:spLocks noChangeShapeType="1"/>
          </p:cNvSpPr>
          <p:nvPr/>
        </p:nvSpPr>
        <p:spPr bwMode="auto">
          <a:xfrm flipV="1">
            <a:off x="2667000" y="2911475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203" name="Line 35"/>
          <p:cNvSpPr>
            <a:spLocks noChangeShapeType="1"/>
          </p:cNvSpPr>
          <p:nvPr/>
        </p:nvSpPr>
        <p:spPr bwMode="auto">
          <a:xfrm>
            <a:off x="2667000" y="4130675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204" name="Line 36"/>
          <p:cNvSpPr>
            <a:spLocks noChangeShapeType="1"/>
          </p:cNvSpPr>
          <p:nvPr/>
        </p:nvSpPr>
        <p:spPr bwMode="auto">
          <a:xfrm flipV="1">
            <a:off x="2667000" y="4359275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205" name="Line 37"/>
          <p:cNvSpPr>
            <a:spLocks noChangeShapeType="1"/>
          </p:cNvSpPr>
          <p:nvPr/>
        </p:nvSpPr>
        <p:spPr bwMode="auto">
          <a:xfrm>
            <a:off x="2667000" y="3749675"/>
            <a:ext cx="1752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206" name="Line 38"/>
          <p:cNvSpPr>
            <a:spLocks noChangeShapeType="1"/>
          </p:cNvSpPr>
          <p:nvPr/>
        </p:nvSpPr>
        <p:spPr bwMode="auto">
          <a:xfrm flipV="1">
            <a:off x="4267200" y="3902075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207" name="Line 39"/>
          <p:cNvSpPr>
            <a:spLocks noChangeShapeType="1"/>
          </p:cNvSpPr>
          <p:nvPr/>
        </p:nvSpPr>
        <p:spPr bwMode="auto">
          <a:xfrm>
            <a:off x="3810000" y="2987675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208" name="Line 40"/>
          <p:cNvSpPr>
            <a:spLocks noChangeShapeType="1"/>
          </p:cNvSpPr>
          <p:nvPr/>
        </p:nvSpPr>
        <p:spPr bwMode="auto">
          <a:xfrm flipV="1">
            <a:off x="4876800" y="3368675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209" name="Text Box 41"/>
          <p:cNvSpPr txBox="1">
            <a:spLocks noChangeArrowheads="1"/>
          </p:cNvSpPr>
          <p:nvPr/>
        </p:nvSpPr>
        <p:spPr bwMode="auto">
          <a:xfrm>
            <a:off x="6821006" y="5486401"/>
            <a:ext cx="14455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Top-down</a:t>
            </a:r>
          </a:p>
        </p:txBody>
      </p:sp>
      <p:sp>
        <p:nvSpPr>
          <p:cNvPr id="1543210" name="Text Box 42"/>
          <p:cNvSpPr txBox="1">
            <a:spLocks noChangeArrowheads="1"/>
          </p:cNvSpPr>
          <p:nvPr/>
        </p:nvSpPr>
        <p:spPr bwMode="auto">
          <a:xfrm>
            <a:off x="7162800" y="1600200"/>
            <a:ext cx="3352800" cy="2546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Initialization: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       All objects stay in one cluster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Iteration: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      Select a cluster and split it into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          two sub clusters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      Until each leaf cluster contains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          only one object</a:t>
            </a:r>
          </a:p>
        </p:txBody>
      </p:sp>
    </p:spTree>
    <p:extLst>
      <p:ext uri="{BB962C8B-B14F-4D97-AF65-F5344CB8AC3E}">
        <p14:creationId xmlns:p14="http://schemas.microsoft.com/office/powerpoint/2010/main" val="716288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3172" grpId="0"/>
      <p:bldP spid="1543173" grpId="0"/>
      <p:bldP spid="1543174" grpId="0"/>
      <p:bldP spid="1543175" grpId="0"/>
      <p:bldP spid="1543176" grpId="0"/>
      <p:bldP spid="1543177" grpId="0" animBg="1"/>
      <p:bldP spid="1543178" grpId="0" animBg="1"/>
      <p:bldP spid="1543179" grpId="0" animBg="1"/>
      <p:bldP spid="1543180" grpId="0" animBg="1"/>
      <p:bldP spid="1543181" grpId="0" animBg="1"/>
      <p:bldP spid="1543182" grpId="0"/>
      <p:bldP spid="1543183" grpId="0" animBg="1"/>
      <p:bldP spid="1543184" grpId="0"/>
      <p:bldP spid="1543185" grpId="0" animBg="1"/>
      <p:bldP spid="1543186" grpId="0"/>
      <p:bldP spid="1543187" grpId="0" animBg="1"/>
      <p:bldP spid="1543201" grpId="0" animBg="1"/>
      <p:bldP spid="1543202" grpId="0" animBg="1"/>
      <p:bldP spid="1543203" grpId="0" animBg="1"/>
      <p:bldP spid="1543204" grpId="0" animBg="1"/>
      <p:bldP spid="1543205" grpId="0" animBg="1"/>
      <p:bldP spid="1543206" grpId="0" animBg="1"/>
      <p:bldP spid="1543207" grpId="0" animBg="1"/>
      <p:bldP spid="154320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Dendrogram</a:t>
            </a:r>
            <a:endParaRPr lang="zh-CN" altLang="en-US" dirty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  <p:sp>
        <p:nvSpPr>
          <p:cNvPr id="157798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270001"/>
            <a:ext cx="6880224" cy="1758952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A binary tree that shows how clusters are merged/split hierarchically 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Each node on the tree is a cluster; each leaf node is a singleton cluster</a:t>
            </a:r>
          </a:p>
        </p:txBody>
      </p:sp>
      <p:sp>
        <p:nvSpPr>
          <p:cNvPr id="51" name="Slide Number Placeholder 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53655E2F-6364-4022-AA78-27C853A26FE5}" type="slidenum">
              <a:rPr lang="zh-CN" altLang="en-US"/>
              <a:pPr/>
              <a:t>57</a:t>
            </a:fld>
            <a:endParaRPr lang="en-US" altLang="zh-CN"/>
          </a:p>
        </p:txBody>
      </p:sp>
      <p:grpSp>
        <p:nvGrpSpPr>
          <p:cNvPr id="1577988" name="Group 4"/>
          <p:cNvGrpSpPr>
            <a:grpSpLocks/>
          </p:cNvGrpSpPr>
          <p:nvPr/>
        </p:nvGrpSpPr>
        <p:grpSpPr bwMode="auto">
          <a:xfrm>
            <a:off x="2971800" y="3271838"/>
            <a:ext cx="6248400" cy="2900362"/>
            <a:chOff x="912" y="2061"/>
            <a:chExt cx="3936" cy="1827"/>
          </a:xfrm>
        </p:grpSpPr>
        <p:sp>
          <p:nvSpPr>
            <p:cNvPr id="1577989" name="Line 5"/>
            <p:cNvSpPr>
              <a:spLocks noChangeShapeType="1"/>
            </p:cNvSpPr>
            <p:nvPr/>
          </p:nvSpPr>
          <p:spPr bwMode="auto">
            <a:xfrm>
              <a:off x="950" y="3479"/>
              <a:ext cx="454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990" name="Line 6"/>
            <p:cNvSpPr>
              <a:spLocks noChangeShapeType="1"/>
            </p:cNvSpPr>
            <p:nvPr/>
          </p:nvSpPr>
          <p:spPr bwMode="auto">
            <a:xfrm>
              <a:off x="1404" y="3479"/>
              <a:ext cx="0" cy="378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991" name="Line 7"/>
            <p:cNvSpPr>
              <a:spLocks noChangeShapeType="1"/>
            </p:cNvSpPr>
            <p:nvPr/>
          </p:nvSpPr>
          <p:spPr bwMode="auto">
            <a:xfrm>
              <a:off x="2350" y="3479"/>
              <a:ext cx="0" cy="378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992" name="Line 8"/>
            <p:cNvSpPr>
              <a:spLocks noChangeShapeType="1"/>
            </p:cNvSpPr>
            <p:nvPr/>
          </p:nvSpPr>
          <p:spPr bwMode="auto">
            <a:xfrm>
              <a:off x="2350" y="3479"/>
              <a:ext cx="492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993" name="Line 9"/>
            <p:cNvSpPr>
              <a:spLocks noChangeShapeType="1"/>
            </p:cNvSpPr>
            <p:nvPr/>
          </p:nvSpPr>
          <p:spPr bwMode="auto">
            <a:xfrm>
              <a:off x="2842" y="3479"/>
              <a:ext cx="0" cy="378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994" name="Line 10"/>
            <p:cNvSpPr>
              <a:spLocks noChangeShapeType="1"/>
            </p:cNvSpPr>
            <p:nvPr/>
          </p:nvSpPr>
          <p:spPr bwMode="auto">
            <a:xfrm>
              <a:off x="4280" y="3510"/>
              <a:ext cx="0" cy="347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995" name="Line 11"/>
            <p:cNvSpPr>
              <a:spLocks noChangeShapeType="1"/>
            </p:cNvSpPr>
            <p:nvPr/>
          </p:nvSpPr>
          <p:spPr bwMode="auto">
            <a:xfrm>
              <a:off x="4280" y="3510"/>
              <a:ext cx="530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996" name="Line 12"/>
            <p:cNvSpPr>
              <a:spLocks noChangeShapeType="1"/>
            </p:cNvSpPr>
            <p:nvPr/>
          </p:nvSpPr>
          <p:spPr bwMode="auto">
            <a:xfrm>
              <a:off x="4810" y="3510"/>
              <a:ext cx="0" cy="347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997" name="Line 13"/>
            <p:cNvSpPr>
              <a:spLocks noChangeShapeType="1"/>
            </p:cNvSpPr>
            <p:nvPr/>
          </p:nvSpPr>
          <p:spPr bwMode="auto">
            <a:xfrm>
              <a:off x="1177" y="3164"/>
              <a:ext cx="0" cy="315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998" name="Line 14"/>
            <p:cNvSpPr>
              <a:spLocks noChangeShapeType="1"/>
            </p:cNvSpPr>
            <p:nvPr/>
          </p:nvSpPr>
          <p:spPr bwMode="auto">
            <a:xfrm>
              <a:off x="1177" y="3164"/>
              <a:ext cx="719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999" name="Line 15"/>
            <p:cNvSpPr>
              <a:spLocks noChangeShapeType="1"/>
            </p:cNvSpPr>
            <p:nvPr/>
          </p:nvSpPr>
          <p:spPr bwMode="auto">
            <a:xfrm>
              <a:off x="1896" y="3164"/>
              <a:ext cx="0" cy="693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000" name="Line 16"/>
            <p:cNvSpPr>
              <a:spLocks noChangeShapeType="1"/>
            </p:cNvSpPr>
            <p:nvPr/>
          </p:nvSpPr>
          <p:spPr bwMode="auto">
            <a:xfrm>
              <a:off x="2539" y="3164"/>
              <a:ext cx="0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001" name="Line 17"/>
            <p:cNvSpPr>
              <a:spLocks noChangeShapeType="1"/>
            </p:cNvSpPr>
            <p:nvPr/>
          </p:nvSpPr>
          <p:spPr bwMode="auto">
            <a:xfrm>
              <a:off x="2577" y="3164"/>
              <a:ext cx="0" cy="315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002" name="Line 18"/>
            <p:cNvSpPr>
              <a:spLocks noChangeShapeType="1"/>
            </p:cNvSpPr>
            <p:nvPr/>
          </p:nvSpPr>
          <p:spPr bwMode="auto">
            <a:xfrm>
              <a:off x="2615" y="3164"/>
              <a:ext cx="719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003" name="Line 19"/>
            <p:cNvSpPr>
              <a:spLocks noChangeShapeType="1"/>
            </p:cNvSpPr>
            <p:nvPr/>
          </p:nvSpPr>
          <p:spPr bwMode="auto">
            <a:xfrm>
              <a:off x="3334" y="3164"/>
              <a:ext cx="0" cy="693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004" name="Line 20"/>
            <p:cNvSpPr>
              <a:spLocks noChangeShapeType="1"/>
            </p:cNvSpPr>
            <p:nvPr/>
          </p:nvSpPr>
          <p:spPr bwMode="auto">
            <a:xfrm>
              <a:off x="2577" y="3164"/>
              <a:ext cx="76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005" name="Line 21"/>
            <p:cNvSpPr>
              <a:spLocks noChangeShapeType="1"/>
            </p:cNvSpPr>
            <p:nvPr/>
          </p:nvSpPr>
          <p:spPr bwMode="auto">
            <a:xfrm>
              <a:off x="2956" y="2817"/>
              <a:ext cx="0" cy="347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006" name="Line 22"/>
            <p:cNvSpPr>
              <a:spLocks noChangeShapeType="1"/>
            </p:cNvSpPr>
            <p:nvPr/>
          </p:nvSpPr>
          <p:spPr bwMode="auto">
            <a:xfrm flipV="1">
              <a:off x="3788" y="2817"/>
              <a:ext cx="0" cy="104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007" name="Line 23"/>
            <p:cNvSpPr>
              <a:spLocks noChangeShapeType="1"/>
            </p:cNvSpPr>
            <p:nvPr/>
          </p:nvSpPr>
          <p:spPr bwMode="auto">
            <a:xfrm>
              <a:off x="2956" y="2817"/>
              <a:ext cx="832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008" name="Line 24"/>
            <p:cNvSpPr>
              <a:spLocks noChangeShapeType="1"/>
            </p:cNvSpPr>
            <p:nvPr/>
          </p:nvSpPr>
          <p:spPr bwMode="auto">
            <a:xfrm>
              <a:off x="3372" y="2471"/>
              <a:ext cx="0" cy="346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009" name="Line 25"/>
            <p:cNvSpPr>
              <a:spLocks noChangeShapeType="1"/>
            </p:cNvSpPr>
            <p:nvPr/>
          </p:nvSpPr>
          <p:spPr bwMode="auto">
            <a:xfrm flipV="1">
              <a:off x="4545" y="2439"/>
              <a:ext cx="0" cy="1071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010" name="Line 26"/>
            <p:cNvSpPr>
              <a:spLocks noChangeShapeType="1"/>
            </p:cNvSpPr>
            <p:nvPr/>
          </p:nvSpPr>
          <p:spPr bwMode="auto">
            <a:xfrm flipH="1">
              <a:off x="3372" y="2439"/>
              <a:ext cx="1173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011" name="Line 27"/>
            <p:cNvSpPr>
              <a:spLocks noChangeShapeType="1"/>
            </p:cNvSpPr>
            <p:nvPr/>
          </p:nvSpPr>
          <p:spPr bwMode="auto">
            <a:xfrm flipV="1">
              <a:off x="3372" y="2439"/>
              <a:ext cx="0" cy="95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012" name="Line 28"/>
            <p:cNvSpPr>
              <a:spLocks noChangeShapeType="1"/>
            </p:cNvSpPr>
            <p:nvPr/>
          </p:nvSpPr>
          <p:spPr bwMode="auto">
            <a:xfrm>
              <a:off x="3940" y="2061"/>
              <a:ext cx="0" cy="378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013" name="Line 29"/>
            <p:cNvSpPr>
              <a:spLocks noChangeShapeType="1"/>
            </p:cNvSpPr>
            <p:nvPr/>
          </p:nvSpPr>
          <p:spPr bwMode="auto">
            <a:xfrm flipH="1">
              <a:off x="1593" y="2061"/>
              <a:ext cx="2347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014" name="Line 30"/>
            <p:cNvSpPr>
              <a:spLocks noChangeShapeType="1"/>
            </p:cNvSpPr>
            <p:nvPr/>
          </p:nvSpPr>
          <p:spPr bwMode="auto">
            <a:xfrm flipV="1">
              <a:off x="1518" y="2061"/>
              <a:ext cx="0" cy="1103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015" name="Line 31"/>
            <p:cNvSpPr>
              <a:spLocks noChangeShapeType="1"/>
            </p:cNvSpPr>
            <p:nvPr/>
          </p:nvSpPr>
          <p:spPr bwMode="auto">
            <a:xfrm>
              <a:off x="1782" y="2061"/>
              <a:ext cx="0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016" name="Line 32"/>
            <p:cNvSpPr>
              <a:spLocks noChangeShapeType="1"/>
            </p:cNvSpPr>
            <p:nvPr/>
          </p:nvSpPr>
          <p:spPr bwMode="auto">
            <a:xfrm flipH="1">
              <a:off x="1518" y="2061"/>
              <a:ext cx="189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017" name="Line 33"/>
            <p:cNvSpPr>
              <a:spLocks noChangeShapeType="1"/>
            </p:cNvSpPr>
            <p:nvPr/>
          </p:nvSpPr>
          <p:spPr bwMode="auto">
            <a:xfrm>
              <a:off x="950" y="3479"/>
              <a:ext cx="0" cy="378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018" name="Oval 34"/>
            <p:cNvSpPr>
              <a:spLocks noChangeArrowheads="1"/>
            </p:cNvSpPr>
            <p:nvPr/>
          </p:nvSpPr>
          <p:spPr bwMode="auto">
            <a:xfrm>
              <a:off x="4772" y="3825"/>
              <a:ext cx="76" cy="6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019" name="Oval 35"/>
            <p:cNvSpPr>
              <a:spLocks noChangeArrowheads="1"/>
            </p:cNvSpPr>
            <p:nvPr/>
          </p:nvSpPr>
          <p:spPr bwMode="auto">
            <a:xfrm>
              <a:off x="4242" y="3825"/>
              <a:ext cx="76" cy="6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020" name="Oval 36"/>
            <p:cNvSpPr>
              <a:spLocks noChangeArrowheads="1"/>
            </p:cNvSpPr>
            <p:nvPr/>
          </p:nvSpPr>
          <p:spPr bwMode="auto">
            <a:xfrm>
              <a:off x="3750" y="3825"/>
              <a:ext cx="76" cy="6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021" name="Oval 37"/>
            <p:cNvSpPr>
              <a:spLocks noChangeArrowheads="1"/>
            </p:cNvSpPr>
            <p:nvPr/>
          </p:nvSpPr>
          <p:spPr bwMode="auto">
            <a:xfrm>
              <a:off x="3296" y="3825"/>
              <a:ext cx="76" cy="6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022" name="Oval 38"/>
            <p:cNvSpPr>
              <a:spLocks noChangeArrowheads="1"/>
            </p:cNvSpPr>
            <p:nvPr/>
          </p:nvSpPr>
          <p:spPr bwMode="auto">
            <a:xfrm>
              <a:off x="2804" y="3825"/>
              <a:ext cx="76" cy="6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023" name="Oval 39"/>
            <p:cNvSpPr>
              <a:spLocks noChangeArrowheads="1"/>
            </p:cNvSpPr>
            <p:nvPr/>
          </p:nvSpPr>
          <p:spPr bwMode="auto">
            <a:xfrm>
              <a:off x="2312" y="3825"/>
              <a:ext cx="76" cy="6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024" name="Oval 40"/>
            <p:cNvSpPr>
              <a:spLocks noChangeArrowheads="1"/>
            </p:cNvSpPr>
            <p:nvPr/>
          </p:nvSpPr>
          <p:spPr bwMode="auto">
            <a:xfrm>
              <a:off x="1858" y="3825"/>
              <a:ext cx="76" cy="6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025" name="Oval 41"/>
            <p:cNvSpPr>
              <a:spLocks noChangeArrowheads="1"/>
            </p:cNvSpPr>
            <p:nvPr/>
          </p:nvSpPr>
          <p:spPr bwMode="auto">
            <a:xfrm>
              <a:off x="1366" y="3825"/>
              <a:ext cx="76" cy="6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8026" name="Oval 42"/>
            <p:cNvSpPr>
              <a:spLocks noChangeArrowheads="1"/>
            </p:cNvSpPr>
            <p:nvPr/>
          </p:nvSpPr>
          <p:spPr bwMode="auto">
            <a:xfrm>
              <a:off x="912" y="3825"/>
              <a:ext cx="76" cy="6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78027" name="Rectangle 43"/>
          <p:cNvSpPr>
            <a:spLocks noChangeArrowheads="1"/>
          </p:cNvSpPr>
          <p:nvPr/>
        </p:nvSpPr>
        <p:spPr bwMode="auto">
          <a:xfrm>
            <a:off x="3235325" y="5395913"/>
            <a:ext cx="304800" cy="1524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8028" name="Rectangle 44"/>
          <p:cNvSpPr>
            <a:spLocks noChangeArrowheads="1"/>
          </p:cNvSpPr>
          <p:nvPr/>
        </p:nvSpPr>
        <p:spPr bwMode="auto">
          <a:xfrm>
            <a:off x="3789363" y="4903788"/>
            <a:ext cx="304800" cy="1524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8029" name="Rectangle 45"/>
          <p:cNvSpPr>
            <a:spLocks noChangeArrowheads="1"/>
          </p:cNvSpPr>
          <p:nvPr/>
        </p:nvSpPr>
        <p:spPr bwMode="auto">
          <a:xfrm>
            <a:off x="5816600" y="3179763"/>
            <a:ext cx="304800" cy="1524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8030" name="Rectangle 46"/>
          <p:cNvSpPr>
            <a:spLocks noChangeArrowheads="1"/>
          </p:cNvSpPr>
          <p:nvPr/>
        </p:nvSpPr>
        <p:spPr bwMode="auto">
          <a:xfrm>
            <a:off x="5492750" y="5395913"/>
            <a:ext cx="304800" cy="1524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8031" name="Rectangle 47"/>
          <p:cNvSpPr>
            <a:spLocks noChangeArrowheads="1"/>
          </p:cNvSpPr>
          <p:nvPr/>
        </p:nvSpPr>
        <p:spPr bwMode="auto">
          <a:xfrm>
            <a:off x="6059488" y="4897438"/>
            <a:ext cx="304800" cy="1524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8032" name="Rectangle 48"/>
          <p:cNvSpPr>
            <a:spLocks noChangeArrowheads="1"/>
          </p:cNvSpPr>
          <p:nvPr/>
        </p:nvSpPr>
        <p:spPr bwMode="auto">
          <a:xfrm>
            <a:off x="6726238" y="4364038"/>
            <a:ext cx="304800" cy="1524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8033" name="Rectangle 49"/>
          <p:cNvSpPr>
            <a:spLocks noChangeArrowheads="1"/>
          </p:cNvSpPr>
          <p:nvPr/>
        </p:nvSpPr>
        <p:spPr bwMode="auto">
          <a:xfrm>
            <a:off x="7620000" y="3733800"/>
            <a:ext cx="304800" cy="1524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8034" name="Rectangle 50"/>
          <p:cNvSpPr>
            <a:spLocks noChangeArrowheads="1"/>
          </p:cNvSpPr>
          <p:nvPr/>
        </p:nvSpPr>
        <p:spPr bwMode="auto">
          <a:xfrm>
            <a:off x="8589963" y="5513388"/>
            <a:ext cx="304800" cy="1524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0474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Dendrogram</a:t>
            </a:r>
            <a:endParaRPr lang="zh-CN" altLang="en-US" dirty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  <p:sp>
        <p:nvSpPr>
          <p:cNvPr id="157901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270000"/>
            <a:ext cx="7596189" cy="1268413"/>
          </a:xfrm>
        </p:spPr>
        <p:txBody>
          <a:bodyPr/>
          <a:lstStyle/>
          <a:p>
            <a:pPr algn="just"/>
            <a:r>
              <a:rPr lang="en-US" altLang="zh-CN" dirty="0">
                <a:ea typeface="宋体" panose="02010600030101010101" pitchFamily="2" charset="-122"/>
              </a:rPr>
              <a:t>A clustering of the data objects is obtained by cutting the </a:t>
            </a:r>
            <a:r>
              <a:rPr lang="en-US" altLang="zh-CN" i="1" dirty="0">
                <a:ea typeface="宋体" panose="02010600030101010101" pitchFamily="2" charset="-122"/>
              </a:rPr>
              <a:t>dendrogram</a:t>
            </a:r>
            <a:r>
              <a:rPr lang="en-US" altLang="zh-CN" dirty="0">
                <a:ea typeface="宋体" panose="02010600030101010101" pitchFamily="2" charset="-122"/>
              </a:rPr>
              <a:t> at the desired level, then each connected component forms a cluster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3" name="Slide Number Placeholder 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C6B379B-C866-462E-8721-36A3E03EEB43}" type="slidenum">
              <a:rPr lang="zh-CN" altLang="en-US"/>
              <a:pPr/>
              <a:t>58</a:t>
            </a:fld>
            <a:endParaRPr lang="en-US" altLang="zh-CN"/>
          </a:p>
        </p:txBody>
      </p:sp>
      <p:sp>
        <p:nvSpPr>
          <p:cNvPr id="1579013" name="Line 5"/>
          <p:cNvSpPr>
            <a:spLocks noChangeShapeType="1"/>
          </p:cNvSpPr>
          <p:nvPr/>
        </p:nvSpPr>
        <p:spPr bwMode="auto">
          <a:xfrm>
            <a:off x="3032126" y="5522913"/>
            <a:ext cx="720725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14" name="Line 6"/>
          <p:cNvSpPr>
            <a:spLocks noChangeShapeType="1"/>
          </p:cNvSpPr>
          <p:nvPr/>
        </p:nvSpPr>
        <p:spPr bwMode="auto">
          <a:xfrm>
            <a:off x="3752850" y="5522914"/>
            <a:ext cx="0" cy="600075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15" name="Line 7"/>
          <p:cNvSpPr>
            <a:spLocks noChangeShapeType="1"/>
          </p:cNvSpPr>
          <p:nvPr/>
        </p:nvSpPr>
        <p:spPr bwMode="auto">
          <a:xfrm>
            <a:off x="5254625" y="5522914"/>
            <a:ext cx="0" cy="600075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16" name="Line 8"/>
          <p:cNvSpPr>
            <a:spLocks noChangeShapeType="1"/>
          </p:cNvSpPr>
          <p:nvPr/>
        </p:nvSpPr>
        <p:spPr bwMode="auto">
          <a:xfrm>
            <a:off x="5254625" y="5522913"/>
            <a:ext cx="781050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17" name="Line 9"/>
          <p:cNvSpPr>
            <a:spLocks noChangeShapeType="1"/>
          </p:cNvSpPr>
          <p:nvPr/>
        </p:nvSpPr>
        <p:spPr bwMode="auto">
          <a:xfrm>
            <a:off x="6035675" y="5522914"/>
            <a:ext cx="0" cy="600075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18" name="Line 10"/>
          <p:cNvSpPr>
            <a:spLocks noChangeShapeType="1"/>
          </p:cNvSpPr>
          <p:nvPr/>
        </p:nvSpPr>
        <p:spPr bwMode="auto">
          <a:xfrm>
            <a:off x="8318500" y="5572126"/>
            <a:ext cx="0" cy="550863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19" name="Line 11"/>
          <p:cNvSpPr>
            <a:spLocks noChangeShapeType="1"/>
          </p:cNvSpPr>
          <p:nvPr/>
        </p:nvSpPr>
        <p:spPr bwMode="auto">
          <a:xfrm>
            <a:off x="8318501" y="5572125"/>
            <a:ext cx="841375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20" name="Line 12"/>
          <p:cNvSpPr>
            <a:spLocks noChangeShapeType="1"/>
          </p:cNvSpPr>
          <p:nvPr/>
        </p:nvSpPr>
        <p:spPr bwMode="auto">
          <a:xfrm>
            <a:off x="9159875" y="5572126"/>
            <a:ext cx="0" cy="550863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21" name="Line 13"/>
          <p:cNvSpPr>
            <a:spLocks noChangeShapeType="1"/>
          </p:cNvSpPr>
          <p:nvPr/>
        </p:nvSpPr>
        <p:spPr bwMode="auto">
          <a:xfrm>
            <a:off x="3392488" y="5022851"/>
            <a:ext cx="0" cy="500063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22" name="Line 14"/>
          <p:cNvSpPr>
            <a:spLocks noChangeShapeType="1"/>
          </p:cNvSpPr>
          <p:nvPr/>
        </p:nvSpPr>
        <p:spPr bwMode="auto">
          <a:xfrm>
            <a:off x="3392488" y="5022850"/>
            <a:ext cx="1141412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23" name="Line 15"/>
          <p:cNvSpPr>
            <a:spLocks noChangeShapeType="1"/>
          </p:cNvSpPr>
          <p:nvPr/>
        </p:nvSpPr>
        <p:spPr bwMode="auto">
          <a:xfrm>
            <a:off x="4533900" y="5022850"/>
            <a:ext cx="0" cy="1100138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24" name="Line 16"/>
          <p:cNvSpPr>
            <a:spLocks noChangeShapeType="1"/>
          </p:cNvSpPr>
          <p:nvPr/>
        </p:nvSpPr>
        <p:spPr bwMode="auto">
          <a:xfrm>
            <a:off x="5554663" y="5022850"/>
            <a:ext cx="0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25" name="Line 17"/>
          <p:cNvSpPr>
            <a:spLocks noChangeShapeType="1"/>
          </p:cNvSpPr>
          <p:nvPr/>
        </p:nvSpPr>
        <p:spPr bwMode="auto">
          <a:xfrm>
            <a:off x="5614988" y="5022851"/>
            <a:ext cx="0" cy="500063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26" name="Line 18"/>
          <p:cNvSpPr>
            <a:spLocks noChangeShapeType="1"/>
          </p:cNvSpPr>
          <p:nvPr/>
        </p:nvSpPr>
        <p:spPr bwMode="auto">
          <a:xfrm>
            <a:off x="5675313" y="5022850"/>
            <a:ext cx="1141412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27" name="Line 19"/>
          <p:cNvSpPr>
            <a:spLocks noChangeShapeType="1"/>
          </p:cNvSpPr>
          <p:nvPr/>
        </p:nvSpPr>
        <p:spPr bwMode="auto">
          <a:xfrm>
            <a:off x="6816725" y="5022850"/>
            <a:ext cx="0" cy="1100138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28" name="Line 20"/>
          <p:cNvSpPr>
            <a:spLocks noChangeShapeType="1"/>
          </p:cNvSpPr>
          <p:nvPr/>
        </p:nvSpPr>
        <p:spPr bwMode="auto">
          <a:xfrm>
            <a:off x="5614988" y="5022850"/>
            <a:ext cx="120650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29" name="Line 21"/>
          <p:cNvSpPr>
            <a:spLocks noChangeShapeType="1"/>
          </p:cNvSpPr>
          <p:nvPr/>
        </p:nvSpPr>
        <p:spPr bwMode="auto">
          <a:xfrm>
            <a:off x="6216650" y="4471988"/>
            <a:ext cx="0" cy="550862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30" name="Line 22"/>
          <p:cNvSpPr>
            <a:spLocks noChangeShapeType="1"/>
          </p:cNvSpPr>
          <p:nvPr/>
        </p:nvSpPr>
        <p:spPr bwMode="auto">
          <a:xfrm flipV="1">
            <a:off x="7537450" y="4471988"/>
            <a:ext cx="0" cy="165100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31" name="Line 23"/>
          <p:cNvSpPr>
            <a:spLocks noChangeShapeType="1"/>
          </p:cNvSpPr>
          <p:nvPr/>
        </p:nvSpPr>
        <p:spPr bwMode="auto">
          <a:xfrm>
            <a:off x="6216650" y="4471988"/>
            <a:ext cx="1320800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32" name="Line 24"/>
          <p:cNvSpPr>
            <a:spLocks noChangeShapeType="1"/>
          </p:cNvSpPr>
          <p:nvPr/>
        </p:nvSpPr>
        <p:spPr bwMode="auto">
          <a:xfrm>
            <a:off x="6877050" y="3922714"/>
            <a:ext cx="0" cy="549275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33" name="Line 25"/>
          <p:cNvSpPr>
            <a:spLocks noChangeShapeType="1"/>
          </p:cNvSpPr>
          <p:nvPr/>
        </p:nvSpPr>
        <p:spPr bwMode="auto">
          <a:xfrm flipV="1">
            <a:off x="8739188" y="3871913"/>
            <a:ext cx="0" cy="1700212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34" name="Line 26"/>
          <p:cNvSpPr>
            <a:spLocks noChangeShapeType="1"/>
          </p:cNvSpPr>
          <p:nvPr/>
        </p:nvSpPr>
        <p:spPr bwMode="auto">
          <a:xfrm flipH="1">
            <a:off x="6877050" y="3871913"/>
            <a:ext cx="1862138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35" name="Line 27"/>
          <p:cNvSpPr>
            <a:spLocks noChangeShapeType="1"/>
          </p:cNvSpPr>
          <p:nvPr/>
        </p:nvSpPr>
        <p:spPr bwMode="auto">
          <a:xfrm flipV="1">
            <a:off x="6877050" y="3871913"/>
            <a:ext cx="0" cy="150812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39" name="Line 31"/>
          <p:cNvSpPr>
            <a:spLocks noChangeShapeType="1"/>
          </p:cNvSpPr>
          <p:nvPr/>
        </p:nvSpPr>
        <p:spPr bwMode="auto">
          <a:xfrm>
            <a:off x="4352925" y="3271838"/>
            <a:ext cx="0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41" name="Line 33"/>
          <p:cNvSpPr>
            <a:spLocks noChangeShapeType="1"/>
          </p:cNvSpPr>
          <p:nvPr/>
        </p:nvSpPr>
        <p:spPr bwMode="auto">
          <a:xfrm>
            <a:off x="3032125" y="5522914"/>
            <a:ext cx="0" cy="600075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42" name="Oval 34"/>
          <p:cNvSpPr>
            <a:spLocks noChangeArrowheads="1"/>
          </p:cNvSpPr>
          <p:nvPr/>
        </p:nvSpPr>
        <p:spPr bwMode="auto">
          <a:xfrm>
            <a:off x="9099550" y="6072188"/>
            <a:ext cx="120650" cy="100012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43" name="Oval 35"/>
          <p:cNvSpPr>
            <a:spLocks noChangeArrowheads="1"/>
          </p:cNvSpPr>
          <p:nvPr/>
        </p:nvSpPr>
        <p:spPr bwMode="auto">
          <a:xfrm>
            <a:off x="8258175" y="6072188"/>
            <a:ext cx="120650" cy="100012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44" name="Oval 36"/>
          <p:cNvSpPr>
            <a:spLocks noChangeArrowheads="1"/>
          </p:cNvSpPr>
          <p:nvPr/>
        </p:nvSpPr>
        <p:spPr bwMode="auto">
          <a:xfrm>
            <a:off x="7477125" y="6072188"/>
            <a:ext cx="120650" cy="100012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45" name="Oval 37"/>
          <p:cNvSpPr>
            <a:spLocks noChangeArrowheads="1"/>
          </p:cNvSpPr>
          <p:nvPr/>
        </p:nvSpPr>
        <p:spPr bwMode="auto">
          <a:xfrm>
            <a:off x="6756400" y="6072188"/>
            <a:ext cx="120650" cy="100012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46" name="Oval 38"/>
          <p:cNvSpPr>
            <a:spLocks noChangeArrowheads="1"/>
          </p:cNvSpPr>
          <p:nvPr/>
        </p:nvSpPr>
        <p:spPr bwMode="auto">
          <a:xfrm>
            <a:off x="5975350" y="6072188"/>
            <a:ext cx="120650" cy="100012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47" name="Oval 39"/>
          <p:cNvSpPr>
            <a:spLocks noChangeArrowheads="1"/>
          </p:cNvSpPr>
          <p:nvPr/>
        </p:nvSpPr>
        <p:spPr bwMode="auto">
          <a:xfrm>
            <a:off x="5194300" y="6072188"/>
            <a:ext cx="120650" cy="100012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48" name="Oval 40"/>
          <p:cNvSpPr>
            <a:spLocks noChangeArrowheads="1"/>
          </p:cNvSpPr>
          <p:nvPr/>
        </p:nvSpPr>
        <p:spPr bwMode="auto">
          <a:xfrm>
            <a:off x="4473575" y="6072188"/>
            <a:ext cx="120650" cy="100012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49" name="Oval 41"/>
          <p:cNvSpPr>
            <a:spLocks noChangeArrowheads="1"/>
          </p:cNvSpPr>
          <p:nvPr/>
        </p:nvSpPr>
        <p:spPr bwMode="auto">
          <a:xfrm>
            <a:off x="3692525" y="6072188"/>
            <a:ext cx="120650" cy="100012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50" name="Oval 42"/>
          <p:cNvSpPr>
            <a:spLocks noChangeArrowheads="1"/>
          </p:cNvSpPr>
          <p:nvPr/>
        </p:nvSpPr>
        <p:spPr bwMode="auto">
          <a:xfrm>
            <a:off x="2971800" y="6072188"/>
            <a:ext cx="120650" cy="100012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51" name="Rectangle 43"/>
          <p:cNvSpPr>
            <a:spLocks noChangeArrowheads="1"/>
          </p:cNvSpPr>
          <p:nvPr/>
        </p:nvSpPr>
        <p:spPr bwMode="auto">
          <a:xfrm>
            <a:off x="3235325" y="5395913"/>
            <a:ext cx="304800" cy="1524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52" name="Rectangle 44"/>
          <p:cNvSpPr>
            <a:spLocks noChangeArrowheads="1"/>
          </p:cNvSpPr>
          <p:nvPr/>
        </p:nvSpPr>
        <p:spPr bwMode="auto">
          <a:xfrm>
            <a:off x="3789363" y="4903788"/>
            <a:ext cx="304800" cy="1524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79063" name="Group 55"/>
          <p:cNvGrpSpPr>
            <a:grpSpLocks/>
          </p:cNvGrpSpPr>
          <p:nvPr/>
        </p:nvGrpSpPr>
        <p:grpSpPr bwMode="auto">
          <a:xfrm>
            <a:off x="3962401" y="3179764"/>
            <a:ext cx="3844925" cy="1843087"/>
            <a:chOff x="1536" y="2003"/>
            <a:chExt cx="2422" cy="1161"/>
          </a:xfrm>
        </p:grpSpPr>
        <p:sp>
          <p:nvSpPr>
            <p:cNvPr id="1579036" name="Line 28"/>
            <p:cNvSpPr>
              <a:spLocks noChangeShapeType="1"/>
            </p:cNvSpPr>
            <p:nvPr/>
          </p:nvSpPr>
          <p:spPr bwMode="auto">
            <a:xfrm>
              <a:off x="3958" y="2061"/>
              <a:ext cx="0" cy="378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9037" name="Line 29"/>
            <p:cNvSpPr>
              <a:spLocks noChangeShapeType="1"/>
            </p:cNvSpPr>
            <p:nvPr/>
          </p:nvSpPr>
          <p:spPr bwMode="auto">
            <a:xfrm flipH="1">
              <a:off x="1536" y="2061"/>
              <a:ext cx="2422" cy="3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9038" name="Line 30"/>
            <p:cNvSpPr>
              <a:spLocks noChangeShapeType="1"/>
            </p:cNvSpPr>
            <p:nvPr/>
          </p:nvSpPr>
          <p:spPr bwMode="auto">
            <a:xfrm flipV="1">
              <a:off x="1536" y="2061"/>
              <a:ext cx="0" cy="1103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9053" name="Rectangle 45"/>
            <p:cNvSpPr>
              <a:spLocks noChangeArrowheads="1"/>
            </p:cNvSpPr>
            <p:nvPr/>
          </p:nvSpPr>
          <p:spPr bwMode="auto">
            <a:xfrm>
              <a:off x="2722" y="2003"/>
              <a:ext cx="192" cy="96"/>
            </a:xfrm>
            <a:prstGeom prst="rect">
              <a:avLst/>
            </a:prstGeom>
            <a:solidFill>
              <a:srgbClr val="0033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79054" name="Rectangle 46"/>
          <p:cNvSpPr>
            <a:spLocks noChangeArrowheads="1"/>
          </p:cNvSpPr>
          <p:nvPr/>
        </p:nvSpPr>
        <p:spPr bwMode="auto">
          <a:xfrm>
            <a:off x="5492750" y="5395913"/>
            <a:ext cx="304800" cy="1524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55" name="Rectangle 47"/>
          <p:cNvSpPr>
            <a:spLocks noChangeArrowheads="1"/>
          </p:cNvSpPr>
          <p:nvPr/>
        </p:nvSpPr>
        <p:spPr bwMode="auto">
          <a:xfrm>
            <a:off x="6059488" y="4897438"/>
            <a:ext cx="304800" cy="1524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56" name="Rectangle 48"/>
          <p:cNvSpPr>
            <a:spLocks noChangeArrowheads="1"/>
          </p:cNvSpPr>
          <p:nvPr/>
        </p:nvSpPr>
        <p:spPr bwMode="auto">
          <a:xfrm>
            <a:off x="6726238" y="4364038"/>
            <a:ext cx="304800" cy="1524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57" name="Rectangle 49"/>
          <p:cNvSpPr>
            <a:spLocks noChangeArrowheads="1"/>
          </p:cNvSpPr>
          <p:nvPr/>
        </p:nvSpPr>
        <p:spPr bwMode="auto">
          <a:xfrm>
            <a:off x="7620000" y="3733800"/>
            <a:ext cx="304800" cy="1524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58" name="Rectangle 50"/>
          <p:cNvSpPr>
            <a:spLocks noChangeArrowheads="1"/>
          </p:cNvSpPr>
          <p:nvPr/>
        </p:nvSpPr>
        <p:spPr bwMode="auto">
          <a:xfrm>
            <a:off x="8589963" y="5513388"/>
            <a:ext cx="304800" cy="1524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9059" name="Line 51"/>
          <p:cNvSpPr>
            <a:spLocks noChangeShapeType="1"/>
          </p:cNvSpPr>
          <p:nvPr/>
        </p:nvSpPr>
        <p:spPr bwMode="gray">
          <a:xfrm>
            <a:off x="2667000" y="3505200"/>
            <a:ext cx="7848600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579061" name="Oval 53"/>
          <p:cNvSpPr>
            <a:spLocks noChangeArrowheads="1"/>
          </p:cNvSpPr>
          <p:nvPr/>
        </p:nvSpPr>
        <p:spPr bwMode="gray">
          <a:xfrm>
            <a:off x="2743200" y="5881688"/>
            <a:ext cx="2133600" cy="457200"/>
          </a:xfrm>
          <a:prstGeom prst="ellipse">
            <a:avLst/>
          </a:prstGeom>
          <a:noFill/>
          <a:ln w="15875" algn="ctr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579062" name="Oval 54"/>
          <p:cNvSpPr>
            <a:spLocks noChangeArrowheads="1"/>
          </p:cNvSpPr>
          <p:nvPr/>
        </p:nvSpPr>
        <p:spPr bwMode="gray">
          <a:xfrm>
            <a:off x="5064125" y="5819775"/>
            <a:ext cx="4495800" cy="533400"/>
          </a:xfrm>
          <a:prstGeom prst="ellipse">
            <a:avLst/>
          </a:prstGeom>
          <a:noFill/>
          <a:ln w="15875" algn="ctr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06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79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579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579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9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79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79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9059" grpId="0" animBg="1"/>
      <p:bldP spid="1579061" grpId="0" animBg="1"/>
      <p:bldP spid="157906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Dendrogram</a:t>
            </a:r>
            <a:endParaRPr lang="zh-CN" altLang="en-US" dirty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  <p:sp>
        <p:nvSpPr>
          <p:cNvPr id="158105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270000"/>
            <a:ext cx="7691435" cy="1293815"/>
          </a:xfrm>
        </p:spPr>
        <p:txBody>
          <a:bodyPr/>
          <a:lstStyle/>
          <a:p>
            <a:pPr algn="just"/>
            <a:r>
              <a:rPr lang="en-US" altLang="zh-CN" dirty="0">
                <a:ea typeface="宋体" panose="02010600030101010101" pitchFamily="2" charset="-122"/>
              </a:rPr>
              <a:t>A clustering of the data objects is obtained by cutting the </a:t>
            </a:r>
            <a:r>
              <a:rPr lang="en-US" altLang="zh-CN" i="1" dirty="0">
                <a:ea typeface="宋体" panose="02010600030101010101" pitchFamily="2" charset="-122"/>
              </a:rPr>
              <a:t>dendrogram</a:t>
            </a:r>
            <a:r>
              <a:rPr lang="en-US" altLang="zh-CN" dirty="0">
                <a:ea typeface="宋体" panose="02010600030101010101" pitchFamily="2" charset="-122"/>
              </a:rPr>
              <a:t> at the desired level, then each connected component forms a cluster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3" name="Slide Number Placeholder 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AFF37BE2-0DFF-4AAE-936F-C2945AAE8906}" type="slidenum">
              <a:rPr lang="zh-CN" altLang="en-US"/>
              <a:pPr/>
              <a:t>59</a:t>
            </a:fld>
            <a:endParaRPr lang="en-US" altLang="zh-CN"/>
          </a:p>
        </p:txBody>
      </p:sp>
      <p:sp>
        <p:nvSpPr>
          <p:cNvPr id="1581060" name="Line 4"/>
          <p:cNvSpPr>
            <a:spLocks noChangeShapeType="1"/>
          </p:cNvSpPr>
          <p:nvPr/>
        </p:nvSpPr>
        <p:spPr bwMode="auto">
          <a:xfrm>
            <a:off x="3032126" y="5522913"/>
            <a:ext cx="720725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61" name="Line 5"/>
          <p:cNvSpPr>
            <a:spLocks noChangeShapeType="1"/>
          </p:cNvSpPr>
          <p:nvPr/>
        </p:nvSpPr>
        <p:spPr bwMode="auto">
          <a:xfrm>
            <a:off x="3752850" y="5522914"/>
            <a:ext cx="0" cy="600075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62" name="Line 6"/>
          <p:cNvSpPr>
            <a:spLocks noChangeShapeType="1"/>
          </p:cNvSpPr>
          <p:nvPr/>
        </p:nvSpPr>
        <p:spPr bwMode="auto">
          <a:xfrm>
            <a:off x="5254625" y="5522914"/>
            <a:ext cx="0" cy="600075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63" name="Line 7"/>
          <p:cNvSpPr>
            <a:spLocks noChangeShapeType="1"/>
          </p:cNvSpPr>
          <p:nvPr/>
        </p:nvSpPr>
        <p:spPr bwMode="auto">
          <a:xfrm>
            <a:off x="5254625" y="5522913"/>
            <a:ext cx="781050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64" name="Line 8"/>
          <p:cNvSpPr>
            <a:spLocks noChangeShapeType="1"/>
          </p:cNvSpPr>
          <p:nvPr/>
        </p:nvSpPr>
        <p:spPr bwMode="auto">
          <a:xfrm>
            <a:off x="6035675" y="5522914"/>
            <a:ext cx="0" cy="600075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65" name="Line 9"/>
          <p:cNvSpPr>
            <a:spLocks noChangeShapeType="1"/>
          </p:cNvSpPr>
          <p:nvPr/>
        </p:nvSpPr>
        <p:spPr bwMode="auto">
          <a:xfrm>
            <a:off x="8318500" y="5572126"/>
            <a:ext cx="0" cy="550863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66" name="Line 10"/>
          <p:cNvSpPr>
            <a:spLocks noChangeShapeType="1"/>
          </p:cNvSpPr>
          <p:nvPr/>
        </p:nvSpPr>
        <p:spPr bwMode="auto">
          <a:xfrm>
            <a:off x="8318501" y="5572125"/>
            <a:ext cx="841375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67" name="Line 11"/>
          <p:cNvSpPr>
            <a:spLocks noChangeShapeType="1"/>
          </p:cNvSpPr>
          <p:nvPr/>
        </p:nvSpPr>
        <p:spPr bwMode="auto">
          <a:xfrm>
            <a:off x="9159875" y="5572126"/>
            <a:ext cx="0" cy="550863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68" name="Line 12"/>
          <p:cNvSpPr>
            <a:spLocks noChangeShapeType="1"/>
          </p:cNvSpPr>
          <p:nvPr/>
        </p:nvSpPr>
        <p:spPr bwMode="auto">
          <a:xfrm>
            <a:off x="3392488" y="5022851"/>
            <a:ext cx="0" cy="500063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69" name="Line 13"/>
          <p:cNvSpPr>
            <a:spLocks noChangeShapeType="1"/>
          </p:cNvSpPr>
          <p:nvPr/>
        </p:nvSpPr>
        <p:spPr bwMode="auto">
          <a:xfrm>
            <a:off x="3392488" y="5022850"/>
            <a:ext cx="1141412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70" name="Line 14"/>
          <p:cNvSpPr>
            <a:spLocks noChangeShapeType="1"/>
          </p:cNvSpPr>
          <p:nvPr/>
        </p:nvSpPr>
        <p:spPr bwMode="auto">
          <a:xfrm>
            <a:off x="4533900" y="5022850"/>
            <a:ext cx="0" cy="1100138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71" name="Line 15"/>
          <p:cNvSpPr>
            <a:spLocks noChangeShapeType="1"/>
          </p:cNvSpPr>
          <p:nvPr/>
        </p:nvSpPr>
        <p:spPr bwMode="auto">
          <a:xfrm>
            <a:off x="5554663" y="5022850"/>
            <a:ext cx="0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72" name="Line 16"/>
          <p:cNvSpPr>
            <a:spLocks noChangeShapeType="1"/>
          </p:cNvSpPr>
          <p:nvPr/>
        </p:nvSpPr>
        <p:spPr bwMode="auto">
          <a:xfrm>
            <a:off x="5614988" y="5022851"/>
            <a:ext cx="0" cy="500063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73" name="Line 17"/>
          <p:cNvSpPr>
            <a:spLocks noChangeShapeType="1"/>
          </p:cNvSpPr>
          <p:nvPr/>
        </p:nvSpPr>
        <p:spPr bwMode="auto">
          <a:xfrm>
            <a:off x="5675313" y="5022850"/>
            <a:ext cx="1141412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74" name="Line 18"/>
          <p:cNvSpPr>
            <a:spLocks noChangeShapeType="1"/>
          </p:cNvSpPr>
          <p:nvPr/>
        </p:nvSpPr>
        <p:spPr bwMode="auto">
          <a:xfrm>
            <a:off x="6816725" y="5022850"/>
            <a:ext cx="0" cy="1100138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75" name="Line 19"/>
          <p:cNvSpPr>
            <a:spLocks noChangeShapeType="1"/>
          </p:cNvSpPr>
          <p:nvPr/>
        </p:nvSpPr>
        <p:spPr bwMode="auto">
          <a:xfrm>
            <a:off x="5614988" y="5022850"/>
            <a:ext cx="120650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76" name="Line 20"/>
          <p:cNvSpPr>
            <a:spLocks noChangeShapeType="1"/>
          </p:cNvSpPr>
          <p:nvPr/>
        </p:nvSpPr>
        <p:spPr bwMode="auto">
          <a:xfrm>
            <a:off x="6216650" y="4471988"/>
            <a:ext cx="0" cy="550862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77" name="Line 21"/>
          <p:cNvSpPr>
            <a:spLocks noChangeShapeType="1"/>
          </p:cNvSpPr>
          <p:nvPr/>
        </p:nvSpPr>
        <p:spPr bwMode="auto">
          <a:xfrm flipV="1">
            <a:off x="7537450" y="4471988"/>
            <a:ext cx="0" cy="165100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78" name="Line 22"/>
          <p:cNvSpPr>
            <a:spLocks noChangeShapeType="1"/>
          </p:cNvSpPr>
          <p:nvPr/>
        </p:nvSpPr>
        <p:spPr bwMode="auto">
          <a:xfrm>
            <a:off x="6216650" y="4471988"/>
            <a:ext cx="1320800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83" name="Line 27"/>
          <p:cNvSpPr>
            <a:spLocks noChangeShapeType="1"/>
          </p:cNvSpPr>
          <p:nvPr/>
        </p:nvSpPr>
        <p:spPr bwMode="auto">
          <a:xfrm>
            <a:off x="4352925" y="3271838"/>
            <a:ext cx="0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85" name="Line 29"/>
          <p:cNvSpPr>
            <a:spLocks noChangeShapeType="1"/>
          </p:cNvSpPr>
          <p:nvPr/>
        </p:nvSpPr>
        <p:spPr bwMode="auto">
          <a:xfrm>
            <a:off x="3032125" y="5522914"/>
            <a:ext cx="0" cy="600075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86" name="Oval 30"/>
          <p:cNvSpPr>
            <a:spLocks noChangeArrowheads="1"/>
          </p:cNvSpPr>
          <p:nvPr/>
        </p:nvSpPr>
        <p:spPr bwMode="auto">
          <a:xfrm>
            <a:off x="9099550" y="6072188"/>
            <a:ext cx="120650" cy="100012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87" name="Oval 31"/>
          <p:cNvSpPr>
            <a:spLocks noChangeArrowheads="1"/>
          </p:cNvSpPr>
          <p:nvPr/>
        </p:nvSpPr>
        <p:spPr bwMode="auto">
          <a:xfrm>
            <a:off x="8258175" y="6072188"/>
            <a:ext cx="120650" cy="100012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88" name="Oval 32"/>
          <p:cNvSpPr>
            <a:spLocks noChangeArrowheads="1"/>
          </p:cNvSpPr>
          <p:nvPr/>
        </p:nvSpPr>
        <p:spPr bwMode="auto">
          <a:xfrm>
            <a:off x="7477125" y="6072188"/>
            <a:ext cx="120650" cy="100012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89" name="Oval 33"/>
          <p:cNvSpPr>
            <a:spLocks noChangeArrowheads="1"/>
          </p:cNvSpPr>
          <p:nvPr/>
        </p:nvSpPr>
        <p:spPr bwMode="auto">
          <a:xfrm>
            <a:off x="6756400" y="6072188"/>
            <a:ext cx="120650" cy="100012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90" name="Oval 34"/>
          <p:cNvSpPr>
            <a:spLocks noChangeArrowheads="1"/>
          </p:cNvSpPr>
          <p:nvPr/>
        </p:nvSpPr>
        <p:spPr bwMode="auto">
          <a:xfrm>
            <a:off x="5975350" y="6072188"/>
            <a:ext cx="120650" cy="100012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91" name="Oval 35"/>
          <p:cNvSpPr>
            <a:spLocks noChangeArrowheads="1"/>
          </p:cNvSpPr>
          <p:nvPr/>
        </p:nvSpPr>
        <p:spPr bwMode="auto">
          <a:xfrm>
            <a:off x="5194300" y="6072188"/>
            <a:ext cx="120650" cy="100012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92" name="Oval 36"/>
          <p:cNvSpPr>
            <a:spLocks noChangeArrowheads="1"/>
          </p:cNvSpPr>
          <p:nvPr/>
        </p:nvSpPr>
        <p:spPr bwMode="auto">
          <a:xfrm>
            <a:off x="4473575" y="6072188"/>
            <a:ext cx="120650" cy="100012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93" name="Oval 37"/>
          <p:cNvSpPr>
            <a:spLocks noChangeArrowheads="1"/>
          </p:cNvSpPr>
          <p:nvPr/>
        </p:nvSpPr>
        <p:spPr bwMode="auto">
          <a:xfrm>
            <a:off x="3692525" y="6072188"/>
            <a:ext cx="120650" cy="100012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94" name="Oval 38"/>
          <p:cNvSpPr>
            <a:spLocks noChangeArrowheads="1"/>
          </p:cNvSpPr>
          <p:nvPr/>
        </p:nvSpPr>
        <p:spPr bwMode="auto">
          <a:xfrm>
            <a:off x="2971800" y="6072188"/>
            <a:ext cx="120650" cy="100012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95" name="Rectangle 39"/>
          <p:cNvSpPr>
            <a:spLocks noChangeArrowheads="1"/>
          </p:cNvSpPr>
          <p:nvPr/>
        </p:nvSpPr>
        <p:spPr bwMode="auto">
          <a:xfrm>
            <a:off x="3235325" y="5395913"/>
            <a:ext cx="304800" cy="1524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096" name="Rectangle 40"/>
          <p:cNvSpPr>
            <a:spLocks noChangeArrowheads="1"/>
          </p:cNvSpPr>
          <p:nvPr/>
        </p:nvSpPr>
        <p:spPr bwMode="auto">
          <a:xfrm>
            <a:off x="3789363" y="4903788"/>
            <a:ext cx="304800" cy="1524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102" name="Rectangle 46"/>
          <p:cNvSpPr>
            <a:spLocks noChangeArrowheads="1"/>
          </p:cNvSpPr>
          <p:nvPr/>
        </p:nvSpPr>
        <p:spPr bwMode="auto">
          <a:xfrm>
            <a:off x="5492750" y="5395913"/>
            <a:ext cx="304800" cy="1524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103" name="Rectangle 47"/>
          <p:cNvSpPr>
            <a:spLocks noChangeArrowheads="1"/>
          </p:cNvSpPr>
          <p:nvPr/>
        </p:nvSpPr>
        <p:spPr bwMode="auto">
          <a:xfrm>
            <a:off x="6059488" y="4897438"/>
            <a:ext cx="304800" cy="1524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104" name="Rectangle 48"/>
          <p:cNvSpPr>
            <a:spLocks noChangeArrowheads="1"/>
          </p:cNvSpPr>
          <p:nvPr/>
        </p:nvSpPr>
        <p:spPr bwMode="auto">
          <a:xfrm>
            <a:off x="6726238" y="4364038"/>
            <a:ext cx="304800" cy="1524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81113" name="Group 57"/>
          <p:cNvGrpSpPr>
            <a:grpSpLocks/>
          </p:cNvGrpSpPr>
          <p:nvPr/>
        </p:nvGrpSpPr>
        <p:grpSpPr bwMode="auto">
          <a:xfrm>
            <a:off x="3886201" y="3114676"/>
            <a:ext cx="4811713" cy="2371725"/>
            <a:chOff x="1514" y="2016"/>
            <a:chExt cx="3031" cy="1494"/>
          </a:xfrm>
        </p:grpSpPr>
        <p:sp>
          <p:nvSpPr>
            <p:cNvPr id="1581079" name="Line 23"/>
            <p:cNvSpPr>
              <a:spLocks noChangeShapeType="1"/>
            </p:cNvSpPr>
            <p:nvPr/>
          </p:nvSpPr>
          <p:spPr bwMode="auto">
            <a:xfrm>
              <a:off x="3372" y="2471"/>
              <a:ext cx="0" cy="346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1080" name="Line 24"/>
            <p:cNvSpPr>
              <a:spLocks noChangeShapeType="1"/>
            </p:cNvSpPr>
            <p:nvPr/>
          </p:nvSpPr>
          <p:spPr bwMode="auto">
            <a:xfrm flipV="1">
              <a:off x="4545" y="2439"/>
              <a:ext cx="0" cy="1071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1081" name="Line 25"/>
            <p:cNvSpPr>
              <a:spLocks noChangeShapeType="1"/>
            </p:cNvSpPr>
            <p:nvPr/>
          </p:nvSpPr>
          <p:spPr bwMode="auto">
            <a:xfrm flipH="1">
              <a:off x="3372" y="2439"/>
              <a:ext cx="1173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1098" name="Line 42"/>
            <p:cNvSpPr>
              <a:spLocks noChangeShapeType="1"/>
            </p:cNvSpPr>
            <p:nvPr/>
          </p:nvSpPr>
          <p:spPr bwMode="auto">
            <a:xfrm>
              <a:off x="3958" y="2074"/>
              <a:ext cx="0" cy="378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1099" name="Line 43"/>
            <p:cNvSpPr>
              <a:spLocks noChangeShapeType="1"/>
            </p:cNvSpPr>
            <p:nvPr/>
          </p:nvSpPr>
          <p:spPr bwMode="auto">
            <a:xfrm flipH="1" flipV="1">
              <a:off x="1514" y="2064"/>
              <a:ext cx="2470" cy="1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1100" name="Line 44"/>
            <p:cNvSpPr>
              <a:spLocks noChangeShapeType="1"/>
            </p:cNvSpPr>
            <p:nvPr/>
          </p:nvSpPr>
          <p:spPr bwMode="auto">
            <a:xfrm flipV="1">
              <a:off x="1536" y="2074"/>
              <a:ext cx="0" cy="1103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1101" name="Rectangle 45"/>
            <p:cNvSpPr>
              <a:spLocks noChangeArrowheads="1"/>
            </p:cNvSpPr>
            <p:nvPr/>
          </p:nvSpPr>
          <p:spPr bwMode="auto">
            <a:xfrm>
              <a:off x="2722" y="2016"/>
              <a:ext cx="192" cy="96"/>
            </a:xfrm>
            <a:prstGeom prst="rect">
              <a:avLst/>
            </a:prstGeom>
            <a:solidFill>
              <a:srgbClr val="0033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1105" name="Rectangle 49"/>
            <p:cNvSpPr>
              <a:spLocks noChangeArrowheads="1"/>
            </p:cNvSpPr>
            <p:nvPr/>
          </p:nvSpPr>
          <p:spPr bwMode="auto">
            <a:xfrm>
              <a:off x="3840" y="2352"/>
              <a:ext cx="192" cy="96"/>
            </a:xfrm>
            <a:prstGeom prst="rect">
              <a:avLst/>
            </a:prstGeom>
            <a:solidFill>
              <a:srgbClr val="0033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81106" name="Rectangle 50"/>
          <p:cNvSpPr>
            <a:spLocks noChangeArrowheads="1"/>
          </p:cNvSpPr>
          <p:nvPr/>
        </p:nvSpPr>
        <p:spPr bwMode="auto">
          <a:xfrm>
            <a:off x="8589963" y="5513388"/>
            <a:ext cx="304800" cy="152400"/>
          </a:xfrm>
          <a:prstGeom prst="rect">
            <a:avLst/>
          </a:prstGeom>
          <a:solidFill>
            <a:srgbClr val="00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1107" name="Line 51"/>
          <p:cNvSpPr>
            <a:spLocks noChangeShapeType="1"/>
          </p:cNvSpPr>
          <p:nvPr/>
        </p:nvSpPr>
        <p:spPr bwMode="gray">
          <a:xfrm>
            <a:off x="2667000" y="4114800"/>
            <a:ext cx="7848600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581108" name="Oval 52"/>
          <p:cNvSpPr>
            <a:spLocks noChangeArrowheads="1"/>
          </p:cNvSpPr>
          <p:nvPr/>
        </p:nvSpPr>
        <p:spPr bwMode="gray">
          <a:xfrm>
            <a:off x="2743200" y="5881688"/>
            <a:ext cx="2133600" cy="457200"/>
          </a:xfrm>
          <a:prstGeom prst="ellipse">
            <a:avLst/>
          </a:prstGeom>
          <a:noFill/>
          <a:ln w="15875" algn="ctr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581111" name="Oval 55"/>
          <p:cNvSpPr>
            <a:spLocks noChangeArrowheads="1"/>
          </p:cNvSpPr>
          <p:nvPr/>
        </p:nvSpPr>
        <p:spPr bwMode="gray">
          <a:xfrm>
            <a:off x="5105400" y="5867400"/>
            <a:ext cx="2667000" cy="533400"/>
          </a:xfrm>
          <a:prstGeom prst="ellipse">
            <a:avLst/>
          </a:prstGeom>
          <a:noFill/>
          <a:ln w="15875" algn="ctr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581112" name="Oval 56"/>
          <p:cNvSpPr>
            <a:spLocks noChangeArrowheads="1"/>
          </p:cNvSpPr>
          <p:nvPr/>
        </p:nvSpPr>
        <p:spPr bwMode="gray">
          <a:xfrm>
            <a:off x="7994650" y="5826125"/>
            <a:ext cx="1676400" cy="533400"/>
          </a:xfrm>
          <a:prstGeom prst="ellipse">
            <a:avLst/>
          </a:prstGeom>
          <a:noFill/>
          <a:ln w="15875" algn="ctr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5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81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581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581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581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581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581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1107" grpId="0" animBg="1"/>
      <p:bldP spid="1581108" grpId="0" animBg="1"/>
      <p:bldP spid="1581111" grpId="0" animBg="1"/>
      <p:bldP spid="15811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Notion of a Cluster can be Ambiguous</a:t>
            </a:r>
          </a:p>
        </p:txBody>
      </p:sp>
      <p:grpSp>
        <p:nvGrpSpPr>
          <p:cNvPr id="6147" name="Group 91"/>
          <p:cNvGrpSpPr>
            <a:grpSpLocks/>
          </p:cNvGrpSpPr>
          <p:nvPr/>
        </p:nvGrpSpPr>
        <p:grpSpPr bwMode="auto">
          <a:xfrm>
            <a:off x="2209801" y="1905001"/>
            <a:ext cx="3344863" cy="1509713"/>
            <a:chOff x="432" y="1200"/>
            <a:chExt cx="2107" cy="951"/>
          </a:xfrm>
        </p:grpSpPr>
        <p:grpSp>
          <p:nvGrpSpPr>
            <p:cNvPr id="6217" name="Group 3"/>
            <p:cNvGrpSpPr>
              <a:grpSpLocks noChangeAspect="1"/>
            </p:cNvGrpSpPr>
            <p:nvPr/>
          </p:nvGrpSpPr>
          <p:grpSpPr bwMode="auto">
            <a:xfrm>
              <a:off x="432" y="1200"/>
              <a:ext cx="2107" cy="516"/>
              <a:chOff x="2464" y="2296"/>
              <a:chExt cx="2634" cy="646"/>
            </a:xfrm>
          </p:grpSpPr>
          <p:sp>
            <p:nvSpPr>
              <p:cNvPr id="6219" name="Oval 4"/>
              <p:cNvSpPr>
                <a:spLocks noChangeAspect="1" noChangeArrowheads="1"/>
              </p:cNvSpPr>
              <p:nvPr/>
            </p:nvSpPr>
            <p:spPr bwMode="auto">
              <a:xfrm>
                <a:off x="4564" y="273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0" name="Oval 5"/>
              <p:cNvSpPr>
                <a:spLocks noChangeAspect="1" noChangeArrowheads="1"/>
              </p:cNvSpPr>
              <p:nvPr/>
            </p:nvSpPr>
            <p:spPr bwMode="auto">
              <a:xfrm>
                <a:off x="4312" y="284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1" name="Oval 6"/>
              <p:cNvSpPr>
                <a:spLocks noChangeAspect="1" noChangeArrowheads="1"/>
              </p:cNvSpPr>
              <p:nvPr/>
            </p:nvSpPr>
            <p:spPr bwMode="auto">
              <a:xfrm>
                <a:off x="4466" y="285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2" name="Oval 7"/>
              <p:cNvSpPr>
                <a:spLocks noChangeAspect="1" noChangeArrowheads="1"/>
              </p:cNvSpPr>
              <p:nvPr/>
            </p:nvSpPr>
            <p:spPr bwMode="auto">
              <a:xfrm>
                <a:off x="4410" y="274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3" name="Oval 8"/>
              <p:cNvSpPr>
                <a:spLocks noChangeAspect="1" noChangeArrowheads="1"/>
              </p:cNvSpPr>
              <p:nvPr/>
            </p:nvSpPr>
            <p:spPr bwMode="auto">
              <a:xfrm>
                <a:off x="4326" y="247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4" name="Oval 9"/>
              <p:cNvSpPr>
                <a:spLocks noChangeAspect="1" noChangeArrowheads="1"/>
              </p:cNvSpPr>
              <p:nvPr/>
            </p:nvSpPr>
            <p:spPr bwMode="auto">
              <a:xfrm>
                <a:off x="4158" y="242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5" name="Oval 10"/>
              <p:cNvSpPr>
                <a:spLocks noChangeAspect="1" noChangeArrowheads="1"/>
              </p:cNvSpPr>
              <p:nvPr/>
            </p:nvSpPr>
            <p:spPr bwMode="auto">
              <a:xfrm>
                <a:off x="4242" y="229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6" name="Oval 11"/>
              <p:cNvSpPr>
                <a:spLocks noChangeAspect="1" noChangeArrowheads="1"/>
              </p:cNvSpPr>
              <p:nvPr/>
            </p:nvSpPr>
            <p:spPr bwMode="auto">
              <a:xfrm>
                <a:off x="4788" y="271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7" name="Oval 12"/>
              <p:cNvSpPr>
                <a:spLocks noChangeAspect="1" noChangeArrowheads="1"/>
              </p:cNvSpPr>
              <p:nvPr/>
            </p:nvSpPr>
            <p:spPr bwMode="auto">
              <a:xfrm>
                <a:off x="5012" y="261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8" name="Oval 13"/>
              <p:cNvSpPr>
                <a:spLocks noChangeAspect="1" noChangeArrowheads="1"/>
              </p:cNvSpPr>
              <p:nvPr/>
            </p:nvSpPr>
            <p:spPr bwMode="auto">
              <a:xfrm>
                <a:off x="4788" y="253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9" name="Oval 14"/>
              <p:cNvSpPr>
                <a:spLocks noChangeAspect="1" noChangeArrowheads="1"/>
              </p:cNvSpPr>
              <p:nvPr/>
            </p:nvSpPr>
            <p:spPr bwMode="auto">
              <a:xfrm flipV="1">
                <a:off x="2870" y="242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0" name="Oval 15"/>
              <p:cNvSpPr>
                <a:spLocks noChangeAspect="1" noChangeArrowheads="1"/>
              </p:cNvSpPr>
              <p:nvPr/>
            </p:nvSpPr>
            <p:spPr bwMode="auto">
              <a:xfrm flipV="1">
                <a:off x="2618" y="231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1" name="Oval 16"/>
              <p:cNvSpPr>
                <a:spLocks noChangeAspect="1" noChangeArrowheads="1"/>
              </p:cNvSpPr>
              <p:nvPr/>
            </p:nvSpPr>
            <p:spPr bwMode="auto">
              <a:xfrm flipV="1">
                <a:off x="2772" y="229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2" name="Oval 17"/>
              <p:cNvSpPr>
                <a:spLocks noChangeAspect="1" noChangeArrowheads="1"/>
              </p:cNvSpPr>
              <p:nvPr/>
            </p:nvSpPr>
            <p:spPr bwMode="auto">
              <a:xfrm flipV="1">
                <a:off x="2716" y="240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3" name="Oval 18"/>
              <p:cNvSpPr>
                <a:spLocks noChangeAspect="1" noChangeArrowheads="1"/>
              </p:cNvSpPr>
              <p:nvPr/>
            </p:nvSpPr>
            <p:spPr bwMode="auto">
              <a:xfrm flipV="1">
                <a:off x="2632" y="267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4" name="Oval 19"/>
              <p:cNvSpPr>
                <a:spLocks noChangeAspect="1" noChangeArrowheads="1"/>
              </p:cNvSpPr>
              <p:nvPr/>
            </p:nvSpPr>
            <p:spPr bwMode="auto">
              <a:xfrm flipV="1">
                <a:off x="2464" y="273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5" name="Oval 20"/>
              <p:cNvSpPr>
                <a:spLocks noChangeAspect="1" noChangeArrowheads="1"/>
              </p:cNvSpPr>
              <p:nvPr/>
            </p:nvSpPr>
            <p:spPr bwMode="auto">
              <a:xfrm flipV="1">
                <a:off x="2548" y="285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6" name="Oval 21"/>
              <p:cNvSpPr>
                <a:spLocks noChangeAspect="1" noChangeArrowheads="1"/>
              </p:cNvSpPr>
              <p:nvPr/>
            </p:nvSpPr>
            <p:spPr bwMode="auto">
              <a:xfrm flipV="1">
                <a:off x="3094" y="243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7" name="Oval 22"/>
              <p:cNvSpPr>
                <a:spLocks noChangeAspect="1" noChangeArrowheads="1"/>
              </p:cNvSpPr>
              <p:nvPr/>
            </p:nvSpPr>
            <p:spPr bwMode="auto">
              <a:xfrm flipV="1">
                <a:off x="3318" y="253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8" name="Oval 23"/>
              <p:cNvSpPr>
                <a:spLocks noChangeAspect="1" noChangeArrowheads="1"/>
              </p:cNvSpPr>
              <p:nvPr/>
            </p:nvSpPr>
            <p:spPr bwMode="auto">
              <a:xfrm flipV="1">
                <a:off x="3094" y="261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6218" name="Rectangle 87"/>
            <p:cNvSpPr>
              <a:spLocks noChangeArrowheads="1"/>
            </p:cNvSpPr>
            <p:nvPr/>
          </p:nvSpPr>
          <p:spPr bwMode="auto">
            <a:xfrm>
              <a:off x="624" y="1920"/>
              <a:ext cx="14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800" b="0">
                  <a:cs typeface="Times New Roman" pitchFamily="18" charset="0"/>
                </a:rPr>
                <a:t>How many clusters?</a:t>
              </a:r>
              <a:endParaRPr lang="en-US" altLang="en-US" sz="1800" b="0"/>
            </a:p>
          </p:txBody>
        </p:sp>
      </p:grpSp>
      <p:grpSp>
        <p:nvGrpSpPr>
          <p:cNvPr id="4" name="Group 94"/>
          <p:cNvGrpSpPr>
            <a:grpSpLocks/>
          </p:cNvGrpSpPr>
          <p:nvPr/>
        </p:nvGrpSpPr>
        <p:grpSpPr bwMode="auto">
          <a:xfrm>
            <a:off x="6484938" y="4114801"/>
            <a:ext cx="3344862" cy="1401763"/>
            <a:chOff x="3125" y="2592"/>
            <a:chExt cx="2107" cy="883"/>
          </a:xfrm>
        </p:grpSpPr>
        <p:grpSp>
          <p:nvGrpSpPr>
            <p:cNvPr id="6195" name="Group 66"/>
            <p:cNvGrpSpPr>
              <a:grpSpLocks/>
            </p:cNvGrpSpPr>
            <p:nvPr/>
          </p:nvGrpSpPr>
          <p:grpSpPr bwMode="auto">
            <a:xfrm>
              <a:off x="3125" y="2592"/>
              <a:ext cx="2107" cy="518"/>
              <a:chOff x="3125" y="2592"/>
              <a:chExt cx="2107" cy="518"/>
            </a:xfrm>
          </p:grpSpPr>
          <p:sp>
            <p:nvSpPr>
              <p:cNvPr id="6197" name="AutoShape 67"/>
              <p:cNvSpPr>
                <a:spLocks noChangeAspect="1" noChangeArrowheads="1"/>
              </p:cNvSpPr>
              <p:nvPr/>
            </p:nvSpPr>
            <p:spPr bwMode="auto">
              <a:xfrm>
                <a:off x="4805" y="294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98" name="AutoShape 68"/>
              <p:cNvSpPr>
                <a:spLocks noChangeAspect="1" noChangeArrowheads="1"/>
              </p:cNvSpPr>
              <p:nvPr/>
            </p:nvSpPr>
            <p:spPr bwMode="auto">
              <a:xfrm>
                <a:off x="4603" y="303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99" name="AutoShape 69"/>
              <p:cNvSpPr>
                <a:spLocks noChangeAspect="1" noChangeArrowheads="1"/>
              </p:cNvSpPr>
              <p:nvPr/>
            </p:nvSpPr>
            <p:spPr bwMode="auto">
              <a:xfrm>
                <a:off x="4726" y="3041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00" name="AutoShape 70"/>
              <p:cNvSpPr>
                <a:spLocks noChangeAspect="1" noChangeArrowheads="1"/>
              </p:cNvSpPr>
              <p:nvPr/>
            </p:nvSpPr>
            <p:spPr bwMode="auto">
              <a:xfrm>
                <a:off x="4682" y="2951"/>
                <a:ext cx="68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537095" name="AutoShape 71"/>
              <p:cNvSpPr>
                <a:spLocks noChangeAspect="1" noChangeArrowheads="1"/>
              </p:cNvSpPr>
              <p:nvPr/>
            </p:nvSpPr>
            <p:spPr bwMode="auto">
              <a:xfrm>
                <a:off x="4614" y="2738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37096" name="AutoShape 72"/>
              <p:cNvSpPr>
                <a:spLocks noChangeAspect="1" noChangeArrowheads="1"/>
              </p:cNvSpPr>
              <p:nvPr/>
            </p:nvSpPr>
            <p:spPr bwMode="auto">
              <a:xfrm>
                <a:off x="4480" y="2693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37097" name="AutoShape 73"/>
              <p:cNvSpPr>
                <a:spLocks noChangeAspect="1" noChangeArrowheads="1"/>
              </p:cNvSpPr>
              <p:nvPr/>
            </p:nvSpPr>
            <p:spPr bwMode="auto">
              <a:xfrm>
                <a:off x="4547" y="2592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204" name="AutoShape 74"/>
              <p:cNvSpPr>
                <a:spLocks noChangeAspect="1" noChangeArrowheads="1"/>
              </p:cNvSpPr>
              <p:nvPr/>
            </p:nvSpPr>
            <p:spPr bwMode="auto">
              <a:xfrm>
                <a:off x="4984" y="2929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05" name="AutoShape 75"/>
              <p:cNvSpPr>
                <a:spLocks noChangeAspect="1" noChangeArrowheads="1"/>
              </p:cNvSpPr>
              <p:nvPr/>
            </p:nvSpPr>
            <p:spPr bwMode="auto">
              <a:xfrm>
                <a:off x="5163" y="285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06" name="AutoShape 76"/>
              <p:cNvSpPr>
                <a:spLocks noChangeAspect="1" noChangeArrowheads="1"/>
              </p:cNvSpPr>
              <p:nvPr/>
            </p:nvSpPr>
            <p:spPr bwMode="auto">
              <a:xfrm>
                <a:off x="4984" y="2783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07" name="AutoShape 77"/>
              <p:cNvSpPr>
                <a:spLocks noChangeAspect="1" noChangeArrowheads="1"/>
              </p:cNvSpPr>
              <p:nvPr/>
            </p:nvSpPr>
            <p:spPr bwMode="auto">
              <a:xfrm flipV="1">
                <a:off x="3450" y="269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08" name="AutoShape 78"/>
              <p:cNvSpPr>
                <a:spLocks noChangeAspect="1" noChangeArrowheads="1"/>
              </p:cNvSpPr>
              <p:nvPr/>
            </p:nvSpPr>
            <p:spPr bwMode="auto">
              <a:xfrm flipV="1">
                <a:off x="3248" y="260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09" name="AutoShape 79"/>
              <p:cNvSpPr>
                <a:spLocks noChangeAspect="1" noChangeArrowheads="1"/>
              </p:cNvSpPr>
              <p:nvPr/>
            </p:nvSpPr>
            <p:spPr bwMode="auto">
              <a:xfrm flipV="1">
                <a:off x="3371" y="2592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10" name="AutoShape 80"/>
              <p:cNvSpPr>
                <a:spLocks noChangeAspect="1" noChangeArrowheads="1"/>
              </p:cNvSpPr>
              <p:nvPr/>
            </p:nvSpPr>
            <p:spPr bwMode="auto">
              <a:xfrm flipV="1">
                <a:off x="3327" y="2682"/>
                <a:ext cx="68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11" name="AutoShape 81"/>
              <p:cNvSpPr>
                <a:spLocks noChangeAspect="1" noChangeArrowheads="1"/>
              </p:cNvSpPr>
              <p:nvPr/>
            </p:nvSpPr>
            <p:spPr bwMode="auto">
              <a:xfrm flipV="1">
                <a:off x="3259" y="2895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12" name="AutoShape 82"/>
              <p:cNvSpPr>
                <a:spLocks noChangeAspect="1" noChangeArrowheads="1"/>
              </p:cNvSpPr>
              <p:nvPr/>
            </p:nvSpPr>
            <p:spPr bwMode="auto">
              <a:xfrm flipV="1">
                <a:off x="3125" y="2940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13" name="AutoShape 83"/>
              <p:cNvSpPr>
                <a:spLocks noChangeAspect="1" noChangeArrowheads="1"/>
              </p:cNvSpPr>
              <p:nvPr/>
            </p:nvSpPr>
            <p:spPr bwMode="auto">
              <a:xfrm flipV="1">
                <a:off x="3192" y="3041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14" name="AutoShape 84"/>
              <p:cNvSpPr>
                <a:spLocks noChangeAspect="1" noChangeArrowheads="1"/>
              </p:cNvSpPr>
              <p:nvPr/>
            </p:nvSpPr>
            <p:spPr bwMode="auto">
              <a:xfrm flipV="1">
                <a:off x="3629" y="2704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15" name="AutoShape 85"/>
              <p:cNvSpPr>
                <a:spLocks noChangeAspect="1" noChangeArrowheads="1"/>
              </p:cNvSpPr>
              <p:nvPr/>
            </p:nvSpPr>
            <p:spPr bwMode="auto">
              <a:xfrm flipV="1">
                <a:off x="3808" y="278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16" name="AutoShape 86"/>
              <p:cNvSpPr>
                <a:spLocks noChangeAspect="1" noChangeArrowheads="1"/>
              </p:cNvSpPr>
              <p:nvPr/>
            </p:nvSpPr>
            <p:spPr bwMode="auto">
              <a:xfrm flipV="1">
                <a:off x="3629" y="2850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6196" name="Rectangle 88"/>
            <p:cNvSpPr>
              <a:spLocks noChangeArrowheads="1"/>
            </p:cNvSpPr>
            <p:nvPr/>
          </p:nvSpPr>
          <p:spPr bwMode="auto">
            <a:xfrm>
              <a:off x="3413" y="3244"/>
              <a:ext cx="14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800" b="0">
                  <a:cs typeface="Times New Roman" pitchFamily="18" charset="0"/>
                </a:rPr>
                <a:t>Four Clusters</a:t>
              </a:r>
              <a:r>
                <a:rPr lang="en-US" altLang="en-US" sz="1800" b="0"/>
                <a:t> </a:t>
              </a:r>
            </a:p>
          </p:txBody>
        </p:sp>
      </p:grpSp>
      <p:grpSp>
        <p:nvGrpSpPr>
          <p:cNvPr id="6" name="Group 93"/>
          <p:cNvGrpSpPr>
            <a:grpSpLocks/>
          </p:cNvGrpSpPr>
          <p:nvPr/>
        </p:nvGrpSpPr>
        <p:grpSpPr bwMode="auto">
          <a:xfrm>
            <a:off x="2209801" y="4114801"/>
            <a:ext cx="3344863" cy="1401763"/>
            <a:chOff x="432" y="2592"/>
            <a:chExt cx="2107" cy="883"/>
          </a:xfrm>
        </p:grpSpPr>
        <p:grpSp>
          <p:nvGrpSpPr>
            <p:cNvPr id="6173" name="Group 45"/>
            <p:cNvGrpSpPr>
              <a:grpSpLocks/>
            </p:cNvGrpSpPr>
            <p:nvPr/>
          </p:nvGrpSpPr>
          <p:grpSpPr bwMode="auto">
            <a:xfrm>
              <a:off x="432" y="2592"/>
              <a:ext cx="2107" cy="516"/>
              <a:chOff x="432" y="2592"/>
              <a:chExt cx="2107" cy="516"/>
            </a:xfrm>
          </p:grpSpPr>
          <p:sp>
            <p:nvSpPr>
              <p:cNvPr id="6175" name="AutoShape 46"/>
              <p:cNvSpPr>
                <a:spLocks noChangeAspect="1" noChangeArrowheads="1"/>
              </p:cNvSpPr>
              <p:nvPr/>
            </p:nvSpPr>
            <p:spPr bwMode="auto">
              <a:xfrm>
                <a:off x="2112" y="2939"/>
                <a:ext cx="69" cy="68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76" name="AutoShape 47"/>
              <p:cNvSpPr>
                <a:spLocks noChangeAspect="1" noChangeArrowheads="1"/>
              </p:cNvSpPr>
              <p:nvPr/>
            </p:nvSpPr>
            <p:spPr bwMode="auto">
              <a:xfrm>
                <a:off x="1910" y="3028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77" name="AutoShape 48"/>
              <p:cNvSpPr>
                <a:spLocks noChangeAspect="1" noChangeArrowheads="1"/>
              </p:cNvSpPr>
              <p:nvPr/>
            </p:nvSpPr>
            <p:spPr bwMode="auto">
              <a:xfrm>
                <a:off x="2033" y="303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78" name="AutoShape 49"/>
              <p:cNvSpPr>
                <a:spLocks noChangeAspect="1" noChangeArrowheads="1"/>
              </p:cNvSpPr>
              <p:nvPr/>
            </p:nvSpPr>
            <p:spPr bwMode="auto">
              <a:xfrm>
                <a:off x="1989" y="2950"/>
                <a:ext cx="68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79" name="AutoShape 50"/>
              <p:cNvSpPr>
                <a:spLocks noChangeAspect="1" noChangeArrowheads="1"/>
              </p:cNvSpPr>
              <p:nvPr/>
            </p:nvSpPr>
            <p:spPr bwMode="auto">
              <a:xfrm>
                <a:off x="1921" y="2737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0" name="AutoShape 51"/>
              <p:cNvSpPr>
                <a:spLocks noChangeAspect="1" noChangeArrowheads="1"/>
              </p:cNvSpPr>
              <p:nvPr/>
            </p:nvSpPr>
            <p:spPr bwMode="auto">
              <a:xfrm>
                <a:off x="1787" y="2693"/>
                <a:ext cx="69" cy="68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1" name="AutoShape 52"/>
              <p:cNvSpPr>
                <a:spLocks noChangeAspect="1" noChangeArrowheads="1"/>
              </p:cNvSpPr>
              <p:nvPr/>
            </p:nvSpPr>
            <p:spPr bwMode="auto">
              <a:xfrm>
                <a:off x="1854" y="2592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2" name="AutoShape 53"/>
              <p:cNvSpPr>
                <a:spLocks noChangeAspect="1" noChangeArrowheads="1"/>
              </p:cNvSpPr>
              <p:nvPr/>
            </p:nvSpPr>
            <p:spPr bwMode="auto">
              <a:xfrm>
                <a:off x="2291" y="2927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3" name="AutoShape 54"/>
              <p:cNvSpPr>
                <a:spLocks noChangeAspect="1" noChangeArrowheads="1"/>
              </p:cNvSpPr>
              <p:nvPr/>
            </p:nvSpPr>
            <p:spPr bwMode="auto">
              <a:xfrm>
                <a:off x="2470" y="284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4" name="AutoShape 55"/>
              <p:cNvSpPr>
                <a:spLocks noChangeAspect="1" noChangeArrowheads="1"/>
              </p:cNvSpPr>
              <p:nvPr/>
            </p:nvSpPr>
            <p:spPr bwMode="auto">
              <a:xfrm>
                <a:off x="2291" y="2782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5" name="Rectangle 56"/>
              <p:cNvSpPr>
                <a:spLocks noChangeAspect="1" noChangeArrowheads="1"/>
              </p:cNvSpPr>
              <p:nvPr/>
            </p:nvSpPr>
            <p:spPr bwMode="auto">
              <a:xfrm flipV="1">
                <a:off x="757" y="2693"/>
                <a:ext cx="69" cy="6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6" name="Rectangle 57"/>
              <p:cNvSpPr>
                <a:spLocks noChangeAspect="1" noChangeArrowheads="1"/>
              </p:cNvSpPr>
              <p:nvPr/>
            </p:nvSpPr>
            <p:spPr bwMode="auto">
              <a:xfrm flipV="1">
                <a:off x="555" y="2603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7" name="Rectangle 58"/>
              <p:cNvSpPr>
                <a:spLocks noChangeAspect="1" noChangeArrowheads="1"/>
              </p:cNvSpPr>
              <p:nvPr/>
            </p:nvSpPr>
            <p:spPr bwMode="auto">
              <a:xfrm flipV="1">
                <a:off x="678" y="2592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8" name="Rectangle 59"/>
              <p:cNvSpPr>
                <a:spLocks noChangeAspect="1" noChangeArrowheads="1"/>
              </p:cNvSpPr>
              <p:nvPr/>
            </p:nvSpPr>
            <p:spPr bwMode="auto">
              <a:xfrm flipV="1">
                <a:off x="634" y="2681"/>
                <a:ext cx="68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9" name="Rectangle 60"/>
              <p:cNvSpPr>
                <a:spLocks noChangeAspect="1" noChangeArrowheads="1"/>
              </p:cNvSpPr>
              <p:nvPr/>
            </p:nvSpPr>
            <p:spPr bwMode="auto">
              <a:xfrm flipV="1">
                <a:off x="566" y="2894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90" name="Rectangle 61"/>
              <p:cNvSpPr>
                <a:spLocks noChangeAspect="1" noChangeArrowheads="1"/>
              </p:cNvSpPr>
              <p:nvPr/>
            </p:nvSpPr>
            <p:spPr bwMode="auto">
              <a:xfrm flipV="1">
                <a:off x="432" y="2939"/>
                <a:ext cx="69" cy="6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91" name="Rectangle 62"/>
              <p:cNvSpPr>
                <a:spLocks noChangeAspect="1" noChangeArrowheads="1"/>
              </p:cNvSpPr>
              <p:nvPr/>
            </p:nvSpPr>
            <p:spPr bwMode="auto">
              <a:xfrm flipV="1">
                <a:off x="499" y="3039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92" name="Rectangle 63"/>
              <p:cNvSpPr>
                <a:spLocks noChangeAspect="1" noChangeArrowheads="1"/>
              </p:cNvSpPr>
              <p:nvPr/>
            </p:nvSpPr>
            <p:spPr bwMode="auto">
              <a:xfrm flipV="1">
                <a:off x="936" y="2704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93" name="Rectangle 64"/>
              <p:cNvSpPr>
                <a:spLocks noChangeAspect="1" noChangeArrowheads="1"/>
              </p:cNvSpPr>
              <p:nvPr/>
            </p:nvSpPr>
            <p:spPr bwMode="auto">
              <a:xfrm flipV="1">
                <a:off x="1115" y="2782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94" name="Rectangle 65"/>
              <p:cNvSpPr>
                <a:spLocks noChangeAspect="1" noChangeArrowheads="1"/>
              </p:cNvSpPr>
              <p:nvPr/>
            </p:nvSpPr>
            <p:spPr bwMode="auto">
              <a:xfrm flipV="1">
                <a:off x="936" y="2849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6174" name="Rectangle 89"/>
            <p:cNvSpPr>
              <a:spLocks noChangeArrowheads="1"/>
            </p:cNvSpPr>
            <p:nvPr/>
          </p:nvSpPr>
          <p:spPr bwMode="auto">
            <a:xfrm>
              <a:off x="624" y="3244"/>
              <a:ext cx="14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800" b="0">
                  <a:cs typeface="Times New Roman" pitchFamily="18" charset="0"/>
                </a:rPr>
                <a:t>Two Clusters</a:t>
              </a:r>
              <a:r>
                <a:rPr lang="en-US" altLang="en-US" sz="1800" b="0"/>
                <a:t> </a:t>
              </a:r>
            </a:p>
          </p:txBody>
        </p:sp>
      </p:grpSp>
      <p:grpSp>
        <p:nvGrpSpPr>
          <p:cNvPr id="8" name="Group 92"/>
          <p:cNvGrpSpPr>
            <a:grpSpLocks/>
          </p:cNvGrpSpPr>
          <p:nvPr/>
        </p:nvGrpSpPr>
        <p:grpSpPr bwMode="auto">
          <a:xfrm>
            <a:off x="6484938" y="1905001"/>
            <a:ext cx="3344862" cy="1509713"/>
            <a:chOff x="3125" y="1200"/>
            <a:chExt cx="2107" cy="951"/>
          </a:xfrm>
        </p:grpSpPr>
        <p:grpSp>
          <p:nvGrpSpPr>
            <p:cNvPr id="6151" name="Group 24"/>
            <p:cNvGrpSpPr>
              <a:grpSpLocks/>
            </p:cNvGrpSpPr>
            <p:nvPr/>
          </p:nvGrpSpPr>
          <p:grpSpPr bwMode="auto">
            <a:xfrm>
              <a:off x="3125" y="1200"/>
              <a:ext cx="2107" cy="518"/>
              <a:chOff x="3125" y="1200"/>
              <a:chExt cx="2107" cy="518"/>
            </a:xfrm>
          </p:grpSpPr>
          <p:sp>
            <p:nvSpPr>
              <p:cNvPr id="6153" name="AutoShape 25"/>
              <p:cNvSpPr>
                <a:spLocks noChangeAspect="1" noChangeArrowheads="1"/>
              </p:cNvSpPr>
              <p:nvPr/>
            </p:nvSpPr>
            <p:spPr bwMode="auto">
              <a:xfrm>
                <a:off x="4805" y="1548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4" name="AutoShape 26"/>
              <p:cNvSpPr>
                <a:spLocks noChangeAspect="1" noChangeArrowheads="1"/>
              </p:cNvSpPr>
              <p:nvPr/>
            </p:nvSpPr>
            <p:spPr bwMode="auto">
              <a:xfrm>
                <a:off x="4603" y="1638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5" name="AutoShape 27"/>
              <p:cNvSpPr>
                <a:spLocks noChangeAspect="1" noChangeArrowheads="1"/>
              </p:cNvSpPr>
              <p:nvPr/>
            </p:nvSpPr>
            <p:spPr bwMode="auto">
              <a:xfrm>
                <a:off x="4726" y="1649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6" name="AutoShape 28"/>
              <p:cNvSpPr>
                <a:spLocks noChangeAspect="1" noChangeArrowheads="1"/>
              </p:cNvSpPr>
              <p:nvPr/>
            </p:nvSpPr>
            <p:spPr bwMode="auto">
              <a:xfrm>
                <a:off x="4682" y="1559"/>
                <a:ext cx="68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537053" name="AutoShape 29"/>
              <p:cNvSpPr>
                <a:spLocks noChangeAspect="1" noChangeArrowheads="1"/>
              </p:cNvSpPr>
              <p:nvPr/>
            </p:nvSpPr>
            <p:spPr bwMode="auto">
              <a:xfrm>
                <a:off x="4614" y="1346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37054" name="AutoShape 30"/>
              <p:cNvSpPr>
                <a:spLocks noChangeAspect="1" noChangeArrowheads="1"/>
              </p:cNvSpPr>
              <p:nvPr/>
            </p:nvSpPr>
            <p:spPr bwMode="auto">
              <a:xfrm>
                <a:off x="4480" y="1301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37055" name="AutoShape 31"/>
              <p:cNvSpPr>
                <a:spLocks noChangeAspect="1" noChangeArrowheads="1"/>
              </p:cNvSpPr>
              <p:nvPr/>
            </p:nvSpPr>
            <p:spPr bwMode="auto">
              <a:xfrm>
                <a:off x="4547" y="1200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160" name="Rectangle 32"/>
              <p:cNvSpPr>
                <a:spLocks noChangeAspect="1" noChangeArrowheads="1"/>
              </p:cNvSpPr>
              <p:nvPr/>
            </p:nvSpPr>
            <p:spPr bwMode="auto">
              <a:xfrm>
                <a:off x="4984" y="1537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1" name="Rectangle 33"/>
              <p:cNvSpPr>
                <a:spLocks noChangeAspect="1" noChangeArrowheads="1"/>
              </p:cNvSpPr>
              <p:nvPr/>
            </p:nvSpPr>
            <p:spPr bwMode="auto">
              <a:xfrm>
                <a:off x="5163" y="1458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2" name="Rectangle 34"/>
              <p:cNvSpPr>
                <a:spLocks noChangeAspect="1" noChangeArrowheads="1"/>
              </p:cNvSpPr>
              <p:nvPr/>
            </p:nvSpPr>
            <p:spPr bwMode="auto">
              <a:xfrm>
                <a:off x="4984" y="1391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3" name="AutoShape 35"/>
              <p:cNvSpPr>
                <a:spLocks noChangeAspect="1" noChangeArrowheads="1"/>
              </p:cNvSpPr>
              <p:nvPr/>
            </p:nvSpPr>
            <p:spPr bwMode="auto">
              <a:xfrm flipV="1">
                <a:off x="3450" y="1301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4" name="AutoShape 36"/>
              <p:cNvSpPr>
                <a:spLocks noChangeAspect="1" noChangeArrowheads="1"/>
              </p:cNvSpPr>
              <p:nvPr/>
            </p:nvSpPr>
            <p:spPr bwMode="auto">
              <a:xfrm flipV="1">
                <a:off x="3248" y="1211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5" name="AutoShape 37"/>
              <p:cNvSpPr>
                <a:spLocks noChangeAspect="1" noChangeArrowheads="1"/>
              </p:cNvSpPr>
              <p:nvPr/>
            </p:nvSpPr>
            <p:spPr bwMode="auto">
              <a:xfrm flipV="1">
                <a:off x="3371" y="1200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6" name="AutoShape 38"/>
              <p:cNvSpPr>
                <a:spLocks noChangeAspect="1" noChangeArrowheads="1"/>
              </p:cNvSpPr>
              <p:nvPr/>
            </p:nvSpPr>
            <p:spPr bwMode="auto">
              <a:xfrm flipV="1">
                <a:off x="3327" y="1290"/>
                <a:ext cx="68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7" name="AutoShape 39"/>
              <p:cNvSpPr>
                <a:spLocks noChangeAspect="1" noChangeArrowheads="1"/>
              </p:cNvSpPr>
              <p:nvPr/>
            </p:nvSpPr>
            <p:spPr bwMode="auto">
              <a:xfrm flipV="1">
                <a:off x="3259" y="1503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8" name="AutoShape 40"/>
              <p:cNvSpPr>
                <a:spLocks noChangeAspect="1" noChangeArrowheads="1"/>
              </p:cNvSpPr>
              <p:nvPr/>
            </p:nvSpPr>
            <p:spPr bwMode="auto">
              <a:xfrm flipV="1">
                <a:off x="3125" y="1548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9" name="AutoShape 41"/>
              <p:cNvSpPr>
                <a:spLocks noChangeAspect="1" noChangeArrowheads="1"/>
              </p:cNvSpPr>
              <p:nvPr/>
            </p:nvSpPr>
            <p:spPr bwMode="auto">
              <a:xfrm flipV="1">
                <a:off x="3192" y="164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70" name="Oval 42"/>
              <p:cNvSpPr>
                <a:spLocks noChangeAspect="1" noChangeArrowheads="1"/>
              </p:cNvSpPr>
              <p:nvPr/>
            </p:nvSpPr>
            <p:spPr bwMode="auto">
              <a:xfrm flipV="1">
                <a:off x="3629" y="1312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71" name="Oval 43"/>
              <p:cNvSpPr>
                <a:spLocks noChangeAspect="1" noChangeArrowheads="1"/>
              </p:cNvSpPr>
              <p:nvPr/>
            </p:nvSpPr>
            <p:spPr bwMode="auto">
              <a:xfrm flipV="1">
                <a:off x="3808" y="1391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72" name="Oval 44"/>
              <p:cNvSpPr>
                <a:spLocks noChangeAspect="1" noChangeArrowheads="1"/>
              </p:cNvSpPr>
              <p:nvPr/>
            </p:nvSpPr>
            <p:spPr bwMode="auto">
              <a:xfrm flipV="1">
                <a:off x="3629" y="1458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6152" name="Rectangle 90"/>
            <p:cNvSpPr>
              <a:spLocks noChangeArrowheads="1"/>
            </p:cNvSpPr>
            <p:nvPr/>
          </p:nvSpPr>
          <p:spPr bwMode="auto">
            <a:xfrm>
              <a:off x="3413" y="1920"/>
              <a:ext cx="14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800" b="0">
                  <a:cs typeface="Times New Roman" pitchFamily="18" charset="0"/>
                </a:rPr>
                <a:t>Six Clusters</a:t>
              </a:r>
              <a:r>
                <a:rPr lang="en-US" altLang="en-US" sz="1600" b="0">
                  <a:latin typeface="Times New Roman" pitchFamily="18" charset="0"/>
                </a:rPr>
                <a:t> </a:t>
              </a:r>
            </a:p>
          </p:txBody>
        </p:sp>
      </p:grp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9C35D57E-A19B-13C9-E55F-D0A8F70CF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How to Merge Clusters?</a:t>
            </a:r>
          </a:p>
        </p:txBody>
      </p:sp>
      <p:sp>
        <p:nvSpPr>
          <p:cNvPr id="1582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measure the distance between clusters?</a:t>
            </a:r>
          </a:p>
          <a:p>
            <a:endParaRPr lang="en-US" dirty="0"/>
          </a:p>
        </p:txBody>
      </p:sp>
      <p:sp>
        <p:nvSpPr>
          <p:cNvPr id="1582084" name="Rectangle 4"/>
          <p:cNvSpPr>
            <a:spLocks noChangeArrowheads="1"/>
          </p:cNvSpPr>
          <p:nvPr/>
        </p:nvSpPr>
        <p:spPr bwMode="auto">
          <a:xfrm>
            <a:off x="1001713" y="2039144"/>
            <a:ext cx="3417887" cy="2231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defRPr sz="2600" b="1">
                <a:solidFill>
                  <a:srgbClr val="003366"/>
                </a:solidFill>
                <a:latin typeface="Garamond (W1)" pitchFamily="18" charset="0"/>
              </a:defRPr>
            </a:lvl1pPr>
            <a:lvl2pPr marL="742950" indent="-285750">
              <a:buClr>
                <a:srgbClr val="0000FF"/>
              </a:buClr>
              <a:buSzPct val="50000"/>
              <a:buChar char="l"/>
              <a:defRPr sz="2400" b="1">
                <a:solidFill>
                  <a:schemeClr val="tx1"/>
                </a:solidFill>
                <a:latin typeface="Garamond (W1)" pitchFamily="18" charset="0"/>
              </a:defRPr>
            </a:lvl2pPr>
            <a:lvl3pPr marL="1143000" indent="-228600">
              <a:buClr>
                <a:srgbClr val="FF9900"/>
              </a:buClr>
              <a:defRPr sz="2300" b="1">
                <a:solidFill>
                  <a:schemeClr val="tx1"/>
                </a:solidFill>
                <a:latin typeface="Garamond (W1)" pitchFamily="18" charset="0"/>
              </a:defRPr>
            </a:lvl3pPr>
            <a:lvl4pPr marL="1600200" indent="-228600">
              <a:lnSpc>
                <a:spcPct val="90000"/>
              </a:lnSpc>
              <a:buClr>
                <a:srgbClr val="00CC00"/>
              </a:buClr>
              <a:buSzPct val="50000"/>
              <a:buChar char="n"/>
              <a:defRPr sz="2200" b="1">
                <a:solidFill>
                  <a:schemeClr val="tx1"/>
                </a:solidFill>
                <a:latin typeface="Garamond (W1)" pitchFamily="18" charset="0"/>
              </a:defRPr>
            </a:lvl4pPr>
            <a:lvl5pPr marL="2057400" indent="-228600">
              <a:lnSpc>
                <a:spcPct val="90000"/>
              </a:lnSpc>
              <a:buClr>
                <a:schemeClr val="accent2"/>
              </a:buClr>
              <a:buSzPct val="55000"/>
              <a:buChar char="l"/>
              <a:defRPr sz="2100" b="1">
                <a:solidFill>
                  <a:schemeClr val="tx1"/>
                </a:solidFill>
                <a:latin typeface="Garamond (W1)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Monotype Sorts" pitchFamily="2" charset="2"/>
              <a:buChar char="l"/>
              <a:defRPr sz="2100" b="1">
                <a:solidFill>
                  <a:schemeClr val="tx1"/>
                </a:solidFill>
                <a:latin typeface="Garamond (W1)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Monotype Sorts" pitchFamily="2" charset="2"/>
              <a:buChar char="l"/>
              <a:defRPr sz="2100" b="1">
                <a:solidFill>
                  <a:schemeClr val="tx1"/>
                </a:solidFill>
                <a:latin typeface="Garamond (W1)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Monotype Sorts" pitchFamily="2" charset="2"/>
              <a:buChar char="l"/>
              <a:defRPr sz="2100" b="1">
                <a:solidFill>
                  <a:schemeClr val="tx1"/>
                </a:solidFill>
                <a:latin typeface="Garamond (W1)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Monotype Sorts" pitchFamily="2" charset="2"/>
              <a:buChar char="l"/>
              <a:defRPr sz="2100" b="1">
                <a:solidFill>
                  <a:schemeClr val="tx1"/>
                </a:solidFill>
                <a:latin typeface="Garamond (W1)" pitchFamily="18" charset="0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zh-CN" altLang="en-US" dirty="0"/>
              <a:t> </a:t>
            </a:r>
            <a:r>
              <a:rPr lang="en-US" altLang="zh-CN" dirty="0"/>
              <a:t>Single-link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 Complete-link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 Average-link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 Centroid distance</a:t>
            </a:r>
          </a:p>
        </p:txBody>
      </p:sp>
      <p:grpSp>
        <p:nvGrpSpPr>
          <p:cNvPr id="1582085" name="Group 5"/>
          <p:cNvGrpSpPr>
            <a:grpSpLocks/>
          </p:cNvGrpSpPr>
          <p:nvPr/>
        </p:nvGrpSpPr>
        <p:grpSpPr bwMode="auto">
          <a:xfrm>
            <a:off x="5181600" y="2362200"/>
            <a:ext cx="4419600" cy="1828800"/>
            <a:chOff x="432" y="672"/>
            <a:chExt cx="2784" cy="1152"/>
          </a:xfrm>
        </p:grpSpPr>
        <p:sp>
          <p:nvSpPr>
            <p:cNvPr id="1582086" name="Line 6"/>
            <p:cNvSpPr>
              <a:spLocks noChangeShapeType="1"/>
            </p:cNvSpPr>
            <p:nvPr/>
          </p:nvSpPr>
          <p:spPr bwMode="auto">
            <a:xfrm>
              <a:off x="1392" y="1296"/>
              <a:ext cx="6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82087" name="Text Box 7"/>
            <p:cNvSpPr txBox="1">
              <a:spLocks noChangeArrowheads="1"/>
            </p:cNvSpPr>
            <p:nvPr/>
          </p:nvSpPr>
          <p:spPr bwMode="auto">
            <a:xfrm>
              <a:off x="1392" y="1008"/>
              <a:ext cx="91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Arial" panose="020B0604020202020204" pitchFamily="34" charset="0"/>
                </a:rPr>
                <a:t>Distance?</a:t>
              </a:r>
            </a:p>
          </p:txBody>
        </p:sp>
        <p:sp>
          <p:nvSpPr>
            <p:cNvPr id="1582088" name="Freeform 8" descr="5%"/>
            <p:cNvSpPr>
              <a:spLocks/>
            </p:cNvSpPr>
            <p:nvPr/>
          </p:nvSpPr>
          <p:spPr bwMode="auto">
            <a:xfrm rot="-5400000">
              <a:off x="292" y="812"/>
              <a:ext cx="1152" cy="871"/>
            </a:xfrm>
            <a:custGeom>
              <a:avLst/>
              <a:gdLst>
                <a:gd name="T0" fmla="*/ 433 w 598"/>
                <a:gd name="T1" fmla="*/ 69 h 652"/>
                <a:gd name="T2" fmla="*/ 248 w 598"/>
                <a:gd name="T3" fmla="*/ 0 h 652"/>
                <a:gd name="T4" fmla="*/ 152 w 598"/>
                <a:gd name="T5" fmla="*/ 34 h 652"/>
                <a:gd name="T6" fmla="*/ 125 w 598"/>
                <a:gd name="T7" fmla="*/ 96 h 652"/>
                <a:gd name="T8" fmla="*/ 70 w 598"/>
                <a:gd name="T9" fmla="*/ 172 h 652"/>
                <a:gd name="T10" fmla="*/ 49 w 598"/>
                <a:gd name="T11" fmla="*/ 178 h 652"/>
                <a:gd name="T12" fmla="*/ 29 w 598"/>
                <a:gd name="T13" fmla="*/ 220 h 652"/>
                <a:gd name="T14" fmla="*/ 15 w 598"/>
                <a:gd name="T15" fmla="*/ 261 h 652"/>
                <a:gd name="T16" fmla="*/ 29 w 598"/>
                <a:gd name="T17" fmla="*/ 384 h 652"/>
                <a:gd name="T18" fmla="*/ 97 w 598"/>
                <a:gd name="T19" fmla="*/ 412 h 652"/>
                <a:gd name="T20" fmla="*/ 77 w 598"/>
                <a:gd name="T21" fmla="*/ 487 h 652"/>
                <a:gd name="T22" fmla="*/ 104 w 598"/>
                <a:gd name="T23" fmla="*/ 617 h 652"/>
                <a:gd name="T24" fmla="*/ 166 w 598"/>
                <a:gd name="T25" fmla="*/ 645 h 652"/>
                <a:gd name="T26" fmla="*/ 186 w 598"/>
                <a:gd name="T27" fmla="*/ 652 h 652"/>
                <a:gd name="T28" fmla="*/ 241 w 598"/>
                <a:gd name="T29" fmla="*/ 604 h 652"/>
                <a:gd name="T30" fmla="*/ 351 w 598"/>
                <a:gd name="T31" fmla="*/ 652 h 652"/>
                <a:gd name="T32" fmla="*/ 447 w 598"/>
                <a:gd name="T33" fmla="*/ 590 h 652"/>
                <a:gd name="T34" fmla="*/ 522 w 598"/>
                <a:gd name="T35" fmla="*/ 542 h 652"/>
                <a:gd name="T36" fmla="*/ 570 w 598"/>
                <a:gd name="T37" fmla="*/ 446 h 652"/>
                <a:gd name="T38" fmla="*/ 536 w 598"/>
                <a:gd name="T39" fmla="*/ 391 h 652"/>
                <a:gd name="T40" fmla="*/ 563 w 598"/>
                <a:gd name="T41" fmla="*/ 350 h 652"/>
                <a:gd name="T42" fmla="*/ 598 w 598"/>
                <a:gd name="T43" fmla="*/ 288 h 652"/>
                <a:gd name="T44" fmla="*/ 584 w 598"/>
                <a:gd name="T45" fmla="*/ 192 h 652"/>
                <a:gd name="T46" fmla="*/ 447 w 598"/>
                <a:gd name="T47" fmla="*/ 96 h 652"/>
                <a:gd name="T48" fmla="*/ 433 w 598"/>
                <a:gd name="T49" fmla="*/ 69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98" h="652">
                  <a:moveTo>
                    <a:pt x="433" y="69"/>
                  </a:moveTo>
                  <a:cubicBezTo>
                    <a:pt x="379" y="31"/>
                    <a:pt x="310" y="21"/>
                    <a:pt x="248" y="0"/>
                  </a:cubicBezTo>
                  <a:cubicBezTo>
                    <a:pt x="195" y="7"/>
                    <a:pt x="192" y="10"/>
                    <a:pt x="152" y="34"/>
                  </a:cubicBezTo>
                  <a:cubicBezTo>
                    <a:pt x="144" y="57"/>
                    <a:pt x="132" y="73"/>
                    <a:pt x="125" y="96"/>
                  </a:cubicBezTo>
                  <a:cubicBezTo>
                    <a:pt x="133" y="189"/>
                    <a:pt x="154" y="159"/>
                    <a:pt x="70" y="172"/>
                  </a:cubicBezTo>
                  <a:cubicBezTo>
                    <a:pt x="63" y="173"/>
                    <a:pt x="56" y="176"/>
                    <a:pt x="49" y="178"/>
                  </a:cubicBezTo>
                  <a:cubicBezTo>
                    <a:pt x="29" y="209"/>
                    <a:pt x="39" y="188"/>
                    <a:pt x="29" y="220"/>
                  </a:cubicBezTo>
                  <a:cubicBezTo>
                    <a:pt x="25" y="234"/>
                    <a:pt x="15" y="261"/>
                    <a:pt x="15" y="261"/>
                  </a:cubicBezTo>
                  <a:cubicBezTo>
                    <a:pt x="18" y="302"/>
                    <a:pt x="0" y="355"/>
                    <a:pt x="29" y="384"/>
                  </a:cubicBezTo>
                  <a:cubicBezTo>
                    <a:pt x="46" y="401"/>
                    <a:pt x="97" y="412"/>
                    <a:pt x="97" y="412"/>
                  </a:cubicBezTo>
                  <a:cubicBezTo>
                    <a:pt x="92" y="438"/>
                    <a:pt x="84" y="462"/>
                    <a:pt x="77" y="487"/>
                  </a:cubicBezTo>
                  <a:cubicBezTo>
                    <a:pt x="79" y="523"/>
                    <a:pt x="71" y="585"/>
                    <a:pt x="104" y="617"/>
                  </a:cubicBezTo>
                  <a:cubicBezTo>
                    <a:pt x="121" y="634"/>
                    <a:pt x="144" y="638"/>
                    <a:pt x="166" y="645"/>
                  </a:cubicBezTo>
                  <a:cubicBezTo>
                    <a:pt x="173" y="647"/>
                    <a:pt x="186" y="652"/>
                    <a:pt x="186" y="652"/>
                  </a:cubicBezTo>
                  <a:cubicBezTo>
                    <a:pt x="214" y="643"/>
                    <a:pt x="224" y="628"/>
                    <a:pt x="241" y="604"/>
                  </a:cubicBezTo>
                  <a:cubicBezTo>
                    <a:pt x="276" y="626"/>
                    <a:pt x="311" y="642"/>
                    <a:pt x="351" y="652"/>
                  </a:cubicBezTo>
                  <a:cubicBezTo>
                    <a:pt x="400" y="644"/>
                    <a:pt x="419" y="631"/>
                    <a:pt x="447" y="590"/>
                  </a:cubicBezTo>
                  <a:cubicBezTo>
                    <a:pt x="467" y="531"/>
                    <a:pt x="403" y="553"/>
                    <a:pt x="522" y="542"/>
                  </a:cubicBezTo>
                  <a:cubicBezTo>
                    <a:pt x="555" y="520"/>
                    <a:pt x="557" y="482"/>
                    <a:pt x="570" y="446"/>
                  </a:cubicBezTo>
                  <a:cubicBezTo>
                    <a:pt x="561" y="418"/>
                    <a:pt x="562" y="408"/>
                    <a:pt x="536" y="391"/>
                  </a:cubicBezTo>
                  <a:cubicBezTo>
                    <a:pt x="512" y="355"/>
                    <a:pt x="529" y="362"/>
                    <a:pt x="563" y="350"/>
                  </a:cubicBezTo>
                  <a:cubicBezTo>
                    <a:pt x="595" y="303"/>
                    <a:pt x="586" y="325"/>
                    <a:pt x="598" y="288"/>
                  </a:cubicBezTo>
                  <a:cubicBezTo>
                    <a:pt x="596" y="271"/>
                    <a:pt x="597" y="218"/>
                    <a:pt x="584" y="192"/>
                  </a:cubicBezTo>
                  <a:cubicBezTo>
                    <a:pt x="560" y="146"/>
                    <a:pt x="494" y="112"/>
                    <a:pt x="447" y="96"/>
                  </a:cubicBezTo>
                  <a:cubicBezTo>
                    <a:pt x="437" y="93"/>
                    <a:pt x="438" y="78"/>
                    <a:pt x="433" y="69"/>
                  </a:cubicBezTo>
                  <a:close/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pattFill prst="pct5">
                    <a:fgClr>
                      <a:schemeClr val="tx1"/>
                    </a:fgClr>
                    <a:bgClr>
                      <a:srgbClr val="FFFFFF"/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82089" name="Oval 9"/>
            <p:cNvSpPr>
              <a:spLocks noChangeArrowheads="1"/>
            </p:cNvSpPr>
            <p:nvPr/>
          </p:nvSpPr>
          <p:spPr bwMode="auto">
            <a:xfrm rot="-5400000">
              <a:off x="1104" y="1392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2090" name="Oval 10"/>
            <p:cNvSpPr>
              <a:spLocks noChangeArrowheads="1"/>
            </p:cNvSpPr>
            <p:nvPr/>
          </p:nvSpPr>
          <p:spPr bwMode="auto">
            <a:xfrm rot="-5400000">
              <a:off x="1056" y="912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2091" name="Oval 11"/>
            <p:cNvSpPr>
              <a:spLocks noChangeArrowheads="1"/>
            </p:cNvSpPr>
            <p:nvPr/>
          </p:nvSpPr>
          <p:spPr bwMode="auto">
            <a:xfrm rot="-5400000">
              <a:off x="528" y="1200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2092" name="Oval 12"/>
            <p:cNvSpPr>
              <a:spLocks noChangeArrowheads="1"/>
            </p:cNvSpPr>
            <p:nvPr/>
          </p:nvSpPr>
          <p:spPr bwMode="auto">
            <a:xfrm rot="-5400000">
              <a:off x="1199" y="1103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2093" name="Freeform 13" descr="5%"/>
            <p:cNvSpPr>
              <a:spLocks/>
            </p:cNvSpPr>
            <p:nvPr/>
          </p:nvSpPr>
          <p:spPr bwMode="auto">
            <a:xfrm rot="5400000" flipV="1">
              <a:off x="2112" y="720"/>
              <a:ext cx="1152" cy="1056"/>
            </a:xfrm>
            <a:custGeom>
              <a:avLst/>
              <a:gdLst>
                <a:gd name="T0" fmla="*/ 433 w 598"/>
                <a:gd name="T1" fmla="*/ 69 h 652"/>
                <a:gd name="T2" fmla="*/ 248 w 598"/>
                <a:gd name="T3" fmla="*/ 0 h 652"/>
                <a:gd name="T4" fmla="*/ 152 w 598"/>
                <a:gd name="T5" fmla="*/ 34 h 652"/>
                <a:gd name="T6" fmla="*/ 125 w 598"/>
                <a:gd name="T7" fmla="*/ 96 h 652"/>
                <a:gd name="T8" fmla="*/ 70 w 598"/>
                <a:gd name="T9" fmla="*/ 172 h 652"/>
                <a:gd name="T10" fmla="*/ 49 w 598"/>
                <a:gd name="T11" fmla="*/ 178 h 652"/>
                <a:gd name="T12" fmla="*/ 29 w 598"/>
                <a:gd name="T13" fmla="*/ 220 h 652"/>
                <a:gd name="T14" fmla="*/ 15 w 598"/>
                <a:gd name="T15" fmla="*/ 261 h 652"/>
                <a:gd name="T16" fmla="*/ 29 w 598"/>
                <a:gd name="T17" fmla="*/ 384 h 652"/>
                <a:gd name="T18" fmla="*/ 97 w 598"/>
                <a:gd name="T19" fmla="*/ 412 h 652"/>
                <a:gd name="T20" fmla="*/ 77 w 598"/>
                <a:gd name="T21" fmla="*/ 487 h 652"/>
                <a:gd name="T22" fmla="*/ 104 w 598"/>
                <a:gd name="T23" fmla="*/ 617 h 652"/>
                <a:gd name="T24" fmla="*/ 166 w 598"/>
                <a:gd name="T25" fmla="*/ 645 h 652"/>
                <a:gd name="T26" fmla="*/ 186 w 598"/>
                <a:gd name="T27" fmla="*/ 652 h 652"/>
                <a:gd name="T28" fmla="*/ 241 w 598"/>
                <a:gd name="T29" fmla="*/ 604 h 652"/>
                <a:gd name="T30" fmla="*/ 351 w 598"/>
                <a:gd name="T31" fmla="*/ 652 h 652"/>
                <a:gd name="T32" fmla="*/ 447 w 598"/>
                <a:gd name="T33" fmla="*/ 590 h 652"/>
                <a:gd name="T34" fmla="*/ 522 w 598"/>
                <a:gd name="T35" fmla="*/ 542 h 652"/>
                <a:gd name="T36" fmla="*/ 570 w 598"/>
                <a:gd name="T37" fmla="*/ 446 h 652"/>
                <a:gd name="T38" fmla="*/ 536 w 598"/>
                <a:gd name="T39" fmla="*/ 391 h 652"/>
                <a:gd name="T40" fmla="*/ 563 w 598"/>
                <a:gd name="T41" fmla="*/ 350 h 652"/>
                <a:gd name="T42" fmla="*/ 598 w 598"/>
                <a:gd name="T43" fmla="*/ 288 h 652"/>
                <a:gd name="T44" fmla="*/ 584 w 598"/>
                <a:gd name="T45" fmla="*/ 192 h 652"/>
                <a:gd name="T46" fmla="*/ 447 w 598"/>
                <a:gd name="T47" fmla="*/ 96 h 652"/>
                <a:gd name="T48" fmla="*/ 433 w 598"/>
                <a:gd name="T49" fmla="*/ 69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98" h="652">
                  <a:moveTo>
                    <a:pt x="433" y="69"/>
                  </a:moveTo>
                  <a:cubicBezTo>
                    <a:pt x="379" y="31"/>
                    <a:pt x="310" y="21"/>
                    <a:pt x="248" y="0"/>
                  </a:cubicBezTo>
                  <a:cubicBezTo>
                    <a:pt x="195" y="7"/>
                    <a:pt x="192" y="10"/>
                    <a:pt x="152" y="34"/>
                  </a:cubicBezTo>
                  <a:cubicBezTo>
                    <a:pt x="144" y="57"/>
                    <a:pt x="132" y="73"/>
                    <a:pt x="125" y="96"/>
                  </a:cubicBezTo>
                  <a:cubicBezTo>
                    <a:pt x="133" y="189"/>
                    <a:pt x="154" y="159"/>
                    <a:pt x="70" y="172"/>
                  </a:cubicBezTo>
                  <a:cubicBezTo>
                    <a:pt x="63" y="173"/>
                    <a:pt x="56" y="176"/>
                    <a:pt x="49" y="178"/>
                  </a:cubicBezTo>
                  <a:cubicBezTo>
                    <a:pt x="29" y="209"/>
                    <a:pt x="39" y="188"/>
                    <a:pt x="29" y="220"/>
                  </a:cubicBezTo>
                  <a:cubicBezTo>
                    <a:pt x="25" y="234"/>
                    <a:pt x="15" y="261"/>
                    <a:pt x="15" y="261"/>
                  </a:cubicBezTo>
                  <a:cubicBezTo>
                    <a:pt x="18" y="302"/>
                    <a:pt x="0" y="355"/>
                    <a:pt x="29" y="384"/>
                  </a:cubicBezTo>
                  <a:cubicBezTo>
                    <a:pt x="46" y="401"/>
                    <a:pt x="97" y="412"/>
                    <a:pt x="97" y="412"/>
                  </a:cubicBezTo>
                  <a:cubicBezTo>
                    <a:pt x="92" y="438"/>
                    <a:pt x="84" y="462"/>
                    <a:pt x="77" y="487"/>
                  </a:cubicBezTo>
                  <a:cubicBezTo>
                    <a:pt x="79" y="523"/>
                    <a:pt x="71" y="585"/>
                    <a:pt x="104" y="617"/>
                  </a:cubicBezTo>
                  <a:cubicBezTo>
                    <a:pt x="121" y="634"/>
                    <a:pt x="144" y="638"/>
                    <a:pt x="166" y="645"/>
                  </a:cubicBezTo>
                  <a:cubicBezTo>
                    <a:pt x="173" y="647"/>
                    <a:pt x="186" y="652"/>
                    <a:pt x="186" y="652"/>
                  </a:cubicBezTo>
                  <a:cubicBezTo>
                    <a:pt x="214" y="643"/>
                    <a:pt x="224" y="628"/>
                    <a:pt x="241" y="604"/>
                  </a:cubicBezTo>
                  <a:cubicBezTo>
                    <a:pt x="276" y="626"/>
                    <a:pt x="311" y="642"/>
                    <a:pt x="351" y="652"/>
                  </a:cubicBezTo>
                  <a:cubicBezTo>
                    <a:pt x="400" y="644"/>
                    <a:pt x="419" y="631"/>
                    <a:pt x="447" y="590"/>
                  </a:cubicBezTo>
                  <a:cubicBezTo>
                    <a:pt x="467" y="531"/>
                    <a:pt x="403" y="553"/>
                    <a:pt x="522" y="542"/>
                  </a:cubicBezTo>
                  <a:cubicBezTo>
                    <a:pt x="555" y="520"/>
                    <a:pt x="557" y="482"/>
                    <a:pt x="570" y="446"/>
                  </a:cubicBezTo>
                  <a:cubicBezTo>
                    <a:pt x="561" y="418"/>
                    <a:pt x="562" y="408"/>
                    <a:pt x="536" y="391"/>
                  </a:cubicBezTo>
                  <a:cubicBezTo>
                    <a:pt x="512" y="355"/>
                    <a:pt x="529" y="362"/>
                    <a:pt x="563" y="350"/>
                  </a:cubicBezTo>
                  <a:cubicBezTo>
                    <a:pt x="595" y="303"/>
                    <a:pt x="586" y="325"/>
                    <a:pt x="598" y="288"/>
                  </a:cubicBezTo>
                  <a:cubicBezTo>
                    <a:pt x="596" y="271"/>
                    <a:pt x="597" y="218"/>
                    <a:pt x="584" y="192"/>
                  </a:cubicBezTo>
                  <a:cubicBezTo>
                    <a:pt x="560" y="146"/>
                    <a:pt x="494" y="112"/>
                    <a:pt x="447" y="96"/>
                  </a:cubicBezTo>
                  <a:cubicBezTo>
                    <a:pt x="437" y="93"/>
                    <a:pt x="438" y="78"/>
                    <a:pt x="433" y="69"/>
                  </a:cubicBezTo>
                  <a:close/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pattFill prst="pct5">
                    <a:fgClr>
                      <a:schemeClr val="tx1"/>
                    </a:fgClr>
                    <a:bgClr>
                      <a:srgbClr val="FFFFFF"/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82094" name="Oval 14"/>
            <p:cNvSpPr>
              <a:spLocks noChangeArrowheads="1"/>
            </p:cNvSpPr>
            <p:nvPr/>
          </p:nvSpPr>
          <p:spPr bwMode="auto">
            <a:xfrm rot="5400000" flipV="1">
              <a:off x="3072" y="1008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2095" name="Oval 15"/>
            <p:cNvSpPr>
              <a:spLocks noChangeArrowheads="1"/>
            </p:cNvSpPr>
            <p:nvPr/>
          </p:nvSpPr>
          <p:spPr bwMode="auto">
            <a:xfrm rot="5400000" flipV="1">
              <a:off x="2215" y="1007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2096" name="Oval 16"/>
            <p:cNvSpPr>
              <a:spLocks noChangeArrowheads="1"/>
            </p:cNvSpPr>
            <p:nvPr/>
          </p:nvSpPr>
          <p:spPr bwMode="auto">
            <a:xfrm rot="5400000" flipV="1">
              <a:off x="2544" y="1392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2097" name="Oval 17"/>
            <p:cNvSpPr>
              <a:spLocks noChangeArrowheads="1"/>
            </p:cNvSpPr>
            <p:nvPr/>
          </p:nvSpPr>
          <p:spPr bwMode="auto">
            <a:xfrm rot="5400000" flipV="1">
              <a:off x="2544" y="768"/>
              <a:ext cx="48" cy="4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82098" name="Text Box 18"/>
          <p:cNvSpPr txBox="1">
            <a:spLocks noChangeArrowheads="1"/>
          </p:cNvSpPr>
          <p:nvPr/>
        </p:nvSpPr>
        <p:spPr bwMode="auto">
          <a:xfrm>
            <a:off x="4724400" y="4724400"/>
            <a:ext cx="6359912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200" dirty="0">
                <a:latin typeface="Arial" panose="020B0604020202020204" pitchFamily="34" charset="0"/>
              </a:rPr>
              <a:t>Hint: </a:t>
            </a:r>
            <a:r>
              <a:rPr lang="en-US" altLang="zh-CN" sz="2200" i="1" u="sng" dirty="0">
                <a:latin typeface="Arial" panose="020B0604020202020204" pitchFamily="34" charset="0"/>
              </a:rPr>
              <a:t>Distance between clusters</a:t>
            </a:r>
            <a:r>
              <a:rPr lang="en-US" altLang="zh-CN" sz="2200" dirty="0">
                <a:latin typeface="Arial" panose="020B0604020202020204" pitchFamily="34" charset="0"/>
              </a:rPr>
              <a:t> is usually defined on the basis of </a:t>
            </a:r>
            <a:r>
              <a:rPr lang="en-US" altLang="zh-CN" sz="2200" i="1" u="sng" dirty="0">
                <a:latin typeface="Arial" panose="020B0604020202020204" pitchFamily="34" charset="0"/>
              </a:rPr>
              <a:t>distance between objects.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80E83B1E-BE64-70DC-0998-69800A449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96681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How to Define Inter-Cluster Distance</a:t>
            </a:r>
          </a:p>
        </p:txBody>
      </p:sp>
      <p:sp>
        <p:nvSpPr>
          <p:cNvPr id="1553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990600" lvl="1" indent="-533400">
              <a:buNone/>
            </a:pPr>
            <a:r>
              <a:rPr lang="zh-CN" altLang="en-US" sz="100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6FCE8-1DD4-40FD-88B4-602C4AC4FC0E}" type="slidenum">
              <a:rPr lang="zh-CN" altLang="en-US"/>
              <a:pPr/>
              <a:t>61</a:t>
            </a:fld>
            <a:endParaRPr lang="en-US" altLang="zh-CN"/>
          </a:p>
        </p:txBody>
      </p:sp>
      <p:sp>
        <p:nvSpPr>
          <p:cNvPr id="1553412" name="Rectangle 4"/>
          <p:cNvSpPr>
            <a:spLocks noChangeArrowheads="1"/>
          </p:cNvSpPr>
          <p:nvPr/>
        </p:nvSpPr>
        <p:spPr bwMode="auto">
          <a:xfrm>
            <a:off x="1905000" y="3352800"/>
            <a:ext cx="57912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defRPr sz="2600" b="1">
                <a:solidFill>
                  <a:srgbClr val="003366"/>
                </a:solidFill>
                <a:latin typeface="Garamond (W1)" pitchFamily="18" charset="0"/>
              </a:defRPr>
            </a:lvl1pPr>
            <a:lvl2pPr marL="742950" indent="-285750">
              <a:buClr>
                <a:srgbClr val="0000FF"/>
              </a:buClr>
              <a:buSzPct val="50000"/>
              <a:buChar char="l"/>
              <a:defRPr sz="2400" b="1">
                <a:solidFill>
                  <a:schemeClr val="tx1"/>
                </a:solidFill>
                <a:latin typeface="Garamond (W1)" pitchFamily="18" charset="0"/>
              </a:defRPr>
            </a:lvl2pPr>
            <a:lvl3pPr marL="1143000" indent="-228600">
              <a:buClr>
                <a:srgbClr val="FF9900"/>
              </a:buClr>
              <a:defRPr sz="2300" b="1">
                <a:solidFill>
                  <a:schemeClr val="tx1"/>
                </a:solidFill>
                <a:latin typeface="Garamond (W1)" pitchFamily="18" charset="0"/>
              </a:defRPr>
            </a:lvl3pPr>
            <a:lvl4pPr marL="1600200" indent="-228600">
              <a:lnSpc>
                <a:spcPct val="90000"/>
              </a:lnSpc>
              <a:buClr>
                <a:srgbClr val="00CC00"/>
              </a:buClr>
              <a:buSzPct val="50000"/>
              <a:buChar char="n"/>
              <a:defRPr sz="2200" b="1">
                <a:solidFill>
                  <a:schemeClr val="tx1"/>
                </a:solidFill>
                <a:latin typeface="Garamond (W1)" pitchFamily="18" charset="0"/>
              </a:defRPr>
            </a:lvl4pPr>
            <a:lvl5pPr marL="2057400" indent="-228600">
              <a:lnSpc>
                <a:spcPct val="90000"/>
              </a:lnSpc>
              <a:buClr>
                <a:schemeClr val="accent2"/>
              </a:buClr>
              <a:buSzPct val="55000"/>
              <a:buChar char="l"/>
              <a:defRPr sz="2100" b="1">
                <a:solidFill>
                  <a:schemeClr val="tx1"/>
                </a:solidFill>
                <a:latin typeface="Garamond (W1)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Monotype Sorts" pitchFamily="2" charset="2"/>
              <a:buChar char="l"/>
              <a:defRPr sz="2100" b="1">
                <a:solidFill>
                  <a:schemeClr val="tx1"/>
                </a:solidFill>
                <a:latin typeface="Garamond (W1)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Monotype Sorts" pitchFamily="2" charset="2"/>
              <a:buChar char="l"/>
              <a:defRPr sz="2100" b="1">
                <a:solidFill>
                  <a:schemeClr val="tx1"/>
                </a:solidFill>
                <a:latin typeface="Garamond (W1)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Monotype Sorts" pitchFamily="2" charset="2"/>
              <a:buChar char="l"/>
              <a:defRPr sz="2100" b="1">
                <a:solidFill>
                  <a:schemeClr val="tx1"/>
                </a:solidFill>
                <a:latin typeface="Garamond (W1)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Monotype Sorts" pitchFamily="2" charset="2"/>
              <a:buChar char="l"/>
              <a:defRPr sz="2100" b="1">
                <a:solidFill>
                  <a:schemeClr val="tx1"/>
                </a:solidFill>
                <a:latin typeface="Garamond (W1)" pitchFamily="18" charset="0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zh-CN" altLang="en-US"/>
              <a:t> </a:t>
            </a:r>
            <a:r>
              <a:rPr lang="en-US" altLang="zh-CN">
                <a:solidFill>
                  <a:srgbClr val="FF3300"/>
                </a:solidFill>
              </a:rPr>
              <a:t>Single-link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zh-CN"/>
              <a:t> Complete-link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zh-CN"/>
              <a:t> Average-link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zh-CN"/>
              <a:t> Centroid distance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altLang="zh-CN"/>
          </a:p>
        </p:txBody>
      </p:sp>
      <p:sp>
        <p:nvSpPr>
          <p:cNvPr id="1553413" name="Freeform 5" descr="5%"/>
          <p:cNvSpPr>
            <a:spLocks/>
          </p:cNvSpPr>
          <p:nvPr/>
        </p:nvSpPr>
        <p:spPr bwMode="auto">
          <a:xfrm rot="-5400000">
            <a:off x="1986757" y="1366044"/>
            <a:ext cx="1828800" cy="13827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3414" name="Oval 6"/>
          <p:cNvSpPr>
            <a:spLocks noChangeArrowheads="1"/>
          </p:cNvSpPr>
          <p:nvPr/>
        </p:nvSpPr>
        <p:spPr bwMode="auto">
          <a:xfrm rot="-5400000">
            <a:off x="3276600" y="2286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3415" name="Oval 7"/>
          <p:cNvSpPr>
            <a:spLocks noChangeArrowheads="1"/>
          </p:cNvSpPr>
          <p:nvPr/>
        </p:nvSpPr>
        <p:spPr bwMode="auto">
          <a:xfrm rot="-5400000">
            <a:off x="3200400" y="1524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3416" name="Oval 8"/>
          <p:cNvSpPr>
            <a:spLocks noChangeArrowheads="1"/>
          </p:cNvSpPr>
          <p:nvPr/>
        </p:nvSpPr>
        <p:spPr bwMode="auto">
          <a:xfrm rot="-5400000">
            <a:off x="2362200" y="1981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3417" name="Oval 9"/>
          <p:cNvSpPr>
            <a:spLocks noChangeArrowheads="1"/>
          </p:cNvSpPr>
          <p:nvPr/>
        </p:nvSpPr>
        <p:spPr bwMode="auto">
          <a:xfrm rot="-5400000">
            <a:off x="3427413" y="18272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3418" name="Freeform 10" descr="5%"/>
          <p:cNvSpPr>
            <a:spLocks/>
          </p:cNvSpPr>
          <p:nvPr/>
        </p:nvSpPr>
        <p:spPr bwMode="auto">
          <a:xfrm rot="5400000" flipV="1">
            <a:off x="4876800" y="1219200"/>
            <a:ext cx="1828800" cy="1676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3419" name="Oval 11"/>
          <p:cNvSpPr>
            <a:spLocks noChangeArrowheads="1"/>
          </p:cNvSpPr>
          <p:nvPr/>
        </p:nvSpPr>
        <p:spPr bwMode="auto">
          <a:xfrm rot="5400000" flipV="1">
            <a:off x="6400800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3420" name="Oval 12"/>
          <p:cNvSpPr>
            <a:spLocks noChangeArrowheads="1"/>
          </p:cNvSpPr>
          <p:nvPr/>
        </p:nvSpPr>
        <p:spPr bwMode="auto">
          <a:xfrm rot="5400000" flipV="1">
            <a:off x="5040313" y="16748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3421" name="Oval 13"/>
          <p:cNvSpPr>
            <a:spLocks noChangeArrowheads="1"/>
          </p:cNvSpPr>
          <p:nvPr/>
        </p:nvSpPr>
        <p:spPr bwMode="auto">
          <a:xfrm rot="5400000" flipV="1">
            <a:off x="5562600" y="2286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3422" name="Oval 14"/>
          <p:cNvSpPr>
            <a:spLocks noChangeArrowheads="1"/>
          </p:cNvSpPr>
          <p:nvPr/>
        </p:nvSpPr>
        <p:spPr bwMode="auto">
          <a:xfrm rot="5400000" flipV="1">
            <a:off x="5562600" y="12954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3423" name="Line 15"/>
          <p:cNvSpPr>
            <a:spLocks noChangeShapeType="1"/>
          </p:cNvSpPr>
          <p:nvPr/>
        </p:nvSpPr>
        <p:spPr bwMode="auto">
          <a:xfrm flipV="1">
            <a:off x="3505200" y="1676400"/>
            <a:ext cx="1524000" cy="1524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3452" name="Rectangle 44"/>
          <p:cNvSpPr>
            <a:spLocks noChangeArrowheads="1"/>
          </p:cNvSpPr>
          <p:nvPr/>
        </p:nvSpPr>
        <p:spPr bwMode="gray">
          <a:xfrm>
            <a:off x="5715000" y="4191000"/>
            <a:ext cx="4648200" cy="923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FF66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>
              <a:buFont typeface="Monotype Sorts" pitchFamily="2" charset="2"/>
              <a:buNone/>
            </a:pPr>
            <a:r>
              <a:rPr lang="en-US"/>
              <a:t>The distance between two clusters is represented by the distance of the </a:t>
            </a:r>
            <a:r>
              <a:rPr lang="en-US" i="1" u="sng">
                <a:solidFill>
                  <a:srgbClr val="FF0000"/>
                </a:solidFill>
              </a:rPr>
              <a:t>closest pair of data objects</a:t>
            </a:r>
            <a:r>
              <a:rPr lang="en-US"/>
              <a:t> belonging to different clusters.</a:t>
            </a:r>
          </a:p>
        </p:txBody>
      </p:sp>
      <p:graphicFrame>
        <p:nvGraphicFramePr>
          <p:cNvPr id="1553453" name="Object 45"/>
          <p:cNvGraphicFramePr>
            <a:graphicFrameLocks noChangeAspect="1"/>
          </p:cNvGraphicFramePr>
          <p:nvPr/>
        </p:nvGraphicFramePr>
        <p:xfrm>
          <a:off x="4876800" y="3200400"/>
          <a:ext cx="5638800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Equation" r:id="rId4" imgW="1803240" imgH="304560" progId="Equation.3">
                  <p:embed/>
                </p:oleObj>
              </mc:Choice>
              <mc:Fallback>
                <p:oleObj name="Equation" r:id="rId4" imgW="1803240" imgH="304560" progId="Equation.3">
                  <p:embed/>
                  <p:pic>
                    <p:nvPicPr>
                      <p:cNvPr id="1553453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200400"/>
                        <a:ext cx="5638800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3454" name="Rectangle 46"/>
          <p:cNvSpPr>
            <a:spLocks noChangeArrowheads="1"/>
          </p:cNvSpPr>
          <p:nvPr/>
        </p:nvSpPr>
        <p:spPr bwMode="gray">
          <a:xfrm>
            <a:off x="4724400" y="3048000"/>
            <a:ext cx="5867400" cy="1011238"/>
          </a:xfrm>
          <a:prstGeom prst="rect">
            <a:avLst/>
          </a:prstGeom>
          <a:noFill/>
          <a:ln w="15875" algn="ctr">
            <a:solidFill>
              <a:srgbClr val="FF66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898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How to Define Inter-Cluster Distance</a:t>
            </a:r>
          </a:p>
        </p:txBody>
      </p:sp>
      <p:sp>
        <p:nvSpPr>
          <p:cNvPr id="1555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990600" lvl="1" indent="-533400">
              <a:buNone/>
            </a:pPr>
            <a:r>
              <a:rPr lang="zh-CN" altLang="en-US" sz="100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ACE2E-AB83-4C1F-81BE-5DA46EE218F8}" type="slidenum">
              <a:rPr lang="zh-CN" altLang="en-US"/>
              <a:pPr/>
              <a:t>62</a:t>
            </a:fld>
            <a:endParaRPr lang="en-US" altLang="zh-CN"/>
          </a:p>
        </p:txBody>
      </p:sp>
      <p:sp>
        <p:nvSpPr>
          <p:cNvPr id="1555460" name="Rectangle 4"/>
          <p:cNvSpPr>
            <a:spLocks noChangeArrowheads="1"/>
          </p:cNvSpPr>
          <p:nvPr/>
        </p:nvSpPr>
        <p:spPr bwMode="auto">
          <a:xfrm>
            <a:off x="1905000" y="3352800"/>
            <a:ext cx="57912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defRPr sz="2600" b="1">
                <a:solidFill>
                  <a:srgbClr val="003366"/>
                </a:solidFill>
                <a:latin typeface="Garamond (W1)" pitchFamily="18" charset="0"/>
              </a:defRPr>
            </a:lvl1pPr>
            <a:lvl2pPr marL="742950" indent="-285750">
              <a:buClr>
                <a:srgbClr val="0000FF"/>
              </a:buClr>
              <a:buSzPct val="50000"/>
              <a:buChar char="l"/>
              <a:defRPr sz="2400" b="1">
                <a:solidFill>
                  <a:schemeClr val="tx1"/>
                </a:solidFill>
                <a:latin typeface="Garamond (W1)" pitchFamily="18" charset="0"/>
              </a:defRPr>
            </a:lvl2pPr>
            <a:lvl3pPr marL="1143000" indent="-228600">
              <a:buClr>
                <a:srgbClr val="FF9900"/>
              </a:buClr>
              <a:defRPr sz="2300" b="1">
                <a:solidFill>
                  <a:schemeClr val="tx1"/>
                </a:solidFill>
                <a:latin typeface="Garamond (W1)" pitchFamily="18" charset="0"/>
              </a:defRPr>
            </a:lvl3pPr>
            <a:lvl4pPr marL="1600200" indent="-228600">
              <a:lnSpc>
                <a:spcPct val="90000"/>
              </a:lnSpc>
              <a:buClr>
                <a:srgbClr val="00CC00"/>
              </a:buClr>
              <a:buSzPct val="50000"/>
              <a:buChar char="n"/>
              <a:defRPr sz="2200" b="1">
                <a:solidFill>
                  <a:schemeClr val="tx1"/>
                </a:solidFill>
                <a:latin typeface="Garamond (W1)" pitchFamily="18" charset="0"/>
              </a:defRPr>
            </a:lvl4pPr>
            <a:lvl5pPr marL="2057400" indent="-228600">
              <a:lnSpc>
                <a:spcPct val="90000"/>
              </a:lnSpc>
              <a:buClr>
                <a:schemeClr val="accent2"/>
              </a:buClr>
              <a:buSzPct val="55000"/>
              <a:buChar char="l"/>
              <a:defRPr sz="2100" b="1">
                <a:solidFill>
                  <a:schemeClr val="tx1"/>
                </a:solidFill>
                <a:latin typeface="Garamond (W1)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Monotype Sorts" pitchFamily="2" charset="2"/>
              <a:buChar char="l"/>
              <a:defRPr sz="2100" b="1">
                <a:solidFill>
                  <a:schemeClr val="tx1"/>
                </a:solidFill>
                <a:latin typeface="Garamond (W1)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Monotype Sorts" pitchFamily="2" charset="2"/>
              <a:buChar char="l"/>
              <a:defRPr sz="2100" b="1">
                <a:solidFill>
                  <a:schemeClr val="tx1"/>
                </a:solidFill>
                <a:latin typeface="Garamond (W1)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Monotype Sorts" pitchFamily="2" charset="2"/>
              <a:buChar char="l"/>
              <a:defRPr sz="2100" b="1">
                <a:solidFill>
                  <a:schemeClr val="tx1"/>
                </a:solidFill>
                <a:latin typeface="Garamond (W1)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Monotype Sorts" pitchFamily="2" charset="2"/>
              <a:buChar char="l"/>
              <a:defRPr sz="2100" b="1">
                <a:solidFill>
                  <a:schemeClr val="tx1"/>
                </a:solidFill>
                <a:latin typeface="Garamond (W1)" pitchFamily="18" charset="0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zh-CN" altLang="en-US"/>
              <a:t> </a:t>
            </a:r>
            <a:r>
              <a:rPr lang="en-US" altLang="zh-CN"/>
              <a:t>Single-link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zh-CN"/>
              <a:t> </a:t>
            </a:r>
            <a:r>
              <a:rPr lang="en-US" altLang="zh-CN">
                <a:solidFill>
                  <a:srgbClr val="FF3300"/>
                </a:solidFill>
              </a:rPr>
              <a:t>Complete-link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zh-CN"/>
              <a:t> Average-link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zh-CN"/>
              <a:t> Centroid distance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altLang="zh-CN"/>
          </a:p>
        </p:txBody>
      </p:sp>
      <p:sp>
        <p:nvSpPr>
          <p:cNvPr id="1555461" name="Freeform 5" descr="5%"/>
          <p:cNvSpPr>
            <a:spLocks/>
          </p:cNvSpPr>
          <p:nvPr/>
        </p:nvSpPr>
        <p:spPr bwMode="auto">
          <a:xfrm rot="-5400000">
            <a:off x="1986757" y="1442244"/>
            <a:ext cx="1828800" cy="13827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5462" name="Oval 6"/>
          <p:cNvSpPr>
            <a:spLocks noChangeArrowheads="1"/>
          </p:cNvSpPr>
          <p:nvPr/>
        </p:nvSpPr>
        <p:spPr bwMode="auto">
          <a:xfrm rot="-5400000">
            <a:off x="3276600" y="2362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5463" name="Oval 7"/>
          <p:cNvSpPr>
            <a:spLocks noChangeArrowheads="1"/>
          </p:cNvSpPr>
          <p:nvPr/>
        </p:nvSpPr>
        <p:spPr bwMode="auto">
          <a:xfrm rot="-5400000">
            <a:off x="3200400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5464" name="Oval 8"/>
          <p:cNvSpPr>
            <a:spLocks noChangeArrowheads="1"/>
          </p:cNvSpPr>
          <p:nvPr/>
        </p:nvSpPr>
        <p:spPr bwMode="auto">
          <a:xfrm rot="-5400000">
            <a:off x="2362200" y="20574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5465" name="Oval 9"/>
          <p:cNvSpPr>
            <a:spLocks noChangeArrowheads="1"/>
          </p:cNvSpPr>
          <p:nvPr/>
        </p:nvSpPr>
        <p:spPr bwMode="auto">
          <a:xfrm rot="-5400000">
            <a:off x="3427413" y="19034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5466" name="Freeform 10" descr="5%"/>
          <p:cNvSpPr>
            <a:spLocks/>
          </p:cNvSpPr>
          <p:nvPr/>
        </p:nvSpPr>
        <p:spPr bwMode="auto">
          <a:xfrm rot="5400000" flipV="1">
            <a:off x="4876800" y="1295400"/>
            <a:ext cx="1828800" cy="1676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5467" name="Oval 11"/>
          <p:cNvSpPr>
            <a:spLocks noChangeArrowheads="1"/>
          </p:cNvSpPr>
          <p:nvPr/>
        </p:nvSpPr>
        <p:spPr bwMode="auto">
          <a:xfrm rot="5400000" flipV="1">
            <a:off x="6400800" y="17526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5468" name="Oval 12"/>
          <p:cNvSpPr>
            <a:spLocks noChangeArrowheads="1"/>
          </p:cNvSpPr>
          <p:nvPr/>
        </p:nvSpPr>
        <p:spPr bwMode="auto">
          <a:xfrm rot="5400000" flipV="1">
            <a:off x="5040313" y="1751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5469" name="Oval 13"/>
          <p:cNvSpPr>
            <a:spLocks noChangeArrowheads="1"/>
          </p:cNvSpPr>
          <p:nvPr/>
        </p:nvSpPr>
        <p:spPr bwMode="auto">
          <a:xfrm rot="5400000" flipV="1">
            <a:off x="5562600" y="2362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5470" name="Oval 14"/>
          <p:cNvSpPr>
            <a:spLocks noChangeArrowheads="1"/>
          </p:cNvSpPr>
          <p:nvPr/>
        </p:nvSpPr>
        <p:spPr bwMode="auto">
          <a:xfrm rot="5400000" flipV="1">
            <a:off x="5562600" y="13716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5471" name="Line 15"/>
          <p:cNvSpPr>
            <a:spLocks noChangeShapeType="1"/>
          </p:cNvSpPr>
          <p:nvPr/>
        </p:nvSpPr>
        <p:spPr bwMode="auto">
          <a:xfrm flipV="1">
            <a:off x="2438400" y="1828800"/>
            <a:ext cx="39624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5499" name="Rectangle 43"/>
          <p:cNvSpPr>
            <a:spLocks noChangeArrowheads="1"/>
          </p:cNvSpPr>
          <p:nvPr/>
        </p:nvSpPr>
        <p:spPr bwMode="gray">
          <a:xfrm>
            <a:off x="5715000" y="4191000"/>
            <a:ext cx="4648200" cy="923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FF66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>
              <a:buFont typeface="Monotype Sorts" pitchFamily="2" charset="2"/>
              <a:buNone/>
            </a:pPr>
            <a:r>
              <a:rPr lang="en-US"/>
              <a:t>The distance between two clusters is represented by the distance of the </a:t>
            </a:r>
            <a:r>
              <a:rPr lang="en-US" i="1" u="sng">
                <a:solidFill>
                  <a:srgbClr val="FF0000"/>
                </a:solidFill>
              </a:rPr>
              <a:t>farthest pair of data objects</a:t>
            </a:r>
            <a:r>
              <a:rPr lang="en-US"/>
              <a:t> belonging to different clusters.</a:t>
            </a:r>
          </a:p>
        </p:txBody>
      </p:sp>
      <p:graphicFrame>
        <p:nvGraphicFramePr>
          <p:cNvPr id="1555500" name="Object 44"/>
          <p:cNvGraphicFramePr>
            <a:graphicFrameLocks noChangeAspect="1"/>
          </p:cNvGraphicFramePr>
          <p:nvPr/>
        </p:nvGraphicFramePr>
        <p:xfrm>
          <a:off x="4876800" y="3181351"/>
          <a:ext cx="563880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Equation" r:id="rId4" imgW="1803240" imgH="317160" progId="Equation.3">
                  <p:embed/>
                </p:oleObj>
              </mc:Choice>
              <mc:Fallback>
                <p:oleObj name="Equation" r:id="rId4" imgW="1803240" imgH="317160" progId="Equation.3">
                  <p:embed/>
                  <p:pic>
                    <p:nvPicPr>
                      <p:cNvPr id="155550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181351"/>
                        <a:ext cx="5638800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5501" name="Rectangle 45"/>
          <p:cNvSpPr>
            <a:spLocks noChangeArrowheads="1"/>
          </p:cNvSpPr>
          <p:nvPr/>
        </p:nvSpPr>
        <p:spPr bwMode="gray">
          <a:xfrm>
            <a:off x="4724400" y="3048000"/>
            <a:ext cx="5867400" cy="1011238"/>
          </a:xfrm>
          <a:prstGeom prst="rect">
            <a:avLst/>
          </a:prstGeom>
          <a:noFill/>
          <a:ln w="15875" algn="ctr">
            <a:solidFill>
              <a:srgbClr val="FF66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5772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How to Define Inter-Cluster Distance</a:t>
            </a:r>
          </a:p>
        </p:txBody>
      </p:sp>
      <p:sp>
        <p:nvSpPr>
          <p:cNvPr id="1557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990600" lvl="1" indent="-533400">
              <a:buNone/>
            </a:pPr>
            <a:r>
              <a:rPr lang="zh-CN" altLang="en-US" sz="100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CC481-DFAC-4461-B96C-8F248D8F824C}" type="slidenum">
              <a:rPr lang="zh-CN" altLang="en-US"/>
              <a:pPr/>
              <a:t>63</a:t>
            </a:fld>
            <a:endParaRPr lang="en-US" altLang="zh-CN"/>
          </a:p>
        </p:txBody>
      </p:sp>
      <p:sp>
        <p:nvSpPr>
          <p:cNvPr id="1557508" name="Rectangle 4"/>
          <p:cNvSpPr>
            <a:spLocks noChangeArrowheads="1"/>
          </p:cNvSpPr>
          <p:nvPr/>
        </p:nvSpPr>
        <p:spPr bwMode="auto">
          <a:xfrm>
            <a:off x="1905000" y="3352800"/>
            <a:ext cx="57912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defRPr sz="2600" b="1">
                <a:solidFill>
                  <a:srgbClr val="003366"/>
                </a:solidFill>
                <a:latin typeface="Garamond (W1)" pitchFamily="18" charset="0"/>
              </a:defRPr>
            </a:lvl1pPr>
            <a:lvl2pPr marL="742950" indent="-285750">
              <a:buClr>
                <a:srgbClr val="0000FF"/>
              </a:buClr>
              <a:buSzPct val="50000"/>
              <a:buChar char="l"/>
              <a:defRPr sz="2400" b="1">
                <a:solidFill>
                  <a:schemeClr val="tx1"/>
                </a:solidFill>
                <a:latin typeface="Garamond (W1)" pitchFamily="18" charset="0"/>
              </a:defRPr>
            </a:lvl2pPr>
            <a:lvl3pPr marL="1143000" indent="-228600">
              <a:buClr>
                <a:srgbClr val="FF9900"/>
              </a:buClr>
              <a:defRPr sz="2300" b="1">
                <a:solidFill>
                  <a:schemeClr val="tx1"/>
                </a:solidFill>
                <a:latin typeface="Garamond (W1)" pitchFamily="18" charset="0"/>
              </a:defRPr>
            </a:lvl3pPr>
            <a:lvl4pPr marL="1600200" indent="-228600">
              <a:lnSpc>
                <a:spcPct val="90000"/>
              </a:lnSpc>
              <a:buClr>
                <a:srgbClr val="00CC00"/>
              </a:buClr>
              <a:buSzPct val="50000"/>
              <a:buChar char="n"/>
              <a:defRPr sz="2200" b="1">
                <a:solidFill>
                  <a:schemeClr val="tx1"/>
                </a:solidFill>
                <a:latin typeface="Garamond (W1)" pitchFamily="18" charset="0"/>
              </a:defRPr>
            </a:lvl4pPr>
            <a:lvl5pPr marL="2057400" indent="-228600">
              <a:lnSpc>
                <a:spcPct val="90000"/>
              </a:lnSpc>
              <a:buClr>
                <a:schemeClr val="accent2"/>
              </a:buClr>
              <a:buSzPct val="55000"/>
              <a:buChar char="l"/>
              <a:defRPr sz="2100" b="1">
                <a:solidFill>
                  <a:schemeClr val="tx1"/>
                </a:solidFill>
                <a:latin typeface="Garamond (W1)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Monotype Sorts" pitchFamily="2" charset="2"/>
              <a:buChar char="l"/>
              <a:defRPr sz="2100" b="1">
                <a:solidFill>
                  <a:schemeClr val="tx1"/>
                </a:solidFill>
                <a:latin typeface="Garamond (W1)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Monotype Sorts" pitchFamily="2" charset="2"/>
              <a:buChar char="l"/>
              <a:defRPr sz="2100" b="1">
                <a:solidFill>
                  <a:schemeClr val="tx1"/>
                </a:solidFill>
                <a:latin typeface="Garamond (W1)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Monotype Sorts" pitchFamily="2" charset="2"/>
              <a:buChar char="l"/>
              <a:defRPr sz="2100" b="1">
                <a:solidFill>
                  <a:schemeClr val="tx1"/>
                </a:solidFill>
                <a:latin typeface="Garamond (W1)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Monotype Sorts" pitchFamily="2" charset="2"/>
              <a:buChar char="l"/>
              <a:defRPr sz="2100" b="1">
                <a:solidFill>
                  <a:schemeClr val="tx1"/>
                </a:solidFill>
                <a:latin typeface="Garamond (W1)" pitchFamily="18" charset="0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zh-CN" altLang="en-US"/>
              <a:t> </a:t>
            </a:r>
            <a:r>
              <a:rPr lang="en-US" altLang="zh-CN"/>
              <a:t>Single-link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zh-CN"/>
              <a:t> Complete-link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zh-CN"/>
              <a:t> </a:t>
            </a:r>
            <a:r>
              <a:rPr lang="en-US" altLang="zh-CN">
                <a:solidFill>
                  <a:srgbClr val="FF3300"/>
                </a:solidFill>
              </a:rPr>
              <a:t>Average-link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zh-CN"/>
              <a:t> Centroid distance</a:t>
            </a:r>
          </a:p>
        </p:txBody>
      </p:sp>
      <p:sp>
        <p:nvSpPr>
          <p:cNvPr id="1557509" name="Freeform 5" descr="5%"/>
          <p:cNvSpPr>
            <a:spLocks/>
          </p:cNvSpPr>
          <p:nvPr/>
        </p:nvSpPr>
        <p:spPr bwMode="auto">
          <a:xfrm rot="-5400000">
            <a:off x="1986757" y="1518444"/>
            <a:ext cx="1828800" cy="13827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7510" name="Oval 6"/>
          <p:cNvSpPr>
            <a:spLocks noChangeArrowheads="1"/>
          </p:cNvSpPr>
          <p:nvPr/>
        </p:nvSpPr>
        <p:spPr bwMode="auto">
          <a:xfrm rot="-5400000">
            <a:off x="3276600" y="24384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7511" name="Oval 7"/>
          <p:cNvSpPr>
            <a:spLocks noChangeArrowheads="1"/>
          </p:cNvSpPr>
          <p:nvPr/>
        </p:nvSpPr>
        <p:spPr bwMode="auto">
          <a:xfrm rot="-5400000">
            <a:off x="3200400" y="16764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7512" name="Oval 8"/>
          <p:cNvSpPr>
            <a:spLocks noChangeArrowheads="1"/>
          </p:cNvSpPr>
          <p:nvPr/>
        </p:nvSpPr>
        <p:spPr bwMode="auto">
          <a:xfrm rot="-5400000">
            <a:off x="2362200" y="21336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7513" name="Oval 9"/>
          <p:cNvSpPr>
            <a:spLocks noChangeArrowheads="1"/>
          </p:cNvSpPr>
          <p:nvPr/>
        </p:nvSpPr>
        <p:spPr bwMode="auto">
          <a:xfrm rot="-5400000">
            <a:off x="3427413" y="19796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7514" name="Freeform 10" descr="5%"/>
          <p:cNvSpPr>
            <a:spLocks/>
          </p:cNvSpPr>
          <p:nvPr/>
        </p:nvSpPr>
        <p:spPr bwMode="auto">
          <a:xfrm rot="5400000" flipV="1">
            <a:off x="4876800" y="1371600"/>
            <a:ext cx="1828800" cy="1676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7515" name="Oval 11"/>
          <p:cNvSpPr>
            <a:spLocks noChangeArrowheads="1"/>
          </p:cNvSpPr>
          <p:nvPr/>
        </p:nvSpPr>
        <p:spPr bwMode="auto">
          <a:xfrm rot="5400000" flipV="1">
            <a:off x="6400800" y="1828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7516" name="Oval 12"/>
          <p:cNvSpPr>
            <a:spLocks noChangeArrowheads="1"/>
          </p:cNvSpPr>
          <p:nvPr/>
        </p:nvSpPr>
        <p:spPr bwMode="auto">
          <a:xfrm rot="5400000" flipV="1">
            <a:off x="5040313" y="1828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7517" name="Oval 13"/>
          <p:cNvSpPr>
            <a:spLocks noChangeArrowheads="1"/>
          </p:cNvSpPr>
          <p:nvPr/>
        </p:nvSpPr>
        <p:spPr bwMode="auto">
          <a:xfrm rot="5400000" flipV="1">
            <a:off x="5562600" y="24384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7518" name="Oval 14"/>
          <p:cNvSpPr>
            <a:spLocks noChangeArrowheads="1"/>
          </p:cNvSpPr>
          <p:nvPr/>
        </p:nvSpPr>
        <p:spPr bwMode="auto">
          <a:xfrm rot="5400000" flipV="1">
            <a:off x="5562600" y="1447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7519" name="Line 15"/>
          <p:cNvSpPr>
            <a:spLocks noChangeShapeType="1"/>
          </p:cNvSpPr>
          <p:nvPr/>
        </p:nvSpPr>
        <p:spPr bwMode="auto">
          <a:xfrm>
            <a:off x="3352800" y="2438400"/>
            <a:ext cx="2209800" cy="76200"/>
          </a:xfrm>
          <a:prstGeom prst="line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7520" name="Line 16"/>
          <p:cNvSpPr>
            <a:spLocks noChangeShapeType="1"/>
          </p:cNvSpPr>
          <p:nvPr/>
        </p:nvSpPr>
        <p:spPr bwMode="auto">
          <a:xfrm flipV="1">
            <a:off x="3352800" y="1905000"/>
            <a:ext cx="167640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7521" name="Line 17"/>
          <p:cNvSpPr>
            <a:spLocks noChangeShapeType="1"/>
          </p:cNvSpPr>
          <p:nvPr/>
        </p:nvSpPr>
        <p:spPr bwMode="auto">
          <a:xfrm flipV="1">
            <a:off x="3352800" y="1524000"/>
            <a:ext cx="2209800" cy="914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7522" name="Line 18"/>
          <p:cNvSpPr>
            <a:spLocks noChangeShapeType="1"/>
          </p:cNvSpPr>
          <p:nvPr/>
        </p:nvSpPr>
        <p:spPr bwMode="auto">
          <a:xfrm flipV="1">
            <a:off x="3352800" y="1905000"/>
            <a:ext cx="304800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7524" name="Line 20"/>
          <p:cNvSpPr>
            <a:spLocks noChangeShapeType="1"/>
          </p:cNvSpPr>
          <p:nvPr/>
        </p:nvSpPr>
        <p:spPr bwMode="auto">
          <a:xfrm flipV="1">
            <a:off x="3505200" y="1905000"/>
            <a:ext cx="1524000" cy="152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7533" name="Line 29"/>
          <p:cNvSpPr>
            <a:spLocks noChangeShapeType="1"/>
          </p:cNvSpPr>
          <p:nvPr/>
        </p:nvSpPr>
        <p:spPr bwMode="auto">
          <a:xfrm flipV="1">
            <a:off x="3200400" y="1524000"/>
            <a:ext cx="2286000" cy="152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7534" name="Line 30"/>
          <p:cNvSpPr>
            <a:spLocks noChangeShapeType="1"/>
          </p:cNvSpPr>
          <p:nvPr/>
        </p:nvSpPr>
        <p:spPr bwMode="auto">
          <a:xfrm>
            <a:off x="2438400" y="2209800"/>
            <a:ext cx="3124200" cy="2286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7570" name="Rectangle 66"/>
          <p:cNvSpPr>
            <a:spLocks noChangeArrowheads="1"/>
          </p:cNvSpPr>
          <p:nvPr/>
        </p:nvSpPr>
        <p:spPr bwMode="gray">
          <a:xfrm>
            <a:off x="5562600" y="4476750"/>
            <a:ext cx="4648200" cy="923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FF66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>
              <a:buFont typeface="Monotype Sorts" pitchFamily="2" charset="2"/>
              <a:buNone/>
            </a:pPr>
            <a:r>
              <a:rPr lang="en-US"/>
              <a:t>The distance between two clusters is represented by the </a:t>
            </a:r>
            <a:r>
              <a:rPr lang="en-US" i="1" u="sng">
                <a:solidFill>
                  <a:srgbClr val="FF0000"/>
                </a:solidFill>
              </a:rPr>
              <a:t>average</a:t>
            </a:r>
            <a:r>
              <a:rPr lang="en-US"/>
              <a:t> distance of </a:t>
            </a:r>
            <a:r>
              <a:rPr lang="en-US" i="1" u="sng">
                <a:solidFill>
                  <a:srgbClr val="FF0000"/>
                </a:solidFill>
              </a:rPr>
              <a:t>all pairs of data objects</a:t>
            </a:r>
            <a:r>
              <a:rPr lang="en-US"/>
              <a:t> belonging to different clusters.</a:t>
            </a:r>
          </a:p>
        </p:txBody>
      </p:sp>
      <p:sp>
        <p:nvSpPr>
          <p:cNvPr id="1557571" name="Rectangle 67"/>
          <p:cNvSpPr>
            <a:spLocks noChangeArrowheads="1"/>
          </p:cNvSpPr>
          <p:nvPr/>
        </p:nvSpPr>
        <p:spPr bwMode="gray">
          <a:xfrm>
            <a:off x="4724400" y="3276600"/>
            <a:ext cx="5867400" cy="1011238"/>
          </a:xfrm>
          <a:prstGeom prst="rect">
            <a:avLst/>
          </a:prstGeom>
          <a:noFill/>
          <a:ln w="15875" algn="ctr">
            <a:solidFill>
              <a:srgbClr val="FF66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557572" name="Line 68"/>
          <p:cNvSpPr>
            <a:spLocks noChangeShapeType="1"/>
          </p:cNvSpPr>
          <p:nvPr/>
        </p:nvSpPr>
        <p:spPr bwMode="gray">
          <a:xfrm>
            <a:off x="3200400" y="1676400"/>
            <a:ext cx="3200400" cy="2286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557573" name="Line 69"/>
          <p:cNvSpPr>
            <a:spLocks noChangeShapeType="1"/>
          </p:cNvSpPr>
          <p:nvPr/>
        </p:nvSpPr>
        <p:spPr bwMode="gray">
          <a:xfrm>
            <a:off x="3200400" y="1676400"/>
            <a:ext cx="1905000" cy="152400"/>
          </a:xfrm>
          <a:prstGeom prst="line">
            <a:avLst/>
          </a:prstGeom>
          <a:noFill/>
          <a:ln w="15875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557574" name="Line 70"/>
          <p:cNvSpPr>
            <a:spLocks noChangeShapeType="1"/>
          </p:cNvSpPr>
          <p:nvPr/>
        </p:nvSpPr>
        <p:spPr bwMode="gray">
          <a:xfrm>
            <a:off x="3276600" y="1676400"/>
            <a:ext cx="2286000" cy="762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557575" name="Line 71"/>
          <p:cNvSpPr>
            <a:spLocks noChangeShapeType="1"/>
          </p:cNvSpPr>
          <p:nvPr/>
        </p:nvSpPr>
        <p:spPr bwMode="gray">
          <a:xfrm flipV="1">
            <a:off x="3505200" y="1447800"/>
            <a:ext cx="213360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557576" name="Line 72"/>
          <p:cNvSpPr>
            <a:spLocks noChangeShapeType="1"/>
          </p:cNvSpPr>
          <p:nvPr/>
        </p:nvSpPr>
        <p:spPr bwMode="gray">
          <a:xfrm flipV="1">
            <a:off x="3429000" y="1905000"/>
            <a:ext cx="3048000" cy="76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557577" name="Line 73"/>
          <p:cNvSpPr>
            <a:spLocks noChangeShapeType="1"/>
          </p:cNvSpPr>
          <p:nvPr/>
        </p:nvSpPr>
        <p:spPr bwMode="gray">
          <a:xfrm>
            <a:off x="3505200" y="1981200"/>
            <a:ext cx="220980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557578" name="Line 74"/>
          <p:cNvSpPr>
            <a:spLocks noChangeShapeType="1"/>
          </p:cNvSpPr>
          <p:nvPr/>
        </p:nvSpPr>
        <p:spPr bwMode="gray">
          <a:xfrm flipV="1">
            <a:off x="2438400" y="1447800"/>
            <a:ext cx="3200400" cy="685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557579" name="Line 75"/>
          <p:cNvSpPr>
            <a:spLocks noChangeShapeType="1"/>
          </p:cNvSpPr>
          <p:nvPr/>
        </p:nvSpPr>
        <p:spPr bwMode="gray">
          <a:xfrm flipV="1">
            <a:off x="2438400" y="1905000"/>
            <a:ext cx="3962400" cy="2286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graphicFrame>
        <p:nvGraphicFramePr>
          <p:cNvPr id="1557580" name="Object 76"/>
          <p:cNvGraphicFramePr>
            <a:graphicFrameLocks noChangeAspect="1"/>
          </p:cNvGraphicFramePr>
          <p:nvPr/>
        </p:nvGraphicFramePr>
        <p:xfrm>
          <a:off x="4821238" y="3395663"/>
          <a:ext cx="5638800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Equation" r:id="rId4" imgW="1803240" imgH="342720" progId="Equation.3">
                  <p:embed/>
                </p:oleObj>
              </mc:Choice>
              <mc:Fallback>
                <p:oleObj name="Equation" r:id="rId4" imgW="1803240" imgH="342720" progId="Equation.3">
                  <p:embed/>
                  <p:pic>
                    <p:nvPicPr>
                      <p:cNvPr id="1557580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1238" y="3395663"/>
                        <a:ext cx="5638800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713476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How to Define Inter-Cluster Distance</a:t>
            </a:r>
          </a:p>
        </p:txBody>
      </p:sp>
      <p:sp>
        <p:nvSpPr>
          <p:cNvPr id="1559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990600" lvl="1" indent="-533400">
              <a:buNone/>
            </a:pPr>
            <a:r>
              <a:rPr lang="zh-CN" altLang="en-US" sz="90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3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B2D4-0827-4021-9DB8-4595514BF548}" type="slidenum">
              <a:rPr lang="zh-CN" altLang="en-US"/>
              <a:pPr/>
              <a:t>64</a:t>
            </a:fld>
            <a:endParaRPr lang="en-US" altLang="zh-CN"/>
          </a:p>
        </p:txBody>
      </p:sp>
      <p:sp>
        <p:nvSpPr>
          <p:cNvPr id="1559556" name="Rectangle 4"/>
          <p:cNvSpPr>
            <a:spLocks noChangeArrowheads="1"/>
          </p:cNvSpPr>
          <p:nvPr/>
        </p:nvSpPr>
        <p:spPr bwMode="auto">
          <a:xfrm>
            <a:off x="1828800" y="3352800"/>
            <a:ext cx="58674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defRPr sz="2600" b="1">
                <a:solidFill>
                  <a:srgbClr val="003366"/>
                </a:solidFill>
                <a:latin typeface="Garamond (W1)" pitchFamily="18" charset="0"/>
              </a:defRPr>
            </a:lvl1pPr>
            <a:lvl2pPr marL="742950" indent="-285750">
              <a:buClr>
                <a:srgbClr val="0000FF"/>
              </a:buClr>
              <a:buSzPct val="50000"/>
              <a:buChar char="l"/>
              <a:defRPr sz="2400" b="1">
                <a:solidFill>
                  <a:schemeClr val="tx1"/>
                </a:solidFill>
                <a:latin typeface="Garamond (W1)" pitchFamily="18" charset="0"/>
              </a:defRPr>
            </a:lvl2pPr>
            <a:lvl3pPr marL="1143000" indent="-228600">
              <a:buClr>
                <a:srgbClr val="FF9900"/>
              </a:buClr>
              <a:defRPr sz="2300" b="1">
                <a:solidFill>
                  <a:schemeClr val="tx1"/>
                </a:solidFill>
                <a:latin typeface="Garamond (W1)" pitchFamily="18" charset="0"/>
              </a:defRPr>
            </a:lvl3pPr>
            <a:lvl4pPr marL="1600200" indent="-228600">
              <a:lnSpc>
                <a:spcPct val="90000"/>
              </a:lnSpc>
              <a:buClr>
                <a:srgbClr val="00CC00"/>
              </a:buClr>
              <a:buSzPct val="50000"/>
              <a:buChar char="n"/>
              <a:defRPr sz="2200" b="1">
                <a:solidFill>
                  <a:schemeClr val="tx1"/>
                </a:solidFill>
                <a:latin typeface="Garamond (W1)" pitchFamily="18" charset="0"/>
              </a:defRPr>
            </a:lvl4pPr>
            <a:lvl5pPr marL="2057400" indent="-228600">
              <a:lnSpc>
                <a:spcPct val="90000"/>
              </a:lnSpc>
              <a:buClr>
                <a:schemeClr val="accent2"/>
              </a:buClr>
              <a:buSzPct val="55000"/>
              <a:buChar char="l"/>
              <a:defRPr sz="2100" b="1">
                <a:solidFill>
                  <a:schemeClr val="tx1"/>
                </a:solidFill>
                <a:latin typeface="Garamond (W1)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Monotype Sorts" pitchFamily="2" charset="2"/>
              <a:buChar char="l"/>
              <a:defRPr sz="2100" b="1">
                <a:solidFill>
                  <a:schemeClr val="tx1"/>
                </a:solidFill>
                <a:latin typeface="Garamond (W1)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Monotype Sorts" pitchFamily="2" charset="2"/>
              <a:buChar char="l"/>
              <a:defRPr sz="2100" b="1">
                <a:solidFill>
                  <a:schemeClr val="tx1"/>
                </a:solidFill>
                <a:latin typeface="Garamond (W1)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Monotype Sorts" pitchFamily="2" charset="2"/>
              <a:buChar char="l"/>
              <a:defRPr sz="2100" b="1">
                <a:solidFill>
                  <a:schemeClr val="tx1"/>
                </a:solidFill>
                <a:latin typeface="Garamond (W1)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Monotype Sorts" pitchFamily="2" charset="2"/>
              <a:buChar char="l"/>
              <a:defRPr sz="2100" b="1">
                <a:solidFill>
                  <a:schemeClr val="tx1"/>
                </a:solidFill>
                <a:latin typeface="Garamond (W1)" pitchFamily="18" charset="0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zh-CN" altLang="en-US"/>
              <a:t> </a:t>
            </a:r>
            <a:r>
              <a:rPr lang="en-US" altLang="zh-CN"/>
              <a:t>Single-link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zh-CN"/>
              <a:t> Complete-link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zh-CN"/>
              <a:t> Average-link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zh-CN">
                <a:solidFill>
                  <a:srgbClr val="FF3300"/>
                </a:solidFill>
              </a:rPr>
              <a:t> Centroid distance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altLang="zh-CN"/>
          </a:p>
        </p:txBody>
      </p:sp>
      <p:sp>
        <p:nvSpPr>
          <p:cNvPr id="1559557" name="Line 5"/>
          <p:cNvSpPr>
            <a:spLocks noChangeShapeType="1"/>
          </p:cNvSpPr>
          <p:nvPr/>
        </p:nvSpPr>
        <p:spPr bwMode="auto">
          <a:xfrm flipV="1">
            <a:off x="2971800" y="2133600"/>
            <a:ext cx="28956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9558" name="Freeform 6" descr="5%"/>
          <p:cNvSpPr>
            <a:spLocks/>
          </p:cNvSpPr>
          <p:nvPr/>
        </p:nvSpPr>
        <p:spPr bwMode="auto">
          <a:xfrm rot="-5400000">
            <a:off x="2062957" y="1442244"/>
            <a:ext cx="1828800" cy="13827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9559" name="Oval 7"/>
          <p:cNvSpPr>
            <a:spLocks noChangeArrowheads="1"/>
          </p:cNvSpPr>
          <p:nvPr/>
        </p:nvSpPr>
        <p:spPr bwMode="auto">
          <a:xfrm rot="-5400000">
            <a:off x="3352800" y="2362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9560" name="Oval 8"/>
          <p:cNvSpPr>
            <a:spLocks noChangeArrowheads="1"/>
          </p:cNvSpPr>
          <p:nvPr/>
        </p:nvSpPr>
        <p:spPr bwMode="auto">
          <a:xfrm rot="-5400000">
            <a:off x="3276600" y="1600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9561" name="Oval 9"/>
          <p:cNvSpPr>
            <a:spLocks noChangeArrowheads="1"/>
          </p:cNvSpPr>
          <p:nvPr/>
        </p:nvSpPr>
        <p:spPr bwMode="auto">
          <a:xfrm rot="-5400000">
            <a:off x="2438400" y="20574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9562" name="Oval 10"/>
          <p:cNvSpPr>
            <a:spLocks noChangeArrowheads="1"/>
          </p:cNvSpPr>
          <p:nvPr/>
        </p:nvSpPr>
        <p:spPr bwMode="auto">
          <a:xfrm rot="-5400000">
            <a:off x="3503613" y="19034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9563" name="Freeform 11" descr="5%"/>
          <p:cNvSpPr>
            <a:spLocks/>
          </p:cNvSpPr>
          <p:nvPr/>
        </p:nvSpPr>
        <p:spPr bwMode="auto">
          <a:xfrm rot="5400000" flipV="1">
            <a:off x="4953000" y="1295400"/>
            <a:ext cx="1828800" cy="1676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chemeClr val="tx1"/>
                  </a:fgClr>
                  <a:bgClr>
                    <a:srgbClr val="FFFF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9564" name="Oval 12"/>
          <p:cNvSpPr>
            <a:spLocks noChangeArrowheads="1"/>
          </p:cNvSpPr>
          <p:nvPr/>
        </p:nvSpPr>
        <p:spPr bwMode="auto">
          <a:xfrm rot="5400000" flipV="1">
            <a:off x="6477000" y="17526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9565" name="Oval 13"/>
          <p:cNvSpPr>
            <a:spLocks noChangeArrowheads="1"/>
          </p:cNvSpPr>
          <p:nvPr/>
        </p:nvSpPr>
        <p:spPr bwMode="auto">
          <a:xfrm rot="5400000" flipV="1">
            <a:off x="5116513" y="1751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9566" name="Oval 14"/>
          <p:cNvSpPr>
            <a:spLocks noChangeArrowheads="1"/>
          </p:cNvSpPr>
          <p:nvPr/>
        </p:nvSpPr>
        <p:spPr bwMode="auto">
          <a:xfrm rot="5400000" flipV="1">
            <a:off x="5638800" y="2362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9567" name="Oval 15"/>
          <p:cNvSpPr>
            <a:spLocks noChangeArrowheads="1"/>
          </p:cNvSpPr>
          <p:nvPr/>
        </p:nvSpPr>
        <p:spPr bwMode="auto">
          <a:xfrm rot="5400000" flipV="1">
            <a:off x="5638800" y="13716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9568" name="Text Box 16"/>
          <p:cNvSpPr txBox="1">
            <a:spLocks noChangeArrowheads="1"/>
          </p:cNvSpPr>
          <p:nvPr/>
        </p:nvSpPr>
        <p:spPr bwMode="auto">
          <a:xfrm>
            <a:off x="2819400" y="1981200"/>
            <a:ext cx="228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</a:t>
            </a:r>
          </a:p>
        </p:txBody>
      </p:sp>
      <p:sp>
        <p:nvSpPr>
          <p:cNvPr id="1559569" name="Text Box 17"/>
          <p:cNvSpPr txBox="1">
            <a:spLocks noChangeArrowheads="1"/>
          </p:cNvSpPr>
          <p:nvPr/>
        </p:nvSpPr>
        <p:spPr bwMode="auto">
          <a:xfrm>
            <a:off x="5715000" y="1981200"/>
            <a:ext cx="228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40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</a:t>
            </a:r>
          </a:p>
        </p:txBody>
      </p:sp>
      <p:sp>
        <p:nvSpPr>
          <p:cNvPr id="1559589" name="Text Box 37"/>
          <p:cNvSpPr txBox="1">
            <a:spLocks noChangeArrowheads="1"/>
          </p:cNvSpPr>
          <p:nvPr/>
        </p:nvSpPr>
        <p:spPr bwMode="auto">
          <a:xfrm>
            <a:off x="5410200" y="5791200"/>
            <a:ext cx="33528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200">
              <a:latin typeface="Arial" panose="020B0604020202020204" pitchFamily="34" charset="0"/>
            </a:endParaRPr>
          </a:p>
        </p:txBody>
      </p:sp>
      <p:sp>
        <p:nvSpPr>
          <p:cNvPr id="1559590" name="Text Box 38"/>
          <p:cNvSpPr txBox="1">
            <a:spLocks noChangeArrowheads="1"/>
          </p:cNvSpPr>
          <p:nvPr/>
        </p:nvSpPr>
        <p:spPr bwMode="auto">
          <a:xfrm>
            <a:off x="7391400" y="2057401"/>
            <a:ext cx="2895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350" indent="-63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latin typeface="Arial" panose="020B0604020202020204" pitchFamily="34" charset="0"/>
              </a:rPr>
              <a:t>m</a:t>
            </a:r>
            <a:r>
              <a:rPr lang="en-US" altLang="zh-CN" baseline="-25000">
                <a:latin typeface="Arial" panose="020B0604020202020204" pitchFamily="34" charset="0"/>
              </a:rPr>
              <a:t>i</a:t>
            </a:r>
            <a:r>
              <a:rPr lang="en-US" altLang="zh-CN">
                <a:latin typeface="Arial" panose="020B0604020202020204" pitchFamily="34" charset="0"/>
              </a:rPr>
              <a:t>,m</a:t>
            </a:r>
            <a:r>
              <a:rPr lang="en-US" altLang="zh-CN" baseline="-25000">
                <a:latin typeface="Arial" panose="020B0604020202020204" pitchFamily="34" charset="0"/>
              </a:rPr>
              <a:t>j</a:t>
            </a:r>
            <a:r>
              <a:rPr lang="en-US" altLang="zh-CN">
                <a:latin typeface="Arial" panose="020B0604020202020204" pitchFamily="34" charset="0"/>
              </a:rPr>
              <a:t> are the means of C</a:t>
            </a:r>
            <a:r>
              <a:rPr lang="en-US" altLang="zh-CN" baseline="-25000">
                <a:latin typeface="Arial" panose="020B0604020202020204" pitchFamily="34" charset="0"/>
              </a:rPr>
              <a:t>i</a:t>
            </a:r>
            <a:r>
              <a:rPr lang="en-US" altLang="zh-CN">
                <a:latin typeface="Arial" panose="020B0604020202020204" pitchFamily="34" charset="0"/>
              </a:rPr>
              <a:t>, C</a:t>
            </a:r>
            <a:r>
              <a:rPr lang="en-US" altLang="zh-CN" baseline="-25000">
                <a:latin typeface="Arial" panose="020B0604020202020204" pitchFamily="34" charset="0"/>
              </a:rPr>
              <a:t>j</a:t>
            </a:r>
            <a:r>
              <a:rPr lang="en-US" altLang="zh-CN">
                <a:latin typeface="Arial" panose="020B0604020202020204" pitchFamily="34" charset="0"/>
              </a:rPr>
              <a:t>,</a:t>
            </a:r>
          </a:p>
        </p:txBody>
      </p:sp>
      <p:graphicFrame>
        <p:nvGraphicFramePr>
          <p:cNvPr id="1559592" name="Object 40"/>
          <p:cNvGraphicFramePr>
            <a:graphicFrameLocks noChangeAspect="1"/>
          </p:cNvGraphicFramePr>
          <p:nvPr/>
        </p:nvGraphicFramePr>
        <p:xfrm>
          <a:off x="5105400" y="3352801"/>
          <a:ext cx="510540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Equation" r:id="rId4" imgW="1536480" imgH="241200" progId="Equation.3">
                  <p:embed/>
                </p:oleObj>
              </mc:Choice>
              <mc:Fallback>
                <p:oleObj name="Equation" r:id="rId4" imgW="1536480" imgH="241200" progId="Equation.3">
                  <p:embed/>
                  <p:pic>
                    <p:nvPicPr>
                      <p:cNvPr id="1559592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352801"/>
                        <a:ext cx="5105400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9593" name="Rectangle 41"/>
          <p:cNvSpPr>
            <a:spLocks noChangeArrowheads="1"/>
          </p:cNvSpPr>
          <p:nvPr/>
        </p:nvSpPr>
        <p:spPr bwMode="gray">
          <a:xfrm>
            <a:off x="5562600" y="4343400"/>
            <a:ext cx="4648200" cy="923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FF66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>
              <a:buFont typeface="Monotype Sorts" pitchFamily="2" charset="2"/>
              <a:buNone/>
            </a:pPr>
            <a:r>
              <a:rPr lang="en-US"/>
              <a:t>The distance between two clusters is represented by the distance between </a:t>
            </a:r>
            <a:r>
              <a:rPr lang="en-US" i="1" u="sng">
                <a:solidFill>
                  <a:srgbClr val="FF0000"/>
                </a:solidFill>
              </a:rPr>
              <a:t>the means of the cluters.</a:t>
            </a:r>
          </a:p>
        </p:txBody>
      </p:sp>
      <p:sp>
        <p:nvSpPr>
          <p:cNvPr id="1559594" name="Rectangle 42"/>
          <p:cNvSpPr>
            <a:spLocks noChangeArrowheads="1"/>
          </p:cNvSpPr>
          <p:nvPr/>
        </p:nvSpPr>
        <p:spPr bwMode="gray">
          <a:xfrm>
            <a:off x="4724400" y="3200400"/>
            <a:ext cx="5867400" cy="1011238"/>
          </a:xfrm>
          <a:prstGeom prst="rect">
            <a:avLst/>
          </a:prstGeom>
          <a:noFill/>
          <a:ln w="15875" algn="ctr">
            <a:solidFill>
              <a:srgbClr val="FF66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0662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solidFill>
                  <a:srgbClr val="C00000"/>
                </a:solidFill>
              </a:rPr>
              <a:t>Cluster Distance Measures	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idx="1"/>
          </p:nvPr>
        </p:nvSpPr>
        <p:spPr>
          <a:ln w="31750"/>
        </p:spPr>
        <p:txBody>
          <a:bodyPr/>
          <a:lstStyle/>
          <a:p>
            <a:pPr marL="0" lvl="1" indent="0">
              <a:lnSpc>
                <a:spcPct val="110000"/>
              </a:lnSpc>
              <a:buNone/>
            </a:pPr>
            <a:r>
              <a:rPr lang="en-US" sz="1814" b="1" dirty="0"/>
              <a:t>Example</a:t>
            </a:r>
            <a:r>
              <a:rPr lang="en-US" sz="1814" dirty="0"/>
              <a:t>: Given a data set of five objects characterized by a single continuous  feature, assume that there are two clusters: C</a:t>
            </a:r>
            <a:r>
              <a:rPr lang="en-US" sz="1270" dirty="0"/>
              <a:t>1</a:t>
            </a:r>
            <a:r>
              <a:rPr lang="en-US" sz="1814" dirty="0"/>
              <a:t>: {a, b} and C</a:t>
            </a:r>
            <a:r>
              <a:rPr lang="en-US" sz="1270" dirty="0"/>
              <a:t>2</a:t>
            </a:r>
            <a:r>
              <a:rPr lang="en-US" sz="1814" dirty="0"/>
              <a:t>: {c, d, e}.</a:t>
            </a:r>
          </a:p>
          <a:p>
            <a:pPr marL="0" lvl="1" indent="0">
              <a:lnSpc>
                <a:spcPct val="110000"/>
              </a:lnSpc>
              <a:buNone/>
            </a:pPr>
            <a:endParaRPr lang="en-US" dirty="0"/>
          </a:p>
          <a:p>
            <a:pPr marL="0" lvl="1" indent="0">
              <a:lnSpc>
                <a:spcPct val="110000"/>
              </a:lnSpc>
              <a:buNone/>
            </a:pPr>
            <a:endParaRPr lang="en-US" dirty="0"/>
          </a:p>
          <a:p>
            <a:pPr marL="0" lvl="1" indent="0">
              <a:lnSpc>
                <a:spcPct val="110000"/>
              </a:lnSpc>
              <a:buNone/>
            </a:pPr>
            <a:r>
              <a:rPr lang="en-US" sz="1633" dirty="0"/>
              <a:t>1. Calculate the distance matrix.     	  2. Calculate three cluster distances between C</a:t>
            </a:r>
            <a:r>
              <a:rPr lang="en-US" sz="1270" dirty="0"/>
              <a:t>1</a:t>
            </a:r>
            <a:r>
              <a:rPr lang="en-US" sz="1633" dirty="0"/>
              <a:t> and C</a:t>
            </a:r>
            <a:r>
              <a:rPr lang="en-US" sz="1270" dirty="0"/>
              <a:t>2</a:t>
            </a:r>
            <a:r>
              <a:rPr lang="en-US" sz="1633" dirty="0"/>
              <a:t>.  </a:t>
            </a: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977251"/>
              </p:ext>
            </p:extLst>
          </p:nvPr>
        </p:nvGraphicFramePr>
        <p:xfrm>
          <a:off x="838200" y="2016509"/>
          <a:ext cx="5389354" cy="673850"/>
        </p:xfrm>
        <a:graphic>
          <a:graphicData uri="http://schemas.openxmlformats.org/drawingml/2006/table">
            <a:tbl>
              <a:tblPr/>
              <a:tblGrid>
                <a:gridCol w="10784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7700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7844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7700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7844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369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b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e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69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1187556" y="3220942"/>
          <a:ext cx="2902734" cy="2695398"/>
        </p:xfrm>
        <a:graphic>
          <a:graphicData uri="http://schemas.openxmlformats.org/drawingml/2006/table">
            <a:tbl>
              <a:tblPr/>
              <a:tblGrid>
                <a:gridCol w="48378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378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8378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8378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8378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8378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4923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b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e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4923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a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923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b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4923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c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4923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d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4923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e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82935" marR="82935" marT="41468" marB="4146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248" name="Left Bracket 38"/>
          <p:cNvSpPr>
            <a:spLocks/>
          </p:cNvSpPr>
          <p:nvPr/>
        </p:nvSpPr>
        <p:spPr bwMode="auto">
          <a:xfrm>
            <a:off x="1666128" y="3588823"/>
            <a:ext cx="41756" cy="2349833"/>
          </a:xfrm>
          <a:prstGeom prst="leftBracket">
            <a:avLst>
              <a:gd name="adj" fmla="val 8337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104298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1042988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4535">
              <a:latin typeface="Times New Roman" panose="02020603050405020304" pitchFamily="18" charset="0"/>
            </a:endParaRPr>
          </a:p>
        </p:txBody>
      </p:sp>
      <p:sp>
        <p:nvSpPr>
          <p:cNvPr id="7249" name="Right Bracket 39"/>
          <p:cNvSpPr>
            <a:spLocks/>
          </p:cNvSpPr>
          <p:nvPr/>
        </p:nvSpPr>
        <p:spPr bwMode="auto">
          <a:xfrm>
            <a:off x="4002314" y="3590977"/>
            <a:ext cx="69113" cy="2349833"/>
          </a:xfrm>
          <a:prstGeom prst="rightBracket">
            <a:avLst>
              <a:gd name="adj" fmla="val 8343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104298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1042988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4535">
              <a:latin typeface="Times New Roman" panose="02020603050405020304" pitchFamily="18" charset="0"/>
            </a:endParaRPr>
          </a:p>
        </p:txBody>
      </p:sp>
      <p:sp>
        <p:nvSpPr>
          <p:cNvPr id="41" name="Rectangle 3"/>
          <p:cNvSpPr txBox="1">
            <a:spLocks noChangeArrowheads="1"/>
          </p:cNvSpPr>
          <p:nvPr/>
        </p:nvSpPr>
        <p:spPr bwMode="auto">
          <a:xfrm>
            <a:off x="4977158" y="2944492"/>
            <a:ext cx="5045230" cy="345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605" tIns="47302" rIns="94605" bIns="47302"/>
          <a:lstStyle>
            <a:lvl1pPr marL="268288" indent="-268288" defTabSz="1042988" eaLnBrk="0" hangingPunct="0"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42988" eaLnBrk="0" hangingPunct="0"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42988" eaLnBrk="0" hangingPunct="0"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42988" eaLnBrk="0" hangingPunct="0"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42988" eaLnBrk="0" hangingPunct="0"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20000"/>
              </a:spcBef>
            </a:pPr>
            <a:r>
              <a:rPr lang="en-US" sz="1633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Single link</a:t>
            </a:r>
            <a:endParaRPr lang="en-US" sz="1633" dirty="0">
              <a:latin typeface="Tahoma" panose="020B0604030504040204" pitchFamily="34" charset="0"/>
              <a:cs typeface="Tahoma" panose="020B0604030504040204" pitchFamily="34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200000"/>
              </a:lnSpc>
              <a:spcBef>
                <a:spcPct val="20000"/>
              </a:spcBef>
            </a:pPr>
            <a:endParaRPr lang="en-US" sz="1633" dirty="0">
              <a:solidFill>
                <a:srgbClr val="FF0000"/>
              </a:solidFill>
              <a:latin typeface="Tahoma" panose="020B0604030504040204" pitchFamily="34" charset="0"/>
              <a:cs typeface="Tahoma" panose="020B0604030504040204" pitchFamily="34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200000"/>
              </a:lnSpc>
              <a:spcBef>
                <a:spcPct val="20000"/>
              </a:spcBef>
            </a:pPr>
            <a:r>
              <a:rPr lang="en-US" sz="1633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Complete link</a:t>
            </a:r>
          </a:p>
          <a:p>
            <a:pPr eaLnBrk="1" hangingPunct="1">
              <a:lnSpc>
                <a:spcPct val="200000"/>
              </a:lnSpc>
            </a:pPr>
            <a:endParaRPr lang="en-US" sz="1000" dirty="0">
              <a:solidFill>
                <a:srgbClr val="FF0000"/>
              </a:solidFill>
              <a:latin typeface="Tahoma" panose="020B0604030504040204" pitchFamily="34" charset="0"/>
              <a:cs typeface="Tahoma" panose="020B0604030504040204" pitchFamily="34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200000"/>
              </a:lnSpc>
              <a:spcBef>
                <a:spcPct val="20000"/>
              </a:spcBef>
            </a:pPr>
            <a:r>
              <a:rPr lang="en-US" sz="1633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Average</a:t>
            </a:r>
            <a:endParaRPr lang="en-US" sz="1633" dirty="0">
              <a:latin typeface="Tahoma" panose="020B0604030504040204" pitchFamily="34" charset="0"/>
            </a:endParaRPr>
          </a:p>
        </p:txBody>
      </p:sp>
      <p:graphicFrame>
        <p:nvGraphicFramePr>
          <p:cNvPr id="72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6378656"/>
              </p:ext>
            </p:extLst>
          </p:nvPr>
        </p:nvGraphicFramePr>
        <p:xfrm>
          <a:off x="5112252" y="3424712"/>
          <a:ext cx="5461347" cy="59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Equation" r:id="rId4" imgW="3949700" imgH="431800" progId="Equation.3">
                  <p:embed/>
                </p:oleObj>
              </mc:Choice>
              <mc:Fallback>
                <p:oleObj name="Equation" r:id="rId4" imgW="3949700" imgH="431800" progId="Equation.3">
                  <p:embed/>
                  <p:pic>
                    <p:nvPicPr>
                      <p:cNvPr id="725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2252" y="3424712"/>
                        <a:ext cx="5461347" cy="59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6418847"/>
              </p:ext>
            </p:extLst>
          </p:nvPr>
        </p:nvGraphicFramePr>
        <p:xfrm>
          <a:off x="5077696" y="4502068"/>
          <a:ext cx="5495903" cy="59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" name="Equation" r:id="rId6" imgW="3975100" imgH="431800" progId="Equation.3">
                  <p:embed/>
                </p:oleObj>
              </mc:Choice>
              <mc:Fallback>
                <p:oleObj name="Equation" r:id="rId6" imgW="3975100" imgH="431800" progId="Equation.3">
                  <p:embed/>
                  <p:pic>
                    <p:nvPicPr>
                      <p:cNvPr id="72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7696" y="4502068"/>
                        <a:ext cx="5495903" cy="59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3954903"/>
              </p:ext>
            </p:extLst>
          </p:nvPr>
        </p:nvGraphicFramePr>
        <p:xfrm>
          <a:off x="5164088" y="5352287"/>
          <a:ext cx="5278486" cy="10366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name="Equation" r:id="rId8" imgW="4013200" imgH="787400" progId="Equation.3">
                  <p:embed/>
                </p:oleObj>
              </mc:Choice>
              <mc:Fallback>
                <p:oleObj name="Equation" r:id="rId8" imgW="4013200" imgH="787400" progId="Equation.3">
                  <p:embed/>
                  <p:pic>
                    <p:nvPicPr>
                      <p:cNvPr id="72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4088" y="5352287"/>
                        <a:ext cx="5278486" cy="10366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F5B909F1-3F16-E6B3-1F97-65F0FAC7D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21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48" grpId="0" animBg="1"/>
      <p:bldP spid="7249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554037"/>
            <a:ext cx="10515600" cy="52705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 Agglomerative Algorithm	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270000"/>
            <a:ext cx="10515600" cy="4906963"/>
          </a:xfrm>
        </p:spPr>
        <p:txBody>
          <a:bodyPr/>
          <a:lstStyle/>
          <a:p>
            <a:r>
              <a:rPr lang="en-US" altLang="en-US" dirty="0"/>
              <a:t>The Agglomerative algorithm is carried out in three steps:</a:t>
            </a:r>
          </a:p>
          <a:p>
            <a:pPr lvl="4"/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07150"/>
            <a:ext cx="2743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5990" eaLnBrk="0" hangingPunct="0">
              <a:spcBef>
                <a:spcPct val="20000"/>
              </a:spcBef>
              <a:buChar char="•"/>
              <a:defRPr sz="254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673856" indent="-259175" defTabSz="945990" eaLnBrk="0" hangingPunct="0">
              <a:spcBef>
                <a:spcPct val="20000"/>
              </a:spcBef>
              <a:buChar char="–"/>
              <a:defRPr sz="2177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036701" indent="-207340" defTabSz="94599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1814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451381" indent="-207340" defTabSz="945990" eaLnBrk="0" hangingPunct="0">
              <a:spcBef>
                <a:spcPct val="20000"/>
              </a:spcBef>
              <a:buChar char="–"/>
              <a:defRPr sz="1814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866062" indent="-207340" defTabSz="945990" eaLnBrk="0" hangingPunct="0">
              <a:spcBef>
                <a:spcPct val="20000"/>
              </a:spcBef>
              <a:buChar char="»"/>
              <a:defRPr sz="145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280742" indent="-207340" defTabSz="94599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5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695423" indent="-207340" defTabSz="94599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5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110103" indent="-207340" defTabSz="94599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5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524783" indent="-207340" defTabSz="94599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5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buNone/>
            </a:pPr>
            <a:fld id="{F8BCAF75-B0C0-4C24-AAAB-B7D4AAC4B2DB}" type="slidenum">
              <a:rPr lang="en-GB" altLang="en-US" sz="1200">
                <a:latin typeface="+mn-lt"/>
              </a:rPr>
              <a:pPr>
                <a:buNone/>
              </a:pPr>
              <a:t>66</a:t>
            </a:fld>
            <a:endParaRPr lang="en-GB" altLang="en-US" sz="1200" dirty="0">
              <a:latin typeface="+mn-lt"/>
            </a:endParaRPr>
          </a:p>
        </p:txBody>
      </p:sp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1569115" y="1755871"/>
            <a:ext cx="4354103" cy="4783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defTabSz="104298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800100" indent="-342900" defTabSz="1042988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AutoNum type="arabicParenR"/>
            </a:pPr>
            <a:r>
              <a:rPr lang="en-GB" altLang="en-US" sz="2177" dirty="0">
                <a:solidFill>
                  <a:srgbClr val="2D2D8A"/>
                </a:solidFill>
              </a:rPr>
              <a:t>Convert all object features into a distance matrix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AutoNum type="arabicParenR"/>
            </a:pPr>
            <a:r>
              <a:rPr lang="en-GB" altLang="en-US" sz="2177" dirty="0">
                <a:solidFill>
                  <a:srgbClr val="2D2D8A"/>
                </a:solidFill>
              </a:rPr>
              <a:t>Set each object as a cluster (thus if we have </a:t>
            </a:r>
            <a:r>
              <a:rPr lang="en-GB" altLang="en-US" sz="2177" i="1" dirty="0">
                <a:solidFill>
                  <a:srgbClr val="2D2D8A"/>
                </a:solidFill>
              </a:rPr>
              <a:t>N</a:t>
            </a:r>
            <a:r>
              <a:rPr lang="en-GB" altLang="en-US" sz="2177" dirty="0">
                <a:solidFill>
                  <a:srgbClr val="2D2D8A"/>
                </a:solidFill>
              </a:rPr>
              <a:t> objects, we will have </a:t>
            </a:r>
            <a:r>
              <a:rPr lang="en-GB" altLang="en-US" sz="2177" i="1" dirty="0">
                <a:solidFill>
                  <a:srgbClr val="2D2D8A"/>
                </a:solidFill>
              </a:rPr>
              <a:t>N</a:t>
            </a:r>
            <a:r>
              <a:rPr lang="en-GB" altLang="en-US" sz="2177" dirty="0">
                <a:solidFill>
                  <a:srgbClr val="2D2D8A"/>
                </a:solidFill>
              </a:rPr>
              <a:t> clusters at the beginning)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AutoNum type="arabicParenR"/>
            </a:pPr>
            <a:r>
              <a:rPr lang="en-GB" altLang="en-US" sz="2177" dirty="0">
                <a:solidFill>
                  <a:srgbClr val="FF0000"/>
                </a:solidFill>
              </a:rPr>
              <a:t>Repeat until number of cluster is one </a:t>
            </a:r>
            <a:r>
              <a:rPr lang="en-GB" altLang="en-US" sz="2177" dirty="0">
                <a:solidFill>
                  <a:srgbClr val="2D2D8A"/>
                </a:solidFill>
              </a:rPr>
              <a:t>(or known # of clusters)  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GB" altLang="en-US" sz="2177" dirty="0">
                <a:solidFill>
                  <a:srgbClr val="FF0000"/>
                </a:solidFill>
              </a:rPr>
              <a:t>Merge two closest clusters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GB" altLang="en-US" sz="2177" dirty="0">
                <a:solidFill>
                  <a:srgbClr val="FF0000"/>
                </a:solidFill>
              </a:rPr>
              <a:t>Update “distance matrix”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177" dirty="0">
              <a:solidFill>
                <a:srgbClr val="FF0000"/>
              </a:solidFill>
            </a:endParaRPr>
          </a:p>
        </p:txBody>
      </p:sp>
      <p:pic>
        <p:nvPicPr>
          <p:cNvPr id="819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098" y="1840127"/>
            <a:ext cx="3481554" cy="4284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6718015" y="1771014"/>
            <a:ext cx="3593863" cy="442321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4535">
              <a:latin typeface="Times New Roman" panose="02020603050405020304" pitchFamily="18" charset="0"/>
            </a:endParaRPr>
          </a:p>
        </p:txBody>
      </p:sp>
      <p:cxnSp>
        <p:nvCxnSpPr>
          <p:cNvPr id="8201" name="Straight Arrow Connector 9"/>
          <p:cNvCxnSpPr>
            <a:cxnSpLocks noChangeShapeType="1"/>
          </p:cNvCxnSpPr>
          <p:nvPr/>
        </p:nvCxnSpPr>
        <p:spPr bwMode="auto">
          <a:xfrm flipV="1">
            <a:off x="5789313" y="4741424"/>
            <a:ext cx="1688942" cy="28095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262900039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56FC3B-3EC9-4A2E-B363-F52A27772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Example</a:t>
            </a:r>
            <a:endParaRPr lang="en-IN" dirty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83794" indent="-483794">
              <a:lnSpc>
                <a:spcPct val="110000"/>
              </a:lnSpc>
            </a:pPr>
            <a:r>
              <a:rPr lang="en-US" altLang="en-US" dirty="0"/>
              <a:t>Problem: clustering analysis with agglomerative algorithm</a:t>
            </a:r>
          </a:p>
          <a:p>
            <a:pPr marL="483794" indent="-483794">
              <a:buNone/>
            </a:pPr>
            <a:r>
              <a:rPr lang="en-US" altLang="en-US" dirty="0"/>
              <a:t>     </a:t>
            </a:r>
            <a:endParaRPr lang="en-US" altLang="en-US" sz="1814" dirty="0"/>
          </a:p>
        </p:txBody>
      </p:sp>
      <p:pic>
        <p:nvPicPr>
          <p:cNvPr id="9222" name="Picture 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461" y="4535524"/>
            <a:ext cx="3939426" cy="529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4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799" y="5088427"/>
            <a:ext cx="3593863" cy="550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4" name="Text Box 49"/>
          <p:cNvSpPr txBox="1">
            <a:spLocks noChangeArrowheads="1"/>
          </p:cNvSpPr>
          <p:nvPr/>
        </p:nvSpPr>
        <p:spPr bwMode="auto">
          <a:xfrm>
            <a:off x="7740307" y="3567946"/>
            <a:ext cx="1354858" cy="3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4298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1042988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14"/>
              <a:t>data matrix</a:t>
            </a:r>
          </a:p>
        </p:txBody>
      </p:sp>
      <p:sp>
        <p:nvSpPr>
          <p:cNvPr id="9225" name="Text Box 50"/>
          <p:cNvSpPr txBox="1">
            <a:spLocks noChangeArrowheads="1"/>
          </p:cNvSpPr>
          <p:nvPr/>
        </p:nvSpPr>
        <p:spPr bwMode="auto">
          <a:xfrm>
            <a:off x="7685593" y="6041606"/>
            <a:ext cx="1749197" cy="3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4298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1042988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14"/>
              <a:t>distance matrix</a:t>
            </a:r>
          </a:p>
        </p:txBody>
      </p:sp>
      <p:sp>
        <p:nvSpPr>
          <p:cNvPr id="9226" name="Text Box 51"/>
          <p:cNvSpPr txBox="1">
            <a:spLocks noChangeArrowheads="1"/>
          </p:cNvSpPr>
          <p:nvPr/>
        </p:nvSpPr>
        <p:spPr bwMode="auto">
          <a:xfrm>
            <a:off x="3016164" y="5572215"/>
            <a:ext cx="2076466" cy="3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4298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1042988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14"/>
              <a:t>Euclidean distance</a:t>
            </a:r>
          </a:p>
        </p:txBody>
      </p:sp>
      <p:pic>
        <p:nvPicPr>
          <p:cNvPr id="9227" name="Picture 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451" y="4102130"/>
            <a:ext cx="4250434" cy="2021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8" name="Picture 2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251" y="1700462"/>
            <a:ext cx="3170547" cy="2609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9" name="Picture 2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3579" y="1769576"/>
            <a:ext cx="2410307" cy="1891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93473555-BDF9-F648-8B69-0C3830C9B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97175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58073D-41FB-404B-94DA-371564981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Example</a:t>
            </a:r>
            <a:endParaRPr lang="en-IN" dirty="0"/>
          </a:p>
        </p:txBody>
      </p:sp>
      <p:sp>
        <p:nvSpPr>
          <p:cNvPr id="1024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83794" indent="-483794">
              <a:lnSpc>
                <a:spcPct val="110000"/>
              </a:lnSpc>
            </a:pPr>
            <a:r>
              <a:rPr lang="en-US" altLang="en-US" dirty="0"/>
              <a:t>Merge two closest clusters (iteration 1) </a:t>
            </a:r>
          </a:p>
          <a:p>
            <a:pPr marL="483794" indent="-483794">
              <a:buNone/>
            </a:pPr>
            <a:r>
              <a:rPr lang="en-US" altLang="en-US" dirty="0"/>
              <a:t>     </a:t>
            </a:r>
            <a:endParaRPr lang="en-US" altLang="en-US" sz="1814" dirty="0"/>
          </a:p>
        </p:txBody>
      </p:sp>
      <p:sp>
        <p:nvSpPr>
          <p:cNvPr id="10246" name="Line 26"/>
          <p:cNvSpPr>
            <a:spLocks noChangeShapeType="1"/>
          </p:cNvSpPr>
          <p:nvPr/>
        </p:nvSpPr>
        <p:spPr bwMode="auto">
          <a:xfrm flipH="1">
            <a:off x="5128422" y="3015044"/>
            <a:ext cx="829353" cy="483789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10247" name="Line 27"/>
          <p:cNvSpPr>
            <a:spLocks noChangeShapeType="1"/>
          </p:cNvSpPr>
          <p:nvPr/>
        </p:nvSpPr>
        <p:spPr bwMode="auto">
          <a:xfrm>
            <a:off x="5128422" y="3913509"/>
            <a:ext cx="760240" cy="62201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pic>
        <p:nvPicPr>
          <p:cNvPr id="10248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69576"/>
            <a:ext cx="4250434" cy="197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9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875" y="2391590"/>
            <a:ext cx="3170547" cy="2678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0" name="Picture 2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888" y="3981183"/>
            <a:ext cx="4276351" cy="1874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1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608" y="4534085"/>
            <a:ext cx="622015" cy="276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2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240" y="4534085"/>
            <a:ext cx="738643" cy="276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ACE72CB3-4F33-9DF7-88CE-F8DAF5B1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60608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54A68827-60B1-40E1-BC2D-5566D3163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Example</a:t>
            </a:r>
            <a:endParaRPr lang="en-IN" dirty="0"/>
          </a:p>
        </p:txBody>
      </p:sp>
      <p:sp>
        <p:nvSpPr>
          <p:cNvPr id="1126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83794" indent="-483794">
              <a:lnSpc>
                <a:spcPct val="110000"/>
              </a:lnSpc>
            </a:pPr>
            <a:r>
              <a:rPr lang="en-US" altLang="en-US" dirty="0"/>
              <a:t>Update distance matrix (iteration 1)</a:t>
            </a:r>
          </a:p>
          <a:p>
            <a:pPr marL="483794" indent="-483794">
              <a:buNone/>
            </a:pPr>
            <a:r>
              <a:rPr lang="en-US" altLang="en-US" dirty="0"/>
              <a:t>     </a:t>
            </a:r>
            <a:endParaRPr lang="en-US" altLang="en-US" sz="1814" dirty="0"/>
          </a:p>
        </p:txBody>
      </p:sp>
      <p:pic>
        <p:nvPicPr>
          <p:cNvPr id="11270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677" y="1909240"/>
            <a:ext cx="3939426" cy="40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677" y="2393030"/>
            <a:ext cx="3939426" cy="331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2" name="Picture 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677" y="2807706"/>
            <a:ext cx="3939426" cy="32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3" name="Picture 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677" y="3229582"/>
            <a:ext cx="3939426" cy="338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4" name="Line 19"/>
          <p:cNvSpPr>
            <a:spLocks noChangeShapeType="1"/>
          </p:cNvSpPr>
          <p:nvPr/>
        </p:nvSpPr>
        <p:spPr bwMode="auto">
          <a:xfrm flipH="1">
            <a:off x="5404872" y="3637058"/>
            <a:ext cx="1174917" cy="483789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pic>
        <p:nvPicPr>
          <p:cNvPr id="11275" name="Picture 2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348" y="4188521"/>
            <a:ext cx="4060374" cy="1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6" name="Picture 2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556" y="4033017"/>
            <a:ext cx="4457772" cy="2090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7" name="Picture 2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462" y="1735019"/>
            <a:ext cx="4224516" cy="196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8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3172" y="4879648"/>
            <a:ext cx="501067" cy="276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9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588" y="4734223"/>
            <a:ext cx="760240" cy="283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0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917" y="4855170"/>
            <a:ext cx="760240" cy="283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1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843" y="4747183"/>
            <a:ext cx="583139" cy="266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013F43EF-2A89-8C5E-D0B0-E1B94B45E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43093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554037"/>
            <a:ext cx="10515600" cy="52705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Types of Clustering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270000"/>
            <a:ext cx="10515600" cy="4906963"/>
          </a:xfrm>
        </p:spPr>
        <p:txBody>
          <a:bodyPr/>
          <a:lstStyle/>
          <a:p>
            <a:r>
              <a:rPr lang="en-US" altLang="en-US"/>
              <a:t>A clustering is a set of clusters</a:t>
            </a:r>
          </a:p>
          <a:p>
            <a:endParaRPr lang="en-US" altLang="en-US"/>
          </a:p>
          <a:p>
            <a:r>
              <a:rPr lang="en-US" altLang="en-US"/>
              <a:t>Important distinction between hierarchical and partitional sets of clusters </a:t>
            </a:r>
          </a:p>
          <a:p>
            <a:endParaRPr lang="en-US" altLang="en-US"/>
          </a:p>
          <a:p>
            <a:pPr lvl="1"/>
            <a:r>
              <a:rPr lang="en-US" altLang="en-US"/>
              <a:t>Partitional Clustering</a:t>
            </a:r>
          </a:p>
          <a:p>
            <a:pPr lvl="2"/>
            <a:r>
              <a:rPr lang="en-US" altLang="en-US"/>
              <a:t>A division of data objects into non-overlapping subsets (clusters)</a:t>
            </a:r>
          </a:p>
          <a:p>
            <a:pPr lvl="2"/>
            <a:endParaRPr lang="en-US" altLang="en-US"/>
          </a:p>
          <a:p>
            <a:pPr lvl="1"/>
            <a:r>
              <a:rPr lang="en-US" altLang="en-US"/>
              <a:t>Hierarchical clustering</a:t>
            </a:r>
          </a:p>
          <a:p>
            <a:pPr lvl="2"/>
            <a:r>
              <a:rPr lang="en-US" altLang="en-US"/>
              <a:t>A set of nested clusters organized as a hierarchical tree </a:t>
            </a:r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F1772CD-0B75-B712-F8AC-6B0C3F7F8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FF7701-EAAF-4914-BBF8-F4143A66C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Example</a:t>
            </a:r>
            <a:endParaRPr lang="en-IN" dirty="0"/>
          </a:p>
        </p:txBody>
      </p:sp>
      <p:sp>
        <p:nvSpPr>
          <p:cNvPr id="1229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83794" indent="-483794">
              <a:lnSpc>
                <a:spcPct val="110000"/>
              </a:lnSpc>
            </a:pPr>
            <a:r>
              <a:rPr lang="en-US" altLang="en-US" dirty="0"/>
              <a:t>Merge two closest clusters (iteration 2) </a:t>
            </a:r>
          </a:p>
          <a:p>
            <a:pPr marL="483794" indent="-483794">
              <a:buNone/>
            </a:pPr>
            <a:r>
              <a:rPr lang="en-US" altLang="en-US" dirty="0"/>
              <a:t>     </a:t>
            </a:r>
            <a:endParaRPr lang="en-US" altLang="en-US" sz="1814" dirty="0"/>
          </a:p>
        </p:txBody>
      </p:sp>
      <p:sp>
        <p:nvSpPr>
          <p:cNvPr id="12294" name="Line 12"/>
          <p:cNvSpPr>
            <a:spLocks noChangeShapeType="1"/>
          </p:cNvSpPr>
          <p:nvPr/>
        </p:nvSpPr>
        <p:spPr bwMode="auto">
          <a:xfrm flipH="1">
            <a:off x="5128422" y="3015044"/>
            <a:ext cx="829353" cy="483789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12295" name="Line 13"/>
          <p:cNvSpPr>
            <a:spLocks noChangeShapeType="1"/>
          </p:cNvSpPr>
          <p:nvPr/>
        </p:nvSpPr>
        <p:spPr bwMode="auto">
          <a:xfrm>
            <a:off x="5128422" y="3913509"/>
            <a:ext cx="760240" cy="62201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pic>
        <p:nvPicPr>
          <p:cNvPr id="12296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366" y="3333251"/>
            <a:ext cx="855270" cy="19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7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366" y="3333251"/>
            <a:ext cx="855270" cy="19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8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366" y="3333251"/>
            <a:ext cx="855270" cy="19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9" name="Picture 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331" y="1631350"/>
            <a:ext cx="4388659" cy="2082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0" name="Picture 2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888" y="4050296"/>
            <a:ext cx="4224516" cy="1788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1" name="Picture 2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123" y="2529815"/>
            <a:ext cx="3179186" cy="2626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2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833" y="2460702"/>
            <a:ext cx="552902" cy="276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A7CC83C6-C4E8-E0E1-25B8-457ADC8DD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3520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8341F5-1AB2-4B36-BFB5-A7641F5EC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Example</a:t>
            </a:r>
            <a:endParaRPr lang="en-IN" dirty="0"/>
          </a:p>
        </p:txBody>
      </p:sp>
      <p:sp>
        <p:nvSpPr>
          <p:cNvPr id="1331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83794" indent="-483794">
              <a:lnSpc>
                <a:spcPct val="110000"/>
              </a:lnSpc>
            </a:pPr>
            <a:r>
              <a:rPr lang="en-US" altLang="en-US" dirty="0"/>
              <a:t>Update distance matrix (iteration 2) </a:t>
            </a:r>
          </a:p>
        </p:txBody>
      </p:sp>
      <p:sp>
        <p:nvSpPr>
          <p:cNvPr id="13318" name="Line 11"/>
          <p:cNvSpPr>
            <a:spLocks noChangeShapeType="1"/>
          </p:cNvSpPr>
          <p:nvPr/>
        </p:nvSpPr>
        <p:spPr bwMode="auto">
          <a:xfrm flipH="1">
            <a:off x="5473985" y="3706171"/>
            <a:ext cx="1174917" cy="483789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13319" name="Line 12"/>
          <p:cNvSpPr>
            <a:spLocks noChangeShapeType="1"/>
          </p:cNvSpPr>
          <p:nvPr/>
        </p:nvSpPr>
        <p:spPr bwMode="auto">
          <a:xfrm>
            <a:off x="5957775" y="5088426"/>
            <a:ext cx="483789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pic>
        <p:nvPicPr>
          <p:cNvPr id="13320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225" y="2151135"/>
            <a:ext cx="4354103" cy="311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321" name="Group 19"/>
          <p:cNvGrpSpPr>
            <a:grpSpLocks/>
          </p:cNvGrpSpPr>
          <p:nvPr/>
        </p:nvGrpSpPr>
        <p:grpSpPr bwMode="auto">
          <a:xfrm>
            <a:off x="6234226" y="2531254"/>
            <a:ext cx="3939426" cy="489549"/>
            <a:chOff x="3560" y="1710"/>
            <a:chExt cx="2736" cy="340"/>
          </a:xfrm>
        </p:grpSpPr>
        <p:pic>
          <p:nvPicPr>
            <p:cNvPr id="13327" name="Picture 1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0" y="1710"/>
              <a:ext cx="225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28" name="Picture 1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2" y="1887"/>
              <a:ext cx="206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3322" name="Picture 1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225" y="3124472"/>
            <a:ext cx="4077652" cy="33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3" name="Picture 2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564" y="4119408"/>
            <a:ext cx="4025817" cy="1866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4" name="Picture 2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349" y="4257634"/>
            <a:ext cx="3955265" cy="1658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5" name="Picture 2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010" y="1700463"/>
            <a:ext cx="4388659" cy="2082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6" name="Picture 1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069" y="2529815"/>
            <a:ext cx="501067" cy="276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DD13BAF5-B31D-7FA5-7AD8-1912FA482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39450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28D967-27E1-4E00-855F-D20F37915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Example</a:t>
            </a:r>
            <a:endParaRPr lang="en-IN" dirty="0"/>
          </a:p>
        </p:txBody>
      </p:sp>
      <p:sp>
        <p:nvSpPr>
          <p:cNvPr id="1434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83794" indent="-483794">
              <a:lnSpc>
                <a:spcPct val="110000"/>
              </a:lnSpc>
            </a:pPr>
            <a:r>
              <a:rPr lang="en-US" altLang="en-US" dirty="0"/>
              <a:t>Merge two closest clusters/update distance matrix (iteration 3) </a:t>
            </a:r>
          </a:p>
          <a:p>
            <a:pPr marL="483794" indent="-483794">
              <a:buNone/>
            </a:pPr>
            <a:r>
              <a:rPr lang="en-US" altLang="en-US" dirty="0"/>
              <a:t>     </a:t>
            </a:r>
            <a:endParaRPr lang="en-US" altLang="en-US" sz="1814" dirty="0"/>
          </a:p>
        </p:txBody>
      </p:sp>
      <p:sp>
        <p:nvSpPr>
          <p:cNvPr id="14342" name="Line 4"/>
          <p:cNvSpPr>
            <a:spLocks noChangeShapeType="1"/>
          </p:cNvSpPr>
          <p:nvPr/>
        </p:nvSpPr>
        <p:spPr bwMode="auto">
          <a:xfrm flipH="1">
            <a:off x="5128422" y="3015044"/>
            <a:ext cx="829353" cy="483789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14343" name="Line 5"/>
          <p:cNvSpPr>
            <a:spLocks noChangeShapeType="1"/>
          </p:cNvSpPr>
          <p:nvPr/>
        </p:nvSpPr>
        <p:spPr bwMode="auto">
          <a:xfrm>
            <a:off x="5197534" y="4189961"/>
            <a:ext cx="829353" cy="414676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pic>
        <p:nvPicPr>
          <p:cNvPr id="14344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366" y="3333251"/>
            <a:ext cx="855270" cy="19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5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366" y="3333251"/>
            <a:ext cx="855270" cy="19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6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366" y="3333251"/>
            <a:ext cx="855270" cy="19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7" name="Picture 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90522"/>
            <a:ext cx="4431855" cy="2090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8" name="Picture 3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236" y="2529815"/>
            <a:ext cx="3170547" cy="2652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349" name="Group 28"/>
          <p:cNvGrpSpPr>
            <a:grpSpLocks/>
          </p:cNvGrpSpPr>
          <p:nvPr/>
        </p:nvGrpSpPr>
        <p:grpSpPr bwMode="auto">
          <a:xfrm>
            <a:off x="6096000" y="4119408"/>
            <a:ext cx="4369942" cy="1935157"/>
            <a:chOff x="5346700" y="4542631"/>
            <a:chExt cx="4818130" cy="2133600"/>
          </a:xfrm>
        </p:grpSpPr>
        <p:pic>
          <p:nvPicPr>
            <p:cNvPr id="14350" name="Picture 2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6700" y="4542631"/>
              <a:ext cx="4818130" cy="2133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51" name="Picture 3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4300" y="5342731"/>
              <a:ext cx="838200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DA33BDAE-22BB-4878-BD7E-107EB0B72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14420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541ED6-AB2A-4564-99E9-B9C86F4A7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Example</a:t>
            </a:r>
            <a:endParaRPr lang="en-IN" dirty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83794" indent="-483794">
              <a:lnSpc>
                <a:spcPct val="110000"/>
              </a:lnSpc>
            </a:pPr>
            <a:r>
              <a:rPr lang="en-US" altLang="en-US" dirty="0"/>
              <a:t>Merge two closest clusters/update distance matrix (iteration 4) </a:t>
            </a:r>
          </a:p>
          <a:p>
            <a:pPr marL="483794" indent="-483794">
              <a:buNone/>
            </a:pPr>
            <a:r>
              <a:rPr lang="en-US" altLang="en-US" dirty="0"/>
              <a:t>     </a:t>
            </a:r>
            <a:endParaRPr lang="en-US" altLang="en-US" sz="1814" dirty="0"/>
          </a:p>
        </p:txBody>
      </p:sp>
      <p:sp>
        <p:nvSpPr>
          <p:cNvPr id="15366" name="Line 4"/>
          <p:cNvSpPr>
            <a:spLocks noChangeShapeType="1"/>
          </p:cNvSpPr>
          <p:nvPr/>
        </p:nvSpPr>
        <p:spPr bwMode="auto">
          <a:xfrm flipH="1">
            <a:off x="5128422" y="3015044"/>
            <a:ext cx="829353" cy="483789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15367" name="Line 5"/>
          <p:cNvSpPr>
            <a:spLocks noChangeShapeType="1"/>
          </p:cNvSpPr>
          <p:nvPr/>
        </p:nvSpPr>
        <p:spPr bwMode="auto">
          <a:xfrm>
            <a:off x="5197534" y="4189961"/>
            <a:ext cx="829353" cy="414676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pic>
        <p:nvPicPr>
          <p:cNvPr id="1536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366" y="3333251"/>
            <a:ext cx="855270" cy="19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366" y="3333251"/>
            <a:ext cx="855270" cy="19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366" y="3333251"/>
            <a:ext cx="855270" cy="19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1" name="Picture 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010" y="2391590"/>
            <a:ext cx="3170547" cy="264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372" name="Group 30"/>
          <p:cNvGrpSpPr>
            <a:grpSpLocks/>
          </p:cNvGrpSpPr>
          <p:nvPr/>
        </p:nvGrpSpPr>
        <p:grpSpPr bwMode="auto">
          <a:xfrm>
            <a:off x="6096000" y="1907801"/>
            <a:ext cx="4155404" cy="1840127"/>
            <a:chOff x="5346700" y="2104231"/>
            <a:chExt cx="4581525" cy="2028825"/>
          </a:xfrm>
        </p:grpSpPr>
        <p:pic>
          <p:nvPicPr>
            <p:cNvPr id="15376" name="Picture 3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6700" y="2104231"/>
              <a:ext cx="4581525" cy="2028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77" name="Picture 3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5700" y="2866231"/>
              <a:ext cx="838200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373" name="Group 16"/>
          <p:cNvGrpSpPr>
            <a:grpSpLocks/>
          </p:cNvGrpSpPr>
          <p:nvPr/>
        </p:nvGrpSpPr>
        <p:grpSpPr bwMode="auto">
          <a:xfrm>
            <a:off x="6234225" y="4119409"/>
            <a:ext cx="3991261" cy="1684623"/>
            <a:chOff x="5499100" y="4541838"/>
            <a:chExt cx="4400550" cy="1857375"/>
          </a:xfrm>
        </p:grpSpPr>
        <p:pic>
          <p:nvPicPr>
            <p:cNvPr id="15374" name="Picture 3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9100" y="4541838"/>
              <a:ext cx="4362450" cy="1857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75" name="Picture 1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8500" y="4999831"/>
              <a:ext cx="1581150" cy="40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2F18D9CD-5567-506C-733F-ED029AC4C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52370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21C5A9-250B-4C77-B6C7-F3ABE28AB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Example</a:t>
            </a:r>
            <a:endParaRPr lang="en-IN" dirty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83794" indent="-483794">
              <a:lnSpc>
                <a:spcPct val="110000"/>
              </a:lnSpc>
            </a:pPr>
            <a:r>
              <a:rPr lang="en-US" altLang="en-US" dirty="0"/>
              <a:t>Final result (meeting termination condition) </a:t>
            </a:r>
          </a:p>
          <a:p>
            <a:pPr marL="483794" indent="-483794">
              <a:buNone/>
            </a:pPr>
            <a:r>
              <a:rPr lang="en-US" altLang="en-US" dirty="0"/>
              <a:t>     </a:t>
            </a:r>
            <a:endParaRPr lang="en-US" altLang="en-US" sz="1814" dirty="0"/>
          </a:p>
        </p:txBody>
      </p:sp>
      <p:pic>
        <p:nvPicPr>
          <p:cNvPr id="16390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875" y="2046026"/>
            <a:ext cx="8423116" cy="386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7FFBB8BD-B691-1A2C-8F0D-204DB4C33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51108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164CFE-98DB-425D-B2E2-724D28FE4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Example</a:t>
            </a:r>
            <a:endParaRPr lang="en-IN" dirty="0"/>
          </a:p>
        </p:txBody>
      </p:sp>
      <p:sp>
        <p:nvSpPr>
          <p:cNvPr id="1741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83794" indent="-483794">
              <a:lnSpc>
                <a:spcPct val="11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Dendrogram tree</a:t>
            </a:r>
            <a:r>
              <a:rPr lang="en-US" altLang="en-US" dirty="0"/>
              <a:t> representation </a:t>
            </a:r>
          </a:p>
          <a:p>
            <a:pPr marL="483794" indent="-483794">
              <a:buNone/>
            </a:pPr>
            <a:r>
              <a:rPr lang="en-US" altLang="en-US" dirty="0"/>
              <a:t>     </a:t>
            </a:r>
            <a:endParaRPr lang="en-US" altLang="en-US" sz="1814" dirty="0"/>
          </a:p>
        </p:txBody>
      </p:sp>
      <p:sp>
        <p:nvSpPr>
          <p:cNvPr id="17414" name="Text Box 13"/>
          <p:cNvSpPr txBox="1">
            <a:spLocks noChangeArrowheads="1"/>
          </p:cNvSpPr>
          <p:nvPr/>
        </p:nvSpPr>
        <p:spPr bwMode="auto">
          <a:xfrm>
            <a:off x="5957775" y="1834368"/>
            <a:ext cx="4632487" cy="4447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defTabSz="104298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1042988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AutoNum type="arabicPeriod"/>
            </a:pPr>
            <a:r>
              <a:rPr lang="en-GB" altLang="en-US" sz="1814" dirty="0">
                <a:solidFill>
                  <a:srgbClr val="000000"/>
                </a:solidFill>
              </a:rPr>
              <a:t>In the beginning we have 6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14" dirty="0">
                <a:solidFill>
                  <a:srgbClr val="000000"/>
                </a:solidFill>
              </a:rPr>
              <a:t>     clusters: A, B, C, D, E and F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AutoNum type="arabicPeriod" startAt="2"/>
            </a:pPr>
            <a:r>
              <a:rPr lang="en-GB" altLang="en-US" sz="1814" dirty="0">
                <a:solidFill>
                  <a:srgbClr val="000000"/>
                </a:solidFill>
              </a:rPr>
              <a:t>We merge clusters D and F into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814" dirty="0">
                <a:solidFill>
                  <a:srgbClr val="000000"/>
                </a:solidFill>
              </a:rPr>
              <a:t>     cluster (D, F) at distance 0.50 </a:t>
            </a:r>
          </a:p>
          <a:p>
            <a:pPr eaLnBrk="1" hangingPunct="1">
              <a:spcBef>
                <a:spcPct val="0"/>
              </a:spcBef>
              <a:buFontTx/>
              <a:buAutoNum type="arabicPeriod" startAt="3"/>
            </a:pPr>
            <a:r>
              <a:rPr lang="en-GB" altLang="en-US" sz="1814" dirty="0">
                <a:solidFill>
                  <a:srgbClr val="000000"/>
                </a:solidFill>
              </a:rPr>
              <a:t>We merge cluster A and cluster B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14" dirty="0">
                <a:solidFill>
                  <a:srgbClr val="000000"/>
                </a:solidFill>
              </a:rPr>
              <a:t>     into (A, B) at distance 0.71 </a:t>
            </a:r>
          </a:p>
          <a:p>
            <a:pPr eaLnBrk="1" hangingPunct="1">
              <a:spcBef>
                <a:spcPct val="0"/>
              </a:spcBef>
              <a:buFontTx/>
              <a:buAutoNum type="arabicPeriod" startAt="4"/>
            </a:pPr>
            <a:r>
              <a:rPr lang="en-GB" altLang="en-US" sz="1814" dirty="0">
                <a:solidFill>
                  <a:srgbClr val="000000"/>
                </a:solidFill>
              </a:rPr>
              <a:t>We merge clusters E and (D, F)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14" dirty="0">
                <a:solidFill>
                  <a:srgbClr val="000000"/>
                </a:solidFill>
              </a:rPr>
              <a:t>     into ((D, F), E) at distance 1.00 </a:t>
            </a:r>
          </a:p>
          <a:p>
            <a:pPr eaLnBrk="1" hangingPunct="1">
              <a:spcBef>
                <a:spcPct val="0"/>
              </a:spcBef>
              <a:buFontTx/>
              <a:buAutoNum type="arabicPeriod" startAt="5"/>
            </a:pPr>
            <a:r>
              <a:rPr lang="en-GB" altLang="en-US" sz="1814" dirty="0">
                <a:solidFill>
                  <a:srgbClr val="000000"/>
                </a:solidFill>
              </a:rPr>
              <a:t>We merge clusters ((D, F), E) and C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14" dirty="0">
                <a:solidFill>
                  <a:srgbClr val="000000"/>
                </a:solidFill>
              </a:rPr>
              <a:t>     into (((D, F), E), C) at distance 1.41 </a:t>
            </a:r>
          </a:p>
          <a:p>
            <a:pPr eaLnBrk="1" hangingPunct="1">
              <a:spcBef>
                <a:spcPct val="0"/>
              </a:spcBef>
              <a:buFontTx/>
              <a:buAutoNum type="arabicPeriod" startAt="6"/>
            </a:pPr>
            <a:r>
              <a:rPr lang="en-GB" altLang="en-US" sz="1814" dirty="0">
                <a:solidFill>
                  <a:srgbClr val="000000"/>
                </a:solidFill>
              </a:rPr>
              <a:t>We merge clusters (((D, F), E), C)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14" dirty="0">
                <a:solidFill>
                  <a:srgbClr val="000000"/>
                </a:solidFill>
              </a:rPr>
              <a:t>     and (A, B) into ((((D, F), E), C), (A, B))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14" dirty="0">
                <a:solidFill>
                  <a:srgbClr val="000000"/>
                </a:solidFill>
              </a:rPr>
              <a:t>     at distance 2.50 </a:t>
            </a:r>
          </a:p>
          <a:p>
            <a:pPr eaLnBrk="1" hangingPunct="1">
              <a:spcBef>
                <a:spcPct val="0"/>
              </a:spcBef>
              <a:buFontTx/>
              <a:buAutoNum type="arabicPeriod" startAt="7"/>
            </a:pPr>
            <a:r>
              <a:rPr lang="en-GB" altLang="en-US" sz="1814" dirty="0">
                <a:solidFill>
                  <a:srgbClr val="000000"/>
                </a:solidFill>
              </a:rPr>
              <a:t>The last cluster contain all the objects,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14" dirty="0">
                <a:solidFill>
                  <a:srgbClr val="000000"/>
                </a:solidFill>
              </a:rPr>
              <a:t>     thus conclude the computation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14" dirty="0"/>
          </a:p>
        </p:txBody>
      </p:sp>
      <p:grpSp>
        <p:nvGrpSpPr>
          <p:cNvPr id="17415" name="Group 14"/>
          <p:cNvGrpSpPr>
            <a:grpSpLocks/>
          </p:cNvGrpSpPr>
          <p:nvPr/>
        </p:nvGrpSpPr>
        <p:grpSpPr bwMode="auto">
          <a:xfrm>
            <a:off x="1517336" y="1771015"/>
            <a:ext cx="4440438" cy="4503885"/>
            <a:chOff x="298511" y="1952625"/>
            <a:chExt cx="4895789" cy="4966239"/>
          </a:xfrm>
        </p:grpSpPr>
        <p:pic>
          <p:nvPicPr>
            <p:cNvPr id="17416" name="Picture 1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500" y="1952625"/>
              <a:ext cx="4495800" cy="4684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7" name="TextBox 7"/>
            <p:cNvSpPr txBox="1">
              <a:spLocks noChangeArrowheads="1"/>
            </p:cNvSpPr>
            <p:nvPr/>
          </p:nvSpPr>
          <p:spPr bwMode="auto">
            <a:xfrm>
              <a:off x="1765300" y="5380039"/>
              <a:ext cx="332623" cy="409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14" b="1">
                  <a:latin typeface="Times New Roman" panose="02020603050405020304" pitchFamily="18" charset="0"/>
                </a:rPr>
                <a:t>2</a:t>
              </a:r>
              <a:endParaRPr lang="en-US" altLang="en-US" sz="1814" b="1">
                <a:latin typeface="Times New Roman" panose="02020603050405020304" pitchFamily="18" charset="0"/>
              </a:endParaRPr>
            </a:p>
          </p:txBody>
        </p:sp>
        <p:sp>
          <p:nvSpPr>
            <p:cNvPr id="17418" name="TextBox 8"/>
            <p:cNvSpPr txBox="1">
              <a:spLocks noChangeArrowheads="1"/>
            </p:cNvSpPr>
            <p:nvPr/>
          </p:nvSpPr>
          <p:spPr bwMode="auto">
            <a:xfrm>
              <a:off x="4127500" y="5075238"/>
              <a:ext cx="332623" cy="409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14" b="1">
                  <a:latin typeface="Times New Roman" panose="02020603050405020304" pitchFamily="18" charset="0"/>
                </a:rPr>
                <a:t>3</a:t>
              </a:r>
              <a:endParaRPr lang="en-US" altLang="en-US" sz="1814" b="1">
                <a:latin typeface="Times New Roman" panose="02020603050405020304" pitchFamily="18" charset="0"/>
              </a:endParaRPr>
            </a:p>
          </p:txBody>
        </p:sp>
        <p:sp>
          <p:nvSpPr>
            <p:cNvPr id="17419" name="TextBox 9"/>
            <p:cNvSpPr txBox="1">
              <a:spLocks noChangeArrowheads="1"/>
            </p:cNvSpPr>
            <p:nvPr/>
          </p:nvSpPr>
          <p:spPr bwMode="auto">
            <a:xfrm>
              <a:off x="2146300" y="4694238"/>
              <a:ext cx="332623" cy="409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14" b="1">
                  <a:latin typeface="Times New Roman" panose="02020603050405020304" pitchFamily="18" charset="0"/>
                </a:rPr>
                <a:t>4</a:t>
              </a:r>
              <a:endParaRPr lang="en-US" altLang="en-US" sz="1814" b="1">
                <a:latin typeface="Times New Roman" panose="02020603050405020304" pitchFamily="18" charset="0"/>
              </a:endParaRPr>
            </a:p>
          </p:txBody>
        </p:sp>
        <p:sp>
          <p:nvSpPr>
            <p:cNvPr id="17420" name="TextBox 10"/>
            <p:cNvSpPr txBox="1">
              <a:spLocks noChangeArrowheads="1"/>
            </p:cNvSpPr>
            <p:nvPr/>
          </p:nvSpPr>
          <p:spPr bwMode="auto">
            <a:xfrm>
              <a:off x="2755900" y="4160838"/>
              <a:ext cx="332623" cy="409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14" b="1">
                  <a:latin typeface="Times New Roman" panose="02020603050405020304" pitchFamily="18" charset="0"/>
                </a:rPr>
                <a:t>5</a:t>
              </a:r>
              <a:endParaRPr lang="en-US" altLang="en-US" sz="1814" b="1">
                <a:latin typeface="Times New Roman" panose="02020603050405020304" pitchFamily="18" charset="0"/>
              </a:endParaRPr>
            </a:p>
          </p:txBody>
        </p:sp>
        <p:sp>
          <p:nvSpPr>
            <p:cNvPr id="17421" name="TextBox 11"/>
            <p:cNvSpPr txBox="1">
              <a:spLocks noChangeArrowheads="1"/>
            </p:cNvSpPr>
            <p:nvPr/>
          </p:nvSpPr>
          <p:spPr bwMode="auto">
            <a:xfrm>
              <a:off x="3441700" y="2636838"/>
              <a:ext cx="332623" cy="409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14" b="1">
                  <a:latin typeface="Times New Roman" panose="02020603050405020304" pitchFamily="18" charset="0"/>
                </a:rPr>
                <a:t>6</a:t>
              </a:r>
              <a:endParaRPr lang="en-US" altLang="en-US" sz="1814" b="1">
                <a:latin typeface="Times New Roman" panose="02020603050405020304" pitchFamily="18" charset="0"/>
              </a:endParaRPr>
            </a:p>
          </p:txBody>
        </p:sp>
        <p:sp>
          <p:nvSpPr>
            <p:cNvPr id="17422" name="TextBox 12"/>
            <p:cNvSpPr txBox="1">
              <a:spLocks noChangeArrowheads="1"/>
            </p:cNvSpPr>
            <p:nvPr/>
          </p:nvSpPr>
          <p:spPr bwMode="auto">
            <a:xfrm>
              <a:off x="2679701" y="6447631"/>
              <a:ext cx="1025438" cy="471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177">
                  <a:latin typeface="Arial" panose="020B0604020202020204" pitchFamily="34" charset="0"/>
                  <a:cs typeface="Arial" panose="020B0604020202020204" pitchFamily="34" charset="0"/>
                </a:rPr>
                <a:t>object</a:t>
              </a:r>
            </a:p>
          </p:txBody>
        </p:sp>
        <p:sp>
          <p:nvSpPr>
            <p:cNvPr id="17423" name="TextBox 13"/>
            <p:cNvSpPr txBox="1">
              <a:spLocks noChangeArrowheads="1"/>
            </p:cNvSpPr>
            <p:nvPr/>
          </p:nvSpPr>
          <p:spPr bwMode="auto">
            <a:xfrm>
              <a:off x="298511" y="3475831"/>
              <a:ext cx="572987" cy="1077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177">
                  <a:latin typeface="Arial" panose="020B0604020202020204" pitchFamily="34" charset="0"/>
                  <a:cs typeface="Arial" panose="020B0604020202020204" pitchFamily="34" charset="0"/>
                </a:rPr>
                <a:t>lifetime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8681D7E3-5A11-6E8D-A28A-A9B1DF144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709504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0097902B-658B-4FAB-9C14-AA99C4E27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Example</a:t>
            </a:r>
            <a:endParaRPr lang="en-IN" dirty="0"/>
          </a:p>
        </p:txBody>
      </p:sp>
      <p:sp>
        <p:nvSpPr>
          <p:cNvPr id="1741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83794" indent="-483794">
              <a:lnSpc>
                <a:spcPct val="11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Dendrogram tree</a:t>
            </a:r>
            <a:r>
              <a:rPr lang="en-US" altLang="en-US" dirty="0"/>
              <a:t> representation </a:t>
            </a:r>
          </a:p>
          <a:p>
            <a:pPr marL="483794" indent="-483794">
              <a:buNone/>
            </a:pPr>
            <a:r>
              <a:rPr lang="en-US" altLang="en-US" dirty="0"/>
              <a:t>     </a:t>
            </a:r>
            <a:endParaRPr lang="en-US" altLang="en-US" sz="1814" dirty="0"/>
          </a:p>
        </p:txBody>
      </p:sp>
      <p:grpSp>
        <p:nvGrpSpPr>
          <p:cNvPr id="17415" name="Group 14"/>
          <p:cNvGrpSpPr>
            <a:grpSpLocks/>
          </p:cNvGrpSpPr>
          <p:nvPr/>
        </p:nvGrpSpPr>
        <p:grpSpPr bwMode="auto">
          <a:xfrm>
            <a:off x="1517336" y="1771015"/>
            <a:ext cx="4440438" cy="4503885"/>
            <a:chOff x="298511" y="1952625"/>
            <a:chExt cx="4895789" cy="4966239"/>
          </a:xfrm>
        </p:grpSpPr>
        <p:pic>
          <p:nvPicPr>
            <p:cNvPr id="17416" name="Picture 1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500" y="1952625"/>
              <a:ext cx="4495800" cy="4684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7" name="TextBox 7"/>
            <p:cNvSpPr txBox="1">
              <a:spLocks noChangeArrowheads="1"/>
            </p:cNvSpPr>
            <p:nvPr/>
          </p:nvSpPr>
          <p:spPr bwMode="auto">
            <a:xfrm>
              <a:off x="1765300" y="5380039"/>
              <a:ext cx="332623" cy="409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14" b="1">
                  <a:latin typeface="Times New Roman" panose="02020603050405020304" pitchFamily="18" charset="0"/>
                </a:rPr>
                <a:t>2</a:t>
              </a:r>
              <a:endParaRPr lang="en-US" altLang="en-US" sz="1814" b="1">
                <a:latin typeface="Times New Roman" panose="02020603050405020304" pitchFamily="18" charset="0"/>
              </a:endParaRPr>
            </a:p>
          </p:txBody>
        </p:sp>
        <p:sp>
          <p:nvSpPr>
            <p:cNvPr id="17418" name="TextBox 8"/>
            <p:cNvSpPr txBox="1">
              <a:spLocks noChangeArrowheads="1"/>
            </p:cNvSpPr>
            <p:nvPr/>
          </p:nvSpPr>
          <p:spPr bwMode="auto">
            <a:xfrm>
              <a:off x="4127500" y="5075238"/>
              <a:ext cx="332623" cy="409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14" b="1">
                  <a:latin typeface="Times New Roman" panose="02020603050405020304" pitchFamily="18" charset="0"/>
                </a:rPr>
                <a:t>3</a:t>
              </a:r>
              <a:endParaRPr lang="en-US" altLang="en-US" sz="1814" b="1">
                <a:latin typeface="Times New Roman" panose="02020603050405020304" pitchFamily="18" charset="0"/>
              </a:endParaRPr>
            </a:p>
          </p:txBody>
        </p:sp>
        <p:sp>
          <p:nvSpPr>
            <p:cNvPr id="17419" name="TextBox 9"/>
            <p:cNvSpPr txBox="1">
              <a:spLocks noChangeArrowheads="1"/>
            </p:cNvSpPr>
            <p:nvPr/>
          </p:nvSpPr>
          <p:spPr bwMode="auto">
            <a:xfrm>
              <a:off x="2146300" y="4694238"/>
              <a:ext cx="332623" cy="409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14" b="1">
                  <a:latin typeface="Times New Roman" panose="02020603050405020304" pitchFamily="18" charset="0"/>
                </a:rPr>
                <a:t>4</a:t>
              </a:r>
              <a:endParaRPr lang="en-US" altLang="en-US" sz="1814" b="1">
                <a:latin typeface="Times New Roman" panose="02020603050405020304" pitchFamily="18" charset="0"/>
              </a:endParaRPr>
            </a:p>
          </p:txBody>
        </p:sp>
        <p:sp>
          <p:nvSpPr>
            <p:cNvPr id="17420" name="TextBox 10"/>
            <p:cNvSpPr txBox="1">
              <a:spLocks noChangeArrowheads="1"/>
            </p:cNvSpPr>
            <p:nvPr/>
          </p:nvSpPr>
          <p:spPr bwMode="auto">
            <a:xfrm>
              <a:off x="2755900" y="4160838"/>
              <a:ext cx="332623" cy="409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14" b="1">
                  <a:latin typeface="Times New Roman" panose="02020603050405020304" pitchFamily="18" charset="0"/>
                </a:rPr>
                <a:t>5</a:t>
              </a:r>
              <a:endParaRPr lang="en-US" altLang="en-US" sz="1814" b="1">
                <a:latin typeface="Times New Roman" panose="02020603050405020304" pitchFamily="18" charset="0"/>
              </a:endParaRPr>
            </a:p>
          </p:txBody>
        </p:sp>
        <p:sp>
          <p:nvSpPr>
            <p:cNvPr id="17421" name="TextBox 11"/>
            <p:cNvSpPr txBox="1">
              <a:spLocks noChangeArrowheads="1"/>
            </p:cNvSpPr>
            <p:nvPr/>
          </p:nvSpPr>
          <p:spPr bwMode="auto">
            <a:xfrm>
              <a:off x="3441700" y="2636838"/>
              <a:ext cx="332623" cy="409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14" b="1">
                  <a:latin typeface="Times New Roman" panose="02020603050405020304" pitchFamily="18" charset="0"/>
                </a:rPr>
                <a:t>6</a:t>
              </a:r>
              <a:endParaRPr lang="en-US" altLang="en-US" sz="1814" b="1">
                <a:latin typeface="Times New Roman" panose="02020603050405020304" pitchFamily="18" charset="0"/>
              </a:endParaRPr>
            </a:p>
          </p:txBody>
        </p:sp>
        <p:sp>
          <p:nvSpPr>
            <p:cNvPr id="17422" name="TextBox 12"/>
            <p:cNvSpPr txBox="1">
              <a:spLocks noChangeArrowheads="1"/>
            </p:cNvSpPr>
            <p:nvPr/>
          </p:nvSpPr>
          <p:spPr bwMode="auto">
            <a:xfrm>
              <a:off x="2679701" y="6447631"/>
              <a:ext cx="1025438" cy="471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177">
                  <a:latin typeface="Arial" panose="020B0604020202020204" pitchFamily="34" charset="0"/>
                  <a:cs typeface="Arial" panose="020B0604020202020204" pitchFamily="34" charset="0"/>
                </a:rPr>
                <a:t>object</a:t>
              </a:r>
            </a:p>
          </p:txBody>
        </p:sp>
        <p:sp>
          <p:nvSpPr>
            <p:cNvPr id="17423" name="TextBox 13"/>
            <p:cNvSpPr txBox="1">
              <a:spLocks noChangeArrowheads="1"/>
            </p:cNvSpPr>
            <p:nvPr/>
          </p:nvSpPr>
          <p:spPr bwMode="auto">
            <a:xfrm>
              <a:off x="298511" y="3475831"/>
              <a:ext cx="572987" cy="1077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177">
                  <a:latin typeface="Arial" panose="020B0604020202020204" pitchFamily="34" charset="0"/>
                  <a:cs typeface="Arial" panose="020B0604020202020204" pitchFamily="34" charset="0"/>
                </a:rPr>
                <a:t>lifetime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5968574" y="1771015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dendrogram tree, its horizontal axis indexes all objects in a given data set, while its vertical axis expresses the lifetime of all possible cluster formation.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lifetime of a cluster (individual cluster) in the dendrogram is defined as a distance interval from the moment that the cluster is created to the moment that it disappears by merging with other clusters.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0AF9481-E57D-8819-7564-4DE0F10B0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995825"/>
      </p:ext>
    </p:extLst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554038"/>
            <a:ext cx="10515600" cy="52705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Hierarchical Clustering: Comparison</a:t>
            </a:r>
          </a:p>
        </p:txBody>
      </p:sp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7156354" y="5168901"/>
            <a:ext cx="1676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/>
              <a:t>Group Average</a:t>
            </a:r>
          </a:p>
        </p:txBody>
      </p:sp>
      <p:sp>
        <p:nvSpPr>
          <p:cNvPr id="76811" name="Text Box 33"/>
          <p:cNvSpPr txBox="1">
            <a:spLocks noChangeArrowheads="1"/>
          </p:cNvSpPr>
          <p:nvPr/>
        </p:nvSpPr>
        <p:spPr bwMode="auto">
          <a:xfrm>
            <a:off x="4911725" y="2133600"/>
            <a:ext cx="1676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/>
              <a:t>MIN</a:t>
            </a:r>
          </a:p>
        </p:txBody>
      </p:sp>
      <p:sp>
        <p:nvSpPr>
          <p:cNvPr id="76812" name="Text Box 34"/>
          <p:cNvSpPr txBox="1">
            <a:spLocks noChangeArrowheads="1"/>
          </p:cNvSpPr>
          <p:nvPr/>
        </p:nvSpPr>
        <p:spPr bwMode="auto">
          <a:xfrm>
            <a:off x="6816725" y="2133600"/>
            <a:ext cx="1752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/>
              <a:t>MAX</a:t>
            </a:r>
          </a:p>
        </p:txBody>
      </p:sp>
      <p:grpSp>
        <p:nvGrpSpPr>
          <p:cNvPr id="76813" name="Group 35"/>
          <p:cNvGrpSpPr>
            <a:grpSpLocks noChangeAspect="1"/>
          </p:cNvGrpSpPr>
          <p:nvPr/>
        </p:nvGrpSpPr>
        <p:grpSpPr bwMode="auto">
          <a:xfrm>
            <a:off x="4875118" y="4260852"/>
            <a:ext cx="1978025" cy="1797507"/>
            <a:chOff x="438" y="1309"/>
            <a:chExt cx="1937" cy="1759"/>
          </a:xfrm>
        </p:grpSpPr>
        <p:sp>
          <p:nvSpPr>
            <p:cNvPr id="76885" name="Freeform 36"/>
            <p:cNvSpPr>
              <a:spLocks noChangeAspect="1"/>
            </p:cNvSpPr>
            <p:nvPr/>
          </p:nvSpPr>
          <p:spPr bwMode="auto">
            <a:xfrm>
              <a:off x="1038" y="2002"/>
              <a:ext cx="88" cy="87"/>
            </a:xfrm>
            <a:custGeom>
              <a:avLst/>
              <a:gdLst>
                <a:gd name="T0" fmla="*/ 0 w 88"/>
                <a:gd name="T1" fmla="*/ 43 h 87"/>
                <a:gd name="T2" fmla="*/ 4 w 88"/>
                <a:gd name="T3" fmla="*/ 26 h 87"/>
                <a:gd name="T4" fmla="*/ 13 w 88"/>
                <a:gd name="T5" fmla="*/ 13 h 87"/>
                <a:gd name="T6" fmla="*/ 28 w 88"/>
                <a:gd name="T7" fmla="*/ 2 h 87"/>
                <a:gd name="T8" fmla="*/ 45 w 88"/>
                <a:gd name="T9" fmla="*/ 0 h 87"/>
                <a:gd name="T10" fmla="*/ 62 w 88"/>
                <a:gd name="T11" fmla="*/ 2 h 87"/>
                <a:gd name="T12" fmla="*/ 75 w 88"/>
                <a:gd name="T13" fmla="*/ 13 h 87"/>
                <a:gd name="T14" fmla="*/ 86 w 88"/>
                <a:gd name="T15" fmla="*/ 26 h 87"/>
                <a:gd name="T16" fmla="*/ 88 w 88"/>
                <a:gd name="T17" fmla="*/ 43 h 87"/>
                <a:gd name="T18" fmla="*/ 86 w 88"/>
                <a:gd name="T19" fmla="*/ 61 h 87"/>
                <a:gd name="T20" fmla="*/ 75 w 88"/>
                <a:gd name="T21" fmla="*/ 74 h 87"/>
                <a:gd name="T22" fmla="*/ 62 w 88"/>
                <a:gd name="T23" fmla="*/ 84 h 87"/>
                <a:gd name="T24" fmla="*/ 45 w 88"/>
                <a:gd name="T25" fmla="*/ 87 h 87"/>
                <a:gd name="T26" fmla="*/ 28 w 88"/>
                <a:gd name="T27" fmla="*/ 84 h 87"/>
                <a:gd name="T28" fmla="*/ 13 w 88"/>
                <a:gd name="T29" fmla="*/ 74 h 87"/>
                <a:gd name="T30" fmla="*/ 4 w 88"/>
                <a:gd name="T31" fmla="*/ 61 h 87"/>
                <a:gd name="T32" fmla="*/ 0 w 88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"/>
                <a:gd name="T52" fmla="*/ 0 h 87"/>
                <a:gd name="T53" fmla="*/ 88 w 88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5" y="13"/>
                  </a:lnTo>
                  <a:lnTo>
                    <a:pt x="86" y="26"/>
                  </a:lnTo>
                  <a:lnTo>
                    <a:pt x="88" y="43"/>
                  </a:lnTo>
                  <a:lnTo>
                    <a:pt x="86" y="61"/>
                  </a:lnTo>
                  <a:lnTo>
                    <a:pt x="75" y="74"/>
                  </a:lnTo>
                  <a:lnTo>
                    <a:pt x="62" y="84"/>
                  </a:lnTo>
                  <a:lnTo>
                    <a:pt x="45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86" name="Freeform 37"/>
            <p:cNvSpPr>
              <a:spLocks noChangeAspect="1"/>
            </p:cNvSpPr>
            <p:nvPr/>
          </p:nvSpPr>
          <p:spPr bwMode="auto">
            <a:xfrm>
              <a:off x="1860" y="1361"/>
              <a:ext cx="89" cy="88"/>
            </a:xfrm>
            <a:custGeom>
              <a:avLst/>
              <a:gdLst>
                <a:gd name="T0" fmla="*/ 0 w 89"/>
                <a:gd name="T1" fmla="*/ 43 h 88"/>
                <a:gd name="T2" fmla="*/ 4 w 89"/>
                <a:gd name="T3" fmla="*/ 26 h 88"/>
                <a:gd name="T4" fmla="*/ 13 w 89"/>
                <a:gd name="T5" fmla="*/ 13 h 88"/>
                <a:gd name="T6" fmla="*/ 28 w 89"/>
                <a:gd name="T7" fmla="*/ 2 h 88"/>
                <a:gd name="T8" fmla="*/ 45 w 89"/>
                <a:gd name="T9" fmla="*/ 0 h 88"/>
                <a:gd name="T10" fmla="*/ 63 w 89"/>
                <a:gd name="T11" fmla="*/ 2 h 88"/>
                <a:gd name="T12" fmla="*/ 76 w 89"/>
                <a:gd name="T13" fmla="*/ 13 h 88"/>
                <a:gd name="T14" fmla="*/ 86 w 89"/>
                <a:gd name="T15" fmla="*/ 26 h 88"/>
                <a:gd name="T16" fmla="*/ 89 w 89"/>
                <a:gd name="T17" fmla="*/ 43 h 88"/>
                <a:gd name="T18" fmla="*/ 86 w 89"/>
                <a:gd name="T19" fmla="*/ 60 h 88"/>
                <a:gd name="T20" fmla="*/ 76 w 89"/>
                <a:gd name="T21" fmla="*/ 76 h 88"/>
                <a:gd name="T22" fmla="*/ 63 w 89"/>
                <a:gd name="T23" fmla="*/ 84 h 88"/>
                <a:gd name="T24" fmla="*/ 45 w 89"/>
                <a:gd name="T25" fmla="*/ 88 h 88"/>
                <a:gd name="T26" fmla="*/ 28 w 89"/>
                <a:gd name="T27" fmla="*/ 84 h 88"/>
                <a:gd name="T28" fmla="*/ 13 w 89"/>
                <a:gd name="T29" fmla="*/ 76 h 88"/>
                <a:gd name="T30" fmla="*/ 4 w 89"/>
                <a:gd name="T31" fmla="*/ 60 h 88"/>
                <a:gd name="T32" fmla="*/ 0 w 89"/>
                <a:gd name="T33" fmla="*/ 43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8"/>
                <a:gd name="T53" fmla="*/ 89 w 89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8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6" y="26"/>
                  </a:lnTo>
                  <a:lnTo>
                    <a:pt x="89" y="43"/>
                  </a:lnTo>
                  <a:lnTo>
                    <a:pt x="86" y="60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5" y="88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87" name="Freeform 38"/>
            <p:cNvSpPr>
              <a:spLocks noChangeAspect="1"/>
            </p:cNvSpPr>
            <p:nvPr/>
          </p:nvSpPr>
          <p:spPr bwMode="auto">
            <a:xfrm>
              <a:off x="1260" y="2875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5 w 89"/>
                <a:gd name="T3" fmla="*/ 28 h 88"/>
                <a:gd name="T4" fmla="*/ 13 w 89"/>
                <a:gd name="T5" fmla="*/ 12 h 88"/>
                <a:gd name="T6" fmla="*/ 29 w 89"/>
                <a:gd name="T7" fmla="*/ 4 h 88"/>
                <a:gd name="T8" fmla="*/ 46 w 89"/>
                <a:gd name="T9" fmla="*/ 0 h 88"/>
                <a:gd name="T10" fmla="*/ 63 w 89"/>
                <a:gd name="T11" fmla="*/ 4 h 88"/>
                <a:gd name="T12" fmla="*/ 76 w 89"/>
                <a:gd name="T13" fmla="*/ 12 h 88"/>
                <a:gd name="T14" fmla="*/ 87 w 89"/>
                <a:gd name="T15" fmla="*/ 28 h 88"/>
                <a:gd name="T16" fmla="*/ 89 w 89"/>
                <a:gd name="T17" fmla="*/ 45 h 88"/>
                <a:gd name="T18" fmla="*/ 87 w 89"/>
                <a:gd name="T19" fmla="*/ 62 h 88"/>
                <a:gd name="T20" fmla="*/ 76 w 89"/>
                <a:gd name="T21" fmla="*/ 75 h 88"/>
                <a:gd name="T22" fmla="*/ 63 w 89"/>
                <a:gd name="T23" fmla="*/ 86 h 88"/>
                <a:gd name="T24" fmla="*/ 46 w 89"/>
                <a:gd name="T25" fmla="*/ 88 h 88"/>
                <a:gd name="T26" fmla="*/ 29 w 89"/>
                <a:gd name="T27" fmla="*/ 86 h 88"/>
                <a:gd name="T28" fmla="*/ 13 w 89"/>
                <a:gd name="T29" fmla="*/ 75 h 88"/>
                <a:gd name="T30" fmla="*/ 5 w 89"/>
                <a:gd name="T31" fmla="*/ 62 h 88"/>
                <a:gd name="T32" fmla="*/ 0 w 89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8"/>
                <a:gd name="T53" fmla="*/ 89 w 89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8">
                  <a:moveTo>
                    <a:pt x="0" y="45"/>
                  </a:moveTo>
                  <a:lnTo>
                    <a:pt x="5" y="28"/>
                  </a:lnTo>
                  <a:lnTo>
                    <a:pt x="13" y="12"/>
                  </a:lnTo>
                  <a:lnTo>
                    <a:pt x="29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6" y="12"/>
                  </a:lnTo>
                  <a:lnTo>
                    <a:pt x="87" y="28"/>
                  </a:lnTo>
                  <a:lnTo>
                    <a:pt x="89" y="45"/>
                  </a:lnTo>
                  <a:lnTo>
                    <a:pt x="87" y="62"/>
                  </a:lnTo>
                  <a:lnTo>
                    <a:pt x="76" y="75"/>
                  </a:lnTo>
                  <a:lnTo>
                    <a:pt x="63" y="86"/>
                  </a:lnTo>
                  <a:lnTo>
                    <a:pt x="46" y="88"/>
                  </a:lnTo>
                  <a:lnTo>
                    <a:pt x="29" y="86"/>
                  </a:lnTo>
                  <a:lnTo>
                    <a:pt x="13" y="75"/>
                  </a:lnTo>
                  <a:lnTo>
                    <a:pt x="5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88" name="Freeform 39"/>
            <p:cNvSpPr>
              <a:spLocks noChangeAspect="1"/>
            </p:cNvSpPr>
            <p:nvPr/>
          </p:nvSpPr>
          <p:spPr bwMode="auto">
            <a:xfrm>
              <a:off x="438" y="1875"/>
              <a:ext cx="87" cy="88"/>
            </a:xfrm>
            <a:custGeom>
              <a:avLst/>
              <a:gdLst>
                <a:gd name="T0" fmla="*/ 0 w 87"/>
                <a:gd name="T1" fmla="*/ 45 h 88"/>
                <a:gd name="T2" fmla="*/ 2 w 87"/>
                <a:gd name="T3" fmla="*/ 28 h 88"/>
                <a:gd name="T4" fmla="*/ 11 w 87"/>
                <a:gd name="T5" fmla="*/ 13 h 88"/>
                <a:gd name="T6" fmla="*/ 26 w 87"/>
                <a:gd name="T7" fmla="*/ 4 h 88"/>
                <a:gd name="T8" fmla="*/ 44 w 87"/>
                <a:gd name="T9" fmla="*/ 0 h 88"/>
                <a:gd name="T10" fmla="*/ 61 w 87"/>
                <a:gd name="T11" fmla="*/ 4 h 88"/>
                <a:gd name="T12" fmla="*/ 74 w 87"/>
                <a:gd name="T13" fmla="*/ 13 h 88"/>
                <a:gd name="T14" fmla="*/ 85 w 87"/>
                <a:gd name="T15" fmla="*/ 28 h 88"/>
                <a:gd name="T16" fmla="*/ 87 w 87"/>
                <a:gd name="T17" fmla="*/ 45 h 88"/>
                <a:gd name="T18" fmla="*/ 85 w 87"/>
                <a:gd name="T19" fmla="*/ 62 h 88"/>
                <a:gd name="T20" fmla="*/ 74 w 87"/>
                <a:gd name="T21" fmla="*/ 75 h 88"/>
                <a:gd name="T22" fmla="*/ 61 w 87"/>
                <a:gd name="T23" fmla="*/ 86 h 88"/>
                <a:gd name="T24" fmla="*/ 44 w 87"/>
                <a:gd name="T25" fmla="*/ 88 h 88"/>
                <a:gd name="T26" fmla="*/ 26 w 87"/>
                <a:gd name="T27" fmla="*/ 86 h 88"/>
                <a:gd name="T28" fmla="*/ 11 w 87"/>
                <a:gd name="T29" fmla="*/ 75 h 88"/>
                <a:gd name="T30" fmla="*/ 2 w 87"/>
                <a:gd name="T31" fmla="*/ 62 h 88"/>
                <a:gd name="T32" fmla="*/ 0 w 87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8"/>
                <a:gd name="T53" fmla="*/ 87 w 87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8">
                  <a:moveTo>
                    <a:pt x="0" y="45"/>
                  </a:moveTo>
                  <a:lnTo>
                    <a:pt x="2" y="28"/>
                  </a:lnTo>
                  <a:lnTo>
                    <a:pt x="11" y="13"/>
                  </a:lnTo>
                  <a:lnTo>
                    <a:pt x="26" y="4"/>
                  </a:lnTo>
                  <a:lnTo>
                    <a:pt x="44" y="0"/>
                  </a:lnTo>
                  <a:lnTo>
                    <a:pt x="61" y="4"/>
                  </a:lnTo>
                  <a:lnTo>
                    <a:pt x="74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4" y="75"/>
                  </a:lnTo>
                  <a:lnTo>
                    <a:pt x="61" y="86"/>
                  </a:lnTo>
                  <a:lnTo>
                    <a:pt x="44" y="88"/>
                  </a:lnTo>
                  <a:lnTo>
                    <a:pt x="26" y="86"/>
                  </a:lnTo>
                  <a:lnTo>
                    <a:pt x="11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89" name="Freeform 40"/>
            <p:cNvSpPr>
              <a:spLocks noChangeAspect="1"/>
            </p:cNvSpPr>
            <p:nvPr/>
          </p:nvSpPr>
          <p:spPr bwMode="auto">
            <a:xfrm>
              <a:off x="1617" y="2309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5 w 89"/>
                <a:gd name="T3" fmla="*/ 28 h 88"/>
                <a:gd name="T4" fmla="*/ 13 w 89"/>
                <a:gd name="T5" fmla="*/ 13 h 88"/>
                <a:gd name="T6" fmla="*/ 29 w 89"/>
                <a:gd name="T7" fmla="*/ 4 h 88"/>
                <a:gd name="T8" fmla="*/ 46 w 89"/>
                <a:gd name="T9" fmla="*/ 0 h 88"/>
                <a:gd name="T10" fmla="*/ 61 w 89"/>
                <a:gd name="T11" fmla="*/ 4 h 88"/>
                <a:gd name="T12" fmla="*/ 76 w 89"/>
                <a:gd name="T13" fmla="*/ 13 h 88"/>
                <a:gd name="T14" fmla="*/ 85 w 89"/>
                <a:gd name="T15" fmla="*/ 28 h 88"/>
                <a:gd name="T16" fmla="*/ 89 w 89"/>
                <a:gd name="T17" fmla="*/ 45 h 88"/>
                <a:gd name="T18" fmla="*/ 85 w 89"/>
                <a:gd name="T19" fmla="*/ 62 h 88"/>
                <a:gd name="T20" fmla="*/ 76 w 89"/>
                <a:gd name="T21" fmla="*/ 75 h 88"/>
                <a:gd name="T22" fmla="*/ 61 w 89"/>
                <a:gd name="T23" fmla="*/ 86 h 88"/>
                <a:gd name="T24" fmla="*/ 46 w 89"/>
                <a:gd name="T25" fmla="*/ 88 h 88"/>
                <a:gd name="T26" fmla="*/ 29 w 89"/>
                <a:gd name="T27" fmla="*/ 86 h 88"/>
                <a:gd name="T28" fmla="*/ 13 w 89"/>
                <a:gd name="T29" fmla="*/ 75 h 88"/>
                <a:gd name="T30" fmla="*/ 5 w 89"/>
                <a:gd name="T31" fmla="*/ 62 h 88"/>
                <a:gd name="T32" fmla="*/ 0 w 89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8"/>
                <a:gd name="T53" fmla="*/ 89 w 89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8">
                  <a:moveTo>
                    <a:pt x="0" y="45"/>
                  </a:moveTo>
                  <a:lnTo>
                    <a:pt x="5" y="28"/>
                  </a:lnTo>
                  <a:lnTo>
                    <a:pt x="13" y="13"/>
                  </a:lnTo>
                  <a:lnTo>
                    <a:pt x="29" y="4"/>
                  </a:lnTo>
                  <a:lnTo>
                    <a:pt x="46" y="0"/>
                  </a:lnTo>
                  <a:lnTo>
                    <a:pt x="61" y="4"/>
                  </a:lnTo>
                  <a:lnTo>
                    <a:pt x="76" y="13"/>
                  </a:lnTo>
                  <a:lnTo>
                    <a:pt x="85" y="28"/>
                  </a:lnTo>
                  <a:lnTo>
                    <a:pt x="89" y="45"/>
                  </a:lnTo>
                  <a:lnTo>
                    <a:pt x="85" y="62"/>
                  </a:lnTo>
                  <a:lnTo>
                    <a:pt x="76" y="75"/>
                  </a:lnTo>
                  <a:lnTo>
                    <a:pt x="61" y="86"/>
                  </a:lnTo>
                  <a:lnTo>
                    <a:pt x="46" y="88"/>
                  </a:lnTo>
                  <a:lnTo>
                    <a:pt x="29" y="86"/>
                  </a:lnTo>
                  <a:lnTo>
                    <a:pt x="13" y="75"/>
                  </a:lnTo>
                  <a:lnTo>
                    <a:pt x="5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90" name="Freeform 41"/>
            <p:cNvSpPr>
              <a:spLocks noChangeAspect="1"/>
            </p:cNvSpPr>
            <p:nvPr/>
          </p:nvSpPr>
          <p:spPr bwMode="auto">
            <a:xfrm>
              <a:off x="2100" y="2369"/>
              <a:ext cx="89" cy="89"/>
            </a:xfrm>
            <a:custGeom>
              <a:avLst/>
              <a:gdLst>
                <a:gd name="T0" fmla="*/ 0 w 89"/>
                <a:gd name="T1" fmla="*/ 43 h 89"/>
                <a:gd name="T2" fmla="*/ 4 w 89"/>
                <a:gd name="T3" fmla="*/ 26 h 89"/>
                <a:gd name="T4" fmla="*/ 13 w 89"/>
                <a:gd name="T5" fmla="*/ 13 h 89"/>
                <a:gd name="T6" fmla="*/ 28 w 89"/>
                <a:gd name="T7" fmla="*/ 2 h 89"/>
                <a:gd name="T8" fmla="*/ 45 w 89"/>
                <a:gd name="T9" fmla="*/ 0 h 89"/>
                <a:gd name="T10" fmla="*/ 63 w 89"/>
                <a:gd name="T11" fmla="*/ 2 h 89"/>
                <a:gd name="T12" fmla="*/ 76 w 89"/>
                <a:gd name="T13" fmla="*/ 13 h 89"/>
                <a:gd name="T14" fmla="*/ 87 w 89"/>
                <a:gd name="T15" fmla="*/ 26 h 89"/>
                <a:gd name="T16" fmla="*/ 89 w 89"/>
                <a:gd name="T17" fmla="*/ 43 h 89"/>
                <a:gd name="T18" fmla="*/ 87 w 89"/>
                <a:gd name="T19" fmla="*/ 61 h 89"/>
                <a:gd name="T20" fmla="*/ 76 w 89"/>
                <a:gd name="T21" fmla="*/ 76 h 89"/>
                <a:gd name="T22" fmla="*/ 63 w 89"/>
                <a:gd name="T23" fmla="*/ 84 h 89"/>
                <a:gd name="T24" fmla="*/ 45 w 89"/>
                <a:gd name="T25" fmla="*/ 89 h 89"/>
                <a:gd name="T26" fmla="*/ 28 w 89"/>
                <a:gd name="T27" fmla="*/ 84 h 89"/>
                <a:gd name="T28" fmla="*/ 13 w 89"/>
                <a:gd name="T29" fmla="*/ 76 h 89"/>
                <a:gd name="T30" fmla="*/ 4 w 89"/>
                <a:gd name="T31" fmla="*/ 61 h 89"/>
                <a:gd name="T32" fmla="*/ 0 w 89"/>
                <a:gd name="T33" fmla="*/ 43 h 8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9"/>
                <a:gd name="T53" fmla="*/ 89 w 89"/>
                <a:gd name="T54" fmla="*/ 89 h 8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5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91" name="Rectangle 42"/>
            <p:cNvSpPr>
              <a:spLocks noChangeAspect="1" noChangeArrowheads="1"/>
            </p:cNvSpPr>
            <p:nvPr/>
          </p:nvSpPr>
          <p:spPr bwMode="auto">
            <a:xfrm>
              <a:off x="1971" y="1309"/>
              <a:ext cx="10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en-US" sz="1600"/>
            </a:p>
          </p:txBody>
        </p:sp>
        <p:sp>
          <p:nvSpPr>
            <p:cNvPr id="76892" name="Rectangle 43"/>
            <p:cNvSpPr>
              <a:spLocks noChangeAspect="1" noChangeArrowheads="1"/>
            </p:cNvSpPr>
            <p:nvPr/>
          </p:nvSpPr>
          <p:spPr bwMode="auto">
            <a:xfrm>
              <a:off x="1155" y="1945"/>
              <a:ext cx="10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en-US" sz="1600"/>
            </a:p>
          </p:txBody>
        </p:sp>
        <p:sp>
          <p:nvSpPr>
            <p:cNvPr id="76893" name="Rectangle 44"/>
            <p:cNvSpPr>
              <a:spLocks noChangeAspect="1" noChangeArrowheads="1"/>
            </p:cNvSpPr>
            <p:nvPr/>
          </p:nvSpPr>
          <p:spPr bwMode="auto">
            <a:xfrm>
              <a:off x="1775" y="2262"/>
              <a:ext cx="10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en-US" sz="1600"/>
            </a:p>
          </p:txBody>
        </p:sp>
        <p:sp>
          <p:nvSpPr>
            <p:cNvPr id="76894" name="Rectangle 45"/>
            <p:cNvSpPr>
              <a:spLocks noChangeAspect="1" noChangeArrowheads="1"/>
            </p:cNvSpPr>
            <p:nvPr/>
          </p:nvSpPr>
          <p:spPr bwMode="auto">
            <a:xfrm>
              <a:off x="1388" y="2827"/>
              <a:ext cx="10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altLang="en-US" sz="1600"/>
            </a:p>
          </p:txBody>
        </p:sp>
        <p:sp>
          <p:nvSpPr>
            <p:cNvPr id="76895" name="Rectangle 46"/>
            <p:cNvSpPr>
              <a:spLocks noChangeAspect="1" noChangeArrowheads="1"/>
            </p:cNvSpPr>
            <p:nvPr/>
          </p:nvSpPr>
          <p:spPr bwMode="auto">
            <a:xfrm>
              <a:off x="572" y="1817"/>
              <a:ext cx="10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altLang="en-US" sz="1600"/>
            </a:p>
          </p:txBody>
        </p:sp>
        <p:sp>
          <p:nvSpPr>
            <p:cNvPr id="76896" name="Rectangle 47"/>
            <p:cNvSpPr>
              <a:spLocks noChangeAspect="1" noChangeArrowheads="1"/>
            </p:cNvSpPr>
            <p:nvPr/>
          </p:nvSpPr>
          <p:spPr bwMode="auto">
            <a:xfrm>
              <a:off x="2275" y="2316"/>
              <a:ext cx="10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altLang="en-US" sz="1600"/>
            </a:p>
          </p:txBody>
        </p:sp>
      </p:grpSp>
      <p:grpSp>
        <p:nvGrpSpPr>
          <p:cNvPr id="9" name="Group 48"/>
          <p:cNvGrpSpPr>
            <a:grpSpLocks noChangeAspect="1"/>
          </p:cNvGrpSpPr>
          <p:nvPr/>
        </p:nvGrpSpPr>
        <p:grpSpPr bwMode="auto">
          <a:xfrm>
            <a:off x="5997480" y="5167315"/>
            <a:ext cx="917575" cy="619582"/>
            <a:chOff x="1537" y="2197"/>
            <a:chExt cx="898" cy="606"/>
          </a:xfrm>
        </p:grpSpPr>
        <p:sp>
          <p:nvSpPr>
            <p:cNvPr id="76883" name="Freeform 49"/>
            <p:cNvSpPr>
              <a:spLocks noChangeAspect="1"/>
            </p:cNvSpPr>
            <p:nvPr/>
          </p:nvSpPr>
          <p:spPr bwMode="auto">
            <a:xfrm>
              <a:off x="1537" y="2197"/>
              <a:ext cx="898" cy="375"/>
            </a:xfrm>
            <a:custGeom>
              <a:avLst/>
              <a:gdLst>
                <a:gd name="T0" fmla="*/ 450 w 898"/>
                <a:gd name="T1" fmla="*/ 0 h 375"/>
                <a:gd name="T2" fmla="*/ 511 w 898"/>
                <a:gd name="T3" fmla="*/ 2 h 375"/>
                <a:gd name="T4" fmla="*/ 572 w 898"/>
                <a:gd name="T5" fmla="*/ 6 h 375"/>
                <a:gd name="T6" fmla="*/ 630 w 898"/>
                <a:gd name="T7" fmla="*/ 15 h 375"/>
                <a:gd name="T8" fmla="*/ 684 w 898"/>
                <a:gd name="T9" fmla="*/ 28 h 375"/>
                <a:gd name="T10" fmla="*/ 734 w 898"/>
                <a:gd name="T11" fmla="*/ 43 h 375"/>
                <a:gd name="T12" fmla="*/ 779 w 898"/>
                <a:gd name="T13" fmla="*/ 60 h 375"/>
                <a:gd name="T14" fmla="*/ 818 w 898"/>
                <a:gd name="T15" fmla="*/ 79 h 375"/>
                <a:gd name="T16" fmla="*/ 851 w 898"/>
                <a:gd name="T17" fmla="*/ 101 h 375"/>
                <a:gd name="T18" fmla="*/ 875 w 898"/>
                <a:gd name="T19" fmla="*/ 125 h 375"/>
                <a:gd name="T20" fmla="*/ 892 w 898"/>
                <a:gd name="T21" fmla="*/ 149 h 375"/>
                <a:gd name="T22" fmla="*/ 898 w 898"/>
                <a:gd name="T23" fmla="*/ 174 h 375"/>
                <a:gd name="T24" fmla="*/ 898 w 898"/>
                <a:gd name="T25" fmla="*/ 200 h 375"/>
                <a:gd name="T26" fmla="*/ 892 w 898"/>
                <a:gd name="T27" fmla="*/ 226 h 375"/>
                <a:gd name="T28" fmla="*/ 875 w 898"/>
                <a:gd name="T29" fmla="*/ 250 h 375"/>
                <a:gd name="T30" fmla="*/ 851 w 898"/>
                <a:gd name="T31" fmla="*/ 274 h 375"/>
                <a:gd name="T32" fmla="*/ 818 w 898"/>
                <a:gd name="T33" fmla="*/ 295 h 375"/>
                <a:gd name="T34" fmla="*/ 779 w 898"/>
                <a:gd name="T35" fmla="*/ 315 h 375"/>
                <a:gd name="T36" fmla="*/ 734 w 898"/>
                <a:gd name="T37" fmla="*/ 332 h 375"/>
                <a:gd name="T38" fmla="*/ 684 w 898"/>
                <a:gd name="T39" fmla="*/ 347 h 375"/>
                <a:gd name="T40" fmla="*/ 630 w 898"/>
                <a:gd name="T41" fmla="*/ 360 h 375"/>
                <a:gd name="T42" fmla="*/ 572 w 898"/>
                <a:gd name="T43" fmla="*/ 369 h 375"/>
                <a:gd name="T44" fmla="*/ 511 w 898"/>
                <a:gd name="T45" fmla="*/ 373 h 375"/>
                <a:gd name="T46" fmla="*/ 450 w 898"/>
                <a:gd name="T47" fmla="*/ 375 h 375"/>
                <a:gd name="T48" fmla="*/ 390 w 898"/>
                <a:gd name="T49" fmla="*/ 373 h 375"/>
                <a:gd name="T50" fmla="*/ 329 w 898"/>
                <a:gd name="T51" fmla="*/ 369 h 375"/>
                <a:gd name="T52" fmla="*/ 271 w 898"/>
                <a:gd name="T53" fmla="*/ 360 h 375"/>
                <a:gd name="T54" fmla="*/ 217 w 898"/>
                <a:gd name="T55" fmla="*/ 347 h 375"/>
                <a:gd name="T56" fmla="*/ 167 w 898"/>
                <a:gd name="T57" fmla="*/ 332 h 375"/>
                <a:gd name="T58" fmla="*/ 122 w 898"/>
                <a:gd name="T59" fmla="*/ 315 h 375"/>
                <a:gd name="T60" fmla="*/ 83 w 898"/>
                <a:gd name="T61" fmla="*/ 295 h 375"/>
                <a:gd name="T62" fmla="*/ 50 w 898"/>
                <a:gd name="T63" fmla="*/ 274 h 375"/>
                <a:gd name="T64" fmla="*/ 26 w 898"/>
                <a:gd name="T65" fmla="*/ 250 h 375"/>
                <a:gd name="T66" fmla="*/ 9 w 898"/>
                <a:gd name="T67" fmla="*/ 226 h 375"/>
                <a:gd name="T68" fmla="*/ 0 w 898"/>
                <a:gd name="T69" fmla="*/ 200 h 375"/>
                <a:gd name="T70" fmla="*/ 0 w 898"/>
                <a:gd name="T71" fmla="*/ 174 h 375"/>
                <a:gd name="T72" fmla="*/ 9 w 898"/>
                <a:gd name="T73" fmla="*/ 149 h 375"/>
                <a:gd name="T74" fmla="*/ 26 w 898"/>
                <a:gd name="T75" fmla="*/ 125 h 375"/>
                <a:gd name="T76" fmla="*/ 50 w 898"/>
                <a:gd name="T77" fmla="*/ 101 h 375"/>
                <a:gd name="T78" fmla="*/ 83 w 898"/>
                <a:gd name="T79" fmla="*/ 79 h 375"/>
                <a:gd name="T80" fmla="*/ 122 w 898"/>
                <a:gd name="T81" fmla="*/ 60 h 375"/>
                <a:gd name="T82" fmla="*/ 167 w 898"/>
                <a:gd name="T83" fmla="*/ 43 h 375"/>
                <a:gd name="T84" fmla="*/ 217 w 898"/>
                <a:gd name="T85" fmla="*/ 28 h 375"/>
                <a:gd name="T86" fmla="*/ 271 w 898"/>
                <a:gd name="T87" fmla="*/ 15 h 375"/>
                <a:gd name="T88" fmla="*/ 329 w 898"/>
                <a:gd name="T89" fmla="*/ 6 h 375"/>
                <a:gd name="T90" fmla="*/ 390 w 898"/>
                <a:gd name="T91" fmla="*/ 2 h 375"/>
                <a:gd name="T92" fmla="*/ 450 w 898"/>
                <a:gd name="T93" fmla="*/ 0 h 37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98"/>
                <a:gd name="T142" fmla="*/ 0 h 375"/>
                <a:gd name="T143" fmla="*/ 898 w 898"/>
                <a:gd name="T144" fmla="*/ 375 h 375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98" h="375">
                  <a:moveTo>
                    <a:pt x="450" y="0"/>
                  </a:moveTo>
                  <a:lnTo>
                    <a:pt x="511" y="2"/>
                  </a:lnTo>
                  <a:lnTo>
                    <a:pt x="572" y="6"/>
                  </a:lnTo>
                  <a:lnTo>
                    <a:pt x="630" y="15"/>
                  </a:lnTo>
                  <a:lnTo>
                    <a:pt x="684" y="28"/>
                  </a:lnTo>
                  <a:lnTo>
                    <a:pt x="734" y="43"/>
                  </a:lnTo>
                  <a:lnTo>
                    <a:pt x="779" y="60"/>
                  </a:lnTo>
                  <a:lnTo>
                    <a:pt x="818" y="79"/>
                  </a:lnTo>
                  <a:lnTo>
                    <a:pt x="851" y="101"/>
                  </a:lnTo>
                  <a:lnTo>
                    <a:pt x="875" y="125"/>
                  </a:lnTo>
                  <a:lnTo>
                    <a:pt x="892" y="149"/>
                  </a:lnTo>
                  <a:lnTo>
                    <a:pt x="898" y="174"/>
                  </a:lnTo>
                  <a:lnTo>
                    <a:pt x="898" y="200"/>
                  </a:lnTo>
                  <a:lnTo>
                    <a:pt x="892" y="226"/>
                  </a:lnTo>
                  <a:lnTo>
                    <a:pt x="875" y="250"/>
                  </a:lnTo>
                  <a:lnTo>
                    <a:pt x="851" y="274"/>
                  </a:lnTo>
                  <a:lnTo>
                    <a:pt x="818" y="295"/>
                  </a:lnTo>
                  <a:lnTo>
                    <a:pt x="779" y="315"/>
                  </a:lnTo>
                  <a:lnTo>
                    <a:pt x="734" y="332"/>
                  </a:lnTo>
                  <a:lnTo>
                    <a:pt x="684" y="347"/>
                  </a:lnTo>
                  <a:lnTo>
                    <a:pt x="630" y="360"/>
                  </a:lnTo>
                  <a:lnTo>
                    <a:pt x="572" y="369"/>
                  </a:lnTo>
                  <a:lnTo>
                    <a:pt x="511" y="373"/>
                  </a:lnTo>
                  <a:lnTo>
                    <a:pt x="450" y="375"/>
                  </a:lnTo>
                  <a:lnTo>
                    <a:pt x="390" y="373"/>
                  </a:lnTo>
                  <a:lnTo>
                    <a:pt x="329" y="369"/>
                  </a:lnTo>
                  <a:lnTo>
                    <a:pt x="271" y="360"/>
                  </a:lnTo>
                  <a:lnTo>
                    <a:pt x="217" y="347"/>
                  </a:lnTo>
                  <a:lnTo>
                    <a:pt x="167" y="332"/>
                  </a:lnTo>
                  <a:lnTo>
                    <a:pt x="122" y="315"/>
                  </a:lnTo>
                  <a:lnTo>
                    <a:pt x="83" y="295"/>
                  </a:lnTo>
                  <a:lnTo>
                    <a:pt x="50" y="274"/>
                  </a:lnTo>
                  <a:lnTo>
                    <a:pt x="26" y="250"/>
                  </a:lnTo>
                  <a:lnTo>
                    <a:pt x="9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9" y="149"/>
                  </a:lnTo>
                  <a:lnTo>
                    <a:pt x="26" y="125"/>
                  </a:lnTo>
                  <a:lnTo>
                    <a:pt x="50" y="101"/>
                  </a:lnTo>
                  <a:lnTo>
                    <a:pt x="83" y="79"/>
                  </a:lnTo>
                  <a:lnTo>
                    <a:pt x="122" y="60"/>
                  </a:lnTo>
                  <a:lnTo>
                    <a:pt x="167" y="43"/>
                  </a:lnTo>
                  <a:lnTo>
                    <a:pt x="217" y="28"/>
                  </a:lnTo>
                  <a:lnTo>
                    <a:pt x="271" y="15"/>
                  </a:lnTo>
                  <a:lnTo>
                    <a:pt x="329" y="6"/>
                  </a:lnTo>
                  <a:lnTo>
                    <a:pt x="390" y="2"/>
                  </a:lnTo>
                  <a:lnTo>
                    <a:pt x="4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84" name="Rectangle 50"/>
            <p:cNvSpPr>
              <a:spLocks noChangeAspect="1" noChangeArrowheads="1"/>
            </p:cNvSpPr>
            <p:nvPr/>
          </p:nvSpPr>
          <p:spPr bwMode="auto">
            <a:xfrm>
              <a:off x="1910" y="2562"/>
              <a:ext cx="111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1</a:t>
              </a:r>
              <a:endParaRPr lang="en-US" altLang="en-US" sz="1600"/>
            </a:p>
          </p:txBody>
        </p:sp>
      </p:grpSp>
      <p:grpSp>
        <p:nvGrpSpPr>
          <p:cNvPr id="10" name="Group 51"/>
          <p:cNvGrpSpPr>
            <a:grpSpLocks noChangeAspect="1"/>
          </p:cNvGrpSpPr>
          <p:nvPr/>
        </p:nvGrpSpPr>
        <p:grpSpPr bwMode="auto">
          <a:xfrm>
            <a:off x="4814792" y="4538664"/>
            <a:ext cx="1035050" cy="582612"/>
            <a:chOff x="380" y="1581"/>
            <a:chExt cx="1012" cy="570"/>
          </a:xfrm>
        </p:grpSpPr>
        <p:sp>
          <p:nvSpPr>
            <p:cNvPr id="76881" name="Freeform 52"/>
            <p:cNvSpPr>
              <a:spLocks noChangeAspect="1"/>
            </p:cNvSpPr>
            <p:nvPr/>
          </p:nvSpPr>
          <p:spPr bwMode="auto">
            <a:xfrm>
              <a:off x="380" y="1760"/>
              <a:ext cx="1012" cy="391"/>
            </a:xfrm>
            <a:custGeom>
              <a:avLst/>
              <a:gdLst>
                <a:gd name="T0" fmla="*/ 523 w 1012"/>
                <a:gd name="T1" fmla="*/ 5 h 391"/>
                <a:gd name="T2" fmla="*/ 586 w 1012"/>
                <a:gd name="T3" fmla="*/ 11 h 391"/>
                <a:gd name="T4" fmla="*/ 649 w 1012"/>
                <a:gd name="T5" fmla="*/ 22 h 391"/>
                <a:gd name="T6" fmla="*/ 707 w 1012"/>
                <a:gd name="T7" fmla="*/ 35 h 391"/>
                <a:gd name="T8" fmla="*/ 766 w 1012"/>
                <a:gd name="T9" fmla="*/ 50 h 391"/>
                <a:gd name="T10" fmla="*/ 818 w 1012"/>
                <a:gd name="T11" fmla="*/ 67 h 391"/>
                <a:gd name="T12" fmla="*/ 865 w 1012"/>
                <a:gd name="T13" fmla="*/ 87 h 391"/>
                <a:gd name="T14" fmla="*/ 906 w 1012"/>
                <a:gd name="T15" fmla="*/ 108 h 391"/>
                <a:gd name="T16" fmla="*/ 943 w 1012"/>
                <a:gd name="T17" fmla="*/ 130 h 391"/>
                <a:gd name="T18" fmla="*/ 971 w 1012"/>
                <a:gd name="T19" fmla="*/ 154 h 391"/>
                <a:gd name="T20" fmla="*/ 993 w 1012"/>
                <a:gd name="T21" fmla="*/ 180 h 391"/>
                <a:gd name="T22" fmla="*/ 1006 w 1012"/>
                <a:gd name="T23" fmla="*/ 203 h 391"/>
                <a:gd name="T24" fmla="*/ 1012 w 1012"/>
                <a:gd name="T25" fmla="*/ 227 h 391"/>
                <a:gd name="T26" fmla="*/ 1010 w 1012"/>
                <a:gd name="T27" fmla="*/ 251 h 391"/>
                <a:gd name="T28" fmla="*/ 999 w 1012"/>
                <a:gd name="T29" fmla="*/ 275 h 391"/>
                <a:gd name="T30" fmla="*/ 982 w 1012"/>
                <a:gd name="T31" fmla="*/ 296 h 391"/>
                <a:gd name="T32" fmla="*/ 956 w 1012"/>
                <a:gd name="T33" fmla="*/ 318 h 391"/>
                <a:gd name="T34" fmla="*/ 924 w 1012"/>
                <a:gd name="T35" fmla="*/ 335 h 391"/>
                <a:gd name="T36" fmla="*/ 885 w 1012"/>
                <a:gd name="T37" fmla="*/ 352 h 391"/>
                <a:gd name="T38" fmla="*/ 842 w 1012"/>
                <a:gd name="T39" fmla="*/ 365 h 391"/>
                <a:gd name="T40" fmla="*/ 790 w 1012"/>
                <a:gd name="T41" fmla="*/ 376 h 391"/>
                <a:gd name="T42" fmla="*/ 736 w 1012"/>
                <a:gd name="T43" fmla="*/ 385 h 391"/>
                <a:gd name="T44" fmla="*/ 677 w 1012"/>
                <a:gd name="T45" fmla="*/ 389 h 391"/>
                <a:gd name="T46" fmla="*/ 616 w 1012"/>
                <a:gd name="T47" fmla="*/ 391 h 391"/>
                <a:gd name="T48" fmla="*/ 554 w 1012"/>
                <a:gd name="T49" fmla="*/ 391 h 391"/>
                <a:gd name="T50" fmla="*/ 489 w 1012"/>
                <a:gd name="T51" fmla="*/ 387 h 391"/>
                <a:gd name="T52" fmla="*/ 426 w 1012"/>
                <a:gd name="T53" fmla="*/ 380 h 391"/>
                <a:gd name="T54" fmla="*/ 363 w 1012"/>
                <a:gd name="T55" fmla="*/ 370 h 391"/>
                <a:gd name="T56" fmla="*/ 305 w 1012"/>
                <a:gd name="T57" fmla="*/ 357 h 391"/>
                <a:gd name="T58" fmla="*/ 249 w 1012"/>
                <a:gd name="T59" fmla="*/ 342 h 391"/>
                <a:gd name="T60" fmla="*/ 195 w 1012"/>
                <a:gd name="T61" fmla="*/ 324 h 391"/>
                <a:gd name="T62" fmla="*/ 147 w 1012"/>
                <a:gd name="T63" fmla="*/ 305 h 391"/>
                <a:gd name="T64" fmla="*/ 106 w 1012"/>
                <a:gd name="T65" fmla="*/ 283 h 391"/>
                <a:gd name="T66" fmla="*/ 69 w 1012"/>
                <a:gd name="T67" fmla="*/ 262 h 391"/>
                <a:gd name="T68" fmla="*/ 41 w 1012"/>
                <a:gd name="T69" fmla="*/ 238 h 391"/>
                <a:gd name="T70" fmla="*/ 19 w 1012"/>
                <a:gd name="T71" fmla="*/ 212 h 391"/>
                <a:gd name="T72" fmla="*/ 6 w 1012"/>
                <a:gd name="T73" fmla="*/ 188 h 391"/>
                <a:gd name="T74" fmla="*/ 0 w 1012"/>
                <a:gd name="T75" fmla="*/ 164 h 391"/>
                <a:gd name="T76" fmla="*/ 2 w 1012"/>
                <a:gd name="T77" fmla="*/ 139 h 391"/>
                <a:gd name="T78" fmla="*/ 13 w 1012"/>
                <a:gd name="T79" fmla="*/ 117 h 391"/>
                <a:gd name="T80" fmla="*/ 30 w 1012"/>
                <a:gd name="T81" fmla="*/ 95 h 391"/>
                <a:gd name="T82" fmla="*/ 56 w 1012"/>
                <a:gd name="T83" fmla="*/ 74 h 391"/>
                <a:gd name="T84" fmla="*/ 89 w 1012"/>
                <a:gd name="T85" fmla="*/ 57 h 391"/>
                <a:gd name="T86" fmla="*/ 128 w 1012"/>
                <a:gd name="T87" fmla="*/ 39 h 391"/>
                <a:gd name="T88" fmla="*/ 171 w 1012"/>
                <a:gd name="T89" fmla="*/ 26 h 391"/>
                <a:gd name="T90" fmla="*/ 223 w 1012"/>
                <a:gd name="T91" fmla="*/ 16 h 391"/>
                <a:gd name="T92" fmla="*/ 277 w 1012"/>
                <a:gd name="T93" fmla="*/ 7 h 391"/>
                <a:gd name="T94" fmla="*/ 335 w 1012"/>
                <a:gd name="T95" fmla="*/ 3 h 391"/>
                <a:gd name="T96" fmla="*/ 396 w 1012"/>
                <a:gd name="T97" fmla="*/ 0 h 391"/>
                <a:gd name="T98" fmla="*/ 459 w 1012"/>
                <a:gd name="T99" fmla="*/ 0 h 391"/>
                <a:gd name="T100" fmla="*/ 523 w 1012"/>
                <a:gd name="T101" fmla="*/ 5 h 39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012"/>
                <a:gd name="T154" fmla="*/ 0 h 391"/>
                <a:gd name="T155" fmla="*/ 1012 w 1012"/>
                <a:gd name="T156" fmla="*/ 391 h 39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012" h="391">
                  <a:moveTo>
                    <a:pt x="523" y="5"/>
                  </a:moveTo>
                  <a:lnTo>
                    <a:pt x="586" y="11"/>
                  </a:lnTo>
                  <a:lnTo>
                    <a:pt x="649" y="22"/>
                  </a:lnTo>
                  <a:lnTo>
                    <a:pt x="707" y="35"/>
                  </a:lnTo>
                  <a:lnTo>
                    <a:pt x="766" y="50"/>
                  </a:lnTo>
                  <a:lnTo>
                    <a:pt x="818" y="67"/>
                  </a:lnTo>
                  <a:lnTo>
                    <a:pt x="865" y="87"/>
                  </a:lnTo>
                  <a:lnTo>
                    <a:pt x="906" y="108"/>
                  </a:lnTo>
                  <a:lnTo>
                    <a:pt x="943" y="130"/>
                  </a:lnTo>
                  <a:lnTo>
                    <a:pt x="971" y="154"/>
                  </a:lnTo>
                  <a:lnTo>
                    <a:pt x="993" y="180"/>
                  </a:lnTo>
                  <a:lnTo>
                    <a:pt x="1006" y="203"/>
                  </a:lnTo>
                  <a:lnTo>
                    <a:pt x="1012" y="227"/>
                  </a:lnTo>
                  <a:lnTo>
                    <a:pt x="1010" y="251"/>
                  </a:lnTo>
                  <a:lnTo>
                    <a:pt x="999" y="275"/>
                  </a:lnTo>
                  <a:lnTo>
                    <a:pt x="982" y="296"/>
                  </a:lnTo>
                  <a:lnTo>
                    <a:pt x="956" y="318"/>
                  </a:lnTo>
                  <a:lnTo>
                    <a:pt x="924" y="335"/>
                  </a:lnTo>
                  <a:lnTo>
                    <a:pt x="885" y="352"/>
                  </a:lnTo>
                  <a:lnTo>
                    <a:pt x="842" y="365"/>
                  </a:lnTo>
                  <a:lnTo>
                    <a:pt x="790" y="376"/>
                  </a:lnTo>
                  <a:lnTo>
                    <a:pt x="736" y="385"/>
                  </a:lnTo>
                  <a:lnTo>
                    <a:pt x="677" y="389"/>
                  </a:lnTo>
                  <a:lnTo>
                    <a:pt x="616" y="391"/>
                  </a:lnTo>
                  <a:lnTo>
                    <a:pt x="554" y="391"/>
                  </a:lnTo>
                  <a:lnTo>
                    <a:pt x="489" y="387"/>
                  </a:lnTo>
                  <a:lnTo>
                    <a:pt x="426" y="380"/>
                  </a:lnTo>
                  <a:lnTo>
                    <a:pt x="363" y="370"/>
                  </a:lnTo>
                  <a:lnTo>
                    <a:pt x="305" y="357"/>
                  </a:lnTo>
                  <a:lnTo>
                    <a:pt x="249" y="342"/>
                  </a:lnTo>
                  <a:lnTo>
                    <a:pt x="195" y="324"/>
                  </a:lnTo>
                  <a:lnTo>
                    <a:pt x="147" y="305"/>
                  </a:lnTo>
                  <a:lnTo>
                    <a:pt x="106" y="283"/>
                  </a:lnTo>
                  <a:lnTo>
                    <a:pt x="69" y="262"/>
                  </a:lnTo>
                  <a:lnTo>
                    <a:pt x="41" y="238"/>
                  </a:lnTo>
                  <a:lnTo>
                    <a:pt x="19" y="212"/>
                  </a:lnTo>
                  <a:lnTo>
                    <a:pt x="6" y="188"/>
                  </a:lnTo>
                  <a:lnTo>
                    <a:pt x="0" y="164"/>
                  </a:lnTo>
                  <a:lnTo>
                    <a:pt x="2" y="139"/>
                  </a:lnTo>
                  <a:lnTo>
                    <a:pt x="13" y="117"/>
                  </a:lnTo>
                  <a:lnTo>
                    <a:pt x="30" y="95"/>
                  </a:lnTo>
                  <a:lnTo>
                    <a:pt x="56" y="74"/>
                  </a:lnTo>
                  <a:lnTo>
                    <a:pt x="89" y="57"/>
                  </a:lnTo>
                  <a:lnTo>
                    <a:pt x="128" y="39"/>
                  </a:lnTo>
                  <a:lnTo>
                    <a:pt x="171" y="26"/>
                  </a:lnTo>
                  <a:lnTo>
                    <a:pt x="223" y="16"/>
                  </a:lnTo>
                  <a:lnTo>
                    <a:pt x="277" y="7"/>
                  </a:lnTo>
                  <a:lnTo>
                    <a:pt x="335" y="3"/>
                  </a:lnTo>
                  <a:lnTo>
                    <a:pt x="396" y="0"/>
                  </a:lnTo>
                  <a:lnTo>
                    <a:pt x="459" y="0"/>
                  </a:lnTo>
                  <a:lnTo>
                    <a:pt x="523" y="5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82" name="Rectangle 53"/>
            <p:cNvSpPr>
              <a:spLocks noChangeAspect="1" noChangeArrowheads="1"/>
            </p:cNvSpPr>
            <p:nvPr/>
          </p:nvSpPr>
          <p:spPr bwMode="auto">
            <a:xfrm>
              <a:off x="914" y="1581"/>
              <a:ext cx="111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2</a:t>
              </a:r>
              <a:endParaRPr lang="en-US" altLang="en-US" sz="1600"/>
            </a:p>
          </p:txBody>
        </p:sp>
      </p:grpSp>
      <p:grpSp>
        <p:nvGrpSpPr>
          <p:cNvPr id="11" name="Group 54"/>
          <p:cNvGrpSpPr>
            <a:grpSpLocks noChangeAspect="1"/>
          </p:cNvGrpSpPr>
          <p:nvPr/>
        </p:nvGrpSpPr>
        <p:grpSpPr bwMode="auto">
          <a:xfrm>
            <a:off x="4589367" y="4102101"/>
            <a:ext cx="2578100" cy="2286000"/>
            <a:chOff x="159" y="1154"/>
            <a:chExt cx="2523" cy="2237"/>
          </a:xfrm>
        </p:grpSpPr>
        <p:sp>
          <p:nvSpPr>
            <p:cNvPr id="76879" name="Rectangle 55"/>
            <p:cNvSpPr>
              <a:spLocks noChangeAspect="1" noChangeArrowheads="1"/>
            </p:cNvSpPr>
            <p:nvPr/>
          </p:nvSpPr>
          <p:spPr bwMode="auto">
            <a:xfrm>
              <a:off x="2186" y="1166"/>
              <a:ext cx="111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5</a:t>
              </a:r>
              <a:endParaRPr lang="en-US" altLang="en-US" sz="1600"/>
            </a:p>
          </p:txBody>
        </p:sp>
        <p:sp>
          <p:nvSpPr>
            <p:cNvPr id="76880" name="Freeform 56"/>
            <p:cNvSpPr>
              <a:spLocks noChangeAspect="1"/>
            </p:cNvSpPr>
            <p:nvPr/>
          </p:nvSpPr>
          <p:spPr bwMode="auto">
            <a:xfrm>
              <a:off x="159" y="1154"/>
              <a:ext cx="2523" cy="2237"/>
            </a:xfrm>
            <a:custGeom>
              <a:avLst/>
              <a:gdLst>
                <a:gd name="T0" fmla="*/ 1363 w 2523"/>
                <a:gd name="T1" fmla="*/ 2 h 2237"/>
                <a:gd name="T2" fmla="*/ 1569 w 2523"/>
                <a:gd name="T3" fmla="*/ 32 h 2237"/>
                <a:gd name="T4" fmla="*/ 1766 w 2523"/>
                <a:gd name="T5" fmla="*/ 93 h 2237"/>
                <a:gd name="T6" fmla="*/ 1950 w 2523"/>
                <a:gd name="T7" fmla="*/ 179 h 2237"/>
                <a:gd name="T8" fmla="*/ 2114 w 2523"/>
                <a:gd name="T9" fmla="*/ 293 h 2237"/>
                <a:gd name="T10" fmla="*/ 2255 w 2523"/>
                <a:gd name="T11" fmla="*/ 429 h 2237"/>
                <a:gd name="T12" fmla="*/ 2369 w 2523"/>
                <a:gd name="T13" fmla="*/ 583 h 2237"/>
                <a:gd name="T14" fmla="*/ 2454 w 2523"/>
                <a:gd name="T15" fmla="*/ 753 h 2237"/>
                <a:gd name="T16" fmla="*/ 2506 w 2523"/>
                <a:gd name="T17" fmla="*/ 930 h 2237"/>
                <a:gd name="T18" fmla="*/ 2523 w 2523"/>
                <a:gd name="T19" fmla="*/ 1116 h 2237"/>
                <a:gd name="T20" fmla="*/ 2506 w 2523"/>
                <a:gd name="T21" fmla="*/ 1299 h 2237"/>
                <a:gd name="T22" fmla="*/ 2454 w 2523"/>
                <a:gd name="T23" fmla="*/ 1479 h 2237"/>
                <a:gd name="T24" fmla="*/ 2372 w 2523"/>
                <a:gd name="T25" fmla="*/ 1647 h 2237"/>
                <a:gd name="T26" fmla="*/ 2257 w 2523"/>
                <a:gd name="T27" fmla="*/ 1803 h 2237"/>
                <a:gd name="T28" fmla="*/ 2116 w 2523"/>
                <a:gd name="T29" fmla="*/ 1939 h 2237"/>
                <a:gd name="T30" fmla="*/ 1952 w 2523"/>
                <a:gd name="T31" fmla="*/ 2053 h 2237"/>
                <a:gd name="T32" fmla="*/ 1770 w 2523"/>
                <a:gd name="T33" fmla="*/ 2142 h 2237"/>
                <a:gd name="T34" fmla="*/ 1573 w 2523"/>
                <a:gd name="T35" fmla="*/ 2202 h 2237"/>
                <a:gd name="T36" fmla="*/ 1368 w 2523"/>
                <a:gd name="T37" fmla="*/ 2232 h 2237"/>
                <a:gd name="T38" fmla="*/ 1160 w 2523"/>
                <a:gd name="T39" fmla="*/ 2232 h 2237"/>
                <a:gd name="T40" fmla="*/ 954 w 2523"/>
                <a:gd name="T41" fmla="*/ 2202 h 2237"/>
                <a:gd name="T42" fmla="*/ 757 w 2523"/>
                <a:gd name="T43" fmla="*/ 2144 h 2237"/>
                <a:gd name="T44" fmla="*/ 574 w 2523"/>
                <a:gd name="T45" fmla="*/ 2055 h 2237"/>
                <a:gd name="T46" fmla="*/ 409 w 2523"/>
                <a:gd name="T47" fmla="*/ 1943 h 2237"/>
                <a:gd name="T48" fmla="*/ 268 w 2523"/>
                <a:gd name="T49" fmla="*/ 1807 h 2237"/>
                <a:gd name="T50" fmla="*/ 154 w 2523"/>
                <a:gd name="T51" fmla="*/ 1651 h 2237"/>
                <a:gd name="T52" fmla="*/ 69 w 2523"/>
                <a:gd name="T53" fmla="*/ 1483 h 2237"/>
                <a:gd name="T54" fmla="*/ 17 w 2523"/>
                <a:gd name="T55" fmla="*/ 1304 h 2237"/>
                <a:gd name="T56" fmla="*/ 0 w 2523"/>
                <a:gd name="T57" fmla="*/ 1120 h 2237"/>
                <a:gd name="T58" fmla="*/ 17 w 2523"/>
                <a:gd name="T59" fmla="*/ 935 h 2237"/>
                <a:gd name="T60" fmla="*/ 69 w 2523"/>
                <a:gd name="T61" fmla="*/ 755 h 2237"/>
                <a:gd name="T62" fmla="*/ 152 w 2523"/>
                <a:gd name="T63" fmla="*/ 587 h 2237"/>
                <a:gd name="T64" fmla="*/ 266 w 2523"/>
                <a:gd name="T65" fmla="*/ 431 h 2237"/>
                <a:gd name="T66" fmla="*/ 407 w 2523"/>
                <a:gd name="T67" fmla="*/ 295 h 2237"/>
                <a:gd name="T68" fmla="*/ 571 w 2523"/>
                <a:gd name="T69" fmla="*/ 183 h 2237"/>
                <a:gd name="T70" fmla="*/ 753 w 2523"/>
                <a:gd name="T71" fmla="*/ 95 h 2237"/>
                <a:gd name="T72" fmla="*/ 950 w 2523"/>
                <a:gd name="T73" fmla="*/ 34 h 2237"/>
                <a:gd name="T74" fmla="*/ 1156 w 2523"/>
                <a:gd name="T75" fmla="*/ 4 h 223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523"/>
                <a:gd name="T115" fmla="*/ 0 h 2237"/>
                <a:gd name="T116" fmla="*/ 2523 w 2523"/>
                <a:gd name="T117" fmla="*/ 2237 h 223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523" h="2237">
                  <a:moveTo>
                    <a:pt x="1259" y="0"/>
                  </a:moveTo>
                  <a:lnTo>
                    <a:pt x="1363" y="2"/>
                  </a:lnTo>
                  <a:lnTo>
                    <a:pt x="1467" y="15"/>
                  </a:lnTo>
                  <a:lnTo>
                    <a:pt x="1569" y="32"/>
                  </a:lnTo>
                  <a:lnTo>
                    <a:pt x="1668" y="58"/>
                  </a:lnTo>
                  <a:lnTo>
                    <a:pt x="1766" y="93"/>
                  </a:lnTo>
                  <a:lnTo>
                    <a:pt x="1861" y="134"/>
                  </a:lnTo>
                  <a:lnTo>
                    <a:pt x="1950" y="179"/>
                  </a:lnTo>
                  <a:lnTo>
                    <a:pt x="2034" y="233"/>
                  </a:lnTo>
                  <a:lnTo>
                    <a:pt x="2114" y="293"/>
                  </a:lnTo>
                  <a:lnTo>
                    <a:pt x="2188" y="358"/>
                  </a:lnTo>
                  <a:lnTo>
                    <a:pt x="2255" y="429"/>
                  </a:lnTo>
                  <a:lnTo>
                    <a:pt x="2315" y="505"/>
                  </a:lnTo>
                  <a:lnTo>
                    <a:pt x="2369" y="583"/>
                  </a:lnTo>
                  <a:lnTo>
                    <a:pt x="2415" y="667"/>
                  </a:lnTo>
                  <a:lnTo>
                    <a:pt x="2454" y="753"/>
                  </a:lnTo>
                  <a:lnTo>
                    <a:pt x="2484" y="842"/>
                  </a:lnTo>
                  <a:lnTo>
                    <a:pt x="2506" y="930"/>
                  </a:lnTo>
                  <a:lnTo>
                    <a:pt x="2519" y="1023"/>
                  </a:lnTo>
                  <a:lnTo>
                    <a:pt x="2523" y="1116"/>
                  </a:lnTo>
                  <a:lnTo>
                    <a:pt x="2519" y="1209"/>
                  </a:lnTo>
                  <a:lnTo>
                    <a:pt x="2506" y="1299"/>
                  </a:lnTo>
                  <a:lnTo>
                    <a:pt x="2484" y="1390"/>
                  </a:lnTo>
                  <a:lnTo>
                    <a:pt x="2454" y="1479"/>
                  </a:lnTo>
                  <a:lnTo>
                    <a:pt x="2417" y="1565"/>
                  </a:lnTo>
                  <a:lnTo>
                    <a:pt x="2372" y="1647"/>
                  </a:lnTo>
                  <a:lnTo>
                    <a:pt x="2317" y="1727"/>
                  </a:lnTo>
                  <a:lnTo>
                    <a:pt x="2257" y="1803"/>
                  </a:lnTo>
                  <a:lnTo>
                    <a:pt x="2190" y="1874"/>
                  </a:lnTo>
                  <a:lnTo>
                    <a:pt x="2116" y="1939"/>
                  </a:lnTo>
                  <a:lnTo>
                    <a:pt x="2038" y="1999"/>
                  </a:lnTo>
                  <a:lnTo>
                    <a:pt x="1952" y="2053"/>
                  </a:lnTo>
                  <a:lnTo>
                    <a:pt x="1863" y="2101"/>
                  </a:lnTo>
                  <a:lnTo>
                    <a:pt x="1770" y="2142"/>
                  </a:lnTo>
                  <a:lnTo>
                    <a:pt x="1673" y="2174"/>
                  </a:lnTo>
                  <a:lnTo>
                    <a:pt x="1573" y="2202"/>
                  </a:lnTo>
                  <a:lnTo>
                    <a:pt x="1471" y="2221"/>
                  </a:lnTo>
                  <a:lnTo>
                    <a:pt x="1368" y="2232"/>
                  </a:lnTo>
                  <a:lnTo>
                    <a:pt x="1264" y="2237"/>
                  </a:lnTo>
                  <a:lnTo>
                    <a:pt x="1160" y="2232"/>
                  </a:lnTo>
                  <a:lnTo>
                    <a:pt x="1056" y="2221"/>
                  </a:lnTo>
                  <a:lnTo>
                    <a:pt x="954" y="2202"/>
                  </a:lnTo>
                  <a:lnTo>
                    <a:pt x="855" y="2176"/>
                  </a:lnTo>
                  <a:lnTo>
                    <a:pt x="757" y="2144"/>
                  </a:lnTo>
                  <a:lnTo>
                    <a:pt x="662" y="2103"/>
                  </a:lnTo>
                  <a:lnTo>
                    <a:pt x="574" y="2055"/>
                  </a:lnTo>
                  <a:lnTo>
                    <a:pt x="489" y="2001"/>
                  </a:lnTo>
                  <a:lnTo>
                    <a:pt x="409" y="1943"/>
                  </a:lnTo>
                  <a:lnTo>
                    <a:pt x="336" y="1876"/>
                  </a:lnTo>
                  <a:lnTo>
                    <a:pt x="268" y="1807"/>
                  </a:lnTo>
                  <a:lnTo>
                    <a:pt x="208" y="1731"/>
                  </a:lnTo>
                  <a:lnTo>
                    <a:pt x="154" y="1651"/>
                  </a:lnTo>
                  <a:lnTo>
                    <a:pt x="108" y="1569"/>
                  </a:lnTo>
                  <a:lnTo>
                    <a:pt x="69" y="1483"/>
                  </a:lnTo>
                  <a:lnTo>
                    <a:pt x="39" y="1394"/>
                  </a:lnTo>
                  <a:lnTo>
                    <a:pt x="17" y="1304"/>
                  </a:lnTo>
                  <a:lnTo>
                    <a:pt x="4" y="1213"/>
                  </a:lnTo>
                  <a:lnTo>
                    <a:pt x="0" y="1120"/>
                  </a:lnTo>
                  <a:lnTo>
                    <a:pt x="4" y="1027"/>
                  </a:lnTo>
                  <a:lnTo>
                    <a:pt x="17" y="935"/>
                  </a:lnTo>
                  <a:lnTo>
                    <a:pt x="39" y="846"/>
                  </a:lnTo>
                  <a:lnTo>
                    <a:pt x="69" y="755"/>
                  </a:lnTo>
                  <a:lnTo>
                    <a:pt x="106" y="671"/>
                  </a:lnTo>
                  <a:lnTo>
                    <a:pt x="152" y="587"/>
                  </a:lnTo>
                  <a:lnTo>
                    <a:pt x="206" y="507"/>
                  </a:lnTo>
                  <a:lnTo>
                    <a:pt x="266" y="431"/>
                  </a:lnTo>
                  <a:lnTo>
                    <a:pt x="333" y="362"/>
                  </a:lnTo>
                  <a:lnTo>
                    <a:pt x="407" y="295"/>
                  </a:lnTo>
                  <a:lnTo>
                    <a:pt x="485" y="237"/>
                  </a:lnTo>
                  <a:lnTo>
                    <a:pt x="571" y="183"/>
                  </a:lnTo>
                  <a:lnTo>
                    <a:pt x="660" y="136"/>
                  </a:lnTo>
                  <a:lnTo>
                    <a:pt x="753" y="95"/>
                  </a:lnTo>
                  <a:lnTo>
                    <a:pt x="850" y="60"/>
                  </a:lnTo>
                  <a:lnTo>
                    <a:pt x="950" y="34"/>
                  </a:lnTo>
                  <a:lnTo>
                    <a:pt x="1052" y="15"/>
                  </a:lnTo>
                  <a:lnTo>
                    <a:pt x="1156" y="4"/>
                  </a:lnTo>
                  <a:lnTo>
                    <a:pt x="125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57"/>
          <p:cNvGrpSpPr>
            <a:grpSpLocks noChangeAspect="1"/>
          </p:cNvGrpSpPr>
          <p:nvPr/>
        </p:nvGrpSpPr>
        <p:grpSpPr bwMode="auto">
          <a:xfrm>
            <a:off x="5586317" y="5053014"/>
            <a:ext cx="1357312" cy="1052512"/>
            <a:chOff x="1135" y="2084"/>
            <a:chExt cx="1328" cy="1030"/>
          </a:xfrm>
        </p:grpSpPr>
        <p:sp>
          <p:nvSpPr>
            <p:cNvPr id="76877" name="Rectangle 58"/>
            <p:cNvSpPr>
              <a:spLocks noChangeAspect="1" noChangeArrowheads="1"/>
            </p:cNvSpPr>
            <p:nvPr/>
          </p:nvSpPr>
          <p:spPr bwMode="auto">
            <a:xfrm>
              <a:off x="1135" y="2451"/>
              <a:ext cx="111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3</a:t>
              </a:r>
              <a:endParaRPr lang="en-US" altLang="en-US" sz="1600"/>
            </a:p>
          </p:txBody>
        </p:sp>
        <p:sp>
          <p:nvSpPr>
            <p:cNvPr id="76878" name="Freeform 59"/>
            <p:cNvSpPr>
              <a:spLocks noChangeAspect="1"/>
            </p:cNvSpPr>
            <p:nvPr/>
          </p:nvSpPr>
          <p:spPr bwMode="auto">
            <a:xfrm>
              <a:off x="1178" y="2084"/>
              <a:ext cx="1285" cy="1030"/>
            </a:xfrm>
            <a:custGeom>
              <a:avLst/>
              <a:gdLst>
                <a:gd name="T0" fmla="*/ 422 w 1285"/>
                <a:gd name="T1" fmla="*/ 162 h 1030"/>
                <a:gd name="T2" fmla="*/ 487 w 1285"/>
                <a:gd name="T3" fmla="*/ 123 h 1030"/>
                <a:gd name="T4" fmla="*/ 556 w 1285"/>
                <a:gd name="T5" fmla="*/ 89 h 1030"/>
                <a:gd name="T6" fmla="*/ 626 w 1285"/>
                <a:gd name="T7" fmla="*/ 61 h 1030"/>
                <a:gd name="T8" fmla="*/ 695 w 1285"/>
                <a:gd name="T9" fmla="*/ 37 h 1030"/>
                <a:gd name="T10" fmla="*/ 764 w 1285"/>
                <a:gd name="T11" fmla="*/ 18 h 1030"/>
                <a:gd name="T12" fmla="*/ 831 w 1285"/>
                <a:gd name="T13" fmla="*/ 7 h 1030"/>
                <a:gd name="T14" fmla="*/ 896 w 1285"/>
                <a:gd name="T15" fmla="*/ 0 h 1030"/>
                <a:gd name="T16" fmla="*/ 959 w 1285"/>
                <a:gd name="T17" fmla="*/ 0 h 1030"/>
                <a:gd name="T18" fmla="*/ 1017 w 1285"/>
                <a:gd name="T19" fmla="*/ 7 h 1030"/>
                <a:gd name="T20" fmla="*/ 1071 w 1285"/>
                <a:gd name="T21" fmla="*/ 18 h 1030"/>
                <a:gd name="T22" fmla="*/ 1121 w 1285"/>
                <a:gd name="T23" fmla="*/ 35 h 1030"/>
                <a:gd name="T24" fmla="*/ 1164 w 1285"/>
                <a:gd name="T25" fmla="*/ 59 h 1030"/>
                <a:gd name="T26" fmla="*/ 1203 w 1285"/>
                <a:gd name="T27" fmla="*/ 87 h 1030"/>
                <a:gd name="T28" fmla="*/ 1234 w 1285"/>
                <a:gd name="T29" fmla="*/ 121 h 1030"/>
                <a:gd name="T30" fmla="*/ 1257 w 1285"/>
                <a:gd name="T31" fmla="*/ 160 h 1030"/>
                <a:gd name="T32" fmla="*/ 1275 w 1285"/>
                <a:gd name="T33" fmla="*/ 201 h 1030"/>
                <a:gd name="T34" fmla="*/ 1283 w 1285"/>
                <a:gd name="T35" fmla="*/ 249 h 1030"/>
                <a:gd name="T36" fmla="*/ 1285 w 1285"/>
                <a:gd name="T37" fmla="*/ 298 h 1030"/>
                <a:gd name="T38" fmla="*/ 1279 w 1285"/>
                <a:gd name="T39" fmla="*/ 350 h 1030"/>
                <a:gd name="T40" fmla="*/ 1266 w 1285"/>
                <a:gd name="T41" fmla="*/ 404 h 1030"/>
                <a:gd name="T42" fmla="*/ 1247 w 1285"/>
                <a:gd name="T43" fmla="*/ 458 h 1030"/>
                <a:gd name="T44" fmla="*/ 1218 w 1285"/>
                <a:gd name="T45" fmla="*/ 514 h 1030"/>
                <a:gd name="T46" fmla="*/ 1184 w 1285"/>
                <a:gd name="T47" fmla="*/ 570 h 1030"/>
                <a:gd name="T48" fmla="*/ 1145 w 1285"/>
                <a:gd name="T49" fmla="*/ 624 h 1030"/>
                <a:gd name="T50" fmla="*/ 1097 w 1285"/>
                <a:gd name="T51" fmla="*/ 678 h 1030"/>
                <a:gd name="T52" fmla="*/ 1045 w 1285"/>
                <a:gd name="T53" fmla="*/ 730 h 1030"/>
                <a:gd name="T54" fmla="*/ 989 w 1285"/>
                <a:gd name="T55" fmla="*/ 780 h 1030"/>
                <a:gd name="T56" fmla="*/ 928 w 1285"/>
                <a:gd name="T57" fmla="*/ 827 h 1030"/>
                <a:gd name="T58" fmla="*/ 866 w 1285"/>
                <a:gd name="T59" fmla="*/ 870 h 1030"/>
                <a:gd name="T60" fmla="*/ 799 w 1285"/>
                <a:gd name="T61" fmla="*/ 907 h 1030"/>
                <a:gd name="T62" fmla="*/ 729 w 1285"/>
                <a:gd name="T63" fmla="*/ 942 h 1030"/>
                <a:gd name="T64" fmla="*/ 660 w 1285"/>
                <a:gd name="T65" fmla="*/ 972 h 1030"/>
                <a:gd name="T66" fmla="*/ 591 w 1285"/>
                <a:gd name="T67" fmla="*/ 996 h 1030"/>
                <a:gd name="T68" fmla="*/ 522 w 1285"/>
                <a:gd name="T69" fmla="*/ 1013 h 1030"/>
                <a:gd name="T70" fmla="*/ 455 w 1285"/>
                <a:gd name="T71" fmla="*/ 1026 h 1030"/>
                <a:gd name="T72" fmla="*/ 390 w 1285"/>
                <a:gd name="T73" fmla="*/ 1030 h 1030"/>
                <a:gd name="T74" fmla="*/ 327 w 1285"/>
                <a:gd name="T75" fmla="*/ 1030 h 1030"/>
                <a:gd name="T76" fmla="*/ 269 w 1285"/>
                <a:gd name="T77" fmla="*/ 1026 h 1030"/>
                <a:gd name="T78" fmla="*/ 214 w 1285"/>
                <a:gd name="T79" fmla="*/ 1013 h 1030"/>
                <a:gd name="T80" fmla="*/ 165 w 1285"/>
                <a:gd name="T81" fmla="*/ 996 h 1030"/>
                <a:gd name="T82" fmla="*/ 121 w 1285"/>
                <a:gd name="T83" fmla="*/ 972 h 1030"/>
                <a:gd name="T84" fmla="*/ 85 w 1285"/>
                <a:gd name="T85" fmla="*/ 944 h 1030"/>
                <a:gd name="T86" fmla="*/ 52 w 1285"/>
                <a:gd name="T87" fmla="*/ 909 h 1030"/>
                <a:gd name="T88" fmla="*/ 28 w 1285"/>
                <a:gd name="T89" fmla="*/ 873 h 1030"/>
                <a:gd name="T90" fmla="*/ 13 w 1285"/>
                <a:gd name="T91" fmla="*/ 829 h 1030"/>
                <a:gd name="T92" fmla="*/ 2 w 1285"/>
                <a:gd name="T93" fmla="*/ 784 h 1030"/>
                <a:gd name="T94" fmla="*/ 0 w 1285"/>
                <a:gd name="T95" fmla="*/ 734 h 1030"/>
                <a:gd name="T96" fmla="*/ 7 w 1285"/>
                <a:gd name="T97" fmla="*/ 683 h 1030"/>
                <a:gd name="T98" fmla="*/ 20 w 1285"/>
                <a:gd name="T99" fmla="*/ 629 h 1030"/>
                <a:gd name="T100" fmla="*/ 39 w 1285"/>
                <a:gd name="T101" fmla="*/ 572 h 1030"/>
                <a:gd name="T102" fmla="*/ 67 w 1285"/>
                <a:gd name="T103" fmla="*/ 516 h 1030"/>
                <a:gd name="T104" fmla="*/ 102 w 1285"/>
                <a:gd name="T105" fmla="*/ 462 h 1030"/>
                <a:gd name="T106" fmla="*/ 143 w 1285"/>
                <a:gd name="T107" fmla="*/ 406 h 1030"/>
                <a:gd name="T108" fmla="*/ 188 w 1285"/>
                <a:gd name="T109" fmla="*/ 352 h 1030"/>
                <a:gd name="T110" fmla="*/ 240 w 1285"/>
                <a:gd name="T111" fmla="*/ 300 h 1030"/>
                <a:gd name="T112" fmla="*/ 297 w 1285"/>
                <a:gd name="T113" fmla="*/ 251 h 1030"/>
                <a:gd name="T114" fmla="*/ 357 w 1285"/>
                <a:gd name="T115" fmla="*/ 205 h 1030"/>
                <a:gd name="T116" fmla="*/ 422 w 1285"/>
                <a:gd name="T117" fmla="*/ 162 h 103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285"/>
                <a:gd name="T178" fmla="*/ 0 h 1030"/>
                <a:gd name="T179" fmla="*/ 1285 w 1285"/>
                <a:gd name="T180" fmla="*/ 1030 h 1030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285" h="1030">
                  <a:moveTo>
                    <a:pt x="422" y="162"/>
                  </a:moveTo>
                  <a:lnTo>
                    <a:pt x="487" y="123"/>
                  </a:lnTo>
                  <a:lnTo>
                    <a:pt x="556" y="89"/>
                  </a:lnTo>
                  <a:lnTo>
                    <a:pt x="626" y="61"/>
                  </a:lnTo>
                  <a:lnTo>
                    <a:pt x="695" y="37"/>
                  </a:lnTo>
                  <a:lnTo>
                    <a:pt x="764" y="18"/>
                  </a:lnTo>
                  <a:lnTo>
                    <a:pt x="831" y="7"/>
                  </a:lnTo>
                  <a:lnTo>
                    <a:pt x="896" y="0"/>
                  </a:lnTo>
                  <a:lnTo>
                    <a:pt x="959" y="0"/>
                  </a:lnTo>
                  <a:lnTo>
                    <a:pt x="1017" y="7"/>
                  </a:lnTo>
                  <a:lnTo>
                    <a:pt x="1071" y="18"/>
                  </a:lnTo>
                  <a:lnTo>
                    <a:pt x="1121" y="35"/>
                  </a:lnTo>
                  <a:lnTo>
                    <a:pt x="1164" y="59"/>
                  </a:lnTo>
                  <a:lnTo>
                    <a:pt x="1203" y="87"/>
                  </a:lnTo>
                  <a:lnTo>
                    <a:pt x="1234" y="121"/>
                  </a:lnTo>
                  <a:lnTo>
                    <a:pt x="1257" y="160"/>
                  </a:lnTo>
                  <a:lnTo>
                    <a:pt x="1275" y="201"/>
                  </a:lnTo>
                  <a:lnTo>
                    <a:pt x="1283" y="249"/>
                  </a:lnTo>
                  <a:lnTo>
                    <a:pt x="1285" y="298"/>
                  </a:lnTo>
                  <a:lnTo>
                    <a:pt x="1279" y="350"/>
                  </a:lnTo>
                  <a:lnTo>
                    <a:pt x="1266" y="404"/>
                  </a:lnTo>
                  <a:lnTo>
                    <a:pt x="1247" y="458"/>
                  </a:lnTo>
                  <a:lnTo>
                    <a:pt x="1218" y="514"/>
                  </a:lnTo>
                  <a:lnTo>
                    <a:pt x="1184" y="570"/>
                  </a:lnTo>
                  <a:lnTo>
                    <a:pt x="1145" y="624"/>
                  </a:lnTo>
                  <a:lnTo>
                    <a:pt x="1097" y="678"/>
                  </a:lnTo>
                  <a:lnTo>
                    <a:pt x="1045" y="730"/>
                  </a:lnTo>
                  <a:lnTo>
                    <a:pt x="989" y="780"/>
                  </a:lnTo>
                  <a:lnTo>
                    <a:pt x="928" y="827"/>
                  </a:lnTo>
                  <a:lnTo>
                    <a:pt x="866" y="870"/>
                  </a:lnTo>
                  <a:lnTo>
                    <a:pt x="799" y="907"/>
                  </a:lnTo>
                  <a:lnTo>
                    <a:pt x="729" y="942"/>
                  </a:lnTo>
                  <a:lnTo>
                    <a:pt x="660" y="972"/>
                  </a:lnTo>
                  <a:lnTo>
                    <a:pt x="591" y="996"/>
                  </a:lnTo>
                  <a:lnTo>
                    <a:pt x="522" y="1013"/>
                  </a:lnTo>
                  <a:lnTo>
                    <a:pt x="455" y="1026"/>
                  </a:lnTo>
                  <a:lnTo>
                    <a:pt x="390" y="1030"/>
                  </a:lnTo>
                  <a:lnTo>
                    <a:pt x="327" y="1030"/>
                  </a:lnTo>
                  <a:lnTo>
                    <a:pt x="269" y="1026"/>
                  </a:lnTo>
                  <a:lnTo>
                    <a:pt x="214" y="1013"/>
                  </a:lnTo>
                  <a:lnTo>
                    <a:pt x="165" y="996"/>
                  </a:lnTo>
                  <a:lnTo>
                    <a:pt x="121" y="972"/>
                  </a:lnTo>
                  <a:lnTo>
                    <a:pt x="85" y="944"/>
                  </a:lnTo>
                  <a:lnTo>
                    <a:pt x="52" y="909"/>
                  </a:lnTo>
                  <a:lnTo>
                    <a:pt x="28" y="873"/>
                  </a:lnTo>
                  <a:lnTo>
                    <a:pt x="13" y="829"/>
                  </a:lnTo>
                  <a:lnTo>
                    <a:pt x="2" y="784"/>
                  </a:lnTo>
                  <a:lnTo>
                    <a:pt x="0" y="734"/>
                  </a:lnTo>
                  <a:lnTo>
                    <a:pt x="7" y="683"/>
                  </a:lnTo>
                  <a:lnTo>
                    <a:pt x="20" y="629"/>
                  </a:lnTo>
                  <a:lnTo>
                    <a:pt x="39" y="572"/>
                  </a:lnTo>
                  <a:lnTo>
                    <a:pt x="67" y="516"/>
                  </a:lnTo>
                  <a:lnTo>
                    <a:pt x="102" y="462"/>
                  </a:lnTo>
                  <a:lnTo>
                    <a:pt x="143" y="406"/>
                  </a:lnTo>
                  <a:lnTo>
                    <a:pt x="188" y="352"/>
                  </a:lnTo>
                  <a:lnTo>
                    <a:pt x="240" y="300"/>
                  </a:lnTo>
                  <a:lnTo>
                    <a:pt x="297" y="251"/>
                  </a:lnTo>
                  <a:lnTo>
                    <a:pt x="357" y="205"/>
                  </a:lnTo>
                  <a:lnTo>
                    <a:pt x="422" y="16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60"/>
          <p:cNvGrpSpPr>
            <a:grpSpLocks noChangeAspect="1"/>
          </p:cNvGrpSpPr>
          <p:nvPr/>
        </p:nvGrpSpPr>
        <p:grpSpPr bwMode="auto">
          <a:xfrm>
            <a:off x="4617942" y="4384677"/>
            <a:ext cx="2432050" cy="1789113"/>
            <a:chOff x="187" y="1430"/>
            <a:chExt cx="2380" cy="1751"/>
          </a:xfrm>
        </p:grpSpPr>
        <p:sp>
          <p:nvSpPr>
            <p:cNvPr id="76875" name="Rectangle 61"/>
            <p:cNvSpPr>
              <a:spLocks noChangeAspect="1" noChangeArrowheads="1"/>
            </p:cNvSpPr>
            <p:nvPr/>
          </p:nvSpPr>
          <p:spPr bwMode="auto">
            <a:xfrm>
              <a:off x="417" y="2643"/>
              <a:ext cx="111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4</a:t>
              </a:r>
              <a:endParaRPr lang="en-US" altLang="en-US" sz="1600"/>
            </a:p>
          </p:txBody>
        </p:sp>
        <p:sp>
          <p:nvSpPr>
            <p:cNvPr id="76876" name="Freeform 62"/>
            <p:cNvSpPr>
              <a:spLocks noChangeAspect="1"/>
            </p:cNvSpPr>
            <p:nvPr/>
          </p:nvSpPr>
          <p:spPr bwMode="auto">
            <a:xfrm>
              <a:off x="187" y="1430"/>
              <a:ext cx="2380" cy="1751"/>
            </a:xfrm>
            <a:custGeom>
              <a:avLst/>
              <a:gdLst>
                <a:gd name="T0" fmla="*/ 1275 w 2380"/>
                <a:gd name="T1" fmla="*/ 0 h 1751"/>
                <a:gd name="T2" fmla="*/ 1474 w 2380"/>
                <a:gd name="T3" fmla="*/ 22 h 1751"/>
                <a:gd name="T4" fmla="*/ 1664 w 2380"/>
                <a:gd name="T5" fmla="*/ 67 h 1751"/>
                <a:gd name="T6" fmla="*/ 1842 w 2380"/>
                <a:gd name="T7" fmla="*/ 136 h 1751"/>
                <a:gd name="T8" fmla="*/ 2002 w 2380"/>
                <a:gd name="T9" fmla="*/ 227 h 1751"/>
                <a:gd name="T10" fmla="*/ 2138 w 2380"/>
                <a:gd name="T11" fmla="*/ 335 h 1751"/>
                <a:gd name="T12" fmla="*/ 2246 w 2380"/>
                <a:gd name="T13" fmla="*/ 460 h 1751"/>
                <a:gd name="T14" fmla="*/ 2324 w 2380"/>
                <a:gd name="T15" fmla="*/ 596 h 1751"/>
                <a:gd name="T16" fmla="*/ 2370 w 2380"/>
                <a:gd name="T17" fmla="*/ 741 h 1751"/>
                <a:gd name="T18" fmla="*/ 2380 w 2380"/>
                <a:gd name="T19" fmla="*/ 887 h 1751"/>
                <a:gd name="T20" fmla="*/ 2359 w 2380"/>
                <a:gd name="T21" fmla="*/ 1036 h 1751"/>
                <a:gd name="T22" fmla="*/ 2302 w 2380"/>
                <a:gd name="T23" fmla="*/ 1179 h 1751"/>
                <a:gd name="T24" fmla="*/ 2214 w 2380"/>
                <a:gd name="T25" fmla="*/ 1313 h 1751"/>
                <a:gd name="T26" fmla="*/ 2097 w 2380"/>
                <a:gd name="T27" fmla="*/ 1436 h 1751"/>
                <a:gd name="T28" fmla="*/ 1954 w 2380"/>
                <a:gd name="T29" fmla="*/ 1542 h 1751"/>
                <a:gd name="T30" fmla="*/ 1787 w 2380"/>
                <a:gd name="T31" fmla="*/ 1628 h 1751"/>
                <a:gd name="T32" fmla="*/ 1606 w 2380"/>
                <a:gd name="T33" fmla="*/ 1693 h 1751"/>
                <a:gd name="T34" fmla="*/ 1411 w 2380"/>
                <a:gd name="T35" fmla="*/ 1736 h 1751"/>
                <a:gd name="T36" fmla="*/ 1210 w 2380"/>
                <a:gd name="T37" fmla="*/ 1751 h 1751"/>
                <a:gd name="T38" fmla="*/ 1009 w 2380"/>
                <a:gd name="T39" fmla="*/ 1742 h 1751"/>
                <a:gd name="T40" fmla="*/ 812 w 2380"/>
                <a:gd name="T41" fmla="*/ 1710 h 1751"/>
                <a:gd name="T42" fmla="*/ 626 w 2380"/>
                <a:gd name="T43" fmla="*/ 1652 h 1751"/>
                <a:gd name="T44" fmla="*/ 457 w 2380"/>
                <a:gd name="T45" fmla="*/ 1572 h 1751"/>
                <a:gd name="T46" fmla="*/ 310 w 2380"/>
                <a:gd name="T47" fmla="*/ 1473 h 1751"/>
                <a:gd name="T48" fmla="*/ 186 w 2380"/>
                <a:gd name="T49" fmla="*/ 1356 h 1751"/>
                <a:gd name="T50" fmla="*/ 93 w 2380"/>
                <a:gd name="T51" fmla="*/ 1226 h 1751"/>
                <a:gd name="T52" fmla="*/ 31 w 2380"/>
                <a:gd name="T53" fmla="*/ 1084 h 1751"/>
                <a:gd name="T54" fmla="*/ 2 w 2380"/>
                <a:gd name="T55" fmla="*/ 937 h 1751"/>
                <a:gd name="T56" fmla="*/ 9 w 2380"/>
                <a:gd name="T57" fmla="*/ 788 h 1751"/>
                <a:gd name="T58" fmla="*/ 48 w 2380"/>
                <a:gd name="T59" fmla="*/ 643 h 1751"/>
                <a:gd name="T60" fmla="*/ 119 w 2380"/>
                <a:gd name="T61" fmla="*/ 503 h 1751"/>
                <a:gd name="T62" fmla="*/ 223 w 2380"/>
                <a:gd name="T63" fmla="*/ 374 h 1751"/>
                <a:gd name="T64" fmla="*/ 355 w 2380"/>
                <a:gd name="T65" fmla="*/ 259 h 1751"/>
                <a:gd name="T66" fmla="*/ 509 w 2380"/>
                <a:gd name="T67" fmla="*/ 164 h 1751"/>
                <a:gd name="T68" fmla="*/ 684 w 2380"/>
                <a:gd name="T69" fmla="*/ 86 h 1751"/>
                <a:gd name="T70" fmla="*/ 874 w 2380"/>
                <a:gd name="T71" fmla="*/ 35 h 1751"/>
                <a:gd name="T72" fmla="*/ 1071 w 2380"/>
                <a:gd name="T73" fmla="*/ 4 h 175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80"/>
                <a:gd name="T112" fmla="*/ 0 h 1751"/>
                <a:gd name="T113" fmla="*/ 2380 w 2380"/>
                <a:gd name="T114" fmla="*/ 1751 h 175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80" h="1751">
                  <a:moveTo>
                    <a:pt x="1173" y="0"/>
                  </a:moveTo>
                  <a:lnTo>
                    <a:pt x="1275" y="0"/>
                  </a:lnTo>
                  <a:lnTo>
                    <a:pt x="1374" y="9"/>
                  </a:lnTo>
                  <a:lnTo>
                    <a:pt x="1474" y="22"/>
                  </a:lnTo>
                  <a:lnTo>
                    <a:pt x="1571" y="41"/>
                  </a:lnTo>
                  <a:lnTo>
                    <a:pt x="1664" y="67"/>
                  </a:lnTo>
                  <a:lnTo>
                    <a:pt x="1755" y="99"/>
                  </a:lnTo>
                  <a:lnTo>
                    <a:pt x="1842" y="136"/>
                  </a:lnTo>
                  <a:lnTo>
                    <a:pt x="1924" y="179"/>
                  </a:lnTo>
                  <a:lnTo>
                    <a:pt x="2002" y="227"/>
                  </a:lnTo>
                  <a:lnTo>
                    <a:pt x="2073" y="279"/>
                  </a:lnTo>
                  <a:lnTo>
                    <a:pt x="2138" y="335"/>
                  </a:lnTo>
                  <a:lnTo>
                    <a:pt x="2194" y="395"/>
                  </a:lnTo>
                  <a:lnTo>
                    <a:pt x="2246" y="460"/>
                  </a:lnTo>
                  <a:lnTo>
                    <a:pt x="2289" y="527"/>
                  </a:lnTo>
                  <a:lnTo>
                    <a:pt x="2324" y="596"/>
                  </a:lnTo>
                  <a:lnTo>
                    <a:pt x="2350" y="667"/>
                  </a:lnTo>
                  <a:lnTo>
                    <a:pt x="2370" y="741"/>
                  </a:lnTo>
                  <a:lnTo>
                    <a:pt x="2380" y="814"/>
                  </a:lnTo>
                  <a:lnTo>
                    <a:pt x="2380" y="887"/>
                  </a:lnTo>
                  <a:lnTo>
                    <a:pt x="2374" y="963"/>
                  </a:lnTo>
                  <a:lnTo>
                    <a:pt x="2359" y="1036"/>
                  </a:lnTo>
                  <a:lnTo>
                    <a:pt x="2335" y="1108"/>
                  </a:lnTo>
                  <a:lnTo>
                    <a:pt x="2302" y="1179"/>
                  </a:lnTo>
                  <a:lnTo>
                    <a:pt x="2261" y="1248"/>
                  </a:lnTo>
                  <a:lnTo>
                    <a:pt x="2214" y="1313"/>
                  </a:lnTo>
                  <a:lnTo>
                    <a:pt x="2160" y="1378"/>
                  </a:lnTo>
                  <a:lnTo>
                    <a:pt x="2097" y="1436"/>
                  </a:lnTo>
                  <a:lnTo>
                    <a:pt x="2028" y="1492"/>
                  </a:lnTo>
                  <a:lnTo>
                    <a:pt x="1954" y="1542"/>
                  </a:lnTo>
                  <a:lnTo>
                    <a:pt x="1872" y="1587"/>
                  </a:lnTo>
                  <a:lnTo>
                    <a:pt x="1787" y="1628"/>
                  </a:lnTo>
                  <a:lnTo>
                    <a:pt x="1699" y="1665"/>
                  </a:lnTo>
                  <a:lnTo>
                    <a:pt x="1606" y="1693"/>
                  </a:lnTo>
                  <a:lnTo>
                    <a:pt x="1508" y="1717"/>
                  </a:lnTo>
                  <a:lnTo>
                    <a:pt x="1411" y="1736"/>
                  </a:lnTo>
                  <a:lnTo>
                    <a:pt x="1309" y="1747"/>
                  </a:lnTo>
                  <a:lnTo>
                    <a:pt x="1210" y="1751"/>
                  </a:lnTo>
                  <a:lnTo>
                    <a:pt x="1108" y="1751"/>
                  </a:lnTo>
                  <a:lnTo>
                    <a:pt x="1009" y="1742"/>
                  </a:lnTo>
                  <a:lnTo>
                    <a:pt x="909" y="1730"/>
                  </a:lnTo>
                  <a:lnTo>
                    <a:pt x="812" y="1710"/>
                  </a:lnTo>
                  <a:lnTo>
                    <a:pt x="719" y="1684"/>
                  </a:lnTo>
                  <a:lnTo>
                    <a:pt x="626" y="1652"/>
                  </a:lnTo>
                  <a:lnTo>
                    <a:pt x="539" y="1615"/>
                  </a:lnTo>
                  <a:lnTo>
                    <a:pt x="457" y="1572"/>
                  </a:lnTo>
                  <a:lnTo>
                    <a:pt x="381" y="1524"/>
                  </a:lnTo>
                  <a:lnTo>
                    <a:pt x="310" y="1473"/>
                  </a:lnTo>
                  <a:lnTo>
                    <a:pt x="245" y="1416"/>
                  </a:lnTo>
                  <a:lnTo>
                    <a:pt x="186" y="1356"/>
                  </a:lnTo>
                  <a:lnTo>
                    <a:pt x="137" y="1291"/>
                  </a:lnTo>
                  <a:lnTo>
                    <a:pt x="93" y="1226"/>
                  </a:lnTo>
                  <a:lnTo>
                    <a:pt x="59" y="1155"/>
                  </a:lnTo>
                  <a:lnTo>
                    <a:pt x="31" y="1084"/>
                  </a:lnTo>
                  <a:lnTo>
                    <a:pt x="13" y="1011"/>
                  </a:lnTo>
                  <a:lnTo>
                    <a:pt x="2" y="937"/>
                  </a:lnTo>
                  <a:lnTo>
                    <a:pt x="0" y="864"/>
                  </a:lnTo>
                  <a:lnTo>
                    <a:pt x="9" y="788"/>
                  </a:lnTo>
                  <a:lnTo>
                    <a:pt x="24" y="715"/>
                  </a:lnTo>
                  <a:lnTo>
                    <a:pt x="48" y="643"/>
                  </a:lnTo>
                  <a:lnTo>
                    <a:pt x="80" y="572"/>
                  </a:lnTo>
                  <a:lnTo>
                    <a:pt x="119" y="503"/>
                  </a:lnTo>
                  <a:lnTo>
                    <a:pt x="167" y="438"/>
                  </a:lnTo>
                  <a:lnTo>
                    <a:pt x="223" y="374"/>
                  </a:lnTo>
                  <a:lnTo>
                    <a:pt x="286" y="315"/>
                  </a:lnTo>
                  <a:lnTo>
                    <a:pt x="355" y="259"/>
                  </a:lnTo>
                  <a:lnTo>
                    <a:pt x="429" y="209"/>
                  </a:lnTo>
                  <a:lnTo>
                    <a:pt x="509" y="164"/>
                  </a:lnTo>
                  <a:lnTo>
                    <a:pt x="595" y="123"/>
                  </a:lnTo>
                  <a:lnTo>
                    <a:pt x="684" y="86"/>
                  </a:lnTo>
                  <a:lnTo>
                    <a:pt x="777" y="58"/>
                  </a:lnTo>
                  <a:lnTo>
                    <a:pt x="874" y="35"/>
                  </a:lnTo>
                  <a:lnTo>
                    <a:pt x="972" y="15"/>
                  </a:lnTo>
                  <a:lnTo>
                    <a:pt x="1071" y="4"/>
                  </a:lnTo>
                  <a:lnTo>
                    <a:pt x="1173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6819" name="Group 63"/>
          <p:cNvGrpSpPr>
            <a:grpSpLocks noChangeAspect="1"/>
          </p:cNvGrpSpPr>
          <p:nvPr/>
        </p:nvGrpSpPr>
        <p:grpSpPr bwMode="auto">
          <a:xfrm>
            <a:off x="7681913" y="1452563"/>
            <a:ext cx="1979612" cy="1797050"/>
            <a:chOff x="383" y="1437"/>
            <a:chExt cx="1902" cy="1727"/>
          </a:xfrm>
        </p:grpSpPr>
        <p:sp>
          <p:nvSpPr>
            <p:cNvPr id="76863" name="Freeform 64"/>
            <p:cNvSpPr>
              <a:spLocks noChangeAspect="1"/>
            </p:cNvSpPr>
            <p:nvPr/>
          </p:nvSpPr>
          <p:spPr bwMode="auto">
            <a:xfrm>
              <a:off x="974" y="2118"/>
              <a:ext cx="87" cy="87"/>
            </a:xfrm>
            <a:custGeom>
              <a:avLst/>
              <a:gdLst>
                <a:gd name="T0" fmla="*/ 0 w 87"/>
                <a:gd name="T1" fmla="*/ 43 h 87"/>
                <a:gd name="T2" fmla="*/ 4 w 87"/>
                <a:gd name="T3" fmla="*/ 26 h 87"/>
                <a:gd name="T4" fmla="*/ 13 w 87"/>
                <a:gd name="T5" fmla="*/ 13 h 87"/>
                <a:gd name="T6" fmla="*/ 28 w 87"/>
                <a:gd name="T7" fmla="*/ 2 h 87"/>
                <a:gd name="T8" fmla="*/ 45 w 87"/>
                <a:gd name="T9" fmla="*/ 0 h 87"/>
                <a:gd name="T10" fmla="*/ 62 w 87"/>
                <a:gd name="T11" fmla="*/ 2 h 87"/>
                <a:gd name="T12" fmla="*/ 75 w 87"/>
                <a:gd name="T13" fmla="*/ 13 h 87"/>
                <a:gd name="T14" fmla="*/ 85 w 87"/>
                <a:gd name="T15" fmla="*/ 26 h 87"/>
                <a:gd name="T16" fmla="*/ 87 w 87"/>
                <a:gd name="T17" fmla="*/ 43 h 87"/>
                <a:gd name="T18" fmla="*/ 85 w 87"/>
                <a:gd name="T19" fmla="*/ 60 h 87"/>
                <a:gd name="T20" fmla="*/ 75 w 87"/>
                <a:gd name="T21" fmla="*/ 75 h 87"/>
                <a:gd name="T22" fmla="*/ 62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5 h 87"/>
                <a:gd name="T30" fmla="*/ 4 w 87"/>
                <a:gd name="T31" fmla="*/ 60 h 87"/>
                <a:gd name="T32" fmla="*/ 0 w 87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5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5" y="75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64" name="Freeform 65"/>
            <p:cNvSpPr>
              <a:spLocks noChangeAspect="1"/>
            </p:cNvSpPr>
            <p:nvPr/>
          </p:nvSpPr>
          <p:spPr bwMode="auto">
            <a:xfrm>
              <a:off x="1782" y="1488"/>
              <a:ext cx="87" cy="87"/>
            </a:xfrm>
            <a:custGeom>
              <a:avLst/>
              <a:gdLst>
                <a:gd name="T0" fmla="*/ 0 w 87"/>
                <a:gd name="T1" fmla="*/ 43 h 87"/>
                <a:gd name="T2" fmla="*/ 4 w 87"/>
                <a:gd name="T3" fmla="*/ 26 h 87"/>
                <a:gd name="T4" fmla="*/ 13 w 87"/>
                <a:gd name="T5" fmla="*/ 13 h 87"/>
                <a:gd name="T6" fmla="*/ 28 w 87"/>
                <a:gd name="T7" fmla="*/ 3 h 87"/>
                <a:gd name="T8" fmla="*/ 45 w 87"/>
                <a:gd name="T9" fmla="*/ 0 h 87"/>
                <a:gd name="T10" fmla="*/ 60 w 87"/>
                <a:gd name="T11" fmla="*/ 3 h 87"/>
                <a:gd name="T12" fmla="*/ 74 w 87"/>
                <a:gd name="T13" fmla="*/ 13 h 87"/>
                <a:gd name="T14" fmla="*/ 85 w 87"/>
                <a:gd name="T15" fmla="*/ 26 h 87"/>
                <a:gd name="T16" fmla="*/ 87 w 87"/>
                <a:gd name="T17" fmla="*/ 43 h 87"/>
                <a:gd name="T18" fmla="*/ 85 w 87"/>
                <a:gd name="T19" fmla="*/ 60 h 87"/>
                <a:gd name="T20" fmla="*/ 74 w 87"/>
                <a:gd name="T21" fmla="*/ 75 h 87"/>
                <a:gd name="T22" fmla="*/ 60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5 h 87"/>
                <a:gd name="T30" fmla="*/ 4 w 87"/>
                <a:gd name="T31" fmla="*/ 60 h 87"/>
                <a:gd name="T32" fmla="*/ 0 w 87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3"/>
                  </a:lnTo>
                  <a:lnTo>
                    <a:pt x="45" y="0"/>
                  </a:lnTo>
                  <a:lnTo>
                    <a:pt x="60" y="3"/>
                  </a:lnTo>
                  <a:lnTo>
                    <a:pt x="74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4" y="75"/>
                  </a:lnTo>
                  <a:lnTo>
                    <a:pt x="60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65" name="Freeform 66"/>
            <p:cNvSpPr>
              <a:spLocks noChangeAspect="1"/>
            </p:cNvSpPr>
            <p:nvPr/>
          </p:nvSpPr>
          <p:spPr bwMode="auto">
            <a:xfrm>
              <a:off x="1193" y="2975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4 h 87"/>
                <a:gd name="T8" fmla="*/ 45 w 87"/>
                <a:gd name="T9" fmla="*/ 0 h 87"/>
                <a:gd name="T10" fmla="*/ 62 w 87"/>
                <a:gd name="T11" fmla="*/ 4 h 87"/>
                <a:gd name="T12" fmla="*/ 75 w 87"/>
                <a:gd name="T13" fmla="*/ 13 h 87"/>
                <a:gd name="T14" fmla="*/ 85 w 87"/>
                <a:gd name="T15" fmla="*/ 28 h 87"/>
                <a:gd name="T16" fmla="*/ 87 w 87"/>
                <a:gd name="T17" fmla="*/ 45 h 87"/>
                <a:gd name="T18" fmla="*/ 85 w 87"/>
                <a:gd name="T19" fmla="*/ 62 h 87"/>
                <a:gd name="T20" fmla="*/ 75 w 87"/>
                <a:gd name="T21" fmla="*/ 74 h 87"/>
                <a:gd name="T22" fmla="*/ 62 w 87"/>
                <a:gd name="T23" fmla="*/ 85 h 87"/>
                <a:gd name="T24" fmla="*/ 45 w 87"/>
                <a:gd name="T25" fmla="*/ 87 h 87"/>
                <a:gd name="T26" fmla="*/ 28 w 87"/>
                <a:gd name="T27" fmla="*/ 85 h 87"/>
                <a:gd name="T28" fmla="*/ 13 w 87"/>
                <a:gd name="T29" fmla="*/ 74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5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5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66" name="Freeform 67"/>
            <p:cNvSpPr>
              <a:spLocks noChangeAspect="1"/>
            </p:cNvSpPr>
            <p:nvPr/>
          </p:nvSpPr>
          <p:spPr bwMode="auto">
            <a:xfrm>
              <a:off x="383" y="1993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4 h 87"/>
                <a:gd name="T8" fmla="*/ 45 w 87"/>
                <a:gd name="T9" fmla="*/ 0 h 87"/>
                <a:gd name="T10" fmla="*/ 62 w 87"/>
                <a:gd name="T11" fmla="*/ 4 h 87"/>
                <a:gd name="T12" fmla="*/ 74 w 87"/>
                <a:gd name="T13" fmla="*/ 13 h 87"/>
                <a:gd name="T14" fmla="*/ 85 w 87"/>
                <a:gd name="T15" fmla="*/ 28 h 87"/>
                <a:gd name="T16" fmla="*/ 87 w 87"/>
                <a:gd name="T17" fmla="*/ 45 h 87"/>
                <a:gd name="T18" fmla="*/ 85 w 87"/>
                <a:gd name="T19" fmla="*/ 62 h 87"/>
                <a:gd name="T20" fmla="*/ 74 w 87"/>
                <a:gd name="T21" fmla="*/ 74 h 87"/>
                <a:gd name="T22" fmla="*/ 62 w 87"/>
                <a:gd name="T23" fmla="*/ 85 h 87"/>
                <a:gd name="T24" fmla="*/ 45 w 87"/>
                <a:gd name="T25" fmla="*/ 87 h 87"/>
                <a:gd name="T26" fmla="*/ 28 w 87"/>
                <a:gd name="T27" fmla="*/ 85 h 87"/>
                <a:gd name="T28" fmla="*/ 13 w 87"/>
                <a:gd name="T29" fmla="*/ 74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4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4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67" name="Freeform 68"/>
            <p:cNvSpPr>
              <a:spLocks noChangeAspect="1"/>
            </p:cNvSpPr>
            <p:nvPr/>
          </p:nvSpPr>
          <p:spPr bwMode="auto">
            <a:xfrm>
              <a:off x="1544" y="2419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5 h 87"/>
                <a:gd name="T8" fmla="*/ 42 w 87"/>
                <a:gd name="T9" fmla="*/ 0 h 87"/>
                <a:gd name="T10" fmla="*/ 59 w 87"/>
                <a:gd name="T11" fmla="*/ 5 h 87"/>
                <a:gd name="T12" fmla="*/ 74 w 87"/>
                <a:gd name="T13" fmla="*/ 13 h 87"/>
                <a:gd name="T14" fmla="*/ 83 w 87"/>
                <a:gd name="T15" fmla="*/ 28 h 87"/>
                <a:gd name="T16" fmla="*/ 87 w 87"/>
                <a:gd name="T17" fmla="*/ 45 h 87"/>
                <a:gd name="T18" fmla="*/ 83 w 87"/>
                <a:gd name="T19" fmla="*/ 62 h 87"/>
                <a:gd name="T20" fmla="*/ 74 w 87"/>
                <a:gd name="T21" fmla="*/ 75 h 87"/>
                <a:gd name="T22" fmla="*/ 59 w 87"/>
                <a:gd name="T23" fmla="*/ 85 h 87"/>
                <a:gd name="T24" fmla="*/ 42 w 87"/>
                <a:gd name="T25" fmla="*/ 87 h 87"/>
                <a:gd name="T26" fmla="*/ 28 w 87"/>
                <a:gd name="T27" fmla="*/ 85 h 87"/>
                <a:gd name="T28" fmla="*/ 13 w 87"/>
                <a:gd name="T29" fmla="*/ 75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5"/>
                  </a:lnTo>
                  <a:lnTo>
                    <a:pt x="42" y="0"/>
                  </a:lnTo>
                  <a:lnTo>
                    <a:pt x="59" y="5"/>
                  </a:lnTo>
                  <a:lnTo>
                    <a:pt x="74" y="13"/>
                  </a:lnTo>
                  <a:lnTo>
                    <a:pt x="83" y="28"/>
                  </a:lnTo>
                  <a:lnTo>
                    <a:pt x="87" y="45"/>
                  </a:lnTo>
                  <a:lnTo>
                    <a:pt x="83" y="62"/>
                  </a:lnTo>
                  <a:lnTo>
                    <a:pt x="74" y="75"/>
                  </a:lnTo>
                  <a:lnTo>
                    <a:pt x="59" y="85"/>
                  </a:lnTo>
                  <a:lnTo>
                    <a:pt x="42" y="87"/>
                  </a:lnTo>
                  <a:lnTo>
                    <a:pt x="28" y="85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68" name="Freeform 69"/>
            <p:cNvSpPr>
              <a:spLocks noChangeAspect="1"/>
            </p:cNvSpPr>
            <p:nvPr/>
          </p:nvSpPr>
          <p:spPr bwMode="auto">
            <a:xfrm>
              <a:off x="2018" y="2479"/>
              <a:ext cx="87" cy="87"/>
            </a:xfrm>
            <a:custGeom>
              <a:avLst/>
              <a:gdLst>
                <a:gd name="T0" fmla="*/ 0 w 87"/>
                <a:gd name="T1" fmla="*/ 42 h 87"/>
                <a:gd name="T2" fmla="*/ 4 w 87"/>
                <a:gd name="T3" fmla="*/ 25 h 87"/>
                <a:gd name="T4" fmla="*/ 13 w 87"/>
                <a:gd name="T5" fmla="*/ 13 h 87"/>
                <a:gd name="T6" fmla="*/ 28 w 87"/>
                <a:gd name="T7" fmla="*/ 2 h 87"/>
                <a:gd name="T8" fmla="*/ 45 w 87"/>
                <a:gd name="T9" fmla="*/ 0 h 87"/>
                <a:gd name="T10" fmla="*/ 62 w 87"/>
                <a:gd name="T11" fmla="*/ 2 h 87"/>
                <a:gd name="T12" fmla="*/ 74 w 87"/>
                <a:gd name="T13" fmla="*/ 13 h 87"/>
                <a:gd name="T14" fmla="*/ 85 w 87"/>
                <a:gd name="T15" fmla="*/ 25 h 87"/>
                <a:gd name="T16" fmla="*/ 87 w 87"/>
                <a:gd name="T17" fmla="*/ 42 h 87"/>
                <a:gd name="T18" fmla="*/ 85 w 87"/>
                <a:gd name="T19" fmla="*/ 59 h 87"/>
                <a:gd name="T20" fmla="*/ 74 w 87"/>
                <a:gd name="T21" fmla="*/ 74 h 87"/>
                <a:gd name="T22" fmla="*/ 62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4 h 87"/>
                <a:gd name="T30" fmla="*/ 4 w 87"/>
                <a:gd name="T31" fmla="*/ 59 h 87"/>
                <a:gd name="T32" fmla="*/ 0 w 87"/>
                <a:gd name="T33" fmla="*/ 42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2"/>
                  </a:moveTo>
                  <a:lnTo>
                    <a:pt x="4" y="25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4" y="13"/>
                  </a:lnTo>
                  <a:lnTo>
                    <a:pt x="85" y="25"/>
                  </a:lnTo>
                  <a:lnTo>
                    <a:pt x="87" y="42"/>
                  </a:lnTo>
                  <a:lnTo>
                    <a:pt x="85" y="59"/>
                  </a:lnTo>
                  <a:lnTo>
                    <a:pt x="74" y="74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4"/>
                  </a:lnTo>
                  <a:lnTo>
                    <a:pt x="4" y="59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69" name="Rectangle 70"/>
            <p:cNvSpPr>
              <a:spLocks noChangeAspect="1" noChangeArrowheads="1"/>
            </p:cNvSpPr>
            <p:nvPr/>
          </p:nvSpPr>
          <p:spPr bwMode="auto">
            <a:xfrm>
              <a:off x="1890" y="1437"/>
              <a:ext cx="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en-US" sz="1600"/>
            </a:p>
          </p:txBody>
        </p:sp>
        <p:sp>
          <p:nvSpPr>
            <p:cNvPr id="76870" name="Rectangle 71"/>
            <p:cNvSpPr>
              <a:spLocks noChangeAspect="1" noChangeArrowheads="1"/>
            </p:cNvSpPr>
            <p:nvPr/>
          </p:nvSpPr>
          <p:spPr bwMode="auto">
            <a:xfrm>
              <a:off x="1089" y="2061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en-US" sz="1600"/>
            </a:p>
          </p:txBody>
        </p:sp>
        <p:sp>
          <p:nvSpPr>
            <p:cNvPr id="76871" name="Rectangle 72"/>
            <p:cNvSpPr>
              <a:spLocks noChangeAspect="1" noChangeArrowheads="1"/>
            </p:cNvSpPr>
            <p:nvPr/>
          </p:nvSpPr>
          <p:spPr bwMode="auto">
            <a:xfrm>
              <a:off x="1699" y="2374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en-US" sz="1600"/>
            </a:p>
          </p:txBody>
        </p:sp>
        <p:sp>
          <p:nvSpPr>
            <p:cNvPr id="76872" name="Rectangle 73"/>
            <p:cNvSpPr>
              <a:spLocks noChangeAspect="1" noChangeArrowheads="1"/>
            </p:cNvSpPr>
            <p:nvPr/>
          </p:nvSpPr>
          <p:spPr bwMode="auto">
            <a:xfrm>
              <a:off x="1319" y="2929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altLang="en-US" sz="1600"/>
            </a:p>
          </p:txBody>
        </p:sp>
        <p:sp>
          <p:nvSpPr>
            <p:cNvPr id="76873" name="Rectangle 74"/>
            <p:cNvSpPr>
              <a:spLocks noChangeAspect="1" noChangeArrowheads="1"/>
            </p:cNvSpPr>
            <p:nvPr/>
          </p:nvSpPr>
          <p:spPr bwMode="auto">
            <a:xfrm>
              <a:off x="517" y="1940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altLang="en-US" sz="1600"/>
            </a:p>
          </p:txBody>
        </p:sp>
        <p:sp>
          <p:nvSpPr>
            <p:cNvPr id="76874" name="Rectangle 75"/>
            <p:cNvSpPr>
              <a:spLocks noChangeAspect="1" noChangeArrowheads="1"/>
            </p:cNvSpPr>
            <p:nvPr/>
          </p:nvSpPr>
          <p:spPr bwMode="auto">
            <a:xfrm>
              <a:off x="2187" y="2429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altLang="en-US" sz="1600"/>
            </a:p>
          </p:txBody>
        </p:sp>
      </p:grpSp>
      <p:grpSp>
        <p:nvGrpSpPr>
          <p:cNvPr id="15" name="Group 76"/>
          <p:cNvGrpSpPr>
            <a:grpSpLocks noChangeAspect="1"/>
          </p:cNvGrpSpPr>
          <p:nvPr/>
        </p:nvGrpSpPr>
        <p:grpSpPr bwMode="auto">
          <a:xfrm>
            <a:off x="8809038" y="2360612"/>
            <a:ext cx="919162" cy="619616"/>
            <a:chOff x="1465" y="2309"/>
            <a:chExt cx="883" cy="596"/>
          </a:xfrm>
        </p:grpSpPr>
        <p:sp>
          <p:nvSpPr>
            <p:cNvPr id="76861" name="Freeform 77"/>
            <p:cNvSpPr>
              <a:spLocks noChangeAspect="1"/>
            </p:cNvSpPr>
            <p:nvPr/>
          </p:nvSpPr>
          <p:spPr bwMode="auto">
            <a:xfrm>
              <a:off x="1465" y="2309"/>
              <a:ext cx="883" cy="369"/>
            </a:xfrm>
            <a:custGeom>
              <a:avLst/>
              <a:gdLst>
                <a:gd name="T0" fmla="*/ 442 w 883"/>
                <a:gd name="T1" fmla="*/ 0 h 369"/>
                <a:gd name="T2" fmla="*/ 502 w 883"/>
                <a:gd name="T3" fmla="*/ 2 h 369"/>
                <a:gd name="T4" fmla="*/ 562 w 883"/>
                <a:gd name="T5" fmla="*/ 7 h 369"/>
                <a:gd name="T6" fmla="*/ 619 w 883"/>
                <a:gd name="T7" fmla="*/ 15 h 369"/>
                <a:gd name="T8" fmla="*/ 672 w 883"/>
                <a:gd name="T9" fmla="*/ 28 h 369"/>
                <a:gd name="T10" fmla="*/ 721 w 883"/>
                <a:gd name="T11" fmla="*/ 43 h 369"/>
                <a:gd name="T12" fmla="*/ 766 w 883"/>
                <a:gd name="T13" fmla="*/ 60 h 369"/>
                <a:gd name="T14" fmla="*/ 804 w 883"/>
                <a:gd name="T15" fmla="*/ 79 h 369"/>
                <a:gd name="T16" fmla="*/ 836 w 883"/>
                <a:gd name="T17" fmla="*/ 100 h 369"/>
                <a:gd name="T18" fmla="*/ 859 w 883"/>
                <a:gd name="T19" fmla="*/ 123 h 369"/>
                <a:gd name="T20" fmla="*/ 876 w 883"/>
                <a:gd name="T21" fmla="*/ 147 h 369"/>
                <a:gd name="T22" fmla="*/ 883 w 883"/>
                <a:gd name="T23" fmla="*/ 172 h 369"/>
                <a:gd name="T24" fmla="*/ 883 w 883"/>
                <a:gd name="T25" fmla="*/ 197 h 369"/>
                <a:gd name="T26" fmla="*/ 876 w 883"/>
                <a:gd name="T27" fmla="*/ 223 h 369"/>
                <a:gd name="T28" fmla="*/ 859 w 883"/>
                <a:gd name="T29" fmla="*/ 246 h 369"/>
                <a:gd name="T30" fmla="*/ 836 w 883"/>
                <a:gd name="T31" fmla="*/ 270 h 369"/>
                <a:gd name="T32" fmla="*/ 804 w 883"/>
                <a:gd name="T33" fmla="*/ 291 h 369"/>
                <a:gd name="T34" fmla="*/ 766 w 883"/>
                <a:gd name="T35" fmla="*/ 310 h 369"/>
                <a:gd name="T36" fmla="*/ 721 w 883"/>
                <a:gd name="T37" fmla="*/ 327 h 369"/>
                <a:gd name="T38" fmla="*/ 672 w 883"/>
                <a:gd name="T39" fmla="*/ 342 h 369"/>
                <a:gd name="T40" fmla="*/ 619 w 883"/>
                <a:gd name="T41" fmla="*/ 354 h 369"/>
                <a:gd name="T42" fmla="*/ 562 w 883"/>
                <a:gd name="T43" fmla="*/ 363 h 369"/>
                <a:gd name="T44" fmla="*/ 502 w 883"/>
                <a:gd name="T45" fmla="*/ 367 h 369"/>
                <a:gd name="T46" fmla="*/ 442 w 883"/>
                <a:gd name="T47" fmla="*/ 369 h 369"/>
                <a:gd name="T48" fmla="*/ 381 w 883"/>
                <a:gd name="T49" fmla="*/ 367 h 369"/>
                <a:gd name="T50" fmla="*/ 323 w 883"/>
                <a:gd name="T51" fmla="*/ 363 h 369"/>
                <a:gd name="T52" fmla="*/ 266 w 883"/>
                <a:gd name="T53" fmla="*/ 354 h 369"/>
                <a:gd name="T54" fmla="*/ 213 w 883"/>
                <a:gd name="T55" fmla="*/ 342 h 369"/>
                <a:gd name="T56" fmla="*/ 162 w 883"/>
                <a:gd name="T57" fmla="*/ 327 h 369"/>
                <a:gd name="T58" fmla="*/ 119 w 883"/>
                <a:gd name="T59" fmla="*/ 310 h 369"/>
                <a:gd name="T60" fmla="*/ 81 w 883"/>
                <a:gd name="T61" fmla="*/ 291 h 369"/>
                <a:gd name="T62" fmla="*/ 49 w 883"/>
                <a:gd name="T63" fmla="*/ 270 h 369"/>
                <a:gd name="T64" fmla="*/ 26 w 883"/>
                <a:gd name="T65" fmla="*/ 246 h 369"/>
                <a:gd name="T66" fmla="*/ 9 w 883"/>
                <a:gd name="T67" fmla="*/ 223 h 369"/>
                <a:gd name="T68" fmla="*/ 0 w 883"/>
                <a:gd name="T69" fmla="*/ 197 h 369"/>
                <a:gd name="T70" fmla="*/ 0 w 883"/>
                <a:gd name="T71" fmla="*/ 172 h 369"/>
                <a:gd name="T72" fmla="*/ 9 w 883"/>
                <a:gd name="T73" fmla="*/ 147 h 369"/>
                <a:gd name="T74" fmla="*/ 26 w 883"/>
                <a:gd name="T75" fmla="*/ 123 h 369"/>
                <a:gd name="T76" fmla="*/ 49 w 883"/>
                <a:gd name="T77" fmla="*/ 100 h 369"/>
                <a:gd name="T78" fmla="*/ 81 w 883"/>
                <a:gd name="T79" fmla="*/ 79 h 369"/>
                <a:gd name="T80" fmla="*/ 119 w 883"/>
                <a:gd name="T81" fmla="*/ 60 h 369"/>
                <a:gd name="T82" fmla="*/ 162 w 883"/>
                <a:gd name="T83" fmla="*/ 43 h 369"/>
                <a:gd name="T84" fmla="*/ 213 w 883"/>
                <a:gd name="T85" fmla="*/ 28 h 369"/>
                <a:gd name="T86" fmla="*/ 266 w 883"/>
                <a:gd name="T87" fmla="*/ 15 h 369"/>
                <a:gd name="T88" fmla="*/ 323 w 883"/>
                <a:gd name="T89" fmla="*/ 7 h 369"/>
                <a:gd name="T90" fmla="*/ 381 w 883"/>
                <a:gd name="T91" fmla="*/ 2 h 369"/>
                <a:gd name="T92" fmla="*/ 442 w 883"/>
                <a:gd name="T93" fmla="*/ 0 h 36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83"/>
                <a:gd name="T142" fmla="*/ 0 h 369"/>
                <a:gd name="T143" fmla="*/ 883 w 883"/>
                <a:gd name="T144" fmla="*/ 369 h 369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83" h="369">
                  <a:moveTo>
                    <a:pt x="442" y="0"/>
                  </a:moveTo>
                  <a:lnTo>
                    <a:pt x="502" y="2"/>
                  </a:lnTo>
                  <a:lnTo>
                    <a:pt x="562" y="7"/>
                  </a:lnTo>
                  <a:lnTo>
                    <a:pt x="619" y="15"/>
                  </a:lnTo>
                  <a:lnTo>
                    <a:pt x="672" y="28"/>
                  </a:lnTo>
                  <a:lnTo>
                    <a:pt x="721" y="43"/>
                  </a:lnTo>
                  <a:lnTo>
                    <a:pt x="766" y="60"/>
                  </a:lnTo>
                  <a:lnTo>
                    <a:pt x="804" y="79"/>
                  </a:lnTo>
                  <a:lnTo>
                    <a:pt x="836" y="100"/>
                  </a:lnTo>
                  <a:lnTo>
                    <a:pt x="859" y="123"/>
                  </a:lnTo>
                  <a:lnTo>
                    <a:pt x="876" y="147"/>
                  </a:lnTo>
                  <a:lnTo>
                    <a:pt x="883" y="172"/>
                  </a:lnTo>
                  <a:lnTo>
                    <a:pt x="883" y="197"/>
                  </a:lnTo>
                  <a:lnTo>
                    <a:pt x="876" y="223"/>
                  </a:lnTo>
                  <a:lnTo>
                    <a:pt x="859" y="246"/>
                  </a:lnTo>
                  <a:lnTo>
                    <a:pt x="836" y="270"/>
                  </a:lnTo>
                  <a:lnTo>
                    <a:pt x="804" y="291"/>
                  </a:lnTo>
                  <a:lnTo>
                    <a:pt x="766" y="310"/>
                  </a:lnTo>
                  <a:lnTo>
                    <a:pt x="721" y="327"/>
                  </a:lnTo>
                  <a:lnTo>
                    <a:pt x="672" y="342"/>
                  </a:lnTo>
                  <a:lnTo>
                    <a:pt x="619" y="354"/>
                  </a:lnTo>
                  <a:lnTo>
                    <a:pt x="562" y="363"/>
                  </a:lnTo>
                  <a:lnTo>
                    <a:pt x="502" y="367"/>
                  </a:lnTo>
                  <a:lnTo>
                    <a:pt x="442" y="369"/>
                  </a:lnTo>
                  <a:lnTo>
                    <a:pt x="381" y="367"/>
                  </a:lnTo>
                  <a:lnTo>
                    <a:pt x="323" y="363"/>
                  </a:lnTo>
                  <a:lnTo>
                    <a:pt x="266" y="354"/>
                  </a:lnTo>
                  <a:lnTo>
                    <a:pt x="213" y="342"/>
                  </a:lnTo>
                  <a:lnTo>
                    <a:pt x="162" y="327"/>
                  </a:lnTo>
                  <a:lnTo>
                    <a:pt x="119" y="310"/>
                  </a:lnTo>
                  <a:lnTo>
                    <a:pt x="81" y="291"/>
                  </a:lnTo>
                  <a:lnTo>
                    <a:pt x="49" y="270"/>
                  </a:lnTo>
                  <a:lnTo>
                    <a:pt x="26" y="246"/>
                  </a:lnTo>
                  <a:lnTo>
                    <a:pt x="9" y="223"/>
                  </a:lnTo>
                  <a:lnTo>
                    <a:pt x="0" y="197"/>
                  </a:lnTo>
                  <a:lnTo>
                    <a:pt x="0" y="172"/>
                  </a:lnTo>
                  <a:lnTo>
                    <a:pt x="9" y="147"/>
                  </a:lnTo>
                  <a:lnTo>
                    <a:pt x="26" y="123"/>
                  </a:lnTo>
                  <a:lnTo>
                    <a:pt x="49" y="100"/>
                  </a:lnTo>
                  <a:lnTo>
                    <a:pt x="81" y="79"/>
                  </a:lnTo>
                  <a:lnTo>
                    <a:pt x="119" y="60"/>
                  </a:lnTo>
                  <a:lnTo>
                    <a:pt x="162" y="43"/>
                  </a:lnTo>
                  <a:lnTo>
                    <a:pt x="213" y="28"/>
                  </a:lnTo>
                  <a:lnTo>
                    <a:pt x="266" y="15"/>
                  </a:lnTo>
                  <a:lnTo>
                    <a:pt x="323" y="7"/>
                  </a:lnTo>
                  <a:lnTo>
                    <a:pt x="381" y="2"/>
                  </a:lnTo>
                  <a:lnTo>
                    <a:pt x="442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62" name="Rectangle 78"/>
            <p:cNvSpPr>
              <a:spLocks noChangeAspect="1" noChangeArrowheads="1"/>
            </p:cNvSpPr>
            <p:nvPr/>
          </p:nvSpPr>
          <p:spPr bwMode="auto">
            <a:xfrm>
              <a:off x="1831" y="2668"/>
              <a:ext cx="10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1</a:t>
              </a:r>
              <a:endParaRPr lang="en-US" altLang="en-US" sz="1600"/>
            </a:p>
          </p:txBody>
        </p:sp>
      </p:grpSp>
      <p:grpSp>
        <p:nvGrpSpPr>
          <p:cNvPr id="16" name="Group 79"/>
          <p:cNvGrpSpPr>
            <a:grpSpLocks noChangeAspect="1"/>
          </p:cNvGrpSpPr>
          <p:nvPr/>
        </p:nvGrpSpPr>
        <p:grpSpPr bwMode="auto">
          <a:xfrm>
            <a:off x="7624764" y="1730375"/>
            <a:ext cx="1036637" cy="584200"/>
            <a:chOff x="328" y="1704"/>
            <a:chExt cx="995" cy="561"/>
          </a:xfrm>
        </p:grpSpPr>
        <p:sp>
          <p:nvSpPr>
            <p:cNvPr id="76859" name="Freeform 80"/>
            <p:cNvSpPr>
              <a:spLocks noChangeAspect="1"/>
            </p:cNvSpPr>
            <p:nvPr/>
          </p:nvSpPr>
          <p:spPr bwMode="auto">
            <a:xfrm>
              <a:off x="328" y="1881"/>
              <a:ext cx="995" cy="384"/>
            </a:xfrm>
            <a:custGeom>
              <a:avLst/>
              <a:gdLst>
                <a:gd name="T0" fmla="*/ 514 w 995"/>
                <a:gd name="T1" fmla="*/ 4 h 384"/>
                <a:gd name="T2" fmla="*/ 576 w 995"/>
                <a:gd name="T3" fmla="*/ 10 h 384"/>
                <a:gd name="T4" fmla="*/ 638 w 995"/>
                <a:gd name="T5" fmla="*/ 21 h 384"/>
                <a:gd name="T6" fmla="*/ 695 w 995"/>
                <a:gd name="T7" fmla="*/ 34 h 384"/>
                <a:gd name="T8" fmla="*/ 752 w 995"/>
                <a:gd name="T9" fmla="*/ 49 h 384"/>
                <a:gd name="T10" fmla="*/ 803 w 995"/>
                <a:gd name="T11" fmla="*/ 66 h 384"/>
                <a:gd name="T12" fmla="*/ 850 w 995"/>
                <a:gd name="T13" fmla="*/ 85 h 384"/>
                <a:gd name="T14" fmla="*/ 891 w 995"/>
                <a:gd name="T15" fmla="*/ 106 h 384"/>
                <a:gd name="T16" fmla="*/ 927 w 995"/>
                <a:gd name="T17" fmla="*/ 127 h 384"/>
                <a:gd name="T18" fmla="*/ 954 w 995"/>
                <a:gd name="T19" fmla="*/ 150 h 384"/>
                <a:gd name="T20" fmla="*/ 976 w 995"/>
                <a:gd name="T21" fmla="*/ 176 h 384"/>
                <a:gd name="T22" fmla="*/ 988 w 995"/>
                <a:gd name="T23" fmla="*/ 199 h 384"/>
                <a:gd name="T24" fmla="*/ 995 w 995"/>
                <a:gd name="T25" fmla="*/ 222 h 384"/>
                <a:gd name="T26" fmla="*/ 993 w 995"/>
                <a:gd name="T27" fmla="*/ 248 h 384"/>
                <a:gd name="T28" fmla="*/ 982 w 995"/>
                <a:gd name="T29" fmla="*/ 269 h 384"/>
                <a:gd name="T30" fmla="*/ 965 w 995"/>
                <a:gd name="T31" fmla="*/ 290 h 384"/>
                <a:gd name="T32" fmla="*/ 940 w 995"/>
                <a:gd name="T33" fmla="*/ 312 h 384"/>
                <a:gd name="T34" fmla="*/ 908 w 995"/>
                <a:gd name="T35" fmla="*/ 329 h 384"/>
                <a:gd name="T36" fmla="*/ 869 w 995"/>
                <a:gd name="T37" fmla="*/ 345 h 384"/>
                <a:gd name="T38" fmla="*/ 827 w 995"/>
                <a:gd name="T39" fmla="*/ 358 h 384"/>
                <a:gd name="T40" fmla="*/ 776 w 995"/>
                <a:gd name="T41" fmla="*/ 369 h 384"/>
                <a:gd name="T42" fmla="*/ 723 w 995"/>
                <a:gd name="T43" fmla="*/ 377 h 384"/>
                <a:gd name="T44" fmla="*/ 665 w 995"/>
                <a:gd name="T45" fmla="*/ 382 h 384"/>
                <a:gd name="T46" fmla="*/ 606 w 995"/>
                <a:gd name="T47" fmla="*/ 384 h 384"/>
                <a:gd name="T48" fmla="*/ 544 w 995"/>
                <a:gd name="T49" fmla="*/ 384 h 384"/>
                <a:gd name="T50" fmla="*/ 480 w 995"/>
                <a:gd name="T51" fmla="*/ 379 h 384"/>
                <a:gd name="T52" fmla="*/ 419 w 995"/>
                <a:gd name="T53" fmla="*/ 373 h 384"/>
                <a:gd name="T54" fmla="*/ 357 w 995"/>
                <a:gd name="T55" fmla="*/ 362 h 384"/>
                <a:gd name="T56" fmla="*/ 300 w 995"/>
                <a:gd name="T57" fmla="*/ 350 h 384"/>
                <a:gd name="T58" fmla="*/ 242 w 995"/>
                <a:gd name="T59" fmla="*/ 335 h 384"/>
                <a:gd name="T60" fmla="*/ 191 w 995"/>
                <a:gd name="T61" fmla="*/ 318 h 384"/>
                <a:gd name="T62" fmla="*/ 144 w 995"/>
                <a:gd name="T63" fmla="*/ 299 h 384"/>
                <a:gd name="T64" fmla="*/ 104 w 995"/>
                <a:gd name="T65" fmla="*/ 278 h 384"/>
                <a:gd name="T66" fmla="*/ 68 w 995"/>
                <a:gd name="T67" fmla="*/ 256 h 384"/>
                <a:gd name="T68" fmla="*/ 40 w 995"/>
                <a:gd name="T69" fmla="*/ 233 h 384"/>
                <a:gd name="T70" fmla="*/ 19 w 995"/>
                <a:gd name="T71" fmla="*/ 208 h 384"/>
                <a:gd name="T72" fmla="*/ 6 w 995"/>
                <a:gd name="T73" fmla="*/ 184 h 384"/>
                <a:gd name="T74" fmla="*/ 0 w 995"/>
                <a:gd name="T75" fmla="*/ 161 h 384"/>
                <a:gd name="T76" fmla="*/ 2 w 995"/>
                <a:gd name="T77" fmla="*/ 138 h 384"/>
                <a:gd name="T78" fmla="*/ 13 w 995"/>
                <a:gd name="T79" fmla="*/ 114 h 384"/>
                <a:gd name="T80" fmla="*/ 30 w 995"/>
                <a:gd name="T81" fmla="*/ 93 h 384"/>
                <a:gd name="T82" fmla="*/ 55 w 995"/>
                <a:gd name="T83" fmla="*/ 72 h 384"/>
                <a:gd name="T84" fmla="*/ 87 w 995"/>
                <a:gd name="T85" fmla="*/ 55 h 384"/>
                <a:gd name="T86" fmla="*/ 125 w 995"/>
                <a:gd name="T87" fmla="*/ 38 h 384"/>
                <a:gd name="T88" fmla="*/ 168 w 995"/>
                <a:gd name="T89" fmla="*/ 25 h 384"/>
                <a:gd name="T90" fmla="*/ 219 w 995"/>
                <a:gd name="T91" fmla="*/ 15 h 384"/>
                <a:gd name="T92" fmla="*/ 272 w 995"/>
                <a:gd name="T93" fmla="*/ 6 h 384"/>
                <a:gd name="T94" fmla="*/ 329 w 995"/>
                <a:gd name="T95" fmla="*/ 2 h 384"/>
                <a:gd name="T96" fmla="*/ 389 w 995"/>
                <a:gd name="T97" fmla="*/ 0 h 384"/>
                <a:gd name="T98" fmla="*/ 450 w 995"/>
                <a:gd name="T99" fmla="*/ 0 h 384"/>
                <a:gd name="T100" fmla="*/ 514 w 995"/>
                <a:gd name="T101" fmla="*/ 4 h 38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995"/>
                <a:gd name="T154" fmla="*/ 0 h 384"/>
                <a:gd name="T155" fmla="*/ 995 w 995"/>
                <a:gd name="T156" fmla="*/ 384 h 384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995" h="384">
                  <a:moveTo>
                    <a:pt x="514" y="4"/>
                  </a:moveTo>
                  <a:lnTo>
                    <a:pt x="576" y="10"/>
                  </a:lnTo>
                  <a:lnTo>
                    <a:pt x="638" y="21"/>
                  </a:lnTo>
                  <a:lnTo>
                    <a:pt x="695" y="34"/>
                  </a:lnTo>
                  <a:lnTo>
                    <a:pt x="752" y="49"/>
                  </a:lnTo>
                  <a:lnTo>
                    <a:pt x="803" y="66"/>
                  </a:lnTo>
                  <a:lnTo>
                    <a:pt x="850" y="85"/>
                  </a:lnTo>
                  <a:lnTo>
                    <a:pt x="891" y="106"/>
                  </a:lnTo>
                  <a:lnTo>
                    <a:pt x="927" y="127"/>
                  </a:lnTo>
                  <a:lnTo>
                    <a:pt x="954" y="150"/>
                  </a:lnTo>
                  <a:lnTo>
                    <a:pt x="976" y="176"/>
                  </a:lnTo>
                  <a:lnTo>
                    <a:pt x="988" y="199"/>
                  </a:lnTo>
                  <a:lnTo>
                    <a:pt x="995" y="222"/>
                  </a:lnTo>
                  <a:lnTo>
                    <a:pt x="993" y="248"/>
                  </a:lnTo>
                  <a:lnTo>
                    <a:pt x="982" y="269"/>
                  </a:lnTo>
                  <a:lnTo>
                    <a:pt x="965" y="290"/>
                  </a:lnTo>
                  <a:lnTo>
                    <a:pt x="940" y="312"/>
                  </a:lnTo>
                  <a:lnTo>
                    <a:pt x="908" y="329"/>
                  </a:lnTo>
                  <a:lnTo>
                    <a:pt x="869" y="345"/>
                  </a:lnTo>
                  <a:lnTo>
                    <a:pt x="827" y="358"/>
                  </a:lnTo>
                  <a:lnTo>
                    <a:pt x="776" y="369"/>
                  </a:lnTo>
                  <a:lnTo>
                    <a:pt x="723" y="377"/>
                  </a:lnTo>
                  <a:lnTo>
                    <a:pt x="665" y="382"/>
                  </a:lnTo>
                  <a:lnTo>
                    <a:pt x="606" y="384"/>
                  </a:lnTo>
                  <a:lnTo>
                    <a:pt x="544" y="384"/>
                  </a:lnTo>
                  <a:lnTo>
                    <a:pt x="480" y="379"/>
                  </a:lnTo>
                  <a:lnTo>
                    <a:pt x="419" y="373"/>
                  </a:lnTo>
                  <a:lnTo>
                    <a:pt x="357" y="362"/>
                  </a:lnTo>
                  <a:lnTo>
                    <a:pt x="300" y="350"/>
                  </a:lnTo>
                  <a:lnTo>
                    <a:pt x="242" y="335"/>
                  </a:lnTo>
                  <a:lnTo>
                    <a:pt x="191" y="318"/>
                  </a:lnTo>
                  <a:lnTo>
                    <a:pt x="144" y="299"/>
                  </a:lnTo>
                  <a:lnTo>
                    <a:pt x="104" y="278"/>
                  </a:lnTo>
                  <a:lnTo>
                    <a:pt x="68" y="256"/>
                  </a:lnTo>
                  <a:lnTo>
                    <a:pt x="40" y="233"/>
                  </a:lnTo>
                  <a:lnTo>
                    <a:pt x="19" y="208"/>
                  </a:lnTo>
                  <a:lnTo>
                    <a:pt x="6" y="184"/>
                  </a:lnTo>
                  <a:lnTo>
                    <a:pt x="0" y="161"/>
                  </a:lnTo>
                  <a:lnTo>
                    <a:pt x="2" y="138"/>
                  </a:lnTo>
                  <a:lnTo>
                    <a:pt x="13" y="114"/>
                  </a:lnTo>
                  <a:lnTo>
                    <a:pt x="30" y="93"/>
                  </a:lnTo>
                  <a:lnTo>
                    <a:pt x="55" y="72"/>
                  </a:lnTo>
                  <a:lnTo>
                    <a:pt x="87" y="55"/>
                  </a:lnTo>
                  <a:lnTo>
                    <a:pt x="125" y="38"/>
                  </a:lnTo>
                  <a:lnTo>
                    <a:pt x="168" y="25"/>
                  </a:lnTo>
                  <a:lnTo>
                    <a:pt x="219" y="15"/>
                  </a:lnTo>
                  <a:lnTo>
                    <a:pt x="272" y="6"/>
                  </a:lnTo>
                  <a:lnTo>
                    <a:pt x="329" y="2"/>
                  </a:lnTo>
                  <a:lnTo>
                    <a:pt x="389" y="0"/>
                  </a:lnTo>
                  <a:lnTo>
                    <a:pt x="450" y="0"/>
                  </a:lnTo>
                  <a:lnTo>
                    <a:pt x="514" y="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60" name="Rectangle 81"/>
            <p:cNvSpPr>
              <a:spLocks noChangeAspect="1" noChangeArrowheads="1"/>
            </p:cNvSpPr>
            <p:nvPr/>
          </p:nvSpPr>
          <p:spPr bwMode="auto">
            <a:xfrm>
              <a:off x="854" y="1704"/>
              <a:ext cx="109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2</a:t>
              </a:r>
              <a:endParaRPr lang="en-US" altLang="en-US" sz="1600"/>
            </a:p>
          </p:txBody>
        </p:sp>
      </p:grpSp>
      <p:grpSp>
        <p:nvGrpSpPr>
          <p:cNvPr id="17" name="Group 82"/>
          <p:cNvGrpSpPr>
            <a:grpSpLocks noChangeAspect="1"/>
          </p:cNvGrpSpPr>
          <p:nvPr/>
        </p:nvGrpSpPr>
        <p:grpSpPr bwMode="auto">
          <a:xfrm>
            <a:off x="7399339" y="1293814"/>
            <a:ext cx="2583903" cy="2287587"/>
            <a:chOff x="111" y="1285"/>
            <a:chExt cx="2482" cy="2197"/>
          </a:xfrm>
        </p:grpSpPr>
        <p:sp>
          <p:nvSpPr>
            <p:cNvPr id="76857" name="Rectangle 83"/>
            <p:cNvSpPr>
              <a:spLocks noChangeAspect="1" noChangeArrowheads="1"/>
            </p:cNvSpPr>
            <p:nvPr/>
          </p:nvSpPr>
          <p:spPr bwMode="auto">
            <a:xfrm>
              <a:off x="2484" y="1704"/>
              <a:ext cx="109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5</a:t>
              </a:r>
              <a:endParaRPr lang="en-US" altLang="en-US" sz="1600"/>
            </a:p>
          </p:txBody>
        </p:sp>
        <p:sp>
          <p:nvSpPr>
            <p:cNvPr id="76858" name="Freeform 84"/>
            <p:cNvSpPr>
              <a:spLocks noChangeAspect="1"/>
            </p:cNvSpPr>
            <p:nvPr/>
          </p:nvSpPr>
          <p:spPr bwMode="auto">
            <a:xfrm>
              <a:off x="111" y="1285"/>
              <a:ext cx="2479" cy="2197"/>
            </a:xfrm>
            <a:custGeom>
              <a:avLst/>
              <a:gdLst>
                <a:gd name="T0" fmla="*/ 1339 w 2479"/>
                <a:gd name="T1" fmla="*/ 2 h 2197"/>
                <a:gd name="T2" fmla="*/ 1541 w 2479"/>
                <a:gd name="T3" fmla="*/ 32 h 2197"/>
                <a:gd name="T4" fmla="*/ 1735 w 2479"/>
                <a:gd name="T5" fmla="*/ 91 h 2197"/>
                <a:gd name="T6" fmla="*/ 1916 w 2479"/>
                <a:gd name="T7" fmla="*/ 178 h 2197"/>
                <a:gd name="T8" fmla="*/ 2077 w 2479"/>
                <a:gd name="T9" fmla="*/ 288 h 2197"/>
                <a:gd name="T10" fmla="*/ 2215 w 2479"/>
                <a:gd name="T11" fmla="*/ 422 h 2197"/>
                <a:gd name="T12" fmla="*/ 2328 w 2479"/>
                <a:gd name="T13" fmla="*/ 572 h 2197"/>
                <a:gd name="T14" fmla="*/ 2411 w 2479"/>
                <a:gd name="T15" fmla="*/ 740 h 2197"/>
                <a:gd name="T16" fmla="*/ 2462 w 2479"/>
                <a:gd name="T17" fmla="*/ 916 h 2197"/>
                <a:gd name="T18" fmla="*/ 2479 w 2479"/>
                <a:gd name="T19" fmla="*/ 1096 h 2197"/>
                <a:gd name="T20" fmla="*/ 2462 w 2479"/>
                <a:gd name="T21" fmla="*/ 1277 h 2197"/>
                <a:gd name="T22" fmla="*/ 2411 w 2479"/>
                <a:gd name="T23" fmla="*/ 1453 h 2197"/>
                <a:gd name="T24" fmla="*/ 2330 w 2479"/>
                <a:gd name="T25" fmla="*/ 1620 h 2197"/>
                <a:gd name="T26" fmla="*/ 2217 w 2479"/>
                <a:gd name="T27" fmla="*/ 1771 h 2197"/>
                <a:gd name="T28" fmla="*/ 2079 w 2479"/>
                <a:gd name="T29" fmla="*/ 1904 h 2197"/>
                <a:gd name="T30" fmla="*/ 1918 w 2479"/>
                <a:gd name="T31" fmla="*/ 2017 h 2197"/>
                <a:gd name="T32" fmla="*/ 1739 w 2479"/>
                <a:gd name="T33" fmla="*/ 2104 h 2197"/>
                <a:gd name="T34" fmla="*/ 1546 w 2479"/>
                <a:gd name="T35" fmla="*/ 2163 h 2197"/>
                <a:gd name="T36" fmla="*/ 1344 w 2479"/>
                <a:gd name="T37" fmla="*/ 2193 h 2197"/>
                <a:gd name="T38" fmla="*/ 1139 w 2479"/>
                <a:gd name="T39" fmla="*/ 2193 h 2197"/>
                <a:gd name="T40" fmla="*/ 938 w 2479"/>
                <a:gd name="T41" fmla="*/ 2163 h 2197"/>
                <a:gd name="T42" fmla="*/ 744 w 2479"/>
                <a:gd name="T43" fmla="*/ 2106 h 2197"/>
                <a:gd name="T44" fmla="*/ 563 w 2479"/>
                <a:gd name="T45" fmla="*/ 2019 h 2197"/>
                <a:gd name="T46" fmla="*/ 402 w 2479"/>
                <a:gd name="T47" fmla="*/ 1909 h 2197"/>
                <a:gd name="T48" fmla="*/ 264 w 2479"/>
                <a:gd name="T49" fmla="*/ 1775 h 2197"/>
                <a:gd name="T50" fmla="*/ 151 w 2479"/>
                <a:gd name="T51" fmla="*/ 1622 h 2197"/>
                <a:gd name="T52" fmla="*/ 68 w 2479"/>
                <a:gd name="T53" fmla="*/ 1457 h 2197"/>
                <a:gd name="T54" fmla="*/ 17 w 2479"/>
                <a:gd name="T55" fmla="*/ 1281 h 2197"/>
                <a:gd name="T56" fmla="*/ 0 w 2479"/>
                <a:gd name="T57" fmla="*/ 1101 h 2197"/>
                <a:gd name="T58" fmla="*/ 17 w 2479"/>
                <a:gd name="T59" fmla="*/ 920 h 2197"/>
                <a:gd name="T60" fmla="*/ 68 w 2479"/>
                <a:gd name="T61" fmla="*/ 744 h 2197"/>
                <a:gd name="T62" fmla="*/ 149 w 2479"/>
                <a:gd name="T63" fmla="*/ 577 h 2197"/>
                <a:gd name="T64" fmla="*/ 261 w 2479"/>
                <a:gd name="T65" fmla="*/ 424 h 2197"/>
                <a:gd name="T66" fmla="*/ 400 w 2479"/>
                <a:gd name="T67" fmla="*/ 290 h 2197"/>
                <a:gd name="T68" fmla="*/ 559 w 2479"/>
                <a:gd name="T69" fmla="*/ 180 h 2197"/>
                <a:gd name="T70" fmla="*/ 740 w 2479"/>
                <a:gd name="T71" fmla="*/ 93 h 2197"/>
                <a:gd name="T72" fmla="*/ 933 w 2479"/>
                <a:gd name="T73" fmla="*/ 34 h 2197"/>
                <a:gd name="T74" fmla="*/ 1135 w 2479"/>
                <a:gd name="T75" fmla="*/ 4 h 219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79"/>
                <a:gd name="T115" fmla="*/ 0 h 2197"/>
                <a:gd name="T116" fmla="*/ 2479 w 2479"/>
                <a:gd name="T117" fmla="*/ 2197 h 219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79" h="2197">
                  <a:moveTo>
                    <a:pt x="1237" y="0"/>
                  </a:moveTo>
                  <a:lnTo>
                    <a:pt x="1339" y="2"/>
                  </a:lnTo>
                  <a:lnTo>
                    <a:pt x="1441" y="15"/>
                  </a:lnTo>
                  <a:lnTo>
                    <a:pt x="1541" y="32"/>
                  </a:lnTo>
                  <a:lnTo>
                    <a:pt x="1639" y="59"/>
                  </a:lnTo>
                  <a:lnTo>
                    <a:pt x="1735" y="91"/>
                  </a:lnTo>
                  <a:lnTo>
                    <a:pt x="1826" y="131"/>
                  </a:lnTo>
                  <a:lnTo>
                    <a:pt x="1916" y="178"/>
                  </a:lnTo>
                  <a:lnTo>
                    <a:pt x="1998" y="229"/>
                  </a:lnTo>
                  <a:lnTo>
                    <a:pt x="2077" y="288"/>
                  </a:lnTo>
                  <a:lnTo>
                    <a:pt x="2149" y="352"/>
                  </a:lnTo>
                  <a:lnTo>
                    <a:pt x="2215" y="422"/>
                  </a:lnTo>
                  <a:lnTo>
                    <a:pt x="2275" y="496"/>
                  </a:lnTo>
                  <a:lnTo>
                    <a:pt x="2328" y="572"/>
                  </a:lnTo>
                  <a:lnTo>
                    <a:pt x="2373" y="655"/>
                  </a:lnTo>
                  <a:lnTo>
                    <a:pt x="2411" y="740"/>
                  </a:lnTo>
                  <a:lnTo>
                    <a:pt x="2441" y="827"/>
                  </a:lnTo>
                  <a:lnTo>
                    <a:pt x="2462" y="916"/>
                  </a:lnTo>
                  <a:lnTo>
                    <a:pt x="2475" y="1005"/>
                  </a:lnTo>
                  <a:lnTo>
                    <a:pt x="2479" y="1096"/>
                  </a:lnTo>
                  <a:lnTo>
                    <a:pt x="2475" y="1188"/>
                  </a:lnTo>
                  <a:lnTo>
                    <a:pt x="2462" y="1277"/>
                  </a:lnTo>
                  <a:lnTo>
                    <a:pt x="2441" y="1366"/>
                  </a:lnTo>
                  <a:lnTo>
                    <a:pt x="2411" y="1453"/>
                  </a:lnTo>
                  <a:lnTo>
                    <a:pt x="2375" y="1537"/>
                  </a:lnTo>
                  <a:lnTo>
                    <a:pt x="2330" y="1620"/>
                  </a:lnTo>
                  <a:lnTo>
                    <a:pt x="2277" y="1697"/>
                  </a:lnTo>
                  <a:lnTo>
                    <a:pt x="2217" y="1771"/>
                  </a:lnTo>
                  <a:lnTo>
                    <a:pt x="2152" y="1841"/>
                  </a:lnTo>
                  <a:lnTo>
                    <a:pt x="2079" y="1904"/>
                  </a:lnTo>
                  <a:lnTo>
                    <a:pt x="2003" y="1964"/>
                  </a:lnTo>
                  <a:lnTo>
                    <a:pt x="1918" y="2017"/>
                  </a:lnTo>
                  <a:lnTo>
                    <a:pt x="1830" y="2063"/>
                  </a:lnTo>
                  <a:lnTo>
                    <a:pt x="1739" y="2104"/>
                  </a:lnTo>
                  <a:lnTo>
                    <a:pt x="1643" y="2136"/>
                  </a:lnTo>
                  <a:lnTo>
                    <a:pt x="1546" y="2163"/>
                  </a:lnTo>
                  <a:lnTo>
                    <a:pt x="1446" y="2182"/>
                  </a:lnTo>
                  <a:lnTo>
                    <a:pt x="1344" y="2193"/>
                  </a:lnTo>
                  <a:lnTo>
                    <a:pt x="1242" y="2197"/>
                  </a:lnTo>
                  <a:lnTo>
                    <a:pt x="1139" y="2193"/>
                  </a:lnTo>
                  <a:lnTo>
                    <a:pt x="1037" y="2182"/>
                  </a:lnTo>
                  <a:lnTo>
                    <a:pt x="938" y="2163"/>
                  </a:lnTo>
                  <a:lnTo>
                    <a:pt x="840" y="2138"/>
                  </a:lnTo>
                  <a:lnTo>
                    <a:pt x="744" y="2106"/>
                  </a:lnTo>
                  <a:lnTo>
                    <a:pt x="650" y="2066"/>
                  </a:lnTo>
                  <a:lnTo>
                    <a:pt x="563" y="2019"/>
                  </a:lnTo>
                  <a:lnTo>
                    <a:pt x="480" y="1966"/>
                  </a:lnTo>
                  <a:lnTo>
                    <a:pt x="402" y="1909"/>
                  </a:lnTo>
                  <a:lnTo>
                    <a:pt x="329" y="1843"/>
                  </a:lnTo>
                  <a:lnTo>
                    <a:pt x="264" y="1775"/>
                  </a:lnTo>
                  <a:lnTo>
                    <a:pt x="204" y="1701"/>
                  </a:lnTo>
                  <a:lnTo>
                    <a:pt x="151" y="1622"/>
                  </a:lnTo>
                  <a:lnTo>
                    <a:pt x="106" y="1542"/>
                  </a:lnTo>
                  <a:lnTo>
                    <a:pt x="68" y="1457"/>
                  </a:lnTo>
                  <a:lnTo>
                    <a:pt x="38" y="1370"/>
                  </a:lnTo>
                  <a:lnTo>
                    <a:pt x="17" y="1281"/>
                  </a:lnTo>
                  <a:lnTo>
                    <a:pt x="4" y="1192"/>
                  </a:lnTo>
                  <a:lnTo>
                    <a:pt x="0" y="1101"/>
                  </a:lnTo>
                  <a:lnTo>
                    <a:pt x="4" y="1009"/>
                  </a:lnTo>
                  <a:lnTo>
                    <a:pt x="17" y="920"/>
                  </a:lnTo>
                  <a:lnTo>
                    <a:pt x="38" y="831"/>
                  </a:lnTo>
                  <a:lnTo>
                    <a:pt x="68" y="744"/>
                  </a:lnTo>
                  <a:lnTo>
                    <a:pt x="104" y="659"/>
                  </a:lnTo>
                  <a:lnTo>
                    <a:pt x="149" y="577"/>
                  </a:lnTo>
                  <a:lnTo>
                    <a:pt x="202" y="498"/>
                  </a:lnTo>
                  <a:lnTo>
                    <a:pt x="261" y="424"/>
                  </a:lnTo>
                  <a:lnTo>
                    <a:pt x="327" y="356"/>
                  </a:lnTo>
                  <a:lnTo>
                    <a:pt x="400" y="290"/>
                  </a:lnTo>
                  <a:lnTo>
                    <a:pt x="476" y="233"/>
                  </a:lnTo>
                  <a:lnTo>
                    <a:pt x="559" y="180"/>
                  </a:lnTo>
                  <a:lnTo>
                    <a:pt x="648" y="133"/>
                  </a:lnTo>
                  <a:lnTo>
                    <a:pt x="740" y="93"/>
                  </a:lnTo>
                  <a:lnTo>
                    <a:pt x="835" y="59"/>
                  </a:lnTo>
                  <a:lnTo>
                    <a:pt x="933" y="34"/>
                  </a:lnTo>
                  <a:lnTo>
                    <a:pt x="1033" y="15"/>
                  </a:lnTo>
                  <a:lnTo>
                    <a:pt x="1135" y="4"/>
                  </a:lnTo>
                  <a:lnTo>
                    <a:pt x="123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85"/>
          <p:cNvGrpSpPr>
            <a:grpSpLocks noChangeAspect="1"/>
          </p:cNvGrpSpPr>
          <p:nvPr/>
        </p:nvGrpSpPr>
        <p:grpSpPr bwMode="auto">
          <a:xfrm>
            <a:off x="8397875" y="2211388"/>
            <a:ext cx="1416050" cy="1084262"/>
            <a:chOff x="1070" y="2167"/>
            <a:chExt cx="1361" cy="1041"/>
          </a:xfrm>
        </p:grpSpPr>
        <p:sp>
          <p:nvSpPr>
            <p:cNvPr id="76855" name="Rectangle 86"/>
            <p:cNvSpPr>
              <a:spLocks noChangeAspect="1" noChangeArrowheads="1"/>
            </p:cNvSpPr>
            <p:nvPr/>
          </p:nvSpPr>
          <p:spPr bwMode="auto">
            <a:xfrm>
              <a:off x="1070" y="2560"/>
              <a:ext cx="109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3</a:t>
              </a:r>
              <a:endParaRPr lang="en-US" altLang="en-US" sz="1600"/>
            </a:p>
          </p:txBody>
        </p:sp>
        <p:sp>
          <p:nvSpPr>
            <p:cNvPr id="76856" name="Freeform 87"/>
            <p:cNvSpPr>
              <a:spLocks noChangeAspect="1"/>
            </p:cNvSpPr>
            <p:nvPr/>
          </p:nvSpPr>
          <p:spPr bwMode="auto">
            <a:xfrm>
              <a:off x="1114" y="2167"/>
              <a:ext cx="1317" cy="1041"/>
            </a:xfrm>
            <a:custGeom>
              <a:avLst/>
              <a:gdLst>
                <a:gd name="T0" fmla="*/ 441 w 1317"/>
                <a:gd name="T1" fmla="*/ 174 h 1041"/>
                <a:gd name="T2" fmla="*/ 506 w 1317"/>
                <a:gd name="T3" fmla="*/ 134 h 1041"/>
                <a:gd name="T4" fmla="*/ 574 w 1317"/>
                <a:gd name="T5" fmla="*/ 100 h 1041"/>
                <a:gd name="T6" fmla="*/ 643 w 1317"/>
                <a:gd name="T7" fmla="*/ 70 h 1041"/>
                <a:gd name="T8" fmla="*/ 711 w 1317"/>
                <a:gd name="T9" fmla="*/ 47 h 1041"/>
                <a:gd name="T10" fmla="*/ 781 w 1317"/>
                <a:gd name="T11" fmla="*/ 26 h 1041"/>
                <a:gd name="T12" fmla="*/ 847 w 1317"/>
                <a:gd name="T13" fmla="*/ 13 h 1041"/>
                <a:gd name="T14" fmla="*/ 910 w 1317"/>
                <a:gd name="T15" fmla="*/ 4 h 1041"/>
                <a:gd name="T16" fmla="*/ 974 w 1317"/>
                <a:gd name="T17" fmla="*/ 0 h 1041"/>
                <a:gd name="T18" fmla="*/ 1032 w 1317"/>
                <a:gd name="T19" fmla="*/ 4 h 1041"/>
                <a:gd name="T20" fmla="*/ 1087 w 1317"/>
                <a:gd name="T21" fmla="*/ 13 h 1041"/>
                <a:gd name="T22" fmla="*/ 1136 w 1317"/>
                <a:gd name="T23" fmla="*/ 26 h 1041"/>
                <a:gd name="T24" fmla="*/ 1180 w 1317"/>
                <a:gd name="T25" fmla="*/ 45 h 1041"/>
                <a:gd name="T26" fmla="*/ 1219 w 1317"/>
                <a:gd name="T27" fmla="*/ 70 h 1041"/>
                <a:gd name="T28" fmla="*/ 1253 w 1317"/>
                <a:gd name="T29" fmla="*/ 100 h 1041"/>
                <a:gd name="T30" fmla="*/ 1278 w 1317"/>
                <a:gd name="T31" fmla="*/ 134 h 1041"/>
                <a:gd name="T32" fmla="*/ 1297 w 1317"/>
                <a:gd name="T33" fmla="*/ 172 h 1041"/>
                <a:gd name="T34" fmla="*/ 1310 w 1317"/>
                <a:gd name="T35" fmla="*/ 214 h 1041"/>
                <a:gd name="T36" fmla="*/ 1317 w 1317"/>
                <a:gd name="T37" fmla="*/ 261 h 1041"/>
                <a:gd name="T38" fmla="*/ 1314 w 1317"/>
                <a:gd name="T39" fmla="*/ 310 h 1041"/>
                <a:gd name="T40" fmla="*/ 1304 w 1317"/>
                <a:gd name="T41" fmla="*/ 359 h 1041"/>
                <a:gd name="T42" fmla="*/ 1289 w 1317"/>
                <a:gd name="T43" fmla="*/ 412 h 1041"/>
                <a:gd name="T44" fmla="*/ 1265 w 1317"/>
                <a:gd name="T45" fmla="*/ 467 h 1041"/>
                <a:gd name="T46" fmla="*/ 1236 w 1317"/>
                <a:gd name="T47" fmla="*/ 520 h 1041"/>
                <a:gd name="T48" fmla="*/ 1200 w 1317"/>
                <a:gd name="T49" fmla="*/ 575 h 1041"/>
                <a:gd name="T50" fmla="*/ 1157 w 1317"/>
                <a:gd name="T51" fmla="*/ 628 h 1041"/>
                <a:gd name="T52" fmla="*/ 1110 w 1317"/>
                <a:gd name="T53" fmla="*/ 681 h 1041"/>
                <a:gd name="T54" fmla="*/ 1057 w 1317"/>
                <a:gd name="T55" fmla="*/ 732 h 1041"/>
                <a:gd name="T56" fmla="*/ 1000 w 1317"/>
                <a:gd name="T57" fmla="*/ 781 h 1041"/>
                <a:gd name="T58" fmla="*/ 940 w 1317"/>
                <a:gd name="T59" fmla="*/ 825 h 1041"/>
                <a:gd name="T60" fmla="*/ 876 w 1317"/>
                <a:gd name="T61" fmla="*/ 868 h 1041"/>
                <a:gd name="T62" fmla="*/ 810 w 1317"/>
                <a:gd name="T63" fmla="*/ 908 h 1041"/>
                <a:gd name="T64" fmla="*/ 742 w 1317"/>
                <a:gd name="T65" fmla="*/ 942 h 1041"/>
                <a:gd name="T66" fmla="*/ 674 w 1317"/>
                <a:gd name="T67" fmla="*/ 971 h 1041"/>
                <a:gd name="T68" fmla="*/ 604 w 1317"/>
                <a:gd name="T69" fmla="*/ 995 h 1041"/>
                <a:gd name="T70" fmla="*/ 536 w 1317"/>
                <a:gd name="T71" fmla="*/ 1016 h 1041"/>
                <a:gd name="T72" fmla="*/ 470 w 1317"/>
                <a:gd name="T73" fmla="*/ 1029 h 1041"/>
                <a:gd name="T74" fmla="*/ 404 w 1317"/>
                <a:gd name="T75" fmla="*/ 1037 h 1041"/>
                <a:gd name="T76" fmla="*/ 343 w 1317"/>
                <a:gd name="T77" fmla="*/ 1041 h 1041"/>
                <a:gd name="T78" fmla="*/ 283 w 1317"/>
                <a:gd name="T79" fmla="*/ 1037 h 1041"/>
                <a:gd name="T80" fmla="*/ 230 w 1317"/>
                <a:gd name="T81" fmla="*/ 1029 h 1041"/>
                <a:gd name="T82" fmla="*/ 179 w 1317"/>
                <a:gd name="T83" fmla="*/ 1016 h 1041"/>
                <a:gd name="T84" fmla="*/ 134 w 1317"/>
                <a:gd name="T85" fmla="*/ 997 h 1041"/>
                <a:gd name="T86" fmla="*/ 96 w 1317"/>
                <a:gd name="T87" fmla="*/ 971 h 1041"/>
                <a:gd name="T88" fmla="*/ 64 w 1317"/>
                <a:gd name="T89" fmla="*/ 942 h 1041"/>
                <a:gd name="T90" fmla="*/ 37 w 1317"/>
                <a:gd name="T91" fmla="*/ 908 h 1041"/>
                <a:gd name="T92" fmla="*/ 17 w 1317"/>
                <a:gd name="T93" fmla="*/ 870 h 1041"/>
                <a:gd name="T94" fmla="*/ 7 w 1317"/>
                <a:gd name="T95" fmla="*/ 827 h 1041"/>
                <a:gd name="T96" fmla="*/ 0 w 1317"/>
                <a:gd name="T97" fmla="*/ 781 h 1041"/>
                <a:gd name="T98" fmla="*/ 3 w 1317"/>
                <a:gd name="T99" fmla="*/ 732 h 1041"/>
                <a:gd name="T100" fmla="*/ 11 w 1317"/>
                <a:gd name="T101" fmla="*/ 681 h 1041"/>
                <a:gd name="T102" fmla="*/ 28 w 1317"/>
                <a:gd name="T103" fmla="*/ 630 h 1041"/>
                <a:gd name="T104" fmla="*/ 51 w 1317"/>
                <a:gd name="T105" fmla="*/ 575 h 1041"/>
                <a:gd name="T106" fmla="*/ 81 w 1317"/>
                <a:gd name="T107" fmla="*/ 522 h 1041"/>
                <a:gd name="T108" fmla="*/ 117 w 1317"/>
                <a:gd name="T109" fmla="*/ 467 h 1041"/>
                <a:gd name="T110" fmla="*/ 160 w 1317"/>
                <a:gd name="T111" fmla="*/ 414 h 1041"/>
                <a:gd name="T112" fmla="*/ 207 w 1317"/>
                <a:gd name="T113" fmla="*/ 361 h 1041"/>
                <a:gd name="T114" fmla="*/ 260 w 1317"/>
                <a:gd name="T115" fmla="*/ 310 h 1041"/>
                <a:gd name="T116" fmla="*/ 315 w 1317"/>
                <a:gd name="T117" fmla="*/ 261 h 1041"/>
                <a:gd name="T118" fmla="*/ 377 w 1317"/>
                <a:gd name="T119" fmla="*/ 216 h 1041"/>
                <a:gd name="T120" fmla="*/ 441 w 1317"/>
                <a:gd name="T121" fmla="*/ 174 h 104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317"/>
                <a:gd name="T184" fmla="*/ 0 h 1041"/>
                <a:gd name="T185" fmla="*/ 1317 w 1317"/>
                <a:gd name="T186" fmla="*/ 1041 h 104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317" h="1041">
                  <a:moveTo>
                    <a:pt x="441" y="174"/>
                  </a:moveTo>
                  <a:lnTo>
                    <a:pt x="506" y="134"/>
                  </a:lnTo>
                  <a:lnTo>
                    <a:pt x="574" y="100"/>
                  </a:lnTo>
                  <a:lnTo>
                    <a:pt x="643" y="70"/>
                  </a:lnTo>
                  <a:lnTo>
                    <a:pt x="711" y="47"/>
                  </a:lnTo>
                  <a:lnTo>
                    <a:pt x="781" y="26"/>
                  </a:lnTo>
                  <a:lnTo>
                    <a:pt x="847" y="13"/>
                  </a:lnTo>
                  <a:lnTo>
                    <a:pt x="910" y="4"/>
                  </a:lnTo>
                  <a:lnTo>
                    <a:pt x="974" y="0"/>
                  </a:lnTo>
                  <a:lnTo>
                    <a:pt x="1032" y="4"/>
                  </a:lnTo>
                  <a:lnTo>
                    <a:pt x="1087" y="13"/>
                  </a:lnTo>
                  <a:lnTo>
                    <a:pt x="1136" y="26"/>
                  </a:lnTo>
                  <a:lnTo>
                    <a:pt x="1180" y="45"/>
                  </a:lnTo>
                  <a:lnTo>
                    <a:pt x="1219" y="70"/>
                  </a:lnTo>
                  <a:lnTo>
                    <a:pt x="1253" y="100"/>
                  </a:lnTo>
                  <a:lnTo>
                    <a:pt x="1278" y="134"/>
                  </a:lnTo>
                  <a:lnTo>
                    <a:pt x="1297" y="172"/>
                  </a:lnTo>
                  <a:lnTo>
                    <a:pt x="1310" y="214"/>
                  </a:lnTo>
                  <a:lnTo>
                    <a:pt x="1317" y="261"/>
                  </a:lnTo>
                  <a:lnTo>
                    <a:pt x="1314" y="310"/>
                  </a:lnTo>
                  <a:lnTo>
                    <a:pt x="1304" y="359"/>
                  </a:lnTo>
                  <a:lnTo>
                    <a:pt x="1289" y="412"/>
                  </a:lnTo>
                  <a:lnTo>
                    <a:pt x="1265" y="467"/>
                  </a:lnTo>
                  <a:lnTo>
                    <a:pt x="1236" y="520"/>
                  </a:lnTo>
                  <a:lnTo>
                    <a:pt x="1200" y="575"/>
                  </a:lnTo>
                  <a:lnTo>
                    <a:pt x="1157" y="628"/>
                  </a:lnTo>
                  <a:lnTo>
                    <a:pt x="1110" y="681"/>
                  </a:lnTo>
                  <a:lnTo>
                    <a:pt x="1057" y="732"/>
                  </a:lnTo>
                  <a:lnTo>
                    <a:pt x="1000" y="781"/>
                  </a:lnTo>
                  <a:lnTo>
                    <a:pt x="940" y="825"/>
                  </a:lnTo>
                  <a:lnTo>
                    <a:pt x="876" y="868"/>
                  </a:lnTo>
                  <a:lnTo>
                    <a:pt x="810" y="908"/>
                  </a:lnTo>
                  <a:lnTo>
                    <a:pt x="742" y="942"/>
                  </a:lnTo>
                  <a:lnTo>
                    <a:pt x="674" y="971"/>
                  </a:lnTo>
                  <a:lnTo>
                    <a:pt x="604" y="995"/>
                  </a:lnTo>
                  <a:lnTo>
                    <a:pt x="536" y="1016"/>
                  </a:lnTo>
                  <a:lnTo>
                    <a:pt x="470" y="1029"/>
                  </a:lnTo>
                  <a:lnTo>
                    <a:pt x="404" y="1037"/>
                  </a:lnTo>
                  <a:lnTo>
                    <a:pt x="343" y="1041"/>
                  </a:lnTo>
                  <a:lnTo>
                    <a:pt x="283" y="1037"/>
                  </a:lnTo>
                  <a:lnTo>
                    <a:pt x="230" y="1029"/>
                  </a:lnTo>
                  <a:lnTo>
                    <a:pt x="179" y="1016"/>
                  </a:lnTo>
                  <a:lnTo>
                    <a:pt x="134" y="997"/>
                  </a:lnTo>
                  <a:lnTo>
                    <a:pt x="96" y="971"/>
                  </a:lnTo>
                  <a:lnTo>
                    <a:pt x="64" y="942"/>
                  </a:lnTo>
                  <a:lnTo>
                    <a:pt x="37" y="908"/>
                  </a:lnTo>
                  <a:lnTo>
                    <a:pt x="17" y="870"/>
                  </a:lnTo>
                  <a:lnTo>
                    <a:pt x="7" y="827"/>
                  </a:lnTo>
                  <a:lnTo>
                    <a:pt x="0" y="781"/>
                  </a:lnTo>
                  <a:lnTo>
                    <a:pt x="3" y="732"/>
                  </a:lnTo>
                  <a:lnTo>
                    <a:pt x="11" y="681"/>
                  </a:lnTo>
                  <a:lnTo>
                    <a:pt x="28" y="630"/>
                  </a:lnTo>
                  <a:lnTo>
                    <a:pt x="51" y="575"/>
                  </a:lnTo>
                  <a:lnTo>
                    <a:pt x="81" y="522"/>
                  </a:lnTo>
                  <a:lnTo>
                    <a:pt x="117" y="467"/>
                  </a:lnTo>
                  <a:lnTo>
                    <a:pt x="160" y="414"/>
                  </a:lnTo>
                  <a:lnTo>
                    <a:pt x="207" y="361"/>
                  </a:lnTo>
                  <a:lnTo>
                    <a:pt x="260" y="310"/>
                  </a:lnTo>
                  <a:lnTo>
                    <a:pt x="315" y="261"/>
                  </a:lnTo>
                  <a:lnTo>
                    <a:pt x="377" y="216"/>
                  </a:lnTo>
                  <a:lnTo>
                    <a:pt x="441" y="17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" name="Group 88"/>
          <p:cNvGrpSpPr>
            <a:grpSpLocks noChangeAspect="1"/>
          </p:cNvGrpSpPr>
          <p:nvPr/>
        </p:nvGrpSpPr>
        <p:grpSpPr bwMode="auto">
          <a:xfrm>
            <a:off x="7567613" y="1384300"/>
            <a:ext cx="1905000" cy="996950"/>
            <a:chOff x="272" y="1372"/>
            <a:chExt cx="1831" cy="958"/>
          </a:xfrm>
        </p:grpSpPr>
        <p:sp>
          <p:nvSpPr>
            <p:cNvPr id="76853" name="Rectangle 89"/>
            <p:cNvSpPr>
              <a:spLocks noChangeAspect="1" noChangeArrowheads="1"/>
            </p:cNvSpPr>
            <p:nvPr/>
          </p:nvSpPr>
          <p:spPr bwMode="auto">
            <a:xfrm>
              <a:off x="1165" y="1380"/>
              <a:ext cx="10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4</a:t>
              </a:r>
              <a:endParaRPr lang="en-US" altLang="en-US" sz="1600"/>
            </a:p>
          </p:txBody>
        </p:sp>
        <p:sp>
          <p:nvSpPr>
            <p:cNvPr id="76854" name="Freeform 90"/>
            <p:cNvSpPr>
              <a:spLocks noChangeAspect="1"/>
            </p:cNvSpPr>
            <p:nvPr/>
          </p:nvSpPr>
          <p:spPr bwMode="auto">
            <a:xfrm>
              <a:off x="272" y="1372"/>
              <a:ext cx="1831" cy="958"/>
            </a:xfrm>
            <a:custGeom>
              <a:avLst/>
              <a:gdLst>
                <a:gd name="T0" fmla="*/ 906 w 1831"/>
                <a:gd name="T1" fmla="*/ 25 h 958"/>
                <a:gd name="T2" fmla="*/ 1081 w 1831"/>
                <a:gd name="T3" fmla="*/ 4 h 958"/>
                <a:gd name="T4" fmla="*/ 1246 w 1831"/>
                <a:gd name="T5" fmla="*/ 0 h 958"/>
                <a:gd name="T6" fmla="*/ 1404 w 1831"/>
                <a:gd name="T7" fmla="*/ 13 h 958"/>
                <a:gd name="T8" fmla="*/ 1542 w 1831"/>
                <a:gd name="T9" fmla="*/ 42 h 958"/>
                <a:gd name="T10" fmla="*/ 1657 w 1831"/>
                <a:gd name="T11" fmla="*/ 87 h 958"/>
                <a:gd name="T12" fmla="*/ 1744 w 1831"/>
                <a:gd name="T13" fmla="*/ 146 h 958"/>
                <a:gd name="T14" fmla="*/ 1803 w 1831"/>
                <a:gd name="T15" fmla="*/ 218 h 958"/>
                <a:gd name="T16" fmla="*/ 1829 w 1831"/>
                <a:gd name="T17" fmla="*/ 299 h 958"/>
                <a:gd name="T18" fmla="*/ 1823 w 1831"/>
                <a:gd name="T19" fmla="*/ 388 h 958"/>
                <a:gd name="T20" fmla="*/ 1784 w 1831"/>
                <a:gd name="T21" fmla="*/ 477 h 958"/>
                <a:gd name="T22" fmla="*/ 1714 w 1831"/>
                <a:gd name="T23" fmla="*/ 568 h 958"/>
                <a:gd name="T24" fmla="*/ 1614 w 1831"/>
                <a:gd name="T25" fmla="*/ 657 h 958"/>
                <a:gd name="T26" fmla="*/ 1489 w 1831"/>
                <a:gd name="T27" fmla="*/ 738 h 958"/>
                <a:gd name="T28" fmla="*/ 1344 w 1831"/>
                <a:gd name="T29" fmla="*/ 810 h 958"/>
                <a:gd name="T30" fmla="*/ 1183 w 1831"/>
                <a:gd name="T31" fmla="*/ 869 h 958"/>
                <a:gd name="T32" fmla="*/ 1010 w 1831"/>
                <a:gd name="T33" fmla="*/ 914 h 958"/>
                <a:gd name="T34" fmla="*/ 838 w 1831"/>
                <a:gd name="T35" fmla="*/ 946 h 958"/>
                <a:gd name="T36" fmla="*/ 666 w 1831"/>
                <a:gd name="T37" fmla="*/ 958 h 958"/>
                <a:gd name="T38" fmla="*/ 504 w 1831"/>
                <a:gd name="T39" fmla="*/ 954 h 958"/>
                <a:gd name="T40" fmla="*/ 356 w 1831"/>
                <a:gd name="T41" fmla="*/ 933 h 958"/>
                <a:gd name="T42" fmla="*/ 228 w 1831"/>
                <a:gd name="T43" fmla="*/ 895 h 958"/>
                <a:gd name="T44" fmla="*/ 126 w 1831"/>
                <a:gd name="T45" fmla="*/ 842 h 958"/>
                <a:gd name="T46" fmla="*/ 51 w 1831"/>
                <a:gd name="T47" fmla="*/ 776 h 958"/>
                <a:gd name="T48" fmla="*/ 9 w 1831"/>
                <a:gd name="T49" fmla="*/ 700 h 958"/>
                <a:gd name="T50" fmla="*/ 0 w 1831"/>
                <a:gd name="T51" fmla="*/ 615 h 958"/>
                <a:gd name="T52" fmla="*/ 22 w 1831"/>
                <a:gd name="T53" fmla="*/ 524 h 958"/>
                <a:gd name="T54" fmla="*/ 77 w 1831"/>
                <a:gd name="T55" fmla="*/ 432 h 958"/>
                <a:gd name="T56" fmla="*/ 164 w 1831"/>
                <a:gd name="T57" fmla="*/ 343 h 958"/>
                <a:gd name="T58" fmla="*/ 277 w 1831"/>
                <a:gd name="T59" fmla="*/ 259 h 958"/>
                <a:gd name="T60" fmla="*/ 413 w 1831"/>
                <a:gd name="T61" fmla="*/ 182 h 958"/>
                <a:gd name="T62" fmla="*/ 566 w 1831"/>
                <a:gd name="T63" fmla="*/ 116 h 958"/>
                <a:gd name="T64" fmla="*/ 732 w 1831"/>
                <a:gd name="T65" fmla="*/ 63 h 95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831"/>
                <a:gd name="T100" fmla="*/ 0 h 958"/>
                <a:gd name="T101" fmla="*/ 1831 w 1831"/>
                <a:gd name="T102" fmla="*/ 958 h 95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831" h="958">
                  <a:moveTo>
                    <a:pt x="819" y="42"/>
                  </a:moveTo>
                  <a:lnTo>
                    <a:pt x="906" y="25"/>
                  </a:lnTo>
                  <a:lnTo>
                    <a:pt x="993" y="13"/>
                  </a:lnTo>
                  <a:lnTo>
                    <a:pt x="1081" y="4"/>
                  </a:lnTo>
                  <a:lnTo>
                    <a:pt x="1166" y="0"/>
                  </a:lnTo>
                  <a:lnTo>
                    <a:pt x="1246" y="0"/>
                  </a:lnTo>
                  <a:lnTo>
                    <a:pt x="1327" y="4"/>
                  </a:lnTo>
                  <a:lnTo>
                    <a:pt x="1404" y="13"/>
                  </a:lnTo>
                  <a:lnTo>
                    <a:pt x="1474" y="25"/>
                  </a:lnTo>
                  <a:lnTo>
                    <a:pt x="1542" y="42"/>
                  </a:lnTo>
                  <a:lnTo>
                    <a:pt x="1601" y="63"/>
                  </a:lnTo>
                  <a:lnTo>
                    <a:pt x="1657" y="87"/>
                  </a:lnTo>
                  <a:lnTo>
                    <a:pt x="1704" y="116"/>
                  </a:lnTo>
                  <a:lnTo>
                    <a:pt x="1744" y="146"/>
                  </a:lnTo>
                  <a:lnTo>
                    <a:pt x="1778" y="182"/>
                  </a:lnTo>
                  <a:lnTo>
                    <a:pt x="1803" y="218"/>
                  </a:lnTo>
                  <a:lnTo>
                    <a:pt x="1820" y="259"/>
                  </a:lnTo>
                  <a:lnTo>
                    <a:pt x="1829" y="299"/>
                  </a:lnTo>
                  <a:lnTo>
                    <a:pt x="1831" y="343"/>
                  </a:lnTo>
                  <a:lnTo>
                    <a:pt x="1823" y="388"/>
                  </a:lnTo>
                  <a:lnTo>
                    <a:pt x="1808" y="432"/>
                  </a:lnTo>
                  <a:lnTo>
                    <a:pt x="1784" y="477"/>
                  </a:lnTo>
                  <a:lnTo>
                    <a:pt x="1752" y="524"/>
                  </a:lnTo>
                  <a:lnTo>
                    <a:pt x="1714" y="568"/>
                  </a:lnTo>
                  <a:lnTo>
                    <a:pt x="1667" y="613"/>
                  </a:lnTo>
                  <a:lnTo>
                    <a:pt x="1614" y="657"/>
                  </a:lnTo>
                  <a:lnTo>
                    <a:pt x="1555" y="698"/>
                  </a:lnTo>
                  <a:lnTo>
                    <a:pt x="1489" y="738"/>
                  </a:lnTo>
                  <a:lnTo>
                    <a:pt x="1419" y="774"/>
                  </a:lnTo>
                  <a:lnTo>
                    <a:pt x="1344" y="810"/>
                  </a:lnTo>
                  <a:lnTo>
                    <a:pt x="1263" y="842"/>
                  </a:lnTo>
                  <a:lnTo>
                    <a:pt x="1183" y="869"/>
                  </a:lnTo>
                  <a:lnTo>
                    <a:pt x="1098" y="895"/>
                  </a:lnTo>
                  <a:lnTo>
                    <a:pt x="1010" y="914"/>
                  </a:lnTo>
                  <a:lnTo>
                    <a:pt x="925" y="931"/>
                  </a:lnTo>
                  <a:lnTo>
                    <a:pt x="838" y="946"/>
                  </a:lnTo>
                  <a:lnTo>
                    <a:pt x="751" y="954"/>
                  </a:lnTo>
                  <a:lnTo>
                    <a:pt x="666" y="958"/>
                  </a:lnTo>
                  <a:lnTo>
                    <a:pt x="583" y="958"/>
                  </a:lnTo>
                  <a:lnTo>
                    <a:pt x="504" y="954"/>
                  </a:lnTo>
                  <a:lnTo>
                    <a:pt x="428" y="946"/>
                  </a:lnTo>
                  <a:lnTo>
                    <a:pt x="356" y="933"/>
                  </a:lnTo>
                  <a:lnTo>
                    <a:pt x="290" y="916"/>
                  </a:lnTo>
                  <a:lnTo>
                    <a:pt x="228" y="895"/>
                  </a:lnTo>
                  <a:lnTo>
                    <a:pt x="175" y="869"/>
                  </a:lnTo>
                  <a:lnTo>
                    <a:pt x="126" y="842"/>
                  </a:lnTo>
                  <a:lnTo>
                    <a:pt x="86" y="810"/>
                  </a:lnTo>
                  <a:lnTo>
                    <a:pt x="51" y="776"/>
                  </a:lnTo>
                  <a:lnTo>
                    <a:pt x="26" y="738"/>
                  </a:lnTo>
                  <a:lnTo>
                    <a:pt x="9" y="700"/>
                  </a:lnTo>
                  <a:lnTo>
                    <a:pt x="0" y="657"/>
                  </a:lnTo>
                  <a:lnTo>
                    <a:pt x="0" y="615"/>
                  </a:lnTo>
                  <a:lnTo>
                    <a:pt x="7" y="570"/>
                  </a:lnTo>
                  <a:lnTo>
                    <a:pt x="22" y="524"/>
                  </a:lnTo>
                  <a:lnTo>
                    <a:pt x="47" y="479"/>
                  </a:lnTo>
                  <a:lnTo>
                    <a:pt x="77" y="432"/>
                  </a:lnTo>
                  <a:lnTo>
                    <a:pt x="117" y="388"/>
                  </a:lnTo>
                  <a:lnTo>
                    <a:pt x="164" y="343"/>
                  </a:lnTo>
                  <a:lnTo>
                    <a:pt x="217" y="301"/>
                  </a:lnTo>
                  <a:lnTo>
                    <a:pt x="277" y="259"/>
                  </a:lnTo>
                  <a:lnTo>
                    <a:pt x="341" y="220"/>
                  </a:lnTo>
                  <a:lnTo>
                    <a:pt x="413" y="182"/>
                  </a:lnTo>
                  <a:lnTo>
                    <a:pt x="487" y="148"/>
                  </a:lnTo>
                  <a:lnTo>
                    <a:pt x="566" y="116"/>
                  </a:lnTo>
                  <a:lnTo>
                    <a:pt x="649" y="89"/>
                  </a:lnTo>
                  <a:lnTo>
                    <a:pt x="732" y="63"/>
                  </a:lnTo>
                  <a:lnTo>
                    <a:pt x="819" y="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6825" name="Group 91"/>
          <p:cNvGrpSpPr>
            <a:grpSpLocks noChangeAspect="1"/>
          </p:cNvGrpSpPr>
          <p:nvPr/>
        </p:nvGrpSpPr>
        <p:grpSpPr bwMode="auto">
          <a:xfrm>
            <a:off x="2533651" y="1362075"/>
            <a:ext cx="1990725" cy="1808634"/>
            <a:chOff x="471" y="1117"/>
            <a:chExt cx="1935" cy="1757"/>
          </a:xfrm>
        </p:grpSpPr>
        <p:sp>
          <p:nvSpPr>
            <p:cNvPr id="76841" name="Freeform 92"/>
            <p:cNvSpPr>
              <a:spLocks noChangeAspect="1"/>
            </p:cNvSpPr>
            <p:nvPr/>
          </p:nvSpPr>
          <p:spPr bwMode="auto">
            <a:xfrm>
              <a:off x="1072" y="1810"/>
              <a:ext cx="89" cy="87"/>
            </a:xfrm>
            <a:custGeom>
              <a:avLst/>
              <a:gdLst>
                <a:gd name="T0" fmla="*/ 0 w 89"/>
                <a:gd name="T1" fmla="*/ 43 h 87"/>
                <a:gd name="T2" fmla="*/ 4 w 89"/>
                <a:gd name="T3" fmla="*/ 26 h 87"/>
                <a:gd name="T4" fmla="*/ 13 w 89"/>
                <a:gd name="T5" fmla="*/ 11 h 87"/>
                <a:gd name="T6" fmla="*/ 28 w 89"/>
                <a:gd name="T7" fmla="*/ 2 h 87"/>
                <a:gd name="T8" fmla="*/ 43 w 89"/>
                <a:gd name="T9" fmla="*/ 0 h 87"/>
                <a:gd name="T10" fmla="*/ 61 w 89"/>
                <a:gd name="T11" fmla="*/ 2 h 87"/>
                <a:gd name="T12" fmla="*/ 76 w 89"/>
                <a:gd name="T13" fmla="*/ 11 h 87"/>
                <a:gd name="T14" fmla="*/ 84 w 89"/>
                <a:gd name="T15" fmla="*/ 26 h 87"/>
                <a:gd name="T16" fmla="*/ 89 w 89"/>
                <a:gd name="T17" fmla="*/ 43 h 87"/>
                <a:gd name="T18" fmla="*/ 84 w 89"/>
                <a:gd name="T19" fmla="*/ 61 h 87"/>
                <a:gd name="T20" fmla="*/ 76 w 89"/>
                <a:gd name="T21" fmla="*/ 74 h 87"/>
                <a:gd name="T22" fmla="*/ 61 w 89"/>
                <a:gd name="T23" fmla="*/ 84 h 87"/>
                <a:gd name="T24" fmla="*/ 43 w 89"/>
                <a:gd name="T25" fmla="*/ 87 h 87"/>
                <a:gd name="T26" fmla="*/ 28 w 89"/>
                <a:gd name="T27" fmla="*/ 84 h 87"/>
                <a:gd name="T28" fmla="*/ 13 w 89"/>
                <a:gd name="T29" fmla="*/ 74 h 87"/>
                <a:gd name="T30" fmla="*/ 4 w 89"/>
                <a:gd name="T31" fmla="*/ 61 h 87"/>
                <a:gd name="T32" fmla="*/ 0 w 89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7"/>
                <a:gd name="T53" fmla="*/ 89 w 89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7">
                  <a:moveTo>
                    <a:pt x="0" y="43"/>
                  </a:moveTo>
                  <a:lnTo>
                    <a:pt x="4" y="26"/>
                  </a:lnTo>
                  <a:lnTo>
                    <a:pt x="13" y="11"/>
                  </a:lnTo>
                  <a:lnTo>
                    <a:pt x="28" y="2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6" y="11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1"/>
                  </a:lnTo>
                  <a:lnTo>
                    <a:pt x="76" y="74"/>
                  </a:lnTo>
                  <a:lnTo>
                    <a:pt x="61" y="84"/>
                  </a:lnTo>
                  <a:lnTo>
                    <a:pt x="43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42" name="Freeform 93"/>
            <p:cNvSpPr>
              <a:spLocks noChangeAspect="1"/>
            </p:cNvSpPr>
            <p:nvPr/>
          </p:nvSpPr>
          <p:spPr bwMode="auto">
            <a:xfrm>
              <a:off x="1894" y="1169"/>
              <a:ext cx="89" cy="86"/>
            </a:xfrm>
            <a:custGeom>
              <a:avLst/>
              <a:gdLst>
                <a:gd name="T0" fmla="*/ 0 w 89"/>
                <a:gd name="T1" fmla="*/ 43 h 86"/>
                <a:gd name="T2" fmla="*/ 4 w 89"/>
                <a:gd name="T3" fmla="*/ 26 h 86"/>
                <a:gd name="T4" fmla="*/ 13 w 89"/>
                <a:gd name="T5" fmla="*/ 13 h 86"/>
                <a:gd name="T6" fmla="*/ 28 w 89"/>
                <a:gd name="T7" fmla="*/ 2 h 86"/>
                <a:gd name="T8" fmla="*/ 45 w 89"/>
                <a:gd name="T9" fmla="*/ 0 h 86"/>
                <a:gd name="T10" fmla="*/ 61 w 89"/>
                <a:gd name="T11" fmla="*/ 2 h 86"/>
                <a:gd name="T12" fmla="*/ 76 w 89"/>
                <a:gd name="T13" fmla="*/ 13 h 86"/>
                <a:gd name="T14" fmla="*/ 84 w 89"/>
                <a:gd name="T15" fmla="*/ 26 h 86"/>
                <a:gd name="T16" fmla="*/ 89 w 89"/>
                <a:gd name="T17" fmla="*/ 43 h 86"/>
                <a:gd name="T18" fmla="*/ 84 w 89"/>
                <a:gd name="T19" fmla="*/ 60 h 86"/>
                <a:gd name="T20" fmla="*/ 76 w 89"/>
                <a:gd name="T21" fmla="*/ 73 h 86"/>
                <a:gd name="T22" fmla="*/ 61 w 89"/>
                <a:gd name="T23" fmla="*/ 84 h 86"/>
                <a:gd name="T24" fmla="*/ 45 w 89"/>
                <a:gd name="T25" fmla="*/ 86 h 86"/>
                <a:gd name="T26" fmla="*/ 28 w 89"/>
                <a:gd name="T27" fmla="*/ 84 h 86"/>
                <a:gd name="T28" fmla="*/ 13 w 89"/>
                <a:gd name="T29" fmla="*/ 73 h 86"/>
                <a:gd name="T30" fmla="*/ 4 w 89"/>
                <a:gd name="T31" fmla="*/ 60 h 86"/>
                <a:gd name="T32" fmla="*/ 0 w 89"/>
                <a:gd name="T33" fmla="*/ 43 h 8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6"/>
                <a:gd name="T53" fmla="*/ 89 w 89"/>
                <a:gd name="T54" fmla="*/ 86 h 8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6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1" y="2"/>
                  </a:lnTo>
                  <a:lnTo>
                    <a:pt x="76" y="13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0"/>
                  </a:lnTo>
                  <a:lnTo>
                    <a:pt x="76" y="73"/>
                  </a:lnTo>
                  <a:lnTo>
                    <a:pt x="61" y="84"/>
                  </a:lnTo>
                  <a:lnTo>
                    <a:pt x="45" y="86"/>
                  </a:lnTo>
                  <a:lnTo>
                    <a:pt x="28" y="84"/>
                  </a:lnTo>
                  <a:lnTo>
                    <a:pt x="13" y="73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43" name="Freeform 94"/>
            <p:cNvSpPr>
              <a:spLocks noChangeAspect="1"/>
            </p:cNvSpPr>
            <p:nvPr/>
          </p:nvSpPr>
          <p:spPr bwMode="auto">
            <a:xfrm>
              <a:off x="1295" y="2683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4 w 89"/>
                <a:gd name="T3" fmla="*/ 28 h 88"/>
                <a:gd name="T4" fmla="*/ 13 w 89"/>
                <a:gd name="T5" fmla="*/ 12 h 88"/>
                <a:gd name="T6" fmla="*/ 28 w 89"/>
                <a:gd name="T7" fmla="*/ 4 h 88"/>
                <a:gd name="T8" fmla="*/ 45 w 89"/>
                <a:gd name="T9" fmla="*/ 0 h 88"/>
                <a:gd name="T10" fmla="*/ 60 w 89"/>
                <a:gd name="T11" fmla="*/ 4 h 88"/>
                <a:gd name="T12" fmla="*/ 76 w 89"/>
                <a:gd name="T13" fmla="*/ 12 h 88"/>
                <a:gd name="T14" fmla="*/ 86 w 89"/>
                <a:gd name="T15" fmla="*/ 28 h 88"/>
                <a:gd name="T16" fmla="*/ 89 w 89"/>
                <a:gd name="T17" fmla="*/ 45 h 88"/>
                <a:gd name="T18" fmla="*/ 86 w 89"/>
                <a:gd name="T19" fmla="*/ 62 h 88"/>
                <a:gd name="T20" fmla="*/ 76 w 89"/>
                <a:gd name="T21" fmla="*/ 75 h 88"/>
                <a:gd name="T22" fmla="*/ 60 w 89"/>
                <a:gd name="T23" fmla="*/ 86 h 88"/>
                <a:gd name="T24" fmla="*/ 45 w 89"/>
                <a:gd name="T25" fmla="*/ 88 h 88"/>
                <a:gd name="T26" fmla="*/ 28 w 89"/>
                <a:gd name="T27" fmla="*/ 86 h 88"/>
                <a:gd name="T28" fmla="*/ 13 w 89"/>
                <a:gd name="T29" fmla="*/ 75 h 88"/>
                <a:gd name="T30" fmla="*/ 4 w 89"/>
                <a:gd name="T31" fmla="*/ 62 h 88"/>
                <a:gd name="T32" fmla="*/ 0 w 89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8"/>
                <a:gd name="T53" fmla="*/ 89 w 89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8">
                  <a:moveTo>
                    <a:pt x="0" y="45"/>
                  </a:moveTo>
                  <a:lnTo>
                    <a:pt x="4" y="28"/>
                  </a:lnTo>
                  <a:lnTo>
                    <a:pt x="13" y="12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6" y="12"/>
                  </a:lnTo>
                  <a:lnTo>
                    <a:pt x="86" y="28"/>
                  </a:lnTo>
                  <a:lnTo>
                    <a:pt x="89" y="45"/>
                  </a:lnTo>
                  <a:lnTo>
                    <a:pt x="86" y="62"/>
                  </a:lnTo>
                  <a:lnTo>
                    <a:pt x="76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44" name="Freeform 95"/>
            <p:cNvSpPr>
              <a:spLocks noChangeAspect="1"/>
            </p:cNvSpPr>
            <p:nvPr/>
          </p:nvSpPr>
          <p:spPr bwMode="auto">
            <a:xfrm>
              <a:off x="471" y="1683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4 w 88"/>
                <a:gd name="T3" fmla="*/ 28 h 88"/>
                <a:gd name="T4" fmla="*/ 13 w 88"/>
                <a:gd name="T5" fmla="*/ 13 h 88"/>
                <a:gd name="T6" fmla="*/ 28 w 88"/>
                <a:gd name="T7" fmla="*/ 4 h 88"/>
                <a:gd name="T8" fmla="*/ 45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0 h 88"/>
                <a:gd name="T20" fmla="*/ 75 w 88"/>
                <a:gd name="T21" fmla="*/ 75 h 88"/>
                <a:gd name="T22" fmla="*/ 60 w 88"/>
                <a:gd name="T23" fmla="*/ 86 h 88"/>
                <a:gd name="T24" fmla="*/ 45 w 88"/>
                <a:gd name="T25" fmla="*/ 88 h 88"/>
                <a:gd name="T26" fmla="*/ 28 w 88"/>
                <a:gd name="T27" fmla="*/ 86 h 88"/>
                <a:gd name="T28" fmla="*/ 13 w 88"/>
                <a:gd name="T29" fmla="*/ 75 h 88"/>
                <a:gd name="T30" fmla="*/ 4 w 88"/>
                <a:gd name="T31" fmla="*/ 60 h 88"/>
                <a:gd name="T32" fmla="*/ 0 w 88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"/>
                <a:gd name="T52" fmla="*/ 0 h 88"/>
                <a:gd name="T53" fmla="*/ 88 w 88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" h="88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0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45" name="Freeform 96"/>
            <p:cNvSpPr>
              <a:spLocks noChangeAspect="1"/>
            </p:cNvSpPr>
            <p:nvPr/>
          </p:nvSpPr>
          <p:spPr bwMode="auto">
            <a:xfrm>
              <a:off x="1652" y="2117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2 w 88"/>
                <a:gd name="T3" fmla="*/ 28 h 88"/>
                <a:gd name="T4" fmla="*/ 13 w 88"/>
                <a:gd name="T5" fmla="*/ 13 h 88"/>
                <a:gd name="T6" fmla="*/ 26 w 88"/>
                <a:gd name="T7" fmla="*/ 4 h 88"/>
                <a:gd name="T8" fmla="*/ 43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2 h 88"/>
                <a:gd name="T20" fmla="*/ 75 w 88"/>
                <a:gd name="T21" fmla="*/ 75 h 88"/>
                <a:gd name="T22" fmla="*/ 60 w 88"/>
                <a:gd name="T23" fmla="*/ 86 h 88"/>
                <a:gd name="T24" fmla="*/ 43 w 88"/>
                <a:gd name="T25" fmla="*/ 88 h 88"/>
                <a:gd name="T26" fmla="*/ 26 w 88"/>
                <a:gd name="T27" fmla="*/ 86 h 88"/>
                <a:gd name="T28" fmla="*/ 13 w 88"/>
                <a:gd name="T29" fmla="*/ 75 h 88"/>
                <a:gd name="T30" fmla="*/ 2 w 88"/>
                <a:gd name="T31" fmla="*/ 62 h 88"/>
                <a:gd name="T32" fmla="*/ 0 w 88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"/>
                <a:gd name="T52" fmla="*/ 0 h 88"/>
                <a:gd name="T53" fmla="*/ 88 w 88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" h="88">
                  <a:moveTo>
                    <a:pt x="0" y="45"/>
                  </a:moveTo>
                  <a:lnTo>
                    <a:pt x="2" y="28"/>
                  </a:lnTo>
                  <a:lnTo>
                    <a:pt x="13" y="13"/>
                  </a:lnTo>
                  <a:lnTo>
                    <a:pt x="26" y="4"/>
                  </a:lnTo>
                  <a:lnTo>
                    <a:pt x="43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2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3" y="88"/>
                  </a:lnTo>
                  <a:lnTo>
                    <a:pt x="26" y="86"/>
                  </a:lnTo>
                  <a:lnTo>
                    <a:pt x="13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46" name="Freeform 97"/>
            <p:cNvSpPr>
              <a:spLocks noChangeAspect="1"/>
            </p:cNvSpPr>
            <p:nvPr/>
          </p:nvSpPr>
          <p:spPr bwMode="auto">
            <a:xfrm>
              <a:off x="2134" y="2177"/>
              <a:ext cx="89" cy="89"/>
            </a:xfrm>
            <a:custGeom>
              <a:avLst/>
              <a:gdLst>
                <a:gd name="T0" fmla="*/ 0 w 89"/>
                <a:gd name="T1" fmla="*/ 43 h 89"/>
                <a:gd name="T2" fmla="*/ 4 w 89"/>
                <a:gd name="T3" fmla="*/ 26 h 89"/>
                <a:gd name="T4" fmla="*/ 13 w 89"/>
                <a:gd name="T5" fmla="*/ 13 h 89"/>
                <a:gd name="T6" fmla="*/ 28 w 89"/>
                <a:gd name="T7" fmla="*/ 2 h 89"/>
                <a:gd name="T8" fmla="*/ 46 w 89"/>
                <a:gd name="T9" fmla="*/ 0 h 89"/>
                <a:gd name="T10" fmla="*/ 63 w 89"/>
                <a:gd name="T11" fmla="*/ 2 h 89"/>
                <a:gd name="T12" fmla="*/ 76 w 89"/>
                <a:gd name="T13" fmla="*/ 13 h 89"/>
                <a:gd name="T14" fmla="*/ 87 w 89"/>
                <a:gd name="T15" fmla="*/ 26 h 89"/>
                <a:gd name="T16" fmla="*/ 89 w 89"/>
                <a:gd name="T17" fmla="*/ 43 h 89"/>
                <a:gd name="T18" fmla="*/ 87 w 89"/>
                <a:gd name="T19" fmla="*/ 61 h 89"/>
                <a:gd name="T20" fmla="*/ 76 w 89"/>
                <a:gd name="T21" fmla="*/ 76 h 89"/>
                <a:gd name="T22" fmla="*/ 63 w 89"/>
                <a:gd name="T23" fmla="*/ 84 h 89"/>
                <a:gd name="T24" fmla="*/ 46 w 89"/>
                <a:gd name="T25" fmla="*/ 89 h 89"/>
                <a:gd name="T26" fmla="*/ 28 w 89"/>
                <a:gd name="T27" fmla="*/ 84 h 89"/>
                <a:gd name="T28" fmla="*/ 13 w 89"/>
                <a:gd name="T29" fmla="*/ 76 h 89"/>
                <a:gd name="T30" fmla="*/ 4 w 89"/>
                <a:gd name="T31" fmla="*/ 61 h 89"/>
                <a:gd name="T32" fmla="*/ 0 w 89"/>
                <a:gd name="T33" fmla="*/ 43 h 8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9"/>
                <a:gd name="T53" fmla="*/ 89 w 89"/>
                <a:gd name="T54" fmla="*/ 89 h 8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6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6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47" name="Rectangle 98"/>
            <p:cNvSpPr>
              <a:spLocks noChangeAspect="1" noChangeArrowheads="1"/>
            </p:cNvSpPr>
            <p:nvPr/>
          </p:nvSpPr>
          <p:spPr bwMode="auto">
            <a:xfrm>
              <a:off x="2033" y="1117"/>
              <a:ext cx="10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en-US" sz="1600"/>
            </a:p>
          </p:txBody>
        </p:sp>
        <p:sp>
          <p:nvSpPr>
            <p:cNvPr id="76848" name="Rectangle 99"/>
            <p:cNvSpPr>
              <a:spLocks noChangeAspect="1" noChangeArrowheads="1"/>
            </p:cNvSpPr>
            <p:nvPr/>
          </p:nvSpPr>
          <p:spPr bwMode="auto">
            <a:xfrm>
              <a:off x="1256" y="1765"/>
              <a:ext cx="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en-US" sz="1600"/>
            </a:p>
          </p:txBody>
        </p:sp>
        <p:sp>
          <p:nvSpPr>
            <p:cNvPr id="76849" name="Rectangle 100"/>
            <p:cNvSpPr>
              <a:spLocks noChangeAspect="1" noChangeArrowheads="1"/>
            </p:cNvSpPr>
            <p:nvPr/>
          </p:nvSpPr>
          <p:spPr bwMode="auto">
            <a:xfrm>
              <a:off x="1810" y="2069"/>
              <a:ext cx="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en-US" sz="1600"/>
            </a:p>
          </p:txBody>
        </p:sp>
        <p:sp>
          <p:nvSpPr>
            <p:cNvPr id="76850" name="Rectangle 101"/>
            <p:cNvSpPr>
              <a:spLocks noChangeAspect="1" noChangeArrowheads="1"/>
            </p:cNvSpPr>
            <p:nvPr/>
          </p:nvSpPr>
          <p:spPr bwMode="auto">
            <a:xfrm>
              <a:off x="1422" y="2635"/>
              <a:ext cx="10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altLang="en-US" sz="1600"/>
            </a:p>
          </p:txBody>
        </p:sp>
        <p:sp>
          <p:nvSpPr>
            <p:cNvPr id="76851" name="Rectangle 102"/>
            <p:cNvSpPr>
              <a:spLocks noChangeAspect="1" noChangeArrowheads="1"/>
            </p:cNvSpPr>
            <p:nvPr/>
          </p:nvSpPr>
          <p:spPr bwMode="auto">
            <a:xfrm>
              <a:off x="648" y="1626"/>
              <a:ext cx="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altLang="en-US" sz="1600"/>
            </a:p>
          </p:txBody>
        </p:sp>
        <p:sp>
          <p:nvSpPr>
            <p:cNvPr id="76852" name="Rectangle 103"/>
            <p:cNvSpPr>
              <a:spLocks noChangeAspect="1" noChangeArrowheads="1"/>
            </p:cNvSpPr>
            <p:nvPr/>
          </p:nvSpPr>
          <p:spPr bwMode="auto">
            <a:xfrm>
              <a:off x="2307" y="2126"/>
              <a:ext cx="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altLang="en-US" sz="1600"/>
            </a:p>
          </p:txBody>
        </p:sp>
      </p:grpSp>
      <p:grpSp>
        <p:nvGrpSpPr>
          <p:cNvPr id="21" name="Group 104"/>
          <p:cNvGrpSpPr>
            <a:grpSpLocks noChangeAspect="1"/>
          </p:cNvGrpSpPr>
          <p:nvPr/>
        </p:nvGrpSpPr>
        <p:grpSpPr bwMode="auto">
          <a:xfrm>
            <a:off x="3665539" y="2070100"/>
            <a:ext cx="923925" cy="592138"/>
            <a:chOff x="1572" y="1805"/>
            <a:chExt cx="897" cy="575"/>
          </a:xfrm>
        </p:grpSpPr>
        <p:sp>
          <p:nvSpPr>
            <p:cNvPr id="76839" name="Freeform 105"/>
            <p:cNvSpPr>
              <a:spLocks noChangeAspect="1"/>
            </p:cNvSpPr>
            <p:nvPr/>
          </p:nvSpPr>
          <p:spPr bwMode="auto">
            <a:xfrm>
              <a:off x="1572" y="2005"/>
              <a:ext cx="897" cy="375"/>
            </a:xfrm>
            <a:custGeom>
              <a:avLst/>
              <a:gdLst>
                <a:gd name="T0" fmla="*/ 450 w 897"/>
                <a:gd name="T1" fmla="*/ 0 h 375"/>
                <a:gd name="T2" fmla="*/ 510 w 897"/>
                <a:gd name="T3" fmla="*/ 2 h 375"/>
                <a:gd name="T4" fmla="*/ 571 w 897"/>
                <a:gd name="T5" fmla="*/ 6 h 375"/>
                <a:gd name="T6" fmla="*/ 629 w 897"/>
                <a:gd name="T7" fmla="*/ 15 h 375"/>
                <a:gd name="T8" fmla="*/ 683 w 897"/>
                <a:gd name="T9" fmla="*/ 28 h 375"/>
                <a:gd name="T10" fmla="*/ 733 w 897"/>
                <a:gd name="T11" fmla="*/ 43 h 375"/>
                <a:gd name="T12" fmla="*/ 778 w 897"/>
                <a:gd name="T13" fmla="*/ 60 h 375"/>
                <a:gd name="T14" fmla="*/ 817 w 897"/>
                <a:gd name="T15" fmla="*/ 79 h 375"/>
                <a:gd name="T16" fmla="*/ 850 w 897"/>
                <a:gd name="T17" fmla="*/ 101 h 375"/>
                <a:gd name="T18" fmla="*/ 874 w 897"/>
                <a:gd name="T19" fmla="*/ 125 h 375"/>
                <a:gd name="T20" fmla="*/ 891 w 897"/>
                <a:gd name="T21" fmla="*/ 149 h 375"/>
                <a:gd name="T22" fmla="*/ 897 w 897"/>
                <a:gd name="T23" fmla="*/ 174 h 375"/>
                <a:gd name="T24" fmla="*/ 897 w 897"/>
                <a:gd name="T25" fmla="*/ 200 h 375"/>
                <a:gd name="T26" fmla="*/ 891 w 897"/>
                <a:gd name="T27" fmla="*/ 226 h 375"/>
                <a:gd name="T28" fmla="*/ 874 w 897"/>
                <a:gd name="T29" fmla="*/ 250 h 375"/>
                <a:gd name="T30" fmla="*/ 850 w 897"/>
                <a:gd name="T31" fmla="*/ 274 h 375"/>
                <a:gd name="T32" fmla="*/ 817 w 897"/>
                <a:gd name="T33" fmla="*/ 295 h 375"/>
                <a:gd name="T34" fmla="*/ 778 w 897"/>
                <a:gd name="T35" fmla="*/ 315 h 375"/>
                <a:gd name="T36" fmla="*/ 733 w 897"/>
                <a:gd name="T37" fmla="*/ 332 h 375"/>
                <a:gd name="T38" fmla="*/ 683 w 897"/>
                <a:gd name="T39" fmla="*/ 347 h 375"/>
                <a:gd name="T40" fmla="*/ 629 w 897"/>
                <a:gd name="T41" fmla="*/ 360 h 375"/>
                <a:gd name="T42" fmla="*/ 571 w 897"/>
                <a:gd name="T43" fmla="*/ 369 h 375"/>
                <a:gd name="T44" fmla="*/ 510 w 897"/>
                <a:gd name="T45" fmla="*/ 373 h 375"/>
                <a:gd name="T46" fmla="*/ 450 w 897"/>
                <a:gd name="T47" fmla="*/ 375 h 375"/>
                <a:gd name="T48" fmla="*/ 387 w 897"/>
                <a:gd name="T49" fmla="*/ 373 h 375"/>
                <a:gd name="T50" fmla="*/ 329 w 897"/>
                <a:gd name="T51" fmla="*/ 369 h 375"/>
                <a:gd name="T52" fmla="*/ 270 w 897"/>
                <a:gd name="T53" fmla="*/ 360 h 375"/>
                <a:gd name="T54" fmla="*/ 216 w 897"/>
                <a:gd name="T55" fmla="*/ 347 h 375"/>
                <a:gd name="T56" fmla="*/ 164 w 897"/>
                <a:gd name="T57" fmla="*/ 332 h 375"/>
                <a:gd name="T58" fmla="*/ 121 w 897"/>
                <a:gd name="T59" fmla="*/ 315 h 375"/>
                <a:gd name="T60" fmla="*/ 82 w 897"/>
                <a:gd name="T61" fmla="*/ 295 h 375"/>
                <a:gd name="T62" fmla="*/ 49 w 897"/>
                <a:gd name="T63" fmla="*/ 274 h 375"/>
                <a:gd name="T64" fmla="*/ 26 w 897"/>
                <a:gd name="T65" fmla="*/ 250 h 375"/>
                <a:gd name="T66" fmla="*/ 8 w 897"/>
                <a:gd name="T67" fmla="*/ 226 h 375"/>
                <a:gd name="T68" fmla="*/ 0 w 897"/>
                <a:gd name="T69" fmla="*/ 200 h 375"/>
                <a:gd name="T70" fmla="*/ 0 w 897"/>
                <a:gd name="T71" fmla="*/ 174 h 375"/>
                <a:gd name="T72" fmla="*/ 8 w 897"/>
                <a:gd name="T73" fmla="*/ 149 h 375"/>
                <a:gd name="T74" fmla="*/ 26 w 897"/>
                <a:gd name="T75" fmla="*/ 125 h 375"/>
                <a:gd name="T76" fmla="*/ 49 w 897"/>
                <a:gd name="T77" fmla="*/ 101 h 375"/>
                <a:gd name="T78" fmla="*/ 82 w 897"/>
                <a:gd name="T79" fmla="*/ 79 h 375"/>
                <a:gd name="T80" fmla="*/ 121 w 897"/>
                <a:gd name="T81" fmla="*/ 60 h 375"/>
                <a:gd name="T82" fmla="*/ 164 w 897"/>
                <a:gd name="T83" fmla="*/ 43 h 375"/>
                <a:gd name="T84" fmla="*/ 216 w 897"/>
                <a:gd name="T85" fmla="*/ 28 h 375"/>
                <a:gd name="T86" fmla="*/ 270 w 897"/>
                <a:gd name="T87" fmla="*/ 15 h 375"/>
                <a:gd name="T88" fmla="*/ 329 w 897"/>
                <a:gd name="T89" fmla="*/ 6 h 375"/>
                <a:gd name="T90" fmla="*/ 387 w 897"/>
                <a:gd name="T91" fmla="*/ 2 h 375"/>
                <a:gd name="T92" fmla="*/ 450 w 897"/>
                <a:gd name="T93" fmla="*/ 0 h 37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97"/>
                <a:gd name="T142" fmla="*/ 0 h 375"/>
                <a:gd name="T143" fmla="*/ 897 w 897"/>
                <a:gd name="T144" fmla="*/ 375 h 375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97" h="375">
                  <a:moveTo>
                    <a:pt x="450" y="0"/>
                  </a:moveTo>
                  <a:lnTo>
                    <a:pt x="510" y="2"/>
                  </a:lnTo>
                  <a:lnTo>
                    <a:pt x="571" y="6"/>
                  </a:lnTo>
                  <a:lnTo>
                    <a:pt x="629" y="15"/>
                  </a:lnTo>
                  <a:lnTo>
                    <a:pt x="683" y="28"/>
                  </a:lnTo>
                  <a:lnTo>
                    <a:pt x="733" y="43"/>
                  </a:lnTo>
                  <a:lnTo>
                    <a:pt x="778" y="60"/>
                  </a:lnTo>
                  <a:lnTo>
                    <a:pt x="817" y="79"/>
                  </a:lnTo>
                  <a:lnTo>
                    <a:pt x="850" y="101"/>
                  </a:lnTo>
                  <a:lnTo>
                    <a:pt x="874" y="125"/>
                  </a:lnTo>
                  <a:lnTo>
                    <a:pt x="891" y="149"/>
                  </a:lnTo>
                  <a:lnTo>
                    <a:pt x="897" y="174"/>
                  </a:lnTo>
                  <a:lnTo>
                    <a:pt x="897" y="200"/>
                  </a:lnTo>
                  <a:lnTo>
                    <a:pt x="891" y="226"/>
                  </a:lnTo>
                  <a:lnTo>
                    <a:pt x="874" y="250"/>
                  </a:lnTo>
                  <a:lnTo>
                    <a:pt x="850" y="274"/>
                  </a:lnTo>
                  <a:lnTo>
                    <a:pt x="817" y="295"/>
                  </a:lnTo>
                  <a:lnTo>
                    <a:pt x="778" y="315"/>
                  </a:lnTo>
                  <a:lnTo>
                    <a:pt x="733" y="332"/>
                  </a:lnTo>
                  <a:lnTo>
                    <a:pt x="683" y="347"/>
                  </a:lnTo>
                  <a:lnTo>
                    <a:pt x="629" y="360"/>
                  </a:lnTo>
                  <a:lnTo>
                    <a:pt x="571" y="369"/>
                  </a:lnTo>
                  <a:lnTo>
                    <a:pt x="510" y="373"/>
                  </a:lnTo>
                  <a:lnTo>
                    <a:pt x="450" y="375"/>
                  </a:lnTo>
                  <a:lnTo>
                    <a:pt x="387" y="373"/>
                  </a:lnTo>
                  <a:lnTo>
                    <a:pt x="329" y="369"/>
                  </a:lnTo>
                  <a:lnTo>
                    <a:pt x="270" y="360"/>
                  </a:lnTo>
                  <a:lnTo>
                    <a:pt x="216" y="347"/>
                  </a:lnTo>
                  <a:lnTo>
                    <a:pt x="164" y="332"/>
                  </a:lnTo>
                  <a:lnTo>
                    <a:pt x="121" y="315"/>
                  </a:lnTo>
                  <a:lnTo>
                    <a:pt x="82" y="295"/>
                  </a:lnTo>
                  <a:lnTo>
                    <a:pt x="49" y="274"/>
                  </a:lnTo>
                  <a:lnTo>
                    <a:pt x="26" y="250"/>
                  </a:lnTo>
                  <a:lnTo>
                    <a:pt x="8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8" y="149"/>
                  </a:lnTo>
                  <a:lnTo>
                    <a:pt x="26" y="125"/>
                  </a:lnTo>
                  <a:lnTo>
                    <a:pt x="49" y="101"/>
                  </a:lnTo>
                  <a:lnTo>
                    <a:pt x="82" y="79"/>
                  </a:lnTo>
                  <a:lnTo>
                    <a:pt x="121" y="60"/>
                  </a:lnTo>
                  <a:lnTo>
                    <a:pt x="164" y="43"/>
                  </a:lnTo>
                  <a:lnTo>
                    <a:pt x="216" y="28"/>
                  </a:lnTo>
                  <a:lnTo>
                    <a:pt x="270" y="15"/>
                  </a:lnTo>
                  <a:lnTo>
                    <a:pt x="329" y="6"/>
                  </a:lnTo>
                  <a:lnTo>
                    <a:pt x="387" y="2"/>
                  </a:lnTo>
                  <a:lnTo>
                    <a:pt x="4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40" name="Rectangle 106"/>
            <p:cNvSpPr>
              <a:spLocks noChangeAspect="1" noChangeArrowheads="1"/>
            </p:cNvSpPr>
            <p:nvPr/>
          </p:nvSpPr>
          <p:spPr bwMode="auto">
            <a:xfrm>
              <a:off x="1943" y="1805"/>
              <a:ext cx="110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1</a:t>
              </a:r>
              <a:endParaRPr lang="en-US" altLang="en-US" sz="1600"/>
            </a:p>
          </p:txBody>
        </p:sp>
      </p:grpSp>
      <p:grpSp>
        <p:nvGrpSpPr>
          <p:cNvPr id="22" name="Group 107"/>
          <p:cNvGrpSpPr>
            <a:grpSpLocks noChangeAspect="1"/>
          </p:cNvGrpSpPr>
          <p:nvPr/>
        </p:nvGrpSpPr>
        <p:grpSpPr bwMode="auto">
          <a:xfrm>
            <a:off x="2389189" y="1825626"/>
            <a:ext cx="1125537" cy="745011"/>
            <a:chOff x="332" y="1568"/>
            <a:chExt cx="1093" cy="723"/>
          </a:xfrm>
        </p:grpSpPr>
        <p:sp>
          <p:nvSpPr>
            <p:cNvPr id="76837" name="Freeform 108"/>
            <p:cNvSpPr>
              <a:spLocks noChangeAspect="1"/>
            </p:cNvSpPr>
            <p:nvPr/>
          </p:nvSpPr>
          <p:spPr bwMode="auto">
            <a:xfrm>
              <a:off x="332" y="1568"/>
              <a:ext cx="1093" cy="497"/>
            </a:xfrm>
            <a:custGeom>
              <a:avLst/>
              <a:gdLst>
                <a:gd name="T0" fmla="*/ 547 w 1093"/>
                <a:gd name="T1" fmla="*/ 0 h 497"/>
                <a:gd name="T2" fmla="*/ 615 w 1093"/>
                <a:gd name="T3" fmla="*/ 3 h 497"/>
                <a:gd name="T4" fmla="*/ 684 w 1093"/>
                <a:gd name="T5" fmla="*/ 7 h 497"/>
                <a:gd name="T6" fmla="*/ 749 w 1093"/>
                <a:gd name="T7" fmla="*/ 18 h 497"/>
                <a:gd name="T8" fmla="*/ 811 w 1093"/>
                <a:gd name="T9" fmla="*/ 31 h 497"/>
                <a:gd name="T10" fmla="*/ 868 w 1093"/>
                <a:gd name="T11" fmla="*/ 48 h 497"/>
                <a:gd name="T12" fmla="*/ 922 w 1093"/>
                <a:gd name="T13" fmla="*/ 67 h 497"/>
                <a:gd name="T14" fmla="*/ 969 w 1093"/>
                <a:gd name="T15" fmla="*/ 91 h 497"/>
                <a:gd name="T16" fmla="*/ 1008 w 1093"/>
                <a:gd name="T17" fmla="*/ 115 h 497"/>
                <a:gd name="T18" fmla="*/ 1043 w 1093"/>
                <a:gd name="T19" fmla="*/ 143 h 497"/>
                <a:gd name="T20" fmla="*/ 1067 w 1093"/>
                <a:gd name="T21" fmla="*/ 171 h 497"/>
                <a:gd name="T22" fmla="*/ 1084 w 1093"/>
                <a:gd name="T23" fmla="*/ 201 h 497"/>
                <a:gd name="T24" fmla="*/ 1093 w 1093"/>
                <a:gd name="T25" fmla="*/ 234 h 497"/>
                <a:gd name="T26" fmla="*/ 1093 w 1093"/>
                <a:gd name="T27" fmla="*/ 264 h 497"/>
                <a:gd name="T28" fmla="*/ 1084 w 1093"/>
                <a:gd name="T29" fmla="*/ 294 h 497"/>
                <a:gd name="T30" fmla="*/ 1067 w 1093"/>
                <a:gd name="T31" fmla="*/ 324 h 497"/>
                <a:gd name="T32" fmla="*/ 1043 w 1093"/>
                <a:gd name="T33" fmla="*/ 354 h 497"/>
                <a:gd name="T34" fmla="*/ 1008 w 1093"/>
                <a:gd name="T35" fmla="*/ 383 h 497"/>
                <a:gd name="T36" fmla="*/ 969 w 1093"/>
                <a:gd name="T37" fmla="*/ 406 h 497"/>
                <a:gd name="T38" fmla="*/ 922 w 1093"/>
                <a:gd name="T39" fmla="*/ 430 h 497"/>
                <a:gd name="T40" fmla="*/ 868 w 1093"/>
                <a:gd name="T41" fmla="*/ 449 h 497"/>
                <a:gd name="T42" fmla="*/ 811 w 1093"/>
                <a:gd name="T43" fmla="*/ 467 h 497"/>
                <a:gd name="T44" fmla="*/ 749 w 1093"/>
                <a:gd name="T45" fmla="*/ 480 h 497"/>
                <a:gd name="T46" fmla="*/ 684 w 1093"/>
                <a:gd name="T47" fmla="*/ 488 h 497"/>
                <a:gd name="T48" fmla="*/ 615 w 1093"/>
                <a:gd name="T49" fmla="*/ 495 h 497"/>
                <a:gd name="T50" fmla="*/ 547 w 1093"/>
                <a:gd name="T51" fmla="*/ 497 h 497"/>
                <a:gd name="T52" fmla="*/ 478 w 1093"/>
                <a:gd name="T53" fmla="*/ 495 h 497"/>
                <a:gd name="T54" fmla="*/ 411 w 1093"/>
                <a:gd name="T55" fmla="*/ 488 h 497"/>
                <a:gd name="T56" fmla="*/ 346 w 1093"/>
                <a:gd name="T57" fmla="*/ 480 h 497"/>
                <a:gd name="T58" fmla="*/ 284 w 1093"/>
                <a:gd name="T59" fmla="*/ 467 h 497"/>
                <a:gd name="T60" fmla="*/ 225 w 1093"/>
                <a:gd name="T61" fmla="*/ 449 h 497"/>
                <a:gd name="T62" fmla="*/ 173 w 1093"/>
                <a:gd name="T63" fmla="*/ 430 h 497"/>
                <a:gd name="T64" fmla="*/ 126 w 1093"/>
                <a:gd name="T65" fmla="*/ 406 h 497"/>
                <a:gd name="T66" fmla="*/ 85 w 1093"/>
                <a:gd name="T67" fmla="*/ 383 h 497"/>
                <a:gd name="T68" fmla="*/ 52 w 1093"/>
                <a:gd name="T69" fmla="*/ 354 h 497"/>
                <a:gd name="T70" fmla="*/ 26 w 1093"/>
                <a:gd name="T71" fmla="*/ 324 h 497"/>
                <a:gd name="T72" fmla="*/ 9 w 1093"/>
                <a:gd name="T73" fmla="*/ 294 h 497"/>
                <a:gd name="T74" fmla="*/ 0 w 1093"/>
                <a:gd name="T75" fmla="*/ 264 h 497"/>
                <a:gd name="T76" fmla="*/ 0 w 1093"/>
                <a:gd name="T77" fmla="*/ 234 h 497"/>
                <a:gd name="T78" fmla="*/ 9 w 1093"/>
                <a:gd name="T79" fmla="*/ 201 h 497"/>
                <a:gd name="T80" fmla="*/ 26 w 1093"/>
                <a:gd name="T81" fmla="*/ 171 h 497"/>
                <a:gd name="T82" fmla="*/ 52 w 1093"/>
                <a:gd name="T83" fmla="*/ 143 h 497"/>
                <a:gd name="T84" fmla="*/ 85 w 1093"/>
                <a:gd name="T85" fmla="*/ 115 h 497"/>
                <a:gd name="T86" fmla="*/ 126 w 1093"/>
                <a:gd name="T87" fmla="*/ 91 h 497"/>
                <a:gd name="T88" fmla="*/ 173 w 1093"/>
                <a:gd name="T89" fmla="*/ 67 h 497"/>
                <a:gd name="T90" fmla="*/ 225 w 1093"/>
                <a:gd name="T91" fmla="*/ 48 h 497"/>
                <a:gd name="T92" fmla="*/ 284 w 1093"/>
                <a:gd name="T93" fmla="*/ 31 h 497"/>
                <a:gd name="T94" fmla="*/ 346 w 1093"/>
                <a:gd name="T95" fmla="*/ 18 h 497"/>
                <a:gd name="T96" fmla="*/ 411 w 1093"/>
                <a:gd name="T97" fmla="*/ 7 h 497"/>
                <a:gd name="T98" fmla="*/ 478 w 1093"/>
                <a:gd name="T99" fmla="*/ 3 h 497"/>
                <a:gd name="T100" fmla="*/ 547 w 1093"/>
                <a:gd name="T101" fmla="*/ 0 h 49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093"/>
                <a:gd name="T154" fmla="*/ 0 h 497"/>
                <a:gd name="T155" fmla="*/ 1093 w 1093"/>
                <a:gd name="T156" fmla="*/ 497 h 49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093" h="497">
                  <a:moveTo>
                    <a:pt x="547" y="0"/>
                  </a:moveTo>
                  <a:lnTo>
                    <a:pt x="615" y="3"/>
                  </a:lnTo>
                  <a:lnTo>
                    <a:pt x="684" y="7"/>
                  </a:lnTo>
                  <a:lnTo>
                    <a:pt x="749" y="18"/>
                  </a:lnTo>
                  <a:lnTo>
                    <a:pt x="811" y="31"/>
                  </a:lnTo>
                  <a:lnTo>
                    <a:pt x="868" y="48"/>
                  </a:lnTo>
                  <a:lnTo>
                    <a:pt x="922" y="67"/>
                  </a:lnTo>
                  <a:lnTo>
                    <a:pt x="969" y="91"/>
                  </a:lnTo>
                  <a:lnTo>
                    <a:pt x="1008" y="115"/>
                  </a:lnTo>
                  <a:lnTo>
                    <a:pt x="1043" y="143"/>
                  </a:lnTo>
                  <a:lnTo>
                    <a:pt x="1067" y="171"/>
                  </a:lnTo>
                  <a:lnTo>
                    <a:pt x="1084" y="201"/>
                  </a:lnTo>
                  <a:lnTo>
                    <a:pt x="1093" y="234"/>
                  </a:lnTo>
                  <a:lnTo>
                    <a:pt x="1093" y="264"/>
                  </a:lnTo>
                  <a:lnTo>
                    <a:pt x="1084" y="294"/>
                  </a:lnTo>
                  <a:lnTo>
                    <a:pt x="1067" y="324"/>
                  </a:lnTo>
                  <a:lnTo>
                    <a:pt x="1043" y="354"/>
                  </a:lnTo>
                  <a:lnTo>
                    <a:pt x="1008" y="383"/>
                  </a:lnTo>
                  <a:lnTo>
                    <a:pt x="969" y="406"/>
                  </a:lnTo>
                  <a:lnTo>
                    <a:pt x="922" y="430"/>
                  </a:lnTo>
                  <a:lnTo>
                    <a:pt x="868" y="449"/>
                  </a:lnTo>
                  <a:lnTo>
                    <a:pt x="811" y="467"/>
                  </a:lnTo>
                  <a:lnTo>
                    <a:pt x="749" y="480"/>
                  </a:lnTo>
                  <a:lnTo>
                    <a:pt x="684" y="488"/>
                  </a:lnTo>
                  <a:lnTo>
                    <a:pt x="615" y="495"/>
                  </a:lnTo>
                  <a:lnTo>
                    <a:pt x="547" y="497"/>
                  </a:lnTo>
                  <a:lnTo>
                    <a:pt x="478" y="495"/>
                  </a:lnTo>
                  <a:lnTo>
                    <a:pt x="411" y="488"/>
                  </a:lnTo>
                  <a:lnTo>
                    <a:pt x="346" y="480"/>
                  </a:lnTo>
                  <a:lnTo>
                    <a:pt x="284" y="467"/>
                  </a:lnTo>
                  <a:lnTo>
                    <a:pt x="225" y="449"/>
                  </a:lnTo>
                  <a:lnTo>
                    <a:pt x="173" y="430"/>
                  </a:lnTo>
                  <a:lnTo>
                    <a:pt x="126" y="406"/>
                  </a:lnTo>
                  <a:lnTo>
                    <a:pt x="85" y="383"/>
                  </a:lnTo>
                  <a:lnTo>
                    <a:pt x="52" y="354"/>
                  </a:lnTo>
                  <a:lnTo>
                    <a:pt x="26" y="324"/>
                  </a:lnTo>
                  <a:lnTo>
                    <a:pt x="9" y="294"/>
                  </a:lnTo>
                  <a:lnTo>
                    <a:pt x="0" y="264"/>
                  </a:lnTo>
                  <a:lnTo>
                    <a:pt x="0" y="234"/>
                  </a:lnTo>
                  <a:lnTo>
                    <a:pt x="9" y="201"/>
                  </a:lnTo>
                  <a:lnTo>
                    <a:pt x="26" y="171"/>
                  </a:lnTo>
                  <a:lnTo>
                    <a:pt x="52" y="143"/>
                  </a:lnTo>
                  <a:lnTo>
                    <a:pt x="85" y="115"/>
                  </a:lnTo>
                  <a:lnTo>
                    <a:pt x="126" y="91"/>
                  </a:lnTo>
                  <a:lnTo>
                    <a:pt x="173" y="67"/>
                  </a:lnTo>
                  <a:lnTo>
                    <a:pt x="225" y="48"/>
                  </a:lnTo>
                  <a:lnTo>
                    <a:pt x="284" y="31"/>
                  </a:lnTo>
                  <a:lnTo>
                    <a:pt x="346" y="18"/>
                  </a:lnTo>
                  <a:lnTo>
                    <a:pt x="411" y="7"/>
                  </a:lnTo>
                  <a:lnTo>
                    <a:pt x="478" y="3"/>
                  </a:lnTo>
                  <a:lnTo>
                    <a:pt x="54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38" name="Rectangle 109"/>
            <p:cNvSpPr>
              <a:spLocks noChangeAspect="1" noChangeArrowheads="1"/>
            </p:cNvSpPr>
            <p:nvPr/>
          </p:nvSpPr>
          <p:spPr bwMode="auto">
            <a:xfrm>
              <a:off x="949" y="2052"/>
              <a:ext cx="111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2</a:t>
              </a:r>
              <a:endParaRPr lang="en-US" altLang="en-US" sz="1600"/>
            </a:p>
          </p:txBody>
        </p:sp>
      </p:grpSp>
      <p:grpSp>
        <p:nvGrpSpPr>
          <p:cNvPr id="23" name="Group 110"/>
          <p:cNvGrpSpPr>
            <a:grpSpLocks noChangeAspect="1"/>
          </p:cNvGrpSpPr>
          <p:nvPr/>
        </p:nvGrpSpPr>
        <p:grpSpPr bwMode="auto">
          <a:xfrm>
            <a:off x="2336800" y="1555750"/>
            <a:ext cx="2382838" cy="1358900"/>
            <a:chOff x="280" y="1305"/>
            <a:chExt cx="2315" cy="1321"/>
          </a:xfrm>
        </p:grpSpPr>
        <p:sp>
          <p:nvSpPr>
            <p:cNvPr id="76835" name="Freeform 111"/>
            <p:cNvSpPr>
              <a:spLocks noChangeAspect="1"/>
            </p:cNvSpPr>
            <p:nvPr/>
          </p:nvSpPr>
          <p:spPr bwMode="auto">
            <a:xfrm>
              <a:off x="280" y="1314"/>
              <a:ext cx="2315" cy="1312"/>
            </a:xfrm>
            <a:custGeom>
              <a:avLst/>
              <a:gdLst>
                <a:gd name="T0" fmla="*/ 1326 w 2315"/>
                <a:gd name="T1" fmla="*/ 23 h 1312"/>
                <a:gd name="T2" fmla="*/ 1519 w 2315"/>
                <a:gd name="T3" fmla="*/ 64 h 1312"/>
                <a:gd name="T4" fmla="*/ 1698 w 2315"/>
                <a:gd name="T5" fmla="*/ 121 h 1312"/>
                <a:gd name="T6" fmla="*/ 1865 w 2315"/>
                <a:gd name="T7" fmla="*/ 194 h 1312"/>
                <a:gd name="T8" fmla="*/ 2008 w 2315"/>
                <a:gd name="T9" fmla="*/ 278 h 1312"/>
                <a:gd name="T10" fmla="*/ 2129 w 2315"/>
                <a:gd name="T11" fmla="*/ 375 h 1312"/>
                <a:gd name="T12" fmla="*/ 2222 w 2315"/>
                <a:gd name="T13" fmla="*/ 479 h 1312"/>
                <a:gd name="T14" fmla="*/ 2282 w 2315"/>
                <a:gd name="T15" fmla="*/ 589 h 1312"/>
                <a:gd name="T16" fmla="*/ 2313 w 2315"/>
                <a:gd name="T17" fmla="*/ 699 h 1312"/>
                <a:gd name="T18" fmla="*/ 2308 w 2315"/>
                <a:gd name="T19" fmla="*/ 809 h 1312"/>
                <a:gd name="T20" fmla="*/ 2272 w 2315"/>
                <a:gd name="T21" fmla="*/ 915 h 1312"/>
                <a:gd name="T22" fmla="*/ 2202 w 2315"/>
                <a:gd name="T23" fmla="*/ 1014 h 1312"/>
                <a:gd name="T24" fmla="*/ 2105 w 2315"/>
                <a:gd name="T25" fmla="*/ 1101 h 1312"/>
                <a:gd name="T26" fmla="*/ 1977 w 2315"/>
                <a:gd name="T27" fmla="*/ 1176 h 1312"/>
                <a:gd name="T28" fmla="*/ 1828 w 2315"/>
                <a:gd name="T29" fmla="*/ 1237 h 1312"/>
                <a:gd name="T30" fmla="*/ 1659 w 2315"/>
                <a:gd name="T31" fmla="*/ 1280 h 1312"/>
                <a:gd name="T32" fmla="*/ 1476 w 2315"/>
                <a:gd name="T33" fmla="*/ 1306 h 1312"/>
                <a:gd name="T34" fmla="*/ 1283 w 2315"/>
                <a:gd name="T35" fmla="*/ 1312 h 1312"/>
                <a:gd name="T36" fmla="*/ 1086 w 2315"/>
                <a:gd name="T37" fmla="*/ 1299 h 1312"/>
                <a:gd name="T38" fmla="*/ 894 w 2315"/>
                <a:gd name="T39" fmla="*/ 1269 h 1312"/>
                <a:gd name="T40" fmla="*/ 705 w 2315"/>
                <a:gd name="T41" fmla="*/ 1220 h 1312"/>
                <a:gd name="T42" fmla="*/ 532 w 2315"/>
                <a:gd name="T43" fmla="*/ 1155 h 1312"/>
                <a:gd name="T44" fmla="*/ 377 w 2315"/>
                <a:gd name="T45" fmla="*/ 1077 h 1312"/>
                <a:gd name="T46" fmla="*/ 245 w 2315"/>
                <a:gd name="T47" fmla="*/ 984 h 1312"/>
                <a:gd name="T48" fmla="*/ 137 w 2315"/>
                <a:gd name="T49" fmla="*/ 885 h 1312"/>
                <a:gd name="T50" fmla="*/ 61 w 2315"/>
                <a:gd name="T51" fmla="*/ 777 h 1312"/>
                <a:gd name="T52" fmla="*/ 13 w 2315"/>
                <a:gd name="T53" fmla="*/ 667 h 1312"/>
                <a:gd name="T54" fmla="*/ 0 w 2315"/>
                <a:gd name="T55" fmla="*/ 555 h 1312"/>
                <a:gd name="T56" fmla="*/ 22 w 2315"/>
                <a:gd name="T57" fmla="*/ 447 h 1312"/>
                <a:gd name="T58" fmla="*/ 74 w 2315"/>
                <a:gd name="T59" fmla="*/ 345 h 1312"/>
                <a:gd name="T60" fmla="*/ 158 w 2315"/>
                <a:gd name="T61" fmla="*/ 252 h 1312"/>
                <a:gd name="T62" fmla="*/ 273 w 2315"/>
                <a:gd name="T63" fmla="*/ 170 h 1312"/>
                <a:gd name="T64" fmla="*/ 411 w 2315"/>
                <a:gd name="T65" fmla="*/ 103 h 1312"/>
                <a:gd name="T66" fmla="*/ 571 w 2315"/>
                <a:gd name="T67" fmla="*/ 49 h 1312"/>
                <a:gd name="T68" fmla="*/ 747 w 2315"/>
                <a:gd name="T69" fmla="*/ 17 h 1312"/>
                <a:gd name="T70" fmla="*/ 937 w 2315"/>
                <a:gd name="T71" fmla="*/ 0 h 1312"/>
                <a:gd name="T72" fmla="*/ 1132 w 2315"/>
                <a:gd name="T73" fmla="*/ 2 h 13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15"/>
                <a:gd name="T112" fmla="*/ 0 h 1312"/>
                <a:gd name="T113" fmla="*/ 2315 w 2315"/>
                <a:gd name="T114" fmla="*/ 1312 h 131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15" h="1312">
                  <a:moveTo>
                    <a:pt x="1229" y="10"/>
                  </a:moveTo>
                  <a:lnTo>
                    <a:pt x="1326" y="23"/>
                  </a:lnTo>
                  <a:lnTo>
                    <a:pt x="1424" y="43"/>
                  </a:lnTo>
                  <a:lnTo>
                    <a:pt x="1519" y="64"/>
                  </a:lnTo>
                  <a:lnTo>
                    <a:pt x="1610" y="90"/>
                  </a:lnTo>
                  <a:lnTo>
                    <a:pt x="1698" y="121"/>
                  </a:lnTo>
                  <a:lnTo>
                    <a:pt x="1783" y="155"/>
                  </a:lnTo>
                  <a:lnTo>
                    <a:pt x="1865" y="194"/>
                  </a:lnTo>
                  <a:lnTo>
                    <a:pt x="1938" y="235"/>
                  </a:lnTo>
                  <a:lnTo>
                    <a:pt x="2008" y="278"/>
                  </a:lnTo>
                  <a:lnTo>
                    <a:pt x="2073" y="326"/>
                  </a:lnTo>
                  <a:lnTo>
                    <a:pt x="2129" y="375"/>
                  </a:lnTo>
                  <a:lnTo>
                    <a:pt x="2179" y="425"/>
                  </a:lnTo>
                  <a:lnTo>
                    <a:pt x="2222" y="479"/>
                  </a:lnTo>
                  <a:lnTo>
                    <a:pt x="2256" y="533"/>
                  </a:lnTo>
                  <a:lnTo>
                    <a:pt x="2282" y="589"/>
                  </a:lnTo>
                  <a:lnTo>
                    <a:pt x="2302" y="643"/>
                  </a:lnTo>
                  <a:lnTo>
                    <a:pt x="2313" y="699"/>
                  </a:lnTo>
                  <a:lnTo>
                    <a:pt x="2315" y="755"/>
                  </a:lnTo>
                  <a:lnTo>
                    <a:pt x="2308" y="809"/>
                  </a:lnTo>
                  <a:lnTo>
                    <a:pt x="2295" y="863"/>
                  </a:lnTo>
                  <a:lnTo>
                    <a:pt x="2272" y="915"/>
                  </a:lnTo>
                  <a:lnTo>
                    <a:pt x="2241" y="965"/>
                  </a:lnTo>
                  <a:lnTo>
                    <a:pt x="2202" y="1014"/>
                  </a:lnTo>
                  <a:lnTo>
                    <a:pt x="2157" y="1060"/>
                  </a:lnTo>
                  <a:lnTo>
                    <a:pt x="2105" y="1101"/>
                  </a:lnTo>
                  <a:lnTo>
                    <a:pt x="2044" y="1140"/>
                  </a:lnTo>
                  <a:lnTo>
                    <a:pt x="1977" y="1176"/>
                  </a:lnTo>
                  <a:lnTo>
                    <a:pt x="1906" y="1209"/>
                  </a:lnTo>
                  <a:lnTo>
                    <a:pt x="1828" y="1237"/>
                  </a:lnTo>
                  <a:lnTo>
                    <a:pt x="1746" y="1261"/>
                  </a:lnTo>
                  <a:lnTo>
                    <a:pt x="1659" y="1280"/>
                  </a:lnTo>
                  <a:lnTo>
                    <a:pt x="1569" y="1295"/>
                  </a:lnTo>
                  <a:lnTo>
                    <a:pt x="1476" y="1306"/>
                  </a:lnTo>
                  <a:lnTo>
                    <a:pt x="1380" y="1310"/>
                  </a:lnTo>
                  <a:lnTo>
                    <a:pt x="1283" y="1312"/>
                  </a:lnTo>
                  <a:lnTo>
                    <a:pt x="1186" y="1308"/>
                  </a:lnTo>
                  <a:lnTo>
                    <a:pt x="1086" y="1299"/>
                  </a:lnTo>
                  <a:lnTo>
                    <a:pt x="989" y="1286"/>
                  </a:lnTo>
                  <a:lnTo>
                    <a:pt x="894" y="1269"/>
                  </a:lnTo>
                  <a:lnTo>
                    <a:pt x="798" y="1245"/>
                  </a:lnTo>
                  <a:lnTo>
                    <a:pt x="705" y="1220"/>
                  </a:lnTo>
                  <a:lnTo>
                    <a:pt x="617" y="1189"/>
                  </a:lnTo>
                  <a:lnTo>
                    <a:pt x="532" y="1155"/>
                  </a:lnTo>
                  <a:lnTo>
                    <a:pt x="452" y="1118"/>
                  </a:lnTo>
                  <a:lnTo>
                    <a:pt x="377" y="1077"/>
                  </a:lnTo>
                  <a:lnTo>
                    <a:pt x="307" y="1032"/>
                  </a:lnTo>
                  <a:lnTo>
                    <a:pt x="245" y="984"/>
                  </a:lnTo>
                  <a:lnTo>
                    <a:pt x="186" y="937"/>
                  </a:lnTo>
                  <a:lnTo>
                    <a:pt x="137" y="885"/>
                  </a:lnTo>
                  <a:lnTo>
                    <a:pt x="95" y="831"/>
                  </a:lnTo>
                  <a:lnTo>
                    <a:pt x="61" y="777"/>
                  </a:lnTo>
                  <a:lnTo>
                    <a:pt x="33" y="723"/>
                  </a:lnTo>
                  <a:lnTo>
                    <a:pt x="13" y="667"/>
                  </a:lnTo>
                  <a:lnTo>
                    <a:pt x="5" y="611"/>
                  </a:lnTo>
                  <a:lnTo>
                    <a:pt x="0" y="555"/>
                  </a:lnTo>
                  <a:lnTo>
                    <a:pt x="7" y="501"/>
                  </a:lnTo>
                  <a:lnTo>
                    <a:pt x="22" y="447"/>
                  </a:lnTo>
                  <a:lnTo>
                    <a:pt x="44" y="395"/>
                  </a:lnTo>
                  <a:lnTo>
                    <a:pt x="74" y="345"/>
                  </a:lnTo>
                  <a:lnTo>
                    <a:pt x="113" y="298"/>
                  </a:lnTo>
                  <a:lnTo>
                    <a:pt x="158" y="252"/>
                  </a:lnTo>
                  <a:lnTo>
                    <a:pt x="212" y="209"/>
                  </a:lnTo>
                  <a:lnTo>
                    <a:pt x="273" y="170"/>
                  </a:lnTo>
                  <a:lnTo>
                    <a:pt x="338" y="133"/>
                  </a:lnTo>
                  <a:lnTo>
                    <a:pt x="411" y="103"/>
                  </a:lnTo>
                  <a:lnTo>
                    <a:pt x="489" y="75"/>
                  </a:lnTo>
                  <a:lnTo>
                    <a:pt x="571" y="49"/>
                  </a:lnTo>
                  <a:lnTo>
                    <a:pt x="658" y="30"/>
                  </a:lnTo>
                  <a:lnTo>
                    <a:pt x="747" y="17"/>
                  </a:lnTo>
                  <a:lnTo>
                    <a:pt x="840" y="6"/>
                  </a:lnTo>
                  <a:lnTo>
                    <a:pt x="937" y="0"/>
                  </a:lnTo>
                  <a:lnTo>
                    <a:pt x="1034" y="0"/>
                  </a:lnTo>
                  <a:lnTo>
                    <a:pt x="1132" y="2"/>
                  </a:lnTo>
                  <a:lnTo>
                    <a:pt x="1229" y="1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36" name="Rectangle 112"/>
            <p:cNvSpPr>
              <a:spLocks noChangeAspect="1" noChangeArrowheads="1"/>
            </p:cNvSpPr>
            <p:nvPr/>
          </p:nvSpPr>
          <p:spPr bwMode="auto">
            <a:xfrm>
              <a:off x="1390" y="1305"/>
              <a:ext cx="110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3</a:t>
              </a:r>
              <a:endParaRPr lang="en-US" altLang="en-US" sz="1600"/>
            </a:p>
          </p:txBody>
        </p:sp>
      </p:grpSp>
      <p:grpSp>
        <p:nvGrpSpPr>
          <p:cNvPr id="24" name="Group 113"/>
          <p:cNvGrpSpPr>
            <a:grpSpLocks noChangeAspect="1"/>
          </p:cNvGrpSpPr>
          <p:nvPr/>
        </p:nvGrpSpPr>
        <p:grpSpPr bwMode="auto">
          <a:xfrm>
            <a:off x="2295526" y="1477964"/>
            <a:ext cx="2462213" cy="1887537"/>
            <a:chOff x="241" y="1229"/>
            <a:chExt cx="2391" cy="1834"/>
          </a:xfrm>
        </p:grpSpPr>
        <p:sp>
          <p:nvSpPr>
            <p:cNvPr id="76833" name="Freeform 114"/>
            <p:cNvSpPr>
              <a:spLocks noChangeAspect="1"/>
            </p:cNvSpPr>
            <p:nvPr/>
          </p:nvSpPr>
          <p:spPr bwMode="auto">
            <a:xfrm>
              <a:off x="241" y="1229"/>
              <a:ext cx="2391" cy="1611"/>
            </a:xfrm>
            <a:custGeom>
              <a:avLst/>
              <a:gdLst>
                <a:gd name="T0" fmla="*/ 1385 w 2391"/>
                <a:gd name="T1" fmla="*/ 24 h 1611"/>
                <a:gd name="T2" fmla="*/ 1582 w 2391"/>
                <a:gd name="T3" fmla="*/ 69 h 1611"/>
                <a:gd name="T4" fmla="*/ 1768 w 2391"/>
                <a:gd name="T5" fmla="*/ 136 h 1611"/>
                <a:gd name="T6" fmla="*/ 1936 w 2391"/>
                <a:gd name="T7" fmla="*/ 221 h 1611"/>
                <a:gd name="T8" fmla="*/ 2083 w 2391"/>
                <a:gd name="T9" fmla="*/ 322 h 1611"/>
                <a:gd name="T10" fmla="*/ 2207 w 2391"/>
                <a:gd name="T11" fmla="*/ 439 h 1611"/>
                <a:gd name="T12" fmla="*/ 2300 w 2391"/>
                <a:gd name="T13" fmla="*/ 566 h 1611"/>
                <a:gd name="T14" fmla="*/ 2360 w 2391"/>
                <a:gd name="T15" fmla="*/ 698 h 1611"/>
                <a:gd name="T16" fmla="*/ 2388 w 2391"/>
                <a:gd name="T17" fmla="*/ 836 h 1611"/>
                <a:gd name="T18" fmla="*/ 2382 w 2391"/>
                <a:gd name="T19" fmla="*/ 970 h 1611"/>
                <a:gd name="T20" fmla="*/ 2343 w 2391"/>
                <a:gd name="T21" fmla="*/ 1102 h 1611"/>
                <a:gd name="T22" fmla="*/ 2270 w 2391"/>
                <a:gd name="T23" fmla="*/ 1225 h 1611"/>
                <a:gd name="T24" fmla="*/ 2166 w 2391"/>
                <a:gd name="T25" fmla="*/ 1335 h 1611"/>
                <a:gd name="T26" fmla="*/ 2032 w 2391"/>
                <a:gd name="T27" fmla="*/ 1430 h 1611"/>
                <a:gd name="T28" fmla="*/ 1876 w 2391"/>
                <a:gd name="T29" fmla="*/ 1508 h 1611"/>
                <a:gd name="T30" fmla="*/ 1701 w 2391"/>
                <a:gd name="T31" fmla="*/ 1564 h 1611"/>
                <a:gd name="T32" fmla="*/ 1510 w 2391"/>
                <a:gd name="T33" fmla="*/ 1598 h 1611"/>
                <a:gd name="T34" fmla="*/ 1311 w 2391"/>
                <a:gd name="T35" fmla="*/ 1611 h 1611"/>
                <a:gd name="T36" fmla="*/ 1108 w 2391"/>
                <a:gd name="T37" fmla="*/ 1600 h 1611"/>
                <a:gd name="T38" fmla="*/ 907 w 2391"/>
                <a:gd name="T39" fmla="*/ 1568 h 1611"/>
                <a:gd name="T40" fmla="*/ 716 w 2391"/>
                <a:gd name="T41" fmla="*/ 1512 h 1611"/>
                <a:gd name="T42" fmla="*/ 537 w 2391"/>
                <a:gd name="T43" fmla="*/ 1436 h 1611"/>
                <a:gd name="T44" fmla="*/ 379 w 2391"/>
                <a:gd name="T45" fmla="*/ 1341 h 1611"/>
                <a:gd name="T46" fmla="*/ 243 w 2391"/>
                <a:gd name="T47" fmla="*/ 1233 h 1611"/>
                <a:gd name="T48" fmla="*/ 134 w 2391"/>
                <a:gd name="T49" fmla="*/ 1110 h 1611"/>
                <a:gd name="T50" fmla="*/ 57 w 2391"/>
                <a:gd name="T51" fmla="*/ 981 h 1611"/>
                <a:gd name="T52" fmla="*/ 11 w 2391"/>
                <a:gd name="T53" fmla="*/ 845 h 1611"/>
                <a:gd name="T54" fmla="*/ 0 w 2391"/>
                <a:gd name="T55" fmla="*/ 709 h 1611"/>
                <a:gd name="T56" fmla="*/ 24 w 2391"/>
                <a:gd name="T57" fmla="*/ 575 h 1611"/>
                <a:gd name="T58" fmla="*/ 83 w 2391"/>
                <a:gd name="T59" fmla="*/ 447 h 1611"/>
                <a:gd name="T60" fmla="*/ 171 w 2391"/>
                <a:gd name="T61" fmla="*/ 331 h 1611"/>
                <a:gd name="T62" fmla="*/ 290 w 2391"/>
                <a:gd name="T63" fmla="*/ 227 h 1611"/>
                <a:gd name="T64" fmla="*/ 435 w 2391"/>
                <a:gd name="T65" fmla="*/ 141 h 1611"/>
                <a:gd name="T66" fmla="*/ 602 w 2391"/>
                <a:gd name="T67" fmla="*/ 74 h 1611"/>
                <a:gd name="T68" fmla="*/ 786 w 2391"/>
                <a:gd name="T69" fmla="*/ 28 h 1611"/>
                <a:gd name="T70" fmla="*/ 980 w 2391"/>
                <a:gd name="T71" fmla="*/ 3 h 1611"/>
                <a:gd name="T72" fmla="*/ 1181 w 2391"/>
                <a:gd name="T73" fmla="*/ 3 h 161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91"/>
                <a:gd name="T112" fmla="*/ 0 h 1611"/>
                <a:gd name="T113" fmla="*/ 2391 w 2391"/>
                <a:gd name="T114" fmla="*/ 1611 h 161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91" h="1611">
                  <a:moveTo>
                    <a:pt x="1283" y="11"/>
                  </a:moveTo>
                  <a:lnTo>
                    <a:pt x="1385" y="24"/>
                  </a:lnTo>
                  <a:lnTo>
                    <a:pt x="1484" y="46"/>
                  </a:lnTo>
                  <a:lnTo>
                    <a:pt x="1582" y="69"/>
                  </a:lnTo>
                  <a:lnTo>
                    <a:pt x="1675" y="100"/>
                  </a:lnTo>
                  <a:lnTo>
                    <a:pt x="1768" y="136"/>
                  </a:lnTo>
                  <a:lnTo>
                    <a:pt x="1854" y="175"/>
                  </a:lnTo>
                  <a:lnTo>
                    <a:pt x="1936" y="221"/>
                  </a:lnTo>
                  <a:lnTo>
                    <a:pt x="2012" y="270"/>
                  </a:lnTo>
                  <a:lnTo>
                    <a:pt x="2083" y="322"/>
                  </a:lnTo>
                  <a:lnTo>
                    <a:pt x="2148" y="380"/>
                  </a:lnTo>
                  <a:lnTo>
                    <a:pt x="2207" y="439"/>
                  </a:lnTo>
                  <a:lnTo>
                    <a:pt x="2257" y="501"/>
                  </a:lnTo>
                  <a:lnTo>
                    <a:pt x="2300" y="566"/>
                  </a:lnTo>
                  <a:lnTo>
                    <a:pt x="2334" y="631"/>
                  </a:lnTo>
                  <a:lnTo>
                    <a:pt x="2360" y="698"/>
                  </a:lnTo>
                  <a:lnTo>
                    <a:pt x="2380" y="767"/>
                  </a:lnTo>
                  <a:lnTo>
                    <a:pt x="2388" y="836"/>
                  </a:lnTo>
                  <a:lnTo>
                    <a:pt x="2391" y="903"/>
                  </a:lnTo>
                  <a:lnTo>
                    <a:pt x="2382" y="970"/>
                  </a:lnTo>
                  <a:lnTo>
                    <a:pt x="2367" y="1037"/>
                  </a:lnTo>
                  <a:lnTo>
                    <a:pt x="2343" y="1102"/>
                  </a:lnTo>
                  <a:lnTo>
                    <a:pt x="2311" y="1164"/>
                  </a:lnTo>
                  <a:lnTo>
                    <a:pt x="2270" y="1225"/>
                  </a:lnTo>
                  <a:lnTo>
                    <a:pt x="2220" y="1281"/>
                  </a:lnTo>
                  <a:lnTo>
                    <a:pt x="2166" y="1335"/>
                  </a:lnTo>
                  <a:lnTo>
                    <a:pt x="2101" y="1384"/>
                  </a:lnTo>
                  <a:lnTo>
                    <a:pt x="2032" y="1430"/>
                  </a:lnTo>
                  <a:lnTo>
                    <a:pt x="1958" y="1471"/>
                  </a:lnTo>
                  <a:lnTo>
                    <a:pt x="1876" y="1508"/>
                  </a:lnTo>
                  <a:lnTo>
                    <a:pt x="1789" y="1538"/>
                  </a:lnTo>
                  <a:lnTo>
                    <a:pt x="1701" y="1564"/>
                  </a:lnTo>
                  <a:lnTo>
                    <a:pt x="1608" y="1585"/>
                  </a:lnTo>
                  <a:lnTo>
                    <a:pt x="1510" y="1598"/>
                  </a:lnTo>
                  <a:lnTo>
                    <a:pt x="1411" y="1609"/>
                  </a:lnTo>
                  <a:lnTo>
                    <a:pt x="1311" y="1611"/>
                  </a:lnTo>
                  <a:lnTo>
                    <a:pt x="1210" y="1609"/>
                  </a:lnTo>
                  <a:lnTo>
                    <a:pt x="1108" y="1600"/>
                  </a:lnTo>
                  <a:lnTo>
                    <a:pt x="1006" y="1587"/>
                  </a:lnTo>
                  <a:lnTo>
                    <a:pt x="907" y="1568"/>
                  </a:lnTo>
                  <a:lnTo>
                    <a:pt x="809" y="1542"/>
                  </a:lnTo>
                  <a:lnTo>
                    <a:pt x="716" y="1512"/>
                  </a:lnTo>
                  <a:lnTo>
                    <a:pt x="626" y="1475"/>
                  </a:lnTo>
                  <a:lnTo>
                    <a:pt x="537" y="1436"/>
                  </a:lnTo>
                  <a:lnTo>
                    <a:pt x="455" y="1391"/>
                  </a:lnTo>
                  <a:lnTo>
                    <a:pt x="379" y="1341"/>
                  </a:lnTo>
                  <a:lnTo>
                    <a:pt x="308" y="1289"/>
                  </a:lnTo>
                  <a:lnTo>
                    <a:pt x="243" y="1233"/>
                  </a:lnTo>
                  <a:lnTo>
                    <a:pt x="184" y="1173"/>
                  </a:lnTo>
                  <a:lnTo>
                    <a:pt x="134" y="1110"/>
                  </a:lnTo>
                  <a:lnTo>
                    <a:pt x="91" y="1045"/>
                  </a:lnTo>
                  <a:lnTo>
                    <a:pt x="57" y="981"/>
                  </a:lnTo>
                  <a:lnTo>
                    <a:pt x="31" y="914"/>
                  </a:lnTo>
                  <a:lnTo>
                    <a:pt x="11" y="845"/>
                  </a:lnTo>
                  <a:lnTo>
                    <a:pt x="3" y="776"/>
                  </a:lnTo>
                  <a:lnTo>
                    <a:pt x="0" y="709"/>
                  </a:lnTo>
                  <a:lnTo>
                    <a:pt x="9" y="642"/>
                  </a:lnTo>
                  <a:lnTo>
                    <a:pt x="24" y="575"/>
                  </a:lnTo>
                  <a:lnTo>
                    <a:pt x="48" y="510"/>
                  </a:lnTo>
                  <a:lnTo>
                    <a:pt x="83" y="447"/>
                  </a:lnTo>
                  <a:lnTo>
                    <a:pt x="121" y="387"/>
                  </a:lnTo>
                  <a:lnTo>
                    <a:pt x="171" y="331"/>
                  </a:lnTo>
                  <a:lnTo>
                    <a:pt x="227" y="277"/>
                  </a:lnTo>
                  <a:lnTo>
                    <a:pt x="290" y="227"/>
                  </a:lnTo>
                  <a:lnTo>
                    <a:pt x="359" y="182"/>
                  </a:lnTo>
                  <a:lnTo>
                    <a:pt x="435" y="141"/>
                  </a:lnTo>
                  <a:lnTo>
                    <a:pt x="515" y="104"/>
                  </a:lnTo>
                  <a:lnTo>
                    <a:pt x="602" y="74"/>
                  </a:lnTo>
                  <a:lnTo>
                    <a:pt x="690" y="48"/>
                  </a:lnTo>
                  <a:lnTo>
                    <a:pt x="786" y="28"/>
                  </a:lnTo>
                  <a:lnTo>
                    <a:pt x="881" y="13"/>
                  </a:lnTo>
                  <a:lnTo>
                    <a:pt x="980" y="3"/>
                  </a:lnTo>
                  <a:lnTo>
                    <a:pt x="1082" y="0"/>
                  </a:lnTo>
                  <a:lnTo>
                    <a:pt x="1181" y="3"/>
                  </a:lnTo>
                  <a:lnTo>
                    <a:pt x="1283" y="11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34" name="Rectangle 115"/>
            <p:cNvSpPr>
              <a:spLocks noChangeAspect="1" noChangeArrowheads="1"/>
            </p:cNvSpPr>
            <p:nvPr/>
          </p:nvSpPr>
          <p:spPr bwMode="auto">
            <a:xfrm>
              <a:off x="1238" y="2826"/>
              <a:ext cx="110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4</a:t>
              </a:r>
              <a:endParaRPr lang="en-US" altLang="en-US" sz="1600"/>
            </a:p>
          </p:txBody>
        </p:sp>
      </p:grpSp>
      <p:grpSp>
        <p:nvGrpSpPr>
          <p:cNvPr id="25" name="Group 116"/>
          <p:cNvGrpSpPr>
            <a:grpSpLocks noChangeAspect="1"/>
          </p:cNvGrpSpPr>
          <p:nvPr/>
        </p:nvGrpSpPr>
        <p:grpSpPr bwMode="auto">
          <a:xfrm>
            <a:off x="2247901" y="1216026"/>
            <a:ext cx="2595563" cy="2289175"/>
            <a:chOff x="194" y="975"/>
            <a:chExt cx="2522" cy="2224"/>
          </a:xfrm>
        </p:grpSpPr>
        <p:sp>
          <p:nvSpPr>
            <p:cNvPr id="76831" name="Rectangle 117"/>
            <p:cNvSpPr>
              <a:spLocks noChangeAspect="1" noChangeArrowheads="1"/>
            </p:cNvSpPr>
            <p:nvPr/>
          </p:nvSpPr>
          <p:spPr bwMode="auto">
            <a:xfrm>
              <a:off x="2138" y="975"/>
              <a:ext cx="111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5</a:t>
              </a:r>
              <a:endParaRPr lang="en-US" altLang="en-US" sz="1600"/>
            </a:p>
          </p:txBody>
        </p:sp>
        <p:sp>
          <p:nvSpPr>
            <p:cNvPr id="76832" name="Freeform 118"/>
            <p:cNvSpPr>
              <a:spLocks noChangeAspect="1"/>
            </p:cNvSpPr>
            <p:nvPr/>
          </p:nvSpPr>
          <p:spPr bwMode="auto">
            <a:xfrm>
              <a:off x="194" y="988"/>
              <a:ext cx="2522" cy="2211"/>
            </a:xfrm>
            <a:custGeom>
              <a:avLst/>
              <a:gdLst>
                <a:gd name="T0" fmla="*/ 1363 w 2522"/>
                <a:gd name="T1" fmla="*/ 4 h 2211"/>
                <a:gd name="T2" fmla="*/ 1568 w 2522"/>
                <a:gd name="T3" fmla="*/ 34 h 2211"/>
                <a:gd name="T4" fmla="*/ 1765 w 2522"/>
                <a:gd name="T5" fmla="*/ 92 h 2211"/>
                <a:gd name="T6" fmla="*/ 1949 w 2522"/>
                <a:gd name="T7" fmla="*/ 179 h 2211"/>
                <a:gd name="T8" fmla="*/ 2113 w 2522"/>
                <a:gd name="T9" fmla="*/ 291 h 2211"/>
                <a:gd name="T10" fmla="*/ 2254 w 2522"/>
                <a:gd name="T11" fmla="*/ 425 h 2211"/>
                <a:gd name="T12" fmla="*/ 2368 w 2522"/>
                <a:gd name="T13" fmla="*/ 578 h 2211"/>
                <a:gd name="T14" fmla="*/ 2453 w 2522"/>
                <a:gd name="T15" fmla="*/ 744 h 2211"/>
                <a:gd name="T16" fmla="*/ 2505 w 2522"/>
                <a:gd name="T17" fmla="*/ 922 h 2211"/>
                <a:gd name="T18" fmla="*/ 2522 w 2522"/>
                <a:gd name="T19" fmla="*/ 1103 h 2211"/>
                <a:gd name="T20" fmla="*/ 2505 w 2522"/>
                <a:gd name="T21" fmla="*/ 1284 h 2211"/>
                <a:gd name="T22" fmla="*/ 2453 w 2522"/>
                <a:gd name="T23" fmla="*/ 1461 h 2211"/>
                <a:gd name="T24" fmla="*/ 2371 w 2522"/>
                <a:gd name="T25" fmla="*/ 1630 h 2211"/>
                <a:gd name="T26" fmla="*/ 2256 w 2522"/>
                <a:gd name="T27" fmla="*/ 1783 h 2211"/>
                <a:gd name="T28" fmla="*/ 2115 w 2522"/>
                <a:gd name="T29" fmla="*/ 1917 h 2211"/>
                <a:gd name="T30" fmla="*/ 1951 w 2522"/>
                <a:gd name="T31" fmla="*/ 2029 h 2211"/>
                <a:gd name="T32" fmla="*/ 1769 w 2522"/>
                <a:gd name="T33" fmla="*/ 2118 h 2211"/>
                <a:gd name="T34" fmla="*/ 1572 w 2522"/>
                <a:gd name="T35" fmla="*/ 2176 h 2211"/>
                <a:gd name="T36" fmla="*/ 1367 w 2522"/>
                <a:gd name="T37" fmla="*/ 2206 h 2211"/>
                <a:gd name="T38" fmla="*/ 1159 w 2522"/>
                <a:gd name="T39" fmla="*/ 2206 h 2211"/>
                <a:gd name="T40" fmla="*/ 954 w 2522"/>
                <a:gd name="T41" fmla="*/ 2178 h 2211"/>
                <a:gd name="T42" fmla="*/ 755 w 2522"/>
                <a:gd name="T43" fmla="*/ 2118 h 2211"/>
                <a:gd name="T44" fmla="*/ 573 w 2522"/>
                <a:gd name="T45" fmla="*/ 2031 h 2211"/>
                <a:gd name="T46" fmla="*/ 409 w 2522"/>
                <a:gd name="T47" fmla="*/ 1919 h 2211"/>
                <a:gd name="T48" fmla="*/ 266 w 2522"/>
                <a:gd name="T49" fmla="*/ 1785 h 2211"/>
                <a:gd name="T50" fmla="*/ 151 w 2522"/>
                <a:gd name="T51" fmla="*/ 1634 h 2211"/>
                <a:gd name="T52" fmla="*/ 69 w 2522"/>
                <a:gd name="T53" fmla="*/ 1466 h 2211"/>
                <a:gd name="T54" fmla="*/ 17 w 2522"/>
                <a:gd name="T55" fmla="*/ 1289 h 2211"/>
                <a:gd name="T56" fmla="*/ 0 w 2522"/>
                <a:gd name="T57" fmla="*/ 1107 h 2211"/>
                <a:gd name="T58" fmla="*/ 17 w 2522"/>
                <a:gd name="T59" fmla="*/ 926 h 2211"/>
                <a:gd name="T60" fmla="*/ 67 w 2522"/>
                <a:gd name="T61" fmla="*/ 749 h 2211"/>
                <a:gd name="T62" fmla="*/ 151 w 2522"/>
                <a:gd name="T63" fmla="*/ 580 h 2211"/>
                <a:gd name="T64" fmla="*/ 264 w 2522"/>
                <a:gd name="T65" fmla="*/ 429 h 2211"/>
                <a:gd name="T66" fmla="*/ 404 w 2522"/>
                <a:gd name="T67" fmla="*/ 293 h 2211"/>
                <a:gd name="T68" fmla="*/ 569 w 2522"/>
                <a:gd name="T69" fmla="*/ 181 h 2211"/>
                <a:gd name="T70" fmla="*/ 753 w 2522"/>
                <a:gd name="T71" fmla="*/ 95 h 2211"/>
                <a:gd name="T72" fmla="*/ 949 w 2522"/>
                <a:gd name="T73" fmla="*/ 34 h 2211"/>
                <a:gd name="T74" fmla="*/ 1155 w 2522"/>
                <a:gd name="T75" fmla="*/ 4 h 221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522"/>
                <a:gd name="T115" fmla="*/ 0 h 2211"/>
                <a:gd name="T116" fmla="*/ 2522 w 2522"/>
                <a:gd name="T117" fmla="*/ 2211 h 2211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522" h="2211">
                  <a:moveTo>
                    <a:pt x="1259" y="0"/>
                  </a:moveTo>
                  <a:lnTo>
                    <a:pt x="1363" y="4"/>
                  </a:lnTo>
                  <a:lnTo>
                    <a:pt x="1466" y="15"/>
                  </a:lnTo>
                  <a:lnTo>
                    <a:pt x="1568" y="34"/>
                  </a:lnTo>
                  <a:lnTo>
                    <a:pt x="1668" y="60"/>
                  </a:lnTo>
                  <a:lnTo>
                    <a:pt x="1765" y="92"/>
                  </a:lnTo>
                  <a:lnTo>
                    <a:pt x="1858" y="131"/>
                  </a:lnTo>
                  <a:lnTo>
                    <a:pt x="1949" y="179"/>
                  </a:lnTo>
                  <a:lnTo>
                    <a:pt x="2033" y="233"/>
                  </a:lnTo>
                  <a:lnTo>
                    <a:pt x="2113" y="291"/>
                  </a:lnTo>
                  <a:lnTo>
                    <a:pt x="2187" y="356"/>
                  </a:lnTo>
                  <a:lnTo>
                    <a:pt x="2254" y="425"/>
                  </a:lnTo>
                  <a:lnTo>
                    <a:pt x="2314" y="498"/>
                  </a:lnTo>
                  <a:lnTo>
                    <a:pt x="2368" y="578"/>
                  </a:lnTo>
                  <a:lnTo>
                    <a:pt x="2414" y="660"/>
                  </a:lnTo>
                  <a:lnTo>
                    <a:pt x="2453" y="744"/>
                  </a:lnTo>
                  <a:lnTo>
                    <a:pt x="2483" y="831"/>
                  </a:lnTo>
                  <a:lnTo>
                    <a:pt x="2505" y="922"/>
                  </a:lnTo>
                  <a:lnTo>
                    <a:pt x="2518" y="1012"/>
                  </a:lnTo>
                  <a:lnTo>
                    <a:pt x="2522" y="1103"/>
                  </a:lnTo>
                  <a:lnTo>
                    <a:pt x="2518" y="1194"/>
                  </a:lnTo>
                  <a:lnTo>
                    <a:pt x="2505" y="1284"/>
                  </a:lnTo>
                  <a:lnTo>
                    <a:pt x="2483" y="1375"/>
                  </a:lnTo>
                  <a:lnTo>
                    <a:pt x="2453" y="1461"/>
                  </a:lnTo>
                  <a:lnTo>
                    <a:pt x="2416" y="1548"/>
                  </a:lnTo>
                  <a:lnTo>
                    <a:pt x="2371" y="1630"/>
                  </a:lnTo>
                  <a:lnTo>
                    <a:pt x="2317" y="1707"/>
                  </a:lnTo>
                  <a:lnTo>
                    <a:pt x="2256" y="1783"/>
                  </a:lnTo>
                  <a:lnTo>
                    <a:pt x="2189" y="1852"/>
                  </a:lnTo>
                  <a:lnTo>
                    <a:pt x="2115" y="1917"/>
                  </a:lnTo>
                  <a:lnTo>
                    <a:pt x="2037" y="1975"/>
                  </a:lnTo>
                  <a:lnTo>
                    <a:pt x="1951" y="2029"/>
                  </a:lnTo>
                  <a:lnTo>
                    <a:pt x="1862" y="2077"/>
                  </a:lnTo>
                  <a:lnTo>
                    <a:pt x="1769" y="2118"/>
                  </a:lnTo>
                  <a:lnTo>
                    <a:pt x="1672" y="2150"/>
                  </a:lnTo>
                  <a:lnTo>
                    <a:pt x="1572" y="2176"/>
                  </a:lnTo>
                  <a:lnTo>
                    <a:pt x="1471" y="2195"/>
                  </a:lnTo>
                  <a:lnTo>
                    <a:pt x="1367" y="2206"/>
                  </a:lnTo>
                  <a:lnTo>
                    <a:pt x="1263" y="2211"/>
                  </a:lnTo>
                  <a:lnTo>
                    <a:pt x="1159" y="2206"/>
                  </a:lnTo>
                  <a:lnTo>
                    <a:pt x="1055" y="2195"/>
                  </a:lnTo>
                  <a:lnTo>
                    <a:pt x="954" y="2178"/>
                  </a:lnTo>
                  <a:lnTo>
                    <a:pt x="852" y="2152"/>
                  </a:lnTo>
                  <a:lnTo>
                    <a:pt x="755" y="2118"/>
                  </a:lnTo>
                  <a:lnTo>
                    <a:pt x="662" y="2079"/>
                  </a:lnTo>
                  <a:lnTo>
                    <a:pt x="573" y="2031"/>
                  </a:lnTo>
                  <a:lnTo>
                    <a:pt x="486" y="1980"/>
                  </a:lnTo>
                  <a:lnTo>
                    <a:pt x="409" y="1919"/>
                  </a:lnTo>
                  <a:lnTo>
                    <a:pt x="333" y="1856"/>
                  </a:lnTo>
                  <a:lnTo>
                    <a:pt x="266" y="1785"/>
                  </a:lnTo>
                  <a:lnTo>
                    <a:pt x="205" y="1712"/>
                  </a:lnTo>
                  <a:lnTo>
                    <a:pt x="151" y="1634"/>
                  </a:lnTo>
                  <a:lnTo>
                    <a:pt x="106" y="1552"/>
                  </a:lnTo>
                  <a:lnTo>
                    <a:pt x="69" y="1466"/>
                  </a:lnTo>
                  <a:lnTo>
                    <a:pt x="39" y="1379"/>
                  </a:lnTo>
                  <a:lnTo>
                    <a:pt x="17" y="1289"/>
                  </a:lnTo>
                  <a:lnTo>
                    <a:pt x="4" y="1198"/>
                  </a:lnTo>
                  <a:lnTo>
                    <a:pt x="0" y="1107"/>
                  </a:lnTo>
                  <a:lnTo>
                    <a:pt x="4" y="1017"/>
                  </a:lnTo>
                  <a:lnTo>
                    <a:pt x="17" y="926"/>
                  </a:lnTo>
                  <a:lnTo>
                    <a:pt x="37" y="835"/>
                  </a:lnTo>
                  <a:lnTo>
                    <a:pt x="67" y="749"/>
                  </a:lnTo>
                  <a:lnTo>
                    <a:pt x="106" y="662"/>
                  </a:lnTo>
                  <a:lnTo>
                    <a:pt x="151" y="580"/>
                  </a:lnTo>
                  <a:lnTo>
                    <a:pt x="203" y="503"/>
                  </a:lnTo>
                  <a:lnTo>
                    <a:pt x="264" y="429"/>
                  </a:lnTo>
                  <a:lnTo>
                    <a:pt x="331" y="358"/>
                  </a:lnTo>
                  <a:lnTo>
                    <a:pt x="404" y="293"/>
                  </a:lnTo>
                  <a:lnTo>
                    <a:pt x="484" y="235"/>
                  </a:lnTo>
                  <a:lnTo>
                    <a:pt x="569" y="181"/>
                  </a:lnTo>
                  <a:lnTo>
                    <a:pt x="660" y="133"/>
                  </a:lnTo>
                  <a:lnTo>
                    <a:pt x="753" y="95"/>
                  </a:lnTo>
                  <a:lnTo>
                    <a:pt x="850" y="60"/>
                  </a:lnTo>
                  <a:lnTo>
                    <a:pt x="949" y="34"/>
                  </a:lnTo>
                  <a:lnTo>
                    <a:pt x="1051" y="15"/>
                  </a:lnTo>
                  <a:lnTo>
                    <a:pt x="1155" y="4"/>
                  </a:lnTo>
                  <a:lnTo>
                    <a:pt x="125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C5C27BC8-ED35-371B-6EEB-EE317ED10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77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Which Distance Measure is Better?</a:t>
            </a:r>
          </a:p>
        </p:txBody>
      </p:sp>
      <p:sp>
        <p:nvSpPr>
          <p:cNvPr id="162099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270000"/>
            <a:ext cx="8484220" cy="4906963"/>
          </a:xfrm>
        </p:spPr>
        <p:txBody>
          <a:bodyPr>
            <a:normAutofit/>
          </a:bodyPr>
          <a:lstStyle/>
          <a:p>
            <a:r>
              <a:rPr lang="en-US" dirty="0"/>
              <a:t>Each method has both advantages and disadvantages; application-dependent, single-link and complete-link are the most common methods</a:t>
            </a:r>
          </a:p>
          <a:p>
            <a:r>
              <a:rPr lang="en-US" dirty="0"/>
              <a:t>Single-link</a:t>
            </a:r>
          </a:p>
          <a:p>
            <a:pPr lvl="1"/>
            <a:r>
              <a:rPr lang="en-US" dirty="0"/>
              <a:t>Can find irregular-shaped clusters</a:t>
            </a:r>
          </a:p>
          <a:p>
            <a:pPr lvl="1"/>
            <a:r>
              <a:rPr lang="en-US" dirty="0"/>
              <a:t>Sensitive to outliers, suffers the so-called chaining effects</a:t>
            </a:r>
          </a:p>
          <a:p>
            <a:pPr lvl="2"/>
            <a:r>
              <a:rPr lang="en-US" dirty="0"/>
              <a:t>In order to merge two groups, only need one pair of points to be close, irrespective of all others. Therefore clusters can be too spread out, and not compact enough </a:t>
            </a:r>
          </a:p>
          <a:p>
            <a:r>
              <a:rPr lang="en-US" dirty="0"/>
              <a:t>Average-link, and Centroid distance</a:t>
            </a:r>
          </a:p>
          <a:p>
            <a:pPr lvl="1"/>
            <a:r>
              <a:rPr lang="en-US" dirty="0"/>
              <a:t>Robust to outliers</a:t>
            </a:r>
          </a:p>
          <a:p>
            <a:pPr lvl="1"/>
            <a:r>
              <a:rPr lang="en-US" dirty="0"/>
              <a:t>Tend to break large clusters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F34018C4-413B-8734-2852-DA6090206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85679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157" name="Rectangle 2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AGNES 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371158" name="Rectangle 2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ea typeface="宋体" panose="02010600030101010101" pitchFamily="2" charset="-122"/>
              </a:rPr>
              <a:t>AGNES : </a:t>
            </a:r>
            <a:r>
              <a:rPr lang="en-US" altLang="zh-CN" sz="2400" dirty="0">
                <a:solidFill>
                  <a:schemeClr val="accent2"/>
                </a:solidFill>
              </a:rPr>
              <a:t>Ag</a:t>
            </a:r>
            <a:r>
              <a:rPr lang="en-US" altLang="zh-CN" sz="2400" dirty="0">
                <a:solidFill>
                  <a:srgbClr val="C00000"/>
                </a:solidFill>
              </a:rPr>
              <a:t>glomerative </a:t>
            </a:r>
            <a:r>
              <a:rPr lang="en-US" altLang="zh-CN" sz="2400" dirty="0">
                <a:solidFill>
                  <a:schemeClr val="accent2"/>
                </a:solidFill>
              </a:rPr>
              <a:t>Nes</a:t>
            </a:r>
            <a:r>
              <a:rPr lang="en-US" altLang="zh-CN" sz="2400" dirty="0">
                <a:solidFill>
                  <a:srgbClr val="C00000"/>
                </a:solidFill>
              </a:rPr>
              <a:t>ting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Use </a:t>
            </a:r>
            <a:r>
              <a:rPr lang="en-US" altLang="zh-CN" sz="2400" i="1" dirty="0">
                <a:ea typeface="宋体" panose="02010600030101010101" pitchFamily="2" charset="-122"/>
              </a:rPr>
              <a:t>single-link method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Merge nodes that have </a:t>
            </a:r>
            <a:r>
              <a:rPr lang="en-US" altLang="zh-CN" sz="2400" i="1" dirty="0">
                <a:ea typeface="宋体" panose="02010600030101010101" pitchFamily="2" charset="-122"/>
              </a:rPr>
              <a:t>the least</a:t>
            </a:r>
            <a:r>
              <a:rPr lang="en-US" altLang="zh-CN" sz="2400" dirty="0">
                <a:ea typeface="宋体" panose="02010600030101010101" pitchFamily="2" charset="-122"/>
              </a:rPr>
              <a:t> dissimilarity</a:t>
            </a:r>
          </a:p>
          <a:p>
            <a:r>
              <a:rPr lang="en-US" altLang="zh-CN" sz="2400" dirty="0">
                <a:ea typeface="宋体" panose="02010600030101010101" pitchFamily="2" charset="-122"/>
              </a:rPr>
              <a:t>Eventually all objects belong to the same cluster</a:t>
            </a:r>
          </a:p>
        </p:txBody>
      </p:sp>
      <p:grpSp>
        <p:nvGrpSpPr>
          <p:cNvPr id="1371140" name="Group 4"/>
          <p:cNvGrpSpPr>
            <a:grpSpLocks/>
          </p:cNvGrpSpPr>
          <p:nvPr/>
        </p:nvGrpSpPr>
        <p:grpSpPr bwMode="auto">
          <a:xfrm>
            <a:off x="1981200" y="3810001"/>
            <a:ext cx="2209800" cy="2017713"/>
            <a:chOff x="384" y="2496"/>
            <a:chExt cx="1392" cy="1271"/>
          </a:xfrm>
        </p:grpSpPr>
        <p:graphicFrame>
          <p:nvGraphicFramePr>
            <p:cNvPr id="1371141" name="Object 5"/>
            <p:cNvGraphicFramePr>
              <a:graphicFrameLocks noChangeAspect="1"/>
            </p:cNvGraphicFramePr>
            <p:nvPr/>
          </p:nvGraphicFramePr>
          <p:xfrm>
            <a:off x="384" y="2496"/>
            <a:ext cx="1392" cy="1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40" name="Worksheet" r:id="rId4" imgW="2200656" imgH="2076907" progId="Excel.Sheet.8">
                    <p:embed/>
                  </p:oleObj>
                </mc:Choice>
                <mc:Fallback>
                  <p:oleObj name="Worksheet" r:id="rId4" imgW="2200656" imgH="2076907" progId="Excel.Sheet.8">
                    <p:embed/>
                    <p:pic>
                      <p:nvPicPr>
                        <p:cNvPr id="1371141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2496"/>
                          <a:ext cx="1392" cy="1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71142" name="Oval 6"/>
            <p:cNvSpPr>
              <a:spLocks noChangeArrowheads="1"/>
            </p:cNvSpPr>
            <p:nvPr/>
          </p:nvSpPr>
          <p:spPr bwMode="auto">
            <a:xfrm>
              <a:off x="816" y="2716"/>
              <a:ext cx="164" cy="3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371143" name="Oval 7"/>
            <p:cNvSpPr>
              <a:spLocks noChangeArrowheads="1"/>
            </p:cNvSpPr>
            <p:nvPr/>
          </p:nvSpPr>
          <p:spPr bwMode="auto">
            <a:xfrm>
              <a:off x="816" y="3004"/>
              <a:ext cx="164" cy="3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371144" name="Oval 8"/>
            <p:cNvSpPr>
              <a:spLocks noChangeArrowheads="1"/>
            </p:cNvSpPr>
            <p:nvPr/>
          </p:nvSpPr>
          <p:spPr bwMode="auto">
            <a:xfrm>
              <a:off x="1392" y="3004"/>
              <a:ext cx="144" cy="3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371145" name="Group 9"/>
          <p:cNvGrpSpPr>
            <a:grpSpLocks/>
          </p:cNvGrpSpPr>
          <p:nvPr/>
        </p:nvGrpSpPr>
        <p:grpSpPr bwMode="auto">
          <a:xfrm>
            <a:off x="4953000" y="3810001"/>
            <a:ext cx="2209800" cy="2017713"/>
            <a:chOff x="1968" y="2496"/>
            <a:chExt cx="1392" cy="1271"/>
          </a:xfrm>
        </p:grpSpPr>
        <p:graphicFrame>
          <p:nvGraphicFramePr>
            <p:cNvPr id="1371146" name="Object 10"/>
            <p:cNvGraphicFramePr>
              <a:graphicFrameLocks noChangeAspect="1"/>
            </p:cNvGraphicFramePr>
            <p:nvPr/>
          </p:nvGraphicFramePr>
          <p:xfrm>
            <a:off x="1968" y="2496"/>
            <a:ext cx="1392" cy="1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41" name="Worksheet" r:id="rId6" imgW="2200656" imgH="2076907" progId="Excel.Sheet.8">
                    <p:embed/>
                  </p:oleObj>
                </mc:Choice>
                <mc:Fallback>
                  <p:oleObj name="Worksheet" r:id="rId6" imgW="2200656" imgH="2076907" progId="Excel.Sheet.8">
                    <p:embed/>
                    <p:pic>
                      <p:nvPicPr>
                        <p:cNvPr id="1371146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2496"/>
                          <a:ext cx="1392" cy="1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71147" name="Oval 11"/>
            <p:cNvSpPr>
              <a:spLocks noChangeArrowheads="1"/>
            </p:cNvSpPr>
            <p:nvPr/>
          </p:nvSpPr>
          <p:spPr bwMode="auto">
            <a:xfrm>
              <a:off x="2736" y="3244"/>
              <a:ext cx="164" cy="3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371148" name="Oval 12"/>
            <p:cNvSpPr>
              <a:spLocks noChangeArrowheads="1"/>
            </p:cNvSpPr>
            <p:nvPr/>
          </p:nvSpPr>
          <p:spPr bwMode="auto">
            <a:xfrm>
              <a:off x="2256" y="2716"/>
              <a:ext cx="384" cy="3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371149" name="Oval 13"/>
            <p:cNvSpPr>
              <a:spLocks noChangeArrowheads="1"/>
            </p:cNvSpPr>
            <p:nvPr/>
          </p:nvSpPr>
          <p:spPr bwMode="auto">
            <a:xfrm>
              <a:off x="2352" y="2980"/>
              <a:ext cx="384" cy="3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371150" name="Oval 14"/>
            <p:cNvSpPr>
              <a:spLocks noChangeArrowheads="1"/>
            </p:cNvSpPr>
            <p:nvPr/>
          </p:nvSpPr>
          <p:spPr bwMode="auto">
            <a:xfrm>
              <a:off x="2832" y="3004"/>
              <a:ext cx="288" cy="3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371151" name="Group 15"/>
          <p:cNvGrpSpPr>
            <a:grpSpLocks/>
          </p:cNvGrpSpPr>
          <p:nvPr/>
        </p:nvGrpSpPr>
        <p:grpSpPr bwMode="auto">
          <a:xfrm>
            <a:off x="8001000" y="3810001"/>
            <a:ext cx="2209800" cy="2017713"/>
            <a:chOff x="3552" y="2496"/>
            <a:chExt cx="1392" cy="1271"/>
          </a:xfrm>
        </p:grpSpPr>
        <p:graphicFrame>
          <p:nvGraphicFramePr>
            <p:cNvPr id="1371152" name="Object 16"/>
            <p:cNvGraphicFramePr>
              <a:graphicFrameLocks noChangeAspect="1"/>
            </p:cNvGraphicFramePr>
            <p:nvPr/>
          </p:nvGraphicFramePr>
          <p:xfrm>
            <a:off x="3552" y="2496"/>
            <a:ext cx="1392" cy="1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42" name="Worksheet" r:id="rId7" imgW="2200656" imgH="2076907" progId="Excel.Sheet.8">
                    <p:embed/>
                  </p:oleObj>
                </mc:Choice>
                <mc:Fallback>
                  <p:oleObj name="Worksheet" r:id="rId7" imgW="2200656" imgH="2076907" progId="Excel.Sheet.8">
                    <p:embed/>
                    <p:pic>
                      <p:nvPicPr>
                        <p:cNvPr id="1371152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96"/>
                          <a:ext cx="1392" cy="1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71153" name="Oval 17"/>
            <p:cNvSpPr>
              <a:spLocks noChangeArrowheads="1"/>
            </p:cNvSpPr>
            <p:nvPr/>
          </p:nvSpPr>
          <p:spPr bwMode="auto">
            <a:xfrm>
              <a:off x="3888" y="2836"/>
              <a:ext cx="384" cy="3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371154" name="Oval 18"/>
            <p:cNvSpPr>
              <a:spLocks noChangeArrowheads="1"/>
            </p:cNvSpPr>
            <p:nvPr/>
          </p:nvSpPr>
          <p:spPr bwMode="auto">
            <a:xfrm>
              <a:off x="4272" y="3100"/>
              <a:ext cx="480" cy="3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371155" name="Line 19"/>
          <p:cNvSpPr>
            <a:spLocks noChangeShapeType="1"/>
          </p:cNvSpPr>
          <p:nvPr/>
        </p:nvSpPr>
        <p:spPr bwMode="auto">
          <a:xfrm>
            <a:off x="4419600" y="47244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71156" name="Line 20"/>
          <p:cNvSpPr>
            <a:spLocks noChangeShapeType="1"/>
          </p:cNvSpPr>
          <p:nvPr/>
        </p:nvSpPr>
        <p:spPr bwMode="auto">
          <a:xfrm>
            <a:off x="7391400" y="46482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74611291-A85A-5609-97E2-33B44F596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12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280400" cy="55245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Partitional Clustering</a:t>
            </a:r>
          </a:p>
        </p:txBody>
      </p:sp>
      <p:sp>
        <p:nvSpPr>
          <p:cNvPr id="8195" name="Freeform 4"/>
          <p:cNvSpPr>
            <a:spLocks/>
          </p:cNvSpPr>
          <p:nvPr/>
        </p:nvSpPr>
        <p:spPr bwMode="auto">
          <a:xfrm>
            <a:off x="2778125" y="2517775"/>
            <a:ext cx="96838" cy="101600"/>
          </a:xfrm>
          <a:custGeom>
            <a:avLst/>
            <a:gdLst>
              <a:gd name="T0" fmla="*/ 2147483647 w 61"/>
              <a:gd name="T1" fmla="*/ 2147483647 h 64"/>
              <a:gd name="T2" fmla="*/ 2147483647 w 61"/>
              <a:gd name="T3" fmla="*/ 2147483647 h 64"/>
              <a:gd name="T4" fmla="*/ 2147483647 w 61"/>
              <a:gd name="T5" fmla="*/ 2147483647 h 64"/>
              <a:gd name="T6" fmla="*/ 2147483647 w 61"/>
              <a:gd name="T7" fmla="*/ 2147483647 h 64"/>
              <a:gd name="T8" fmla="*/ 2147483647 w 61"/>
              <a:gd name="T9" fmla="*/ 2147483647 h 64"/>
              <a:gd name="T10" fmla="*/ 0 w 61"/>
              <a:gd name="T11" fmla="*/ 2147483647 h 64"/>
              <a:gd name="T12" fmla="*/ 0 w 61"/>
              <a:gd name="T13" fmla="*/ 2147483647 h 64"/>
              <a:gd name="T14" fmla="*/ 2147483647 w 61"/>
              <a:gd name="T15" fmla="*/ 2147483647 h 64"/>
              <a:gd name="T16" fmla="*/ 2147483647 w 61"/>
              <a:gd name="T17" fmla="*/ 0 h 64"/>
              <a:gd name="T18" fmla="*/ 2147483647 w 61"/>
              <a:gd name="T19" fmla="*/ 2147483647 h 64"/>
              <a:gd name="T20" fmla="*/ 2147483647 w 61"/>
              <a:gd name="T21" fmla="*/ 2147483647 h 64"/>
              <a:gd name="T22" fmla="*/ 2147483647 w 61"/>
              <a:gd name="T23" fmla="*/ 2147483647 h 6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4"/>
              <a:gd name="T38" fmla="*/ 61 w 61"/>
              <a:gd name="T39" fmla="*/ 64 h 6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4">
                <a:moveTo>
                  <a:pt x="61" y="30"/>
                </a:moveTo>
                <a:lnTo>
                  <a:pt x="55" y="49"/>
                </a:lnTo>
                <a:lnTo>
                  <a:pt x="43" y="61"/>
                </a:lnTo>
                <a:lnTo>
                  <a:pt x="24" y="64"/>
                </a:lnTo>
                <a:lnTo>
                  <a:pt x="9" y="55"/>
                </a:lnTo>
                <a:lnTo>
                  <a:pt x="0" y="39"/>
                </a:lnTo>
                <a:lnTo>
                  <a:pt x="0" y="24"/>
                </a:lnTo>
                <a:lnTo>
                  <a:pt x="9" y="9"/>
                </a:lnTo>
                <a:lnTo>
                  <a:pt x="24" y="0"/>
                </a:lnTo>
                <a:lnTo>
                  <a:pt x="43" y="3"/>
                </a:lnTo>
                <a:lnTo>
                  <a:pt x="55" y="15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6" name="Freeform 5"/>
          <p:cNvSpPr>
            <a:spLocks/>
          </p:cNvSpPr>
          <p:nvPr/>
        </p:nvSpPr>
        <p:spPr bwMode="auto">
          <a:xfrm>
            <a:off x="2778125" y="2716214"/>
            <a:ext cx="96838" cy="98425"/>
          </a:xfrm>
          <a:custGeom>
            <a:avLst/>
            <a:gdLst>
              <a:gd name="T0" fmla="*/ 2147483647 w 61"/>
              <a:gd name="T1" fmla="*/ 2147483647 h 62"/>
              <a:gd name="T2" fmla="*/ 2147483647 w 61"/>
              <a:gd name="T3" fmla="*/ 2147483647 h 62"/>
              <a:gd name="T4" fmla="*/ 2147483647 w 61"/>
              <a:gd name="T5" fmla="*/ 2147483647 h 62"/>
              <a:gd name="T6" fmla="*/ 2147483647 w 61"/>
              <a:gd name="T7" fmla="*/ 2147483647 h 62"/>
              <a:gd name="T8" fmla="*/ 2147483647 w 61"/>
              <a:gd name="T9" fmla="*/ 2147483647 h 62"/>
              <a:gd name="T10" fmla="*/ 0 w 61"/>
              <a:gd name="T11" fmla="*/ 2147483647 h 62"/>
              <a:gd name="T12" fmla="*/ 0 w 61"/>
              <a:gd name="T13" fmla="*/ 2147483647 h 62"/>
              <a:gd name="T14" fmla="*/ 2147483647 w 61"/>
              <a:gd name="T15" fmla="*/ 2147483647 h 62"/>
              <a:gd name="T16" fmla="*/ 2147483647 w 61"/>
              <a:gd name="T17" fmla="*/ 0 h 62"/>
              <a:gd name="T18" fmla="*/ 2147483647 w 61"/>
              <a:gd name="T19" fmla="*/ 2147483647 h 62"/>
              <a:gd name="T20" fmla="*/ 2147483647 w 61"/>
              <a:gd name="T21" fmla="*/ 2147483647 h 62"/>
              <a:gd name="T22" fmla="*/ 2147483647 w 61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2"/>
              <a:gd name="T38" fmla="*/ 61 w 61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2">
                <a:moveTo>
                  <a:pt x="61" y="31"/>
                </a:moveTo>
                <a:lnTo>
                  <a:pt x="55" y="49"/>
                </a:lnTo>
                <a:lnTo>
                  <a:pt x="43" y="62"/>
                </a:lnTo>
                <a:lnTo>
                  <a:pt x="24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9"/>
                </a:lnTo>
                <a:lnTo>
                  <a:pt x="24" y="0"/>
                </a:lnTo>
                <a:lnTo>
                  <a:pt x="43" y="3"/>
                </a:lnTo>
                <a:lnTo>
                  <a:pt x="55" y="16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7" name="Freeform 6"/>
          <p:cNvSpPr>
            <a:spLocks/>
          </p:cNvSpPr>
          <p:nvPr/>
        </p:nvSpPr>
        <p:spPr bwMode="auto">
          <a:xfrm>
            <a:off x="3475039" y="4711701"/>
            <a:ext cx="96837" cy="98425"/>
          </a:xfrm>
          <a:custGeom>
            <a:avLst/>
            <a:gdLst>
              <a:gd name="T0" fmla="*/ 2147483647 w 61"/>
              <a:gd name="T1" fmla="*/ 2147483647 h 62"/>
              <a:gd name="T2" fmla="*/ 2147483647 w 61"/>
              <a:gd name="T3" fmla="*/ 2147483647 h 62"/>
              <a:gd name="T4" fmla="*/ 2147483647 w 61"/>
              <a:gd name="T5" fmla="*/ 2147483647 h 62"/>
              <a:gd name="T6" fmla="*/ 2147483647 w 61"/>
              <a:gd name="T7" fmla="*/ 2147483647 h 62"/>
              <a:gd name="T8" fmla="*/ 2147483647 w 61"/>
              <a:gd name="T9" fmla="*/ 2147483647 h 62"/>
              <a:gd name="T10" fmla="*/ 0 w 61"/>
              <a:gd name="T11" fmla="*/ 2147483647 h 62"/>
              <a:gd name="T12" fmla="*/ 0 w 61"/>
              <a:gd name="T13" fmla="*/ 2147483647 h 62"/>
              <a:gd name="T14" fmla="*/ 2147483647 w 61"/>
              <a:gd name="T15" fmla="*/ 2147483647 h 62"/>
              <a:gd name="T16" fmla="*/ 2147483647 w 61"/>
              <a:gd name="T17" fmla="*/ 0 h 62"/>
              <a:gd name="T18" fmla="*/ 2147483647 w 61"/>
              <a:gd name="T19" fmla="*/ 0 h 62"/>
              <a:gd name="T20" fmla="*/ 2147483647 w 61"/>
              <a:gd name="T21" fmla="*/ 2147483647 h 62"/>
              <a:gd name="T22" fmla="*/ 2147483647 w 61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2"/>
              <a:gd name="T38" fmla="*/ 61 w 61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2">
                <a:moveTo>
                  <a:pt x="61" y="31"/>
                </a:moveTo>
                <a:lnTo>
                  <a:pt x="55" y="46"/>
                </a:lnTo>
                <a:lnTo>
                  <a:pt x="43" y="59"/>
                </a:lnTo>
                <a:lnTo>
                  <a:pt x="24" y="62"/>
                </a:lnTo>
                <a:lnTo>
                  <a:pt x="9" y="53"/>
                </a:lnTo>
                <a:lnTo>
                  <a:pt x="0" y="40"/>
                </a:lnTo>
                <a:lnTo>
                  <a:pt x="0" y="22"/>
                </a:lnTo>
                <a:lnTo>
                  <a:pt x="9" y="7"/>
                </a:lnTo>
                <a:lnTo>
                  <a:pt x="24" y="0"/>
                </a:lnTo>
                <a:lnTo>
                  <a:pt x="43" y="0"/>
                </a:lnTo>
                <a:lnTo>
                  <a:pt x="55" y="13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8" name="Freeform 7"/>
          <p:cNvSpPr>
            <a:spLocks/>
          </p:cNvSpPr>
          <p:nvPr/>
        </p:nvSpPr>
        <p:spPr bwMode="auto">
          <a:xfrm>
            <a:off x="3074989" y="2619375"/>
            <a:ext cx="96837" cy="96838"/>
          </a:xfrm>
          <a:custGeom>
            <a:avLst/>
            <a:gdLst>
              <a:gd name="T0" fmla="*/ 2147483647 w 61"/>
              <a:gd name="T1" fmla="*/ 2147483647 h 61"/>
              <a:gd name="T2" fmla="*/ 2147483647 w 61"/>
              <a:gd name="T3" fmla="*/ 2147483647 h 61"/>
              <a:gd name="T4" fmla="*/ 2147483647 w 61"/>
              <a:gd name="T5" fmla="*/ 2147483647 h 61"/>
              <a:gd name="T6" fmla="*/ 2147483647 w 61"/>
              <a:gd name="T7" fmla="*/ 2147483647 h 61"/>
              <a:gd name="T8" fmla="*/ 2147483647 w 61"/>
              <a:gd name="T9" fmla="*/ 2147483647 h 61"/>
              <a:gd name="T10" fmla="*/ 0 w 61"/>
              <a:gd name="T11" fmla="*/ 2147483647 h 61"/>
              <a:gd name="T12" fmla="*/ 0 w 61"/>
              <a:gd name="T13" fmla="*/ 2147483647 h 61"/>
              <a:gd name="T14" fmla="*/ 2147483647 w 61"/>
              <a:gd name="T15" fmla="*/ 2147483647 h 61"/>
              <a:gd name="T16" fmla="*/ 2147483647 w 61"/>
              <a:gd name="T17" fmla="*/ 0 h 61"/>
              <a:gd name="T18" fmla="*/ 2147483647 w 61"/>
              <a:gd name="T19" fmla="*/ 2147483647 h 61"/>
              <a:gd name="T20" fmla="*/ 2147483647 w 61"/>
              <a:gd name="T21" fmla="*/ 2147483647 h 61"/>
              <a:gd name="T22" fmla="*/ 2147483647 w 61"/>
              <a:gd name="T23" fmla="*/ 2147483647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1"/>
              <a:gd name="T38" fmla="*/ 61 w 61"/>
              <a:gd name="T39" fmla="*/ 61 h 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1">
                <a:moveTo>
                  <a:pt x="61" y="31"/>
                </a:moveTo>
                <a:lnTo>
                  <a:pt x="58" y="46"/>
                </a:lnTo>
                <a:lnTo>
                  <a:pt x="43" y="58"/>
                </a:lnTo>
                <a:lnTo>
                  <a:pt x="25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8" y="12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9" name="Freeform 8"/>
          <p:cNvSpPr>
            <a:spLocks/>
          </p:cNvSpPr>
          <p:nvPr/>
        </p:nvSpPr>
        <p:spPr bwMode="auto">
          <a:xfrm>
            <a:off x="3475039" y="3914775"/>
            <a:ext cx="96837" cy="96838"/>
          </a:xfrm>
          <a:custGeom>
            <a:avLst/>
            <a:gdLst>
              <a:gd name="T0" fmla="*/ 2147483647 w 61"/>
              <a:gd name="T1" fmla="*/ 2147483647 h 61"/>
              <a:gd name="T2" fmla="*/ 2147483647 w 61"/>
              <a:gd name="T3" fmla="*/ 2147483647 h 61"/>
              <a:gd name="T4" fmla="*/ 2147483647 w 61"/>
              <a:gd name="T5" fmla="*/ 2147483647 h 61"/>
              <a:gd name="T6" fmla="*/ 2147483647 w 61"/>
              <a:gd name="T7" fmla="*/ 2147483647 h 61"/>
              <a:gd name="T8" fmla="*/ 2147483647 w 61"/>
              <a:gd name="T9" fmla="*/ 2147483647 h 61"/>
              <a:gd name="T10" fmla="*/ 0 w 61"/>
              <a:gd name="T11" fmla="*/ 2147483647 h 61"/>
              <a:gd name="T12" fmla="*/ 0 w 61"/>
              <a:gd name="T13" fmla="*/ 2147483647 h 61"/>
              <a:gd name="T14" fmla="*/ 2147483647 w 61"/>
              <a:gd name="T15" fmla="*/ 2147483647 h 61"/>
              <a:gd name="T16" fmla="*/ 2147483647 w 61"/>
              <a:gd name="T17" fmla="*/ 0 h 61"/>
              <a:gd name="T18" fmla="*/ 2147483647 w 61"/>
              <a:gd name="T19" fmla="*/ 2147483647 h 61"/>
              <a:gd name="T20" fmla="*/ 2147483647 w 61"/>
              <a:gd name="T21" fmla="*/ 2147483647 h 61"/>
              <a:gd name="T22" fmla="*/ 2147483647 w 61"/>
              <a:gd name="T23" fmla="*/ 2147483647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1"/>
              <a:gd name="T38" fmla="*/ 61 w 61"/>
              <a:gd name="T39" fmla="*/ 61 h 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1">
                <a:moveTo>
                  <a:pt x="61" y="30"/>
                </a:moveTo>
                <a:lnTo>
                  <a:pt x="55" y="46"/>
                </a:lnTo>
                <a:lnTo>
                  <a:pt x="43" y="58"/>
                </a:lnTo>
                <a:lnTo>
                  <a:pt x="24" y="61"/>
                </a:lnTo>
                <a:lnTo>
                  <a:pt x="9" y="55"/>
                </a:lnTo>
                <a:lnTo>
                  <a:pt x="0" y="39"/>
                </a:lnTo>
                <a:lnTo>
                  <a:pt x="0" y="21"/>
                </a:lnTo>
                <a:lnTo>
                  <a:pt x="9" y="6"/>
                </a:lnTo>
                <a:lnTo>
                  <a:pt x="24" y="0"/>
                </a:lnTo>
                <a:lnTo>
                  <a:pt x="43" y="3"/>
                </a:lnTo>
                <a:lnTo>
                  <a:pt x="55" y="12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0" name="Freeform 9"/>
          <p:cNvSpPr>
            <a:spLocks/>
          </p:cNvSpPr>
          <p:nvPr/>
        </p:nvSpPr>
        <p:spPr bwMode="auto">
          <a:xfrm>
            <a:off x="3644901" y="1825626"/>
            <a:ext cx="98425" cy="98425"/>
          </a:xfrm>
          <a:custGeom>
            <a:avLst/>
            <a:gdLst>
              <a:gd name="T0" fmla="*/ 2147483647 w 62"/>
              <a:gd name="T1" fmla="*/ 2147483647 h 62"/>
              <a:gd name="T2" fmla="*/ 2147483647 w 62"/>
              <a:gd name="T3" fmla="*/ 2147483647 h 62"/>
              <a:gd name="T4" fmla="*/ 2147483647 w 62"/>
              <a:gd name="T5" fmla="*/ 2147483647 h 62"/>
              <a:gd name="T6" fmla="*/ 2147483647 w 62"/>
              <a:gd name="T7" fmla="*/ 2147483647 h 62"/>
              <a:gd name="T8" fmla="*/ 2147483647 w 62"/>
              <a:gd name="T9" fmla="*/ 2147483647 h 62"/>
              <a:gd name="T10" fmla="*/ 0 w 62"/>
              <a:gd name="T11" fmla="*/ 2147483647 h 62"/>
              <a:gd name="T12" fmla="*/ 0 w 62"/>
              <a:gd name="T13" fmla="*/ 2147483647 h 62"/>
              <a:gd name="T14" fmla="*/ 2147483647 w 62"/>
              <a:gd name="T15" fmla="*/ 2147483647 h 62"/>
              <a:gd name="T16" fmla="*/ 2147483647 w 62"/>
              <a:gd name="T17" fmla="*/ 0 h 62"/>
              <a:gd name="T18" fmla="*/ 2147483647 w 62"/>
              <a:gd name="T19" fmla="*/ 2147483647 h 62"/>
              <a:gd name="T20" fmla="*/ 2147483647 w 62"/>
              <a:gd name="T21" fmla="*/ 2147483647 h 62"/>
              <a:gd name="T22" fmla="*/ 2147483647 w 62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2"/>
              <a:gd name="T37" fmla="*/ 0 h 62"/>
              <a:gd name="T38" fmla="*/ 62 w 62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2" h="62">
                <a:moveTo>
                  <a:pt x="62" y="31"/>
                </a:moveTo>
                <a:lnTo>
                  <a:pt x="56" y="46"/>
                </a:lnTo>
                <a:lnTo>
                  <a:pt x="43" y="58"/>
                </a:lnTo>
                <a:lnTo>
                  <a:pt x="25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6" y="12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1" name="Freeform 10"/>
          <p:cNvSpPr>
            <a:spLocks/>
          </p:cNvSpPr>
          <p:nvPr/>
        </p:nvSpPr>
        <p:spPr bwMode="auto">
          <a:xfrm>
            <a:off x="3875089" y="2020889"/>
            <a:ext cx="96837" cy="96837"/>
          </a:xfrm>
          <a:custGeom>
            <a:avLst/>
            <a:gdLst>
              <a:gd name="T0" fmla="*/ 2147483647 w 61"/>
              <a:gd name="T1" fmla="*/ 2147483647 h 61"/>
              <a:gd name="T2" fmla="*/ 2147483647 w 61"/>
              <a:gd name="T3" fmla="*/ 2147483647 h 61"/>
              <a:gd name="T4" fmla="*/ 2147483647 w 61"/>
              <a:gd name="T5" fmla="*/ 2147483647 h 61"/>
              <a:gd name="T6" fmla="*/ 2147483647 w 61"/>
              <a:gd name="T7" fmla="*/ 2147483647 h 61"/>
              <a:gd name="T8" fmla="*/ 2147483647 w 61"/>
              <a:gd name="T9" fmla="*/ 2147483647 h 61"/>
              <a:gd name="T10" fmla="*/ 0 w 61"/>
              <a:gd name="T11" fmla="*/ 2147483647 h 61"/>
              <a:gd name="T12" fmla="*/ 0 w 61"/>
              <a:gd name="T13" fmla="*/ 2147483647 h 61"/>
              <a:gd name="T14" fmla="*/ 2147483647 w 61"/>
              <a:gd name="T15" fmla="*/ 2147483647 h 61"/>
              <a:gd name="T16" fmla="*/ 2147483647 w 61"/>
              <a:gd name="T17" fmla="*/ 0 h 61"/>
              <a:gd name="T18" fmla="*/ 2147483647 w 61"/>
              <a:gd name="T19" fmla="*/ 2147483647 h 61"/>
              <a:gd name="T20" fmla="*/ 2147483647 w 61"/>
              <a:gd name="T21" fmla="*/ 2147483647 h 61"/>
              <a:gd name="T22" fmla="*/ 2147483647 w 61"/>
              <a:gd name="T23" fmla="*/ 2147483647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1"/>
              <a:gd name="T38" fmla="*/ 61 w 61"/>
              <a:gd name="T39" fmla="*/ 61 h 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1">
                <a:moveTo>
                  <a:pt x="61" y="31"/>
                </a:moveTo>
                <a:lnTo>
                  <a:pt x="55" y="49"/>
                </a:lnTo>
                <a:lnTo>
                  <a:pt x="43" y="58"/>
                </a:lnTo>
                <a:lnTo>
                  <a:pt x="24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6"/>
                </a:lnTo>
                <a:lnTo>
                  <a:pt x="24" y="0"/>
                </a:lnTo>
                <a:lnTo>
                  <a:pt x="43" y="3"/>
                </a:lnTo>
                <a:lnTo>
                  <a:pt x="55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2" name="Freeform 11"/>
          <p:cNvSpPr>
            <a:spLocks/>
          </p:cNvSpPr>
          <p:nvPr/>
        </p:nvSpPr>
        <p:spPr bwMode="auto">
          <a:xfrm>
            <a:off x="3971925" y="2317750"/>
            <a:ext cx="96838" cy="101600"/>
          </a:xfrm>
          <a:custGeom>
            <a:avLst/>
            <a:gdLst>
              <a:gd name="T0" fmla="*/ 2147483647 w 61"/>
              <a:gd name="T1" fmla="*/ 2147483647 h 64"/>
              <a:gd name="T2" fmla="*/ 2147483647 w 61"/>
              <a:gd name="T3" fmla="*/ 2147483647 h 64"/>
              <a:gd name="T4" fmla="*/ 2147483647 w 61"/>
              <a:gd name="T5" fmla="*/ 2147483647 h 64"/>
              <a:gd name="T6" fmla="*/ 2147483647 w 61"/>
              <a:gd name="T7" fmla="*/ 2147483647 h 64"/>
              <a:gd name="T8" fmla="*/ 2147483647 w 61"/>
              <a:gd name="T9" fmla="*/ 2147483647 h 64"/>
              <a:gd name="T10" fmla="*/ 0 w 61"/>
              <a:gd name="T11" fmla="*/ 2147483647 h 64"/>
              <a:gd name="T12" fmla="*/ 0 w 61"/>
              <a:gd name="T13" fmla="*/ 2147483647 h 64"/>
              <a:gd name="T14" fmla="*/ 2147483647 w 61"/>
              <a:gd name="T15" fmla="*/ 2147483647 h 64"/>
              <a:gd name="T16" fmla="*/ 2147483647 w 61"/>
              <a:gd name="T17" fmla="*/ 0 h 64"/>
              <a:gd name="T18" fmla="*/ 2147483647 w 61"/>
              <a:gd name="T19" fmla="*/ 2147483647 h 64"/>
              <a:gd name="T20" fmla="*/ 2147483647 w 61"/>
              <a:gd name="T21" fmla="*/ 2147483647 h 64"/>
              <a:gd name="T22" fmla="*/ 2147483647 w 61"/>
              <a:gd name="T23" fmla="*/ 2147483647 h 6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4"/>
              <a:gd name="T38" fmla="*/ 61 w 61"/>
              <a:gd name="T39" fmla="*/ 64 h 6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4">
                <a:moveTo>
                  <a:pt x="61" y="31"/>
                </a:moveTo>
                <a:lnTo>
                  <a:pt x="58" y="49"/>
                </a:lnTo>
                <a:lnTo>
                  <a:pt x="43" y="61"/>
                </a:lnTo>
                <a:lnTo>
                  <a:pt x="28" y="64"/>
                </a:lnTo>
                <a:lnTo>
                  <a:pt x="9" y="55"/>
                </a:lnTo>
                <a:lnTo>
                  <a:pt x="0" y="40"/>
                </a:lnTo>
                <a:lnTo>
                  <a:pt x="0" y="24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3" name="Freeform 12"/>
          <p:cNvSpPr>
            <a:spLocks/>
          </p:cNvSpPr>
          <p:nvPr/>
        </p:nvSpPr>
        <p:spPr bwMode="auto">
          <a:xfrm>
            <a:off x="4371975" y="2317750"/>
            <a:ext cx="96838" cy="101600"/>
          </a:xfrm>
          <a:custGeom>
            <a:avLst/>
            <a:gdLst>
              <a:gd name="T0" fmla="*/ 2147483647 w 61"/>
              <a:gd name="T1" fmla="*/ 2147483647 h 64"/>
              <a:gd name="T2" fmla="*/ 2147483647 w 61"/>
              <a:gd name="T3" fmla="*/ 2147483647 h 64"/>
              <a:gd name="T4" fmla="*/ 2147483647 w 61"/>
              <a:gd name="T5" fmla="*/ 2147483647 h 64"/>
              <a:gd name="T6" fmla="*/ 2147483647 w 61"/>
              <a:gd name="T7" fmla="*/ 2147483647 h 64"/>
              <a:gd name="T8" fmla="*/ 2147483647 w 61"/>
              <a:gd name="T9" fmla="*/ 2147483647 h 64"/>
              <a:gd name="T10" fmla="*/ 0 w 61"/>
              <a:gd name="T11" fmla="*/ 2147483647 h 64"/>
              <a:gd name="T12" fmla="*/ 0 w 61"/>
              <a:gd name="T13" fmla="*/ 2147483647 h 64"/>
              <a:gd name="T14" fmla="*/ 2147483647 w 61"/>
              <a:gd name="T15" fmla="*/ 2147483647 h 64"/>
              <a:gd name="T16" fmla="*/ 2147483647 w 61"/>
              <a:gd name="T17" fmla="*/ 0 h 64"/>
              <a:gd name="T18" fmla="*/ 2147483647 w 61"/>
              <a:gd name="T19" fmla="*/ 2147483647 h 64"/>
              <a:gd name="T20" fmla="*/ 2147483647 w 61"/>
              <a:gd name="T21" fmla="*/ 2147483647 h 64"/>
              <a:gd name="T22" fmla="*/ 2147483647 w 61"/>
              <a:gd name="T23" fmla="*/ 2147483647 h 6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4"/>
              <a:gd name="T38" fmla="*/ 61 w 61"/>
              <a:gd name="T39" fmla="*/ 64 h 6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4">
                <a:moveTo>
                  <a:pt x="61" y="31"/>
                </a:moveTo>
                <a:lnTo>
                  <a:pt x="58" y="49"/>
                </a:lnTo>
                <a:lnTo>
                  <a:pt x="43" y="61"/>
                </a:lnTo>
                <a:lnTo>
                  <a:pt x="27" y="64"/>
                </a:lnTo>
                <a:lnTo>
                  <a:pt x="9" y="55"/>
                </a:lnTo>
                <a:lnTo>
                  <a:pt x="0" y="40"/>
                </a:lnTo>
                <a:lnTo>
                  <a:pt x="0" y="24"/>
                </a:lnTo>
                <a:lnTo>
                  <a:pt x="9" y="9"/>
                </a:lnTo>
                <a:lnTo>
                  <a:pt x="27" y="0"/>
                </a:lnTo>
                <a:lnTo>
                  <a:pt x="43" y="3"/>
                </a:lnTo>
                <a:lnTo>
                  <a:pt x="58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4" name="Freeform 13"/>
          <p:cNvSpPr>
            <a:spLocks/>
          </p:cNvSpPr>
          <p:nvPr/>
        </p:nvSpPr>
        <p:spPr bwMode="auto">
          <a:xfrm>
            <a:off x="4171950" y="2117725"/>
            <a:ext cx="96838" cy="103188"/>
          </a:xfrm>
          <a:custGeom>
            <a:avLst/>
            <a:gdLst>
              <a:gd name="T0" fmla="*/ 2147483647 w 61"/>
              <a:gd name="T1" fmla="*/ 2147483647 h 65"/>
              <a:gd name="T2" fmla="*/ 2147483647 w 61"/>
              <a:gd name="T3" fmla="*/ 2147483647 h 65"/>
              <a:gd name="T4" fmla="*/ 2147483647 w 61"/>
              <a:gd name="T5" fmla="*/ 2147483647 h 65"/>
              <a:gd name="T6" fmla="*/ 2147483647 w 61"/>
              <a:gd name="T7" fmla="*/ 2147483647 h 65"/>
              <a:gd name="T8" fmla="*/ 2147483647 w 61"/>
              <a:gd name="T9" fmla="*/ 2147483647 h 65"/>
              <a:gd name="T10" fmla="*/ 0 w 61"/>
              <a:gd name="T11" fmla="*/ 2147483647 h 65"/>
              <a:gd name="T12" fmla="*/ 0 w 61"/>
              <a:gd name="T13" fmla="*/ 2147483647 h 65"/>
              <a:gd name="T14" fmla="*/ 2147483647 w 61"/>
              <a:gd name="T15" fmla="*/ 2147483647 h 65"/>
              <a:gd name="T16" fmla="*/ 2147483647 w 61"/>
              <a:gd name="T17" fmla="*/ 0 h 65"/>
              <a:gd name="T18" fmla="*/ 2147483647 w 61"/>
              <a:gd name="T19" fmla="*/ 2147483647 h 65"/>
              <a:gd name="T20" fmla="*/ 2147483647 w 61"/>
              <a:gd name="T21" fmla="*/ 2147483647 h 65"/>
              <a:gd name="T22" fmla="*/ 2147483647 w 61"/>
              <a:gd name="T23" fmla="*/ 2147483647 h 6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5"/>
              <a:gd name="T38" fmla="*/ 61 w 61"/>
              <a:gd name="T39" fmla="*/ 65 h 6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5">
                <a:moveTo>
                  <a:pt x="61" y="34"/>
                </a:moveTo>
                <a:lnTo>
                  <a:pt x="58" y="49"/>
                </a:lnTo>
                <a:lnTo>
                  <a:pt x="43" y="61"/>
                </a:lnTo>
                <a:lnTo>
                  <a:pt x="28" y="65"/>
                </a:lnTo>
                <a:lnTo>
                  <a:pt x="9" y="55"/>
                </a:lnTo>
                <a:lnTo>
                  <a:pt x="0" y="40"/>
                </a:lnTo>
                <a:lnTo>
                  <a:pt x="0" y="25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6"/>
                </a:lnTo>
                <a:lnTo>
                  <a:pt x="61" y="34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5" name="Freeform 14"/>
          <p:cNvSpPr>
            <a:spLocks/>
          </p:cNvSpPr>
          <p:nvPr/>
        </p:nvSpPr>
        <p:spPr bwMode="auto">
          <a:xfrm>
            <a:off x="4171950" y="1724025"/>
            <a:ext cx="96838" cy="96838"/>
          </a:xfrm>
          <a:custGeom>
            <a:avLst/>
            <a:gdLst>
              <a:gd name="T0" fmla="*/ 2147483647 w 61"/>
              <a:gd name="T1" fmla="*/ 2147483647 h 61"/>
              <a:gd name="T2" fmla="*/ 2147483647 w 61"/>
              <a:gd name="T3" fmla="*/ 2147483647 h 61"/>
              <a:gd name="T4" fmla="*/ 2147483647 w 61"/>
              <a:gd name="T5" fmla="*/ 2147483647 h 61"/>
              <a:gd name="T6" fmla="*/ 2147483647 w 61"/>
              <a:gd name="T7" fmla="*/ 2147483647 h 61"/>
              <a:gd name="T8" fmla="*/ 2147483647 w 61"/>
              <a:gd name="T9" fmla="*/ 2147483647 h 61"/>
              <a:gd name="T10" fmla="*/ 0 w 61"/>
              <a:gd name="T11" fmla="*/ 2147483647 h 61"/>
              <a:gd name="T12" fmla="*/ 0 w 61"/>
              <a:gd name="T13" fmla="*/ 2147483647 h 61"/>
              <a:gd name="T14" fmla="*/ 2147483647 w 61"/>
              <a:gd name="T15" fmla="*/ 2147483647 h 61"/>
              <a:gd name="T16" fmla="*/ 2147483647 w 61"/>
              <a:gd name="T17" fmla="*/ 0 h 61"/>
              <a:gd name="T18" fmla="*/ 2147483647 w 61"/>
              <a:gd name="T19" fmla="*/ 2147483647 h 61"/>
              <a:gd name="T20" fmla="*/ 2147483647 w 61"/>
              <a:gd name="T21" fmla="*/ 2147483647 h 61"/>
              <a:gd name="T22" fmla="*/ 2147483647 w 61"/>
              <a:gd name="T23" fmla="*/ 2147483647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1"/>
              <a:gd name="T38" fmla="*/ 61 w 61"/>
              <a:gd name="T39" fmla="*/ 61 h 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1">
                <a:moveTo>
                  <a:pt x="61" y="30"/>
                </a:moveTo>
                <a:lnTo>
                  <a:pt x="58" y="49"/>
                </a:lnTo>
                <a:lnTo>
                  <a:pt x="43" y="61"/>
                </a:lnTo>
                <a:lnTo>
                  <a:pt x="28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5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6" name="Freeform 15"/>
          <p:cNvSpPr>
            <a:spLocks/>
          </p:cNvSpPr>
          <p:nvPr/>
        </p:nvSpPr>
        <p:spPr bwMode="auto">
          <a:xfrm>
            <a:off x="4868864" y="4711701"/>
            <a:ext cx="103187" cy="98425"/>
          </a:xfrm>
          <a:custGeom>
            <a:avLst/>
            <a:gdLst>
              <a:gd name="T0" fmla="*/ 2147483647 w 65"/>
              <a:gd name="T1" fmla="*/ 2147483647 h 62"/>
              <a:gd name="T2" fmla="*/ 2147483647 w 65"/>
              <a:gd name="T3" fmla="*/ 2147483647 h 62"/>
              <a:gd name="T4" fmla="*/ 2147483647 w 65"/>
              <a:gd name="T5" fmla="*/ 2147483647 h 62"/>
              <a:gd name="T6" fmla="*/ 2147483647 w 65"/>
              <a:gd name="T7" fmla="*/ 2147483647 h 62"/>
              <a:gd name="T8" fmla="*/ 2147483647 w 65"/>
              <a:gd name="T9" fmla="*/ 2147483647 h 62"/>
              <a:gd name="T10" fmla="*/ 0 w 65"/>
              <a:gd name="T11" fmla="*/ 2147483647 h 62"/>
              <a:gd name="T12" fmla="*/ 0 w 65"/>
              <a:gd name="T13" fmla="*/ 2147483647 h 62"/>
              <a:gd name="T14" fmla="*/ 2147483647 w 65"/>
              <a:gd name="T15" fmla="*/ 2147483647 h 62"/>
              <a:gd name="T16" fmla="*/ 2147483647 w 65"/>
              <a:gd name="T17" fmla="*/ 0 h 62"/>
              <a:gd name="T18" fmla="*/ 2147483647 w 65"/>
              <a:gd name="T19" fmla="*/ 0 h 62"/>
              <a:gd name="T20" fmla="*/ 2147483647 w 65"/>
              <a:gd name="T21" fmla="*/ 2147483647 h 62"/>
              <a:gd name="T22" fmla="*/ 2147483647 w 65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5"/>
              <a:gd name="T37" fmla="*/ 0 h 62"/>
              <a:gd name="T38" fmla="*/ 65 w 65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5" h="62">
                <a:moveTo>
                  <a:pt x="65" y="31"/>
                </a:moveTo>
                <a:lnTo>
                  <a:pt x="58" y="46"/>
                </a:lnTo>
                <a:lnTo>
                  <a:pt x="46" y="59"/>
                </a:lnTo>
                <a:lnTo>
                  <a:pt x="28" y="62"/>
                </a:lnTo>
                <a:lnTo>
                  <a:pt x="12" y="53"/>
                </a:lnTo>
                <a:lnTo>
                  <a:pt x="0" y="40"/>
                </a:lnTo>
                <a:lnTo>
                  <a:pt x="0" y="22"/>
                </a:lnTo>
                <a:lnTo>
                  <a:pt x="12" y="7"/>
                </a:lnTo>
                <a:lnTo>
                  <a:pt x="28" y="0"/>
                </a:lnTo>
                <a:lnTo>
                  <a:pt x="46" y="0"/>
                </a:lnTo>
                <a:lnTo>
                  <a:pt x="58" y="13"/>
                </a:lnTo>
                <a:lnTo>
                  <a:pt x="65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7" name="Freeform 16"/>
          <p:cNvSpPr>
            <a:spLocks/>
          </p:cNvSpPr>
          <p:nvPr/>
        </p:nvSpPr>
        <p:spPr bwMode="auto">
          <a:xfrm>
            <a:off x="3074989" y="2220914"/>
            <a:ext cx="96837" cy="96837"/>
          </a:xfrm>
          <a:custGeom>
            <a:avLst/>
            <a:gdLst>
              <a:gd name="T0" fmla="*/ 2147483647 w 61"/>
              <a:gd name="T1" fmla="*/ 2147483647 h 61"/>
              <a:gd name="T2" fmla="*/ 2147483647 w 61"/>
              <a:gd name="T3" fmla="*/ 2147483647 h 61"/>
              <a:gd name="T4" fmla="*/ 2147483647 w 61"/>
              <a:gd name="T5" fmla="*/ 2147483647 h 61"/>
              <a:gd name="T6" fmla="*/ 2147483647 w 61"/>
              <a:gd name="T7" fmla="*/ 2147483647 h 61"/>
              <a:gd name="T8" fmla="*/ 2147483647 w 61"/>
              <a:gd name="T9" fmla="*/ 2147483647 h 61"/>
              <a:gd name="T10" fmla="*/ 0 w 61"/>
              <a:gd name="T11" fmla="*/ 2147483647 h 61"/>
              <a:gd name="T12" fmla="*/ 0 w 61"/>
              <a:gd name="T13" fmla="*/ 2147483647 h 61"/>
              <a:gd name="T14" fmla="*/ 2147483647 w 61"/>
              <a:gd name="T15" fmla="*/ 2147483647 h 61"/>
              <a:gd name="T16" fmla="*/ 2147483647 w 61"/>
              <a:gd name="T17" fmla="*/ 0 h 61"/>
              <a:gd name="T18" fmla="*/ 2147483647 w 61"/>
              <a:gd name="T19" fmla="*/ 2147483647 h 61"/>
              <a:gd name="T20" fmla="*/ 2147483647 w 61"/>
              <a:gd name="T21" fmla="*/ 2147483647 h 61"/>
              <a:gd name="T22" fmla="*/ 2147483647 w 61"/>
              <a:gd name="T23" fmla="*/ 2147483647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1"/>
              <a:gd name="T38" fmla="*/ 61 w 61"/>
              <a:gd name="T39" fmla="*/ 61 h 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1">
                <a:moveTo>
                  <a:pt x="61" y="30"/>
                </a:moveTo>
                <a:lnTo>
                  <a:pt x="58" y="49"/>
                </a:lnTo>
                <a:lnTo>
                  <a:pt x="43" y="58"/>
                </a:lnTo>
                <a:lnTo>
                  <a:pt x="25" y="61"/>
                </a:lnTo>
                <a:lnTo>
                  <a:pt x="9" y="55"/>
                </a:lnTo>
                <a:lnTo>
                  <a:pt x="0" y="39"/>
                </a:lnTo>
                <a:lnTo>
                  <a:pt x="0" y="21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8" y="12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8" name="Freeform 17"/>
          <p:cNvSpPr>
            <a:spLocks/>
          </p:cNvSpPr>
          <p:nvPr/>
        </p:nvSpPr>
        <p:spPr bwMode="auto">
          <a:xfrm>
            <a:off x="2747964" y="4410076"/>
            <a:ext cx="98425" cy="98425"/>
          </a:xfrm>
          <a:custGeom>
            <a:avLst/>
            <a:gdLst>
              <a:gd name="T0" fmla="*/ 2147483647 w 62"/>
              <a:gd name="T1" fmla="*/ 2147483647 h 62"/>
              <a:gd name="T2" fmla="*/ 2147483647 w 62"/>
              <a:gd name="T3" fmla="*/ 2147483647 h 62"/>
              <a:gd name="T4" fmla="*/ 2147483647 w 62"/>
              <a:gd name="T5" fmla="*/ 2147483647 h 62"/>
              <a:gd name="T6" fmla="*/ 2147483647 w 62"/>
              <a:gd name="T7" fmla="*/ 2147483647 h 62"/>
              <a:gd name="T8" fmla="*/ 2147483647 w 62"/>
              <a:gd name="T9" fmla="*/ 2147483647 h 62"/>
              <a:gd name="T10" fmla="*/ 0 w 62"/>
              <a:gd name="T11" fmla="*/ 2147483647 h 62"/>
              <a:gd name="T12" fmla="*/ 0 w 62"/>
              <a:gd name="T13" fmla="*/ 2147483647 h 62"/>
              <a:gd name="T14" fmla="*/ 2147483647 w 62"/>
              <a:gd name="T15" fmla="*/ 2147483647 h 62"/>
              <a:gd name="T16" fmla="*/ 2147483647 w 62"/>
              <a:gd name="T17" fmla="*/ 0 h 62"/>
              <a:gd name="T18" fmla="*/ 2147483647 w 62"/>
              <a:gd name="T19" fmla="*/ 2147483647 h 62"/>
              <a:gd name="T20" fmla="*/ 2147483647 w 62"/>
              <a:gd name="T21" fmla="*/ 2147483647 h 62"/>
              <a:gd name="T22" fmla="*/ 2147483647 w 62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2"/>
              <a:gd name="T37" fmla="*/ 0 h 62"/>
              <a:gd name="T38" fmla="*/ 62 w 62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2" h="62">
                <a:moveTo>
                  <a:pt x="62" y="31"/>
                </a:moveTo>
                <a:lnTo>
                  <a:pt x="56" y="49"/>
                </a:lnTo>
                <a:lnTo>
                  <a:pt x="43" y="62"/>
                </a:lnTo>
                <a:lnTo>
                  <a:pt x="25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10"/>
                </a:lnTo>
                <a:lnTo>
                  <a:pt x="25" y="0"/>
                </a:lnTo>
                <a:lnTo>
                  <a:pt x="43" y="3"/>
                </a:lnTo>
                <a:lnTo>
                  <a:pt x="56" y="16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9" name="Freeform 18"/>
          <p:cNvSpPr>
            <a:spLocks/>
          </p:cNvSpPr>
          <p:nvPr/>
        </p:nvSpPr>
        <p:spPr bwMode="auto">
          <a:xfrm>
            <a:off x="2778125" y="5008564"/>
            <a:ext cx="96838" cy="98425"/>
          </a:xfrm>
          <a:custGeom>
            <a:avLst/>
            <a:gdLst>
              <a:gd name="T0" fmla="*/ 2147483647 w 61"/>
              <a:gd name="T1" fmla="*/ 2147483647 h 62"/>
              <a:gd name="T2" fmla="*/ 2147483647 w 61"/>
              <a:gd name="T3" fmla="*/ 2147483647 h 62"/>
              <a:gd name="T4" fmla="*/ 2147483647 w 61"/>
              <a:gd name="T5" fmla="*/ 2147483647 h 62"/>
              <a:gd name="T6" fmla="*/ 2147483647 w 61"/>
              <a:gd name="T7" fmla="*/ 2147483647 h 62"/>
              <a:gd name="T8" fmla="*/ 2147483647 w 61"/>
              <a:gd name="T9" fmla="*/ 2147483647 h 62"/>
              <a:gd name="T10" fmla="*/ 0 w 61"/>
              <a:gd name="T11" fmla="*/ 2147483647 h 62"/>
              <a:gd name="T12" fmla="*/ 0 w 61"/>
              <a:gd name="T13" fmla="*/ 2147483647 h 62"/>
              <a:gd name="T14" fmla="*/ 2147483647 w 61"/>
              <a:gd name="T15" fmla="*/ 2147483647 h 62"/>
              <a:gd name="T16" fmla="*/ 2147483647 w 61"/>
              <a:gd name="T17" fmla="*/ 0 h 62"/>
              <a:gd name="T18" fmla="*/ 2147483647 w 61"/>
              <a:gd name="T19" fmla="*/ 2147483647 h 62"/>
              <a:gd name="T20" fmla="*/ 2147483647 w 61"/>
              <a:gd name="T21" fmla="*/ 2147483647 h 62"/>
              <a:gd name="T22" fmla="*/ 2147483647 w 61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2"/>
              <a:gd name="T38" fmla="*/ 61 w 61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2">
                <a:moveTo>
                  <a:pt x="61" y="31"/>
                </a:moveTo>
                <a:lnTo>
                  <a:pt x="55" y="49"/>
                </a:lnTo>
                <a:lnTo>
                  <a:pt x="43" y="59"/>
                </a:lnTo>
                <a:lnTo>
                  <a:pt x="24" y="62"/>
                </a:lnTo>
                <a:lnTo>
                  <a:pt x="9" y="56"/>
                </a:lnTo>
                <a:lnTo>
                  <a:pt x="0" y="40"/>
                </a:lnTo>
                <a:lnTo>
                  <a:pt x="0" y="22"/>
                </a:lnTo>
                <a:lnTo>
                  <a:pt x="9" y="7"/>
                </a:lnTo>
                <a:lnTo>
                  <a:pt x="24" y="0"/>
                </a:lnTo>
                <a:lnTo>
                  <a:pt x="43" y="3"/>
                </a:lnTo>
                <a:lnTo>
                  <a:pt x="55" y="16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0" name="Freeform 19"/>
          <p:cNvSpPr>
            <a:spLocks/>
          </p:cNvSpPr>
          <p:nvPr/>
        </p:nvSpPr>
        <p:spPr bwMode="auto">
          <a:xfrm>
            <a:off x="3244851" y="1990726"/>
            <a:ext cx="98425" cy="98425"/>
          </a:xfrm>
          <a:custGeom>
            <a:avLst/>
            <a:gdLst>
              <a:gd name="T0" fmla="*/ 2147483647 w 62"/>
              <a:gd name="T1" fmla="*/ 2147483647 h 62"/>
              <a:gd name="T2" fmla="*/ 2147483647 w 62"/>
              <a:gd name="T3" fmla="*/ 2147483647 h 62"/>
              <a:gd name="T4" fmla="*/ 2147483647 w 62"/>
              <a:gd name="T5" fmla="*/ 2147483647 h 62"/>
              <a:gd name="T6" fmla="*/ 2147483647 w 62"/>
              <a:gd name="T7" fmla="*/ 2147483647 h 62"/>
              <a:gd name="T8" fmla="*/ 2147483647 w 62"/>
              <a:gd name="T9" fmla="*/ 2147483647 h 62"/>
              <a:gd name="T10" fmla="*/ 0 w 62"/>
              <a:gd name="T11" fmla="*/ 2147483647 h 62"/>
              <a:gd name="T12" fmla="*/ 0 w 62"/>
              <a:gd name="T13" fmla="*/ 2147483647 h 62"/>
              <a:gd name="T14" fmla="*/ 2147483647 w 62"/>
              <a:gd name="T15" fmla="*/ 2147483647 h 62"/>
              <a:gd name="T16" fmla="*/ 2147483647 w 62"/>
              <a:gd name="T17" fmla="*/ 0 h 62"/>
              <a:gd name="T18" fmla="*/ 2147483647 w 62"/>
              <a:gd name="T19" fmla="*/ 2147483647 h 62"/>
              <a:gd name="T20" fmla="*/ 2147483647 w 62"/>
              <a:gd name="T21" fmla="*/ 2147483647 h 62"/>
              <a:gd name="T22" fmla="*/ 2147483647 w 62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2"/>
              <a:gd name="T37" fmla="*/ 0 h 62"/>
              <a:gd name="T38" fmla="*/ 62 w 62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2" h="62">
                <a:moveTo>
                  <a:pt x="62" y="31"/>
                </a:moveTo>
                <a:lnTo>
                  <a:pt x="56" y="46"/>
                </a:lnTo>
                <a:lnTo>
                  <a:pt x="43" y="59"/>
                </a:lnTo>
                <a:lnTo>
                  <a:pt x="25" y="62"/>
                </a:lnTo>
                <a:lnTo>
                  <a:pt x="10" y="56"/>
                </a:lnTo>
                <a:lnTo>
                  <a:pt x="0" y="40"/>
                </a:lnTo>
                <a:lnTo>
                  <a:pt x="0" y="22"/>
                </a:lnTo>
                <a:lnTo>
                  <a:pt x="10" y="7"/>
                </a:lnTo>
                <a:lnTo>
                  <a:pt x="25" y="0"/>
                </a:lnTo>
                <a:lnTo>
                  <a:pt x="43" y="4"/>
                </a:lnTo>
                <a:lnTo>
                  <a:pt x="56" y="13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1" name="Text Box 20"/>
          <p:cNvSpPr txBox="1">
            <a:spLocks noChangeArrowheads="1"/>
          </p:cNvSpPr>
          <p:nvPr/>
        </p:nvSpPr>
        <p:spPr bwMode="auto">
          <a:xfrm>
            <a:off x="2514600" y="5562601"/>
            <a:ext cx="236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6248400" y="1295401"/>
            <a:ext cx="3581400" cy="4633913"/>
            <a:chOff x="2976" y="816"/>
            <a:chExt cx="2256" cy="2919"/>
          </a:xfrm>
        </p:grpSpPr>
        <p:graphicFrame>
          <p:nvGraphicFramePr>
            <p:cNvPr id="8213" name="Object 1024"/>
            <p:cNvGraphicFramePr>
              <a:graphicFrameLocks noChangeAspect="1"/>
            </p:cNvGraphicFramePr>
            <p:nvPr/>
          </p:nvGraphicFramePr>
          <p:xfrm>
            <a:off x="2976" y="816"/>
            <a:ext cx="2125" cy="28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" name="VISIO" r:id="rId3" imgW="1547102" imgH="2097084" progId="Visio.Drawing.6">
                    <p:embed/>
                  </p:oleObj>
                </mc:Choice>
                <mc:Fallback>
                  <p:oleObj name="VISIO" r:id="rId3" imgW="1547102" imgH="2097084" progId="Visio.Drawing.6">
                    <p:embed/>
                    <p:pic>
                      <p:nvPicPr>
                        <p:cNvPr id="8213" name="Object 10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816"/>
                          <a:ext cx="2125" cy="28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4" name="Text Box 21"/>
            <p:cNvSpPr txBox="1">
              <a:spLocks noChangeArrowheads="1"/>
            </p:cNvSpPr>
            <p:nvPr/>
          </p:nvSpPr>
          <p:spPr bwMode="auto">
            <a:xfrm>
              <a:off x="3456" y="3504"/>
              <a:ext cx="17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A Partitional  Clustering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D274B36-56B7-4AAB-E582-E10778034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5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UPGMA</a:t>
            </a:r>
          </a:p>
        </p:txBody>
      </p:sp>
      <p:sp>
        <p:nvSpPr>
          <p:cNvPr id="1603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UPGMA: Un-weighted Pair-Group Method Average.</a:t>
            </a:r>
          </a:p>
          <a:p>
            <a:r>
              <a:rPr lang="en-US" altLang="zh-CN" sz="2400" dirty="0">
                <a:ea typeface="宋体" panose="02010600030101010101" pitchFamily="2" charset="-122"/>
              </a:rPr>
              <a:t> Merge Strategy: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Average-link approach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The distance between two clusters is measured by the average distance between two objects belonging to different clusters.</a:t>
            </a:r>
          </a:p>
        </p:txBody>
      </p:sp>
      <p:grpSp>
        <p:nvGrpSpPr>
          <p:cNvPr id="1603588" name="Group 4"/>
          <p:cNvGrpSpPr>
            <a:grpSpLocks/>
          </p:cNvGrpSpPr>
          <p:nvPr/>
        </p:nvGrpSpPr>
        <p:grpSpPr bwMode="auto">
          <a:xfrm>
            <a:off x="2249120" y="3716565"/>
            <a:ext cx="3892309" cy="769938"/>
            <a:chOff x="2811" y="2243"/>
            <a:chExt cx="2303" cy="485"/>
          </a:xfrm>
        </p:grpSpPr>
        <p:sp>
          <p:nvSpPr>
            <p:cNvPr id="1603589" name="Line 5"/>
            <p:cNvSpPr>
              <a:spLocks noChangeShapeType="1"/>
            </p:cNvSpPr>
            <p:nvPr/>
          </p:nvSpPr>
          <p:spPr bwMode="auto">
            <a:xfrm>
              <a:off x="3805" y="2467"/>
              <a:ext cx="30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3590" name="Rectangle 6"/>
            <p:cNvSpPr>
              <a:spLocks noChangeArrowheads="1"/>
            </p:cNvSpPr>
            <p:nvPr/>
          </p:nvSpPr>
          <p:spPr bwMode="auto">
            <a:xfrm>
              <a:off x="4161" y="2286"/>
              <a:ext cx="188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300">
                  <a:solidFill>
                    <a:srgbClr val="000000"/>
                  </a:solidFill>
                  <a:latin typeface="Symbol" panose="05050102010706020507" pitchFamily="18" charset="2"/>
                </a:rPr>
                <a:t>å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603591" name="Rectangle 7"/>
            <p:cNvSpPr>
              <a:spLocks noChangeArrowheads="1"/>
            </p:cNvSpPr>
            <p:nvPr/>
          </p:nvSpPr>
          <p:spPr bwMode="auto">
            <a:xfrm>
              <a:off x="4398" y="2286"/>
              <a:ext cx="188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300">
                  <a:solidFill>
                    <a:srgbClr val="000000"/>
                  </a:solidFill>
                  <a:latin typeface="Symbol" panose="05050102010706020507" pitchFamily="18" charset="2"/>
                </a:rPr>
                <a:t>å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603592" name="Rectangle 8"/>
            <p:cNvSpPr>
              <a:spLocks noChangeArrowheads="1"/>
            </p:cNvSpPr>
            <p:nvPr/>
          </p:nvSpPr>
          <p:spPr bwMode="auto">
            <a:xfrm>
              <a:off x="4201" y="2577"/>
              <a:ext cx="74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300">
                  <a:solidFill>
                    <a:srgbClr val="000000"/>
                  </a:solidFill>
                  <a:latin typeface="Symbol" panose="05050102010706020507" pitchFamily="18" charset="2"/>
                </a:rPr>
                <a:t>Î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603593" name="Rectangle 9"/>
            <p:cNvSpPr>
              <a:spLocks noChangeArrowheads="1"/>
            </p:cNvSpPr>
            <p:nvPr/>
          </p:nvSpPr>
          <p:spPr bwMode="auto">
            <a:xfrm>
              <a:off x="4423" y="2577"/>
              <a:ext cx="74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300">
                  <a:solidFill>
                    <a:srgbClr val="000000"/>
                  </a:solidFill>
                  <a:latin typeface="Symbol" panose="05050102010706020507" pitchFamily="18" charset="2"/>
                </a:rPr>
                <a:t>Î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603594" name="Rectangle 10"/>
            <p:cNvSpPr>
              <a:spLocks noChangeArrowheads="1"/>
            </p:cNvSpPr>
            <p:nvPr/>
          </p:nvSpPr>
          <p:spPr bwMode="auto">
            <a:xfrm>
              <a:off x="3664" y="2334"/>
              <a:ext cx="9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603595" name="Rectangle 11"/>
            <p:cNvSpPr>
              <a:spLocks noChangeArrowheads="1"/>
            </p:cNvSpPr>
            <p:nvPr/>
          </p:nvSpPr>
          <p:spPr bwMode="auto">
            <a:xfrm>
              <a:off x="4336" y="2641"/>
              <a:ext cx="20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9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603596" name="Rectangle 12"/>
            <p:cNvSpPr>
              <a:spLocks noChangeArrowheads="1"/>
            </p:cNvSpPr>
            <p:nvPr/>
          </p:nvSpPr>
          <p:spPr bwMode="auto">
            <a:xfrm>
              <a:off x="4574" y="2641"/>
              <a:ext cx="20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9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j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603597" name="Rectangle 13"/>
            <p:cNvSpPr>
              <a:spLocks noChangeArrowheads="1"/>
            </p:cNvSpPr>
            <p:nvPr/>
          </p:nvSpPr>
          <p:spPr bwMode="auto">
            <a:xfrm>
              <a:off x="4266" y="2588"/>
              <a:ext cx="6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3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603598" name="Rectangle 14"/>
            <p:cNvSpPr>
              <a:spLocks noChangeArrowheads="1"/>
            </p:cNvSpPr>
            <p:nvPr/>
          </p:nvSpPr>
          <p:spPr bwMode="auto">
            <a:xfrm>
              <a:off x="4153" y="2588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3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p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603599" name="Rectangle 15"/>
            <p:cNvSpPr>
              <a:spLocks noChangeArrowheads="1"/>
            </p:cNvSpPr>
            <p:nvPr/>
          </p:nvSpPr>
          <p:spPr bwMode="auto">
            <a:xfrm>
              <a:off x="4488" y="2588"/>
              <a:ext cx="6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3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603600" name="Rectangle 16"/>
            <p:cNvSpPr>
              <a:spLocks noChangeArrowheads="1"/>
            </p:cNvSpPr>
            <p:nvPr/>
          </p:nvSpPr>
          <p:spPr bwMode="auto">
            <a:xfrm>
              <a:off x="4375" y="2588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3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q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603601" name="Rectangle 17"/>
            <p:cNvSpPr>
              <a:spLocks noChangeArrowheads="1"/>
            </p:cNvSpPr>
            <p:nvPr/>
          </p:nvSpPr>
          <p:spPr bwMode="auto">
            <a:xfrm>
              <a:off x="4049" y="2601"/>
              <a:ext cx="2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3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j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603602" name="Rectangle 18"/>
            <p:cNvSpPr>
              <a:spLocks noChangeArrowheads="1"/>
            </p:cNvSpPr>
            <p:nvPr/>
          </p:nvSpPr>
          <p:spPr bwMode="auto">
            <a:xfrm>
              <a:off x="3901" y="2601"/>
              <a:ext cx="2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3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603603" name="Rectangle 19"/>
            <p:cNvSpPr>
              <a:spLocks noChangeArrowheads="1"/>
            </p:cNvSpPr>
            <p:nvPr/>
          </p:nvSpPr>
          <p:spPr bwMode="auto">
            <a:xfrm>
              <a:off x="3511" y="2463"/>
              <a:ext cx="2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3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j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603604" name="Rectangle 20"/>
            <p:cNvSpPr>
              <a:spLocks noChangeArrowheads="1"/>
            </p:cNvSpPr>
            <p:nvPr/>
          </p:nvSpPr>
          <p:spPr bwMode="auto">
            <a:xfrm>
              <a:off x="3261" y="2463"/>
              <a:ext cx="2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3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603605" name="Rectangle 21"/>
            <p:cNvSpPr>
              <a:spLocks noChangeArrowheads="1"/>
            </p:cNvSpPr>
            <p:nvPr/>
          </p:nvSpPr>
          <p:spPr bwMode="auto">
            <a:xfrm>
              <a:off x="2909" y="2463"/>
              <a:ext cx="150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3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avg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603606" name="Rectangle 22"/>
            <p:cNvSpPr>
              <a:spLocks noChangeArrowheads="1"/>
            </p:cNvSpPr>
            <p:nvPr/>
          </p:nvSpPr>
          <p:spPr bwMode="auto">
            <a:xfrm>
              <a:off x="4960" y="2354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q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603607" name="Rectangle 23"/>
            <p:cNvSpPr>
              <a:spLocks noChangeArrowheads="1"/>
            </p:cNvSpPr>
            <p:nvPr/>
          </p:nvSpPr>
          <p:spPr bwMode="auto">
            <a:xfrm>
              <a:off x="4803" y="2354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p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603608" name="Rectangle 24"/>
            <p:cNvSpPr>
              <a:spLocks noChangeArrowheads="1"/>
            </p:cNvSpPr>
            <p:nvPr/>
          </p:nvSpPr>
          <p:spPr bwMode="auto">
            <a:xfrm>
              <a:off x="4610" y="2354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603609" name="Rectangle 25"/>
            <p:cNvSpPr>
              <a:spLocks noChangeArrowheads="1"/>
            </p:cNvSpPr>
            <p:nvPr/>
          </p:nvSpPr>
          <p:spPr bwMode="auto">
            <a:xfrm>
              <a:off x="3942" y="2492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603610" name="Rectangle 26"/>
            <p:cNvSpPr>
              <a:spLocks noChangeArrowheads="1"/>
            </p:cNvSpPr>
            <p:nvPr/>
          </p:nvSpPr>
          <p:spPr bwMode="auto">
            <a:xfrm>
              <a:off x="3817" y="2492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603611" name="Rectangle 27"/>
            <p:cNvSpPr>
              <a:spLocks noChangeArrowheads="1"/>
            </p:cNvSpPr>
            <p:nvPr/>
          </p:nvSpPr>
          <p:spPr bwMode="auto">
            <a:xfrm>
              <a:off x="3371" y="2354"/>
              <a:ext cx="11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603612" name="Rectangle 28"/>
            <p:cNvSpPr>
              <a:spLocks noChangeArrowheads="1"/>
            </p:cNvSpPr>
            <p:nvPr/>
          </p:nvSpPr>
          <p:spPr bwMode="auto">
            <a:xfrm>
              <a:off x="3143" y="2354"/>
              <a:ext cx="11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603613" name="Rectangle 29"/>
            <p:cNvSpPr>
              <a:spLocks noChangeArrowheads="1"/>
            </p:cNvSpPr>
            <p:nvPr/>
          </p:nvSpPr>
          <p:spPr bwMode="auto">
            <a:xfrm>
              <a:off x="2811" y="2354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603614" name="Rectangle 30"/>
            <p:cNvSpPr>
              <a:spLocks noChangeArrowheads="1"/>
            </p:cNvSpPr>
            <p:nvPr/>
          </p:nvSpPr>
          <p:spPr bwMode="auto">
            <a:xfrm>
              <a:off x="5054" y="2354"/>
              <a:ext cx="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603615" name="Rectangle 31"/>
            <p:cNvSpPr>
              <a:spLocks noChangeArrowheads="1"/>
            </p:cNvSpPr>
            <p:nvPr/>
          </p:nvSpPr>
          <p:spPr bwMode="auto">
            <a:xfrm>
              <a:off x="4894" y="2354"/>
              <a:ext cx="4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603616" name="Rectangle 32"/>
            <p:cNvSpPr>
              <a:spLocks noChangeArrowheads="1"/>
            </p:cNvSpPr>
            <p:nvPr/>
          </p:nvSpPr>
          <p:spPr bwMode="auto">
            <a:xfrm>
              <a:off x="4718" y="2354"/>
              <a:ext cx="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603617" name="Rectangle 33"/>
            <p:cNvSpPr>
              <a:spLocks noChangeArrowheads="1"/>
            </p:cNvSpPr>
            <p:nvPr/>
          </p:nvSpPr>
          <p:spPr bwMode="auto">
            <a:xfrm>
              <a:off x="3913" y="2243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603618" name="Rectangle 34"/>
            <p:cNvSpPr>
              <a:spLocks noChangeArrowheads="1"/>
            </p:cNvSpPr>
            <p:nvPr/>
          </p:nvSpPr>
          <p:spPr bwMode="auto">
            <a:xfrm>
              <a:off x="3565" y="2354"/>
              <a:ext cx="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603619" name="Rectangle 35"/>
            <p:cNvSpPr>
              <a:spLocks noChangeArrowheads="1"/>
            </p:cNvSpPr>
            <p:nvPr/>
          </p:nvSpPr>
          <p:spPr bwMode="auto">
            <a:xfrm>
              <a:off x="3310" y="2354"/>
              <a:ext cx="4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603620" name="Rectangle 36"/>
            <p:cNvSpPr>
              <a:spLocks noChangeArrowheads="1"/>
            </p:cNvSpPr>
            <p:nvPr/>
          </p:nvSpPr>
          <p:spPr bwMode="auto">
            <a:xfrm>
              <a:off x="3085" y="2354"/>
              <a:ext cx="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200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1603621" name="Object 37"/>
          <p:cNvGraphicFramePr>
            <a:graphicFrameLocks noChangeAspect="1"/>
          </p:cNvGraphicFramePr>
          <p:nvPr/>
        </p:nvGraphicFramePr>
        <p:xfrm>
          <a:off x="6401167" y="3864769"/>
          <a:ext cx="3541713" cy="202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Picture" r:id="rId4" imgW="2743200" imgH="1828800" progId="Word.Picture.8">
                  <p:embed/>
                </p:oleObj>
              </mc:Choice>
              <mc:Fallback>
                <p:oleObj name="Picture" r:id="rId4" imgW="2743200" imgH="1828800" progId="Word.Picture.8">
                  <p:embed/>
                  <p:pic>
                    <p:nvPicPr>
                      <p:cNvPr id="1603621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1167" y="3864769"/>
                        <a:ext cx="3541713" cy="2024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3622" name="Line 38"/>
          <p:cNvSpPr>
            <a:spLocks noChangeShapeType="1"/>
          </p:cNvSpPr>
          <p:nvPr/>
        </p:nvSpPr>
        <p:spPr bwMode="auto">
          <a:xfrm flipH="1" flipV="1">
            <a:off x="8220927" y="4665445"/>
            <a:ext cx="0" cy="376238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03623" name="Text Box 39"/>
          <p:cNvSpPr txBox="1">
            <a:spLocks noChangeArrowheads="1"/>
          </p:cNvSpPr>
          <p:nvPr/>
        </p:nvSpPr>
        <p:spPr bwMode="auto">
          <a:xfrm>
            <a:off x="9047712" y="4538093"/>
            <a:ext cx="1295400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sz="1400">
                <a:latin typeface="Arial" panose="020B0604020202020204" pitchFamily="34" charset="0"/>
              </a:rPr>
              <a:t>Average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sz="1400">
                <a:latin typeface="Arial" panose="020B0604020202020204" pitchFamily="34" charset="0"/>
              </a:rPr>
              <a:t>distance</a:t>
            </a:r>
          </a:p>
        </p:txBody>
      </p:sp>
      <p:sp>
        <p:nvSpPr>
          <p:cNvPr id="1603624" name="Text Box 40"/>
          <p:cNvSpPr txBox="1">
            <a:spLocks noChangeArrowheads="1"/>
          </p:cNvSpPr>
          <p:nvPr/>
        </p:nvSpPr>
        <p:spPr bwMode="auto">
          <a:xfrm>
            <a:off x="1696044" y="4824254"/>
            <a:ext cx="491131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err="1">
                <a:latin typeface="Times New Roman" panose="02020603050405020304" pitchFamily="18" charset="0"/>
              </a:rPr>
              <a:t>n</a:t>
            </a:r>
            <a:r>
              <a:rPr lang="en-US" altLang="zh-CN" sz="2400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dirty="0" err="1">
                <a:latin typeface="Times New Roman" panose="02020603050405020304" pitchFamily="18" charset="0"/>
              </a:rPr>
              <a:t>,n</a:t>
            </a:r>
            <a:r>
              <a:rPr lang="en-US" altLang="zh-CN" sz="2400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</a:rPr>
              <a:t>: the number of objects in cluster </a:t>
            </a:r>
            <a:r>
              <a:rPr lang="en-US" altLang="zh-CN" sz="2400" dirty="0" err="1">
                <a:latin typeface="Times New Roman" panose="02020603050405020304" pitchFamily="18" charset="0"/>
              </a:rPr>
              <a:t>C</a:t>
            </a:r>
            <a:r>
              <a:rPr lang="en-US" altLang="zh-CN" sz="2400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, </a:t>
            </a:r>
            <a:r>
              <a:rPr lang="en-US" altLang="zh-CN" sz="2400" dirty="0" err="1">
                <a:latin typeface="Times New Roman" panose="02020603050405020304" pitchFamily="18" charset="0"/>
              </a:rPr>
              <a:t>C</a:t>
            </a:r>
            <a:r>
              <a:rPr lang="en-US" altLang="zh-CN" sz="2400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C75E8044-0293-36D6-1EA6-4D476240F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6414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208" name="Rectangle 24"/>
          <p:cNvSpPr>
            <a:spLocks noGrp="1" noChangeArrowheads="1"/>
          </p:cNvSpPr>
          <p:nvPr>
            <p:ph type="title"/>
          </p:nvPr>
        </p:nvSpPr>
        <p:spPr>
          <a:xfrm>
            <a:off x="838200" y="554037"/>
            <a:ext cx="10515600" cy="527050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DIANA </a:t>
            </a:r>
            <a:endParaRPr lang="en-US" altLang="zh-CN" dirty="0"/>
          </a:p>
        </p:txBody>
      </p:sp>
      <p:sp>
        <p:nvSpPr>
          <p:cNvPr id="1373209" name="Rectangle 25"/>
          <p:cNvSpPr>
            <a:spLocks noGrp="1" noChangeArrowheads="1"/>
          </p:cNvSpPr>
          <p:nvPr>
            <p:ph idx="1"/>
          </p:nvPr>
        </p:nvSpPr>
        <p:spPr>
          <a:xfrm>
            <a:off x="838200" y="1270000"/>
            <a:ext cx="10515600" cy="4906963"/>
          </a:xfrm>
        </p:spPr>
        <p:txBody>
          <a:bodyPr/>
          <a:lstStyle/>
          <a:p>
            <a:r>
              <a:rPr lang="en-US" altLang="zh-CN" dirty="0"/>
              <a:t>DIANA: </a:t>
            </a:r>
            <a:r>
              <a:rPr lang="en-US" altLang="zh-CN" dirty="0">
                <a:solidFill>
                  <a:srgbClr val="C00000"/>
                </a:solidFill>
              </a:rPr>
              <a:t>Di</a:t>
            </a:r>
            <a:r>
              <a:rPr lang="en-US" altLang="zh-CN" dirty="0"/>
              <a:t>visive </a:t>
            </a:r>
            <a:r>
              <a:rPr lang="en-US" altLang="zh-CN" dirty="0">
                <a:solidFill>
                  <a:srgbClr val="C00000"/>
                </a:solidFill>
              </a:rPr>
              <a:t>Ana</a:t>
            </a:r>
            <a:r>
              <a:rPr lang="en-US" altLang="zh-CN" dirty="0"/>
              <a:t>lysis</a:t>
            </a:r>
          </a:p>
          <a:p>
            <a:r>
              <a:rPr lang="en-US" dirty="0"/>
              <a:t>First, all of the objects form one cluster.</a:t>
            </a:r>
          </a:p>
          <a:p>
            <a:r>
              <a:rPr lang="en-US" dirty="0"/>
              <a:t>The cluster is split according to some principle, such as the minimum Euclidean distance between the closest neighboring objects in the cluster.</a:t>
            </a:r>
          </a:p>
          <a:p>
            <a:r>
              <a:rPr lang="en-US" dirty="0"/>
              <a:t>The cluster splitting process repeats until, eventually, each new cluster contains a single object, or a termination condition is met.</a:t>
            </a:r>
          </a:p>
          <a:p>
            <a:endParaRPr lang="en-US" altLang="zh-C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CB2B6B6F-3FAC-89A6-DDED-73514745A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0620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olidFill>
                  <a:srgbClr val="C00000"/>
                </a:solidFill>
              </a:rPr>
              <a:t>Splitting Process of DIANA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5FA081C0-367C-4B14-9998-42769BC46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70000"/>
            <a:ext cx="6881232" cy="4930077"/>
          </a:xfrm>
        </p:spPr>
        <p:txBody>
          <a:bodyPr>
            <a:normAutofit/>
          </a:bodyPr>
          <a:lstStyle/>
          <a:p>
            <a:pPr marL="514350" indent="-514350">
              <a:spcBef>
                <a:spcPct val="50000"/>
              </a:spcBef>
              <a:buFont typeface="+mj-lt"/>
              <a:buAutoNum type="arabicPeriod"/>
            </a:pPr>
            <a:r>
              <a:rPr lang="en-US" sz="2400">
                <a:latin typeface="Garamond (W1)" pitchFamily="18" charset="0"/>
              </a:rPr>
              <a:t>Choose the object O</a:t>
            </a:r>
            <a:r>
              <a:rPr lang="en-US" sz="2400" baseline="-25000">
                <a:latin typeface="Garamond (W1)" pitchFamily="18" charset="0"/>
              </a:rPr>
              <a:t>h</a:t>
            </a:r>
            <a:r>
              <a:rPr lang="en-US" sz="2400">
                <a:latin typeface="Garamond (W1)" pitchFamily="18" charset="0"/>
              </a:rPr>
              <a:t> which is most dissimilar to other objects in C.</a:t>
            </a:r>
          </a:p>
          <a:p>
            <a:pPr marL="514350" indent="-514350">
              <a:spcBef>
                <a:spcPct val="50000"/>
              </a:spcBef>
              <a:buFont typeface="+mj-lt"/>
              <a:buAutoNum type="arabicPeriod"/>
            </a:pPr>
            <a:r>
              <a:rPr lang="en-US" sz="2400">
                <a:latin typeface="Garamond (W1)" pitchFamily="18" charset="0"/>
              </a:rPr>
              <a:t>Let C1={O</a:t>
            </a:r>
            <a:r>
              <a:rPr lang="en-US" sz="2400" baseline="-25000">
                <a:latin typeface="Garamond (W1)" pitchFamily="18" charset="0"/>
              </a:rPr>
              <a:t>h</a:t>
            </a:r>
            <a:r>
              <a:rPr lang="en-US" sz="2400">
                <a:latin typeface="Garamond (W1)" pitchFamily="18" charset="0"/>
              </a:rPr>
              <a:t>}, C2=C-C1.</a:t>
            </a:r>
          </a:p>
          <a:p>
            <a:pPr marL="514350" indent="-514350">
              <a:spcBef>
                <a:spcPct val="50000"/>
              </a:spcBef>
              <a:buFont typeface="+mj-lt"/>
              <a:buAutoNum type="arabicPeriod"/>
            </a:pPr>
            <a:r>
              <a:rPr lang="en-US" sz="2400">
                <a:latin typeface="Garamond (W1)" pitchFamily="18" charset="0"/>
              </a:rPr>
              <a:t>For each object O</a:t>
            </a:r>
            <a:r>
              <a:rPr lang="en-US" sz="2400" baseline="-25000">
                <a:latin typeface="Garamond (W1)" pitchFamily="18" charset="0"/>
              </a:rPr>
              <a:t>i</a:t>
            </a:r>
            <a:r>
              <a:rPr lang="en-US" sz="2400">
                <a:latin typeface="Garamond (W1)" pitchFamily="18" charset="0"/>
              </a:rPr>
              <a:t> in C2, tell whether it is more close to C1 or to other objects in C2</a:t>
            </a:r>
          </a:p>
          <a:p>
            <a:pPr marL="514350" indent="-514350">
              <a:spcBef>
                <a:spcPct val="50000"/>
              </a:spcBef>
              <a:buFont typeface="+mj-lt"/>
              <a:buAutoNum type="arabicPeriod"/>
            </a:pPr>
            <a:endParaRPr lang="en-US" sz="2400">
              <a:latin typeface="Garamond (W1)" pitchFamily="18" charset="0"/>
            </a:endParaRPr>
          </a:p>
          <a:p>
            <a:pPr marL="514350" indent="-514350">
              <a:spcBef>
                <a:spcPct val="50000"/>
              </a:spcBef>
              <a:buFont typeface="+mj-lt"/>
              <a:buAutoNum type="arabicPeriod"/>
            </a:pPr>
            <a:endParaRPr lang="en-US" sz="2400">
              <a:latin typeface="Garamond (W1)" pitchFamily="18" charset="0"/>
            </a:endParaRPr>
          </a:p>
          <a:p>
            <a:pPr marL="514350" indent="-514350">
              <a:spcBef>
                <a:spcPct val="50000"/>
              </a:spcBef>
              <a:buFont typeface="+mj-lt"/>
              <a:buAutoNum type="arabicPeriod"/>
            </a:pPr>
            <a:r>
              <a:rPr lang="en-US" sz="2400"/>
              <a:t>Choose the object O</a:t>
            </a:r>
            <a:r>
              <a:rPr lang="en-US" sz="2400" baseline="-25000"/>
              <a:t>k</a:t>
            </a:r>
            <a:r>
              <a:rPr lang="en-US" sz="2400"/>
              <a:t> with greatest D score.</a:t>
            </a:r>
          </a:p>
          <a:p>
            <a:pPr marL="514350" indent="-514350">
              <a:spcBef>
                <a:spcPct val="50000"/>
              </a:spcBef>
              <a:buFont typeface="+mj-lt"/>
              <a:buAutoNum type="arabicPeriod"/>
            </a:pPr>
            <a:r>
              <a:rPr lang="en-US" sz="2400"/>
              <a:t>If D</a:t>
            </a:r>
            <a:r>
              <a:rPr lang="en-US" sz="2400" baseline="-25000"/>
              <a:t>k</a:t>
            </a:r>
            <a:r>
              <a:rPr lang="en-US" sz="2400">
                <a:cs typeface="Arial" panose="020B0604020202020204" pitchFamily="34" charset="0"/>
              </a:rPr>
              <a:t>&gt;0, move O</a:t>
            </a:r>
            <a:r>
              <a:rPr lang="en-US" sz="2400" baseline="-25000">
                <a:cs typeface="Arial" panose="020B0604020202020204" pitchFamily="34" charset="0"/>
              </a:rPr>
              <a:t>k</a:t>
            </a:r>
            <a:r>
              <a:rPr lang="en-US" sz="2400">
                <a:cs typeface="Arial" panose="020B0604020202020204" pitchFamily="34" charset="0"/>
              </a:rPr>
              <a:t> from C2 to C1, and repeat 3-5.</a:t>
            </a:r>
          </a:p>
          <a:p>
            <a:pPr marL="514350" indent="-514350">
              <a:spcBef>
                <a:spcPct val="50000"/>
              </a:spcBef>
              <a:buFont typeface="+mj-lt"/>
              <a:buAutoNum type="arabicPeriod"/>
            </a:pPr>
            <a:r>
              <a:rPr lang="en-US" sz="2400">
                <a:cs typeface="Arial" panose="020B0604020202020204" pitchFamily="34" charset="0"/>
              </a:rPr>
              <a:t>Otherwise, stop splitting process.</a:t>
            </a:r>
          </a:p>
          <a:p>
            <a:pPr marL="514350" indent="-514350">
              <a:spcBef>
                <a:spcPct val="50000"/>
              </a:spcBef>
              <a:buFont typeface="+mj-lt"/>
              <a:buAutoNum type="arabicPeriod"/>
            </a:pPr>
            <a:endParaRPr lang="en-US" sz="2400">
              <a:latin typeface="Garamond (W1)" pitchFamily="18" charset="0"/>
            </a:endParaRPr>
          </a:p>
          <a:p>
            <a:endParaRPr lang="en-IN" dirty="0"/>
          </a:p>
        </p:txBody>
      </p:sp>
      <p:sp>
        <p:nvSpPr>
          <p:cNvPr id="3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4EB4E-E112-4116-80F7-88A9C2E3A311}" type="slidenum">
              <a:rPr lang="zh-CN" altLang="en-US" smtClean="0"/>
              <a:pPr/>
              <a:t>82</a:t>
            </a:fld>
            <a:endParaRPr lang="en-US" altLang="zh-CN" dirty="0"/>
          </a:p>
        </p:txBody>
      </p:sp>
      <p:sp>
        <p:nvSpPr>
          <p:cNvPr id="1599520" name="Line 32"/>
          <p:cNvSpPr>
            <a:spLocks noChangeShapeType="1"/>
          </p:cNvSpPr>
          <p:nvPr/>
        </p:nvSpPr>
        <p:spPr bwMode="auto">
          <a:xfrm>
            <a:off x="5076825" y="2476500"/>
            <a:ext cx="10668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99589" name="Group 101"/>
          <p:cNvGrpSpPr>
            <a:grpSpLocks/>
          </p:cNvGrpSpPr>
          <p:nvPr/>
        </p:nvGrpSpPr>
        <p:grpSpPr bwMode="auto">
          <a:xfrm>
            <a:off x="8184994" y="114301"/>
            <a:ext cx="3423425" cy="1513778"/>
            <a:chOff x="240" y="624"/>
            <a:chExt cx="1968" cy="1056"/>
          </a:xfrm>
        </p:grpSpPr>
        <p:sp>
          <p:nvSpPr>
            <p:cNvPr id="1599491" name="Oval 3"/>
            <p:cNvSpPr>
              <a:spLocks noChangeArrowheads="1"/>
            </p:cNvSpPr>
            <p:nvPr/>
          </p:nvSpPr>
          <p:spPr bwMode="auto">
            <a:xfrm>
              <a:off x="1008" y="672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9492" name="Oval 4"/>
            <p:cNvSpPr>
              <a:spLocks noChangeArrowheads="1"/>
            </p:cNvSpPr>
            <p:nvPr/>
          </p:nvSpPr>
          <p:spPr bwMode="auto">
            <a:xfrm>
              <a:off x="1056" y="768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9493" name="Oval 5"/>
            <p:cNvSpPr>
              <a:spLocks noChangeArrowheads="1"/>
            </p:cNvSpPr>
            <p:nvPr/>
          </p:nvSpPr>
          <p:spPr bwMode="auto">
            <a:xfrm>
              <a:off x="1104" y="672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9494" name="Oval 6"/>
            <p:cNvSpPr>
              <a:spLocks noChangeArrowheads="1"/>
            </p:cNvSpPr>
            <p:nvPr/>
          </p:nvSpPr>
          <p:spPr bwMode="auto">
            <a:xfrm>
              <a:off x="960" y="720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9495" name="Oval 7"/>
            <p:cNvSpPr>
              <a:spLocks noChangeArrowheads="1"/>
            </p:cNvSpPr>
            <p:nvPr/>
          </p:nvSpPr>
          <p:spPr bwMode="auto">
            <a:xfrm>
              <a:off x="1230" y="762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9496" name="Oval 8"/>
            <p:cNvSpPr>
              <a:spLocks noChangeArrowheads="1"/>
            </p:cNvSpPr>
            <p:nvPr/>
          </p:nvSpPr>
          <p:spPr bwMode="auto">
            <a:xfrm>
              <a:off x="960" y="816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9497" name="Oval 9"/>
            <p:cNvSpPr>
              <a:spLocks noChangeArrowheads="1"/>
            </p:cNvSpPr>
            <p:nvPr/>
          </p:nvSpPr>
          <p:spPr bwMode="auto">
            <a:xfrm>
              <a:off x="1122" y="846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9498" name="Oval 10"/>
            <p:cNvSpPr>
              <a:spLocks noChangeArrowheads="1"/>
            </p:cNvSpPr>
            <p:nvPr/>
          </p:nvSpPr>
          <p:spPr bwMode="auto">
            <a:xfrm>
              <a:off x="1278" y="666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9499" name="Oval 11"/>
            <p:cNvSpPr>
              <a:spLocks noChangeArrowheads="1"/>
            </p:cNvSpPr>
            <p:nvPr/>
          </p:nvSpPr>
          <p:spPr bwMode="auto">
            <a:xfrm>
              <a:off x="1326" y="810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9500" name="Oval 12"/>
            <p:cNvSpPr>
              <a:spLocks noChangeArrowheads="1"/>
            </p:cNvSpPr>
            <p:nvPr/>
          </p:nvSpPr>
          <p:spPr bwMode="auto">
            <a:xfrm>
              <a:off x="1056" y="912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9501" name="Oval 13"/>
            <p:cNvSpPr>
              <a:spLocks noChangeArrowheads="1"/>
            </p:cNvSpPr>
            <p:nvPr/>
          </p:nvSpPr>
          <p:spPr bwMode="auto">
            <a:xfrm>
              <a:off x="1278" y="906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9502" name="Oval 14"/>
            <p:cNvSpPr>
              <a:spLocks noChangeArrowheads="1"/>
            </p:cNvSpPr>
            <p:nvPr/>
          </p:nvSpPr>
          <p:spPr bwMode="auto">
            <a:xfrm>
              <a:off x="1422" y="714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9503" name="Oval 15"/>
            <p:cNvSpPr>
              <a:spLocks noChangeArrowheads="1"/>
            </p:cNvSpPr>
            <p:nvPr/>
          </p:nvSpPr>
          <p:spPr bwMode="auto">
            <a:xfrm>
              <a:off x="1422" y="906"/>
              <a:ext cx="48" cy="4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9504" name="Oval 16"/>
            <p:cNvSpPr>
              <a:spLocks noChangeArrowheads="1"/>
            </p:cNvSpPr>
            <p:nvPr/>
          </p:nvSpPr>
          <p:spPr bwMode="auto">
            <a:xfrm>
              <a:off x="768" y="624"/>
              <a:ext cx="864" cy="384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9553" name="AutoShape 65"/>
            <p:cNvSpPr>
              <a:spLocks noChangeArrowheads="1"/>
            </p:cNvSpPr>
            <p:nvPr/>
          </p:nvSpPr>
          <p:spPr bwMode="auto">
            <a:xfrm>
              <a:off x="1152" y="1056"/>
              <a:ext cx="96" cy="336"/>
            </a:xfrm>
            <a:prstGeom prst="downArrow">
              <a:avLst>
                <a:gd name="adj1" fmla="val 50000"/>
                <a:gd name="adj2" fmla="val 87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599565" name="Text Box 77"/>
            <p:cNvSpPr txBox="1">
              <a:spLocks noChangeArrowheads="1"/>
            </p:cNvSpPr>
            <p:nvPr/>
          </p:nvSpPr>
          <p:spPr bwMode="auto">
            <a:xfrm>
              <a:off x="1728" y="672"/>
              <a:ext cx="480" cy="1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1599570" name="Oval 82"/>
            <p:cNvSpPr>
              <a:spLocks noChangeArrowheads="1"/>
            </p:cNvSpPr>
            <p:nvPr/>
          </p:nvSpPr>
          <p:spPr bwMode="auto">
            <a:xfrm>
              <a:off x="474" y="1332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9571" name="Oval 83"/>
            <p:cNvSpPr>
              <a:spLocks noChangeArrowheads="1"/>
            </p:cNvSpPr>
            <p:nvPr/>
          </p:nvSpPr>
          <p:spPr bwMode="auto">
            <a:xfrm>
              <a:off x="522" y="1428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9572" name="Oval 84"/>
            <p:cNvSpPr>
              <a:spLocks noChangeArrowheads="1"/>
            </p:cNvSpPr>
            <p:nvPr/>
          </p:nvSpPr>
          <p:spPr bwMode="auto">
            <a:xfrm>
              <a:off x="570" y="1332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9573" name="Oval 85"/>
            <p:cNvSpPr>
              <a:spLocks noChangeArrowheads="1"/>
            </p:cNvSpPr>
            <p:nvPr/>
          </p:nvSpPr>
          <p:spPr bwMode="auto">
            <a:xfrm>
              <a:off x="426" y="1380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9574" name="Oval 86"/>
            <p:cNvSpPr>
              <a:spLocks noChangeArrowheads="1"/>
            </p:cNvSpPr>
            <p:nvPr/>
          </p:nvSpPr>
          <p:spPr bwMode="auto">
            <a:xfrm>
              <a:off x="666" y="1428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9575" name="Oval 87"/>
            <p:cNvSpPr>
              <a:spLocks noChangeArrowheads="1"/>
            </p:cNvSpPr>
            <p:nvPr/>
          </p:nvSpPr>
          <p:spPr bwMode="auto">
            <a:xfrm>
              <a:off x="426" y="1524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9576" name="Oval 88"/>
            <p:cNvSpPr>
              <a:spLocks noChangeArrowheads="1"/>
            </p:cNvSpPr>
            <p:nvPr/>
          </p:nvSpPr>
          <p:spPr bwMode="auto">
            <a:xfrm>
              <a:off x="588" y="1554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9577" name="Oval 89"/>
            <p:cNvSpPr>
              <a:spLocks noChangeArrowheads="1"/>
            </p:cNvSpPr>
            <p:nvPr/>
          </p:nvSpPr>
          <p:spPr bwMode="auto">
            <a:xfrm>
              <a:off x="714" y="1332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9578" name="Oval 90"/>
            <p:cNvSpPr>
              <a:spLocks noChangeArrowheads="1"/>
            </p:cNvSpPr>
            <p:nvPr/>
          </p:nvSpPr>
          <p:spPr bwMode="auto">
            <a:xfrm>
              <a:off x="762" y="1524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9579" name="Oval 91"/>
            <p:cNvSpPr>
              <a:spLocks noChangeArrowheads="1"/>
            </p:cNvSpPr>
            <p:nvPr/>
          </p:nvSpPr>
          <p:spPr bwMode="auto">
            <a:xfrm>
              <a:off x="522" y="1620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9580" name="Oval 92"/>
            <p:cNvSpPr>
              <a:spLocks noChangeArrowheads="1"/>
            </p:cNvSpPr>
            <p:nvPr/>
          </p:nvSpPr>
          <p:spPr bwMode="auto">
            <a:xfrm>
              <a:off x="714" y="1620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9581" name="Oval 93"/>
            <p:cNvSpPr>
              <a:spLocks noChangeArrowheads="1"/>
            </p:cNvSpPr>
            <p:nvPr/>
          </p:nvSpPr>
          <p:spPr bwMode="auto">
            <a:xfrm>
              <a:off x="858" y="1380"/>
              <a:ext cx="48" cy="4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9582" name="Oval 94"/>
            <p:cNvSpPr>
              <a:spLocks noChangeArrowheads="1"/>
            </p:cNvSpPr>
            <p:nvPr/>
          </p:nvSpPr>
          <p:spPr bwMode="auto">
            <a:xfrm>
              <a:off x="240" y="1296"/>
              <a:ext cx="864" cy="384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9583" name="Oval 95"/>
            <p:cNvSpPr>
              <a:spLocks noChangeArrowheads="1"/>
            </p:cNvSpPr>
            <p:nvPr/>
          </p:nvSpPr>
          <p:spPr bwMode="auto">
            <a:xfrm>
              <a:off x="1944" y="1584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9584" name="Oval 96"/>
            <p:cNvSpPr>
              <a:spLocks noChangeArrowheads="1"/>
            </p:cNvSpPr>
            <p:nvPr/>
          </p:nvSpPr>
          <p:spPr bwMode="auto">
            <a:xfrm>
              <a:off x="1344" y="1296"/>
              <a:ext cx="864" cy="384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9585" name="Text Box 97"/>
            <p:cNvSpPr txBox="1">
              <a:spLocks noChangeArrowheads="1"/>
            </p:cNvSpPr>
            <p:nvPr/>
          </p:nvSpPr>
          <p:spPr bwMode="auto">
            <a:xfrm>
              <a:off x="288" y="1104"/>
              <a:ext cx="480" cy="1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>
                  <a:latin typeface="Arial" panose="020B0604020202020204" pitchFamily="34" charset="0"/>
                </a:rPr>
                <a:t>C2</a:t>
              </a:r>
            </a:p>
          </p:txBody>
        </p:sp>
        <p:sp>
          <p:nvSpPr>
            <p:cNvPr id="1599586" name="Text Box 98"/>
            <p:cNvSpPr txBox="1">
              <a:spLocks noChangeArrowheads="1"/>
            </p:cNvSpPr>
            <p:nvPr/>
          </p:nvSpPr>
          <p:spPr bwMode="auto">
            <a:xfrm>
              <a:off x="1536" y="1104"/>
              <a:ext cx="480" cy="1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>
                  <a:latin typeface="Arial" panose="020B0604020202020204" pitchFamily="34" charset="0"/>
                </a:rPr>
                <a:t>C1</a:t>
              </a:r>
            </a:p>
          </p:txBody>
        </p:sp>
      </p:grpSp>
      <p:graphicFrame>
        <p:nvGraphicFramePr>
          <p:cNvPr id="41" name="Object 73">
            <a:extLst>
              <a:ext uri="{FF2B5EF4-FFF2-40B4-BE49-F238E27FC236}">
                <a16:creationId xmlns="" xmlns:a16="http://schemas.microsoft.com/office/drawing/2014/main" id="{F87581E6-52C5-4422-8D71-3DDA41B232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7813348"/>
              </p:ext>
            </p:extLst>
          </p:nvPr>
        </p:nvGraphicFramePr>
        <p:xfrm>
          <a:off x="1764674" y="3552018"/>
          <a:ext cx="46482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Equation" r:id="rId4" imgW="2120760" imgH="330120" progId="Equation.3">
                  <p:embed/>
                </p:oleObj>
              </mc:Choice>
              <mc:Fallback>
                <p:oleObj name="Equation" r:id="rId4" imgW="2120760" imgH="330120" progId="Equation.3">
                  <p:embed/>
                  <p:pic>
                    <p:nvPicPr>
                      <p:cNvPr id="1601609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1764674" y="3552018"/>
                        <a:ext cx="4648200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7" name="Group 116">
            <a:extLst>
              <a:ext uri="{FF2B5EF4-FFF2-40B4-BE49-F238E27FC236}">
                <a16:creationId xmlns="" xmlns:a16="http://schemas.microsoft.com/office/drawing/2014/main" id="{BB32E0CF-2F21-48B9-82D9-B6E26D08A008}"/>
              </a:ext>
            </a:extLst>
          </p:cNvPr>
          <p:cNvGrpSpPr/>
          <p:nvPr/>
        </p:nvGrpSpPr>
        <p:grpSpPr>
          <a:xfrm>
            <a:off x="8263306" y="2089061"/>
            <a:ext cx="3621668" cy="4237969"/>
            <a:chOff x="7346794" y="914401"/>
            <a:chExt cx="4114800" cy="5334000"/>
          </a:xfrm>
        </p:grpSpPr>
        <p:sp>
          <p:nvSpPr>
            <p:cNvPr id="118" name="Oval 17">
              <a:extLst>
                <a:ext uri="{FF2B5EF4-FFF2-40B4-BE49-F238E27FC236}">
                  <a16:creationId xmlns="" xmlns:a16="http://schemas.microsoft.com/office/drawing/2014/main" id="{4392643C-DC6F-4550-B16D-51BFABBC42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333" y="2549526"/>
              <a:ext cx="96837" cy="857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Oval 18">
              <a:extLst>
                <a:ext uri="{FF2B5EF4-FFF2-40B4-BE49-F238E27FC236}">
                  <a16:creationId xmlns="" xmlns:a16="http://schemas.microsoft.com/office/drawing/2014/main" id="{499CBAA8-FBCE-4814-B4CB-9EC410CF3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4170" y="2720976"/>
              <a:ext cx="98425" cy="857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Oval 19">
              <a:extLst>
                <a:ext uri="{FF2B5EF4-FFF2-40B4-BE49-F238E27FC236}">
                  <a16:creationId xmlns="" xmlns:a16="http://schemas.microsoft.com/office/drawing/2014/main" id="{91A1E5A2-6D11-4826-960C-86EB7B877B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2595" y="2549526"/>
              <a:ext cx="98425" cy="857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Oval 20">
              <a:extLst>
                <a:ext uri="{FF2B5EF4-FFF2-40B4-BE49-F238E27FC236}">
                  <a16:creationId xmlns="" xmlns:a16="http://schemas.microsoft.com/office/drawing/2014/main" id="{F7437061-2897-4EDA-8E94-E99B7E1A26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38908" y="2635251"/>
              <a:ext cx="98425" cy="857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Oval 21">
              <a:extLst>
                <a:ext uri="{FF2B5EF4-FFF2-40B4-BE49-F238E27FC236}">
                  <a16:creationId xmlns="" xmlns:a16="http://schemas.microsoft.com/office/drawing/2014/main" id="{ADC3D018-B3B8-4151-A40B-4B0F7B34A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7858" y="2720976"/>
              <a:ext cx="98425" cy="857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Oval 22">
              <a:extLst>
                <a:ext uri="{FF2B5EF4-FFF2-40B4-BE49-F238E27FC236}">
                  <a16:creationId xmlns="" xmlns:a16="http://schemas.microsoft.com/office/drawing/2014/main" id="{D77577C1-9610-4FAE-B187-D9C14FDE30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38908" y="2806701"/>
              <a:ext cx="98425" cy="857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Oval 23">
              <a:extLst>
                <a:ext uri="{FF2B5EF4-FFF2-40B4-BE49-F238E27FC236}">
                  <a16:creationId xmlns="" xmlns:a16="http://schemas.microsoft.com/office/drawing/2014/main" id="{3BC4C80B-9949-42BA-AFFF-B05A6AB70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9108" y="2860676"/>
              <a:ext cx="98425" cy="857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Oval 24">
              <a:extLst>
                <a:ext uri="{FF2B5EF4-FFF2-40B4-BE49-F238E27FC236}">
                  <a16:creationId xmlns="" xmlns:a16="http://schemas.microsoft.com/office/drawing/2014/main" id="{A77D2562-17EF-4D32-9A64-E8AA0A510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26283" y="2549526"/>
              <a:ext cx="98425" cy="857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Oval 25">
              <a:extLst>
                <a:ext uri="{FF2B5EF4-FFF2-40B4-BE49-F238E27FC236}">
                  <a16:creationId xmlns="" xmlns:a16="http://schemas.microsoft.com/office/drawing/2014/main" id="{5CC2DFCA-A431-4F24-A791-DAB0F5EE5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4708" y="2806701"/>
              <a:ext cx="98425" cy="857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Oval 26">
              <a:extLst>
                <a:ext uri="{FF2B5EF4-FFF2-40B4-BE49-F238E27FC236}">
                  <a16:creationId xmlns="" xmlns:a16="http://schemas.microsoft.com/office/drawing/2014/main" id="{FE2A71BB-B3D5-4785-9CD3-184967578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4170" y="2979739"/>
              <a:ext cx="98425" cy="857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Oval 27">
              <a:extLst>
                <a:ext uri="{FF2B5EF4-FFF2-40B4-BE49-F238E27FC236}">
                  <a16:creationId xmlns="" xmlns:a16="http://schemas.microsoft.com/office/drawing/2014/main" id="{3309F5EE-C1BD-418E-AEA3-E2AD83188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26283" y="2979739"/>
              <a:ext cx="98425" cy="857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Oval 28">
              <a:extLst>
                <a:ext uri="{FF2B5EF4-FFF2-40B4-BE49-F238E27FC236}">
                  <a16:creationId xmlns="" xmlns:a16="http://schemas.microsoft.com/office/drawing/2014/main" id="{51B6D199-365C-438F-A753-A0FBF32B2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19970" y="2635251"/>
              <a:ext cx="98425" cy="857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Oval 29">
              <a:extLst>
                <a:ext uri="{FF2B5EF4-FFF2-40B4-BE49-F238E27FC236}">
                  <a16:creationId xmlns="" xmlns:a16="http://schemas.microsoft.com/office/drawing/2014/main" id="{AB6BABBA-7D04-41F7-B816-C024D2E843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6795" y="2462214"/>
              <a:ext cx="1763713" cy="688975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Oval 30">
              <a:extLst>
                <a:ext uri="{FF2B5EF4-FFF2-40B4-BE49-F238E27FC236}">
                  <a16:creationId xmlns="" xmlns:a16="http://schemas.microsoft.com/office/drawing/2014/main" id="{7E9E6F7E-6DBF-4583-A8E8-838AE090DA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74219" y="2979739"/>
              <a:ext cx="96838" cy="857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Oval 31">
              <a:extLst>
                <a:ext uri="{FF2B5EF4-FFF2-40B4-BE49-F238E27FC236}">
                  <a16:creationId xmlns="" xmlns:a16="http://schemas.microsoft.com/office/drawing/2014/main" id="{956B6CBD-CE2A-4E5E-938A-60C5F8156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99457" y="2462214"/>
              <a:ext cx="1763712" cy="688975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Oval 33">
              <a:extLst>
                <a:ext uri="{FF2B5EF4-FFF2-40B4-BE49-F238E27FC236}">
                  <a16:creationId xmlns="" xmlns:a16="http://schemas.microsoft.com/office/drawing/2014/main" id="{81E8C7BE-1FC2-45B2-8E67-662E4BC4EB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4170" y="3700464"/>
              <a:ext cx="98425" cy="857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Oval 34">
              <a:extLst>
                <a:ext uri="{FF2B5EF4-FFF2-40B4-BE49-F238E27FC236}">
                  <a16:creationId xmlns="" xmlns:a16="http://schemas.microsoft.com/office/drawing/2014/main" id="{1291CF14-C25A-4EE8-AAEA-85297228B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2595" y="3871914"/>
              <a:ext cx="98425" cy="857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Oval 35">
              <a:extLst>
                <a:ext uri="{FF2B5EF4-FFF2-40B4-BE49-F238E27FC236}">
                  <a16:creationId xmlns="" xmlns:a16="http://schemas.microsoft.com/office/drawing/2014/main" id="{56035FD0-DE1F-4045-B719-960FA13F94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31019" y="3700464"/>
              <a:ext cx="96838" cy="857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Oval 36">
              <a:extLst>
                <a:ext uri="{FF2B5EF4-FFF2-40B4-BE49-F238E27FC236}">
                  <a16:creationId xmlns="" xmlns:a16="http://schemas.microsoft.com/office/drawing/2014/main" id="{52AF012A-698A-4D83-83B3-91D971CBC1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333" y="3786189"/>
              <a:ext cx="96837" cy="857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Oval 37">
              <a:extLst>
                <a:ext uri="{FF2B5EF4-FFF2-40B4-BE49-F238E27FC236}">
                  <a16:creationId xmlns="" xmlns:a16="http://schemas.microsoft.com/office/drawing/2014/main" id="{D461C56B-A8AE-48D5-9CD3-29DD7C560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26283" y="3871914"/>
              <a:ext cx="98425" cy="857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Oval 38">
              <a:extLst>
                <a:ext uri="{FF2B5EF4-FFF2-40B4-BE49-F238E27FC236}">
                  <a16:creationId xmlns="" xmlns:a16="http://schemas.microsoft.com/office/drawing/2014/main" id="{ED711DC0-AE82-4F04-A420-CBD04B1D8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333" y="3957639"/>
              <a:ext cx="96837" cy="857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Oval 39">
              <a:extLst>
                <a:ext uri="{FF2B5EF4-FFF2-40B4-BE49-F238E27FC236}">
                  <a16:creationId xmlns="" xmlns:a16="http://schemas.microsoft.com/office/drawing/2014/main" id="{23758B7E-992A-47C5-87FA-E8549088B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7533" y="4011614"/>
              <a:ext cx="98425" cy="857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Oval 40">
              <a:extLst>
                <a:ext uri="{FF2B5EF4-FFF2-40B4-BE49-F238E27FC236}">
                  <a16:creationId xmlns="" xmlns:a16="http://schemas.microsoft.com/office/drawing/2014/main" id="{29681EFD-8A32-4B07-B471-B2A0C7A80F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4708" y="3700464"/>
              <a:ext cx="98425" cy="857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Oval 41">
              <a:extLst>
                <a:ext uri="{FF2B5EF4-FFF2-40B4-BE49-F238E27FC236}">
                  <a16:creationId xmlns="" xmlns:a16="http://schemas.microsoft.com/office/drawing/2014/main" id="{59234C0D-1FC7-43E6-8613-17A22F0B89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3133" y="3957639"/>
              <a:ext cx="96837" cy="857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Oval 42">
              <a:extLst>
                <a:ext uri="{FF2B5EF4-FFF2-40B4-BE49-F238E27FC236}">
                  <a16:creationId xmlns="" xmlns:a16="http://schemas.microsoft.com/office/drawing/2014/main" id="{CBBCA1CD-D024-4D2F-BC63-C78F88622A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2595" y="4129088"/>
              <a:ext cx="98425" cy="8731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Oval 43">
              <a:extLst>
                <a:ext uri="{FF2B5EF4-FFF2-40B4-BE49-F238E27FC236}">
                  <a16:creationId xmlns="" xmlns:a16="http://schemas.microsoft.com/office/drawing/2014/main" id="{C7871B93-DBE4-41CB-96D6-6186CBA9E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4708" y="4129088"/>
              <a:ext cx="98425" cy="8731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Oval 44">
              <a:extLst>
                <a:ext uri="{FF2B5EF4-FFF2-40B4-BE49-F238E27FC236}">
                  <a16:creationId xmlns="" xmlns:a16="http://schemas.microsoft.com/office/drawing/2014/main" id="{2CF994A0-1D9B-40C3-8BF2-27B1B0BE0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47245" y="3752851"/>
              <a:ext cx="98425" cy="8731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Oval 45">
              <a:extLst>
                <a:ext uri="{FF2B5EF4-FFF2-40B4-BE49-F238E27FC236}">
                  <a16:creationId xmlns="" xmlns:a16="http://schemas.microsoft.com/office/drawing/2014/main" id="{4CDE955B-D9BD-47A4-A2C0-F1824BAFA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220" y="3613151"/>
              <a:ext cx="1763713" cy="688975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Oval 46">
              <a:extLst>
                <a:ext uri="{FF2B5EF4-FFF2-40B4-BE49-F238E27FC236}">
                  <a16:creationId xmlns="" xmlns:a16="http://schemas.microsoft.com/office/drawing/2014/main" id="{5F188B28-50EB-4394-87F9-8A4DFA692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1058" y="4129088"/>
              <a:ext cx="98425" cy="8731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Oval 47">
              <a:extLst>
                <a:ext uri="{FF2B5EF4-FFF2-40B4-BE49-F238E27FC236}">
                  <a16:creationId xmlns="" xmlns:a16="http://schemas.microsoft.com/office/drawing/2014/main" id="{B79DAB01-E6BF-4E62-9902-E3BE60D88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97882" y="3613151"/>
              <a:ext cx="1763712" cy="688975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Line 48">
              <a:extLst>
                <a:ext uri="{FF2B5EF4-FFF2-40B4-BE49-F238E27FC236}">
                  <a16:creationId xmlns="" xmlns:a16="http://schemas.microsoft.com/office/drawing/2014/main" id="{22AAD438-0EB1-4F27-AE79-2473B7BF18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08858" y="3989388"/>
              <a:ext cx="127317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Line 49">
              <a:extLst>
                <a:ext uri="{FF2B5EF4-FFF2-40B4-BE49-F238E27FC236}">
                  <a16:creationId xmlns="" xmlns:a16="http://schemas.microsoft.com/office/drawing/2014/main" id="{B6628B1D-726C-469E-89D1-47C8ADAAF0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31095" y="2667000"/>
              <a:ext cx="127317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Oval 50">
              <a:extLst>
                <a:ext uri="{FF2B5EF4-FFF2-40B4-BE49-F238E27FC236}">
                  <a16:creationId xmlns="" xmlns:a16="http://schemas.microsoft.com/office/drawing/2014/main" id="{33BBF4B9-8CC1-458A-ABD0-D02AC81D13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4170" y="5646739"/>
              <a:ext cx="98425" cy="857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Oval 51">
              <a:extLst>
                <a:ext uri="{FF2B5EF4-FFF2-40B4-BE49-F238E27FC236}">
                  <a16:creationId xmlns="" xmlns:a16="http://schemas.microsoft.com/office/drawing/2014/main" id="{CD61100C-D1DC-4D6D-A8ED-9DDC8E9FE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2595" y="5818189"/>
              <a:ext cx="98425" cy="857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Oval 52">
              <a:extLst>
                <a:ext uri="{FF2B5EF4-FFF2-40B4-BE49-F238E27FC236}">
                  <a16:creationId xmlns="" xmlns:a16="http://schemas.microsoft.com/office/drawing/2014/main" id="{749A16BD-9810-4E86-BDAF-2E01DEAAFB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31019" y="5646739"/>
              <a:ext cx="96838" cy="857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Oval 53">
              <a:extLst>
                <a:ext uri="{FF2B5EF4-FFF2-40B4-BE49-F238E27FC236}">
                  <a16:creationId xmlns="" xmlns:a16="http://schemas.microsoft.com/office/drawing/2014/main" id="{EA45A7DE-315A-40D3-8172-82AF32120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333" y="5732464"/>
              <a:ext cx="96837" cy="857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Oval 54">
              <a:extLst>
                <a:ext uri="{FF2B5EF4-FFF2-40B4-BE49-F238E27FC236}">
                  <a16:creationId xmlns="" xmlns:a16="http://schemas.microsoft.com/office/drawing/2014/main" id="{B29A23E9-EDE5-494F-B112-A982E49467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7333" y="5903914"/>
              <a:ext cx="96837" cy="857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Oval 55">
              <a:extLst>
                <a:ext uri="{FF2B5EF4-FFF2-40B4-BE49-F238E27FC236}">
                  <a16:creationId xmlns="" xmlns:a16="http://schemas.microsoft.com/office/drawing/2014/main" id="{50F003E8-3182-46C2-A99D-CA6D618C4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7533" y="5957889"/>
              <a:ext cx="98425" cy="857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Oval 56">
              <a:extLst>
                <a:ext uri="{FF2B5EF4-FFF2-40B4-BE49-F238E27FC236}">
                  <a16:creationId xmlns="" xmlns:a16="http://schemas.microsoft.com/office/drawing/2014/main" id="{71492865-5BE2-4CB7-B2A8-BF772E23E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2595" y="6076951"/>
              <a:ext cx="98425" cy="857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Oval 57">
              <a:extLst>
                <a:ext uri="{FF2B5EF4-FFF2-40B4-BE49-F238E27FC236}">
                  <a16:creationId xmlns="" xmlns:a16="http://schemas.microsoft.com/office/drawing/2014/main" id="{BE0DCFB8-BC35-4648-A2E5-0E032D091B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220" y="5559426"/>
              <a:ext cx="1763713" cy="688975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Oval 58">
              <a:extLst>
                <a:ext uri="{FF2B5EF4-FFF2-40B4-BE49-F238E27FC236}">
                  <a16:creationId xmlns="" xmlns:a16="http://schemas.microsoft.com/office/drawing/2014/main" id="{30823B7D-1448-49CD-88BA-976AC778F5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97882" y="5559426"/>
              <a:ext cx="1763712" cy="688975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Oval 59">
              <a:extLst>
                <a:ext uri="{FF2B5EF4-FFF2-40B4-BE49-F238E27FC236}">
                  <a16:creationId xmlns="" xmlns:a16="http://schemas.microsoft.com/office/drawing/2014/main" id="{766F50C0-F379-41C7-9885-63C64A7832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1645" y="5786439"/>
              <a:ext cx="98425" cy="857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Oval 60">
              <a:extLst>
                <a:ext uri="{FF2B5EF4-FFF2-40B4-BE49-F238E27FC236}">
                  <a16:creationId xmlns="" xmlns:a16="http://schemas.microsoft.com/office/drawing/2014/main" id="{A6A92A7B-5CE9-4E1E-A031-15DDFB9AA6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0070" y="5613401"/>
              <a:ext cx="98425" cy="87313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Oval 61">
              <a:extLst>
                <a:ext uri="{FF2B5EF4-FFF2-40B4-BE49-F238E27FC236}">
                  <a16:creationId xmlns="" xmlns:a16="http://schemas.microsoft.com/office/drawing/2014/main" id="{B6F80E8B-2735-4EC6-9CFB-4E2E21AE6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8494" y="5872164"/>
              <a:ext cx="96838" cy="857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Oval 62">
              <a:extLst>
                <a:ext uri="{FF2B5EF4-FFF2-40B4-BE49-F238E27FC236}">
                  <a16:creationId xmlns="" xmlns:a16="http://schemas.microsoft.com/office/drawing/2014/main" id="{8591F7D2-649B-4E98-B5D9-9A86AA7798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0070" y="6043614"/>
              <a:ext cx="98425" cy="857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Oval 63">
              <a:extLst>
                <a:ext uri="{FF2B5EF4-FFF2-40B4-BE49-F238E27FC236}">
                  <a16:creationId xmlns="" xmlns:a16="http://schemas.microsoft.com/office/drawing/2014/main" id="{25ADFA56-F04D-47E1-903A-948038CC0C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758" y="5700714"/>
              <a:ext cx="98425" cy="857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Oval 64">
              <a:extLst>
                <a:ext uri="{FF2B5EF4-FFF2-40B4-BE49-F238E27FC236}">
                  <a16:creationId xmlns="" xmlns:a16="http://schemas.microsoft.com/office/drawing/2014/main" id="{B2805B35-2176-46BF-99B2-66239F1823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758" y="6043614"/>
              <a:ext cx="98425" cy="857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AutoShape 66">
              <a:extLst>
                <a:ext uri="{FF2B5EF4-FFF2-40B4-BE49-F238E27FC236}">
                  <a16:creationId xmlns="" xmlns:a16="http://schemas.microsoft.com/office/drawing/2014/main" id="{833E97B9-6709-46EC-A311-6AFFF86240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8932" y="2840038"/>
              <a:ext cx="195262" cy="601662"/>
            </a:xfrm>
            <a:prstGeom prst="downArrow">
              <a:avLst>
                <a:gd name="adj1" fmla="val 50000"/>
                <a:gd name="adj2" fmla="val 770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66" name="AutoShape 67">
              <a:extLst>
                <a:ext uri="{FF2B5EF4-FFF2-40B4-BE49-F238E27FC236}">
                  <a16:creationId xmlns="" xmlns:a16="http://schemas.microsoft.com/office/drawing/2014/main" id="{FAA7F2D2-778D-4F1C-9DF0-408E0CD0B0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8932" y="4194176"/>
              <a:ext cx="195262" cy="601663"/>
            </a:xfrm>
            <a:prstGeom prst="downArrow">
              <a:avLst>
                <a:gd name="adj1" fmla="val 50000"/>
                <a:gd name="adj2" fmla="val 770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67" name="Text Box 68">
              <a:extLst>
                <a:ext uri="{FF2B5EF4-FFF2-40B4-BE49-F238E27FC236}">
                  <a16:creationId xmlns="" xmlns:a16="http://schemas.microsoft.com/office/drawing/2014/main" id="{72F77EDB-C6A2-4D5D-B903-B0B9C2281F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07376" y="4564281"/>
              <a:ext cx="888932" cy="515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sz="2400" dirty="0">
                  <a:latin typeface="Arial" panose="020B0604020202020204" pitchFamily="34" charset="0"/>
                </a:rPr>
                <a:t>……</a:t>
              </a:r>
            </a:p>
          </p:txBody>
        </p:sp>
        <p:sp>
          <p:nvSpPr>
            <p:cNvPr id="168" name="AutoShape 69">
              <a:extLst>
                <a:ext uri="{FF2B5EF4-FFF2-40B4-BE49-F238E27FC236}">
                  <a16:creationId xmlns="" xmlns:a16="http://schemas.microsoft.com/office/drawing/2014/main" id="{9F987A15-7E37-485A-B6CF-471C5D9130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8932" y="5043488"/>
              <a:ext cx="195262" cy="603250"/>
            </a:xfrm>
            <a:prstGeom prst="downArrow">
              <a:avLst>
                <a:gd name="adj1" fmla="val 50000"/>
                <a:gd name="adj2" fmla="val 7723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69" name="Text Box 75">
              <a:extLst>
                <a:ext uri="{FF2B5EF4-FFF2-40B4-BE49-F238E27FC236}">
                  <a16:creationId xmlns="" xmlns:a16="http://schemas.microsoft.com/office/drawing/2014/main" id="{151A6358-F7C1-4F3A-8970-E44BBC520E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45219" y="2119313"/>
              <a:ext cx="979488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>
                  <a:latin typeface="Arial" panose="020B0604020202020204" pitchFamily="34" charset="0"/>
                </a:rPr>
                <a:t>C2</a:t>
              </a:r>
            </a:p>
          </p:txBody>
        </p:sp>
        <p:sp>
          <p:nvSpPr>
            <p:cNvPr id="170" name="Text Box 76">
              <a:extLst>
                <a:ext uri="{FF2B5EF4-FFF2-40B4-BE49-F238E27FC236}">
                  <a16:creationId xmlns="" xmlns:a16="http://schemas.microsoft.com/office/drawing/2014/main" id="{BE82DC5A-68F9-490E-A1B3-7B990DE4FD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96308" y="2119313"/>
              <a:ext cx="979487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>
                  <a:latin typeface="Arial" panose="020B0604020202020204" pitchFamily="34" charset="0"/>
                </a:rPr>
                <a:t>C1</a:t>
              </a:r>
            </a:p>
          </p:txBody>
        </p:sp>
        <p:sp>
          <p:nvSpPr>
            <p:cNvPr id="171" name="Text Box 78">
              <a:extLst>
                <a:ext uri="{FF2B5EF4-FFF2-40B4-BE49-F238E27FC236}">
                  <a16:creationId xmlns="" xmlns:a16="http://schemas.microsoft.com/office/drawing/2014/main" id="{329F52C9-9FAA-433A-AB79-179F41E070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45219" y="3263900"/>
              <a:ext cx="97948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>
                  <a:latin typeface="Arial" panose="020B0604020202020204" pitchFamily="34" charset="0"/>
                </a:rPr>
                <a:t>C2</a:t>
              </a:r>
            </a:p>
          </p:txBody>
        </p:sp>
        <p:sp>
          <p:nvSpPr>
            <p:cNvPr id="172" name="Text Box 79">
              <a:extLst>
                <a:ext uri="{FF2B5EF4-FFF2-40B4-BE49-F238E27FC236}">
                  <a16:creationId xmlns="" xmlns:a16="http://schemas.microsoft.com/office/drawing/2014/main" id="{1900258C-A85D-46C3-A31B-F56E58DA88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9994" y="3263900"/>
              <a:ext cx="97948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>
                  <a:latin typeface="Arial" panose="020B0604020202020204" pitchFamily="34" charset="0"/>
                </a:rPr>
                <a:t>C1</a:t>
              </a:r>
            </a:p>
          </p:txBody>
        </p:sp>
        <p:sp>
          <p:nvSpPr>
            <p:cNvPr id="173" name="Text Box 80">
              <a:extLst>
                <a:ext uri="{FF2B5EF4-FFF2-40B4-BE49-F238E27FC236}">
                  <a16:creationId xmlns="" xmlns:a16="http://schemas.microsoft.com/office/drawing/2014/main" id="{9A8E3C7A-04A0-4D1E-AC0C-9D535C988E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46794" y="5221288"/>
              <a:ext cx="979488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>
                  <a:latin typeface="Arial" panose="020B0604020202020204" pitchFamily="34" charset="0"/>
                </a:rPr>
                <a:t>C2</a:t>
              </a:r>
            </a:p>
          </p:txBody>
        </p:sp>
        <p:sp>
          <p:nvSpPr>
            <p:cNvPr id="174" name="Text Box 81">
              <a:extLst>
                <a:ext uri="{FF2B5EF4-FFF2-40B4-BE49-F238E27FC236}">
                  <a16:creationId xmlns="" xmlns:a16="http://schemas.microsoft.com/office/drawing/2014/main" id="{F17AE8F1-9A32-435F-96B0-6567D3952A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91569" y="5221288"/>
              <a:ext cx="979488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>
                  <a:latin typeface="Arial" panose="020B0604020202020204" pitchFamily="34" charset="0"/>
                </a:rPr>
                <a:t>C1</a:t>
              </a:r>
            </a:p>
          </p:txBody>
        </p:sp>
        <p:sp>
          <p:nvSpPr>
            <p:cNvPr id="175" name="Oval 82">
              <a:extLst>
                <a:ext uri="{FF2B5EF4-FFF2-40B4-BE49-F238E27FC236}">
                  <a16:creationId xmlns="" xmlns:a16="http://schemas.microsoft.com/office/drawing/2014/main" id="{34942B99-49ED-4A65-8647-9E791580F7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24633" y="1322388"/>
              <a:ext cx="98425" cy="8731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" name="Oval 83">
              <a:extLst>
                <a:ext uri="{FF2B5EF4-FFF2-40B4-BE49-F238E27FC236}">
                  <a16:creationId xmlns="" xmlns:a16="http://schemas.microsoft.com/office/drawing/2014/main" id="{AD5CDB80-9275-483C-9482-A4AE2D242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3058" y="1495426"/>
              <a:ext cx="96837" cy="857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Oval 84">
              <a:extLst>
                <a:ext uri="{FF2B5EF4-FFF2-40B4-BE49-F238E27FC236}">
                  <a16:creationId xmlns="" xmlns:a16="http://schemas.microsoft.com/office/drawing/2014/main" id="{EA6D88C7-A6D0-40A5-A8BF-7CBF6B88FD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9895" y="1322388"/>
              <a:ext cx="98425" cy="8731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" name="Oval 85">
              <a:extLst>
                <a:ext uri="{FF2B5EF4-FFF2-40B4-BE49-F238E27FC236}">
                  <a16:creationId xmlns="" xmlns:a16="http://schemas.microsoft.com/office/drawing/2014/main" id="{D6EC08D9-D30E-4BDD-965A-9D003670E4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6208" y="1409701"/>
              <a:ext cx="98425" cy="857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" name="Oval 86">
              <a:extLst>
                <a:ext uri="{FF2B5EF4-FFF2-40B4-BE49-F238E27FC236}">
                  <a16:creationId xmlns="" xmlns:a16="http://schemas.microsoft.com/office/drawing/2014/main" id="{CB72B16B-A589-42EF-B0F3-EB30D22657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6744" y="1495426"/>
              <a:ext cx="96838" cy="857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" name="Oval 87">
              <a:extLst>
                <a:ext uri="{FF2B5EF4-FFF2-40B4-BE49-F238E27FC236}">
                  <a16:creationId xmlns="" xmlns:a16="http://schemas.microsoft.com/office/drawing/2014/main" id="{B317D09D-B9F1-463B-AC15-7B3086FA1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6208" y="1666876"/>
              <a:ext cx="98425" cy="857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" name="Oval 88">
              <a:extLst>
                <a:ext uri="{FF2B5EF4-FFF2-40B4-BE49-F238E27FC236}">
                  <a16:creationId xmlns="" xmlns:a16="http://schemas.microsoft.com/office/drawing/2014/main" id="{39252BC6-1916-4AA9-B86B-4190E8340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6408" y="1720851"/>
              <a:ext cx="98425" cy="857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" name="Oval 89">
              <a:extLst>
                <a:ext uri="{FF2B5EF4-FFF2-40B4-BE49-F238E27FC236}">
                  <a16:creationId xmlns="" xmlns:a16="http://schemas.microsoft.com/office/drawing/2014/main" id="{4B4B28EC-25D3-4731-983C-9C6FD16BB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3583" y="1322388"/>
              <a:ext cx="98425" cy="8731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" name="Oval 90">
              <a:extLst>
                <a:ext uri="{FF2B5EF4-FFF2-40B4-BE49-F238E27FC236}">
                  <a16:creationId xmlns="" xmlns:a16="http://schemas.microsoft.com/office/drawing/2014/main" id="{50958C96-BB80-4279-9871-CE89713F8E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2008" y="1666876"/>
              <a:ext cx="98425" cy="857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" name="Oval 91">
              <a:extLst>
                <a:ext uri="{FF2B5EF4-FFF2-40B4-BE49-F238E27FC236}">
                  <a16:creationId xmlns="" xmlns:a16="http://schemas.microsoft.com/office/drawing/2014/main" id="{6E770E0E-343F-4A54-98F4-FC303BC03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3058" y="1839914"/>
              <a:ext cx="96837" cy="857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" name="Oval 92">
              <a:extLst>
                <a:ext uri="{FF2B5EF4-FFF2-40B4-BE49-F238E27FC236}">
                  <a16:creationId xmlns="" xmlns:a16="http://schemas.microsoft.com/office/drawing/2014/main" id="{17EB00F0-0A24-42A2-9FD1-AA4760A43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3583" y="1839914"/>
              <a:ext cx="98425" cy="857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" name="Oval 93">
              <a:extLst>
                <a:ext uri="{FF2B5EF4-FFF2-40B4-BE49-F238E27FC236}">
                  <a16:creationId xmlns="" xmlns:a16="http://schemas.microsoft.com/office/drawing/2014/main" id="{44E4A719-2212-4CA8-AFCD-F05508C4B5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8858" y="1409701"/>
              <a:ext cx="96837" cy="8572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Oval 94">
              <a:extLst>
                <a:ext uri="{FF2B5EF4-FFF2-40B4-BE49-F238E27FC236}">
                  <a16:creationId xmlns="" xmlns:a16="http://schemas.microsoft.com/office/drawing/2014/main" id="{DB640265-D3E7-4DA7-8ACA-DC75869B0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6795" y="1258889"/>
              <a:ext cx="1763713" cy="687387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" name="Oval 95">
              <a:extLst>
                <a:ext uri="{FF2B5EF4-FFF2-40B4-BE49-F238E27FC236}">
                  <a16:creationId xmlns="" xmlns:a16="http://schemas.microsoft.com/office/drawing/2014/main" id="{9F02166A-CBF3-4108-BA29-A423516D70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25008" y="1774826"/>
              <a:ext cx="98425" cy="8572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" name="Oval 96">
              <a:extLst>
                <a:ext uri="{FF2B5EF4-FFF2-40B4-BE49-F238E27FC236}">
                  <a16:creationId xmlns="" xmlns:a16="http://schemas.microsoft.com/office/drawing/2014/main" id="{CF3633A1-5AC1-48AB-9818-D20A431B5D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99457" y="1258889"/>
              <a:ext cx="1763712" cy="687387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" name="Text Box 97">
              <a:extLst>
                <a:ext uri="{FF2B5EF4-FFF2-40B4-BE49-F238E27FC236}">
                  <a16:creationId xmlns="" xmlns:a16="http://schemas.microsoft.com/office/drawing/2014/main" id="{6307C52C-9319-4E47-8CDA-1AE33269D4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45219" y="914401"/>
              <a:ext cx="97948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>
                  <a:latin typeface="Arial" panose="020B0604020202020204" pitchFamily="34" charset="0"/>
                </a:rPr>
                <a:t>C2</a:t>
              </a:r>
            </a:p>
          </p:txBody>
        </p:sp>
        <p:sp>
          <p:nvSpPr>
            <p:cNvPr id="191" name="Text Box 98">
              <a:extLst>
                <a:ext uri="{FF2B5EF4-FFF2-40B4-BE49-F238E27FC236}">
                  <a16:creationId xmlns="" xmlns:a16="http://schemas.microsoft.com/office/drawing/2014/main" id="{18FE288E-A852-4F3F-8ED7-3FCD55A71F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91569" y="914401"/>
              <a:ext cx="97948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>
                  <a:latin typeface="Arial" panose="020B0604020202020204" pitchFamily="34" charset="0"/>
                </a:rPr>
                <a:t>C1</a:t>
              </a:r>
            </a:p>
          </p:txBody>
        </p:sp>
        <p:sp>
          <p:nvSpPr>
            <p:cNvPr id="192" name="AutoShape 99">
              <a:extLst>
                <a:ext uri="{FF2B5EF4-FFF2-40B4-BE49-F238E27FC236}">
                  <a16:creationId xmlns="" xmlns:a16="http://schemas.microsoft.com/office/drawing/2014/main" id="{FDE18ABB-696D-4A88-A196-7034263A0B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0044" y="1795463"/>
              <a:ext cx="196850" cy="603250"/>
            </a:xfrm>
            <a:prstGeom prst="downArrow">
              <a:avLst>
                <a:gd name="adj1" fmla="val 50000"/>
                <a:gd name="adj2" fmla="val 7661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55825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280400" cy="55245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Hierarchical Clustering</a:t>
            </a:r>
          </a:p>
        </p:txBody>
      </p:sp>
      <p:graphicFrame>
        <p:nvGraphicFramePr>
          <p:cNvPr id="9219" name="Object 1024"/>
          <p:cNvGraphicFramePr>
            <a:graphicFrameLocks noChangeAspect="1"/>
          </p:cNvGraphicFramePr>
          <p:nvPr/>
        </p:nvGraphicFramePr>
        <p:xfrm>
          <a:off x="2514601" y="3962401"/>
          <a:ext cx="2752725" cy="196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VISIO" r:id="rId3" imgW="2747671" imgH="1960706" progId="Visio.Drawing.6">
                  <p:embed/>
                </p:oleObj>
              </mc:Choice>
              <mc:Fallback>
                <p:oleObj name="VISIO" r:id="rId3" imgW="2747671" imgH="1960706" progId="Visio.Drawing.6">
                  <p:embed/>
                  <p:pic>
                    <p:nvPicPr>
                      <p:cNvPr id="9219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1" y="3962401"/>
                        <a:ext cx="2752725" cy="196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1025"/>
          <p:cNvGraphicFramePr>
            <a:graphicFrameLocks noChangeAspect="1"/>
          </p:cNvGraphicFramePr>
          <p:nvPr/>
        </p:nvGraphicFramePr>
        <p:xfrm>
          <a:off x="2438401" y="1447801"/>
          <a:ext cx="2760663" cy="179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VISIO" r:id="rId5" imgW="2756614" imgH="1795265" progId="Visio.Drawing.6">
                  <p:embed/>
                </p:oleObj>
              </mc:Choice>
              <mc:Fallback>
                <p:oleObj name="VISIO" r:id="rId5" imgW="2756614" imgH="1795265" progId="Visio.Drawing.6">
                  <p:embed/>
                  <p:pic>
                    <p:nvPicPr>
                      <p:cNvPr id="922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1" y="1447801"/>
                        <a:ext cx="2760663" cy="179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1026"/>
          <p:cNvGraphicFramePr>
            <a:graphicFrameLocks noChangeAspect="1"/>
          </p:cNvGraphicFramePr>
          <p:nvPr/>
        </p:nvGraphicFramePr>
        <p:xfrm>
          <a:off x="6924675" y="1066801"/>
          <a:ext cx="1773238" cy="228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VISIO" r:id="rId7" imgW="1379425" imgH="1779615" progId="Visio.Drawing.6">
                  <p:embed/>
                </p:oleObj>
              </mc:Choice>
              <mc:Fallback>
                <p:oleObj name="VISIO" r:id="rId7" imgW="1379425" imgH="1779615" progId="Visio.Drawing.6">
                  <p:embed/>
                  <p:pic>
                    <p:nvPicPr>
                      <p:cNvPr id="9221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4675" y="1066801"/>
                        <a:ext cx="1773238" cy="228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1027"/>
          <p:cNvGraphicFramePr>
            <a:graphicFrameLocks noChangeAspect="1"/>
          </p:cNvGraphicFramePr>
          <p:nvPr/>
        </p:nvGraphicFramePr>
        <p:xfrm>
          <a:off x="6924676" y="3657601"/>
          <a:ext cx="1909763" cy="228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VISIO" r:id="rId9" imgW="1471089" imgH="1761729" progId="Visio.Drawing.6">
                  <p:embed/>
                </p:oleObj>
              </mc:Choice>
              <mc:Fallback>
                <p:oleObj name="VISIO" r:id="rId9" imgW="1471089" imgH="1761729" progId="Visio.Drawing.6">
                  <p:embed/>
                  <p:pic>
                    <p:nvPicPr>
                      <p:cNvPr id="9222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4676" y="3657601"/>
                        <a:ext cx="1909763" cy="228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1905000" y="3200401"/>
            <a:ext cx="3962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Traditional Hierarchical Clustering</a:t>
            </a: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1752600" y="5791201"/>
            <a:ext cx="441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Non-traditional Hierarchical Clustering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6324600" y="5791201"/>
            <a:ext cx="381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Non-traditional Dendrogram</a:t>
            </a: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6324600" y="3200401"/>
            <a:ext cx="3352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Traditional Dendrogram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6E141923-2361-12F9-4A73-00873EFCC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13491</TotalTime>
  <Words>4443</Words>
  <Application>Microsoft Office PowerPoint</Application>
  <PresentationFormat>Widescreen</PresentationFormat>
  <Paragraphs>999</Paragraphs>
  <Slides>82</Slides>
  <Notes>30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5</vt:i4>
      </vt:variant>
      <vt:variant>
        <vt:lpstr>Slide Titles</vt:lpstr>
      </vt:variant>
      <vt:variant>
        <vt:i4>82</vt:i4>
      </vt:variant>
    </vt:vector>
  </HeadingPairs>
  <TitlesOfParts>
    <vt:vector size="101" baseType="lpstr">
      <vt:lpstr>MS PGothic</vt:lpstr>
      <vt:lpstr>MS PGothic</vt:lpstr>
      <vt:lpstr>宋体</vt:lpstr>
      <vt:lpstr>Arial</vt:lpstr>
      <vt:lpstr>Calibri</vt:lpstr>
      <vt:lpstr>Calibri Light</vt:lpstr>
      <vt:lpstr>Cambria Math</vt:lpstr>
      <vt:lpstr>Garamond (W1)</vt:lpstr>
      <vt:lpstr>Monotype Sorts</vt:lpstr>
      <vt:lpstr>Symbol</vt:lpstr>
      <vt:lpstr>Tahoma</vt:lpstr>
      <vt:lpstr>Times New Roman</vt:lpstr>
      <vt:lpstr>Wingdings</vt:lpstr>
      <vt:lpstr>Office Theme</vt:lpstr>
      <vt:lpstr>Equation</vt:lpstr>
      <vt:lpstr>Document</vt:lpstr>
      <vt:lpstr>VISIO</vt:lpstr>
      <vt:lpstr>Worksheet</vt:lpstr>
      <vt:lpstr>Picture</vt:lpstr>
      <vt:lpstr>Clustering Techniques</vt:lpstr>
      <vt:lpstr>What is Cluster Analysis?</vt:lpstr>
      <vt:lpstr>Applications of Cluster Analysis</vt:lpstr>
      <vt:lpstr>Examples of Clustering Applications</vt:lpstr>
      <vt:lpstr>Requirements of Clustering in Data Mining </vt:lpstr>
      <vt:lpstr>Notion of a Cluster can be Ambiguous</vt:lpstr>
      <vt:lpstr>Types of Clustering</vt:lpstr>
      <vt:lpstr>Partitional Clustering</vt:lpstr>
      <vt:lpstr>Hierarchical Clustering</vt:lpstr>
      <vt:lpstr>Other Distinctions Between Sets of Clusters</vt:lpstr>
      <vt:lpstr>Types of Clusters</vt:lpstr>
      <vt:lpstr>Types of Clusters: Well-Separated</vt:lpstr>
      <vt:lpstr>Types of Clusters: Prototype-Based</vt:lpstr>
      <vt:lpstr>Types of Clusters: Contiguity-Based</vt:lpstr>
      <vt:lpstr>Types of Clusters: Density-Based</vt:lpstr>
      <vt:lpstr>Types of Clusters: Objective Function</vt:lpstr>
      <vt:lpstr>Characteristics of the Input Data Are Important</vt:lpstr>
      <vt:lpstr>What Is Good Clustering?</vt:lpstr>
      <vt:lpstr>Clustering Algorithms</vt:lpstr>
      <vt:lpstr>Partitioning Clustering Approach</vt:lpstr>
      <vt:lpstr>K-means  algorithm</vt:lpstr>
      <vt:lpstr>K-means - Example</vt:lpstr>
      <vt:lpstr>PowerPoint Presentation</vt:lpstr>
      <vt:lpstr>K-means - Example</vt:lpstr>
      <vt:lpstr>K-means - Example</vt:lpstr>
      <vt:lpstr>K-means - Example</vt:lpstr>
      <vt:lpstr>K-means - Example</vt:lpstr>
      <vt:lpstr>K-means - Example</vt:lpstr>
      <vt:lpstr>Strengths of k-means </vt:lpstr>
      <vt:lpstr>Weaknesses of k-means</vt:lpstr>
      <vt:lpstr>Weaknesses of k-means: Problems with outliers</vt:lpstr>
      <vt:lpstr>Weaknesses of k-means: To deal with outliers</vt:lpstr>
      <vt:lpstr>Weaknesses of k-means</vt:lpstr>
      <vt:lpstr>Weaknesses of k-means</vt:lpstr>
      <vt:lpstr>Weaknesses of k-means</vt:lpstr>
      <vt:lpstr>The K-Medoids Clustering Method</vt:lpstr>
      <vt:lpstr>PAM Partition Around Medoids</vt:lpstr>
      <vt:lpstr>Swapping Cost</vt:lpstr>
      <vt:lpstr>K-medoids Properties</vt:lpstr>
      <vt:lpstr>K-medoids Example</vt:lpstr>
      <vt:lpstr>PowerPoint Presentation</vt:lpstr>
      <vt:lpstr>K-medoids Example</vt:lpstr>
      <vt:lpstr>PowerPoint Presentation</vt:lpstr>
      <vt:lpstr>CLARA (Clustering Large Applications) </vt:lpstr>
      <vt:lpstr>CLARA (Clustering Large Applications) </vt:lpstr>
      <vt:lpstr>CLARA Properties</vt:lpstr>
      <vt:lpstr>CLARA - Algorithm</vt:lpstr>
      <vt:lpstr>Complexity of CLARA </vt:lpstr>
      <vt:lpstr>CLARANS (“Randomized” CLARA)</vt:lpstr>
      <vt:lpstr>CLARANS (“Randomized” CLARA)</vt:lpstr>
      <vt:lpstr>CLARANS (“Randomized” CLARA)</vt:lpstr>
      <vt:lpstr>CLARANS</vt:lpstr>
      <vt:lpstr>CLARANS - Algorithm</vt:lpstr>
      <vt:lpstr>Hierarchical Clustering</vt:lpstr>
      <vt:lpstr>Hierarchical Clustering</vt:lpstr>
      <vt:lpstr>Hierarchical Clustering</vt:lpstr>
      <vt:lpstr>Dendrogram</vt:lpstr>
      <vt:lpstr>Dendrogram</vt:lpstr>
      <vt:lpstr>Dendrogram</vt:lpstr>
      <vt:lpstr>How to Merge Clusters?</vt:lpstr>
      <vt:lpstr>How to Define Inter-Cluster Distance</vt:lpstr>
      <vt:lpstr>How to Define Inter-Cluster Distance</vt:lpstr>
      <vt:lpstr>How to Define Inter-Cluster Distance</vt:lpstr>
      <vt:lpstr>How to Define Inter-Cluster Distance</vt:lpstr>
      <vt:lpstr>Cluster Distance Measures </vt:lpstr>
      <vt:lpstr> Agglomerative Algorithm 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Hierarchical Clustering: Comparison</vt:lpstr>
      <vt:lpstr>Which Distance Measure is Better?</vt:lpstr>
      <vt:lpstr>AGNES </vt:lpstr>
      <vt:lpstr>UPGMA</vt:lpstr>
      <vt:lpstr>DIANA </vt:lpstr>
      <vt:lpstr>Splitting Process of DIANA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vikas kumar</dc:creator>
  <cp:lastModifiedBy>Sumit kumar</cp:lastModifiedBy>
  <cp:revision>345</cp:revision>
  <dcterms:created xsi:type="dcterms:W3CDTF">2018-08-09T05:48:18Z</dcterms:created>
  <dcterms:modified xsi:type="dcterms:W3CDTF">2024-12-20T06:20:33Z</dcterms:modified>
</cp:coreProperties>
</file>