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2F51380-DC5C-4AF0-9BCA-A8183E6BE791}"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69652-BE5B-4FEE-81F3-BBA323983B9A}" type="slidenum">
              <a:rPr lang="en-IN" smtClean="0"/>
              <a:t>‹#›</a:t>
            </a:fld>
            <a:endParaRPr lang="en-IN"/>
          </a:p>
        </p:txBody>
      </p:sp>
    </p:spTree>
    <p:extLst>
      <p:ext uri="{BB962C8B-B14F-4D97-AF65-F5344CB8AC3E}">
        <p14:creationId xmlns:p14="http://schemas.microsoft.com/office/powerpoint/2010/main" val="416568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F51380-DC5C-4AF0-9BCA-A8183E6BE791}"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69652-BE5B-4FEE-81F3-BBA323983B9A}" type="slidenum">
              <a:rPr lang="en-IN" smtClean="0"/>
              <a:t>‹#›</a:t>
            </a:fld>
            <a:endParaRPr lang="en-IN"/>
          </a:p>
        </p:txBody>
      </p:sp>
    </p:spTree>
    <p:extLst>
      <p:ext uri="{BB962C8B-B14F-4D97-AF65-F5344CB8AC3E}">
        <p14:creationId xmlns:p14="http://schemas.microsoft.com/office/powerpoint/2010/main" val="3240874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F51380-DC5C-4AF0-9BCA-A8183E6BE791}"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69652-BE5B-4FEE-81F3-BBA323983B9A}" type="slidenum">
              <a:rPr lang="en-IN" smtClean="0"/>
              <a:t>‹#›</a:t>
            </a:fld>
            <a:endParaRPr lang="en-IN"/>
          </a:p>
        </p:txBody>
      </p:sp>
    </p:spTree>
    <p:extLst>
      <p:ext uri="{BB962C8B-B14F-4D97-AF65-F5344CB8AC3E}">
        <p14:creationId xmlns:p14="http://schemas.microsoft.com/office/powerpoint/2010/main" val="79236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F51380-DC5C-4AF0-9BCA-A8183E6BE791}"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69652-BE5B-4FEE-81F3-BBA323983B9A}" type="slidenum">
              <a:rPr lang="en-IN" smtClean="0"/>
              <a:t>‹#›</a:t>
            </a:fld>
            <a:endParaRPr lang="en-IN"/>
          </a:p>
        </p:txBody>
      </p:sp>
    </p:spTree>
    <p:extLst>
      <p:ext uri="{BB962C8B-B14F-4D97-AF65-F5344CB8AC3E}">
        <p14:creationId xmlns:p14="http://schemas.microsoft.com/office/powerpoint/2010/main" val="213030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F51380-DC5C-4AF0-9BCA-A8183E6BE791}"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69652-BE5B-4FEE-81F3-BBA323983B9A}" type="slidenum">
              <a:rPr lang="en-IN" smtClean="0"/>
              <a:t>‹#›</a:t>
            </a:fld>
            <a:endParaRPr lang="en-IN"/>
          </a:p>
        </p:txBody>
      </p:sp>
    </p:spTree>
    <p:extLst>
      <p:ext uri="{BB962C8B-B14F-4D97-AF65-F5344CB8AC3E}">
        <p14:creationId xmlns:p14="http://schemas.microsoft.com/office/powerpoint/2010/main" val="3483123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2F51380-DC5C-4AF0-9BCA-A8183E6BE791}"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769652-BE5B-4FEE-81F3-BBA323983B9A}" type="slidenum">
              <a:rPr lang="en-IN" smtClean="0"/>
              <a:t>‹#›</a:t>
            </a:fld>
            <a:endParaRPr lang="en-IN"/>
          </a:p>
        </p:txBody>
      </p:sp>
    </p:spTree>
    <p:extLst>
      <p:ext uri="{BB962C8B-B14F-4D97-AF65-F5344CB8AC3E}">
        <p14:creationId xmlns:p14="http://schemas.microsoft.com/office/powerpoint/2010/main" val="3243399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2F51380-DC5C-4AF0-9BCA-A8183E6BE791}" type="datetimeFigureOut">
              <a:rPr lang="en-IN" smtClean="0"/>
              <a:t>20-11-2024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769652-BE5B-4FEE-81F3-BBA323983B9A}" type="slidenum">
              <a:rPr lang="en-IN" smtClean="0"/>
              <a:t>‹#›</a:t>
            </a:fld>
            <a:endParaRPr lang="en-IN"/>
          </a:p>
        </p:txBody>
      </p:sp>
    </p:spTree>
    <p:extLst>
      <p:ext uri="{BB962C8B-B14F-4D97-AF65-F5344CB8AC3E}">
        <p14:creationId xmlns:p14="http://schemas.microsoft.com/office/powerpoint/2010/main" val="291043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2F51380-DC5C-4AF0-9BCA-A8183E6BE791}" type="datetimeFigureOut">
              <a:rPr lang="en-IN" smtClean="0"/>
              <a:t>20-11-2024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769652-BE5B-4FEE-81F3-BBA323983B9A}" type="slidenum">
              <a:rPr lang="en-IN" smtClean="0"/>
              <a:t>‹#›</a:t>
            </a:fld>
            <a:endParaRPr lang="en-IN"/>
          </a:p>
        </p:txBody>
      </p:sp>
    </p:spTree>
    <p:extLst>
      <p:ext uri="{BB962C8B-B14F-4D97-AF65-F5344CB8AC3E}">
        <p14:creationId xmlns:p14="http://schemas.microsoft.com/office/powerpoint/2010/main" val="272588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F51380-DC5C-4AF0-9BCA-A8183E6BE791}" type="datetimeFigureOut">
              <a:rPr lang="en-IN" smtClean="0"/>
              <a:t>20-11-2024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769652-BE5B-4FEE-81F3-BBA323983B9A}" type="slidenum">
              <a:rPr lang="en-IN" smtClean="0"/>
              <a:t>‹#›</a:t>
            </a:fld>
            <a:endParaRPr lang="en-IN"/>
          </a:p>
        </p:txBody>
      </p:sp>
    </p:spTree>
    <p:extLst>
      <p:ext uri="{BB962C8B-B14F-4D97-AF65-F5344CB8AC3E}">
        <p14:creationId xmlns:p14="http://schemas.microsoft.com/office/powerpoint/2010/main" val="6726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F51380-DC5C-4AF0-9BCA-A8183E6BE791}"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769652-BE5B-4FEE-81F3-BBA323983B9A}" type="slidenum">
              <a:rPr lang="en-IN" smtClean="0"/>
              <a:t>‹#›</a:t>
            </a:fld>
            <a:endParaRPr lang="en-IN"/>
          </a:p>
        </p:txBody>
      </p:sp>
    </p:spTree>
    <p:extLst>
      <p:ext uri="{BB962C8B-B14F-4D97-AF65-F5344CB8AC3E}">
        <p14:creationId xmlns:p14="http://schemas.microsoft.com/office/powerpoint/2010/main" val="206862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F51380-DC5C-4AF0-9BCA-A8183E6BE791}"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769652-BE5B-4FEE-81F3-BBA323983B9A}" type="slidenum">
              <a:rPr lang="en-IN" smtClean="0"/>
              <a:t>‹#›</a:t>
            </a:fld>
            <a:endParaRPr lang="en-IN"/>
          </a:p>
        </p:txBody>
      </p:sp>
    </p:spTree>
    <p:extLst>
      <p:ext uri="{BB962C8B-B14F-4D97-AF65-F5344CB8AC3E}">
        <p14:creationId xmlns:p14="http://schemas.microsoft.com/office/powerpoint/2010/main" val="399509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F51380-DC5C-4AF0-9BCA-A8183E6BE791}" type="datetimeFigureOut">
              <a:rPr lang="en-IN" smtClean="0"/>
              <a:t>20-11-2024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69652-BE5B-4FEE-81F3-BBA323983B9A}" type="slidenum">
              <a:rPr lang="en-IN" smtClean="0"/>
              <a:t>‹#›</a:t>
            </a:fld>
            <a:endParaRPr lang="en-IN"/>
          </a:p>
        </p:txBody>
      </p:sp>
    </p:spTree>
    <p:extLst>
      <p:ext uri="{BB962C8B-B14F-4D97-AF65-F5344CB8AC3E}">
        <p14:creationId xmlns:p14="http://schemas.microsoft.com/office/powerpoint/2010/main" val="4254893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4</a:t>
            </a:r>
            <a:endParaRPr lang="en-IN" dirty="0"/>
          </a:p>
        </p:txBody>
      </p:sp>
      <p:sp>
        <p:nvSpPr>
          <p:cNvPr id="3" name="Subtitle 2"/>
          <p:cNvSpPr>
            <a:spLocks noGrp="1"/>
          </p:cNvSpPr>
          <p:nvPr>
            <p:ph type="subTitle" idx="1"/>
          </p:nvPr>
        </p:nvSpPr>
        <p:spPr>
          <a:xfrm>
            <a:off x="1524000" y="3602038"/>
            <a:ext cx="9144000" cy="473573"/>
          </a:xfrm>
        </p:spPr>
        <p:txBody>
          <a:bodyPr>
            <a:noAutofit/>
          </a:bodyPr>
          <a:lstStyle/>
          <a:p>
            <a:r>
              <a:rPr lang="en-US" sz="2800" b="1" dirty="0" smtClean="0"/>
              <a:t>SOFTWARE PROCESS AND PROJECT METRICS</a:t>
            </a:r>
            <a:endParaRPr lang="en-IN" sz="2800" b="1" dirty="0"/>
          </a:p>
        </p:txBody>
      </p:sp>
    </p:spTree>
    <p:extLst>
      <p:ext uri="{BB962C8B-B14F-4D97-AF65-F5344CB8AC3E}">
        <p14:creationId xmlns:p14="http://schemas.microsoft.com/office/powerpoint/2010/main" val="3312301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205" y="200688"/>
            <a:ext cx="3858749" cy="584775"/>
          </a:xfrm>
          <a:prstGeom prst="rect">
            <a:avLst/>
          </a:prstGeom>
        </p:spPr>
        <p:txBody>
          <a:bodyPr wrap="none">
            <a:spAutoFit/>
          </a:bodyPr>
          <a:lstStyle/>
          <a:p>
            <a:r>
              <a:rPr lang="en-IN" sz="3200" b="1" dirty="0"/>
              <a:t>Size-Oriented Metrics</a:t>
            </a:r>
          </a:p>
        </p:txBody>
      </p:sp>
      <p:sp>
        <p:nvSpPr>
          <p:cNvPr id="3" name="Rectangle 2"/>
          <p:cNvSpPr/>
          <p:nvPr/>
        </p:nvSpPr>
        <p:spPr>
          <a:xfrm>
            <a:off x="197204" y="785463"/>
            <a:ext cx="11716121" cy="1200329"/>
          </a:xfrm>
          <a:prstGeom prst="rect">
            <a:avLst/>
          </a:prstGeom>
        </p:spPr>
        <p:txBody>
          <a:bodyPr wrap="square">
            <a:spAutoFit/>
          </a:bodyPr>
          <a:lstStyle/>
          <a:p>
            <a:r>
              <a:rPr lang="en-US" b="1" dirty="0"/>
              <a:t>Size-Oriented Metrics</a:t>
            </a:r>
            <a:r>
              <a:rPr lang="en-US" dirty="0"/>
              <a:t> are a category of software metrics that focus on measuring the size of a software product to evaluate productivity, quality, and other attributes</a:t>
            </a:r>
            <a:r>
              <a:rPr lang="en-US" dirty="0" smtClean="0"/>
              <a:t>.</a:t>
            </a:r>
          </a:p>
          <a:p>
            <a:endParaRPr lang="en-IN" dirty="0"/>
          </a:p>
          <a:p>
            <a:r>
              <a:rPr lang="en-US" dirty="0" smtClean="0"/>
              <a:t>Some important measures are :-</a:t>
            </a:r>
            <a:endParaRPr lang="en-IN" dirty="0"/>
          </a:p>
        </p:txBody>
      </p:sp>
      <p:sp>
        <p:nvSpPr>
          <p:cNvPr id="4" name="Rectangle 3"/>
          <p:cNvSpPr/>
          <p:nvPr/>
        </p:nvSpPr>
        <p:spPr>
          <a:xfrm>
            <a:off x="197204" y="1985792"/>
            <a:ext cx="11885939" cy="2585323"/>
          </a:xfrm>
          <a:prstGeom prst="rect">
            <a:avLst/>
          </a:prstGeom>
        </p:spPr>
        <p:txBody>
          <a:bodyPr wrap="square">
            <a:spAutoFit/>
          </a:bodyPr>
          <a:lstStyle/>
          <a:p>
            <a:pPr marL="285750" indent="-285750">
              <a:buFont typeface="Arial" panose="020B0604020202020204" pitchFamily="34" charset="0"/>
              <a:buChar char="•"/>
            </a:pPr>
            <a:r>
              <a:rPr lang="en-US" b="1" dirty="0"/>
              <a:t>Lines of Code (LOC</a:t>
            </a:r>
            <a:r>
              <a:rPr lang="en-US" b="1" dirty="0" smtClean="0"/>
              <a:t>)</a:t>
            </a:r>
            <a:r>
              <a:rPr lang="en-US" dirty="0" smtClean="0"/>
              <a:t>:- </a:t>
            </a:r>
            <a:r>
              <a:rPr lang="en-US" dirty="0"/>
              <a:t>The number of lines in the source code, excluding comments and blank lines</a:t>
            </a:r>
            <a:r>
              <a:rPr lang="en-US" dirty="0" smtClean="0"/>
              <a:t>.</a:t>
            </a:r>
          </a:p>
          <a:p>
            <a:pPr marL="285750" indent="-285750">
              <a:buFont typeface="Arial" panose="020B0604020202020204" pitchFamily="34" charset="0"/>
              <a:buChar char="•"/>
            </a:pPr>
            <a:r>
              <a:rPr lang="en-US" b="1" dirty="0"/>
              <a:t>KLOC (Thousand Lines of Code</a:t>
            </a:r>
            <a:r>
              <a:rPr lang="en-US" b="1" dirty="0" smtClean="0"/>
              <a:t>)</a:t>
            </a:r>
            <a:r>
              <a:rPr lang="en-US" dirty="0" smtClean="0"/>
              <a:t>:- </a:t>
            </a:r>
            <a:r>
              <a:rPr lang="en-US" dirty="0"/>
              <a:t>Used for larger projects</a:t>
            </a:r>
            <a:r>
              <a:rPr lang="en-US" dirty="0" smtClean="0"/>
              <a:t>.</a:t>
            </a:r>
          </a:p>
          <a:p>
            <a:pPr marL="285750" indent="-285750">
              <a:buFont typeface="Arial" panose="020B0604020202020204" pitchFamily="34" charset="0"/>
              <a:buChar char="•"/>
            </a:pPr>
            <a:r>
              <a:rPr lang="en-IN" b="1" dirty="0" smtClean="0"/>
              <a:t>Productivity</a:t>
            </a:r>
            <a:r>
              <a:rPr lang="en-IN" dirty="0" smtClean="0"/>
              <a:t>:-</a:t>
            </a:r>
            <a:r>
              <a:rPr lang="en-US" dirty="0" smtClean="0"/>
              <a:t>Measures </a:t>
            </a:r>
            <a:r>
              <a:rPr lang="en-US" dirty="0"/>
              <a:t>how much software a developer produces over </a:t>
            </a:r>
            <a:r>
              <a:rPr lang="en-US" dirty="0" smtClean="0"/>
              <a:t>time.(</a:t>
            </a:r>
            <a:r>
              <a:rPr lang="en-IN" b="1" dirty="0" smtClean="0"/>
              <a:t>Productivity=Person-Months/LOC or KLOC</a:t>
            </a:r>
            <a:r>
              <a:rPr lang="en-IN" dirty="0" smtClean="0"/>
              <a:t>)</a:t>
            </a:r>
            <a:endParaRPr lang="en-US" dirty="0" smtClean="0"/>
          </a:p>
          <a:p>
            <a:pPr marL="285750" indent="-285750">
              <a:buFont typeface="Arial" panose="020B0604020202020204" pitchFamily="34" charset="0"/>
              <a:buChar char="•"/>
            </a:pPr>
            <a:r>
              <a:rPr lang="en-US" b="1" dirty="0" smtClean="0"/>
              <a:t>Effort</a:t>
            </a:r>
            <a:r>
              <a:rPr lang="en-US" dirty="0" smtClean="0"/>
              <a:t> :- Person per month required.</a:t>
            </a:r>
          </a:p>
          <a:p>
            <a:pPr marL="285750" indent="-285750">
              <a:buFont typeface="Arial" panose="020B0604020202020204" pitchFamily="34" charset="0"/>
              <a:buChar char="•"/>
            </a:pPr>
            <a:r>
              <a:rPr lang="en-US" b="1" dirty="0" smtClean="0"/>
              <a:t>Cost</a:t>
            </a:r>
            <a:r>
              <a:rPr lang="en-US" dirty="0" smtClean="0"/>
              <a:t>   :- Cost per month required.</a:t>
            </a:r>
          </a:p>
          <a:p>
            <a:pPr marL="285750" indent="-285750">
              <a:buFont typeface="Arial" panose="020B0604020202020204" pitchFamily="34" charset="0"/>
              <a:buChar char="•"/>
            </a:pPr>
            <a:r>
              <a:rPr lang="en-IN" b="1" dirty="0"/>
              <a:t>Documentation</a:t>
            </a:r>
            <a:r>
              <a:rPr lang="en-IN" dirty="0" smtClean="0"/>
              <a:t>:-</a:t>
            </a:r>
            <a:r>
              <a:rPr lang="en-US" dirty="0" smtClean="0"/>
              <a:t>Pages </a:t>
            </a:r>
            <a:r>
              <a:rPr lang="en-US" dirty="0"/>
              <a:t>of documentation were </a:t>
            </a:r>
            <a:r>
              <a:rPr lang="en-US" dirty="0" smtClean="0"/>
              <a:t>required.</a:t>
            </a:r>
          </a:p>
          <a:p>
            <a:pPr marL="285750" indent="-285750">
              <a:buFont typeface="Arial" panose="020B0604020202020204" pitchFamily="34" charset="0"/>
              <a:buChar char="•"/>
            </a:pPr>
            <a:r>
              <a:rPr lang="en-IN" b="1" dirty="0" smtClean="0"/>
              <a:t>Errors</a:t>
            </a:r>
            <a:r>
              <a:rPr lang="en-IN" dirty="0" smtClean="0"/>
              <a:t>:-</a:t>
            </a:r>
            <a:r>
              <a:rPr lang="en-US" dirty="0" smtClean="0"/>
              <a:t>Errors </a:t>
            </a:r>
            <a:r>
              <a:rPr lang="en-US" dirty="0"/>
              <a:t>were recorded before the software was </a:t>
            </a:r>
            <a:r>
              <a:rPr lang="en-US" dirty="0" smtClean="0"/>
              <a:t>released.</a:t>
            </a:r>
          </a:p>
          <a:p>
            <a:pPr marL="285750" indent="-285750">
              <a:buFont typeface="Arial" panose="020B0604020202020204" pitchFamily="34" charset="0"/>
              <a:buChar char="•"/>
            </a:pPr>
            <a:r>
              <a:rPr lang="en-IN" b="1" dirty="0" smtClean="0"/>
              <a:t>Defects</a:t>
            </a:r>
            <a:r>
              <a:rPr lang="en-IN" dirty="0" smtClean="0"/>
              <a:t>:-Defects were </a:t>
            </a:r>
            <a:r>
              <a:rPr lang="en-IN" dirty="0"/>
              <a:t>encountered after release</a:t>
            </a:r>
            <a:r>
              <a:rPr lang="en-IN" b="1" dirty="0" smtClean="0"/>
              <a:t> .</a:t>
            </a:r>
          </a:p>
          <a:p>
            <a:pPr marL="285750" indent="-285750">
              <a:buFont typeface="Arial" panose="020B0604020202020204" pitchFamily="34" charset="0"/>
              <a:buChar char="•"/>
            </a:pPr>
            <a:r>
              <a:rPr lang="en-US" b="1" dirty="0" smtClean="0"/>
              <a:t>People</a:t>
            </a:r>
            <a:r>
              <a:rPr lang="en-US" dirty="0" smtClean="0"/>
              <a:t>:-People </a:t>
            </a:r>
            <a:r>
              <a:rPr lang="en-US" dirty="0"/>
              <a:t>worked on the development of </a:t>
            </a:r>
            <a:r>
              <a:rPr lang="en-US" dirty="0" smtClean="0"/>
              <a:t>software.</a:t>
            </a:r>
            <a:endParaRPr lang="en-IN" b="1" dirty="0"/>
          </a:p>
        </p:txBody>
      </p:sp>
    </p:spTree>
    <p:extLst>
      <p:ext uri="{BB962C8B-B14F-4D97-AF65-F5344CB8AC3E}">
        <p14:creationId xmlns:p14="http://schemas.microsoft.com/office/powerpoint/2010/main" val="3895570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566" y="117565"/>
            <a:ext cx="8242662" cy="369332"/>
          </a:xfrm>
          <a:prstGeom prst="rect">
            <a:avLst/>
          </a:prstGeom>
          <a:noFill/>
        </p:spPr>
        <p:txBody>
          <a:bodyPr wrap="square" rtlCol="0">
            <a:spAutoFit/>
          </a:bodyPr>
          <a:lstStyle/>
          <a:p>
            <a:r>
              <a:rPr lang="en-US" dirty="0" smtClean="0"/>
              <a:t>Based on the </a:t>
            </a:r>
            <a:r>
              <a:rPr lang="en-US" dirty="0" err="1" smtClean="0"/>
              <a:t>prevous</a:t>
            </a:r>
            <a:r>
              <a:rPr lang="en-US" dirty="0" smtClean="0"/>
              <a:t> measures we can create size oriented matrix for any project :-</a:t>
            </a:r>
            <a:endParaRPr lang="en-IN" dirty="0"/>
          </a:p>
        </p:txBody>
      </p:sp>
      <p:pic>
        <p:nvPicPr>
          <p:cNvPr id="3" name="Picture 2"/>
          <p:cNvPicPr>
            <a:picLocks noChangeAspect="1"/>
          </p:cNvPicPr>
          <p:nvPr/>
        </p:nvPicPr>
        <p:blipFill>
          <a:blip r:embed="rId2"/>
          <a:stretch>
            <a:fillRect/>
          </a:stretch>
        </p:blipFill>
        <p:spPr>
          <a:xfrm>
            <a:off x="3082929" y="486897"/>
            <a:ext cx="6026141" cy="3613419"/>
          </a:xfrm>
          <a:prstGeom prst="rect">
            <a:avLst/>
          </a:prstGeom>
        </p:spPr>
      </p:pic>
      <p:sp>
        <p:nvSpPr>
          <p:cNvPr id="4" name="Rectangle 3"/>
          <p:cNvSpPr/>
          <p:nvPr/>
        </p:nvSpPr>
        <p:spPr>
          <a:xfrm>
            <a:off x="883966" y="4100316"/>
            <a:ext cx="10424065" cy="1477328"/>
          </a:xfrm>
          <a:prstGeom prst="rect">
            <a:avLst/>
          </a:prstGeom>
        </p:spPr>
        <p:txBody>
          <a:bodyPr wrap="square">
            <a:spAutoFit/>
          </a:bodyPr>
          <a:lstStyle/>
          <a:p>
            <a:r>
              <a:rPr lang="en-US" b="1" dirty="0"/>
              <a:t>for project alpha</a:t>
            </a:r>
            <a:r>
              <a:rPr lang="en-US" dirty="0" smtClean="0"/>
              <a:t>:- </a:t>
            </a:r>
          </a:p>
          <a:p>
            <a:r>
              <a:rPr lang="en-US" dirty="0" smtClean="0"/>
              <a:t>12,100 </a:t>
            </a:r>
            <a:r>
              <a:rPr lang="en-US" dirty="0"/>
              <a:t>lines of code were developed with 24 person-months of effort at a cost of $168,000. 365 pages of documentation were developed, 134 errors were recorded before the software was released, and 29 </a:t>
            </a:r>
            <a:r>
              <a:rPr lang="en-US" dirty="0" smtClean="0"/>
              <a:t>defects were </a:t>
            </a:r>
            <a:r>
              <a:rPr lang="en-US" dirty="0"/>
              <a:t>encountered after release to the customer within the first year of operation. Three people worked on the development of software for project </a:t>
            </a:r>
            <a:r>
              <a:rPr lang="en-US" dirty="0" smtClean="0"/>
              <a:t>alpha.</a:t>
            </a:r>
            <a:endParaRPr lang="en-IN" dirty="0"/>
          </a:p>
        </p:txBody>
      </p:sp>
    </p:spTree>
    <p:extLst>
      <p:ext uri="{BB962C8B-B14F-4D97-AF65-F5344CB8AC3E}">
        <p14:creationId xmlns:p14="http://schemas.microsoft.com/office/powerpoint/2010/main" val="79580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503" y="109248"/>
            <a:ext cx="4885508" cy="584775"/>
          </a:xfrm>
          <a:prstGeom prst="rect">
            <a:avLst/>
          </a:prstGeom>
        </p:spPr>
        <p:txBody>
          <a:bodyPr wrap="square">
            <a:spAutoFit/>
          </a:bodyPr>
          <a:lstStyle/>
          <a:p>
            <a:r>
              <a:rPr lang="en-IN" sz="3200" b="1" dirty="0"/>
              <a:t>Function-Oriented Metrics</a:t>
            </a:r>
          </a:p>
        </p:txBody>
      </p:sp>
      <p:sp>
        <p:nvSpPr>
          <p:cNvPr id="3" name="Rectangle 2"/>
          <p:cNvSpPr/>
          <p:nvPr/>
        </p:nvSpPr>
        <p:spPr>
          <a:xfrm>
            <a:off x="104502" y="694023"/>
            <a:ext cx="11808823" cy="923330"/>
          </a:xfrm>
          <a:prstGeom prst="rect">
            <a:avLst/>
          </a:prstGeom>
        </p:spPr>
        <p:txBody>
          <a:bodyPr wrap="square">
            <a:spAutoFit/>
          </a:bodyPr>
          <a:lstStyle/>
          <a:p>
            <a:r>
              <a:rPr lang="en-US" b="1" dirty="0"/>
              <a:t>Function-Oriented Metrics</a:t>
            </a:r>
            <a:r>
              <a:rPr lang="en-US" dirty="0"/>
              <a:t> focus on measuring software based on its functionality rather than its physical size. These metrics evaluate the software's ability to meet user requirements by considering functions like inputs, outputs, and the complexity of operations</a:t>
            </a:r>
            <a:r>
              <a:rPr lang="en-US" dirty="0" smtClean="0"/>
              <a:t>.</a:t>
            </a:r>
          </a:p>
        </p:txBody>
      </p:sp>
      <p:sp>
        <p:nvSpPr>
          <p:cNvPr id="6" name="Rectangle 3"/>
          <p:cNvSpPr>
            <a:spLocks noChangeArrowheads="1"/>
          </p:cNvSpPr>
          <p:nvPr/>
        </p:nvSpPr>
        <p:spPr bwMode="auto">
          <a:xfrm>
            <a:off x="104501" y="1678908"/>
            <a:ext cx="1166513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Instead of measuring the size of the code, function-oriented metrics measure the </a:t>
            </a:r>
            <a:r>
              <a:rPr kumimoji="0" lang="en-US" altLang="en-US" sz="1600" b="1" i="0" u="none" strike="noStrike" cap="none" normalizeH="0" baseline="0" dirty="0" smtClean="0">
                <a:ln>
                  <a:noFill/>
                </a:ln>
                <a:solidFill>
                  <a:schemeClr val="tx1"/>
                </a:solidFill>
                <a:effectLst/>
                <a:latin typeface="Arial" panose="020B0604020202020204" pitchFamily="34" charset="0"/>
              </a:rPr>
              <a:t>amount of functionality</a:t>
            </a:r>
            <a:r>
              <a:rPr kumimoji="0" lang="en-US" altLang="en-US" sz="1600" b="0" i="0" u="none" strike="noStrike" cap="none" normalizeH="0" baseline="0" dirty="0" smtClean="0">
                <a:ln>
                  <a:noFill/>
                </a:ln>
                <a:solidFill>
                  <a:schemeClr val="tx1"/>
                </a:solidFill>
                <a:effectLst/>
                <a:latin typeface="Arial" panose="020B0604020202020204" pitchFamily="34" charset="0"/>
              </a:rPr>
              <a:t> provided to the user.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These are typically expressed in terms of </a:t>
            </a:r>
            <a:r>
              <a:rPr kumimoji="0" lang="en-US" altLang="en-US" sz="1600" b="1" i="0" u="none" strike="noStrike" cap="none" normalizeH="0" baseline="0" dirty="0" smtClean="0">
                <a:ln>
                  <a:noFill/>
                </a:ln>
                <a:solidFill>
                  <a:schemeClr val="tx1"/>
                </a:solidFill>
                <a:effectLst/>
                <a:latin typeface="Arial" panose="020B0604020202020204" pitchFamily="34" charset="0"/>
              </a:rPr>
              <a:t>Function Points (FP)</a:t>
            </a:r>
            <a:r>
              <a:rPr kumimoji="0" lang="en-US" altLang="en-US" sz="1600" b="0" i="0" u="none" strike="noStrike" cap="none" normalizeH="0" baseline="0" dirty="0" smtClean="0">
                <a:ln>
                  <a:noFill/>
                </a:ln>
                <a:solidFill>
                  <a:schemeClr val="tx1"/>
                </a:solidFill>
                <a:effectLst/>
                <a:latin typeface="Arial" panose="020B0604020202020204" pitchFamily="34" charset="0"/>
              </a:rPr>
              <a:t>, a unit that quantifies the functionality delivered by the software. </a:t>
            </a:r>
          </a:p>
        </p:txBody>
      </p:sp>
      <p:sp>
        <p:nvSpPr>
          <p:cNvPr id="4" name="Rectangle 3"/>
          <p:cNvSpPr/>
          <p:nvPr/>
        </p:nvSpPr>
        <p:spPr>
          <a:xfrm>
            <a:off x="104501" y="3110285"/>
            <a:ext cx="11665133" cy="646331"/>
          </a:xfrm>
          <a:prstGeom prst="rect">
            <a:avLst/>
          </a:prstGeom>
        </p:spPr>
        <p:txBody>
          <a:bodyPr wrap="square">
            <a:spAutoFit/>
          </a:bodyPr>
          <a:lstStyle/>
          <a:p>
            <a:r>
              <a:rPr lang="en-US" b="1" dirty="0"/>
              <a:t>Key Components in Function Point Analysis (FPA)</a:t>
            </a:r>
          </a:p>
          <a:p>
            <a:r>
              <a:rPr lang="en-US" dirty="0"/>
              <a:t>Function Points are calculated based on the following components:</a:t>
            </a:r>
          </a:p>
        </p:txBody>
      </p:sp>
      <p:sp>
        <p:nvSpPr>
          <p:cNvPr id="5" name="Rectangle 4"/>
          <p:cNvSpPr/>
          <p:nvPr/>
        </p:nvSpPr>
        <p:spPr>
          <a:xfrm>
            <a:off x="104501" y="3833776"/>
            <a:ext cx="2795454" cy="646331"/>
          </a:xfrm>
          <a:prstGeom prst="rect">
            <a:avLst/>
          </a:prstGeom>
        </p:spPr>
        <p:txBody>
          <a:bodyPr wrap="square">
            <a:spAutoFit/>
          </a:bodyPr>
          <a:lstStyle/>
          <a:p>
            <a:r>
              <a:rPr lang="en-IN" b="1" dirty="0" smtClean="0"/>
              <a:t>1.Number </a:t>
            </a:r>
            <a:r>
              <a:rPr lang="en-IN" b="1" dirty="0"/>
              <a:t>of user </a:t>
            </a:r>
            <a:r>
              <a:rPr lang="en-IN" b="1" dirty="0" smtClean="0"/>
              <a:t>inputs</a:t>
            </a:r>
            <a:r>
              <a:rPr lang="en-IN" dirty="0" smtClean="0"/>
              <a:t>. :-</a:t>
            </a:r>
            <a:br>
              <a:rPr lang="en-IN" dirty="0" smtClean="0"/>
            </a:br>
            <a:r>
              <a:rPr lang="en-IN" dirty="0" smtClean="0"/>
              <a:t>  </a:t>
            </a:r>
            <a:endParaRPr lang="en-IN" dirty="0"/>
          </a:p>
        </p:txBody>
      </p:sp>
      <p:sp>
        <p:nvSpPr>
          <p:cNvPr id="8" name="Rectangle 2"/>
          <p:cNvSpPr>
            <a:spLocks noChangeArrowheads="1"/>
          </p:cNvSpPr>
          <p:nvPr/>
        </p:nvSpPr>
        <p:spPr bwMode="auto">
          <a:xfrm>
            <a:off x="535577" y="3911700"/>
            <a:ext cx="995389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Data or control inputs provided by the user, such as forms or input fields.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Example: A login form where users enter credentials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
        <p:nvSpPr>
          <p:cNvPr id="9" name="Rectangle 8"/>
          <p:cNvSpPr/>
          <p:nvPr/>
        </p:nvSpPr>
        <p:spPr>
          <a:xfrm>
            <a:off x="104501" y="4990114"/>
            <a:ext cx="3187339" cy="369332"/>
          </a:xfrm>
          <a:prstGeom prst="rect">
            <a:avLst/>
          </a:prstGeom>
        </p:spPr>
        <p:txBody>
          <a:bodyPr wrap="square">
            <a:spAutoFit/>
          </a:bodyPr>
          <a:lstStyle/>
          <a:p>
            <a:r>
              <a:rPr lang="en-IN" b="1" dirty="0" smtClean="0"/>
              <a:t>2.Number </a:t>
            </a:r>
            <a:r>
              <a:rPr lang="en-IN" b="1" dirty="0"/>
              <a:t>of user </a:t>
            </a:r>
            <a:r>
              <a:rPr lang="en-IN" b="1" dirty="0" smtClean="0"/>
              <a:t>outputs:-</a:t>
            </a:r>
            <a:endParaRPr lang="en-IN" b="1" dirty="0"/>
          </a:p>
        </p:txBody>
      </p:sp>
      <p:sp>
        <p:nvSpPr>
          <p:cNvPr id="10" name="Rectangle 3"/>
          <p:cNvSpPr>
            <a:spLocks noChangeArrowheads="1"/>
          </p:cNvSpPr>
          <p:nvPr/>
        </p:nvSpPr>
        <p:spPr bwMode="auto">
          <a:xfrm>
            <a:off x="535577" y="5052865"/>
            <a:ext cx="969264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Information sent to the user, such as reports or error messages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Example: A summary report generated by the system  </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193526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58" y="161499"/>
            <a:ext cx="2932213" cy="369332"/>
          </a:xfrm>
          <a:prstGeom prst="rect">
            <a:avLst/>
          </a:prstGeom>
        </p:spPr>
        <p:txBody>
          <a:bodyPr wrap="none">
            <a:spAutoFit/>
          </a:bodyPr>
          <a:lstStyle/>
          <a:p>
            <a:r>
              <a:rPr lang="en-IN" b="1" dirty="0" smtClean="0"/>
              <a:t>3.Number </a:t>
            </a:r>
            <a:r>
              <a:rPr lang="en-IN" b="1" dirty="0"/>
              <a:t>of user inquiries</a:t>
            </a:r>
            <a:r>
              <a:rPr lang="en-IN" dirty="0" smtClean="0"/>
              <a:t>.:-</a:t>
            </a:r>
            <a:endParaRPr lang="en-IN" dirty="0"/>
          </a:p>
        </p:txBody>
      </p:sp>
      <p:sp>
        <p:nvSpPr>
          <p:cNvPr id="3" name="Rectangle 1"/>
          <p:cNvSpPr>
            <a:spLocks noChangeArrowheads="1"/>
          </p:cNvSpPr>
          <p:nvPr/>
        </p:nvSpPr>
        <p:spPr bwMode="auto">
          <a:xfrm>
            <a:off x="572255" y="252845"/>
            <a:ext cx="121901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User-initiated interactions that involve a request for information and its response.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Example: A search operation in a database. </a:t>
            </a:r>
          </a:p>
        </p:txBody>
      </p:sp>
      <p:sp>
        <p:nvSpPr>
          <p:cNvPr id="4" name="Rectangle 3"/>
          <p:cNvSpPr/>
          <p:nvPr/>
        </p:nvSpPr>
        <p:spPr>
          <a:xfrm>
            <a:off x="219558" y="1337156"/>
            <a:ext cx="2032929" cy="369332"/>
          </a:xfrm>
          <a:prstGeom prst="rect">
            <a:avLst/>
          </a:prstGeom>
        </p:spPr>
        <p:txBody>
          <a:bodyPr wrap="none">
            <a:spAutoFit/>
          </a:bodyPr>
          <a:lstStyle/>
          <a:p>
            <a:r>
              <a:rPr lang="en-IN" b="1" dirty="0" smtClean="0"/>
              <a:t>4.Number </a:t>
            </a:r>
            <a:r>
              <a:rPr lang="en-IN" b="1" dirty="0"/>
              <a:t>of files</a:t>
            </a:r>
            <a:r>
              <a:rPr lang="en-IN" dirty="0" smtClean="0"/>
              <a:t>.:-</a:t>
            </a:r>
            <a:endParaRPr lang="en-IN" dirty="0"/>
          </a:p>
        </p:txBody>
      </p:sp>
      <p:sp>
        <p:nvSpPr>
          <p:cNvPr id="5" name="Rectangle 2"/>
          <p:cNvSpPr>
            <a:spLocks noChangeArrowheads="1"/>
          </p:cNvSpPr>
          <p:nvPr/>
        </p:nvSpPr>
        <p:spPr bwMode="auto">
          <a:xfrm>
            <a:off x="572255" y="1498138"/>
            <a:ext cx="964474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Files or data groups maintained by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Example: A database storing customer details. </a:t>
            </a:r>
          </a:p>
        </p:txBody>
      </p:sp>
      <p:sp>
        <p:nvSpPr>
          <p:cNvPr id="6" name="Rectangle 5"/>
          <p:cNvSpPr/>
          <p:nvPr/>
        </p:nvSpPr>
        <p:spPr>
          <a:xfrm>
            <a:off x="219558" y="2512813"/>
            <a:ext cx="3417282" cy="369332"/>
          </a:xfrm>
          <a:prstGeom prst="rect">
            <a:avLst/>
          </a:prstGeom>
        </p:spPr>
        <p:txBody>
          <a:bodyPr wrap="none">
            <a:spAutoFit/>
          </a:bodyPr>
          <a:lstStyle/>
          <a:p>
            <a:r>
              <a:rPr lang="en-IN" b="1" dirty="0" smtClean="0"/>
              <a:t>5.Number </a:t>
            </a:r>
            <a:r>
              <a:rPr lang="en-IN" b="1" dirty="0"/>
              <a:t>of external interfaces</a:t>
            </a:r>
            <a:r>
              <a:rPr lang="en-IN" dirty="0" smtClean="0"/>
              <a:t>.:-</a:t>
            </a:r>
            <a:endParaRPr lang="en-IN" dirty="0"/>
          </a:p>
        </p:txBody>
      </p:sp>
      <p:sp>
        <p:nvSpPr>
          <p:cNvPr id="7" name="Rectangle 3"/>
          <p:cNvSpPr>
            <a:spLocks noChangeArrowheads="1"/>
          </p:cNvSpPr>
          <p:nvPr/>
        </p:nvSpPr>
        <p:spPr bwMode="auto">
          <a:xfrm>
            <a:off x="572255" y="2637190"/>
            <a:ext cx="1038748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Files or data groups used by the system but maintained by external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Example: A file shared with a third-party payment gateway</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
        <p:nvSpPr>
          <p:cNvPr id="8" name="Rectangle 4"/>
          <p:cNvSpPr>
            <a:spLocks noChangeArrowheads="1"/>
          </p:cNvSpPr>
          <p:nvPr/>
        </p:nvSpPr>
        <p:spPr bwMode="auto">
          <a:xfrm>
            <a:off x="0" y="3943051"/>
            <a:ext cx="1209620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Assign weights (</a:t>
            </a:r>
            <a:r>
              <a:rPr lang="en-IN" dirty="0"/>
              <a:t>simple, average, or complex</a:t>
            </a:r>
            <a:r>
              <a:rPr kumimoji="0" lang="en-US" altLang="en-US" sz="1600" b="0" i="0" u="none" strike="noStrike" cap="none" normalizeH="0" baseline="0" dirty="0" smtClean="0">
                <a:ln>
                  <a:noFill/>
                </a:ln>
                <a:solidFill>
                  <a:schemeClr val="tx1"/>
                </a:solidFill>
                <a:effectLst/>
                <a:latin typeface="Arial" panose="020B0604020202020204" pitchFamily="34" charset="0"/>
              </a:rPr>
              <a:t>) to each function type (UI, UO, </a:t>
            </a:r>
            <a:r>
              <a:rPr kumimoji="0" lang="en-US" altLang="en-US" sz="1600" b="0" i="0" u="none" strike="noStrike" cap="none" normalizeH="0" baseline="0" dirty="0" err="1" smtClean="0">
                <a:ln>
                  <a:noFill/>
                </a:ln>
                <a:solidFill>
                  <a:schemeClr val="tx1"/>
                </a:solidFill>
                <a:effectLst/>
                <a:latin typeface="Arial" panose="020B0604020202020204" pitchFamily="34" charset="0"/>
              </a:rPr>
              <a:t>UiQ</a:t>
            </a:r>
            <a:r>
              <a:rPr kumimoji="0" lang="en-US" altLang="en-US" sz="1600" b="0" i="0" u="none" strike="noStrike" cap="none" normalizeH="0" baseline="0" dirty="0" smtClean="0">
                <a:ln>
                  <a:noFill/>
                </a:ln>
                <a:solidFill>
                  <a:schemeClr val="tx1"/>
                </a:solidFill>
                <a:effectLst/>
                <a:latin typeface="Arial" panose="020B0604020202020204" pitchFamily="34" charset="0"/>
              </a:rPr>
              <a:t>, F, EF) based on their complexity.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Use a predefined table to determine the weights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
        <p:nvSpPr>
          <p:cNvPr id="9" name="Rectangle 8"/>
          <p:cNvSpPr/>
          <p:nvPr/>
        </p:nvSpPr>
        <p:spPr>
          <a:xfrm>
            <a:off x="2010198" y="4925746"/>
            <a:ext cx="6650475" cy="646331"/>
          </a:xfrm>
          <a:prstGeom prst="rect">
            <a:avLst/>
          </a:prstGeom>
        </p:spPr>
        <p:txBody>
          <a:bodyPr wrap="square">
            <a:spAutoFit/>
          </a:bodyPr>
          <a:lstStyle/>
          <a:p>
            <a:pPr algn="ctr"/>
            <a:r>
              <a:rPr lang="en-US" dirty="0"/>
              <a:t>To compute function points (FP), the following relationship is used: </a:t>
            </a:r>
            <a:r>
              <a:rPr lang="en-US" b="1" dirty="0"/>
              <a:t>FP = count total </a:t>
            </a:r>
            <a:r>
              <a:rPr lang="en-US" b="1" dirty="0" smtClean="0"/>
              <a:t>* </a:t>
            </a:r>
            <a:r>
              <a:rPr lang="en-US" b="1" dirty="0"/>
              <a:t>[0.65 + 0.01 </a:t>
            </a:r>
            <a:r>
              <a:rPr lang="en-US" b="1" dirty="0" smtClean="0"/>
              <a:t>* </a:t>
            </a:r>
            <a:r>
              <a:rPr lang="en-US" b="1" dirty="0"/>
              <a:t>∑(Fi )]</a:t>
            </a:r>
            <a:endParaRPr lang="en-IN" b="1" dirty="0"/>
          </a:p>
        </p:txBody>
      </p:sp>
      <p:sp>
        <p:nvSpPr>
          <p:cNvPr id="10" name="Rectangle 9"/>
          <p:cNvSpPr/>
          <p:nvPr/>
        </p:nvSpPr>
        <p:spPr>
          <a:xfrm>
            <a:off x="603657" y="5825317"/>
            <a:ext cx="9872754" cy="646331"/>
          </a:xfrm>
          <a:prstGeom prst="rect">
            <a:avLst/>
          </a:prstGeom>
        </p:spPr>
        <p:txBody>
          <a:bodyPr wrap="square">
            <a:spAutoFit/>
          </a:bodyPr>
          <a:lstStyle/>
          <a:p>
            <a:r>
              <a:rPr lang="en-US" dirty="0"/>
              <a:t>where count total is the sum of all FP entries obtained from </a:t>
            </a:r>
            <a:r>
              <a:rPr lang="en-US" dirty="0" smtClean="0"/>
              <a:t>Figure given below. and</a:t>
            </a:r>
          </a:p>
          <a:p>
            <a:r>
              <a:rPr lang="en-US" dirty="0"/>
              <a:t>The Fi (</a:t>
            </a:r>
            <a:r>
              <a:rPr lang="en-US" dirty="0" err="1"/>
              <a:t>i</a:t>
            </a:r>
            <a:r>
              <a:rPr lang="en-US" dirty="0"/>
              <a:t> = 1 to 14) are "complexity adjustment </a:t>
            </a:r>
            <a:r>
              <a:rPr lang="en-US" dirty="0" smtClean="0"/>
              <a:t>values“.</a:t>
            </a:r>
            <a:endParaRPr lang="en-IN" dirty="0"/>
          </a:p>
        </p:txBody>
      </p:sp>
    </p:spTree>
    <p:extLst>
      <p:ext uri="{BB962C8B-B14F-4D97-AF65-F5344CB8AC3E}">
        <p14:creationId xmlns:p14="http://schemas.microsoft.com/office/powerpoint/2010/main" val="3884469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00696" y="169817"/>
            <a:ext cx="7060828" cy="3331331"/>
          </a:xfrm>
          <a:prstGeom prst="rect">
            <a:avLst/>
          </a:prstGeom>
        </p:spPr>
      </p:pic>
    </p:spTree>
    <p:extLst>
      <p:ext uri="{BB962C8B-B14F-4D97-AF65-F5344CB8AC3E}">
        <p14:creationId xmlns:p14="http://schemas.microsoft.com/office/powerpoint/2010/main" val="1779737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524" y="96185"/>
            <a:ext cx="5035481" cy="523220"/>
          </a:xfrm>
          <a:prstGeom prst="rect">
            <a:avLst/>
          </a:prstGeom>
        </p:spPr>
        <p:txBody>
          <a:bodyPr wrap="none">
            <a:spAutoFit/>
          </a:bodyPr>
          <a:lstStyle/>
          <a:p>
            <a:r>
              <a:rPr lang="en-IN" sz="2800" b="1" dirty="0"/>
              <a:t>Extended Function Point Metrics</a:t>
            </a:r>
          </a:p>
        </p:txBody>
      </p:sp>
      <p:sp>
        <p:nvSpPr>
          <p:cNvPr id="5" name="Rectangle 4"/>
          <p:cNvSpPr/>
          <p:nvPr/>
        </p:nvSpPr>
        <p:spPr>
          <a:xfrm>
            <a:off x="164524" y="619405"/>
            <a:ext cx="11722676" cy="2585323"/>
          </a:xfrm>
          <a:prstGeom prst="rect">
            <a:avLst/>
          </a:prstGeom>
        </p:spPr>
        <p:txBody>
          <a:bodyPr wrap="square">
            <a:spAutoFit/>
          </a:bodyPr>
          <a:lstStyle/>
          <a:p>
            <a:pPr marL="285750" indent="-285750">
              <a:buFont typeface="Arial" panose="020B0604020202020204" pitchFamily="34" charset="0"/>
              <a:buChar char="•"/>
            </a:pPr>
            <a:r>
              <a:rPr lang="en-US" dirty="0"/>
              <a:t>The </a:t>
            </a:r>
            <a:r>
              <a:rPr lang="en-US" b="1" dirty="0"/>
              <a:t>function point </a:t>
            </a:r>
            <a:r>
              <a:rPr lang="en-US" dirty="0"/>
              <a:t>measure was originally designed to be applied to </a:t>
            </a:r>
            <a:r>
              <a:rPr lang="en-US" b="1" dirty="0"/>
              <a:t>business </a:t>
            </a:r>
            <a:r>
              <a:rPr lang="en-US" b="1" dirty="0" smtClean="0"/>
              <a:t>information </a:t>
            </a:r>
            <a:r>
              <a:rPr lang="en-US" b="1" dirty="0"/>
              <a:t>systems applications</a:t>
            </a:r>
            <a:r>
              <a:rPr lang="en-US" dirty="0"/>
              <a:t>. To accommodate these applications, the data </a:t>
            </a:r>
            <a:r>
              <a:rPr lang="en-US" dirty="0" smtClean="0"/>
              <a:t>dimension </a:t>
            </a:r>
            <a:r>
              <a:rPr lang="en-US" dirty="0"/>
              <a:t>(the information domain values discussed previously) was emphasized to the </a:t>
            </a:r>
            <a:r>
              <a:rPr lang="en-US" b="1" dirty="0"/>
              <a:t>exclusion of the functional and behavioral (control) dimensions</a:t>
            </a:r>
            <a:r>
              <a:rPr lang="en-US" dirty="0"/>
              <a:t>. For this reason, the </a:t>
            </a:r>
            <a:r>
              <a:rPr lang="en-US" b="1" dirty="0"/>
              <a:t>function point </a:t>
            </a:r>
            <a:r>
              <a:rPr lang="en-US" dirty="0"/>
              <a:t>measure was </a:t>
            </a:r>
            <a:r>
              <a:rPr lang="en-US" b="1" dirty="0"/>
              <a:t>inadequate for many engineering and embedded </a:t>
            </a:r>
            <a:r>
              <a:rPr lang="en-US" b="1" dirty="0" smtClean="0"/>
              <a:t>systems </a:t>
            </a:r>
            <a:r>
              <a:rPr lang="en-US" dirty="0" smtClean="0"/>
              <a:t> which </a:t>
            </a:r>
            <a:r>
              <a:rPr lang="en-US" b="1" dirty="0"/>
              <a:t>emphasize function and </a:t>
            </a:r>
            <a:r>
              <a:rPr lang="en-US" b="1" dirty="0" smtClean="0"/>
              <a:t>control</a:t>
            </a:r>
            <a:r>
              <a:rPr lang="en-US" dirty="0" smtClean="0"/>
              <a: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 </a:t>
            </a:r>
            <a:r>
              <a:rPr lang="en-US" dirty="0"/>
              <a:t>number of </a:t>
            </a:r>
            <a:r>
              <a:rPr lang="en-US" b="1" dirty="0"/>
              <a:t>extensions</a:t>
            </a:r>
            <a:r>
              <a:rPr lang="en-US" dirty="0"/>
              <a:t> to the </a:t>
            </a:r>
            <a:r>
              <a:rPr lang="en-US" b="1" dirty="0"/>
              <a:t>basic function point </a:t>
            </a:r>
            <a:r>
              <a:rPr lang="en-US" dirty="0"/>
              <a:t>measure have been proposed to remedy this situation.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 </a:t>
            </a:r>
            <a:r>
              <a:rPr lang="en-US" dirty="0"/>
              <a:t>function point </a:t>
            </a:r>
            <a:r>
              <a:rPr lang="en-US" dirty="0" smtClean="0"/>
              <a:t>extensions are called </a:t>
            </a:r>
            <a:r>
              <a:rPr lang="en-US" b="1" dirty="0"/>
              <a:t>feature </a:t>
            </a:r>
            <a:r>
              <a:rPr lang="en-US" b="1" dirty="0" smtClean="0"/>
              <a:t>points </a:t>
            </a:r>
            <a:r>
              <a:rPr lang="en-US" dirty="0" smtClean="0"/>
              <a:t>and</a:t>
            </a:r>
            <a:r>
              <a:rPr lang="en-US" b="1" dirty="0" smtClean="0"/>
              <a:t> </a:t>
            </a:r>
            <a:r>
              <a:rPr lang="en-IN" b="1" dirty="0"/>
              <a:t>3D Function Points</a:t>
            </a:r>
            <a:r>
              <a:rPr lang="en-US" b="1" dirty="0" smtClean="0"/>
              <a:t> </a:t>
            </a:r>
            <a:r>
              <a:rPr lang="en-US" dirty="0" smtClean="0"/>
              <a:t>, </a:t>
            </a:r>
            <a:r>
              <a:rPr lang="en-US" dirty="0"/>
              <a:t>is a superset of the function point measure that can be applied to systems and engineering software applications.</a:t>
            </a:r>
            <a:endParaRPr lang="en-IN" dirty="0"/>
          </a:p>
        </p:txBody>
      </p:sp>
      <p:sp>
        <p:nvSpPr>
          <p:cNvPr id="6" name="Rectangle 5"/>
          <p:cNvSpPr/>
          <p:nvPr/>
        </p:nvSpPr>
        <p:spPr>
          <a:xfrm>
            <a:off x="164524" y="3356542"/>
            <a:ext cx="11194868" cy="1200329"/>
          </a:xfrm>
          <a:prstGeom prst="rect">
            <a:avLst/>
          </a:prstGeom>
        </p:spPr>
        <p:txBody>
          <a:bodyPr wrap="square">
            <a:spAutoFit/>
          </a:bodyPr>
          <a:lstStyle/>
          <a:p>
            <a:pPr marL="285750" indent="-285750">
              <a:buFont typeface="Arial" panose="020B0604020202020204" pitchFamily="34" charset="0"/>
              <a:buChar char="•"/>
            </a:pPr>
            <a:r>
              <a:rPr lang="en-US" dirty="0"/>
              <a:t>The feature point measure accommodates applications in which algorithmic </a:t>
            </a:r>
            <a:r>
              <a:rPr lang="en-US" dirty="0" smtClean="0"/>
              <a:t>complexity </a:t>
            </a:r>
            <a:r>
              <a:rPr lang="en-US" dirty="0"/>
              <a:t>is high</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Real-time</a:t>
            </a:r>
            <a:r>
              <a:rPr lang="en-US" dirty="0"/>
              <a:t>, process control and embedded software applications tend to have high algorithmic complexity and are therefore amenable to the feature point. </a:t>
            </a:r>
            <a:endParaRPr lang="en-IN" dirty="0"/>
          </a:p>
        </p:txBody>
      </p:sp>
      <p:sp>
        <p:nvSpPr>
          <p:cNvPr id="7" name="Rectangle 6"/>
          <p:cNvSpPr/>
          <p:nvPr/>
        </p:nvSpPr>
        <p:spPr>
          <a:xfrm>
            <a:off x="164523" y="4708685"/>
            <a:ext cx="11722677" cy="1754326"/>
          </a:xfrm>
          <a:prstGeom prst="rect">
            <a:avLst/>
          </a:prstGeom>
        </p:spPr>
        <p:txBody>
          <a:bodyPr wrap="square">
            <a:spAutoFit/>
          </a:bodyPr>
          <a:lstStyle/>
          <a:p>
            <a:r>
              <a:rPr lang="en-US" dirty="0"/>
              <a:t>To compute the </a:t>
            </a:r>
            <a:r>
              <a:rPr lang="en-US" b="1" dirty="0"/>
              <a:t>feature point</a:t>
            </a:r>
            <a:r>
              <a:rPr lang="en-US" dirty="0"/>
              <a:t>, information domain values are again counted and weighted as </a:t>
            </a:r>
            <a:r>
              <a:rPr lang="en-US" dirty="0" smtClean="0"/>
              <a:t>described for </a:t>
            </a:r>
            <a:r>
              <a:rPr lang="en-US" b="1" dirty="0" smtClean="0"/>
              <a:t>function point  </a:t>
            </a:r>
            <a:r>
              <a:rPr lang="en-US" dirty="0"/>
              <a:t>(inputs, outputs, files, inquiries, and external references</a:t>
            </a:r>
            <a:r>
              <a:rPr lang="en-US" dirty="0" smtClean="0"/>
              <a:t>).</a:t>
            </a:r>
          </a:p>
          <a:p>
            <a:r>
              <a:rPr lang="en-US" dirty="0"/>
              <a:t>In addition, the </a:t>
            </a:r>
            <a:r>
              <a:rPr lang="en-US" b="1" dirty="0"/>
              <a:t>feature point metric </a:t>
            </a:r>
            <a:r>
              <a:rPr lang="en-US" dirty="0"/>
              <a:t>counts a new software characteristic—</a:t>
            </a:r>
            <a:r>
              <a:rPr lang="en-US" b="1" dirty="0"/>
              <a:t>algorithms</a:t>
            </a:r>
            <a:r>
              <a:rPr lang="en-US" dirty="0" smtClean="0"/>
              <a:t>.</a:t>
            </a:r>
          </a:p>
          <a:p>
            <a:endParaRPr lang="en-US" dirty="0" smtClean="0"/>
          </a:p>
          <a:p>
            <a:r>
              <a:rPr lang="en-US" dirty="0"/>
              <a:t>An </a:t>
            </a:r>
            <a:r>
              <a:rPr lang="en-US" b="1" dirty="0"/>
              <a:t>algorithm</a:t>
            </a:r>
            <a:r>
              <a:rPr lang="en-US" dirty="0"/>
              <a:t> is defined as "a bounded </a:t>
            </a:r>
            <a:r>
              <a:rPr lang="en-US" dirty="0" smtClean="0"/>
              <a:t>computational </a:t>
            </a:r>
            <a:r>
              <a:rPr lang="en-US" dirty="0"/>
              <a:t>problem that is included within a specific computer program” </a:t>
            </a:r>
            <a:r>
              <a:rPr lang="en-US" dirty="0" smtClean="0"/>
              <a:t>. Inverting </a:t>
            </a:r>
            <a:r>
              <a:rPr lang="en-US" dirty="0"/>
              <a:t>a matrix, decoding a bit string, or handling an interrupt are all examples of </a:t>
            </a:r>
            <a:r>
              <a:rPr lang="en-US" dirty="0" smtClean="0"/>
              <a:t>algorithms</a:t>
            </a:r>
            <a:endParaRPr lang="en-IN" b="1" dirty="0"/>
          </a:p>
        </p:txBody>
      </p:sp>
    </p:spTree>
    <p:extLst>
      <p:ext uri="{BB962C8B-B14F-4D97-AF65-F5344CB8AC3E}">
        <p14:creationId xmlns:p14="http://schemas.microsoft.com/office/powerpoint/2010/main" val="3018854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909" y="666112"/>
            <a:ext cx="11362348" cy="1200329"/>
          </a:xfrm>
          <a:prstGeom prst="rect">
            <a:avLst/>
          </a:prstGeom>
        </p:spPr>
        <p:txBody>
          <a:bodyPr wrap="square">
            <a:spAutoFit/>
          </a:bodyPr>
          <a:lstStyle/>
          <a:p>
            <a:r>
              <a:rPr lang="en-US" dirty="0"/>
              <a:t>Another function point extension for real-time systems and engineered products has been </a:t>
            </a:r>
            <a:r>
              <a:rPr lang="en-US" dirty="0" smtClean="0"/>
              <a:t>developed called </a:t>
            </a:r>
            <a:r>
              <a:rPr lang="en-IN" dirty="0"/>
              <a:t>3D Function </a:t>
            </a:r>
            <a:r>
              <a:rPr lang="en-IN" dirty="0" smtClean="0"/>
              <a:t>Points.</a:t>
            </a:r>
          </a:p>
          <a:p>
            <a:r>
              <a:rPr lang="en-US" dirty="0" smtClean="0"/>
              <a:t>This approach </a:t>
            </a:r>
            <a:r>
              <a:rPr lang="en-US" dirty="0"/>
              <a:t>integrates the </a:t>
            </a:r>
            <a:r>
              <a:rPr lang="en-US" b="1" dirty="0"/>
              <a:t>data dimension </a:t>
            </a:r>
            <a:r>
              <a:rPr lang="en-US" dirty="0"/>
              <a:t>of software with the </a:t>
            </a:r>
            <a:r>
              <a:rPr lang="en-US" b="1" dirty="0"/>
              <a:t>functional and control dimensions </a:t>
            </a:r>
            <a:r>
              <a:rPr lang="en-US" dirty="0"/>
              <a:t>to provide a function-oriented measure amenable to applications that emphasize function and control capabilities.</a:t>
            </a:r>
            <a:endParaRPr lang="en-IN" dirty="0"/>
          </a:p>
        </p:txBody>
      </p:sp>
      <p:sp>
        <p:nvSpPr>
          <p:cNvPr id="3" name="Rectangle 2"/>
          <p:cNvSpPr/>
          <p:nvPr/>
        </p:nvSpPr>
        <p:spPr>
          <a:xfrm>
            <a:off x="328909" y="266002"/>
            <a:ext cx="2177134" cy="400110"/>
          </a:xfrm>
          <a:prstGeom prst="rect">
            <a:avLst/>
          </a:prstGeom>
        </p:spPr>
        <p:txBody>
          <a:bodyPr wrap="none">
            <a:spAutoFit/>
          </a:bodyPr>
          <a:lstStyle/>
          <a:p>
            <a:r>
              <a:rPr lang="en-IN" sz="2000" b="1" dirty="0"/>
              <a:t>3D Function Points</a:t>
            </a:r>
          </a:p>
        </p:txBody>
      </p:sp>
      <p:sp>
        <p:nvSpPr>
          <p:cNvPr id="4" name="Rectangle 3"/>
          <p:cNvSpPr/>
          <p:nvPr/>
        </p:nvSpPr>
        <p:spPr>
          <a:xfrm>
            <a:off x="526868" y="2461268"/>
            <a:ext cx="10628811" cy="1200329"/>
          </a:xfrm>
          <a:prstGeom prst="rect">
            <a:avLst/>
          </a:prstGeom>
        </p:spPr>
        <p:txBody>
          <a:bodyPr wrap="square">
            <a:spAutoFit/>
          </a:bodyPr>
          <a:lstStyle/>
          <a:p>
            <a:r>
              <a:rPr lang="en-US" b="1" dirty="0"/>
              <a:t>Data Dimension</a:t>
            </a:r>
            <a:r>
              <a:rPr lang="en-US" dirty="0"/>
              <a:t>:</a:t>
            </a:r>
          </a:p>
          <a:p>
            <a:pPr lvl="1">
              <a:buFont typeface="Arial" panose="020B0604020202020204" pitchFamily="34" charset="0"/>
              <a:buChar char="•"/>
            </a:pPr>
            <a:r>
              <a:rPr lang="en-US" dirty="0"/>
              <a:t>Evaluated similarly to Function Points, using:</a:t>
            </a:r>
          </a:p>
          <a:p>
            <a:pPr marL="1200150" lvl="2" indent="-285750">
              <a:buFont typeface="Arial" panose="020B0604020202020204" pitchFamily="34" charset="0"/>
              <a:buChar char="•"/>
            </a:pPr>
            <a:r>
              <a:rPr lang="en-US" b="1" dirty="0"/>
              <a:t>Retained Data</a:t>
            </a:r>
            <a:r>
              <a:rPr lang="en-US" dirty="0"/>
              <a:t>: </a:t>
            </a:r>
            <a:r>
              <a:rPr lang="en-US" dirty="0" smtClean="0"/>
              <a:t>Number of </a:t>
            </a:r>
            <a:r>
              <a:rPr lang="en-US" dirty="0"/>
              <a:t>files.</a:t>
            </a:r>
          </a:p>
          <a:p>
            <a:pPr marL="1200150" lvl="2" indent="-285750">
              <a:buFont typeface="Arial" panose="020B0604020202020204" pitchFamily="34" charset="0"/>
              <a:buChar char="•"/>
            </a:pPr>
            <a:r>
              <a:rPr lang="en-US" b="1" dirty="0"/>
              <a:t>External Data</a:t>
            </a:r>
            <a:r>
              <a:rPr lang="en-US" dirty="0"/>
              <a:t>: Inputs, outputs, inquiries, and external references.</a:t>
            </a:r>
          </a:p>
        </p:txBody>
      </p:sp>
      <p:sp>
        <p:nvSpPr>
          <p:cNvPr id="5" name="TextBox 4"/>
          <p:cNvSpPr txBox="1"/>
          <p:nvPr/>
        </p:nvSpPr>
        <p:spPr>
          <a:xfrm>
            <a:off x="328909" y="2091936"/>
            <a:ext cx="7247548" cy="369332"/>
          </a:xfrm>
          <a:prstGeom prst="rect">
            <a:avLst/>
          </a:prstGeom>
          <a:noFill/>
        </p:spPr>
        <p:txBody>
          <a:bodyPr wrap="square" rtlCol="0">
            <a:spAutoFit/>
          </a:bodyPr>
          <a:lstStyle/>
          <a:p>
            <a:r>
              <a:rPr lang="en-US" dirty="0" smtClean="0"/>
              <a:t>How Data , Functional and control dimensions are evaluated :-</a:t>
            </a:r>
            <a:endParaRPr lang="en-IN" dirty="0"/>
          </a:p>
        </p:txBody>
      </p:sp>
      <p:sp>
        <p:nvSpPr>
          <p:cNvPr id="6" name="Rectangle 5"/>
          <p:cNvSpPr/>
          <p:nvPr/>
        </p:nvSpPr>
        <p:spPr>
          <a:xfrm>
            <a:off x="526867" y="3667517"/>
            <a:ext cx="11164389" cy="923330"/>
          </a:xfrm>
          <a:prstGeom prst="rect">
            <a:avLst/>
          </a:prstGeom>
        </p:spPr>
        <p:txBody>
          <a:bodyPr wrap="square">
            <a:spAutoFit/>
          </a:bodyPr>
          <a:lstStyle/>
          <a:p>
            <a:r>
              <a:rPr lang="en-US" b="1" dirty="0"/>
              <a:t>Functional Dimension</a:t>
            </a:r>
            <a:r>
              <a:rPr lang="en-US" dirty="0"/>
              <a:t>:</a:t>
            </a:r>
          </a:p>
          <a:p>
            <a:pPr lvl="1">
              <a:buFont typeface="Arial" panose="020B0604020202020204" pitchFamily="34" charset="0"/>
              <a:buChar char="•"/>
            </a:pPr>
            <a:r>
              <a:rPr lang="en-US" dirty="0"/>
              <a:t>Measures </a:t>
            </a:r>
            <a:r>
              <a:rPr lang="en-US" b="1" dirty="0"/>
              <a:t>internal operations</a:t>
            </a:r>
            <a:r>
              <a:rPr lang="en-US" dirty="0"/>
              <a:t> needed to transform input to output.</a:t>
            </a:r>
          </a:p>
          <a:p>
            <a:pPr lvl="1">
              <a:buFont typeface="Arial" panose="020B0604020202020204" pitchFamily="34" charset="0"/>
              <a:buChar char="•"/>
            </a:pPr>
            <a:r>
              <a:rPr lang="en-US" dirty="0"/>
              <a:t>Example: Transforming raw sensor data into a formatted display.</a:t>
            </a:r>
          </a:p>
        </p:txBody>
      </p:sp>
      <p:sp>
        <p:nvSpPr>
          <p:cNvPr id="7" name="Rectangle 6"/>
          <p:cNvSpPr/>
          <p:nvPr/>
        </p:nvSpPr>
        <p:spPr>
          <a:xfrm>
            <a:off x="526867" y="4724009"/>
            <a:ext cx="11321144" cy="2031325"/>
          </a:xfrm>
          <a:prstGeom prst="rect">
            <a:avLst/>
          </a:prstGeom>
        </p:spPr>
        <p:txBody>
          <a:bodyPr wrap="square">
            <a:spAutoFit/>
          </a:bodyPr>
          <a:lstStyle/>
          <a:p>
            <a:r>
              <a:rPr lang="en-US" b="1" dirty="0"/>
              <a:t>Control Dimension</a:t>
            </a:r>
            <a:r>
              <a:rPr lang="en-US" dirty="0"/>
              <a:t>:</a:t>
            </a:r>
          </a:p>
          <a:p>
            <a:pPr lvl="1">
              <a:buFont typeface="Arial" panose="020B0604020202020204" pitchFamily="34" charset="0"/>
              <a:buChar char="•"/>
            </a:pPr>
            <a:r>
              <a:rPr lang="en-US" dirty="0"/>
              <a:t>Counts </a:t>
            </a:r>
            <a:r>
              <a:rPr lang="en-US" b="1" dirty="0"/>
              <a:t>transitions between states</a:t>
            </a:r>
            <a:r>
              <a:rPr lang="en-US" dirty="0"/>
              <a:t>, where:</a:t>
            </a:r>
          </a:p>
          <a:p>
            <a:pPr marL="1200150" lvl="2" indent="-285750">
              <a:buFont typeface="Arial" panose="020B0604020202020204" pitchFamily="34" charset="0"/>
              <a:buChar char="•"/>
            </a:pPr>
            <a:r>
              <a:rPr lang="en-US" dirty="0"/>
              <a:t>A </a:t>
            </a:r>
            <a:r>
              <a:rPr lang="en-US" b="1" dirty="0"/>
              <a:t>state</a:t>
            </a:r>
            <a:r>
              <a:rPr lang="en-US" dirty="0"/>
              <a:t> represents an externally observable mode of behavior.</a:t>
            </a:r>
          </a:p>
          <a:p>
            <a:pPr marL="1200150" lvl="2" indent="-285750">
              <a:buFont typeface="Arial" panose="020B0604020202020204" pitchFamily="34" charset="0"/>
              <a:buChar char="•"/>
            </a:pPr>
            <a:r>
              <a:rPr lang="en-US" dirty="0"/>
              <a:t>A </a:t>
            </a:r>
            <a:r>
              <a:rPr lang="en-US" b="1" dirty="0"/>
              <a:t>transition</a:t>
            </a:r>
            <a:r>
              <a:rPr lang="en-US" dirty="0"/>
              <a:t> is triggered by an event causing the system to change states.</a:t>
            </a:r>
          </a:p>
          <a:p>
            <a:pPr lvl="1">
              <a:buFont typeface="Arial" panose="020B0604020202020204" pitchFamily="34" charset="0"/>
              <a:buChar char="•"/>
            </a:pPr>
            <a:r>
              <a:rPr lang="en-US" dirty="0"/>
              <a:t>Example: In a wireless phone:</a:t>
            </a:r>
          </a:p>
          <a:p>
            <a:pPr marL="1200150" lvl="2" indent="-285750">
              <a:buFont typeface="Arial" panose="020B0604020202020204" pitchFamily="34" charset="0"/>
              <a:buChar char="•"/>
            </a:pPr>
            <a:r>
              <a:rPr lang="en-US" b="1" dirty="0"/>
              <a:t>Resting State</a:t>
            </a:r>
            <a:r>
              <a:rPr lang="en-US" dirty="0"/>
              <a:t> → User presses "Auto" → </a:t>
            </a:r>
            <a:r>
              <a:rPr lang="en-US" b="1" dirty="0"/>
              <a:t>Auto Dial State</a:t>
            </a:r>
            <a:endParaRPr lang="en-US" dirty="0"/>
          </a:p>
          <a:p>
            <a:pPr marL="1200150" lvl="2" indent="-285750">
              <a:buFont typeface="Arial" panose="020B0604020202020204" pitchFamily="34" charset="0"/>
              <a:buChar char="•"/>
            </a:pPr>
            <a:r>
              <a:rPr lang="en-US" dirty="0"/>
              <a:t>User enters number → Presses "Dial" → </a:t>
            </a:r>
            <a:r>
              <a:rPr lang="en-US" b="1" dirty="0"/>
              <a:t>Dialing State</a:t>
            </a:r>
            <a:endParaRPr lang="en-US" dirty="0"/>
          </a:p>
        </p:txBody>
      </p:sp>
    </p:spTree>
    <p:extLst>
      <p:ext uri="{BB962C8B-B14F-4D97-AF65-F5344CB8AC3E}">
        <p14:creationId xmlns:p14="http://schemas.microsoft.com/office/powerpoint/2010/main" val="2666744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674" y="169039"/>
            <a:ext cx="11425646" cy="3139321"/>
          </a:xfrm>
          <a:prstGeom prst="rect">
            <a:avLst/>
          </a:prstGeom>
        </p:spPr>
        <p:txBody>
          <a:bodyPr wrap="square">
            <a:spAutoFit/>
          </a:bodyPr>
          <a:lstStyle/>
          <a:p>
            <a:r>
              <a:rPr lang="en-IN" b="1" dirty="0"/>
              <a:t>Formula for 3D Function Points:</a:t>
            </a:r>
          </a:p>
          <a:p>
            <a:r>
              <a:rPr lang="en-IN" b="1" dirty="0" smtClean="0"/>
              <a:t>Index </a:t>
            </a:r>
            <a:r>
              <a:rPr lang="en-IN" b="1" dirty="0"/>
              <a:t>= I + O + Q + F + E + T + </a:t>
            </a:r>
            <a:r>
              <a:rPr lang="en-IN" b="1" dirty="0" smtClean="0"/>
              <a:t>R</a:t>
            </a:r>
          </a:p>
          <a:p>
            <a:r>
              <a:rPr lang="en-US" dirty="0"/>
              <a:t>where I, O, Q, F, E, T, and R represent complexity weighted values for the elements </a:t>
            </a:r>
            <a:r>
              <a:rPr lang="en-US" dirty="0" smtClean="0"/>
              <a:t>: </a:t>
            </a:r>
            <a:r>
              <a:rPr lang="en-US" dirty="0"/>
              <a:t>inputs, outputs, inquiries, internal data structures, external files, transformation, and transitions, respectively.</a:t>
            </a:r>
            <a:endParaRPr lang="en-IN" dirty="0" smtClean="0"/>
          </a:p>
          <a:p>
            <a:pPr lvl="1">
              <a:buFont typeface="Arial" panose="020B0604020202020204" pitchFamily="34" charset="0"/>
              <a:buChar char="•"/>
            </a:pPr>
            <a:r>
              <a:rPr lang="en-IN" dirty="0" smtClean="0"/>
              <a:t>I: Inputs</a:t>
            </a:r>
          </a:p>
          <a:p>
            <a:pPr lvl="1">
              <a:buFont typeface="Arial" panose="020B0604020202020204" pitchFamily="34" charset="0"/>
              <a:buChar char="•"/>
            </a:pPr>
            <a:r>
              <a:rPr lang="en-IN" dirty="0" smtClean="0"/>
              <a:t>O: Outputs</a:t>
            </a:r>
          </a:p>
          <a:p>
            <a:pPr lvl="1">
              <a:buFont typeface="Arial" panose="020B0604020202020204" pitchFamily="34" charset="0"/>
              <a:buChar char="•"/>
            </a:pPr>
            <a:r>
              <a:rPr lang="en-IN" dirty="0" smtClean="0"/>
              <a:t>Q: </a:t>
            </a:r>
            <a:r>
              <a:rPr lang="en-IN" dirty="0"/>
              <a:t>Inquiries</a:t>
            </a:r>
          </a:p>
          <a:p>
            <a:pPr lvl="1">
              <a:buFont typeface="Arial" panose="020B0604020202020204" pitchFamily="34" charset="0"/>
              <a:buChar char="•"/>
            </a:pPr>
            <a:r>
              <a:rPr lang="en-IN" dirty="0" smtClean="0"/>
              <a:t>F: </a:t>
            </a:r>
            <a:r>
              <a:rPr lang="en-IN" dirty="0"/>
              <a:t>Files (retained data)</a:t>
            </a:r>
          </a:p>
          <a:p>
            <a:pPr lvl="1">
              <a:buFont typeface="Arial" panose="020B0604020202020204" pitchFamily="34" charset="0"/>
              <a:buChar char="•"/>
            </a:pPr>
            <a:r>
              <a:rPr lang="en-IN" dirty="0" smtClean="0"/>
              <a:t>E: </a:t>
            </a:r>
            <a:r>
              <a:rPr lang="en-IN" dirty="0"/>
              <a:t>External references</a:t>
            </a:r>
          </a:p>
          <a:p>
            <a:pPr lvl="1">
              <a:buFont typeface="Arial" panose="020B0604020202020204" pitchFamily="34" charset="0"/>
              <a:buChar char="•"/>
            </a:pPr>
            <a:r>
              <a:rPr lang="en-IN" dirty="0" smtClean="0"/>
              <a:t>T: </a:t>
            </a:r>
            <a:r>
              <a:rPr lang="en-IN" dirty="0"/>
              <a:t>Transitions</a:t>
            </a:r>
          </a:p>
          <a:p>
            <a:pPr lvl="1">
              <a:buFont typeface="Arial" panose="020B0604020202020204" pitchFamily="34" charset="0"/>
              <a:buChar char="•"/>
            </a:pPr>
            <a:r>
              <a:rPr lang="en-IN" dirty="0" smtClean="0"/>
              <a:t>R: </a:t>
            </a:r>
            <a:r>
              <a:rPr lang="en-IN" dirty="0"/>
              <a:t>Internal operations required for data transformations</a:t>
            </a:r>
          </a:p>
        </p:txBody>
      </p:sp>
      <p:sp>
        <p:nvSpPr>
          <p:cNvPr id="3" name="Rectangle 2"/>
          <p:cNvSpPr/>
          <p:nvPr/>
        </p:nvSpPr>
        <p:spPr>
          <a:xfrm>
            <a:off x="278674" y="3337943"/>
            <a:ext cx="11425646" cy="646331"/>
          </a:xfrm>
          <a:prstGeom prst="rect">
            <a:avLst/>
          </a:prstGeom>
        </p:spPr>
        <p:txBody>
          <a:bodyPr wrap="square">
            <a:spAutoFit/>
          </a:bodyPr>
          <a:lstStyle/>
          <a:p>
            <a:r>
              <a:rPr lang="en-US" dirty="0"/>
              <a:t>. Each complexity weighted value is </a:t>
            </a:r>
            <a:r>
              <a:rPr lang="en-US" dirty="0" smtClean="0"/>
              <a:t>computed </a:t>
            </a:r>
            <a:r>
              <a:rPr lang="en-US" dirty="0"/>
              <a:t>using the following relationship: </a:t>
            </a:r>
            <a:endParaRPr lang="en-US" dirty="0" smtClean="0"/>
          </a:p>
          <a:p>
            <a:pPr algn="ctr"/>
            <a:r>
              <a:rPr lang="en-US" b="1" dirty="0" smtClean="0"/>
              <a:t>complexity </a:t>
            </a:r>
            <a:r>
              <a:rPr lang="en-US" b="1" dirty="0"/>
              <a:t>weighted value = </a:t>
            </a:r>
            <a:r>
              <a:rPr lang="en-US" b="1" dirty="0" err="1"/>
              <a:t>NilWil</a:t>
            </a:r>
            <a:r>
              <a:rPr lang="en-US" b="1" dirty="0"/>
              <a:t> + </a:t>
            </a:r>
            <a:r>
              <a:rPr lang="en-US" b="1" dirty="0" err="1"/>
              <a:t>NiaWia</a:t>
            </a:r>
            <a:r>
              <a:rPr lang="en-US" b="1" dirty="0"/>
              <a:t> + </a:t>
            </a:r>
            <a:r>
              <a:rPr lang="en-US" b="1" dirty="0" err="1"/>
              <a:t>NihWih</a:t>
            </a:r>
            <a:endParaRPr lang="en-IN" b="1" dirty="0"/>
          </a:p>
        </p:txBody>
      </p:sp>
      <p:sp>
        <p:nvSpPr>
          <p:cNvPr id="4" name="Rectangle 3"/>
          <p:cNvSpPr/>
          <p:nvPr/>
        </p:nvSpPr>
        <p:spPr>
          <a:xfrm>
            <a:off x="383177" y="4226562"/>
            <a:ext cx="5795554" cy="1200329"/>
          </a:xfrm>
          <a:prstGeom prst="rect">
            <a:avLst/>
          </a:prstGeom>
        </p:spPr>
        <p:txBody>
          <a:bodyPr wrap="square">
            <a:spAutoFit/>
          </a:bodyPr>
          <a:lstStyle/>
          <a:p>
            <a:r>
              <a:rPr lang="en-US" dirty="0"/>
              <a:t>where </a:t>
            </a:r>
            <a:r>
              <a:rPr lang="en-US" b="1" dirty="0"/>
              <a:t>Nil, Nia</a:t>
            </a:r>
            <a:r>
              <a:rPr lang="en-US" dirty="0"/>
              <a:t>, and </a:t>
            </a:r>
            <a:r>
              <a:rPr lang="en-US" b="1" dirty="0" err="1"/>
              <a:t>Nih</a:t>
            </a:r>
            <a:r>
              <a:rPr lang="en-US" dirty="0"/>
              <a:t> represent the number of occurrences of element </a:t>
            </a:r>
            <a:r>
              <a:rPr lang="en-US" dirty="0" err="1"/>
              <a:t>i</a:t>
            </a:r>
            <a:r>
              <a:rPr lang="en-US" dirty="0"/>
              <a:t> (e.g., </a:t>
            </a:r>
            <a:r>
              <a:rPr lang="en-US" dirty="0" smtClean="0"/>
              <a:t>outputs</a:t>
            </a:r>
            <a:r>
              <a:rPr lang="en-US" dirty="0"/>
              <a:t>) for each level of complexity (low, </a:t>
            </a:r>
            <a:r>
              <a:rPr lang="en-US" dirty="0" smtClean="0"/>
              <a:t>average, </a:t>
            </a:r>
            <a:r>
              <a:rPr lang="en-US" dirty="0"/>
              <a:t>high); and </a:t>
            </a:r>
            <a:r>
              <a:rPr lang="en-US" b="1" dirty="0"/>
              <a:t>Wil, </a:t>
            </a:r>
            <a:r>
              <a:rPr lang="en-US" b="1" dirty="0" err="1"/>
              <a:t>Wia</a:t>
            </a:r>
            <a:r>
              <a:rPr lang="en-US" dirty="0"/>
              <a:t>, and </a:t>
            </a:r>
            <a:r>
              <a:rPr lang="en-US" b="1" dirty="0" err="1"/>
              <a:t>Wih</a:t>
            </a:r>
            <a:r>
              <a:rPr lang="en-US" dirty="0"/>
              <a:t> are the corresponding weights.</a:t>
            </a:r>
            <a:endParaRPr lang="en-IN" dirty="0"/>
          </a:p>
        </p:txBody>
      </p:sp>
      <p:pic>
        <p:nvPicPr>
          <p:cNvPr id="5" name="Picture 4"/>
          <p:cNvPicPr>
            <a:picLocks noChangeAspect="1"/>
          </p:cNvPicPr>
          <p:nvPr/>
        </p:nvPicPr>
        <p:blipFill>
          <a:blip r:embed="rId2"/>
          <a:stretch>
            <a:fillRect/>
          </a:stretch>
        </p:blipFill>
        <p:spPr>
          <a:xfrm>
            <a:off x="6753497" y="4055099"/>
            <a:ext cx="4767943" cy="2743583"/>
          </a:xfrm>
          <a:prstGeom prst="rect">
            <a:avLst/>
          </a:prstGeom>
        </p:spPr>
      </p:pic>
      <p:sp>
        <p:nvSpPr>
          <p:cNvPr id="6" name="Rectangle 5"/>
          <p:cNvSpPr/>
          <p:nvPr/>
        </p:nvSpPr>
        <p:spPr>
          <a:xfrm>
            <a:off x="370114" y="5709771"/>
            <a:ext cx="4175760" cy="646331"/>
          </a:xfrm>
          <a:prstGeom prst="rect">
            <a:avLst/>
          </a:prstGeom>
        </p:spPr>
        <p:txBody>
          <a:bodyPr wrap="square">
            <a:spAutoFit/>
          </a:bodyPr>
          <a:lstStyle/>
          <a:p>
            <a:r>
              <a:rPr lang="en-US" b="1" dirty="0" smtClean="0"/>
              <a:t>Figure</a:t>
            </a:r>
            <a:r>
              <a:rPr lang="en-US" dirty="0" smtClean="0"/>
              <a:t> :-Determining </a:t>
            </a:r>
            <a:r>
              <a:rPr lang="en-US" dirty="0"/>
              <a:t>the complexity of a transformation for 3D function points</a:t>
            </a:r>
            <a:endParaRPr lang="en-IN" dirty="0"/>
          </a:p>
        </p:txBody>
      </p:sp>
    </p:spTree>
    <p:extLst>
      <p:ext uri="{BB962C8B-B14F-4D97-AF65-F5344CB8AC3E}">
        <p14:creationId xmlns:p14="http://schemas.microsoft.com/office/powerpoint/2010/main" val="3724076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74" y="174562"/>
            <a:ext cx="4584012" cy="461665"/>
          </a:xfrm>
          <a:prstGeom prst="rect">
            <a:avLst/>
          </a:prstGeom>
        </p:spPr>
        <p:txBody>
          <a:bodyPr wrap="none">
            <a:spAutoFit/>
          </a:bodyPr>
          <a:lstStyle/>
          <a:p>
            <a:r>
              <a:rPr lang="en-IN" sz="2400" b="1" dirty="0"/>
              <a:t>METRICS FOR SOFTWARE QUALITY</a:t>
            </a:r>
          </a:p>
        </p:txBody>
      </p:sp>
      <p:sp>
        <p:nvSpPr>
          <p:cNvPr id="3" name="Rectangle 2"/>
          <p:cNvSpPr/>
          <p:nvPr/>
        </p:nvSpPr>
        <p:spPr>
          <a:xfrm>
            <a:off x="409302" y="636227"/>
            <a:ext cx="11177452" cy="923330"/>
          </a:xfrm>
          <a:prstGeom prst="rect">
            <a:avLst/>
          </a:prstGeom>
        </p:spPr>
        <p:txBody>
          <a:bodyPr wrap="square">
            <a:spAutoFit/>
          </a:bodyPr>
          <a:lstStyle/>
          <a:p>
            <a:r>
              <a:rPr lang="en-US"/>
              <a:t>The goal of software engineering is to deliver high-quality systems, applications, or products. </a:t>
            </a:r>
            <a:r>
              <a:rPr lang="en-US" dirty="0"/>
              <a:t>Quality metrics help measure how effective the development process is and ensure the final product meets user expectations. These metrics are used at various stages of the software lifecycle, from requirements to testing</a:t>
            </a:r>
            <a:endParaRPr lang="en-IN" dirty="0"/>
          </a:p>
        </p:txBody>
      </p:sp>
      <p:sp>
        <p:nvSpPr>
          <p:cNvPr id="4" name="Rectangle 3"/>
          <p:cNvSpPr/>
          <p:nvPr/>
        </p:nvSpPr>
        <p:spPr>
          <a:xfrm>
            <a:off x="184773" y="2021222"/>
            <a:ext cx="3851649" cy="369332"/>
          </a:xfrm>
          <a:prstGeom prst="rect">
            <a:avLst/>
          </a:prstGeom>
        </p:spPr>
        <p:txBody>
          <a:bodyPr wrap="square">
            <a:spAutoFit/>
          </a:bodyPr>
          <a:lstStyle/>
          <a:p>
            <a:r>
              <a:rPr lang="en-IN" b="1" dirty="0"/>
              <a:t>Important Software Quality </a:t>
            </a:r>
            <a:r>
              <a:rPr lang="en-IN" b="1" dirty="0" smtClean="0"/>
              <a:t>Metrics </a:t>
            </a:r>
            <a:r>
              <a:rPr lang="en-IN" dirty="0" smtClean="0"/>
              <a:t>:-</a:t>
            </a:r>
            <a:r>
              <a:rPr lang="en-IN" b="1" dirty="0" smtClean="0"/>
              <a:t>  </a:t>
            </a:r>
            <a:endParaRPr lang="en-IN" b="1" dirty="0"/>
          </a:p>
        </p:txBody>
      </p:sp>
      <p:sp>
        <p:nvSpPr>
          <p:cNvPr id="6" name="Rectangle 5"/>
          <p:cNvSpPr/>
          <p:nvPr/>
        </p:nvSpPr>
        <p:spPr>
          <a:xfrm>
            <a:off x="409302" y="2390554"/>
            <a:ext cx="2803716" cy="369332"/>
          </a:xfrm>
          <a:prstGeom prst="rect">
            <a:avLst/>
          </a:prstGeom>
        </p:spPr>
        <p:txBody>
          <a:bodyPr wrap="none">
            <a:spAutoFit/>
          </a:bodyPr>
          <a:lstStyle/>
          <a:p>
            <a:r>
              <a:rPr lang="en-IN" b="1" dirty="0" smtClean="0"/>
              <a:t>1.Errors </a:t>
            </a:r>
            <a:r>
              <a:rPr lang="en-IN" b="1" dirty="0"/>
              <a:t>per Function Point</a:t>
            </a:r>
            <a:r>
              <a:rPr lang="en-IN" dirty="0"/>
              <a:t>:</a:t>
            </a:r>
          </a:p>
        </p:txBody>
      </p:sp>
      <p:sp>
        <p:nvSpPr>
          <p:cNvPr id="7" name="Rectangle 6"/>
          <p:cNvSpPr/>
          <p:nvPr/>
        </p:nvSpPr>
        <p:spPr>
          <a:xfrm>
            <a:off x="722810" y="2759886"/>
            <a:ext cx="11007635" cy="369332"/>
          </a:xfrm>
          <a:prstGeom prst="rect">
            <a:avLst/>
          </a:prstGeom>
        </p:spPr>
        <p:txBody>
          <a:bodyPr wrap="square">
            <a:spAutoFit/>
          </a:bodyPr>
          <a:lstStyle/>
          <a:p>
            <a:r>
              <a:rPr lang="en-US" dirty="0"/>
              <a:t>Tracks the number of errors in work products (e.g., requirements, design) normalized by the </a:t>
            </a:r>
            <a:r>
              <a:rPr lang="en-US" b="1" dirty="0"/>
              <a:t>functionality delivered</a:t>
            </a:r>
            <a:r>
              <a:rPr lang="en-US" dirty="0"/>
              <a:t>.</a:t>
            </a:r>
            <a:endParaRPr lang="en-IN" dirty="0"/>
          </a:p>
        </p:txBody>
      </p:sp>
      <p:sp>
        <p:nvSpPr>
          <p:cNvPr id="8" name="Rectangle 7"/>
          <p:cNvSpPr/>
          <p:nvPr/>
        </p:nvSpPr>
        <p:spPr>
          <a:xfrm>
            <a:off x="409302" y="3129218"/>
            <a:ext cx="3709809" cy="369332"/>
          </a:xfrm>
          <a:prstGeom prst="rect">
            <a:avLst/>
          </a:prstGeom>
        </p:spPr>
        <p:txBody>
          <a:bodyPr wrap="square">
            <a:spAutoFit/>
          </a:bodyPr>
          <a:lstStyle/>
          <a:p>
            <a:r>
              <a:rPr lang="en-US" b="1" dirty="0" smtClean="0"/>
              <a:t>2.Errors </a:t>
            </a:r>
            <a:r>
              <a:rPr lang="en-US" b="1" dirty="0"/>
              <a:t>Uncovered per Review Hour</a:t>
            </a:r>
            <a:r>
              <a:rPr lang="en-US" dirty="0"/>
              <a:t>:</a:t>
            </a:r>
            <a:endParaRPr lang="en-IN" dirty="0"/>
          </a:p>
        </p:txBody>
      </p:sp>
      <p:sp>
        <p:nvSpPr>
          <p:cNvPr id="9" name="Rectangle 8"/>
          <p:cNvSpPr/>
          <p:nvPr/>
        </p:nvSpPr>
        <p:spPr>
          <a:xfrm>
            <a:off x="722809" y="3498550"/>
            <a:ext cx="8591007" cy="369332"/>
          </a:xfrm>
          <a:prstGeom prst="rect">
            <a:avLst/>
          </a:prstGeom>
        </p:spPr>
        <p:txBody>
          <a:bodyPr wrap="square">
            <a:spAutoFit/>
          </a:bodyPr>
          <a:lstStyle/>
          <a:p>
            <a:r>
              <a:rPr lang="en-US" dirty="0"/>
              <a:t>Measures the number of errors found during </a:t>
            </a:r>
            <a:r>
              <a:rPr lang="en-US" b="1" dirty="0"/>
              <a:t>peer reviews</a:t>
            </a:r>
            <a:r>
              <a:rPr lang="en-US" dirty="0"/>
              <a:t> or inspections.</a:t>
            </a:r>
            <a:endParaRPr lang="en-IN" dirty="0"/>
          </a:p>
        </p:txBody>
      </p:sp>
      <p:sp>
        <p:nvSpPr>
          <p:cNvPr id="10" name="Rectangle 9"/>
          <p:cNvSpPr/>
          <p:nvPr/>
        </p:nvSpPr>
        <p:spPr>
          <a:xfrm>
            <a:off x="415495" y="3867882"/>
            <a:ext cx="3697422" cy="369332"/>
          </a:xfrm>
          <a:prstGeom prst="rect">
            <a:avLst/>
          </a:prstGeom>
        </p:spPr>
        <p:txBody>
          <a:bodyPr wrap="none">
            <a:spAutoFit/>
          </a:bodyPr>
          <a:lstStyle/>
          <a:p>
            <a:r>
              <a:rPr lang="en-US" b="1" dirty="0" smtClean="0"/>
              <a:t>3.Errors </a:t>
            </a:r>
            <a:r>
              <a:rPr lang="en-US" b="1" dirty="0"/>
              <a:t>Uncovered per Testing Hour</a:t>
            </a:r>
            <a:r>
              <a:rPr lang="en-US" dirty="0"/>
              <a:t>:</a:t>
            </a:r>
            <a:endParaRPr lang="en-IN" dirty="0"/>
          </a:p>
        </p:txBody>
      </p:sp>
      <p:sp>
        <p:nvSpPr>
          <p:cNvPr id="11" name="Rectangle 10"/>
          <p:cNvSpPr/>
          <p:nvPr/>
        </p:nvSpPr>
        <p:spPr>
          <a:xfrm>
            <a:off x="722808" y="4237214"/>
            <a:ext cx="10132425" cy="369332"/>
          </a:xfrm>
          <a:prstGeom prst="rect">
            <a:avLst/>
          </a:prstGeom>
        </p:spPr>
        <p:txBody>
          <a:bodyPr wrap="square">
            <a:spAutoFit/>
          </a:bodyPr>
          <a:lstStyle/>
          <a:p>
            <a:r>
              <a:rPr lang="en-US" dirty="0"/>
              <a:t>Measures the number of errors found during </a:t>
            </a:r>
            <a:r>
              <a:rPr lang="en-US" b="1" dirty="0"/>
              <a:t>testing activities</a:t>
            </a:r>
            <a:r>
              <a:rPr lang="en-US" dirty="0"/>
              <a:t>.</a:t>
            </a:r>
            <a:endParaRPr lang="en-IN" dirty="0"/>
          </a:p>
        </p:txBody>
      </p:sp>
      <p:sp>
        <p:nvSpPr>
          <p:cNvPr id="12" name="Rectangle 11"/>
          <p:cNvSpPr/>
          <p:nvPr/>
        </p:nvSpPr>
        <p:spPr>
          <a:xfrm>
            <a:off x="409302" y="4606546"/>
            <a:ext cx="3470630" cy="369332"/>
          </a:xfrm>
          <a:prstGeom prst="rect">
            <a:avLst/>
          </a:prstGeom>
        </p:spPr>
        <p:txBody>
          <a:bodyPr wrap="none">
            <a:spAutoFit/>
          </a:bodyPr>
          <a:lstStyle/>
          <a:p>
            <a:r>
              <a:rPr lang="en-IN" b="1" dirty="0" smtClean="0"/>
              <a:t>4.Defect </a:t>
            </a:r>
            <a:r>
              <a:rPr lang="en-IN" b="1" dirty="0"/>
              <a:t>Removal Efficiency (DRE)</a:t>
            </a:r>
            <a:r>
              <a:rPr lang="en-IN" dirty="0"/>
              <a:t>:</a:t>
            </a:r>
          </a:p>
        </p:txBody>
      </p:sp>
      <p:sp>
        <p:nvSpPr>
          <p:cNvPr id="13" name="Rectangle 12"/>
          <p:cNvSpPr/>
          <p:nvPr/>
        </p:nvSpPr>
        <p:spPr>
          <a:xfrm>
            <a:off x="722807" y="5068211"/>
            <a:ext cx="10628815" cy="369332"/>
          </a:xfrm>
          <a:prstGeom prst="rect">
            <a:avLst/>
          </a:prstGeom>
        </p:spPr>
        <p:txBody>
          <a:bodyPr wrap="square">
            <a:spAutoFit/>
          </a:bodyPr>
          <a:lstStyle/>
          <a:p>
            <a:r>
              <a:rPr lang="en-US" dirty="0"/>
              <a:t>Indicates the </a:t>
            </a:r>
            <a:r>
              <a:rPr lang="en-US" b="1" dirty="0"/>
              <a:t>effectiveness of error detection</a:t>
            </a:r>
            <a:r>
              <a:rPr lang="en-US" dirty="0"/>
              <a:t> during different stages.</a:t>
            </a:r>
            <a:endParaRPr lang="en-IN" dirty="0"/>
          </a:p>
        </p:txBody>
      </p:sp>
      <p:sp>
        <p:nvSpPr>
          <p:cNvPr id="14" name="Rectangle 13"/>
          <p:cNvSpPr/>
          <p:nvPr/>
        </p:nvSpPr>
        <p:spPr>
          <a:xfrm>
            <a:off x="722807" y="5395189"/>
            <a:ext cx="10445931" cy="738664"/>
          </a:xfrm>
          <a:prstGeom prst="rect">
            <a:avLst/>
          </a:prstGeom>
        </p:spPr>
        <p:txBody>
          <a:bodyPr wrap="square">
            <a:spAutoFit/>
          </a:bodyPr>
          <a:lstStyle/>
          <a:p>
            <a:pPr algn="ctr"/>
            <a:r>
              <a:rPr lang="en-IN" dirty="0"/>
              <a:t>Formula: </a:t>
            </a:r>
            <a:r>
              <a:rPr lang="en-IN" sz="2400" b="1" dirty="0"/>
              <a:t>DRE</a:t>
            </a:r>
            <a:r>
              <a:rPr lang="en-IN" sz="2400" b="1" dirty="0" smtClean="0"/>
              <a:t>=(Errors</a:t>
            </a:r>
            <a:r>
              <a:rPr lang="en-IN" sz="2400" b="1" dirty="0"/>
              <a:t> Found Before </a:t>
            </a:r>
            <a:r>
              <a:rPr lang="en-IN" sz="2400" b="1" dirty="0" smtClean="0"/>
              <a:t>Delivery/Total</a:t>
            </a:r>
            <a:r>
              <a:rPr lang="en-IN" sz="2400" b="1" dirty="0"/>
              <a:t> Errors (Before + After </a:t>
            </a:r>
            <a:r>
              <a:rPr lang="en-IN" sz="2400" b="1" dirty="0" smtClean="0"/>
              <a:t>Delivery))×100</a:t>
            </a:r>
            <a:endParaRPr lang="en-IN" sz="2400" b="1" dirty="0"/>
          </a:p>
        </p:txBody>
      </p:sp>
      <p:sp>
        <p:nvSpPr>
          <p:cNvPr id="15" name="Rectangle 14"/>
          <p:cNvSpPr/>
          <p:nvPr/>
        </p:nvSpPr>
        <p:spPr>
          <a:xfrm>
            <a:off x="656687" y="6488668"/>
            <a:ext cx="5446684" cy="369332"/>
          </a:xfrm>
          <a:prstGeom prst="rect">
            <a:avLst/>
          </a:prstGeom>
        </p:spPr>
        <p:txBody>
          <a:bodyPr wrap="none">
            <a:spAutoFit/>
          </a:bodyPr>
          <a:lstStyle/>
          <a:p>
            <a:r>
              <a:rPr lang="en-US" dirty="0"/>
              <a:t>A higher DRE indicates better error-detection processes.</a:t>
            </a:r>
            <a:endParaRPr lang="en-IN" dirty="0"/>
          </a:p>
        </p:txBody>
      </p:sp>
    </p:spTree>
    <p:extLst>
      <p:ext uri="{BB962C8B-B14F-4D97-AF65-F5344CB8AC3E}">
        <p14:creationId xmlns:p14="http://schemas.microsoft.com/office/powerpoint/2010/main" val="489465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437" y="109248"/>
            <a:ext cx="3331361" cy="584775"/>
          </a:xfrm>
          <a:prstGeom prst="rect">
            <a:avLst/>
          </a:prstGeom>
        </p:spPr>
        <p:txBody>
          <a:bodyPr wrap="none">
            <a:spAutoFit/>
          </a:bodyPr>
          <a:lstStyle/>
          <a:p>
            <a:r>
              <a:rPr lang="en-IN" sz="3200" b="1" dirty="0"/>
              <a:t>Measuring Quality</a:t>
            </a:r>
          </a:p>
        </p:txBody>
      </p:sp>
      <p:sp>
        <p:nvSpPr>
          <p:cNvPr id="3" name="Rectangle 2"/>
          <p:cNvSpPr/>
          <p:nvPr/>
        </p:nvSpPr>
        <p:spPr>
          <a:xfrm>
            <a:off x="433798" y="694023"/>
            <a:ext cx="11479528" cy="646331"/>
          </a:xfrm>
          <a:prstGeom prst="rect">
            <a:avLst/>
          </a:prstGeom>
        </p:spPr>
        <p:txBody>
          <a:bodyPr wrap="square">
            <a:spAutoFit/>
          </a:bodyPr>
          <a:lstStyle/>
          <a:p>
            <a:r>
              <a:rPr lang="en-US" dirty="0"/>
              <a:t>Although there are many measures of software quality, </a:t>
            </a:r>
            <a:r>
              <a:rPr lang="en-US" b="1" dirty="0"/>
              <a:t>correctness, maintainability, integrity, and usability </a:t>
            </a:r>
            <a:r>
              <a:rPr lang="en-US" dirty="0"/>
              <a:t>provide useful indicators for the project team</a:t>
            </a:r>
            <a:r>
              <a:rPr lang="en-US" dirty="0" smtClean="0"/>
              <a:t>. </a:t>
            </a:r>
            <a:r>
              <a:rPr lang="en-US" dirty="0" err="1" smtClean="0"/>
              <a:t>Definiation</a:t>
            </a:r>
            <a:r>
              <a:rPr lang="en-US" dirty="0" smtClean="0"/>
              <a:t> of given below :-</a:t>
            </a:r>
            <a:endParaRPr lang="en-IN" dirty="0"/>
          </a:p>
        </p:txBody>
      </p:sp>
      <p:sp>
        <p:nvSpPr>
          <p:cNvPr id="4" name="Rectangle 3"/>
          <p:cNvSpPr/>
          <p:nvPr/>
        </p:nvSpPr>
        <p:spPr>
          <a:xfrm>
            <a:off x="433798" y="1340354"/>
            <a:ext cx="11296648" cy="2031325"/>
          </a:xfrm>
          <a:prstGeom prst="rect">
            <a:avLst/>
          </a:prstGeom>
        </p:spPr>
        <p:txBody>
          <a:bodyPr wrap="square">
            <a:spAutoFit/>
          </a:bodyPr>
          <a:lstStyle/>
          <a:p>
            <a:r>
              <a:rPr lang="en-US" b="1" smtClean="0"/>
              <a:t>1. Correctness</a:t>
            </a:r>
          </a:p>
          <a:p>
            <a:pPr>
              <a:buFont typeface="Arial" panose="020B0604020202020204" pitchFamily="34" charset="0"/>
              <a:buChar char="•"/>
            </a:pPr>
            <a:r>
              <a:rPr lang="en-US" b="1" smtClean="0"/>
              <a:t>Definition</a:t>
            </a:r>
            <a:r>
              <a:rPr lang="en-US" smtClean="0"/>
              <a:t>: The degree to which software performs its required functions without errors.</a:t>
            </a:r>
          </a:p>
          <a:p>
            <a:pPr>
              <a:buFont typeface="Arial" panose="020B0604020202020204" pitchFamily="34" charset="0"/>
              <a:buChar char="•"/>
            </a:pPr>
            <a:r>
              <a:rPr lang="en-US" b="1" smtClean="0"/>
              <a:t>Measurement</a:t>
            </a:r>
            <a:r>
              <a:rPr lang="en-US" smtClean="0"/>
              <a:t>:</a:t>
            </a:r>
          </a:p>
          <a:p>
            <a:pPr marL="742950" lvl="1" indent="-285750">
              <a:buFont typeface="Arial" panose="020B0604020202020204" pitchFamily="34" charset="0"/>
              <a:buChar char="•"/>
            </a:pPr>
            <a:r>
              <a:rPr lang="en-US" smtClean="0"/>
              <a:t>Common metric: </a:t>
            </a:r>
            <a:r>
              <a:rPr lang="en-US" b="1" smtClean="0"/>
              <a:t>Defects per KLOC</a:t>
            </a:r>
            <a:r>
              <a:rPr lang="en-US" smtClean="0"/>
              <a:t> (thousand lines of code).</a:t>
            </a:r>
          </a:p>
          <a:p>
            <a:pPr marL="1143000" lvl="2" indent="-228600">
              <a:buFont typeface="Arial" panose="020B0604020202020204" pitchFamily="34" charset="0"/>
              <a:buChar char="•"/>
            </a:pPr>
            <a:r>
              <a:rPr lang="en-US" smtClean="0"/>
              <a:t>A </a:t>
            </a:r>
            <a:r>
              <a:rPr lang="en-US" b="1" smtClean="0"/>
              <a:t>defect</a:t>
            </a:r>
            <a:r>
              <a:rPr lang="en-US" smtClean="0"/>
              <a:t> is a verified failure to conform to requirements.</a:t>
            </a:r>
          </a:p>
          <a:p>
            <a:pPr marL="1143000" lvl="2" indent="-228600">
              <a:buFont typeface="Arial" panose="020B0604020202020204" pitchFamily="34" charset="0"/>
              <a:buChar char="•"/>
            </a:pPr>
            <a:r>
              <a:rPr lang="en-US" smtClean="0"/>
              <a:t>Defects are counted over a standard period, often </a:t>
            </a:r>
            <a:r>
              <a:rPr lang="en-US" b="1" smtClean="0"/>
              <a:t>one year after release</a:t>
            </a:r>
            <a:r>
              <a:rPr lang="en-US" smtClean="0"/>
              <a:t>.</a:t>
            </a:r>
          </a:p>
          <a:p>
            <a:pPr marL="742950" lvl="1" indent="-285750">
              <a:buFont typeface="Arial" panose="020B0604020202020204" pitchFamily="34" charset="0"/>
              <a:buChar char="•"/>
            </a:pPr>
            <a:r>
              <a:rPr lang="en-US" b="1" smtClean="0"/>
              <a:t>Significance</a:t>
            </a:r>
            <a:r>
              <a:rPr lang="en-US" smtClean="0"/>
              <a:t>: A low defect count indicates higher correctness, reflecting well-implemented and tested software.</a:t>
            </a:r>
            <a:endParaRPr lang="en-US" dirty="0"/>
          </a:p>
        </p:txBody>
      </p:sp>
      <p:sp>
        <p:nvSpPr>
          <p:cNvPr id="5" name="Rectangle 4"/>
          <p:cNvSpPr/>
          <p:nvPr/>
        </p:nvSpPr>
        <p:spPr>
          <a:xfrm>
            <a:off x="433798" y="3412329"/>
            <a:ext cx="11296648" cy="1477328"/>
          </a:xfrm>
          <a:prstGeom prst="rect">
            <a:avLst/>
          </a:prstGeom>
        </p:spPr>
        <p:txBody>
          <a:bodyPr wrap="square">
            <a:spAutoFit/>
          </a:bodyPr>
          <a:lstStyle/>
          <a:p>
            <a:r>
              <a:rPr lang="en-US" b="1" dirty="0"/>
              <a:t>2. Maintainability</a:t>
            </a:r>
          </a:p>
          <a:p>
            <a:pPr>
              <a:buFont typeface="Arial" panose="020B0604020202020204" pitchFamily="34" charset="0"/>
              <a:buChar char="•"/>
            </a:pPr>
            <a:r>
              <a:rPr lang="en-US" b="1" dirty="0"/>
              <a:t>Definition</a:t>
            </a:r>
            <a:r>
              <a:rPr lang="en-US" dirty="0"/>
              <a:t>: The ease with which a software program can be:</a:t>
            </a:r>
          </a:p>
          <a:p>
            <a:pPr marL="742950" lvl="1" indent="-285750">
              <a:buFont typeface="Arial" panose="020B0604020202020204" pitchFamily="34" charset="0"/>
              <a:buChar char="•"/>
            </a:pPr>
            <a:r>
              <a:rPr lang="en-US" b="1" dirty="0"/>
              <a:t>Corrected</a:t>
            </a:r>
            <a:r>
              <a:rPr lang="en-US" dirty="0"/>
              <a:t>: Fix errors.</a:t>
            </a:r>
          </a:p>
          <a:p>
            <a:pPr marL="742950" lvl="1" indent="-285750">
              <a:buFont typeface="Arial" panose="020B0604020202020204" pitchFamily="34" charset="0"/>
              <a:buChar char="•"/>
            </a:pPr>
            <a:r>
              <a:rPr lang="en-US" b="1" dirty="0"/>
              <a:t>Adapted</a:t>
            </a:r>
            <a:r>
              <a:rPr lang="en-US" dirty="0"/>
              <a:t>: Modify it for environmental changes.</a:t>
            </a:r>
          </a:p>
          <a:p>
            <a:pPr marL="742950" lvl="1" indent="-285750">
              <a:buFont typeface="Arial" panose="020B0604020202020204" pitchFamily="34" charset="0"/>
              <a:buChar char="•"/>
            </a:pPr>
            <a:r>
              <a:rPr lang="en-US" b="1" dirty="0"/>
              <a:t>Enhanced</a:t>
            </a:r>
            <a:r>
              <a:rPr lang="en-US" dirty="0"/>
              <a:t>: Add new features or improve performance.</a:t>
            </a:r>
          </a:p>
        </p:txBody>
      </p:sp>
      <p:sp>
        <p:nvSpPr>
          <p:cNvPr id="6" name="Rectangle 5"/>
          <p:cNvSpPr/>
          <p:nvPr/>
        </p:nvSpPr>
        <p:spPr>
          <a:xfrm>
            <a:off x="433798" y="4930307"/>
            <a:ext cx="11022328" cy="646331"/>
          </a:xfrm>
          <a:prstGeom prst="rect">
            <a:avLst/>
          </a:prstGeom>
        </p:spPr>
        <p:txBody>
          <a:bodyPr wrap="square">
            <a:spAutoFit/>
          </a:bodyPr>
          <a:lstStyle/>
          <a:p>
            <a:r>
              <a:rPr lang="en-US" b="1" dirty="0"/>
              <a:t>3. Integrity</a:t>
            </a:r>
          </a:p>
          <a:p>
            <a:pPr>
              <a:buFont typeface="Arial" panose="020B0604020202020204" pitchFamily="34" charset="0"/>
              <a:buChar char="•"/>
            </a:pPr>
            <a:r>
              <a:rPr lang="en-US" b="1" dirty="0"/>
              <a:t>Definition</a:t>
            </a:r>
            <a:r>
              <a:rPr lang="en-US" dirty="0"/>
              <a:t>: A system's ability to resist and withstand attacks (intentional or accidental) on its security.</a:t>
            </a:r>
          </a:p>
        </p:txBody>
      </p:sp>
      <p:sp>
        <p:nvSpPr>
          <p:cNvPr id="7" name="Rectangle 6"/>
          <p:cNvSpPr/>
          <p:nvPr/>
        </p:nvSpPr>
        <p:spPr>
          <a:xfrm>
            <a:off x="433798" y="5819222"/>
            <a:ext cx="11296648" cy="646331"/>
          </a:xfrm>
          <a:prstGeom prst="rect">
            <a:avLst/>
          </a:prstGeom>
        </p:spPr>
        <p:txBody>
          <a:bodyPr wrap="square">
            <a:spAutoFit/>
          </a:bodyPr>
          <a:lstStyle/>
          <a:p>
            <a:r>
              <a:rPr lang="en-US" b="1" dirty="0"/>
              <a:t>4. Usability</a:t>
            </a:r>
          </a:p>
          <a:p>
            <a:pPr>
              <a:buFont typeface="Arial" panose="020B0604020202020204" pitchFamily="34" charset="0"/>
              <a:buChar char="•"/>
            </a:pPr>
            <a:r>
              <a:rPr lang="en-US" b="1" dirty="0"/>
              <a:t>Definition</a:t>
            </a:r>
            <a:r>
              <a:rPr lang="en-US" dirty="0"/>
              <a:t>: The ease and efficiency with which users can learn and use the software.</a:t>
            </a:r>
          </a:p>
        </p:txBody>
      </p:sp>
    </p:spTree>
    <p:extLst>
      <p:ext uri="{BB962C8B-B14F-4D97-AF65-F5344CB8AC3E}">
        <p14:creationId xmlns:p14="http://schemas.microsoft.com/office/powerpoint/2010/main" val="85973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948" y="171883"/>
            <a:ext cx="11403874" cy="646331"/>
          </a:xfrm>
          <a:prstGeom prst="rect">
            <a:avLst/>
          </a:prstGeom>
        </p:spPr>
        <p:txBody>
          <a:bodyPr wrap="square">
            <a:spAutoFit/>
          </a:bodyPr>
          <a:lstStyle/>
          <a:p>
            <a:r>
              <a:rPr lang="en-US" b="1" dirty="0"/>
              <a:t>M</a:t>
            </a:r>
            <a:r>
              <a:rPr lang="en-US" b="1" dirty="0" smtClean="0"/>
              <a:t>easures</a:t>
            </a:r>
            <a:r>
              <a:rPr lang="en-US" dirty="0" smtClean="0"/>
              <a:t>, </a:t>
            </a:r>
            <a:r>
              <a:rPr lang="en-US" b="1" dirty="0"/>
              <a:t>M</a:t>
            </a:r>
            <a:r>
              <a:rPr lang="en-US" b="1" dirty="0" smtClean="0"/>
              <a:t>etrics</a:t>
            </a:r>
            <a:r>
              <a:rPr lang="en-US" dirty="0" smtClean="0"/>
              <a:t>, and </a:t>
            </a:r>
            <a:r>
              <a:rPr lang="en-US" b="1" dirty="0"/>
              <a:t>I</a:t>
            </a:r>
            <a:r>
              <a:rPr lang="en-US" b="1" dirty="0" smtClean="0"/>
              <a:t>ndicators</a:t>
            </a:r>
            <a:r>
              <a:rPr lang="en-US" dirty="0" smtClean="0"/>
              <a:t> are fundamental terms that form the basis for understanding software metrics. Here’s a breakdown of each term and how they relate:</a:t>
            </a:r>
            <a:endParaRPr lang="en-IN" dirty="0"/>
          </a:p>
        </p:txBody>
      </p:sp>
      <p:sp>
        <p:nvSpPr>
          <p:cNvPr id="3" name="Rectangle 2"/>
          <p:cNvSpPr/>
          <p:nvPr/>
        </p:nvSpPr>
        <p:spPr>
          <a:xfrm>
            <a:off x="404948" y="971231"/>
            <a:ext cx="11207932" cy="1477328"/>
          </a:xfrm>
          <a:prstGeom prst="rect">
            <a:avLst/>
          </a:prstGeom>
        </p:spPr>
        <p:txBody>
          <a:bodyPr wrap="square">
            <a:spAutoFit/>
          </a:bodyPr>
          <a:lstStyle/>
          <a:p>
            <a:r>
              <a:rPr lang="en-US" b="1" dirty="0" smtClean="0"/>
              <a:t>1. Measures</a:t>
            </a:r>
          </a:p>
          <a:p>
            <a:pPr lvl="1">
              <a:buFont typeface="Arial" panose="020B0604020202020204" pitchFamily="34" charset="0"/>
              <a:buChar char="•"/>
            </a:pPr>
            <a:r>
              <a:rPr lang="en-US" dirty="0" smtClean="0"/>
              <a:t>A </a:t>
            </a:r>
            <a:r>
              <a:rPr lang="en-US" b="1" dirty="0" smtClean="0"/>
              <a:t>measure</a:t>
            </a:r>
            <a:r>
              <a:rPr lang="en-US" dirty="0" smtClean="0"/>
              <a:t> is a basic, raw count or quantity that provides a single data point. It’s a direct observation of a specific attribute.</a:t>
            </a:r>
          </a:p>
          <a:p>
            <a:pPr lvl="1">
              <a:buFont typeface="Arial" panose="020B0604020202020204" pitchFamily="34" charset="0"/>
              <a:buChar char="•"/>
            </a:pPr>
            <a:r>
              <a:rPr lang="en-US" dirty="0" smtClean="0"/>
              <a:t>For example, the number of lines of code (LOC), the number of defects found, or the total time spent on a project are all measures.</a:t>
            </a:r>
            <a:endParaRPr lang="en-US" dirty="0"/>
          </a:p>
        </p:txBody>
      </p:sp>
      <p:sp>
        <p:nvSpPr>
          <p:cNvPr id="4" name="Rectangle 3"/>
          <p:cNvSpPr/>
          <p:nvPr/>
        </p:nvSpPr>
        <p:spPr>
          <a:xfrm>
            <a:off x="391885" y="2601576"/>
            <a:ext cx="11573691" cy="2585323"/>
          </a:xfrm>
          <a:prstGeom prst="rect">
            <a:avLst/>
          </a:prstGeom>
        </p:spPr>
        <p:txBody>
          <a:bodyPr wrap="square">
            <a:spAutoFit/>
          </a:bodyPr>
          <a:lstStyle/>
          <a:p>
            <a:r>
              <a:rPr lang="en-US" b="1" dirty="0" smtClean="0"/>
              <a:t>2. Metrics</a:t>
            </a:r>
          </a:p>
          <a:p>
            <a:pPr lvl="1">
              <a:buFont typeface="Arial" panose="020B0604020202020204" pitchFamily="34" charset="0"/>
              <a:buChar char="•"/>
            </a:pPr>
            <a:r>
              <a:rPr lang="en-US" b="1" dirty="0" smtClean="0"/>
              <a:t>Metrics</a:t>
            </a:r>
            <a:r>
              <a:rPr lang="en-US" dirty="0" smtClean="0"/>
              <a:t> are derived from measures and are often calculated by combining two or more measures. They provide more useful information than raw measures alone and help evaluate specific aspects of software development.</a:t>
            </a:r>
          </a:p>
          <a:p>
            <a:pPr lvl="1"/>
            <a:endParaRPr lang="en-US" dirty="0" smtClean="0"/>
          </a:p>
          <a:p>
            <a:pPr lvl="1">
              <a:buFont typeface="Arial" panose="020B0604020202020204" pitchFamily="34" charset="0"/>
              <a:buChar char="•"/>
            </a:pPr>
            <a:r>
              <a:rPr lang="en-US" dirty="0" smtClean="0"/>
              <a:t>Examples include:</a:t>
            </a:r>
          </a:p>
          <a:p>
            <a:pPr marL="1200150" lvl="2" indent="-285750">
              <a:buFont typeface="Arial" panose="020B0604020202020204" pitchFamily="34" charset="0"/>
              <a:buChar char="•"/>
            </a:pPr>
            <a:r>
              <a:rPr lang="en-US" b="1" dirty="0" smtClean="0"/>
              <a:t>Defects per KLOC (Thousand Lines of Code)</a:t>
            </a:r>
            <a:r>
              <a:rPr lang="en-US" dirty="0" smtClean="0"/>
              <a:t>: This is a metric that combines defect count (a measure) with code size (another measure).</a:t>
            </a:r>
          </a:p>
          <a:p>
            <a:pPr marL="1200150" lvl="2" indent="-285750">
              <a:buFont typeface="Arial" panose="020B0604020202020204" pitchFamily="34" charset="0"/>
              <a:buChar char="•"/>
            </a:pPr>
            <a:r>
              <a:rPr lang="en-US" b="1" dirty="0" smtClean="0"/>
              <a:t>Function Points (FP)</a:t>
            </a:r>
            <a:r>
              <a:rPr lang="en-US" dirty="0" smtClean="0"/>
              <a:t>: Calculated based on a measure of functionality, such as the number of inputs, outputs, and file accesses.</a:t>
            </a:r>
            <a:endParaRPr lang="en-US" dirty="0"/>
          </a:p>
        </p:txBody>
      </p:sp>
      <p:sp>
        <p:nvSpPr>
          <p:cNvPr id="5" name="Rectangle 4"/>
          <p:cNvSpPr/>
          <p:nvPr/>
        </p:nvSpPr>
        <p:spPr>
          <a:xfrm>
            <a:off x="404948" y="5062585"/>
            <a:ext cx="11403874" cy="1200329"/>
          </a:xfrm>
          <a:prstGeom prst="rect">
            <a:avLst/>
          </a:prstGeom>
        </p:spPr>
        <p:txBody>
          <a:bodyPr wrap="square">
            <a:spAutoFit/>
          </a:bodyPr>
          <a:lstStyle/>
          <a:p>
            <a:r>
              <a:rPr lang="en-US" b="1" dirty="0" smtClean="0"/>
              <a:t>3. Indicators</a:t>
            </a:r>
          </a:p>
          <a:p>
            <a:pPr lvl="1">
              <a:buFont typeface="Arial" panose="020B0604020202020204" pitchFamily="34" charset="0"/>
              <a:buChar char="•"/>
            </a:pPr>
            <a:r>
              <a:rPr lang="en-US" b="1" dirty="0" smtClean="0"/>
              <a:t>Indicators</a:t>
            </a:r>
            <a:r>
              <a:rPr lang="en-US" dirty="0" smtClean="0"/>
              <a:t> are interpretations or insights derived from metrics, often used to make strategic decisions or guide project management.</a:t>
            </a:r>
          </a:p>
          <a:p>
            <a:pPr lvl="1">
              <a:buFont typeface="Arial" panose="020B0604020202020204" pitchFamily="34" charset="0"/>
              <a:buChar char="•"/>
            </a:pPr>
            <a:r>
              <a:rPr lang="en-US" dirty="0" smtClean="0"/>
              <a:t>Indicators help managers make sense of data and guide corrective actions or improvements.</a:t>
            </a:r>
            <a:endParaRPr lang="en-US" dirty="0"/>
          </a:p>
        </p:txBody>
      </p:sp>
    </p:spTree>
    <p:extLst>
      <p:ext uri="{BB962C8B-B14F-4D97-AF65-F5344CB8AC3E}">
        <p14:creationId xmlns:p14="http://schemas.microsoft.com/office/powerpoint/2010/main" val="2954351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634" y="161500"/>
            <a:ext cx="3472297" cy="461665"/>
          </a:xfrm>
          <a:prstGeom prst="rect">
            <a:avLst/>
          </a:prstGeom>
        </p:spPr>
        <p:txBody>
          <a:bodyPr wrap="none">
            <a:spAutoFit/>
          </a:bodyPr>
          <a:lstStyle/>
          <a:p>
            <a:r>
              <a:rPr lang="en-IN" sz="2400" b="1" dirty="0"/>
              <a:t>Defect Removal Efficiency</a:t>
            </a:r>
          </a:p>
        </p:txBody>
      </p:sp>
      <p:sp>
        <p:nvSpPr>
          <p:cNvPr id="3" name="Rectangle 2"/>
          <p:cNvSpPr/>
          <p:nvPr/>
        </p:nvSpPr>
        <p:spPr>
          <a:xfrm>
            <a:off x="422364" y="623165"/>
            <a:ext cx="11399521" cy="646331"/>
          </a:xfrm>
          <a:prstGeom prst="rect">
            <a:avLst/>
          </a:prstGeom>
        </p:spPr>
        <p:txBody>
          <a:bodyPr wrap="square">
            <a:spAutoFit/>
          </a:bodyPr>
          <a:lstStyle/>
          <a:p>
            <a:r>
              <a:rPr lang="en-US" b="1" dirty="0" smtClean="0"/>
              <a:t>DRE</a:t>
            </a:r>
            <a:r>
              <a:rPr lang="en-US" dirty="0" smtClean="0"/>
              <a:t> </a:t>
            </a:r>
            <a:r>
              <a:rPr lang="en-US" dirty="0"/>
              <a:t>measures how well the team identifies and removes errors before the software is delivered to the end-user or passed to the next phase of development.</a:t>
            </a:r>
            <a:endParaRPr lang="en-IN" dirty="0"/>
          </a:p>
        </p:txBody>
      </p:sp>
      <p:sp>
        <p:nvSpPr>
          <p:cNvPr id="4" name="Rectangle 3"/>
          <p:cNvSpPr/>
          <p:nvPr/>
        </p:nvSpPr>
        <p:spPr>
          <a:xfrm>
            <a:off x="422363" y="1407995"/>
            <a:ext cx="11086013" cy="369332"/>
          </a:xfrm>
          <a:prstGeom prst="rect">
            <a:avLst/>
          </a:prstGeom>
        </p:spPr>
        <p:txBody>
          <a:bodyPr wrap="square">
            <a:spAutoFit/>
          </a:bodyPr>
          <a:lstStyle/>
          <a:p>
            <a:r>
              <a:rPr lang="en-US" b="1" dirty="0"/>
              <a:t>Project-Level DRE</a:t>
            </a:r>
            <a:r>
              <a:rPr lang="en-US" dirty="0"/>
              <a:t>: Measures the overall effectiveness of error removal before delivery.</a:t>
            </a:r>
            <a:endParaRPr lang="en-IN" dirty="0"/>
          </a:p>
        </p:txBody>
      </p:sp>
      <p:sp>
        <p:nvSpPr>
          <p:cNvPr id="5" name="Rectangle 4"/>
          <p:cNvSpPr/>
          <p:nvPr/>
        </p:nvSpPr>
        <p:spPr>
          <a:xfrm>
            <a:off x="422362" y="1777327"/>
            <a:ext cx="11086013" cy="923330"/>
          </a:xfrm>
          <a:prstGeom prst="rect">
            <a:avLst/>
          </a:prstGeom>
        </p:spPr>
        <p:txBody>
          <a:bodyPr wrap="square">
            <a:spAutoFit/>
          </a:bodyPr>
          <a:lstStyle/>
          <a:p>
            <a:r>
              <a:rPr lang="en-US" dirty="0"/>
              <a:t>When considered for a project as a whole, DRE is defined in the following manner</a:t>
            </a:r>
            <a:r>
              <a:rPr lang="en-US" dirty="0" smtClean="0"/>
              <a:t>:</a:t>
            </a:r>
          </a:p>
          <a:p>
            <a:endParaRPr lang="en-US" dirty="0" smtClean="0"/>
          </a:p>
          <a:p>
            <a:pPr algn="ctr"/>
            <a:r>
              <a:rPr lang="en-US" dirty="0" smtClean="0"/>
              <a:t> </a:t>
            </a:r>
            <a:r>
              <a:rPr lang="en-US" b="1" dirty="0"/>
              <a:t>DRE = E/(E + D)</a:t>
            </a:r>
            <a:endParaRPr lang="en-IN" b="1" dirty="0"/>
          </a:p>
        </p:txBody>
      </p:sp>
      <p:sp>
        <p:nvSpPr>
          <p:cNvPr id="6" name="Rectangle 5"/>
          <p:cNvSpPr/>
          <p:nvPr/>
        </p:nvSpPr>
        <p:spPr>
          <a:xfrm>
            <a:off x="422359" y="2697640"/>
            <a:ext cx="11086013" cy="646331"/>
          </a:xfrm>
          <a:prstGeom prst="rect">
            <a:avLst/>
          </a:prstGeom>
        </p:spPr>
        <p:txBody>
          <a:bodyPr wrap="square">
            <a:spAutoFit/>
          </a:bodyPr>
          <a:lstStyle/>
          <a:p>
            <a:r>
              <a:rPr lang="en-US" dirty="0"/>
              <a:t>where E is the number of errors found before delivery of the software to the end-user and D is the number of defects found after delivery.</a:t>
            </a:r>
            <a:endParaRPr lang="en-IN" dirty="0"/>
          </a:p>
        </p:txBody>
      </p:sp>
      <p:sp>
        <p:nvSpPr>
          <p:cNvPr id="9" name="Rectangle 2"/>
          <p:cNvSpPr>
            <a:spLocks noChangeArrowheads="1"/>
          </p:cNvSpPr>
          <p:nvPr/>
        </p:nvSpPr>
        <p:spPr bwMode="auto">
          <a:xfrm>
            <a:off x="422359" y="3443609"/>
            <a:ext cx="113995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The </a:t>
            </a:r>
            <a:r>
              <a:rPr kumimoji="0" lang="en-US" altLang="en-US" sz="1600" b="1" i="0" u="none" strike="noStrike" cap="none" normalizeH="0" baseline="0" dirty="0" smtClean="0">
                <a:ln>
                  <a:noFill/>
                </a:ln>
                <a:solidFill>
                  <a:schemeClr val="tx1"/>
                </a:solidFill>
                <a:effectLst/>
                <a:latin typeface="Arial" panose="020B0604020202020204" pitchFamily="34" charset="0"/>
              </a:rPr>
              <a:t>ideal value</a:t>
            </a:r>
            <a:r>
              <a:rPr kumimoji="0" lang="en-US" altLang="en-US" sz="1600" b="0" i="0" u="none" strike="noStrike" cap="none" normalizeH="0" baseline="0" dirty="0" smtClean="0">
                <a:ln>
                  <a:noFill/>
                </a:ln>
                <a:solidFill>
                  <a:schemeClr val="tx1"/>
                </a:solidFill>
                <a:effectLst/>
                <a:latin typeface="Arial" panose="020B0604020202020204" pitchFamily="34" charset="0"/>
              </a:rPr>
              <a:t> of DRE is </a:t>
            </a:r>
            <a:r>
              <a:rPr kumimoji="0" lang="en-US" altLang="en-US" sz="1600" b="1" i="0" u="none" strike="noStrike" cap="none" normalizeH="0" baseline="0" dirty="0" smtClean="0">
                <a:ln>
                  <a:noFill/>
                </a:ln>
                <a:solidFill>
                  <a:schemeClr val="tx1"/>
                </a:solidFill>
                <a:effectLst/>
                <a:latin typeface="Arial" panose="020B0604020202020204" pitchFamily="34" charset="0"/>
              </a:rPr>
              <a:t>1</a:t>
            </a:r>
            <a:r>
              <a:rPr kumimoji="0" lang="en-US" altLang="en-US" sz="1600" b="0" i="0" u="none" strike="noStrike" cap="none" normalizeH="0" baseline="0" dirty="0" smtClean="0">
                <a:ln>
                  <a:noFill/>
                </a:ln>
                <a:solidFill>
                  <a:schemeClr val="tx1"/>
                </a:solidFill>
                <a:effectLst/>
                <a:latin typeface="Arial" panose="020B0604020202020204" pitchFamily="34" charset="0"/>
              </a:rPr>
              <a:t> (all defects are found before delivery, so D=0).</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Realistically, D&gt;0, but a high DRE value indicates good QA/QC practices. </a:t>
            </a:r>
          </a:p>
        </p:txBody>
      </p:sp>
      <p:sp>
        <p:nvSpPr>
          <p:cNvPr id="10" name="Rectangle 9"/>
          <p:cNvSpPr/>
          <p:nvPr/>
        </p:nvSpPr>
        <p:spPr>
          <a:xfrm>
            <a:off x="422359" y="4301842"/>
            <a:ext cx="9322532" cy="646331"/>
          </a:xfrm>
          <a:prstGeom prst="rect">
            <a:avLst/>
          </a:prstGeom>
        </p:spPr>
        <p:txBody>
          <a:bodyPr wrap="square">
            <a:spAutoFit/>
          </a:bodyPr>
          <a:lstStyle/>
          <a:p>
            <a:r>
              <a:rPr lang="en-US" b="1" dirty="0"/>
              <a:t>Activity-Level DRE</a:t>
            </a:r>
            <a:r>
              <a:rPr lang="en-US" dirty="0"/>
              <a:t>: Focuses on the efficiency of specific lifecycle phases to assess how effectively errors are removed </a:t>
            </a:r>
            <a:r>
              <a:rPr lang="en-US" b="1" dirty="0"/>
              <a:t>before being passed to the next </a:t>
            </a:r>
            <a:r>
              <a:rPr lang="en-US" b="1" dirty="0" smtClean="0"/>
              <a:t>activity</a:t>
            </a:r>
            <a:r>
              <a:rPr lang="en-US" dirty="0" smtClean="0"/>
              <a:t>.</a:t>
            </a:r>
            <a:endParaRPr lang="en-IN" dirty="0"/>
          </a:p>
        </p:txBody>
      </p:sp>
      <p:sp>
        <p:nvSpPr>
          <p:cNvPr id="11" name="Rectangle 10"/>
          <p:cNvSpPr/>
          <p:nvPr/>
        </p:nvSpPr>
        <p:spPr>
          <a:xfrm>
            <a:off x="4629225" y="5036965"/>
            <a:ext cx="2105063" cy="369332"/>
          </a:xfrm>
          <a:prstGeom prst="rect">
            <a:avLst/>
          </a:prstGeom>
        </p:spPr>
        <p:txBody>
          <a:bodyPr wrap="none">
            <a:spAutoFit/>
          </a:bodyPr>
          <a:lstStyle/>
          <a:p>
            <a:r>
              <a:rPr lang="en-IN" b="1" dirty="0" err="1"/>
              <a:t>DREi</a:t>
            </a:r>
            <a:r>
              <a:rPr lang="en-IN" b="1" dirty="0"/>
              <a:t> = </a:t>
            </a:r>
            <a:r>
              <a:rPr lang="en-IN" b="1" dirty="0" err="1"/>
              <a:t>Ei</a:t>
            </a:r>
            <a:r>
              <a:rPr lang="en-IN" b="1" dirty="0"/>
              <a:t> /(</a:t>
            </a:r>
            <a:r>
              <a:rPr lang="en-IN" b="1" dirty="0" err="1"/>
              <a:t>Ei</a:t>
            </a:r>
            <a:r>
              <a:rPr lang="en-IN" b="1" dirty="0"/>
              <a:t> + Ei+1)</a:t>
            </a:r>
          </a:p>
        </p:txBody>
      </p:sp>
      <p:sp>
        <p:nvSpPr>
          <p:cNvPr id="12" name="Rectangle 11"/>
          <p:cNvSpPr/>
          <p:nvPr/>
        </p:nvSpPr>
        <p:spPr>
          <a:xfrm>
            <a:off x="422359" y="5524775"/>
            <a:ext cx="11399526" cy="923330"/>
          </a:xfrm>
          <a:prstGeom prst="rect">
            <a:avLst/>
          </a:prstGeom>
        </p:spPr>
        <p:txBody>
          <a:bodyPr wrap="square">
            <a:spAutoFit/>
          </a:bodyPr>
          <a:lstStyle/>
          <a:p>
            <a:r>
              <a:rPr lang="en-US" dirty="0"/>
              <a:t>where </a:t>
            </a:r>
            <a:r>
              <a:rPr lang="en-US" b="1" dirty="0" err="1"/>
              <a:t>Ei</a:t>
            </a:r>
            <a:r>
              <a:rPr lang="en-US" dirty="0"/>
              <a:t> is the number of errors found during software engineering activity </a:t>
            </a:r>
            <a:r>
              <a:rPr lang="en-US" dirty="0" err="1"/>
              <a:t>i</a:t>
            </a:r>
            <a:r>
              <a:rPr lang="en-US" dirty="0"/>
              <a:t> and </a:t>
            </a:r>
            <a:r>
              <a:rPr lang="en-US" b="1" dirty="0"/>
              <a:t>Ei+1</a:t>
            </a:r>
            <a:r>
              <a:rPr lang="en-US" dirty="0"/>
              <a:t> is the number of errors found during software engineering activity i+1 that are traceable to errors that were not discovered in software engineering activity </a:t>
            </a:r>
            <a:r>
              <a:rPr lang="en-US" dirty="0" err="1" smtClean="0"/>
              <a:t>i</a:t>
            </a:r>
            <a:r>
              <a:rPr lang="en-US" dirty="0" smtClean="0"/>
              <a:t>.</a:t>
            </a:r>
            <a:endParaRPr lang="en-IN" dirty="0"/>
          </a:p>
        </p:txBody>
      </p:sp>
    </p:spTree>
    <p:extLst>
      <p:ext uri="{BB962C8B-B14F-4D97-AF65-F5344CB8AC3E}">
        <p14:creationId xmlns:p14="http://schemas.microsoft.com/office/powerpoint/2010/main" val="394030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0462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114" y="235131"/>
            <a:ext cx="11373395" cy="1754326"/>
          </a:xfrm>
          <a:prstGeom prst="rect">
            <a:avLst/>
          </a:prstGeom>
        </p:spPr>
        <p:txBody>
          <a:bodyPr wrap="square">
            <a:spAutoFit/>
          </a:bodyPr>
          <a:lstStyle/>
          <a:p>
            <a:r>
              <a:rPr lang="en-US" b="1" dirty="0" smtClean="0"/>
              <a:t>Software Metrics</a:t>
            </a:r>
            <a:r>
              <a:rPr lang="en-US" dirty="0" smtClean="0"/>
              <a:t> are measures used to assess software quality, productivity, and efficiency. Metrics help in planning, tracking, and improving processes and projects. They can be divided into:</a:t>
            </a:r>
          </a:p>
          <a:p>
            <a:endParaRPr lang="en-US" dirty="0" smtClean="0"/>
          </a:p>
          <a:p>
            <a:pPr lvl="1">
              <a:buFont typeface="Arial" panose="020B0604020202020204" pitchFamily="34" charset="0"/>
              <a:buChar char="•"/>
            </a:pPr>
            <a:r>
              <a:rPr lang="en-US" b="1" dirty="0" smtClean="0"/>
              <a:t>Product Metrics</a:t>
            </a:r>
            <a:r>
              <a:rPr lang="en-US" dirty="0" smtClean="0"/>
              <a:t>: Focus on software quality (like size, reliability, and complexity).</a:t>
            </a:r>
          </a:p>
          <a:p>
            <a:pPr lvl="1">
              <a:buFont typeface="Arial" panose="020B0604020202020204" pitchFamily="34" charset="0"/>
              <a:buChar char="•"/>
            </a:pPr>
            <a:r>
              <a:rPr lang="en-US" b="1" dirty="0" smtClean="0"/>
              <a:t>Process Metrics</a:t>
            </a:r>
            <a:r>
              <a:rPr lang="en-US" dirty="0" smtClean="0"/>
              <a:t>: Measure efficiency and effectiveness of processes (such as defect rates, review effectiveness).</a:t>
            </a:r>
          </a:p>
          <a:p>
            <a:pPr lvl="1">
              <a:buFont typeface="Arial" panose="020B0604020202020204" pitchFamily="34" charset="0"/>
              <a:buChar char="•"/>
            </a:pPr>
            <a:r>
              <a:rPr lang="en-US" b="1" dirty="0" smtClean="0"/>
              <a:t>Project Metrics</a:t>
            </a:r>
            <a:r>
              <a:rPr lang="en-US" dirty="0" smtClean="0"/>
              <a:t>: Help track project progress (such as budget, timeline, resource usage).</a:t>
            </a:r>
            <a:endParaRPr lang="en-US" dirty="0"/>
          </a:p>
        </p:txBody>
      </p:sp>
    </p:spTree>
    <p:extLst>
      <p:ext uri="{BB962C8B-B14F-4D97-AF65-F5344CB8AC3E}">
        <p14:creationId xmlns:p14="http://schemas.microsoft.com/office/powerpoint/2010/main" val="2930618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889" y="370506"/>
            <a:ext cx="3150286" cy="646331"/>
          </a:xfrm>
          <a:prstGeom prst="rect">
            <a:avLst/>
          </a:prstGeom>
        </p:spPr>
        <p:txBody>
          <a:bodyPr wrap="none">
            <a:spAutoFit/>
          </a:bodyPr>
          <a:lstStyle/>
          <a:p>
            <a:r>
              <a:rPr lang="en-IN" sz="3600" b="1" dirty="0" smtClean="0"/>
              <a:t>Failure Analysis</a:t>
            </a:r>
            <a:endParaRPr lang="en-IN" sz="3600" b="1" dirty="0"/>
          </a:p>
        </p:txBody>
      </p:sp>
      <p:sp>
        <p:nvSpPr>
          <p:cNvPr id="4" name="Rectangle 3"/>
          <p:cNvSpPr/>
          <p:nvPr/>
        </p:nvSpPr>
        <p:spPr>
          <a:xfrm>
            <a:off x="748936" y="1016837"/>
            <a:ext cx="11203577" cy="646331"/>
          </a:xfrm>
          <a:prstGeom prst="rect">
            <a:avLst/>
          </a:prstGeom>
        </p:spPr>
        <p:txBody>
          <a:bodyPr wrap="square">
            <a:spAutoFit/>
          </a:bodyPr>
          <a:lstStyle/>
          <a:p>
            <a:r>
              <a:rPr lang="en-US" dirty="0" smtClean="0"/>
              <a:t>In </a:t>
            </a:r>
            <a:r>
              <a:rPr lang="en-US" b="1" dirty="0" smtClean="0"/>
              <a:t>Failure Analysis</a:t>
            </a:r>
            <a:r>
              <a:rPr lang="en-US" dirty="0" smtClean="0"/>
              <a:t>, these six steps help organizations identify, understand, and address the root causes of software errors and defects. Here’s a breakdown of each step:</a:t>
            </a:r>
            <a:endParaRPr lang="en-IN" dirty="0"/>
          </a:p>
        </p:txBody>
      </p:sp>
      <p:sp>
        <p:nvSpPr>
          <p:cNvPr id="5" name="Rectangle 4"/>
          <p:cNvSpPr/>
          <p:nvPr/>
        </p:nvSpPr>
        <p:spPr>
          <a:xfrm>
            <a:off x="360889" y="1859340"/>
            <a:ext cx="11278117" cy="1754326"/>
          </a:xfrm>
          <a:prstGeom prst="rect">
            <a:avLst/>
          </a:prstGeom>
        </p:spPr>
        <p:txBody>
          <a:bodyPr wrap="square">
            <a:spAutoFit/>
          </a:bodyPr>
          <a:lstStyle/>
          <a:p>
            <a:r>
              <a:rPr lang="en-US" b="1" dirty="0" smtClean="0"/>
              <a:t>Step 1: Categorize Errors and Defects by Origin</a:t>
            </a:r>
          </a:p>
          <a:p>
            <a:pPr>
              <a:buFont typeface="Arial" panose="020B0604020202020204" pitchFamily="34" charset="0"/>
              <a:buChar char="•"/>
            </a:pPr>
            <a:r>
              <a:rPr lang="en-US" dirty="0" smtClean="0"/>
              <a:t>All detected errors and defects are </a:t>
            </a:r>
            <a:r>
              <a:rPr lang="en-US" b="1" dirty="0" smtClean="0"/>
              <a:t>categorized based on their origin</a:t>
            </a:r>
            <a:r>
              <a:rPr lang="en-US" dirty="0" smtClean="0"/>
              <a:t> or root cause. Typical categories include:</a:t>
            </a:r>
          </a:p>
          <a:p>
            <a:pPr marL="742950" lvl="1" indent="-285750">
              <a:buFont typeface="Arial" panose="020B0604020202020204" pitchFamily="34" charset="0"/>
              <a:buChar char="•"/>
            </a:pPr>
            <a:r>
              <a:rPr lang="en-US" b="1" dirty="0" smtClean="0"/>
              <a:t>Flaw in Specification</a:t>
            </a:r>
            <a:r>
              <a:rPr lang="en-US" dirty="0" smtClean="0"/>
              <a:t>: Issues caused by incorrect, incomplete, or misunderstood requirements.</a:t>
            </a:r>
          </a:p>
          <a:p>
            <a:pPr marL="742950" lvl="1" indent="-285750">
              <a:buFont typeface="Arial" panose="020B0604020202020204" pitchFamily="34" charset="0"/>
              <a:buChar char="•"/>
            </a:pPr>
            <a:r>
              <a:rPr lang="en-US" b="1" dirty="0" smtClean="0"/>
              <a:t>Flaw in Logic</a:t>
            </a:r>
            <a:r>
              <a:rPr lang="en-US" dirty="0" smtClean="0"/>
              <a:t>: Problems stemming from design or code logic errors.</a:t>
            </a:r>
          </a:p>
          <a:p>
            <a:pPr marL="742950" lvl="1" indent="-285750">
              <a:buFont typeface="Arial" panose="020B0604020202020204" pitchFamily="34" charset="0"/>
              <a:buChar char="•"/>
            </a:pPr>
            <a:r>
              <a:rPr lang="en-US" b="1" dirty="0" smtClean="0"/>
              <a:t>Nonconformance to Standards</a:t>
            </a:r>
            <a:r>
              <a:rPr lang="en-US" dirty="0" smtClean="0"/>
              <a:t>: Defects due to deviation from coding standards or best practices.</a:t>
            </a:r>
          </a:p>
          <a:p>
            <a:pPr>
              <a:buFont typeface="Arial" panose="020B0604020202020204" pitchFamily="34" charset="0"/>
              <a:buChar char="•"/>
            </a:pPr>
            <a:r>
              <a:rPr lang="en-US" dirty="0" smtClean="0"/>
              <a:t>Categorizing errors helps teams identify patterns and areas where the development process might need improvement.</a:t>
            </a:r>
            <a:endParaRPr lang="en-US" dirty="0"/>
          </a:p>
        </p:txBody>
      </p:sp>
      <p:sp>
        <p:nvSpPr>
          <p:cNvPr id="6" name="Rectangle 5"/>
          <p:cNvSpPr/>
          <p:nvPr/>
        </p:nvSpPr>
        <p:spPr>
          <a:xfrm>
            <a:off x="360888" y="3711918"/>
            <a:ext cx="11278117" cy="646331"/>
          </a:xfrm>
          <a:prstGeom prst="rect">
            <a:avLst/>
          </a:prstGeom>
        </p:spPr>
        <p:txBody>
          <a:bodyPr wrap="square">
            <a:spAutoFit/>
          </a:bodyPr>
          <a:lstStyle/>
          <a:p>
            <a:r>
              <a:rPr lang="en-US" b="1" dirty="0" smtClean="0"/>
              <a:t>Step 2: Record the Cost to Correct Each Error and Defect</a:t>
            </a:r>
          </a:p>
          <a:p>
            <a:pPr>
              <a:buFont typeface="Arial" panose="020B0604020202020204" pitchFamily="34" charset="0"/>
              <a:buChar char="•"/>
            </a:pPr>
            <a:r>
              <a:rPr lang="en-US" dirty="0" smtClean="0"/>
              <a:t>The </a:t>
            </a:r>
            <a:r>
              <a:rPr lang="en-US" b="1" dirty="0" smtClean="0"/>
              <a:t>cost to correct each error</a:t>
            </a:r>
            <a:r>
              <a:rPr lang="en-US" dirty="0" smtClean="0"/>
              <a:t> is documented, including time, resources, and financial impact.</a:t>
            </a:r>
            <a:endParaRPr lang="en-US" dirty="0"/>
          </a:p>
        </p:txBody>
      </p:sp>
      <p:sp>
        <p:nvSpPr>
          <p:cNvPr id="7" name="Rectangle 6"/>
          <p:cNvSpPr/>
          <p:nvPr/>
        </p:nvSpPr>
        <p:spPr>
          <a:xfrm>
            <a:off x="360887" y="4554421"/>
            <a:ext cx="11395683" cy="1200329"/>
          </a:xfrm>
          <a:prstGeom prst="rect">
            <a:avLst/>
          </a:prstGeom>
        </p:spPr>
        <p:txBody>
          <a:bodyPr wrap="square">
            <a:spAutoFit/>
          </a:bodyPr>
          <a:lstStyle/>
          <a:p>
            <a:r>
              <a:rPr lang="en-US" b="1" dirty="0" smtClean="0"/>
              <a:t>Step 3: Count and Rank Errors and Defects by Category</a:t>
            </a:r>
          </a:p>
          <a:p>
            <a:pPr>
              <a:buFont typeface="Arial" panose="020B0604020202020204" pitchFamily="34" charset="0"/>
              <a:buChar char="•"/>
            </a:pPr>
            <a:r>
              <a:rPr lang="en-US" dirty="0" smtClean="0"/>
              <a:t>After categorization, the </a:t>
            </a:r>
            <a:r>
              <a:rPr lang="en-US" b="1" dirty="0" smtClean="0"/>
              <a:t>number of errors and defects in each category</a:t>
            </a:r>
            <a:r>
              <a:rPr lang="en-US" dirty="0" smtClean="0"/>
              <a:t> is counted.</a:t>
            </a:r>
          </a:p>
          <a:p>
            <a:pPr>
              <a:buFont typeface="Arial" panose="020B0604020202020204" pitchFamily="34" charset="0"/>
              <a:buChar char="•"/>
            </a:pPr>
            <a:r>
              <a:rPr lang="en-US" dirty="0" smtClean="0"/>
              <a:t>Categories are then </a:t>
            </a:r>
            <a:r>
              <a:rPr lang="en-US" b="1" dirty="0" smtClean="0"/>
              <a:t>ranked in descending order</a:t>
            </a:r>
            <a:r>
              <a:rPr lang="en-US" dirty="0" smtClean="0"/>
              <a:t> based on their frequency. This ranking helps teams focus on the most common problems.</a:t>
            </a:r>
            <a:endParaRPr lang="en-US" dirty="0"/>
          </a:p>
        </p:txBody>
      </p:sp>
      <p:sp>
        <p:nvSpPr>
          <p:cNvPr id="8" name="Rectangle 7"/>
          <p:cNvSpPr/>
          <p:nvPr/>
        </p:nvSpPr>
        <p:spPr>
          <a:xfrm>
            <a:off x="360886" y="5708582"/>
            <a:ext cx="11395683" cy="646331"/>
          </a:xfrm>
          <a:prstGeom prst="rect">
            <a:avLst/>
          </a:prstGeom>
        </p:spPr>
        <p:txBody>
          <a:bodyPr wrap="square">
            <a:spAutoFit/>
          </a:bodyPr>
          <a:lstStyle/>
          <a:p>
            <a:r>
              <a:rPr lang="en-US" b="1" dirty="0" smtClean="0"/>
              <a:t>Step 4: Compute the Overall Cost of Errors and Defects in Each Category</a:t>
            </a:r>
          </a:p>
          <a:p>
            <a:pPr>
              <a:buFont typeface="Arial" panose="020B0604020202020204" pitchFamily="34" charset="0"/>
              <a:buChar char="•"/>
            </a:pPr>
            <a:r>
              <a:rPr lang="en-US" dirty="0" smtClean="0"/>
              <a:t>The </a:t>
            </a:r>
            <a:r>
              <a:rPr lang="en-US" b="1" dirty="0" smtClean="0"/>
              <a:t>total cost for each category</a:t>
            </a:r>
            <a:r>
              <a:rPr lang="en-US" dirty="0" smtClean="0"/>
              <a:t> of error or defect is calculated by summing up the individual correction costs.</a:t>
            </a:r>
            <a:endParaRPr lang="en-US" dirty="0"/>
          </a:p>
        </p:txBody>
      </p:sp>
    </p:spTree>
    <p:extLst>
      <p:ext uri="{BB962C8B-B14F-4D97-AF65-F5344CB8AC3E}">
        <p14:creationId xmlns:p14="http://schemas.microsoft.com/office/powerpoint/2010/main" val="629218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068" y="216264"/>
            <a:ext cx="11495314" cy="923330"/>
          </a:xfrm>
          <a:prstGeom prst="rect">
            <a:avLst/>
          </a:prstGeom>
        </p:spPr>
        <p:txBody>
          <a:bodyPr wrap="square">
            <a:spAutoFit/>
          </a:bodyPr>
          <a:lstStyle/>
          <a:p>
            <a:r>
              <a:rPr lang="en-US" b="1" dirty="0" smtClean="0"/>
              <a:t>Step 5: Analyze Data to Identify High-Cost Categories</a:t>
            </a:r>
          </a:p>
          <a:p>
            <a:pPr>
              <a:buFont typeface="Arial" panose="020B0604020202020204" pitchFamily="34" charset="0"/>
              <a:buChar char="•"/>
            </a:pPr>
            <a:r>
              <a:rPr lang="en-US" dirty="0" smtClean="0"/>
              <a:t>With the cost data organized, teams can </a:t>
            </a:r>
            <a:r>
              <a:rPr lang="en-US" b="1" dirty="0" smtClean="0"/>
              <a:t>analyze it to identify the categories</a:t>
            </a:r>
            <a:r>
              <a:rPr lang="en-US" dirty="0" smtClean="0"/>
              <a:t> that have the highest overall cost to the organization.</a:t>
            </a:r>
            <a:endParaRPr lang="en-US" dirty="0"/>
          </a:p>
        </p:txBody>
      </p:sp>
      <p:sp>
        <p:nvSpPr>
          <p:cNvPr id="3" name="Rectangle 2"/>
          <p:cNvSpPr/>
          <p:nvPr/>
        </p:nvSpPr>
        <p:spPr>
          <a:xfrm>
            <a:off x="222068" y="1047095"/>
            <a:ext cx="11325498" cy="646331"/>
          </a:xfrm>
          <a:prstGeom prst="rect">
            <a:avLst/>
          </a:prstGeom>
        </p:spPr>
        <p:txBody>
          <a:bodyPr wrap="square">
            <a:spAutoFit/>
          </a:bodyPr>
          <a:lstStyle/>
          <a:p>
            <a:r>
              <a:rPr lang="en-US" b="1" dirty="0" smtClean="0"/>
              <a:t>Step 6: Develop Plans to Modify the Process</a:t>
            </a:r>
          </a:p>
          <a:p>
            <a:pPr>
              <a:buFont typeface="Arial" panose="020B0604020202020204" pitchFamily="34" charset="0"/>
              <a:buChar char="•"/>
            </a:pPr>
            <a:r>
              <a:rPr lang="en-US" dirty="0" smtClean="0"/>
              <a:t>Finally, teams develop </a:t>
            </a:r>
            <a:r>
              <a:rPr lang="en-US" b="1" dirty="0" smtClean="0"/>
              <a:t>plans to modify the development process</a:t>
            </a:r>
            <a:r>
              <a:rPr lang="en-US" dirty="0" smtClean="0"/>
              <a:t> to eliminate or reduce the frequency of costly errors.</a:t>
            </a:r>
            <a:endParaRPr lang="en-US" dirty="0"/>
          </a:p>
        </p:txBody>
      </p:sp>
      <p:sp>
        <p:nvSpPr>
          <p:cNvPr id="4" name="Rectangle 3"/>
          <p:cNvSpPr/>
          <p:nvPr/>
        </p:nvSpPr>
        <p:spPr>
          <a:xfrm>
            <a:off x="0" y="2201091"/>
            <a:ext cx="11639006" cy="646331"/>
          </a:xfrm>
          <a:prstGeom prst="rect">
            <a:avLst/>
          </a:prstGeom>
        </p:spPr>
        <p:txBody>
          <a:bodyPr wrap="square">
            <a:spAutoFit/>
          </a:bodyPr>
          <a:lstStyle/>
          <a:p>
            <a:r>
              <a:rPr lang="en-US" dirty="0" smtClean="0"/>
              <a:t>By following these steps, organizations can make targeted improvements to reduce high-cost errors, leading to more efficient processes, higher-quality software, and reduced costs over time.</a:t>
            </a:r>
            <a:endParaRPr lang="en-IN" dirty="0"/>
          </a:p>
        </p:txBody>
      </p:sp>
      <p:pic>
        <p:nvPicPr>
          <p:cNvPr id="5" name="Picture 4"/>
          <p:cNvPicPr>
            <a:picLocks noChangeAspect="1"/>
          </p:cNvPicPr>
          <p:nvPr/>
        </p:nvPicPr>
        <p:blipFill>
          <a:blip r:embed="rId2"/>
          <a:stretch>
            <a:fillRect/>
          </a:stretch>
        </p:blipFill>
        <p:spPr>
          <a:xfrm>
            <a:off x="3864754" y="2963198"/>
            <a:ext cx="4209942" cy="3698859"/>
          </a:xfrm>
          <a:prstGeom prst="rect">
            <a:avLst/>
          </a:prstGeom>
        </p:spPr>
      </p:pic>
    </p:spTree>
    <p:extLst>
      <p:ext uri="{BB962C8B-B14F-4D97-AF65-F5344CB8AC3E}">
        <p14:creationId xmlns:p14="http://schemas.microsoft.com/office/powerpoint/2010/main" val="151143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302" y="232007"/>
            <a:ext cx="10628811" cy="369332"/>
          </a:xfrm>
          <a:prstGeom prst="rect">
            <a:avLst/>
          </a:prstGeom>
        </p:spPr>
        <p:txBody>
          <a:bodyPr wrap="square">
            <a:spAutoFit/>
          </a:bodyPr>
          <a:lstStyle/>
          <a:p>
            <a:r>
              <a:rPr lang="en-US" dirty="0"/>
              <a:t>T</a:t>
            </a:r>
            <a:r>
              <a:rPr lang="en-US" dirty="0" smtClean="0"/>
              <a:t>he pie-chart noted in the figure, eight causes of defects and their origin (indicated by shading) are shown.</a:t>
            </a:r>
            <a:endParaRPr lang="en-IN" dirty="0"/>
          </a:p>
        </p:txBody>
      </p:sp>
      <p:sp>
        <p:nvSpPr>
          <p:cNvPr id="3" name="Rectangle 2"/>
          <p:cNvSpPr/>
          <p:nvPr/>
        </p:nvSpPr>
        <p:spPr>
          <a:xfrm>
            <a:off x="409301" y="707461"/>
            <a:ext cx="11216641" cy="646331"/>
          </a:xfrm>
          <a:prstGeom prst="rect">
            <a:avLst/>
          </a:prstGeom>
        </p:spPr>
        <p:txBody>
          <a:bodyPr wrap="square">
            <a:spAutoFit/>
          </a:bodyPr>
          <a:lstStyle/>
          <a:p>
            <a:r>
              <a:rPr lang="en-US" dirty="0" smtClean="0"/>
              <a:t>Grady suggests the development of a </a:t>
            </a:r>
            <a:r>
              <a:rPr lang="en-US" b="1" dirty="0" smtClean="0"/>
              <a:t>fishbone diagram </a:t>
            </a:r>
            <a:r>
              <a:rPr lang="en-US" dirty="0" smtClean="0"/>
              <a:t>to help in diagnosing the data represented in the frequency diagram.</a:t>
            </a:r>
            <a:endParaRPr lang="en-IN" dirty="0"/>
          </a:p>
        </p:txBody>
      </p:sp>
      <p:pic>
        <p:nvPicPr>
          <p:cNvPr id="4" name="Picture 3"/>
          <p:cNvPicPr>
            <a:picLocks noChangeAspect="1"/>
          </p:cNvPicPr>
          <p:nvPr/>
        </p:nvPicPr>
        <p:blipFill>
          <a:blip r:embed="rId2"/>
          <a:stretch>
            <a:fillRect/>
          </a:stretch>
        </p:blipFill>
        <p:spPr>
          <a:xfrm>
            <a:off x="1031966" y="1885070"/>
            <a:ext cx="8516983" cy="3304473"/>
          </a:xfrm>
          <a:prstGeom prst="rect">
            <a:avLst/>
          </a:prstGeom>
        </p:spPr>
      </p:pic>
      <p:sp>
        <p:nvSpPr>
          <p:cNvPr id="5" name="Rectangle 4"/>
          <p:cNvSpPr/>
          <p:nvPr/>
        </p:nvSpPr>
        <p:spPr>
          <a:xfrm>
            <a:off x="409301" y="5720822"/>
            <a:ext cx="11216641" cy="923330"/>
          </a:xfrm>
          <a:prstGeom prst="rect">
            <a:avLst/>
          </a:prstGeom>
        </p:spPr>
        <p:txBody>
          <a:bodyPr wrap="square">
            <a:spAutoFit/>
          </a:bodyPr>
          <a:lstStyle/>
          <a:p>
            <a:r>
              <a:rPr lang="en-US" dirty="0" smtClean="0"/>
              <a:t> the spine of the diagram (the central line) represents the quality factor under consideration. Each of the ribs (diagonal lines) connecting to the spine indicate potential causes for the quality problem (e.g., missing requirements, ambiguous specification, incorrect requirements, changed requirements)</a:t>
            </a:r>
            <a:endParaRPr lang="en-IN" dirty="0"/>
          </a:p>
        </p:txBody>
      </p:sp>
    </p:spTree>
    <p:extLst>
      <p:ext uri="{BB962C8B-B14F-4D97-AF65-F5344CB8AC3E}">
        <p14:creationId xmlns:p14="http://schemas.microsoft.com/office/powerpoint/2010/main" val="3495595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114" y="291797"/>
            <a:ext cx="11151325" cy="2031325"/>
          </a:xfrm>
          <a:prstGeom prst="rect">
            <a:avLst/>
          </a:prstGeom>
        </p:spPr>
        <p:txBody>
          <a:bodyPr wrap="square">
            <a:spAutoFit/>
          </a:bodyPr>
          <a:lstStyle/>
          <a:p>
            <a:r>
              <a:rPr lang="en-US" dirty="0" smtClean="0"/>
              <a:t>By </a:t>
            </a:r>
            <a:r>
              <a:rPr lang="en-US" dirty="0"/>
              <a:t>collecting </a:t>
            </a:r>
            <a:r>
              <a:rPr lang="en-US" b="1" dirty="0"/>
              <a:t>process metrics</a:t>
            </a:r>
            <a:r>
              <a:rPr lang="en-US" dirty="0"/>
              <a:t> (data about how the software development process is performing), you can create a </a:t>
            </a:r>
            <a:r>
              <a:rPr lang="en-US" b="1" dirty="0"/>
              <a:t>fishbone diagram</a:t>
            </a:r>
            <a:r>
              <a:rPr lang="en-US" dirty="0"/>
              <a:t>. A fishbone diagram (also known as a cause-and-effect diagram) is a tool used to identify the possible causes of a problem.</a:t>
            </a:r>
          </a:p>
          <a:p>
            <a:r>
              <a:rPr lang="en-US" dirty="0"/>
              <a:t>Once the diagram is complete, it can be studied to find patterns or key reasons for errors and defects in the software. Using this information, the organization can make changes to its development process to reduce these errors and defects in the future. Essentially, it helps improve the overall quality of the software by addressing the root causes of problems.</a:t>
            </a:r>
          </a:p>
        </p:txBody>
      </p:sp>
    </p:spTree>
    <p:extLst>
      <p:ext uri="{BB962C8B-B14F-4D97-AF65-F5344CB8AC3E}">
        <p14:creationId xmlns:p14="http://schemas.microsoft.com/office/powerpoint/2010/main" val="4283210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073" y="189413"/>
            <a:ext cx="3435531" cy="646331"/>
          </a:xfrm>
          <a:prstGeom prst="rect">
            <a:avLst/>
          </a:prstGeom>
          <a:noFill/>
        </p:spPr>
        <p:txBody>
          <a:bodyPr wrap="square" rtlCol="0">
            <a:spAutoFit/>
          </a:bodyPr>
          <a:lstStyle/>
          <a:p>
            <a:r>
              <a:rPr lang="en-US" sz="3600" b="1" dirty="0" smtClean="0"/>
              <a:t>Project Metrix</a:t>
            </a:r>
            <a:endParaRPr lang="en-IN" sz="3600" b="1" dirty="0"/>
          </a:p>
        </p:txBody>
      </p:sp>
      <p:sp>
        <p:nvSpPr>
          <p:cNvPr id="3" name="Rectangle 2"/>
          <p:cNvSpPr/>
          <p:nvPr/>
        </p:nvSpPr>
        <p:spPr>
          <a:xfrm>
            <a:off x="431073" y="1031687"/>
            <a:ext cx="11247121" cy="923330"/>
          </a:xfrm>
          <a:prstGeom prst="rect">
            <a:avLst/>
          </a:prstGeom>
        </p:spPr>
        <p:txBody>
          <a:bodyPr wrap="square">
            <a:spAutoFit/>
          </a:bodyPr>
          <a:lstStyle/>
          <a:p>
            <a:r>
              <a:rPr lang="en-US" b="1" dirty="0"/>
              <a:t>Project metrics</a:t>
            </a:r>
            <a:r>
              <a:rPr lang="en-US" dirty="0"/>
              <a:t> are measurements or data collected during a software project to evaluate its performance, progress, and quality. These metrics help project managers and teams make informed decisions to improve efficiency, minimize risks, enhance quality, and control costs.</a:t>
            </a:r>
            <a:endParaRPr lang="en-IN" dirty="0"/>
          </a:p>
        </p:txBody>
      </p:sp>
      <p:sp>
        <p:nvSpPr>
          <p:cNvPr id="4" name="Rectangle 3"/>
          <p:cNvSpPr/>
          <p:nvPr/>
        </p:nvSpPr>
        <p:spPr>
          <a:xfrm>
            <a:off x="431072" y="2292025"/>
            <a:ext cx="11247121" cy="2031325"/>
          </a:xfrm>
          <a:prstGeom prst="rect">
            <a:avLst/>
          </a:prstGeom>
        </p:spPr>
        <p:txBody>
          <a:bodyPr wrap="square">
            <a:spAutoFit/>
          </a:bodyPr>
          <a:lstStyle/>
          <a:p>
            <a:r>
              <a:rPr lang="en-US" b="1" dirty="0"/>
              <a:t>The intent of project metrics is </a:t>
            </a:r>
            <a:r>
              <a:rPr lang="en-US" b="1" dirty="0" smtClean="0"/>
              <a:t>twofold</a:t>
            </a:r>
            <a:r>
              <a:rPr lang="en-US" dirty="0" smtClean="0"/>
              <a:t>:-</a:t>
            </a:r>
          </a:p>
          <a:p>
            <a:pPr marL="285750" indent="-285750">
              <a:buFont typeface="Arial" panose="020B0604020202020204" pitchFamily="34" charset="0"/>
              <a:buChar char="•"/>
            </a:pPr>
            <a:r>
              <a:rPr lang="en-US" b="1" dirty="0" smtClean="0"/>
              <a:t>First</a:t>
            </a:r>
            <a:r>
              <a:rPr lang="en-US" dirty="0"/>
              <a:t>, these metrics are used to </a:t>
            </a:r>
            <a:r>
              <a:rPr lang="en-US" b="1" dirty="0"/>
              <a:t>minimize the development schedule </a:t>
            </a:r>
            <a:r>
              <a:rPr lang="en-US" dirty="0"/>
              <a:t>by making the adjustments necessary to avoid delays and mitigate potential problems and risks. </a:t>
            </a:r>
            <a:endParaRPr lang="en-US" dirty="0" smtClean="0"/>
          </a:p>
          <a:p>
            <a:pPr marL="285750" indent="-285750">
              <a:buFont typeface="Arial" panose="020B0604020202020204" pitchFamily="34" charset="0"/>
              <a:buChar char="•"/>
            </a:pPr>
            <a:r>
              <a:rPr lang="en-US" b="1" dirty="0" smtClean="0"/>
              <a:t>Second</a:t>
            </a:r>
            <a:r>
              <a:rPr lang="en-US" dirty="0"/>
              <a:t>, project metrics are used to assess </a:t>
            </a:r>
            <a:r>
              <a:rPr lang="en-US" b="1" dirty="0"/>
              <a:t>product quality </a:t>
            </a:r>
            <a:r>
              <a:rPr lang="en-US" dirty="0"/>
              <a:t>on an ongoing basis and, when necessary, modify the technical approach to improve quality. As quality improves, defects are minimized, and as the defect count goes down, the amount of rework required during the project is also reduced. This leads to a reduction in overall project cost.</a:t>
            </a:r>
            <a:endParaRPr lang="en-IN" dirty="0"/>
          </a:p>
        </p:txBody>
      </p:sp>
      <p:sp>
        <p:nvSpPr>
          <p:cNvPr id="5" name="Rectangle 4"/>
          <p:cNvSpPr/>
          <p:nvPr/>
        </p:nvSpPr>
        <p:spPr>
          <a:xfrm>
            <a:off x="431072" y="4758837"/>
            <a:ext cx="11142619" cy="1477328"/>
          </a:xfrm>
          <a:prstGeom prst="rect">
            <a:avLst/>
          </a:prstGeom>
        </p:spPr>
        <p:txBody>
          <a:bodyPr wrap="square">
            <a:spAutoFit/>
          </a:bodyPr>
          <a:lstStyle/>
          <a:p>
            <a:r>
              <a:rPr lang="en-US" dirty="0"/>
              <a:t>Another model of software project </a:t>
            </a:r>
            <a:r>
              <a:rPr lang="en-US" dirty="0" smtClean="0"/>
              <a:t>metrics </a:t>
            </a:r>
            <a:r>
              <a:rPr lang="en-US" dirty="0"/>
              <a:t>suggests that every project should measure: </a:t>
            </a:r>
            <a:endParaRPr lang="en-US" dirty="0" smtClean="0"/>
          </a:p>
          <a:p>
            <a:pPr lvl="1"/>
            <a:r>
              <a:rPr lang="en-US" dirty="0" smtClean="0"/>
              <a:t>• </a:t>
            </a:r>
            <a:r>
              <a:rPr lang="en-US" b="1" dirty="0"/>
              <a:t>Inputs</a:t>
            </a:r>
            <a:r>
              <a:rPr lang="en-US" dirty="0"/>
              <a:t>—measures of the resources (e.g., people, environment) required to do the work. </a:t>
            </a:r>
            <a:endParaRPr lang="en-US" dirty="0" smtClean="0"/>
          </a:p>
          <a:p>
            <a:pPr lvl="1"/>
            <a:r>
              <a:rPr lang="en-US" dirty="0" smtClean="0"/>
              <a:t>• </a:t>
            </a:r>
            <a:r>
              <a:rPr lang="en-US" b="1" dirty="0" smtClean="0"/>
              <a:t>Outputs</a:t>
            </a:r>
            <a:r>
              <a:rPr lang="en-US" dirty="0"/>
              <a:t>—These are the </a:t>
            </a:r>
            <a:r>
              <a:rPr lang="en-US" b="1" dirty="0"/>
              <a:t>deliverables</a:t>
            </a:r>
            <a:r>
              <a:rPr lang="en-US" dirty="0"/>
              <a:t> or work products produced during development, like code, documents, or prototypes. </a:t>
            </a:r>
            <a:endParaRPr lang="en-US" dirty="0" smtClean="0"/>
          </a:p>
          <a:p>
            <a:pPr lvl="1"/>
            <a:r>
              <a:rPr lang="en-US" dirty="0" smtClean="0"/>
              <a:t>• </a:t>
            </a:r>
            <a:r>
              <a:rPr lang="en-US" b="1" dirty="0"/>
              <a:t>Results</a:t>
            </a:r>
            <a:r>
              <a:rPr lang="en-US" dirty="0"/>
              <a:t>—measures that indicate the </a:t>
            </a:r>
            <a:r>
              <a:rPr lang="en-US" dirty="0" smtClean="0"/>
              <a:t>effectiveness or </a:t>
            </a:r>
            <a:r>
              <a:rPr lang="en-US" dirty="0" err="1" smtClean="0"/>
              <a:t>usefullness</a:t>
            </a:r>
            <a:r>
              <a:rPr lang="en-US" dirty="0" smtClean="0"/>
              <a:t> </a:t>
            </a:r>
            <a:r>
              <a:rPr lang="en-US" dirty="0"/>
              <a:t>of the </a:t>
            </a:r>
            <a:r>
              <a:rPr lang="en-US" b="1" dirty="0"/>
              <a:t>deliverables</a:t>
            </a:r>
            <a:r>
              <a:rPr lang="en-US" dirty="0" smtClean="0"/>
              <a:t>.</a:t>
            </a:r>
          </a:p>
        </p:txBody>
      </p:sp>
    </p:spTree>
    <p:extLst>
      <p:ext uri="{BB962C8B-B14F-4D97-AF65-F5344CB8AC3E}">
        <p14:creationId xmlns:p14="http://schemas.microsoft.com/office/powerpoint/2010/main" val="3279094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728" y="239876"/>
            <a:ext cx="5490542" cy="646331"/>
          </a:xfrm>
          <a:prstGeom prst="rect">
            <a:avLst/>
          </a:prstGeom>
        </p:spPr>
        <p:txBody>
          <a:bodyPr wrap="none">
            <a:spAutoFit/>
          </a:bodyPr>
          <a:lstStyle/>
          <a:p>
            <a:r>
              <a:rPr lang="en-IN" sz="3600" b="1" dirty="0"/>
              <a:t>SOFTWARE MEASUREMENT</a:t>
            </a:r>
          </a:p>
        </p:txBody>
      </p:sp>
      <p:sp>
        <p:nvSpPr>
          <p:cNvPr id="3" name="Rectangle 2"/>
          <p:cNvSpPr/>
          <p:nvPr/>
        </p:nvSpPr>
        <p:spPr>
          <a:xfrm>
            <a:off x="264728" y="1000036"/>
            <a:ext cx="11348152" cy="923330"/>
          </a:xfrm>
          <a:prstGeom prst="rect">
            <a:avLst/>
          </a:prstGeom>
        </p:spPr>
        <p:txBody>
          <a:bodyPr wrap="square">
            <a:spAutoFit/>
          </a:bodyPr>
          <a:lstStyle/>
          <a:p>
            <a:r>
              <a:rPr lang="en-US" dirty="0"/>
              <a:t>Measurements in the physical world can be categorized in two ways: </a:t>
            </a:r>
            <a:endParaRPr lang="en-US" dirty="0" smtClean="0"/>
          </a:p>
          <a:p>
            <a:pPr marL="742950" lvl="1" indent="-285750">
              <a:buFont typeface="Arial" panose="020B0604020202020204" pitchFamily="34" charset="0"/>
              <a:buChar char="•"/>
            </a:pPr>
            <a:r>
              <a:rPr lang="en-US" b="1" dirty="0" smtClean="0"/>
              <a:t>Direct </a:t>
            </a:r>
            <a:r>
              <a:rPr lang="en-US" b="1" dirty="0"/>
              <a:t>measures </a:t>
            </a:r>
            <a:r>
              <a:rPr lang="en-US" dirty="0"/>
              <a:t>(e.g., the length of a bolt) .</a:t>
            </a:r>
            <a:endParaRPr lang="en-US" dirty="0" smtClean="0"/>
          </a:p>
          <a:p>
            <a:pPr marL="742950" lvl="1" indent="-285750">
              <a:buFont typeface="Arial" panose="020B0604020202020204" pitchFamily="34" charset="0"/>
              <a:buChar char="•"/>
            </a:pPr>
            <a:r>
              <a:rPr lang="en-US" b="1" dirty="0"/>
              <a:t>I</a:t>
            </a:r>
            <a:r>
              <a:rPr lang="en-US" b="1" dirty="0" smtClean="0"/>
              <a:t>ndirect </a:t>
            </a:r>
            <a:r>
              <a:rPr lang="en-US" b="1" dirty="0"/>
              <a:t>measures </a:t>
            </a:r>
            <a:r>
              <a:rPr lang="en-US" dirty="0"/>
              <a:t>(e.g., the "quality" of bolts produced, measured by counting rejects</a:t>
            </a:r>
            <a:r>
              <a:rPr lang="en-US" dirty="0" smtClean="0"/>
              <a:t>).</a:t>
            </a:r>
            <a:endParaRPr lang="en-IN" dirty="0"/>
          </a:p>
        </p:txBody>
      </p:sp>
      <p:sp>
        <p:nvSpPr>
          <p:cNvPr id="4" name="Rectangle 3"/>
          <p:cNvSpPr/>
          <p:nvPr/>
        </p:nvSpPr>
        <p:spPr>
          <a:xfrm>
            <a:off x="264728" y="2264620"/>
            <a:ext cx="4507581" cy="369332"/>
          </a:xfrm>
          <a:prstGeom prst="rect">
            <a:avLst/>
          </a:prstGeom>
        </p:spPr>
        <p:txBody>
          <a:bodyPr wrap="none">
            <a:spAutoFit/>
          </a:bodyPr>
          <a:lstStyle/>
          <a:p>
            <a:r>
              <a:rPr lang="en-US" dirty="0"/>
              <a:t>Software metrics can be categorized similarly. </a:t>
            </a:r>
            <a:endParaRPr lang="en-IN" dirty="0"/>
          </a:p>
        </p:txBody>
      </p:sp>
      <p:sp>
        <p:nvSpPr>
          <p:cNvPr id="5" name="Rectangle 4"/>
          <p:cNvSpPr/>
          <p:nvPr/>
        </p:nvSpPr>
        <p:spPr>
          <a:xfrm>
            <a:off x="264727" y="2633952"/>
            <a:ext cx="11491843" cy="1477328"/>
          </a:xfrm>
          <a:prstGeom prst="rect">
            <a:avLst/>
          </a:prstGeom>
        </p:spPr>
        <p:txBody>
          <a:bodyPr wrap="square">
            <a:spAutoFit/>
          </a:bodyPr>
          <a:lstStyle/>
          <a:p>
            <a:pPr marL="285750" indent="-285750">
              <a:buFont typeface="Arial" panose="020B0604020202020204" pitchFamily="34" charset="0"/>
              <a:buChar char="•"/>
            </a:pPr>
            <a:r>
              <a:rPr lang="en-US" b="1" dirty="0"/>
              <a:t>Direct measure</a:t>
            </a:r>
            <a:r>
              <a:rPr lang="en-US" dirty="0"/>
              <a:t>s of the software engineering process include cost and effort applied. Direct measures of the product include </a:t>
            </a:r>
            <a:r>
              <a:rPr lang="en-US" b="1" dirty="0"/>
              <a:t>lines of code (LOC)</a:t>
            </a:r>
            <a:r>
              <a:rPr lang="en-US" dirty="0"/>
              <a:t> produced, </a:t>
            </a:r>
            <a:r>
              <a:rPr lang="en-US" b="1" dirty="0"/>
              <a:t>execution speed</a:t>
            </a:r>
            <a:r>
              <a:rPr lang="en-US" dirty="0"/>
              <a:t>, </a:t>
            </a:r>
            <a:r>
              <a:rPr lang="en-US" b="1" dirty="0"/>
              <a:t>memory size</a:t>
            </a:r>
            <a:r>
              <a:rPr lang="en-US" dirty="0"/>
              <a:t>, and </a:t>
            </a:r>
            <a:r>
              <a:rPr lang="en-US" b="1" dirty="0"/>
              <a:t>defects</a:t>
            </a:r>
            <a:r>
              <a:rPr lang="en-US" dirty="0"/>
              <a:t> reported over some set period of time</a:t>
            </a:r>
            <a:r>
              <a:rPr lang="en-US" dirty="0" smtClean="0"/>
              <a:t>.</a:t>
            </a:r>
          </a:p>
          <a:p>
            <a:pPr marL="285750" indent="-285750">
              <a:buFont typeface="Arial" panose="020B0604020202020204" pitchFamily="34" charset="0"/>
              <a:buChar char="•"/>
            </a:pPr>
            <a:r>
              <a:rPr lang="en-US" b="1" dirty="0" smtClean="0"/>
              <a:t>Indirect </a:t>
            </a:r>
            <a:r>
              <a:rPr lang="en-US" b="1" dirty="0"/>
              <a:t>measur</a:t>
            </a:r>
            <a:r>
              <a:rPr lang="en-US" dirty="0"/>
              <a:t>es of the product include </a:t>
            </a:r>
            <a:r>
              <a:rPr lang="en-US" b="1" dirty="0"/>
              <a:t>functionality</a:t>
            </a:r>
            <a:r>
              <a:rPr lang="en-US" dirty="0"/>
              <a:t>, </a:t>
            </a:r>
            <a:r>
              <a:rPr lang="en-US" b="1" dirty="0"/>
              <a:t>quality</a:t>
            </a:r>
            <a:r>
              <a:rPr lang="en-US" dirty="0"/>
              <a:t>, </a:t>
            </a:r>
            <a:r>
              <a:rPr lang="en-US" b="1" dirty="0"/>
              <a:t>complexity</a:t>
            </a:r>
            <a:r>
              <a:rPr lang="en-US" dirty="0"/>
              <a:t>, </a:t>
            </a:r>
            <a:r>
              <a:rPr lang="en-US" b="1" dirty="0"/>
              <a:t>efficiency</a:t>
            </a:r>
            <a:r>
              <a:rPr lang="en-US" dirty="0"/>
              <a:t>, </a:t>
            </a:r>
            <a:r>
              <a:rPr lang="en-US" b="1" dirty="0"/>
              <a:t>reliability</a:t>
            </a:r>
            <a:r>
              <a:rPr lang="en-US" dirty="0"/>
              <a:t>, </a:t>
            </a:r>
            <a:r>
              <a:rPr lang="en-US" b="1" dirty="0" smtClean="0"/>
              <a:t>maintainability</a:t>
            </a:r>
            <a:r>
              <a:rPr lang="en-US" dirty="0"/>
              <a:t>, and many other "–abilities" </a:t>
            </a:r>
            <a:endParaRPr lang="en-IN" dirty="0"/>
          </a:p>
        </p:txBody>
      </p:sp>
      <p:sp>
        <p:nvSpPr>
          <p:cNvPr id="6" name="Rectangle 5"/>
          <p:cNvSpPr/>
          <p:nvPr/>
        </p:nvSpPr>
        <p:spPr>
          <a:xfrm>
            <a:off x="264726" y="4658696"/>
            <a:ext cx="11491843" cy="1477328"/>
          </a:xfrm>
          <a:prstGeom prst="rect">
            <a:avLst/>
          </a:prstGeom>
        </p:spPr>
        <p:txBody>
          <a:bodyPr wrap="square">
            <a:spAutoFit/>
          </a:bodyPr>
          <a:lstStyle/>
          <a:p>
            <a:r>
              <a:rPr lang="en-US" dirty="0"/>
              <a:t>The cost and effort required to build software, the number of lines of code </a:t>
            </a:r>
            <a:r>
              <a:rPr lang="en-US" dirty="0" smtClean="0"/>
              <a:t>produced</a:t>
            </a:r>
            <a:r>
              <a:rPr lang="en-US" dirty="0"/>
              <a:t>, and other direct measures are relatively easy to collect, as long as specific conventions for measurement are established in advance</a:t>
            </a:r>
            <a:r>
              <a:rPr lang="en-US" dirty="0" smtClean="0"/>
              <a:t>.</a:t>
            </a:r>
          </a:p>
          <a:p>
            <a:endParaRPr lang="en-US" dirty="0"/>
          </a:p>
          <a:p>
            <a:r>
              <a:rPr lang="en-US" dirty="0" smtClean="0"/>
              <a:t>However</a:t>
            </a:r>
            <a:r>
              <a:rPr lang="en-US" dirty="0"/>
              <a:t>, the quality and functionality of software or its efficiency or maintainability are more difficult to assess and can be measured only indirectly. </a:t>
            </a:r>
            <a:endParaRPr lang="en-IN" dirty="0"/>
          </a:p>
        </p:txBody>
      </p:sp>
    </p:spTree>
    <p:extLst>
      <p:ext uri="{BB962C8B-B14F-4D97-AF65-F5344CB8AC3E}">
        <p14:creationId xmlns:p14="http://schemas.microsoft.com/office/powerpoint/2010/main" val="2281167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2865</Words>
  <Application>Microsoft Office PowerPoint</Application>
  <PresentationFormat>Widescreen</PresentationFormat>
  <Paragraphs>201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Chapter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Navin</dc:creator>
  <cp:lastModifiedBy>Navin</cp:lastModifiedBy>
  <cp:revision>38</cp:revision>
  <dcterms:created xsi:type="dcterms:W3CDTF">2024-11-13T09:00:44Z</dcterms:created>
  <dcterms:modified xsi:type="dcterms:W3CDTF">2024-11-20T10:43:58Z</dcterms:modified>
</cp:coreProperties>
</file>