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25649CE-06F2-42E1-AFA9-B695F82D13F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420285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5649CE-06F2-42E1-AFA9-B695F82D13F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74293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5649CE-06F2-42E1-AFA9-B695F82D13F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13796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5649CE-06F2-42E1-AFA9-B695F82D13F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210433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5649CE-06F2-42E1-AFA9-B695F82D13F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221021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25649CE-06F2-42E1-AFA9-B695F82D13F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287585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25649CE-06F2-42E1-AFA9-B695F82D13F3}"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17209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25649CE-06F2-42E1-AFA9-B695F82D13F3}"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13151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649CE-06F2-42E1-AFA9-B695F82D13F3}"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403911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649CE-06F2-42E1-AFA9-B695F82D13F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308777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649CE-06F2-42E1-AFA9-B695F82D13F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BABDED-ABCF-4A5E-BB8B-AE727B7F2B71}" type="slidenum">
              <a:rPr lang="en-IN" smtClean="0"/>
              <a:t>‹#›</a:t>
            </a:fld>
            <a:endParaRPr lang="en-IN"/>
          </a:p>
        </p:txBody>
      </p:sp>
    </p:spTree>
    <p:extLst>
      <p:ext uri="{BB962C8B-B14F-4D97-AF65-F5344CB8AC3E}">
        <p14:creationId xmlns:p14="http://schemas.microsoft.com/office/powerpoint/2010/main" val="401550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649CE-06F2-42E1-AFA9-B695F82D13F3}" type="datetimeFigureOut">
              <a:rPr lang="en-IN" smtClean="0"/>
              <a:t>21-11-2024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BDED-ABCF-4A5E-BB8B-AE727B7F2B71}" type="slidenum">
              <a:rPr lang="en-IN" smtClean="0"/>
              <a:t>‹#›</a:t>
            </a:fld>
            <a:endParaRPr lang="en-IN"/>
          </a:p>
        </p:txBody>
      </p:sp>
    </p:spTree>
    <p:extLst>
      <p:ext uri="{BB962C8B-B14F-4D97-AF65-F5344CB8AC3E}">
        <p14:creationId xmlns:p14="http://schemas.microsoft.com/office/powerpoint/2010/main" val="36080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IN" dirty="0"/>
          </a:p>
        </p:txBody>
      </p:sp>
      <p:sp>
        <p:nvSpPr>
          <p:cNvPr id="3" name="Subtitle 2"/>
          <p:cNvSpPr>
            <a:spLocks noGrp="1"/>
          </p:cNvSpPr>
          <p:nvPr>
            <p:ph type="subTitle" idx="1"/>
          </p:nvPr>
        </p:nvSpPr>
        <p:spPr/>
        <p:txBody>
          <a:bodyPr/>
          <a:lstStyle/>
          <a:p>
            <a:r>
              <a:rPr lang="en-IN" b="1" dirty="0" smtClean="0"/>
              <a:t>SOFTWARE PROJECT PLANNING</a:t>
            </a:r>
            <a:endParaRPr lang="en-IN" b="1" dirty="0"/>
          </a:p>
        </p:txBody>
      </p:sp>
    </p:spTree>
    <p:extLst>
      <p:ext uri="{BB962C8B-B14F-4D97-AF65-F5344CB8AC3E}">
        <p14:creationId xmlns:p14="http://schemas.microsoft.com/office/powerpoint/2010/main" val="94164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303" y="161500"/>
            <a:ext cx="2289986" cy="400110"/>
          </a:xfrm>
          <a:prstGeom prst="rect">
            <a:avLst/>
          </a:prstGeom>
        </p:spPr>
        <p:txBody>
          <a:bodyPr wrap="none">
            <a:spAutoFit/>
          </a:bodyPr>
          <a:lstStyle/>
          <a:p>
            <a:r>
              <a:rPr lang="en-IN" sz="2000" b="1" dirty="0" smtClean="0"/>
              <a:t>1.Human </a:t>
            </a:r>
            <a:r>
              <a:rPr lang="en-IN" sz="2000" b="1" dirty="0"/>
              <a:t>Resources</a:t>
            </a:r>
          </a:p>
        </p:txBody>
      </p:sp>
      <p:sp>
        <p:nvSpPr>
          <p:cNvPr id="3" name="Rectangle 2"/>
          <p:cNvSpPr/>
          <p:nvPr/>
        </p:nvSpPr>
        <p:spPr>
          <a:xfrm>
            <a:off x="409302" y="561610"/>
            <a:ext cx="11504023" cy="3139321"/>
          </a:xfrm>
          <a:prstGeom prst="rect">
            <a:avLst/>
          </a:prstGeom>
        </p:spPr>
        <p:txBody>
          <a:bodyPr wrap="square">
            <a:spAutoFit/>
          </a:bodyPr>
          <a:lstStyle/>
          <a:p>
            <a:pPr marL="285750" indent="-285750">
              <a:buFont typeface="Arial" panose="020B0604020202020204" pitchFamily="34" charset="0"/>
              <a:buChar char="•"/>
            </a:pPr>
            <a:r>
              <a:rPr lang="en-US" dirty="0"/>
              <a:t>The project planner starts by understanding the </a:t>
            </a:r>
            <a:r>
              <a:rPr lang="en-US" b="1" dirty="0"/>
              <a:t>scope</a:t>
            </a:r>
            <a:r>
              <a:rPr lang="en-US" dirty="0"/>
              <a:t> of the project—what needs to be accomplished</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Based on the scope, the planner identifies the specific </a:t>
            </a:r>
            <a:r>
              <a:rPr lang="en-US" b="1" dirty="0"/>
              <a:t>skills</a:t>
            </a:r>
            <a:r>
              <a:rPr lang="en-US" dirty="0"/>
              <a:t> needed to complete the development tasks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The planner determines both the </a:t>
            </a:r>
            <a:r>
              <a:rPr lang="en-US" b="1" dirty="0"/>
              <a:t>organizational roles</a:t>
            </a:r>
            <a:r>
              <a:rPr lang="en-US" dirty="0"/>
              <a:t> (e.g., manager, senior software engineer) and </a:t>
            </a:r>
            <a:r>
              <a:rPr lang="en-US" b="1" dirty="0"/>
              <a:t>specializations</a:t>
            </a:r>
            <a:r>
              <a:rPr lang="en-US" dirty="0"/>
              <a:t> (e.g., telecommunications, database, client/server systems) required for the project. For </a:t>
            </a:r>
            <a:r>
              <a:rPr lang="en-US" b="1" dirty="0"/>
              <a:t>small projects</a:t>
            </a:r>
            <a:r>
              <a:rPr lang="en-US" dirty="0"/>
              <a:t> (e.g., less than one person-year of effort), a single person might handle multiple roles and consult with specialists as needed.</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number of people</a:t>
            </a:r>
            <a:r>
              <a:rPr lang="en-US" dirty="0"/>
              <a:t> required for the project depends on the total </a:t>
            </a:r>
            <a:r>
              <a:rPr lang="en-US" b="1" dirty="0"/>
              <a:t>development effort</a:t>
            </a:r>
            <a:r>
              <a:rPr lang="en-US" dirty="0"/>
              <a:t> estimated, often expressed in </a:t>
            </a:r>
            <a:r>
              <a:rPr lang="en-US" b="1" dirty="0"/>
              <a:t>person-months</a:t>
            </a:r>
            <a:r>
              <a:rPr lang="en-US" dirty="0"/>
              <a:t> (the amount of work one person can complete in a month).</a:t>
            </a:r>
            <a:endParaRPr lang="en-US" dirty="0" smtClean="0"/>
          </a:p>
          <a:p>
            <a:endParaRPr lang="en-IN" dirty="0"/>
          </a:p>
        </p:txBody>
      </p:sp>
      <p:sp>
        <p:nvSpPr>
          <p:cNvPr id="4" name="Rectangle 3"/>
          <p:cNvSpPr/>
          <p:nvPr/>
        </p:nvSpPr>
        <p:spPr>
          <a:xfrm>
            <a:off x="253719" y="3700931"/>
            <a:ext cx="3505255" cy="400110"/>
          </a:xfrm>
          <a:prstGeom prst="rect">
            <a:avLst/>
          </a:prstGeom>
        </p:spPr>
        <p:txBody>
          <a:bodyPr wrap="none">
            <a:spAutoFit/>
          </a:bodyPr>
          <a:lstStyle/>
          <a:p>
            <a:r>
              <a:rPr lang="en-IN" sz="2000" b="1" dirty="0" smtClean="0"/>
              <a:t>2.Reusable </a:t>
            </a:r>
            <a:r>
              <a:rPr lang="en-IN" sz="2000" b="1" dirty="0"/>
              <a:t>Software Resources</a:t>
            </a:r>
          </a:p>
        </p:txBody>
      </p:sp>
      <p:sp>
        <p:nvSpPr>
          <p:cNvPr id="5" name="Rectangle 4"/>
          <p:cNvSpPr/>
          <p:nvPr/>
        </p:nvSpPr>
        <p:spPr>
          <a:xfrm>
            <a:off x="539931" y="4101041"/>
            <a:ext cx="11373393" cy="923330"/>
          </a:xfrm>
          <a:prstGeom prst="rect">
            <a:avLst/>
          </a:prstGeom>
        </p:spPr>
        <p:txBody>
          <a:bodyPr wrap="square">
            <a:spAutoFit/>
          </a:bodyPr>
          <a:lstStyle/>
          <a:p>
            <a:r>
              <a:rPr lang="en-US" dirty="0"/>
              <a:t>The concept of </a:t>
            </a:r>
            <a:r>
              <a:rPr lang="en-US" b="1" dirty="0"/>
              <a:t>reusable software resources</a:t>
            </a:r>
            <a:r>
              <a:rPr lang="en-US" dirty="0"/>
              <a:t> focuses on </a:t>
            </a:r>
            <a:r>
              <a:rPr lang="en-US" b="1" dirty="0"/>
              <a:t>Component-Based Software Engineering (CBSE)</a:t>
            </a:r>
            <a:r>
              <a:rPr lang="en-US" dirty="0"/>
              <a:t>, which aims to build and utilize </a:t>
            </a:r>
            <a:r>
              <a:rPr lang="en-US" b="1" dirty="0"/>
              <a:t>software components</a:t>
            </a:r>
            <a:r>
              <a:rPr lang="en-US" dirty="0"/>
              <a:t> that can be reused across projects. This approach increases efficiency, reduces cost, and improves quality by </a:t>
            </a:r>
            <a:r>
              <a:rPr lang="en-US" dirty="0" smtClean="0"/>
              <a:t>reusing </a:t>
            </a:r>
            <a:r>
              <a:rPr lang="en-US" dirty="0"/>
              <a:t>existing resources.</a:t>
            </a:r>
            <a:endParaRPr lang="en-IN" dirty="0"/>
          </a:p>
        </p:txBody>
      </p:sp>
      <p:sp>
        <p:nvSpPr>
          <p:cNvPr id="6" name="Rectangle 5"/>
          <p:cNvSpPr/>
          <p:nvPr/>
        </p:nvSpPr>
        <p:spPr>
          <a:xfrm>
            <a:off x="409302" y="5233377"/>
            <a:ext cx="11595465" cy="1200329"/>
          </a:xfrm>
          <a:prstGeom prst="rect">
            <a:avLst/>
          </a:prstGeom>
        </p:spPr>
        <p:txBody>
          <a:bodyPr wrap="square">
            <a:spAutoFit/>
          </a:bodyPr>
          <a:lstStyle/>
          <a:p>
            <a:r>
              <a:rPr lang="en-US" b="1" dirty="0"/>
              <a:t>Key Characteristics of Reusable Components:</a:t>
            </a:r>
          </a:p>
          <a:p>
            <a:pPr lvl="1">
              <a:buFont typeface="+mj-lt"/>
              <a:buAutoNum type="arabicPeriod"/>
            </a:pPr>
            <a:r>
              <a:rPr lang="en-US" b="1" dirty="0" smtClean="0"/>
              <a:t>Cataloged</a:t>
            </a:r>
            <a:r>
              <a:rPr lang="en-US" dirty="0" smtClean="0"/>
              <a:t>: Components should be organized in a way that they are easy to locate when needed.</a:t>
            </a:r>
          </a:p>
          <a:p>
            <a:pPr lvl="1">
              <a:buFont typeface="+mj-lt"/>
              <a:buAutoNum type="arabicPeriod"/>
            </a:pPr>
            <a:r>
              <a:rPr lang="en-US" b="1" dirty="0" smtClean="0"/>
              <a:t>Standardized</a:t>
            </a:r>
            <a:r>
              <a:rPr lang="en-US" dirty="0" smtClean="0"/>
              <a:t>: Components must follow consistent standards, making them compatible across different applications.</a:t>
            </a:r>
          </a:p>
          <a:p>
            <a:pPr lvl="1">
              <a:buFont typeface="+mj-lt"/>
              <a:buAutoNum type="arabicPeriod"/>
            </a:pPr>
            <a:r>
              <a:rPr lang="en-US" b="1" dirty="0" smtClean="0"/>
              <a:t>Validated</a:t>
            </a:r>
            <a:r>
              <a:rPr lang="en-US" dirty="0"/>
              <a:t>: Components should be thoroughly tested to ensure they integrate seamlessly into new systems.</a:t>
            </a:r>
          </a:p>
        </p:txBody>
      </p:sp>
    </p:spTree>
    <p:extLst>
      <p:ext uri="{BB962C8B-B14F-4D97-AF65-F5344CB8AC3E}">
        <p14:creationId xmlns:p14="http://schemas.microsoft.com/office/powerpoint/2010/main" val="345140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171" y="181771"/>
            <a:ext cx="11504023" cy="3970318"/>
          </a:xfrm>
          <a:prstGeom prst="rect">
            <a:avLst/>
          </a:prstGeom>
        </p:spPr>
        <p:txBody>
          <a:bodyPr wrap="square">
            <a:spAutoFit/>
          </a:bodyPr>
          <a:lstStyle/>
          <a:p>
            <a:r>
              <a:rPr lang="en-US" b="1" dirty="0"/>
              <a:t>Four Software Resource Categories (as suggested by </a:t>
            </a:r>
            <a:r>
              <a:rPr lang="en-US" b="1" dirty="0" err="1"/>
              <a:t>Bennatan</a:t>
            </a:r>
            <a:r>
              <a:rPr lang="en-US" b="1" dirty="0"/>
              <a:t>):</a:t>
            </a:r>
          </a:p>
          <a:p>
            <a:pPr>
              <a:buFont typeface="+mj-lt"/>
              <a:buAutoNum type="arabicPeriod"/>
            </a:pPr>
            <a:r>
              <a:rPr lang="en-US" b="1" dirty="0"/>
              <a:t>Off-the-Shelf Components</a:t>
            </a:r>
            <a:r>
              <a:rPr lang="en-US" dirty="0"/>
              <a:t>:</a:t>
            </a:r>
          </a:p>
          <a:p>
            <a:pPr marL="742950" lvl="1" indent="-285750">
              <a:buFont typeface="+mj-lt"/>
              <a:buAutoNum type="arabicPeriod"/>
            </a:pPr>
            <a:r>
              <a:rPr lang="en-US" dirty="0"/>
              <a:t>Pre-existing, commercial components that can be directly used in the project.</a:t>
            </a:r>
          </a:p>
          <a:p>
            <a:pPr marL="742950" lvl="1" indent="-285750">
              <a:buFont typeface="+mj-lt"/>
              <a:buAutoNum type="arabicPeriod"/>
            </a:pPr>
            <a:r>
              <a:rPr lang="en-US" dirty="0"/>
              <a:t>Examples: Third-party libraries, frameworks, or tools.</a:t>
            </a:r>
          </a:p>
          <a:p>
            <a:pPr>
              <a:buFont typeface="+mj-lt"/>
              <a:buAutoNum type="arabicPeriod"/>
            </a:pPr>
            <a:r>
              <a:rPr lang="en-US" b="1" dirty="0"/>
              <a:t>Full-Experience Components</a:t>
            </a:r>
            <a:r>
              <a:rPr lang="en-US" dirty="0"/>
              <a:t>:</a:t>
            </a:r>
          </a:p>
          <a:p>
            <a:pPr marL="742950" lvl="1" indent="-285750">
              <a:buFont typeface="+mj-lt"/>
              <a:buAutoNum type="arabicPeriod"/>
            </a:pPr>
            <a:r>
              <a:rPr lang="en-US" dirty="0"/>
              <a:t>Entire systems or subsystems previously developed and operational.</a:t>
            </a:r>
          </a:p>
          <a:p>
            <a:pPr marL="742950" lvl="1" indent="-285750">
              <a:buFont typeface="+mj-lt"/>
              <a:buAutoNum type="arabicPeriod"/>
            </a:pPr>
            <a:r>
              <a:rPr lang="en-US" dirty="0"/>
              <a:t>They can be reused with minimal modifications.</a:t>
            </a:r>
          </a:p>
          <a:p>
            <a:pPr>
              <a:buFont typeface="+mj-lt"/>
              <a:buAutoNum type="arabicPeriod"/>
            </a:pPr>
            <a:r>
              <a:rPr lang="en-US" b="1" dirty="0"/>
              <a:t>Partial-Experience Components</a:t>
            </a:r>
            <a:r>
              <a:rPr lang="en-US" dirty="0"/>
              <a:t>:</a:t>
            </a:r>
          </a:p>
          <a:p>
            <a:pPr marL="742950" lvl="1" indent="-285750">
              <a:buFont typeface="+mj-lt"/>
              <a:buAutoNum type="arabicPeriod"/>
            </a:pPr>
            <a:r>
              <a:rPr lang="en-US" dirty="0"/>
              <a:t>Reusable fragments or smaller parts of software that require some adjustments or enhancement to fit the current project.</a:t>
            </a:r>
          </a:p>
          <a:p>
            <a:pPr marL="742950" lvl="1" indent="-285750">
              <a:buFont typeface="+mj-lt"/>
              <a:buAutoNum type="arabicPeriod"/>
            </a:pPr>
            <a:r>
              <a:rPr lang="en-US" dirty="0"/>
              <a:t>Examples: Modules, classes, or functions.</a:t>
            </a:r>
          </a:p>
          <a:p>
            <a:pPr>
              <a:buFont typeface="+mj-lt"/>
              <a:buAutoNum type="arabicPeriod"/>
            </a:pPr>
            <a:r>
              <a:rPr lang="en-US" b="1" dirty="0"/>
              <a:t>New Components</a:t>
            </a:r>
            <a:r>
              <a:rPr lang="en-US" dirty="0"/>
              <a:t>:</a:t>
            </a:r>
          </a:p>
          <a:p>
            <a:pPr marL="742950" lvl="1" indent="-285750">
              <a:buFont typeface="+mj-lt"/>
              <a:buAutoNum type="arabicPeriod"/>
            </a:pPr>
            <a:r>
              <a:rPr lang="en-US" dirty="0"/>
              <a:t>Freshly developed components tailored specifically for the current project.</a:t>
            </a:r>
          </a:p>
          <a:p>
            <a:pPr marL="742950" lvl="1" indent="-285750">
              <a:buFont typeface="+mj-lt"/>
              <a:buAutoNum type="arabicPeriod"/>
            </a:pPr>
            <a:r>
              <a:rPr lang="en-US" dirty="0"/>
              <a:t>These may eventually be cataloged and standardized for future reuse.</a:t>
            </a:r>
          </a:p>
        </p:txBody>
      </p:sp>
      <p:sp>
        <p:nvSpPr>
          <p:cNvPr id="4" name="Rectangle 3"/>
          <p:cNvSpPr/>
          <p:nvPr/>
        </p:nvSpPr>
        <p:spPr>
          <a:xfrm>
            <a:off x="174171" y="4942340"/>
            <a:ext cx="11242766" cy="1292662"/>
          </a:xfrm>
          <a:prstGeom prst="rect">
            <a:avLst/>
          </a:prstGeom>
        </p:spPr>
        <p:txBody>
          <a:bodyPr wrap="square">
            <a:spAutoFit/>
          </a:bodyPr>
          <a:lstStyle/>
          <a:p>
            <a:r>
              <a:rPr lang="en-US" sz="2400" b="1" dirty="0"/>
              <a:t>Environmental Resources </a:t>
            </a:r>
            <a:endParaRPr lang="en-US" sz="2400" b="1" dirty="0" smtClean="0"/>
          </a:p>
          <a:p>
            <a:r>
              <a:rPr lang="en-US" dirty="0" smtClean="0"/>
              <a:t>The </a:t>
            </a:r>
            <a:r>
              <a:rPr lang="en-US" dirty="0"/>
              <a:t>environment that supports the software project, often called the software </a:t>
            </a:r>
            <a:r>
              <a:rPr lang="en-US" dirty="0" smtClean="0"/>
              <a:t>engineering </a:t>
            </a:r>
            <a:r>
              <a:rPr lang="en-US" dirty="0"/>
              <a:t>environment (SEE), incorporates hardware and software. Hardware provides a platform that supports the tools (software) required to produce the work products that are an outcome of good software engineering practice.</a:t>
            </a:r>
            <a:endParaRPr lang="en-IN" dirty="0"/>
          </a:p>
        </p:txBody>
      </p:sp>
    </p:spTree>
    <p:extLst>
      <p:ext uri="{BB962C8B-B14F-4D97-AF65-F5344CB8AC3E}">
        <p14:creationId xmlns:p14="http://schemas.microsoft.com/office/powerpoint/2010/main" val="39266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1" y="631482"/>
            <a:ext cx="11599817" cy="923330"/>
          </a:xfrm>
          <a:prstGeom prst="rect">
            <a:avLst/>
          </a:prstGeom>
        </p:spPr>
        <p:txBody>
          <a:bodyPr wrap="square">
            <a:spAutoFit/>
          </a:bodyPr>
          <a:lstStyle/>
          <a:p>
            <a:r>
              <a:rPr lang="en-US" dirty="0"/>
              <a:t>Software sizing is the process of estimating how big a software project is. It helps measure </a:t>
            </a:r>
            <a:r>
              <a:rPr lang="en-US" b="1" dirty="0"/>
              <a:t>how much work</a:t>
            </a:r>
            <a:r>
              <a:rPr lang="en-US" dirty="0"/>
              <a:t> is needed to complete the project. Think of it like figuring out the size of a task before starting it, so you can plan better, like estimating how much </a:t>
            </a:r>
            <a:r>
              <a:rPr lang="en-US" b="1" dirty="0"/>
              <a:t>time, effort</a:t>
            </a:r>
            <a:r>
              <a:rPr lang="en-US" dirty="0"/>
              <a:t>, or </a:t>
            </a:r>
            <a:r>
              <a:rPr lang="en-US" b="1" dirty="0"/>
              <a:t>resources</a:t>
            </a:r>
            <a:r>
              <a:rPr lang="en-US" dirty="0"/>
              <a:t> you'll need.</a:t>
            </a:r>
            <a:endParaRPr lang="en-IN" dirty="0"/>
          </a:p>
        </p:txBody>
      </p:sp>
      <p:sp>
        <p:nvSpPr>
          <p:cNvPr id="3" name="TextBox 2"/>
          <p:cNvSpPr txBox="1"/>
          <p:nvPr/>
        </p:nvSpPr>
        <p:spPr>
          <a:xfrm>
            <a:off x="235132" y="169817"/>
            <a:ext cx="3082835" cy="461665"/>
          </a:xfrm>
          <a:prstGeom prst="rect">
            <a:avLst/>
          </a:prstGeom>
          <a:noFill/>
        </p:spPr>
        <p:txBody>
          <a:bodyPr wrap="square" rtlCol="0">
            <a:spAutoFit/>
          </a:bodyPr>
          <a:lstStyle/>
          <a:p>
            <a:r>
              <a:rPr lang="en-US" sz="2400" b="1" dirty="0" smtClean="0"/>
              <a:t>Software Sizing</a:t>
            </a:r>
            <a:endParaRPr lang="en-IN" sz="2400" b="1" dirty="0"/>
          </a:p>
        </p:txBody>
      </p:sp>
      <p:sp>
        <p:nvSpPr>
          <p:cNvPr id="4" name="Rectangle 3"/>
          <p:cNvSpPr/>
          <p:nvPr/>
        </p:nvSpPr>
        <p:spPr>
          <a:xfrm>
            <a:off x="195944" y="1689689"/>
            <a:ext cx="11482251" cy="1477328"/>
          </a:xfrm>
          <a:prstGeom prst="rect">
            <a:avLst/>
          </a:prstGeom>
        </p:spPr>
        <p:txBody>
          <a:bodyPr wrap="square">
            <a:spAutoFit/>
          </a:bodyPr>
          <a:lstStyle/>
          <a:p>
            <a:r>
              <a:rPr lang="en-US" dirty="0" smtClean="0"/>
              <a:t>Project estimate </a:t>
            </a:r>
            <a:r>
              <a:rPr lang="en-US" dirty="0"/>
              <a:t>is only as good as the estimate of the size of the work to be accomplished, </a:t>
            </a:r>
            <a:r>
              <a:rPr lang="en-US" dirty="0" smtClean="0"/>
              <a:t>sizing </a:t>
            </a:r>
            <a:r>
              <a:rPr lang="en-US" dirty="0"/>
              <a:t>represents the project planner’s first major challenge. In the context of project planning, size refers to a quantifiable outcome of the software project. </a:t>
            </a:r>
            <a:endParaRPr lang="en-US" dirty="0" smtClean="0"/>
          </a:p>
          <a:p>
            <a:pPr lvl="1"/>
            <a:r>
              <a:rPr lang="en-US" dirty="0" smtClean="0"/>
              <a:t>If </a:t>
            </a:r>
            <a:r>
              <a:rPr lang="en-US" dirty="0"/>
              <a:t>a direct approach is taken, size can be measured in </a:t>
            </a:r>
            <a:r>
              <a:rPr lang="en-US" b="1" dirty="0"/>
              <a:t>LOC</a:t>
            </a:r>
            <a:r>
              <a:rPr lang="en-US" dirty="0"/>
              <a:t>. </a:t>
            </a:r>
            <a:endParaRPr lang="en-US" dirty="0" smtClean="0"/>
          </a:p>
          <a:p>
            <a:pPr lvl="1"/>
            <a:r>
              <a:rPr lang="en-US" dirty="0" smtClean="0"/>
              <a:t>If </a:t>
            </a:r>
            <a:r>
              <a:rPr lang="en-US" dirty="0"/>
              <a:t>an indirect approach is chosen, size is represented as </a:t>
            </a:r>
            <a:r>
              <a:rPr lang="en-US" b="1" dirty="0"/>
              <a:t>FP</a:t>
            </a:r>
            <a:r>
              <a:rPr lang="en-US" dirty="0"/>
              <a:t>.</a:t>
            </a:r>
            <a:endParaRPr lang="en-IN" dirty="0"/>
          </a:p>
        </p:txBody>
      </p:sp>
      <p:sp>
        <p:nvSpPr>
          <p:cNvPr id="5" name="Rectangle 4"/>
          <p:cNvSpPr/>
          <p:nvPr/>
        </p:nvSpPr>
        <p:spPr>
          <a:xfrm>
            <a:off x="195943" y="3301894"/>
            <a:ext cx="11482251" cy="461665"/>
          </a:xfrm>
          <a:prstGeom prst="rect">
            <a:avLst/>
          </a:prstGeom>
        </p:spPr>
        <p:txBody>
          <a:bodyPr wrap="square">
            <a:spAutoFit/>
          </a:bodyPr>
          <a:lstStyle/>
          <a:p>
            <a:r>
              <a:rPr lang="en-US" sz="2400" b="1" dirty="0"/>
              <a:t>Putnam and </a:t>
            </a:r>
            <a:r>
              <a:rPr lang="en-US" sz="2400" b="1" dirty="0" smtClean="0"/>
              <a:t>Myers </a:t>
            </a:r>
            <a:r>
              <a:rPr lang="en-US" dirty="0"/>
              <a:t>suggest four different approaches to the sizing problem:</a:t>
            </a:r>
            <a:endParaRPr lang="en-IN" dirty="0"/>
          </a:p>
        </p:txBody>
      </p:sp>
      <p:sp>
        <p:nvSpPr>
          <p:cNvPr id="6" name="Rectangle 5"/>
          <p:cNvSpPr/>
          <p:nvPr/>
        </p:nvSpPr>
        <p:spPr>
          <a:xfrm>
            <a:off x="195943" y="3855892"/>
            <a:ext cx="9070560" cy="369332"/>
          </a:xfrm>
          <a:prstGeom prst="rect">
            <a:avLst/>
          </a:prstGeom>
        </p:spPr>
        <p:txBody>
          <a:bodyPr wrap="none">
            <a:spAutoFit/>
          </a:bodyPr>
          <a:lstStyle/>
          <a:p>
            <a:r>
              <a:rPr lang="en-IN" b="1" dirty="0" smtClean="0"/>
              <a:t>1.Fuzzy </a:t>
            </a:r>
            <a:r>
              <a:rPr lang="en-IN" b="1" dirty="0"/>
              <a:t>Logic </a:t>
            </a:r>
            <a:r>
              <a:rPr lang="en-IN" b="1" dirty="0" smtClean="0"/>
              <a:t>Sizing  </a:t>
            </a:r>
            <a:r>
              <a:rPr lang="en-IN" dirty="0" smtClean="0"/>
              <a:t>:-</a:t>
            </a:r>
            <a:r>
              <a:rPr lang="en-US" dirty="0"/>
              <a:t>This method uses </a:t>
            </a:r>
            <a:r>
              <a:rPr lang="en-US" b="1" dirty="0"/>
              <a:t>approximate reasoning</a:t>
            </a:r>
            <a:r>
              <a:rPr lang="en-US" dirty="0"/>
              <a:t> to estimate the software size.</a:t>
            </a:r>
            <a:r>
              <a:rPr lang="en-IN" b="1" dirty="0" smtClean="0"/>
              <a:t>  </a:t>
            </a:r>
            <a:endParaRPr lang="en-IN" b="1" dirty="0"/>
          </a:p>
        </p:txBody>
      </p:sp>
      <p:sp>
        <p:nvSpPr>
          <p:cNvPr id="7" name="Rectangle 6"/>
          <p:cNvSpPr/>
          <p:nvPr/>
        </p:nvSpPr>
        <p:spPr>
          <a:xfrm>
            <a:off x="931817" y="4279659"/>
            <a:ext cx="10994572" cy="1200329"/>
          </a:xfrm>
          <a:prstGeom prst="rect">
            <a:avLst/>
          </a:prstGeom>
        </p:spPr>
        <p:txBody>
          <a:bodyPr wrap="square">
            <a:spAutoFit/>
          </a:bodyPr>
          <a:lstStyle/>
          <a:p>
            <a:r>
              <a:rPr lang="en-US" b="1" dirty="0"/>
              <a:t>Steps</a:t>
            </a:r>
            <a:r>
              <a:rPr lang="en-US" b="1" dirty="0" smtClean="0"/>
              <a:t>:</a:t>
            </a:r>
          </a:p>
          <a:p>
            <a:pPr>
              <a:buFont typeface="Arial" panose="020B0604020202020204" pitchFamily="34" charset="0"/>
              <a:buChar char="•"/>
            </a:pPr>
            <a:r>
              <a:rPr lang="en-US" dirty="0" smtClean="0"/>
              <a:t>Identify </a:t>
            </a:r>
            <a:r>
              <a:rPr lang="en-US" dirty="0"/>
              <a:t>the </a:t>
            </a:r>
            <a:r>
              <a:rPr lang="en-US" b="1" dirty="0"/>
              <a:t>type of application</a:t>
            </a:r>
            <a:r>
              <a:rPr lang="en-US" dirty="0"/>
              <a:t> (e.g., a website, mobile app, or desktop software).</a:t>
            </a:r>
          </a:p>
          <a:p>
            <a:pPr>
              <a:buFont typeface="Arial" panose="020B0604020202020204" pitchFamily="34" charset="0"/>
              <a:buChar char="•"/>
            </a:pPr>
            <a:r>
              <a:rPr lang="en-US" dirty="0"/>
              <a:t>Assign a </a:t>
            </a:r>
            <a:r>
              <a:rPr lang="en-US" b="1" dirty="0"/>
              <a:t>rough size</a:t>
            </a:r>
            <a:r>
              <a:rPr lang="en-US" dirty="0"/>
              <a:t> (like small, medium, or large).</a:t>
            </a:r>
          </a:p>
          <a:p>
            <a:pPr>
              <a:buFont typeface="Arial" panose="020B0604020202020204" pitchFamily="34" charset="0"/>
              <a:buChar char="•"/>
            </a:pPr>
            <a:r>
              <a:rPr lang="en-US" dirty="0"/>
              <a:t>Refine the size further within the chosen range using your </a:t>
            </a:r>
            <a:r>
              <a:rPr lang="en-US" b="1" dirty="0"/>
              <a:t>experience</a:t>
            </a:r>
            <a:r>
              <a:rPr lang="en-US" dirty="0"/>
              <a:t> and a </a:t>
            </a:r>
            <a:r>
              <a:rPr lang="en-US" b="1" dirty="0"/>
              <a:t>project database</a:t>
            </a:r>
            <a:r>
              <a:rPr lang="en-US" dirty="0"/>
              <a:t> </a:t>
            </a:r>
          </a:p>
        </p:txBody>
      </p:sp>
      <p:sp>
        <p:nvSpPr>
          <p:cNvPr id="8" name="Rectangle 7"/>
          <p:cNvSpPr/>
          <p:nvPr/>
        </p:nvSpPr>
        <p:spPr>
          <a:xfrm>
            <a:off x="931816" y="5618606"/>
            <a:ext cx="10746377" cy="646331"/>
          </a:xfrm>
          <a:prstGeom prst="rect">
            <a:avLst/>
          </a:prstGeom>
        </p:spPr>
        <p:txBody>
          <a:bodyPr wrap="square">
            <a:spAutoFit/>
          </a:bodyPr>
          <a:lstStyle/>
          <a:p>
            <a:r>
              <a:rPr lang="en-US" b="1" dirty="0"/>
              <a:t>Example</a:t>
            </a:r>
            <a:r>
              <a:rPr lang="en-US" dirty="0" smtClean="0"/>
              <a:t>:</a:t>
            </a:r>
          </a:p>
          <a:p>
            <a:r>
              <a:rPr lang="en-US" dirty="0" smtClean="0"/>
              <a:t> </a:t>
            </a:r>
            <a:r>
              <a:rPr lang="en-US" dirty="0"/>
              <a:t>If you're building an app, you might call it "medium-sized" and then adjust the estimate based on past projects.</a:t>
            </a:r>
            <a:endParaRPr lang="en-IN" dirty="0"/>
          </a:p>
        </p:txBody>
      </p:sp>
    </p:spTree>
    <p:extLst>
      <p:ext uri="{BB962C8B-B14F-4D97-AF65-F5344CB8AC3E}">
        <p14:creationId xmlns:p14="http://schemas.microsoft.com/office/powerpoint/2010/main" val="390389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47" y="135374"/>
            <a:ext cx="2346091" cy="369332"/>
          </a:xfrm>
          <a:prstGeom prst="rect">
            <a:avLst/>
          </a:prstGeom>
        </p:spPr>
        <p:txBody>
          <a:bodyPr wrap="none">
            <a:spAutoFit/>
          </a:bodyPr>
          <a:lstStyle/>
          <a:p>
            <a:r>
              <a:rPr lang="en-IN" b="1" dirty="0" smtClean="0"/>
              <a:t>2.Function </a:t>
            </a:r>
            <a:r>
              <a:rPr lang="en-IN" b="1" dirty="0"/>
              <a:t>Point Sizing</a:t>
            </a:r>
          </a:p>
        </p:txBody>
      </p:sp>
      <p:sp>
        <p:nvSpPr>
          <p:cNvPr id="3" name="Rectangle 1"/>
          <p:cNvSpPr>
            <a:spLocks noChangeArrowheads="1"/>
          </p:cNvSpPr>
          <p:nvPr/>
        </p:nvSpPr>
        <p:spPr bwMode="auto">
          <a:xfrm>
            <a:off x="496389" y="135374"/>
            <a:ext cx="109466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This involves analyzing the </a:t>
            </a:r>
            <a:r>
              <a:rPr kumimoji="0" lang="en-US" altLang="en-US" sz="1600" b="1" i="0" u="none" strike="noStrike" cap="none" normalizeH="0" baseline="0" dirty="0" smtClean="0">
                <a:ln>
                  <a:noFill/>
                </a:ln>
                <a:solidFill>
                  <a:schemeClr val="tx1"/>
                </a:solidFill>
                <a:effectLst/>
                <a:latin typeface="Arial" panose="020B0604020202020204" pitchFamily="34" charset="0"/>
              </a:rPr>
              <a:t>features and functions</a:t>
            </a:r>
            <a:r>
              <a:rPr kumimoji="0" lang="en-US" altLang="en-US" sz="1600" b="0" i="0" u="none" strike="noStrike" cap="none" normalizeH="0" baseline="0" dirty="0" smtClean="0">
                <a:ln>
                  <a:noFill/>
                </a:ln>
                <a:solidFill>
                  <a:schemeClr val="tx1"/>
                </a:solidFill>
                <a:effectLst/>
                <a:latin typeface="Arial" panose="020B0604020202020204" pitchFamily="34" charset="0"/>
              </a:rPr>
              <a:t> of the software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496389" y="504706"/>
            <a:ext cx="1161288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Steps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Measure things like how much data is handled, how many user interactions exist, and how complex the software is.</a:t>
            </a: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Use predefined metrics to calculate the size.</a:t>
            </a:r>
          </a:p>
          <a:p>
            <a:pPr lvl="1"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Example</a:t>
            </a:r>
            <a:r>
              <a:rPr kumimoji="0" lang="en-US" altLang="en-US" sz="1600" b="0" i="0" u="none" strike="noStrike" cap="none" normalizeH="0" baseline="0" dirty="0" smtClean="0">
                <a:ln>
                  <a:noFill/>
                </a:ln>
                <a:solidFill>
                  <a:schemeClr val="tx1"/>
                </a:solidFill>
                <a:effectLst/>
                <a:latin typeface="Arial" panose="020B0604020202020204" pitchFamily="34" charset="0"/>
              </a:rPr>
              <a:t>: If a software has many data inputs and outputs, the size estimate will be larger. </a:t>
            </a:r>
          </a:p>
        </p:txBody>
      </p:sp>
      <p:sp>
        <p:nvSpPr>
          <p:cNvPr id="5" name="Rectangle 4"/>
          <p:cNvSpPr/>
          <p:nvPr/>
        </p:nvSpPr>
        <p:spPr>
          <a:xfrm>
            <a:off x="197547" y="2474476"/>
            <a:ext cx="2997167" cy="369332"/>
          </a:xfrm>
          <a:prstGeom prst="rect">
            <a:avLst/>
          </a:prstGeom>
        </p:spPr>
        <p:txBody>
          <a:bodyPr wrap="none">
            <a:spAutoFit/>
          </a:bodyPr>
          <a:lstStyle/>
          <a:p>
            <a:r>
              <a:rPr lang="en-IN" b="1" dirty="0" smtClean="0"/>
              <a:t>3.Standard </a:t>
            </a:r>
            <a:r>
              <a:rPr lang="en-IN" b="1" dirty="0"/>
              <a:t>Component Sizing</a:t>
            </a:r>
          </a:p>
        </p:txBody>
      </p:sp>
      <p:sp>
        <p:nvSpPr>
          <p:cNvPr id="6" name="Rectangle 5"/>
          <p:cNvSpPr/>
          <p:nvPr/>
        </p:nvSpPr>
        <p:spPr>
          <a:xfrm>
            <a:off x="197547" y="2843808"/>
            <a:ext cx="11974287" cy="369332"/>
          </a:xfrm>
          <a:prstGeom prst="rect">
            <a:avLst/>
          </a:prstGeom>
        </p:spPr>
        <p:txBody>
          <a:bodyPr wrap="square">
            <a:spAutoFit/>
          </a:bodyPr>
          <a:lstStyle/>
          <a:p>
            <a:r>
              <a:rPr lang="en-US" dirty="0"/>
              <a:t>Software is broken into </a:t>
            </a:r>
            <a:r>
              <a:rPr lang="en-US" b="1" dirty="0"/>
              <a:t>standard building blocks</a:t>
            </a:r>
            <a:r>
              <a:rPr lang="en-US" dirty="0"/>
              <a:t> or components </a:t>
            </a:r>
            <a:r>
              <a:rPr lang="en-US" dirty="0" smtClean="0"/>
              <a:t>like : Screens</a:t>
            </a:r>
            <a:r>
              <a:rPr lang="en-US" dirty="0"/>
              <a:t>, reports, programs, files, and lines of code (LOC).</a:t>
            </a:r>
            <a:endParaRPr lang="en-IN" dirty="0"/>
          </a:p>
        </p:txBody>
      </p:sp>
      <p:sp>
        <p:nvSpPr>
          <p:cNvPr id="7" name="Rectangle 6"/>
          <p:cNvSpPr/>
          <p:nvPr/>
        </p:nvSpPr>
        <p:spPr>
          <a:xfrm>
            <a:off x="496389" y="3336250"/>
            <a:ext cx="11740486" cy="923330"/>
          </a:xfrm>
          <a:prstGeom prst="rect">
            <a:avLst/>
          </a:prstGeom>
        </p:spPr>
        <p:txBody>
          <a:bodyPr wrap="square">
            <a:spAutoFit/>
          </a:bodyPr>
          <a:lstStyle/>
          <a:p>
            <a:r>
              <a:rPr lang="en-US" b="1" dirty="0"/>
              <a:t>Steps</a:t>
            </a:r>
            <a:r>
              <a:rPr lang="en-US" dirty="0" smtClean="0"/>
              <a:t>:</a:t>
            </a:r>
          </a:p>
          <a:p>
            <a:pPr lvl="1">
              <a:buFont typeface="Arial" panose="020B0604020202020204" pitchFamily="34" charset="0"/>
              <a:buChar char="•"/>
            </a:pPr>
            <a:r>
              <a:rPr lang="en-US" dirty="0" smtClean="0"/>
              <a:t>Count </a:t>
            </a:r>
            <a:r>
              <a:rPr lang="en-US" dirty="0"/>
              <a:t>how many of each component the software will have.</a:t>
            </a:r>
          </a:p>
          <a:p>
            <a:pPr lvl="1">
              <a:buFont typeface="Arial" panose="020B0604020202020204" pitchFamily="34" charset="0"/>
              <a:buChar char="•"/>
            </a:pPr>
            <a:r>
              <a:rPr lang="en-US" dirty="0"/>
              <a:t>Use </a:t>
            </a:r>
            <a:r>
              <a:rPr lang="en-US" b="1" dirty="0"/>
              <a:t>historical data</a:t>
            </a:r>
            <a:r>
              <a:rPr lang="en-US" dirty="0"/>
              <a:t> to estimate the size for each type of component.</a:t>
            </a:r>
          </a:p>
        </p:txBody>
      </p:sp>
      <p:sp>
        <p:nvSpPr>
          <p:cNvPr id="8" name="Rectangle 7"/>
          <p:cNvSpPr/>
          <p:nvPr/>
        </p:nvSpPr>
        <p:spPr>
          <a:xfrm>
            <a:off x="197547" y="4277864"/>
            <a:ext cx="1660968" cy="369332"/>
          </a:xfrm>
          <a:prstGeom prst="rect">
            <a:avLst/>
          </a:prstGeom>
        </p:spPr>
        <p:txBody>
          <a:bodyPr wrap="none">
            <a:spAutoFit/>
          </a:bodyPr>
          <a:lstStyle/>
          <a:p>
            <a:r>
              <a:rPr lang="en-IN" b="1" dirty="0" smtClean="0"/>
              <a:t>4.Change </a:t>
            </a:r>
            <a:r>
              <a:rPr lang="en-IN" b="1" dirty="0"/>
              <a:t>Sizing</a:t>
            </a:r>
          </a:p>
        </p:txBody>
      </p:sp>
      <p:sp>
        <p:nvSpPr>
          <p:cNvPr id="9" name="Rectangle 8"/>
          <p:cNvSpPr/>
          <p:nvPr/>
        </p:nvSpPr>
        <p:spPr>
          <a:xfrm>
            <a:off x="396239" y="4647196"/>
            <a:ext cx="11504023" cy="369332"/>
          </a:xfrm>
          <a:prstGeom prst="rect">
            <a:avLst/>
          </a:prstGeom>
        </p:spPr>
        <p:txBody>
          <a:bodyPr wrap="square">
            <a:spAutoFit/>
          </a:bodyPr>
          <a:lstStyle/>
          <a:p>
            <a:r>
              <a:rPr lang="en-US" dirty="0"/>
              <a:t>This is used when you’re modifying </a:t>
            </a:r>
            <a:r>
              <a:rPr lang="en-US" b="1" dirty="0"/>
              <a:t>existing software</a:t>
            </a:r>
            <a:r>
              <a:rPr lang="en-US" dirty="0"/>
              <a:t> instead of building from scratch.</a:t>
            </a:r>
            <a:endParaRPr lang="en-IN" dirty="0"/>
          </a:p>
        </p:txBody>
      </p:sp>
      <p:sp>
        <p:nvSpPr>
          <p:cNvPr id="10" name="Rectangle 9"/>
          <p:cNvSpPr/>
          <p:nvPr/>
        </p:nvSpPr>
        <p:spPr>
          <a:xfrm>
            <a:off x="396238" y="5016528"/>
            <a:ext cx="11702715" cy="1754326"/>
          </a:xfrm>
          <a:prstGeom prst="rect">
            <a:avLst/>
          </a:prstGeom>
        </p:spPr>
        <p:txBody>
          <a:bodyPr wrap="square">
            <a:spAutoFit/>
          </a:bodyPr>
          <a:lstStyle/>
          <a:p>
            <a:r>
              <a:rPr lang="en-US" dirty="0"/>
              <a:t>Steps</a:t>
            </a:r>
            <a:r>
              <a:rPr lang="en-US" dirty="0" smtClean="0"/>
              <a:t>:</a:t>
            </a:r>
          </a:p>
          <a:p>
            <a:r>
              <a:rPr lang="en-US" dirty="0" smtClean="0"/>
              <a:t>Estimate </a:t>
            </a:r>
            <a:r>
              <a:rPr lang="en-US" dirty="0"/>
              <a:t>the type and number of changes needed, such as:</a:t>
            </a:r>
          </a:p>
          <a:p>
            <a:pPr marL="742950" lvl="1" indent="-285750">
              <a:buFont typeface="Arial" panose="020B0604020202020204" pitchFamily="34" charset="0"/>
              <a:buChar char="•"/>
            </a:pPr>
            <a:r>
              <a:rPr lang="en-US" dirty="0"/>
              <a:t>Reusing existing code.</a:t>
            </a:r>
          </a:p>
          <a:p>
            <a:pPr marL="742950" lvl="1" indent="-285750">
              <a:buFont typeface="Arial" panose="020B0604020202020204" pitchFamily="34" charset="0"/>
              <a:buChar char="•"/>
            </a:pPr>
            <a:r>
              <a:rPr lang="en-US" dirty="0"/>
              <a:t>Adding new code.</a:t>
            </a:r>
          </a:p>
          <a:p>
            <a:pPr marL="742950" lvl="1" indent="-285750">
              <a:buFont typeface="Arial" panose="020B0604020202020204" pitchFamily="34" charset="0"/>
              <a:buChar char="•"/>
            </a:pPr>
            <a:r>
              <a:rPr lang="en-US" dirty="0"/>
              <a:t>Changing or deleting code.</a:t>
            </a:r>
          </a:p>
          <a:p>
            <a:pPr>
              <a:buFont typeface="Arial" panose="020B0604020202020204" pitchFamily="34" charset="0"/>
              <a:buChar char="•"/>
            </a:pPr>
            <a:r>
              <a:rPr lang="en-US" dirty="0"/>
              <a:t>Use effort ratios (how much work each type of change typically takes) to calculate the size.</a:t>
            </a:r>
          </a:p>
        </p:txBody>
      </p:sp>
    </p:spTree>
    <p:extLst>
      <p:ext uri="{BB962C8B-B14F-4D97-AF65-F5344CB8AC3E}">
        <p14:creationId xmlns:p14="http://schemas.microsoft.com/office/powerpoint/2010/main" val="17443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203" y="522421"/>
            <a:ext cx="11718185" cy="1200329"/>
          </a:xfrm>
          <a:prstGeom prst="rect">
            <a:avLst/>
          </a:prstGeom>
        </p:spPr>
        <p:txBody>
          <a:bodyPr wrap="square">
            <a:spAutoFit/>
          </a:bodyPr>
          <a:lstStyle/>
          <a:p>
            <a:r>
              <a:rPr lang="en-US" b="1" dirty="0"/>
              <a:t>Problem-Based Estimation</a:t>
            </a:r>
            <a:r>
              <a:rPr lang="en-US" dirty="0"/>
              <a:t> is a method of estimating the effort, time, and cost of a software project by breaking it into smaller tasks or components. Each task is measured using metrics like </a:t>
            </a:r>
            <a:r>
              <a:rPr lang="en-US" b="1" dirty="0"/>
              <a:t>Lines of Code (LOC)</a:t>
            </a:r>
            <a:r>
              <a:rPr lang="en-US" dirty="0"/>
              <a:t> or </a:t>
            </a:r>
            <a:r>
              <a:rPr lang="en-US" b="1" dirty="0"/>
              <a:t>Function Points (FP)</a:t>
            </a:r>
            <a:r>
              <a:rPr lang="en-US" dirty="0"/>
              <a:t> to calculate how much work is needed. Historical </a:t>
            </a:r>
            <a:r>
              <a:rPr lang="en-US" dirty="0" smtClean="0"/>
              <a:t>data is </a:t>
            </a:r>
            <a:r>
              <a:rPr lang="en-IN" dirty="0"/>
              <a:t>used to improve accuracy</a:t>
            </a:r>
            <a:r>
              <a:rPr lang="en-IN" dirty="0" smtClean="0"/>
              <a:t>.</a:t>
            </a:r>
            <a:r>
              <a:rPr lang="en-US" dirty="0"/>
              <a:t> This technique uses measures like </a:t>
            </a:r>
            <a:r>
              <a:rPr lang="en-US" b="1" dirty="0"/>
              <a:t>Lines of Code (LOC)</a:t>
            </a:r>
            <a:r>
              <a:rPr lang="en-US" dirty="0"/>
              <a:t> or </a:t>
            </a:r>
            <a:r>
              <a:rPr lang="en-US" b="1" dirty="0"/>
              <a:t>Function Points (FP)</a:t>
            </a:r>
            <a:r>
              <a:rPr lang="en-US" dirty="0"/>
              <a:t> to estimate the size, effort, and cost of a software project.</a:t>
            </a:r>
            <a:endParaRPr lang="en-IN" dirty="0"/>
          </a:p>
        </p:txBody>
      </p:sp>
      <p:sp>
        <p:nvSpPr>
          <p:cNvPr id="3" name="Rectangle 2"/>
          <p:cNvSpPr/>
          <p:nvPr/>
        </p:nvSpPr>
        <p:spPr>
          <a:xfrm>
            <a:off x="64512" y="122311"/>
            <a:ext cx="2997552" cy="400110"/>
          </a:xfrm>
          <a:prstGeom prst="rect">
            <a:avLst/>
          </a:prstGeom>
        </p:spPr>
        <p:txBody>
          <a:bodyPr wrap="none">
            <a:spAutoFit/>
          </a:bodyPr>
          <a:lstStyle/>
          <a:p>
            <a:r>
              <a:rPr lang="en-IN" sz="2000" b="1" dirty="0"/>
              <a:t>Problem-Based Estimation</a:t>
            </a:r>
          </a:p>
        </p:txBody>
      </p:sp>
      <p:sp>
        <p:nvSpPr>
          <p:cNvPr id="4" name="Rectangle 3"/>
          <p:cNvSpPr/>
          <p:nvPr/>
        </p:nvSpPr>
        <p:spPr>
          <a:xfrm>
            <a:off x="239684" y="2122860"/>
            <a:ext cx="11216442" cy="646331"/>
          </a:xfrm>
          <a:prstGeom prst="rect">
            <a:avLst/>
          </a:prstGeom>
        </p:spPr>
        <p:txBody>
          <a:bodyPr wrap="square">
            <a:spAutoFit/>
          </a:bodyPr>
          <a:lstStyle/>
          <a:p>
            <a:r>
              <a:rPr lang="en-US" b="1" dirty="0"/>
              <a:t>Start with a Scope Statement:</a:t>
            </a:r>
            <a:endParaRPr lang="en-US" dirty="0"/>
          </a:p>
          <a:p>
            <a:pPr lvl="1">
              <a:buFont typeface="Arial" panose="020B0604020202020204" pitchFamily="34" charset="0"/>
              <a:buChar char="•"/>
            </a:pPr>
            <a:r>
              <a:rPr lang="en-US" dirty="0"/>
              <a:t>Define what the software needs to do (its overall purpose).</a:t>
            </a:r>
          </a:p>
        </p:txBody>
      </p:sp>
      <p:sp>
        <p:nvSpPr>
          <p:cNvPr id="5" name="Rectangle 4"/>
          <p:cNvSpPr/>
          <p:nvPr/>
        </p:nvSpPr>
        <p:spPr>
          <a:xfrm>
            <a:off x="258102" y="2769191"/>
            <a:ext cx="11668286" cy="646331"/>
          </a:xfrm>
          <a:prstGeom prst="rect">
            <a:avLst/>
          </a:prstGeom>
        </p:spPr>
        <p:txBody>
          <a:bodyPr wrap="square">
            <a:spAutoFit/>
          </a:bodyPr>
          <a:lstStyle/>
          <a:p>
            <a:r>
              <a:rPr lang="en-US" b="1" dirty="0"/>
              <a:t>Break the Project into Smaller Pieces:</a:t>
            </a:r>
            <a:endParaRPr lang="en-US" dirty="0"/>
          </a:p>
          <a:p>
            <a:pPr lvl="1">
              <a:buFont typeface="Arial" panose="020B0604020202020204" pitchFamily="34" charset="0"/>
              <a:buChar char="•"/>
            </a:pPr>
            <a:r>
              <a:rPr lang="en-US" dirty="0"/>
              <a:t>Divide the project into </a:t>
            </a:r>
            <a:r>
              <a:rPr lang="en-US" b="1" dirty="0"/>
              <a:t>functions</a:t>
            </a:r>
            <a:r>
              <a:rPr lang="en-US" dirty="0"/>
              <a:t> or </a:t>
            </a:r>
            <a:r>
              <a:rPr lang="en-US" b="1" dirty="0"/>
              <a:t>components</a:t>
            </a:r>
            <a:r>
              <a:rPr lang="en-US" dirty="0"/>
              <a:t> (e.g., login system, payment system).</a:t>
            </a:r>
          </a:p>
        </p:txBody>
      </p:sp>
      <p:sp>
        <p:nvSpPr>
          <p:cNvPr id="6" name="Rectangle 5"/>
          <p:cNvSpPr/>
          <p:nvPr/>
        </p:nvSpPr>
        <p:spPr>
          <a:xfrm>
            <a:off x="239683" y="3415522"/>
            <a:ext cx="11477699" cy="1200329"/>
          </a:xfrm>
          <a:prstGeom prst="rect">
            <a:avLst/>
          </a:prstGeom>
        </p:spPr>
        <p:txBody>
          <a:bodyPr wrap="square">
            <a:spAutoFit/>
          </a:bodyPr>
          <a:lstStyle/>
          <a:p>
            <a:r>
              <a:rPr lang="en-US" b="1" dirty="0"/>
              <a:t>Choose a Sizing Measure:</a:t>
            </a:r>
            <a:endParaRPr lang="en-US" dirty="0"/>
          </a:p>
          <a:p>
            <a:pPr lvl="1">
              <a:buFont typeface="Arial" panose="020B0604020202020204" pitchFamily="34" charset="0"/>
              <a:buChar char="•"/>
            </a:pPr>
            <a:r>
              <a:rPr lang="en-US" dirty="0"/>
              <a:t>Use </a:t>
            </a:r>
            <a:r>
              <a:rPr lang="en-US" b="1" dirty="0"/>
              <a:t>LOC</a:t>
            </a:r>
            <a:r>
              <a:rPr lang="en-US" dirty="0"/>
              <a:t> (how many lines of code it will take) or </a:t>
            </a:r>
            <a:r>
              <a:rPr lang="en-US" b="1" dirty="0"/>
              <a:t>FP</a:t>
            </a:r>
            <a:r>
              <a:rPr lang="en-US" dirty="0"/>
              <a:t> (how many user interactions, outputs, or data flows).</a:t>
            </a:r>
          </a:p>
          <a:p>
            <a:pPr lvl="1">
              <a:buFont typeface="Arial" panose="020B0604020202020204" pitchFamily="34" charset="0"/>
              <a:buChar char="•"/>
            </a:pPr>
            <a:r>
              <a:rPr lang="en-US" dirty="0"/>
              <a:t>For LOC: Focus on dividing functions into small tasks that match past projects.</a:t>
            </a:r>
          </a:p>
          <a:p>
            <a:pPr lvl="1">
              <a:buFont typeface="Arial" panose="020B0604020202020204" pitchFamily="34" charset="0"/>
              <a:buChar char="•"/>
            </a:pPr>
            <a:r>
              <a:rPr lang="en-US" dirty="0"/>
              <a:t>For FP: Focus on inputs, outputs, data files, and external interactions.</a:t>
            </a:r>
          </a:p>
        </p:txBody>
      </p:sp>
      <p:sp>
        <p:nvSpPr>
          <p:cNvPr id="7" name="Rectangle 6"/>
          <p:cNvSpPr/>
          <p:nvPr/>
        </p:nvSpPr>
        <p:spPr>
          <a:xfrm>
            <a:off x="258102" y="4615851"/>
            <a:ext cx="11668286" cy="1477328"/>
          </a:xfrm>
          <a:prstGeom prst="rect">
            <a:avLst/>
          </a:prstGeom>
        </p:spPr>
        <p:txBody>
          <a:bodyPr wrap="square">
            <a:spAutoFit/>
          </a:bodyPr>
          <a:lstStyle/>
          <a:p>
            <a:r>
              <a:rPr lang="en-US" b="1" dirty="0"/>
              <a:t>Use Baseline Metrics:</a:t>
            </a:r>
            <a:endParaRPr lang="en-US" dirty="0"/>
          </a:p>
          <a:p>
            <a:pPr marL="742950" lvl="1" indent="-285750">
              <a:buFont typeface="Arial" panose="020B0604020202020204" pitchFamily="34" charset="0"/>
              <a:buChar char="•"/>
            </a:pPr>
            <a:r>
              <a:rPr lang="en-US" dirty="0"/>
              <a:t>Metrics from past projects (like "LOC per person-month" or "FP per person-month") are used to calculate the effort required for the project.</a:t>
            </a:r>
          </a:p>
          <a:p>
            <a:pPr marL="742950" lvl="1" indent="-285750">
              <a:buFont typeface="Arial" panose="020B0604020202020204" pitchFamily="34" charset="0"/>
              <a:buChar char="•"/>
            </a:pPr>
            <a:r>
              <a:rPr lang="en-US" b="1" dirty="0"/>
              <a:t>Domain-specific metrics</a:t>
            </a:r>
            <a:r>
              <a:rPr lang="en-US" dirty="0"/>
              <a:t>: Different types of projects (e.g., mobile apps, banking systems) have unique productivity rates. Use data that matches the kind of project you're estimating.</a:t>
            </a:r>
          </a:p>
        </p:txBody>
      </p:sp>
    </p:spTree>
    <p:extLst>
      <p:ext uri="{BB962C8B-B14F-4D97-AF65-F5344CB8AC3E}">
        <p14:creationId xmlns:p14="http://schemas.microsoft.com/office/powerpoint/2010/main" val="16161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610" y="171718"/>
            <a:ext cx="11255829" cy="1477328"/>
          </a:xfrm>
          <a:prstGeom prst="rect">
            <a:avLst/>
          </a:prstGeom>
        </p:spPr>
        <p:txBody>
          <a:bodyPr wrap="square">
            <a:spAutoFit/>
          </a:bodyPr>
          <a:lstStyle/>
          <a:p>
            <a:r>
              <a:rPr lang="en-US" b="1" dirty="0"/>
              <a:t>Estimate a Range of Values:</a:t>
            </a:r>
            <a:endParaRPr lang="en-US" dirty="0"/>
          </a:p>
          <a:p>
            <a:pPr>
              <a:buFont typeface="Arial" panose="020B0604020202020204" pitchFamily="34" charset="0"/>
              <a:buChar char="•"/>
            </a:pPr>
            <a:r>
              <a:rPr lang="en-US" dirty="0"/>
              <a:t>For each function, provide </a:t>
            </a:r>
            <a:r>
              <a:rPr lang="en-US" b="1" dirty="0"/>
              <a:t>three estimates</a:t>
            </a:r>
            <a:r>
              <a:rPr lang="en-US" dirty="0"/>
              <a:t>:</a:t>
            </a:r>
          </a:p>
          <a:p>
            <a:pPr marL="742950" lvl="1" indent="-285750">
              <a:buFont typeface="Arial" panose="020B0604020202020204" pitchFamily="34" charset="0"/>
              <a:buChar char="•"/>
            </a:pPr>
            <a:r>
              <a:rPr lang="en-US" b="1" dirty="0"/>
              <a:t>Optimistic (best-case)</a:t>
            </a:r>
            <a:r>
              <a:rPr lang="en-US" dirty="0"/>
              <a:t>: The minimum size or effort needed.</a:t>
            </a:r>
          </a:p>
          <a:p>
            <a:pPr marL="742950" lvl="1" indent="-285750">
              <a:buFont typeface="Arial" panose="020B0604020202020204" pitchFamily="34" charset="0"/>
              <a:buChar char="•"/>
            </a:pPr>
            <a:r>
              <a:rPr lang="en-US" b="1" dirty="0"/>
              <a:t>Most likely</a:t>
            </a:r>
            <a:r>
              <a:rPr lang="en-US" dirty="0"/>
              <a:t>: The realistic size or effort based on experience.</a:t>
            </a:r>
          </a:p>
          <a:p>
            <a:pPr marL="742950" lvl="1" indent="-285750">
              <a:buFont typeface="Arial" panose="020B0604020202020204" pitchFamily="34" charset="0"/>
              <a:buChar char="•"/>
            </a:pPr>
            <a:r>
              <a:rPr lang="en-US" b="1" dirty="0"/>
              <a:t>Pessimistic (worst-case)</a:t>
            </a:r>
            <a:r>
              <a:rPr lang="en-US" dirty="0"/>
              <a:t>: The maximum size or effort needed.</a:t>
            </a:r>
          </a:p>
        </p:txBody>
      </p:sp>
      <p:sp>
        <p:nvSpPr>
          <p:cNvPr id="3" name="Rectangle 2"/>
          <p:cNvSpPr/>
          <p:nvPr/>
        </p:nvSpPr>
        <p:spPr>
          <a:xfrm>
            <a:off x="265610" y="1804741"/>
            <a:ext cx="11046824" cy="923330"/>
          </a:xfrm>
          <a:prstGeom prst="rect">
            <a:avLst/>
          </a:prstGeom>
        </p:spPr>
        <p:txBody>
          <a:bodyPr wrap="square">
            <a:spAutoFit/>
          </a:bodyPr>
          <a:lstStyle/>
          <a:p>
            <a:r>
              <a:rPr lang="en-US" b="1" dirty="0"/>
              <a:t>Calculate the Expected Value (Weighted Average</a:t>
            </a:r>
            <a:r>
              <a:rPr lang="en-US" b="1" dirty="0" smtClean="0"/>
              <a:t>):</a:t>
            </a:r>
          </a:p>
          <a:p>
            <a:r>
              <a:rPr lang="en-US" dirty="0"/>
              <a:t>optimistic </a:t>
            </a:r>
            <a:r>
              <a:rPr lang="en-US" dirty="0" smtClean="0"/>
              <a:t>(</a:t>
            </a:r>
            <a:r>
              <a:rPr lang="en-US" dirty="0" err="1" smtClean="0"/>
              <a:t>Sopt</a:t>
            </a:r>
            <a:r>
              <a:rPr lang="en-US" dirty="0"/>
              <a:t>), most likely </a:t>
            </a:r>
            <a:r>
              <a:rPr lang="en-US" dirty="0" smtClean="0"/>
              <a:t>(Sm</a:t>
            </a:r>
            <a:r>
              <a:rPr lang="en-US" dirty="0"/>
              <a:t>), and pessimistic </a:t>
            </a:r>
            <a:r>
              <a:rPr lang="en-US" dirty="0" smtClean="0"/>
              <a:t>(</a:t>
            </a:r>
            <a:r>
              <a:rPr lang="en-US" dirty="0" err="1" smtClean="0"/>
              <a:t>Spess</a:t>
            </a:r>
            <a:r>
              <a:rPr lang="en-US" dirty="0"/>
              <a:t>) estimates.</a:t>
            </a:r>
          </a:p>
          <a:p>
            <a:pPr algn="ctr">
              <a:buFont typeface="Arial" panose="020B0604020202020204" pitchFamily="34" charset="0"/>
              <a:buChar char="•"/>
            </a:pPr>
            <a:r>
              <a:rPr lang="en-US" dirty="0"/>
              <a:t>Use the formula: S = </a:t>
            </a:r>
            <a:r>
              <a:rPr lang="en-US" dirty="0" smtClean="0"/>
              <a:t>(</a:t>
            </a:r>
            <a:r>
              <a:rPr lang="en-US" dirty="0" err="1" smtClean="0"/>
              <a:t>Sopt</a:t>
            </a:r>
            <a:r>
              <a:rPr lang="en-US" dirty="0" smtClean="0"/>
              <a:t> </a:t>
            </a:r>
            <a:r>
              <a:rPr lang="en-US" dirty="0"/>
              <a:t>+ </a:t>
            </a:r>
            <a:r>
              <a:rPr lang="en-US" dirty="0" smtClean="0"/>
              <a:t>4Sm </a:t>
            </a:r>
            <a:r>
              <a:rPr lang="en-US" dirty="0"/>
              <a:t>+ </a:t>
            </a:r>
            <a:r>
              <a:rPr lang="en-US" dirty="0" err="1" smtClean="0"/>
              <a:t>Spess</a:t>
            </a:r>
            <a:r>
              <a:rPr lang="en-US" dirty="0"/>
              <a:t>)/6​​</a:t>
            </a:r>
          </a:p>
        </p:txBody>
      </p:sp>
    </p:spTree>
    <p:extLst>
      <p:ext uri="{BB962C8B-B14F-4D97-AF65-F5344CB8AC3E}">
        <p14:creationId xmlns:p14="http://schemas.microsoft.com/office/powerpoint/2010/main" val="1069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02" y="266002"/>
            <a:ext cx="3267241" cy="369332"/>
          </a:xfrm>
          <a:prstGeom prst="rect">
            <a:avLst/>
          </a:prstGeom>
        </p:spPr>
        <p:txBody>
          <a:bodyPr wrap="none">
            <a:spAutoFit/>
          </a:bodyPr>
          <a:lstStyle/>
          <a:p>
            <a:r>
              <a:rPr lang="en-IN" b="1" dirty="0" smtClean="0"/>
              <a:t>PROJECT PLANNING OBJECTIVES</a:t>
            </a:r>
            <a:endParaRPr lang="en-IN" b="1" dirty="0"/>
          </a:p>
        </p:txBody>
      </p:sp>
      <p:sp>
        <p:nvSpPr>
          <p:cNvPr id="3" name="Rectangle 2"/>
          <p:cNvSpPr/>
          <p:nvPr/>
        </p:nvSpPr>
        <p:spPr>
          <a:xfrm>
            <a:off x="428743" y="635334"/>
            <a:ext cx="11445394" cy="923330"/>
          </a:xfrm>
          <a:prstGeom prst="rect">
            <a:avLst/>
          </a:prstGeom>
        </p:spPr>
        <p:txBody>
          <a:bodyPr wrap="square">
            <a:spAutoFit/>
          </a:bodyPr>
          <a:lstStyle/>
          <a:p>
            <a:r>
              <a:rPr lang="en-US" dirty="0" smtClean="0"/>
              <a:t>The objective of software project planning is to provide a framework that enables the manager to make reasonable estimates of </a:t>
            </a:r>
            <a:r>
              <a:rPr lang="en-US" b="1" dirty="0" smtClean="0"/>
              <a:t>resources, cost</a:t>
            </a:r>
            <a:r>
              <a:rPr lang="en-US" dirty="0" smtClean="0"/>
              <a:t>, and </a:t>
            </a:r>
            <a:r>
              <a:rPr lang="en-US" b="1" dirty="0" smtClean="0"/>
              <a:t>schedule</a:t>
            </a:r>
            <a:r>
              <a:rPr lang="en-US" dirty="0" smtClean="0"/>
              <a:t>. These estimates are made within a limited time frame at the beginning of a software project and should be updated regularly as the project progresses.</a:t>
            </a:r>
            <a:endParaRPr lang="en-IN" dirty="0"/>
          </a:p>
        </p:txBody>
      </p:sp>
      <p:sp>
        <p:nvSpPr>
          <p:cNvPr id="4" name="Rectangle 3"/>
          <p:cNvSpPr/>
          <p:nvPr/>
        </p:nvSpPr>
        <p:spPr>
          <a:xfrm>
            <a:off x="209502" y="2068676"/>
            <a:ext cx="3278654" cy="584775"/>
          </a:xfrm>
          <a:prstGeom prst="rect">
            <a:avLst/>
          </a:prstGeom>
        </p:spPr>
        <p:txBody>
          <a:bodyPr wrap="none">
            <a:spAutoFit/>
          </a:bodyPr>
          <a:lstStyle/>
          <a:p>
            <a:r>
              <a:rPr lang="en-IN" sz="3200" b="1" dirty="0" smtClean="0"/>
              <a:t>SOFTWARE SCOPE</a:t>
            </a:r>
            <a:endParaRPr lang="en-IN" sz="3200" b="1" dirty="0"/>
          </a:p>
        </p:txBody>
      </p:sp>
      <p:sp>
        <p:nvSpPr>
          <p:cNvPr id="5" name="Rectangle 4"/>
          <p:cNvSpPr/>
          <p:nvPr/>
        </p:nvSpPr>
        <p:spPr>
          <a:xfrm>
            <a:off x="209502" y="2794131"/>
            <a:ext cx="11664635" cy="3416320"/>
          </a:xfrm>
          <a:prstGeom prst="rect">
            <a:avLst/>
          </a:prstGeom>
        </p:spPr>
        <p:txBody>
          <a:bodyPr wrap="square">
            <a:spAutoFit/>
          </a:bodyPr>
          <a:lstStyle/>
          <a:p>
            <a:r>
              <a:rPr lang="en-US" dirty="0"/>
              <a:t>The first activity in software project planning is the determination of software scope</a:t>
            </a:r>
            <a:r>
              <a:rPr lang="en-US" dirty="0" smtClean="0"/>
              <a:t>.</a:t>
            </a:r>
          </a:p>
          <a:p>
            <a:r>
              <a:rPr lang="en-US" dirty="0" smtClean="0"/>
              <a:t>It </a:t>
            </a:r>
            <a:r>
              <a:rPr lang="en-US" dirty="0"/>
              <a:t>means figuring out exactly what the software will do, how it will perform, and what it should not do. </a:t>
            </a:r>
            <a:endParaRPr lang="en-US" dirty="0" smtClean="0"/>
          </a:p>
          <a:p>
            <a:r>
              <a:rPr lang="en-US" dirty="0" smtClean="0"/>
              <a:t>It's </a:t>
            </a:r>
            <a:r>
              <a:rPr lang="en-US" dirty="0"/>
              <a:t>like creating a clear picture of the software’s boundaries</a:t>
            </a:r>
            <a:r>
              <a:rPr lang="en-US" dirty="0" smtClean="0"/>
              <a:t>. It includes :-</a:t>
            </a:r>
          </a:p>
          <a:p>
            <a:endParaRPr lang="en-US" dirty="0" smtClean="0"/>
          </a:p>
          <a:p>
            <a:r>
              <a:rPr lang="en-US" dirty="0"/>
              <a:t> </a:t>
            </a:r>
            <a:r>
              <a:rPr lang="en-US" dirty="0" smtClean="0"/>
              <a:t>        </a:t>
            </a:r>
            <a:r>
              <a:rPr lang="en-US" b="1" dirty="0" smtClean="0"/>
              <a:t>Data </a:t>
            </a:r>
            <a:r>
              <a:rPr lang="en-US" b="1" dirty="0"/>
              <a:t>and control</a:t>
            </a:r>
            <a:r>
              <a:rPr lang="en-US" dirty="0"/>
              <a:t>: What kind of information the software will handle, and how it will manage that information</a:t>
            </a:r>
            <a:r>
              <a:rPr lang="en-US" dirty="0" smtClean="0"/>
              <a:t>.</a:t>
            </a:r>
          </a:p>
          <a:p>
            <a:r>
              <a:rPr lang="en-US" dirty="0"/>
              <a:t> </a:t>
            </a:r>
            <a:r>
              <a:rPr lang="en-US" dirty="0" smtClean="0"/>
              <a:t>        </a:t>
            </a:r>
            <a:r>
              <a:rPr lang="en-US" b="1" dirty="0" smtClean="0"/>
              <a:t>Function</a:t>
            </a:r>
            <a:r>
              <a:rPr lang="en-US" dirty="0"/>
              <a:t>: What tasks or actions the software will perform</a:t>
            </a:r>
            <a:r>
              <a:rPr lang="en-US" dirty="0" smtClean="0"/>
              <a:t>.</a:t>
            </a:r>
          </a:p>
          <a:p>
            <a:pPr lvl="1"/>
            <a:r>
              <a:rPr lang="en-US" b="1" dirty="0" smtClean="0"/>
              <a:t>Performance</a:t>
            </a:r>
            <a:r>
              <a:rPr lang="en-US" dirty="0"/>
              <a:t>: How fast or efficient the software should be. For example, how long it should take to process a request </a:t>
            </a:r>
            <a:r>
              <a:rPr lang="en-US" dirty="0" smtClean="0"/>
              <a:t>or </a:t>
            </a:r>
            <a:r>
              <a:rPr lang="en-US" dirty="0"/>
              <a:t>provide a response</a:t>
            </a:r>
            <a:r>
              <a:rPr lang="en-US" dirty="0" smtClean="0"/>
              <a:t>.</a:t>
            </a:r>
          </a:p>
          <a:p>
            <a:pPr lvl="1"/>
            <a:r>
              <a:rPr lang="en-US" b="1" dirty="0"/>
              <a:t>Constraints</a:t>
            </a:r>
            <a:r>
              <a:rPr lang="en-US" dirty="0"/>
              <a:t>: Limits or restrictions that are outside the software, like how much memory it can use or compatibility with other systems</a:t>
            </a:r>
            <a:r>
              <a:rPr lang="en-US" dirty="0" smtClean="0"/>
              <a:t>.</a:t>
            </a:r>
          </a:p>
          <a:p>
            <a:pPr lvl="1"/>
            <a:r>
              <a:rPr lang="en-US" b="1" dirty="0"/>
              <a:t>Interfaces</a:t>
            </a:r>
            <a:r>
              <a:rPr lang="en-US" dirty="0"/>
              <a:t>: How the software will communicate or connect with other systems or hardware</a:t>
            </a:r>
            <a:r>
              <a:rPr lang="en-US" dirty="0" smtClean="0"/>
              <a:t>.</a:t>
            </a:r>
          </a:p>
          <a:p>
            <a:pPr lvl="1"/>
            <a:r>
              <a:rPr lang="en-US" b="1" dirty="0"/>
              <a:t>Reliability</a:t>
            </a:r>
            <a:r>
              <a:rPr lang="en-US" dirty="0"/>
              <a:t>: How dependable the software needs to be, making sure it doesn't crash or have issues.</a:t>
            </a:r>
            <a:endParaRPr lang="en-IN" dirty="0"/>
          </a:p>
        </p:txBody>
      </p:sp>
    </p:spTree>
    <p:extLst>
      <p:ext uri="{BB962C8B-B14F-4D97-AF65-F5344CB8AC3E}">
        <p14:creationId xmlns:p14="http://schemas.microsoft.com/office/powerpoint/2010/main" val="364513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817" y="196739"/>
            <a:ext cx="11818697" cy="646331"/>
          </a:xfrm>
          <a:prstGeom prst="rect">
            <a:avLst/>
          </a:prstGeom>
        </p:spPr>
        <p:txBody>
          <a:bodyPr wrap="square">
            <a:spAutoFit/>
          </a:bodyPr>
          <a:lstStyle/>
          <a:p>
            <a:r>
              <a:rPr lang="en-US" b="1" dirty="0"/>
              <a:t>Refining the Scope</a:t>
            </a:r>
            <a:r>
              <a:rPr lang="en-US" dirty="0"/>
              <a:t>: Once the software's functions are described, they may need to be refined to add more details. The more clearly you define what needs to be done, the easier it will be to plan.</a:t>
            </a:r>
            <a:endParaRPr lang="en-IN" dirty="0"/>
          </a:p>
        </p:txBody>
      </p:sp>
      <p:sp>
        <p:nvSpPr>
          <p:cNvPr id="3" name="Rectangle 2"/>
          <p:cNvSpPr/>
          <p:nvPr/>
        </p:nvSpPr>
        <p:spPr>
          <a:xfrm>
            <a:off x="133816" y="843070"/>
            <a:ext cx="11727257" cy="646331"/>
          </a:xfrm>
          <a:prstGeom prst="rect">
            <a:avLst/>
          </a:prstGeom>
        </p:spPr>
        <p:txBody>
          <a:bodyPr wrap="square">
            <a:spAutoFit/>
          </a:bodyPr>
          <a:lstStyle/>
          <a:p>
            <a:r>
              <a:rPr lang="en-US" b="1" dirty="0"/>
              <a:t>Decomposing the Work</a:t>
            </a:r>
            <a:r>
              <a:rPr lang="en-US" dirty="0"/>
              <a:t>: When estimating how long the project will take or how much it will cost, breaking the work into smaller tasks is helpful. This makes it easier to get accurate estimates.</a:t>
            </a:r>
            <a:endParaRPr lang="en-IN" dirty="0"/>
          </a:p>
        </p:txBody>
      </p:sp>
      <p:sp>
        <p:nvSpPr>
          <p:cNvPr id="4" name="Rectangle 3"/>
          <p:cNvSpPr/>
          <p:nvPr/>
        </p:nvSpPr>
        <p:spPr>
          <a:xfrm>
            <a:off x="256320" y="3164681"/>
            <a:ext cx="11573690" cy="3693319"/>
          </a:xfrm>
          <a:prstGeom prst="rect">
            <a:avLst/>
          </a:prstGeom>
        </p:spPr>
        <p:txBody>
          <a:bodyPr wrap="square">
            <a:spAutoFit/>
          </a:bodyPr>
          <a:lstStyle/>
          <a:p>
            <a:r>
              <a:rPr lang="en-US" dirty="0"/>
              <a:t>At the beginning of a software project, the problem and goals are broadly defined, but details about what the software needs to do (scope) are still unclear</a:t>
            </a:r>
            <a:r>
              <a:rPr lang="en-US" dirty="0" smtClean="0"/>
              <a:t>. </a:t>
            </a:r>
            <a:r>
              <a:rPr lang="en-IN" dirty="0" smtClean="0"/>
              <a:t>Scope is </a:t>
            </a:r>
            <a:r>
              <a:rPr lang="en-IN" dirty="0"/>
              <a:t>prerequisite for </a:t>
            </a:r>
            <a:r>
              <a:rPr lang="en-IN" dirty="0" smtClean="0"/>
              <a:t>estimation.</a:t>
            </a:r>
          </a:p>
          <a:p>
            <a:endParaRPr lang="en-US" dirty="0"/>
          </a:p>
          <a:p>
            <a:r>
              <a:rPr lang="en-US" dirty="0"/>
              <a:t>The most commonly used technique to bridge the communication gap between the customer and developer and to get the communication process started is to conduct a preliminary meeting or interview</a:t>
            </a:r>
            <a:r>
              <a:rPr lang="en-US" dirty="0" smtClean="0"/>
              <a:t>.</a:t>
            </a:r>
          </a:p>
          <a:p>
            <a:endParaRPr lang="en-US" dirty="0"/>
          </a:p>
          <a:p>
            <a:r>
              <a:rPr lang="en-US" dirty="0"/>
              <a:t>This first meeting is often uncomfortable, like a first date. Both sides might feel unsure about what to say or ask, fearing they’ll be misunderstood. Despite the awkwardness, both parties want the meeting to succeed and lead to a productive relationship</a:t>
            </a:r>
            <a:r>
              <a:rPr lang="en-US" dirty="0" smtClean="0"/>
              <a:t>.</a:t>
            </a:r>
          </a:p>
          <a:p>
            <a:endParaRPr lang="en-US" dirty="0"/>
          </a:p>
          <a:p>
            <a:r>
              <a:rPr lang="en-US" dirty="0" err="1"/>
              <a:t>Gause</a:t>
            </a:r>
            <a:r>
              <a:rPr lang="en-US" dirty="0"/>
              <a:t> and </a:t>
            </a:r>
            <a:r>
              <a:rPr lang="en-US" dirty="0" smtClean="0"/>
              <a:t>Weinberg </a:t>
            </a:r>
            <a:r>
              <a:rPr lang="en-US" dirty="0"/>
              <a:t>suggest that the analyst start by asking </a:t>
            </a:r>
            <a:r>
              <a:rPr lang="en-US" b="1" dirty="0"/>
              <a:t>context-free questions</a:t>
            </a:r>
            <a:r>
              <a:rPr lang="en-US" dirty="0"/>
              <a:t>; that is, a set of questions that will lead to a basic understanding of the </a:t>
            </a:r>
            <a:r>
              <a:rPr lang="en-US" dirty="0" smtClean="0"/>
              <a:t>problem.</a:t>
            </a:r>
          </a:p>
          <a:p>
            <a:endParaRPr lang="en-IN" dirty="0"/>
          </a:p>
        </p:txBody>
      </p:sp>
      <p:sp>
        <p:nvSpPr>
          <p:cNvPr id="5" name="Rectangle 4"/>
          <p:cNvSpPr/>
          <p:nvPr/>
        </p:nvSpPr>
        <p:spPr>
          <a:xfrm>
            <a:off x="0" y="2405047"/>
            <a:ext cx="7489358" cy="584775"/>
          </a:xfrm>
          <a:prstGeom prst="rect">
            <a:avLst/>
          </a:prstGeom>
        </p:spPr>
        <p:txBody>
          <a:bodyPr wrap="none">
            <a:spAutoFit/>
          </a:bodyPr>
          <a:lstStyle/>
          <a:p>
            <a:r>
              <a:rPr lang="en-US" sz="3200" b="1" dirty="0"/>
              <a:t>Obtaining Information Necessary for Scope</a:t>
            </a:r>
            <a:endParaRPr lang="en-IN" sz="3200" b="1" dirty="0"/>
          </a:p>
        </p:txBody>
      </p:sp>
    </p:spTree>
    <p:extLst>
      <p:ext uri="{BB962C8B-B14F-4D97-AF65-F5344CB8AC3E}">
        <p14:creationId xmlns:p14="http://schemas.microsoft.com/office/powerpoint/2010/main" val="423018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8" y="182267"/>
            <a:ext cx="11717382" cy="1754326"/>
          </a:xfrm>
          <a:prstGeom prst="rect">
            <a:avLst/>
          </a:prstGeom>
        </p:spPr>
        <p:txBody>
          <a:bodyPr wrap="square">
            <a:spAutoFit/>
          </a:bodyPr>
          <a:lstStyle/>
          <a:p>
            <a:r>
              <a:rPr lang="en-US" dirty="0"/>
              <a:t>The </a:t>
            </a:r>
            <a:r>
              <a:rPr lang="en-US" b="1" dirty="0"/>
              <a:t>first set of context-free questions </a:t>
            </a:r>
            <a:r>
              <a:rPr lang="en-US" dirty="0"/>
              <a:t>focuses on the </a:t>
            </a:r>
            <a:r>
              <a:rPr lang="en-US" dirty="0" smtClean="0"/>
              <a:t>customer. </a:t>
            </a:r>
          </a:p>
          <a:p>
            <a:r>
              <a:rPr lang="en-US" dirty="0" smtClean="0"/>
              <a:t>For </a:t>
            </a:r>
            <a:r>
              <a:rPr lang="en-US" dirty="0"/>
              <a:t>example, the analyst might ask: </a:t>
            </a:r>
            <a:endParaRPr lang="en-US" dirty="0" smtClean="0"/>
          </a:p>
          <a:p>
            <a:pPr lvl="1"/>
            <a:r>
              <a:rPr lang="en-US" dirty="0" smtClean="0"/>
              <a:t>• </a:t>
            </a:r>
            <a:r>
              <a:rPr lang="en-US" dirty="0"/>
              <a:t>Who is behind the request for this work? </a:t>
            </a:r>
            <a:endParaRPr lang="en-US" dirty="0" smtClean="0"/>
          </a:p>
          <a:p>
            <a:pPr lvl="1"/>
            <a:r>
              <a:rPr lang="en-US" dirty="0" smtClean="0"/>
              <a:t>• </a:t>
            </a:r>
            <a:r>
              <a:rPr lang="en-US" dirty="0"/>
              <a:t>Who will use the solution? </a:t>
            </a:r>
            <a:endParaRPr lang="en-US" dirty="0" smtClean="0"/>
          </a:p>
          <a:p>
            <a:pPr lvl="1"/>
            <a:r>
              <a:rPr lang="en-US" dirty="0" smtClean="0"/>
              <a:t>• </a:t>
            </a:r>
            <a:r>
              <a:rPr lang="en-US" dirty="0"/>
              <a:t>What will be the economic benefit of a successful solution? </a:t>
            </a:r>
            <a:endParaRPr lang="en-US" dirty="0" smtClean="0"/>
          </a:p>
          <a:p>
            <a:pPr lvl="1"/>
            <a:r>
              <a:rPr lang="en-US" dirty="0" smtClean="0"/>
              <a:t>• </a:t>
            </a:r>
            <a:r>
              <a:rPr lang="en-US" dirty="0"/>
              <a:t>Is there another source for the solution?</a:t>
            </a:r>
            <a:endParaRPr lang="en-IN" dirty="0"/>
          </a:p>
        </p:txBody>
      </p:sp>
      <p:sp>
        <p:nvSpPr>
          <p:cNvPr id="3" name="Rectangle 2"/>
          <p:cNvSpPr/>
          <p:nvPr/>
        </p:nvSpPr>
        <p:spPr>
          <a:xfrm>
            <a:off x="169818" y="2091958"/>
            <a:ext cx="11717382" cy="1477328"/>
          </a:xfrm>
          <a:prstGeom prst="rect">
            <a:avLst/>
          </a:prstGeom>
        </p:spPr>
        <p:txBody>
          <a:bodyPr wrap="square">
            <a:spAutoFit/>
          </a:bodyPr>
          <a:lstStyle/>
          <a:p>
            <a:r>
              <a:rPr lang="en-US" dirty="0"/>
              <a:t>The </a:t>
            </a:r>
            <a:r>
              <a:rPr lang="en-US" b="1" dirty="0"/>
              <a:t>next set of questions </a:t>
            </a:r>
            <a:r>
              <a:rPr lang="en-US" dirty="0"/>
              <a:t>enables the analyst to gain a better understanding of the problem </a:t>
            </a:r>
            <a:r>
              <a:rPr lang="en-US" dirty="0" smtClean="0"/>
              <a:t>: </a:t>
            </a:r>
          </a:p>
          <a:p>
            <a:pPr lvl="1"/>
            <a:r>
              <a:rPr lang="en-US" dirty="0" smtClean="0"/>
              <a:t>• </a:t>
            </a:r>
            <a:r>
              <a:rPr lang="en-US" dirty="0"/>
              <a:t>How would you (the customer) characterize "good" output that would be generated by a successful solution? </a:t>
            </a:r>
            <a:endParaRPr lang="en-US" dirty="0" smtClean="0"/>
          </a:p>
          <a:p>
            <a:pPr lvl="1"/>
            <a:r>
              <a:rPr lang="en-US" dirty="0" smtClean="0"/>
              <a:t>• </a:t>
            </a:r>
            <a:r>
              <a:rPr lang="en-US" dirty="0"/>
              <a:t>What problem(s) will this solution address? </a:t>
            </a:r>
            <a:endParaRPr lang="en-US" dirty="0" smtClean="0"/>
          </a:p>
          <a:p>
            <a:pPr lvl="1"/>
            <a:r>
              <a:rPr lang="en-US" dirty="0" smtClean="0"/>
              <a:t>• </a:t>
            </a:r>
            <a:r>
              <a:rPr lang="en-US" dirty="0"/>
              <a:t>Can you show me (or describe) the environment in which the solution will be used? </a:t>
            </a:r>
            <a:endParaRPr lang="en-US" dirty="0" smtClean="0"/>
          </a:p>
          <a:p>
            <a:pPr lvl="1"/>
            <a:r>
              <a:rPr lang="en-US" dirty="0" smtClean="0"/>
              <a:t>• </a:t>
            </a:r>
            <a:r>
              <a:rPr lang="en-US" dirty="0"/>
              <a:t>Will any special performance issues or constraints affect the way the solution is approached?</a:t>
            </a:r>
            <a:endParaRPr lang="en-IN" dirty="0"/>
          </a:p>
        </p:txBody>
      </p:sp>
      <p:sp>
        <p:nvSpPr>
          <p:cNvPr id="4" name="Rectangle 3"/>
          <p:cNvSpPr/>
          <p:nvPr/>
        </p:nvSpPr>
        <p:spPr>
          <a:xfrm>
            <a:off x="169818" y="3724651"/>
            <a:ext cx="11717382" cy="1754326"/>
          </a:xfrm>
          <a:prstGeom prst="rect">
            <a:avLst/>
          </a:prstGeom>
        </p:spPr>
        <p:txBody>
          <a:bodyPr wrap="square">
            <a:spAutoFit/>
          </a:bodyPr>
          <a:lstStyle/>
          <a:p>
            <a:r>
              <a:rPr lang="en-US" dirty="0"/>
              <a:t>The </a:t>
            </a:r>
            <a:r>
              <a:rPr lang="en-US" b="1" dirty="0"/>
              <a:t>final set of questions </a:t>
            </a:r>
            <a:r>
              <a:rPr lang="en-US" dirty="0"/>
              <a:t>focuses on the effectiveness of the meeting. </a:t>
            </a:r>
            <a:r>
              <a:rPr lang="en-US" dirty="0" err="1"/>
              <a:t>Gause</a:t>
            </a:r>
            <a:r>
              <a:rPr lang="en-US" dirty="0"/>
              <a:t> and Weinberg call these "meta-questions" </a:t>
            </a:r>
            <a:r>
              <a:rPr lang="en-US" dirty="0" smtClean="0"/>
              <a:t>: </a:t>
            </a:r>
          </a:p>
          <a:p>
            <a:pPr lvl="1"/>
            <a:r>
              <a:rPr lang="en-US" dirty="0" smtClean="0"/>
              <a:t>• </a:t>
            </a:r>
            <a:r>
              <a:rPr lang="en-US" dirty="0"/>
              <a:t>Are you the right person to answer these questions? Are answers "official"? </a:t>
            </a:r>
            <a:endParaRPr lang="en-US" dirty="0" smtClean="0"/>
          </a:p>
          <a:p>
            <a:pPr lvl="1"/>
            <a:r>
              <a:rPr lang="en-US" dirty="0" smtClean="0"/>
              <a:t>• </a:t>
            </a:r>
            <a:r>
              <a:rPr lang="en-US" dirty="0"/>
              <a:t>Are my questions relevant to the problem that you have? </a:t>
            </a:r>
            <a:endParaRPr lang="en-US" dirty="0" smtClean="0"/>
          </a:p>
          <a:p>
            <a:pPr lvl="1"/>
            <a:r>
              <a:rPr lang="en-US" dirty="0" smtClean="0"/>
              <a:t>• </a:t>
            </a:r>
            <a:r>
              <a:rPr lang="en-US" dirty="0"/>
              <a:t>Am I asking too many questions? </a:t>
            </a:r>
            <a:endParaRPr lang="en-US" dirty="0" smtClean="0"/>
          </a:p>
          <a:p>
            <a:pPr lvl="1"/>
            <a:r>
              <a:rPr lang="en-US" dirty="0" smtClean="0"/>
              <a:t>• </a:t>
            </a:r>
            <a:r>
              <a:rPr lang="en-US" dirty="0"/>
              <a:t>Can anyone else provide additional information? </a:t>
            </a:r>
            <a:endParaRPr lang="en-US" dirty="0" smtClean="0"/>
          </a:p>
          <a:p>
            <a:pPr lvl="1"/>
            <a:r>
              <a:rPr lang="en-US" dirty="0" smtClean="0"/>
              <a:t>• </a:t>
            </a:r>
            <a:r>
              <a:rPr lang="en-US" dirty="0"/>
              <a:t>Should I be asking you anything else?</a:t>
            </a:r>
            <a:endParaRPr lang="en-IN" dirty="0"/>
          </a:p>
        </p:txBody>
      </p:sp>
    </p:spTree>
    <p:extLst>
      <p:ext uri="{BB962C8B-B14F-4D97-AF65-F5344CB8AC3E}">
        <p14:creationId xmlns:p14="http://schemas.microsoft.com/office/powerpoint/2010/main" val="380223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566" y="197843"/>
            <a:ext cx="11743508" cy="1231106"/>
          </a:xfrm>
          <a:prstGeom prst="rect">
            <a:avLst/>
          </a:prstGeom>
        </p:spPr>
        <p:txBody>
          <a:bodyPr wrap="square">
            <a:spAutoFit/>
          </a:bodyPr>
          <a:lstStyle/>
          <a:p>
            <a:r>
              <a:rPr lang="en-US" dirty="0"/>
              <a:t>These questions (and others) will help to "</a:t>
            </a:r>
            <a:r>
              <a:rPr lang="en-US" sz="2000" b="1" dirty="0"/>
              <a:t>break the ice</a:t>
            </a:r>
            <a:r>
              <a:rPr lang="en-US" dirty="0"/>
              <a:t>" and initiate the </a:t>
            </a:r>
            <a:r>
              <a:rPr lang="en-US" dirty="0" smtClean="0"/>
              <a:t>communication </a:t>
            </a:r>
            <a:r>
              <a:rPr lang="en-US" dirty="0"/>
              <a:t>that is essential to establish the scope of the project. But a question and answer meeting format is not an approach that has been overwhelmingly successful. In fact, the Q&amp;A session should be used for the first encounter only and then be replaced by a meeting format that combines elements of problem solving, negotiation, and specification.</a:t>
            </a:r>
            <a:endParaRPr lang="en-IN" dirty="0"/>
          </a:p>
        </p:txBody>
      </p:sp>
      <p:sp>
        <p:nvSpPr>
          <p:cNvPr id="3" name="TextBox 2"/>
          <p:cNvSpPr txBox="1"/>
          <p:nvPr/>
        </p:nvSpPr>
        <p:spPr>
          <a:xfrm>
            <a:off x="117566" y="2076995"/>
            <a:ext cx="10789920" cy="646331"/>
          </a:xfrm>
          <a:prstGeom prst="rect">
            <a:avLst/>
          </a:prstGeom>
          <a:noFill/>
        </p:spPr>
        <p:txBody>
          <a:bodyPr wrap="square" rtlCol="0">
            <a:spAutoFit/>
          </a:bodyPr>
          <a:lstStyle/>
          <a:p>
            <a:r>
              <a:rPr lang="en-US" sz="3600" b="1" dirty="0" smtClean="0"/>
              <a:t>FAST </a:t>
            </a:r>
            <a:r>
              <a:rPr lang="en-IN" sz="3600" dirty="0" smtClean="0"/>
              <a:t>(</a:t>
            </a:r>
            <a:r>
              <a:rPr lang="en-IN" sz="2400" dirty="0" smtClean="0"/>
              <a:t>facilitated </a:t>
            </a:r>
            <a:r>
              <a:rPr lang="en-IN" sz="2400" dirty="0"/>
              <a:t>application specification </a:t>
            </a:r>
            <a:r>
              <a:rPr lang="en-IN" sz="2400" dirty="0" smtClean="0"/>
              <a:t>techniques</a:t>
            </a:r>
            <a:r>
              <a:rPr lang="en-IN" sz="3600" dirty="0" smtClean="0"/>
              <a:t>):-</a:t>
            </a:r>
            <a:endParaRPr lang="en-IN" sz="3600" b="1" dirty="0"/>
          </a:p>
        </p:txBody>
      </p:sp>
      <p:sp>
        <p:nvSpPr>
          <p:cNvPr id="4" name="TextBox 3"/>
          <p:cNvSpPr txBox="1"/>
          <p:nvPr/>
        </p:nvSpPr>
        <p:spPr>
          <a:xfrm>
            <a:off x="600890" y="2860766"/>
            <a:ext cx="11260183" cy="3139321"/>
          </a:xfrm>
          <a:prstGeom prst="rect">
            <a:avLst/>
          </a:prstGeom>
          <a:noFill/>
        </p:spPr>
        <p:txBody>
          <a:bodyPr wrap="square" rtlCol="0">
            <a:spAutoFit/>
          </a:bodyPr>
          <a:lstStyle/>
          <a:p>
            <a:r>
              <a:rPr lang="en-US" dirty="0" smtClean="0"/>
              <a:t>Following problem arises during the normal communication :-</a:t>
            </a:r>
          </a:p>
          <a:p>
            <a:endParaRPr lang="en-US" dirty="0"/>
          </a:p>
          <a:p>
            <a:pPr marL="285750" indent="-285750">
              <a:buFont typeface="Arial" panose="020B0604020202020204" pitchFamily="34" charset="0"/>
              <a:buChar char="•"/>
            </a:pPr>
            <a:r>
              <a:rPr lang="en-US" dirty="0"/>
              <a:t>Customers and software engineers often unconsciously view each other as separate groups rather than as a unified team working toward a common </a:t>
            </a:r>
            <a:r>
              <a:rPr lang="en-US" dirty="0" smtClean="0"/>
              <a:t>goal .</a:t>
            </a:r>
            <a:r>
              <a:rPr lang="en-IN" dirty="0" smtClean="0"/>
              <a:t>"</a:t>
            </a:r>
            <a:r>
              <a:rPr lang="en-IN" dirty="0"/>
              <a:t>Us vs. Them" Mentality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Instead of collaborating, each side tends to stay in its own "territory" and relies on formal methods like memos, position papers, and Q&amp;A sessions to </a:t>
            </a:r>
            <a:r>
              <a:rPr lang="en-US" dirty="0" smtClean="0"/>
              <a:t>communicate.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lack of real collaboration leads to confusion and misinterpretation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Without trust and cooperation, a strong working relationship doesn’t develop.</a:t>
            </a:r>
            <a:endParaRPr lang="en-IN" dirty="0"/>
          </a:p>
        </p:txBody>
      </p:sp>
    </p:spTree>
    <p:extLst>
      <p:ext uri="{BB962C8B-B14F-4D97-AF65-F5344CB8AC3E}">
        <p14:creationId xmlns:p14="http://schemas.microsoft.com/office/powerpoint/2010/main" val="382154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0" y="229162"/>
            <a:ext cx="11739155" cy="2585323"/>
          </a:xfrm>
          <a:prstGeom prst="rect">
            <a:avLst/>
          </a:prstGeom>
        </p:spPr>
        <p:txBody>
          <a:bodyPr wrap="square">
            <a:spAutoFit/>
          </a:bodyPr>
          <a:lstStyle/>
          <a:p>
            <a:r>
              <a:rPr lang="en-US" dirty="0"/>
              <a:t>With these problems in mind, a number of independent investigators have </a:t>
            </a:r>
            <a:r>
              <a:rPr lang="en-US" dirty="0" smtClean="0"/>
              <a:t>developed </a:t>
            </a:r>
            <a:r>
              <a:rPr lang="en-US" dirty="0"/>
              <a:t>a team-oriented approach to requirements gathering that can be applied to help establish the scope of a project. Called </a:t>
            </a:r>
            <a:r>
              <a:rPr lang="en-US" b="1" dirty="0"/>
              <a:t>facilitated application specification </a:t>
            </a:r>
            <a:r>
              <a:rPr lang="en-US" b="1" dirty="0" smtClean="0"/>
              <a:t>techniques </a:t>
            </a:r>
            <a:r>
              <a:rPr lang="en-US" b="1" dirty="0"/>
              <a:t>(FAST</a:t>
            </a:r>
            <a:r>
              <a:rPr lang="en-US" b="1" dirty="0" smtClean="0"/>
              <a:t>)</a:t>
            </a:r>
            <a:r>
              <a:rPr lang="en-US" dirty="0" smtClean="0"/>
              <a:t>.</a:t>
            </a:r>
          </a:p>
          <a:p>
            <a:r>
              <a:rPr lang="en-US" dirty="0"/>
              <a:t>T</a:t>
            </a:r>
            <a:r>
              <a:rPr lang="en-US" dirty="0" smtClean="0"/>
              <a:t>his </a:t>
            </a:r>
            <a:r>
              <a:rPr lang="en-US" dirty="0"/>
              <a:t>approach encourages the creation of a joint team of customers and developers who work together to identify the </a:t>
            </a:r>
            <a:r>
              <a:rPr lang="en-US" dirty="0" smtClean="0"/>
              <a:t>problem. </a:t>
            </a:r>
          </a:p>
          <a:p>
            <a:r>
              <a:rPr lang="en-US" dirty="0" smtClean="0"/>
              <a:t>propose :-</a:t>
            </a:r>
          </a:p>
          <a:p>
            <a:pPr marL="342900" indent="-342900">
              <a:buFont typeface="+mj-lt"/>
              <a:buAutoNum type="arabicPeriod"/>
            </a:pPr>
            <a:r>
              <a:rPr lang="en-US" dirty="0" smtClean="0"/>
              <a:t>elements </a:t>
            </a:r>
            <a:r>
              <a:rPr lang="en-US" dirty="0"/>
              <a:t>of the solution, </a:t>
            </a:r>
            <a:endParaRPr lang="en-US" dirty="0" smtClean="0"/>
          </a:p>
          <a:p>
            <a:pPr marL="342900" indent="-342900">
              <a:buFont typeface="+mj-lt"/>
              <a:buAutoNum type="arabicPeriod"/>
            </a:pPr>
            <a:r>
              <a:rPr lang="en-US" dirty="0" smtClean="0"/>
              <a:t>negotiate </a:t>
            </a:r>
            <a:r>
              <a:rPr lang="en-US" dirty="0"/>
              <a:t>different approaches, </a:t>
            </a:r>
          </a:p>
          <a:p>
            <a:pPr marL="342900" indent="-342900">
              <a:buFont typeface="+mj-lt"/>
              <a:buAutoNum type="arabicPeriod"/>
            </a:pPr>
            <a:r>
              <a:rPr lang="en-US" dirty="0" smtClean="0"/>
              <a:t>specify </a:t>
            </a:r>
            <a:r>
              <a:rPr lang="en-US" dirty="0"/>
              <a:t>a preliminary set of requirements.</a:t>
            </a:r>
            <a:endParaRPr lang="en-IN" dirty="0"/>
          </a:p>
        </p:txBody>
      </p:sp>
      <p:sp>
        <p:nvSpPr>
          <p:cNvPr id="3" name="Rectangle 2"/>
          <p:cNvSpPr/>
          <p:nvPr/>
        </p:nvSpPr>
        <p:spPr>
          <a:xfrm>
            <a:off x="0" y="3042472"/>
            <a:ext cx="1900264" cy="584775"/>
          </a:xfrm>
          <a:prstGeom prst="rect">
            <a:avLst/>
          </a:prstGeom>
        </p:spPr>
        <p:txBody>
          <a:bodyPr wrap="none">
            <a:spAutoFit/>
          </a:bodyPr>
          <a:lstStyle/>
          <a:p>
            <a:r>
              <a:rPr lang="en-IN" sz="3200" b="1" dirty="0"/>
              <a:t>Feasibility</a:t>
            </a:r>
          </a:p>
        </p:txBody>
      </p:sp>
      <p:sp>
        <p:nvSpPr>
          <p:cNvPr id="4" name="Rectangle 3"/>
          <p:cNvSpPr/>
          <p:nvPr/>
        </p:nvSpPr>
        <p:spPr>
          <a:xfrm>
            <a:off x="174169" y="3627247"/>
            <a:ext cx="11739155" cy="2985433"/>
          </a:xfrm>
          <a:prstGeom prst="rect">
            <a:avLst/>
          </a:prstGeom>
        </p:spPr>
        <p:txBody>
          <a:bodyPr wrap="square">
            <a:spAutoFit/>
          </a:bodyPr>
          <a:lstStyle/>
          <a:p>
            <a:r>
              <a:rPr lang="en-US" dirty="0"/>
              <a:t>Once scope has been identified </a:t>
            </a:r>
            <a:r>
              <a:rPr lang="en-US" dirty="0" smtClean="0"/>
              <a:t>it </a:t>
            </a:r>
            <a:r>
              <a:rPr lang="en-US" dirty="0"/>
              <a:t>is </a:t>
            </a:r>
            <a:r>
              <a:rPr lang="en-US" dirty="0" smtClean="0"/>
              <a:t>reasonable </a:t>
            </a:r>
            <a:r>
              <a:rPr lang="en-US" dirty="0"/>
              <a:t>to ask: “Can we build software to meet this scope? Is the project feasible?” </a:t>
            </a:r>
            <a:endParaRPr lang="en-US" dirty="0" smtClean="0"/>
          </a:p>
          <a:p>
            <a:r>
              <a:rPr lang="en-US" dirty="0"/>
              <a:t>Teams frequently skip this step, often due to pressure from impatient managers or customers, which leads to projects failing later</a:t>
            </a:r>
            <a:r>
              <a:rPr lang="en-US" dirty="0" smtClean="0"/>
              <a:t>.</a:t>
            </a:r>
          </a:p>
          <a:p>
            <a:endParaRPr lang="en-US" dirty="0"/>
          </a:p>
          <a:p>
            <a:r>
              <a:rPr lang="en-US" dirty="0" smtClean="0"/>
              <a:t>Software </a:t>
            </a:r>
            <a:r>
              <a:rPr lang="en-US" dirty="0"/>
              <a:t>feasibility has four solid dimensions</a:t>
            </a:r>
            <a:r>
              <a:rPr lang="en-US" dirty="0" smtClean="0"/>
              <a:t>:</a:t>
            </a:r>
          </a:p>
          <a:p>
            <a:r>
              <a:rPr lang="en-US" sz="2000" b="1" dirty="0" smtClean="0"/>
              <a:t>1.Technology</a:t>
            </a:r>
            <a:r>
              <a:rPr lang="en-US" dirty="0"/>
              <a:t>— Is a project technically </a:t>
            </a:r>
            <a:r>
              <a:rPr lang="en-US" dirty="0" smtClean="0"/>
              <a:t>feasible? </a:t>
            </a:r>
            <a:r>
              <a:rPr lang="en-US" dirty="0"/>
              <a:t>Can defects be reduced to a level matching the application’s needs? </a:t>
            </a:r>
            <a:endParaRPr lang="en-US" dirty="0" smtClean="0"/>
          </a:p>
          <a:p>
            <a:r>
              <a:rPr lang="en-US" sz="2000" b="1" dirty="0" smtClean="0"/>
              <a:t>2.Finance</a:t>
            </a:r>
            <a:r>
              <a:rPr lang="en-US" dirty="0" smtClean="0"/>
              <a:t>—Is </a:t>
            </a:r>
            <a:r>
              <a:rPr lang="en-US" dirty="0"/>
              <a:t>it financially feasible? Can </a:t>
            </a:r>
            <a:r>
              <a:rPr lang="en-US" dirty="0" smtClean="0"/>
              <a:t>development </a:t>
            </a:r>
            <a:r>
              <a:rPr lang="en-US" dirty="0"/>
              <a:t>be completed at a cost the software organization, its client, or the market can afford</a:t>
            </a:r>
            <a:r>
              <a:rPr lang="en-US" dirty="0" smtClean="0"/>
              <a:t>?</a:t>
            </a:r>
          </a:p>
          <a:p>
            <a:r>
              <a:rPr lang="en-US" sz="2000" b="1" dirty="0"/>
              <a:t>3.Time</a:t>
            </a:r>
            <a:r>
              <a:rPr lang="en-US" dirty="0"/>
              <a:t>--Can the project be delivered on time, especially in competitive markets where time-to-market is critical</a:t>
            </a:r>
            <a:r>
              <a:rPr lang="en-US" dirty="0" smtClean="0"/>
              <a:t>?</a:t>
            </a:r>
          </a:p>
          <a:p>
            <a:r>
              <a:rPr lang="en-US" sz="2000" b="1" dirty="0"/>
              <a:t>4.Resources</a:t>
            </a:r>
            <a:r>
              <a:rPr lang="en-US" dirty="0"/>
              <a:t>--Does the organization have the necessary team, tools, and infrastructure to execute the project?</a:t>
            </a:r>
            <a:endParaRPr lang="en-IN" dirty="0"/>
          </a:p>
        </p:txBody>
      </p:sp>
    </p:spTree>
    <p:extLst>
      <p:ext uri="{BB962C8B-B14F-4D97-AF65-F5344CB8AC3E}">
        <p14:creationId xmlns:p14="http://schemas.microsoft.com/office/powerpoint/2010/main" val="143415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45" y="116954"/>
            <a:ext cx="11778343" cy="923330"/>
          </a:xfrm>
          <a:prstGeom prst="rect">
            <a:avLst/>
          </a:prstGeom>
        </p:spPr>
        <p:txBody>
          <a:bodyPr wrap="square">
            <a:spAutoFit/>
          </a:bodyPr>
          <a:lstStyle/>
          <a:p>
            <a:r>
              <a:rPr lang="en-US" dirty="0"/>
              <a:t>Putnam and Myers correctly suggest that scoping is not enough. Once scope is </a:t>
            </a:r>
            <a:r>
              <a:rPr lang="en-US" dirty="0" smtClean="0"/>
              <a:t>understood</a:t>
            </a:r>
            <a:r>
              <a:rPr lang="en-US" dirty="0"/>
              <a:t>, the software team and others must work to determine if it can be done within the dimensions just noted. This is a crucial, although often overlooked, part of the estimation process. </a:t>
            </a:r>
            <a:endParaRPr lang="en-IN" dirty="0"/>
          </a:p>
        </p:txBody>
      </p:sp>
      <p:sp>
        <p:nvSpPr>
          <p:cNvPr id="3" name="Rectangle 2"/>
          <p:cNvSpPr/>
          <p:nvPr/>
        </p:nvSpPr>
        <p:spPr>
          <a:xfrm>
            <a:off x="0" y="1822943"/>
            <a:ext cx="2762423" cy="461665"/>
          </a:xfrm>
          <a:prstGeom prst="rect">
            <a:avLst/>
          </a:prstGeom>
        </p:spPr>
        <p:txBody>
          <a:bodyPr wrap="none">
            <a:spAutoFit/>
          </a:bodyPr>
          <a:lstStyle/>
          <a:p>
            <a:r>
              <a:rPr lang="en-IN" sz="2400" b="1" dirty="0"/>
              <a:t>A Scoping </a:t>
            </a:r>
            <a:r>
              <a:rPr lang="en-IN" sz="2400" b="1" dirty="0" smtClean="0"/>
              <a:t>Example:-</a:t>
            </a:r>
            <a:endParaRPr lang="en-IN" sz="2400" b="1" dirty="0"/>
          </a:p>
        </p:txBody>
      </p:sp>
      <p:sp>
        <p:nvSpPr>
          <p:cNvPr id="4" name="Rectangle 3"/>
          <p:cNvSpPr/>
          <p:nvPr/>
        </p:nvSpPr>
        <p:spPr>
          <a:xfrm>
            <a:off x="152397" y="3818206"/>
            <a:ext cx="4693849" cy="461665"/>
          </a:xfrm>
          <a:prstGeom prst="rect">
            <a:avLst/>
          </a:prstGeom>
        </p:spPr>
        <p:txBody>
          <a:bodyPr wrap="none">
            <a:spAutoFit/>
          </a:bodyPr>
          <a:lstStyle/>
          <a:p>
            <a:r>
              <a:rPr lang="en-US" sz="2400" b="1" dirty="0" smtClean="0"/>
              <a:t>Conveyor </a:t>
            </a:r>
            <a:r>
              <a:rPr lang="en-US" sz="2400" b="1" dirty="0"/>
              <a:t>line sorting system (CLSS)</a:t>
            </a:r>
            <a:endParaRPr lang="en-IN" sz="2400" b="1" dirty="0"/>
          </a:p>
        </p:txBody>
      </p:sp>
      <p:sp>
        <p:nvSpPr>
          <p:cNvPr id="5" name="Rectangle 4"/>
          <p:cNvSpPr/>
          <p:nvPr/>
        </p:nvSpPr>
        <p:spPr>
          <a:xfrm>
            <a:off x="148044" y="2356454"/>
            <a:ext cx="11778343" cy="923330"/>
          </a:xfrm>
          <a:prstGeom prst="rect">
            <a:avLst/>
          </a:prstGeom>
        </p:spPr>
        <p:txBody>
          <a:bodyPr wrap="square">
            <a:spAutoFit/>
          </a:bodyPr>
          <a:lstStyle/>
          <a:p>
            <a:r>
              <a:rPr lang="en-US" dirty="0"/>
              <a:t>Communication with the customer leads to a definition of the data and control that are processed, the functions that must be implemented, the performance and </a:t>
            </a:r>
            <a:r>
              <a:rPr lang="en-US" dirty="0" smtClean="0"/>
              <a:t>constraints </a:t>
            </a:r>
            <a:r>
              <a:rPr lang="en-US" dirty="0"/>
              <a:t>that bound the system, and related information. As an example, consider software for a conveyor line sorting system (CLSS).</a:t>
            </a:r>
            <a:endParaRPr lang="en-IN" dirty="0"/>
          </a:p>
        </p:txBody>
      </p:sp>
      <p:sp>
        <p:nvSpPr>
          <p:cNvPr id="6" name="Rectangle 5"/>
          <p:cNvSpPr/>
          <p:nvPr/>
        </p:nvSpPr>
        <p:spPr>
          <a:xfrm>
            <a:off x="385422" y="4423563"/>
            <a:ext cx="11540965" cy="2308324"/>
          </a:xfrm>
          <a:prstGeom prst="rect">
            <a:avLst/>
          </a:prstGeom>
        </p:spPr>
        <p:txBody>
          <a:bodyPr wrap="square">
            <a:spAutoFit/>
          </a:bodyPr>
          <a:lstStyle/>
          <a:p>
            <a:r>
              <a:rPr lang="en-US" dirty="0"/>
              <a:t>The statement of scope for CLSS follows</a:t>
            </a:r>
            <a:r>
              <a:rPr lang="en-US" dirty="0" smtClean="0"/>
              <a:t>:</a:t>
            </a:r>
          </a:p>
          <a:p>
            <a:endParaRPr lang="en-US" dirty="0" smtClean="0"/>
          </a:p>
          <a:p>
            <a:r>
              <a:rPr lang="en-US" dirty="0"/>
              <a:t>The conveyor line sorting system (CLSS) sorts boxes moving along a conveyor line. Each box is identified by a bar code that contains a part number and is sorted into one of six bins at the end of the line. The boxes pass by a sorting station that contains a bar code reader and a PC. The sorting station PC is connected to a shunting mechanism that sorts the boxes into the bins. Boxes pass in random order and are evenly spaced. The line is moving at five feet per </a:t>
            </a:r>
            <a:r>
              <a:rPr lang="en-US" dirty="0" smtClean="0"/>
              <a:t>minute</a:t>
            </a:r>
          </a:p>
          <a:p>
            <a:endParaRPr lang="en-US" dirty="0"/>
          </a:p>
          <a:p>
            <a:r>
              <a:rPr lang="en-US" dirty="0" smtClean="0"/>
              <a:t> </a:t>
            </a:r>
            <a:endParaRPr lang="en-IN" dirty="0"/>
          </a:p>
        </p:txBody>
      </p:sp>
    </p:spTree>
    <p:extLst>
      <p:ext uri="{BB962C8B-B14F-4D97-AF65-F5344CB8AC3E}">
        <p14:creationId xmlns:p14="http://schemas.microsoft.com/office/powerpoint/2010/main" val="154885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983" y="145758"/>
            <a:ext cx="11804468" cy="2585323"/>
          </a:xfrm>
          <a:prstGeom prst="rect">
            <a:avLst/>
          </a:prstGeom>
        </p:spPr>
        <p:txBody>
          <a:bodyPr wrap="square">
            <a:spAutoFit/>
          </a:bodyPr>
          <a:lstStyle/>
          <a:p>
            <a:r>
              <a:rPr lang="en-US" dirty="0"/>
              <a:t>The project planner examines the statement of scope and extracts all important </a:t>
            </a:r>
            <a:r>
              <a:rPr lang="en-US" dirty="0" smtClean="0"/>
              <a:t>software </a:t>
            </a:r>
            <a:r>
              <a:rPr lang="en-US" dirty="0"/>
              <a:t>functions. This process, called decomposition. results in the following functions</a:t>
            </a:r>
            <a:r>
              <a:rPr lang="en-US" dirty="0" smtClean="0"/>
              <a:t>:</a:t>
            </a:r>
          </a:p>
          <a:p>
            <a:pPr lvl="1"/>
            <a:r>
              <a:rPr lang="en-US" dirty="0"/>
              <a:t>• Read bar code input. </a:t>
            </a:r>
            <a:endParaRPr lang="en-US" dirty="0" smtClean="0"/>
          </a:p>
          <a:p>
            <a:pPr lvl="1"/>
            <a:r>
              <a:rPr lang="en-US" dirty="0" smtClean="0"/>
              <a:t>• </a:t>
            </a:r>
            <a:r>
              <a:rPr lang="en-US" dirty="0"/>
              <a:t>Read pulse tachometer. </a:t>
            </a:r>
            <a:endParaRPr lang="en-US" dirty="0" smtClean="0"/>
          </a:p>
          <a:p>
            <a:pPr lvl="1"/>
            <a:r>
              <a:rPr lang="en-US" dirty="0" smtClean="0"/>
              <a:t>• </a:t>
            </a:r>
            <a:r>
              <a:rPr lang="en-US" dirty="0"/>
              <a:t>Decode part code data. </a:t>
            </a:r>
            <a:endParaRPr lang="en-US" dirty="0" smtClean="0"/>
          </a:p>
          <a:p>
            <a:pPr lvl="1"/>
            <a:r>
              <a:rPr lang="en-US" dirty="0" smtClean="0"/>
              <a:t>• </a:t>
            </a:r>
            <a:r>
              <a:rPr lang="en-US" dirty="0"/>
              <a:t>Do database look-up. </a:t>
            </a:r>
            <a:endParaRPr lang="en-US" dirty="0" smtClean="0"/>
          </a:p>
          <a:p>
            <a:pPr lvl="1"/>
            <a:r>
              <a:rPr lang="en-US" dirty="0" smtClean="0"/>
              <a:t>• </a:t>
            </a:r>
            <a:r>
              <a:rPr lang="en-US" dirty="0"/>
              <a:t>Determine bin location. </a:t>
            </a:r>
            <a:endParaRPr lang="en-US" dirty="0" smtClean="0"/>
          </a:p>
          <a:p>
            <a:pPr lvl="1"/>
            <a:r>
              <a:rPr lang="en-US" dirty="0" smtClean="0"/>
              <a:t>• </a:t>
            </a:r>
            <a:r>
              <a:rPr lang="en-US" dirty="0"/>
              <a:t>Produce control signal for shunt. </a:t>
            </a:r>
            <a:endParaRPr lang="en-US" dirty="0" smtClean="0"/>
          </a:p>
          <a:p>
            <a:pPr lvl="1"/>
            <a:r>
              <a:rPr lang="en-US" dirty="0" smtClean="0"/>
              <a:t>• </a:t>
            </a:r>
            <a:r>
              <a:rPr lang="en-US" dirty="0"/>
              <a:t>Maintain record of box destinations.</a:t>
            </a:r>
            <a:endParaRPr lang="en-IN" dirty="0"/>
          </a:p>
        </p:txBody>
      </p:sp>
      <p:pic>
        <p:nvPicPr>
          <p:cNvPr id="3" name="Picture 2"/>
          <p:cNvPicPr>
            <a:picLocks noChangeAspect="1"/>
          </p:cNvPicPr>
          <p:nvPr/>
        </p:nvPicPr>
        <p:blipFill>
          <a:blip r:embed="rId2"/>
          <a:stretch>
            <a:fillRect/>
          </a:stretch>
        </p:blipFill>
        <p:spPr>
          <a:xfrm>
            <a:off x="2293384" y="2973344"/>
            <a:ext cx="6823663" cy="3714839"/>
          </a:xfrm>
          <a:prstGeom prst="rect">
            <a:avLst/>
          </a:prstGeom>
        </p:spPr>
      </p:pic>
    </p:spTree>
    <p:extLst>
      <p:ext uri="{BB962C8B-B14F-4D97-AF65-F5344CB8AC3E}">
        <p14:creationId xmlns:p14="http://schemas.microsoft.com/office/powerpoint/2010/main" val="280662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40" y="213750"/>
            <a:ext cx="1935082" cy="523220"/>
          </a:xfrm>
          <a:prstGeom prst="rect">
            <a:avLst/>
          </a:prstGeom>
        </p:spPr>
        <p:txBody>
          <a:bodyPr wrap="none">
            <a:spAutoFit/>
          </a:bodyPr>
          <a:lstStyle/>
          <a:p>
            <a:r>
              <a:rPr lang="en-IN" sz="2800" b="1" dirty="0"/>
              <a:t>RESOURCES</a:t>
            </a:r>
          </a:p>
        </p:txBody>
      </p:sp>
      <p:sp>
        <p:nvSpPr>
          <p:cNvPr id="3" name="Rectangle 2"/>
          <p:cNvSpPr/>
          <p:nvPr/>
        </p:nvSpPr>
        <p:spPr>
          <a:xfrm>
            <a:off x="161839" y="736970"/>
            <a:ext cx="11646983" cy="2031325"/>
          </a:xfrm>
          <a:prstGeom prst="rect">
            <a:avLst/>
          </a:prstGeom>
        </p:spPr>
        <p:txBody>
          <a:bodyPr wrap="square">
            <a:spAutoFit/>
          </a:bodyPr>
          <a:lstStyle/>
          <a:p>
            <a:r>
              <a:rPr lang="en-US" dirty="0"/>
              <a:t>The second software planning task is estimation of the resources required to </a:t>
            </a:r>
            <a:r>
              <a:rPr lang="en-US" dirty="0" smtClean="0"/>
              <a:t>accomplish </a:t>
            </a:r>
            <a:r>
              <a:rPr lang="en-US" dirty="0"/>
              <a:t>the software development effort</a:t>
            </a:r>
            <a:r>
              <a:rPr lang="en-US" dirty="0" smtClean="0"/>
              <a:t>.</a:t>
            </a:r>
          </a:p>
          <a:p>
            <a:endParaRPr lang="en-US" dirty="0"/>
          </a:p>
          <a:p>
            <a:r>
              <a:rPr lang="en-US" dirty="0"/>
              <a:t>The </a:t>
            </a:r>
            <a:r>
              <a:rPr lang="en-US" b="1" dirty="0"/>
              <a:t>development environment</a:t>
            </a:r>
            <a:r>
              <a:rPr lang="en-US" dirty="0"/>
              <a:t>—hardware and software tools—sits at the foundation of the resources pyramid and provides the infrastructure to support the development effort</a:t>
            </a:r>
            <a:r>
              <a:rPr lang="en-US" dirty="0" smtClean="0"/>
              <a:t>.</a:t>
            </a:r>
          </a:p>
          <a:p>
            <a:r>
              <a:rPr lang="en-US" dirty="0"/>
              <a:t>At a higher level, we encounter </a:t>
            </a:r>
            <a:r>
              <a:rPr lang="en-US" b="1" dirty="0"/>
              <a:t>reusable software </a:t>
            </a:r>
            <a:r>
              <a:rPr lang="en-US" b="1" dirty="0" smtClean="0"/>
              <a:t>components</a:t>
            </a:r>
            <a:r>
              <a:rPr lang="en-US" dirty="0" smtClean="0"/>
              <a:t>—software </a:t>
            </a:r>
            <a:r>
              <a:rPr lang="en-US" dirty="0"/>
              <a:t>building blocks that can dramatically reduce development costs and accelerate delivery</a:t>
            </a:r>
            <a:r>
              <a:rPr lang="en-US" dirty="0" smtClean="0"/>
              <a:t>.</a:t>
            </a:r>
          </a:p>
          <a:p>
            <a:r>
              <a:rPr lang="en-US" dirty="0"/>
              <a:t>At the top of the pyramid is the primary resource—</a:t>
            </a:r>
            <a:r>
              <a:rPr lang="en-US" b="1" dirty="0"/>
              <a:t>people.</a:t>
            </a:r>
            <a:endParaRPr lang="en-IN" b="1" dirty="0"/>
          </a:p>
        </p:txBody>
      </p:sp>
      <p:pic>
        <p:nvPicPr>
          <p:cNvPr id="4" name="Picture 3"/>
          <p:cNvPicPr>
            <a:picLocks noChangeAspect="1"/>
          </p:cNvPicPr>
          <p:nvPr/>
        </p:nvPicPr>
        <p:blipFill>
          <a:blip r:embed="rId2"/>
          <a:stretch>
            <a:fillRect/>
          </a:stretch>
        </p:blipFill>
        <p:spPr>
          <a:xfrm>
            <a:off x="6678760" y="2363348"/>
            <a:ext cx="3339323" cy="2182528"/>
          </a:xfrm>
          <a:prstGeom prst="rect">
            <a:avLst/>
          </a:prstGeom>
        </p:spPr>
      </p:pic>
      <p:sp>
        <p:nvSpPr>
          <p:cNvPr id="5" name="Rectangle 4"/>
          <p:cNvSpPr/>
          <p:nvPr/>
        </p:nvSpPr>
        <p:spPr>
          <a:xfrm>
            <a:off x="161839" y="4890254"/>
            <a:ext cx="11829864" cy="1754326"/>
          </a:xfrm>
          <a:prstGeom prst="rect">
            <a:avLst/>
          </a:prstGeom>
        </p:spPr>
        <p:txBody>
          <a:bodyPr wrap="square">
            <a:spAutoFit/>
          </a:bodyPr>
          <a:lstStyle/>
          <a:p>
            <a:r>
              <a:rPr lang="en-US" dirty="0"/>
              <a:t>Each resource is specified with four characteristics</a:t>
            </a:r>
            <a:r>
              <a:rPr lang="en-US" dirty="0" smtClean="0"/>
              <a:t>:</a:t>
            </a:r>
          </a:p>
          <a:p>
            <a:pPr marL="800100" lvl="1" indent="-342900">
              <a:buFont typeface="+mj-lt"/>
              <a:buAutoNum type="arabicPeriod"/>
            </a:pPr>
            <a:r>
              <a:rPr lang="en-US" dirty="0"/>
              <a:t>description of the </a:t>
            </a:r>
            <a:r>
              <a:rPr lang="en-US" dirty="0" smtClean="0"/>
              <a:t>resource</a:t>
            </a:r>
          </a:p>
          <a:p>
            <a:pPr marL="800100" lvl="1" indent="-342900">
              <a:buFont typeface="+mj-lt"/>
              <a:buAutoNum type="arabicPeriod"/>
            </a:pPr>
            <a:r>
              <a:rPr lang="en-US" dirty="0" smtClean="0"/>
              <a:t>a </a:t>
            </a:r>
            <a:r>
              <a:rPr lang="en-US" dirty="0"/>
              <a:t>statement of </a:t>
            </a:r>
            <a:r>
              <a:rPr lang="en-US" dirty="0" smtClean="0"/>
              <a:t>availability</a:t>
            </a:r>
          </a:p>
          <a:p>
            <a:pPr marL="800100" lvl="1" indent="-342900">
              <a:buFont typeface="+mj-lt"/>
              <a:buAutoNum type="arabicPeriod"/>
            </a:pPr>
            <a:r>
              <a:rPr lang="en-US" dirty="0" smtClean="0"/>
              <a:t>time </a:t>
            </a:r>
            <a:r>
              <a:rPr lang="en-US" dirty="0"/>
              <a:t>when the resource will be </a:t>
            </a:r>
            <a:r>
              <a:rPr lang="en-US" dirty="0" smtClean="0"/>
              <a:t>required</a:t>
            </a:r>
          </a:p>
          <a:p>
            <a:pPr marL="800100" lvl="1" indent="-342900">
              <a:buFont typeface="+mj-lt"/>
              <a:buAutoNum type="arabicPeriod"/>
            </a:pPr>
            <a:r>
              <a:rPr lang="en-US" dirty="0" smtClean="0"/>
              <a:t>duration </a:t>
            </a:r>
            <a:r>
              <a:rPr lang="en-US" dirty="0"/>
              <a:t>of time that resource will be applied. </a:t>
            </a:r>
            <a:endParaRPr lang="en-US" dirty="0" smtClean="0"/>
          </a:p>
          <a:p>
            <a:r>
              <a:rPr lang="en-US" dirty="0" smtClean="0"/>
              <a:t>The </a:t>
            </a:r>
            <a:r>
              <a:rPr lang="en-US" dirty="0"/>
              <a:t>last two characteristics can be viewed as a time </a:t>
            </a:r>
            <a:r>
              <a:rPr lang="en-US" dirty="0" smtClean="0"/>
              <a:t>window</a:t>
            </a:r>
            <a:r>
              <a:rPr lang="en-US" dirty="0"/>
              <a:t>.</a:t>
            </a:r>
            <a:endParaRPr lang="en-IN" dirty="0"/>
          </a:p>
        </p:txBody>
      </p:sp>
    </p:spTree>
    <p:extLst>
      <p:ext uri="{BB962C8B-B14F-4D97-AF65-F5344CB8AC3E}">
        <p14:creationId xmlns:p14="http://schemas.microsoft.com/office/powerpoint/2010/main" val="3803146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2650</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Navin</dc:creator>
  <cp:lastModifiedBy>Navin</cp:lastModifiedBy>
  <cp:revision>30</cp:revision>
  <dcterms:created xsi:type="dcterms:W3CDTF">2024-11-20T14:10:12Z</dcterms:created>
  <dcterms:modified xsi:type="dcterms:W3CDTF">2024-11-21T18:08:22Z</dcterms:modified>
</cp:coreProperties>
</file>