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B4340B-0776-4856-8275-DB7A89DEFDA5}"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347879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B4340B-0776-4856-8275-DB7A89DEFDA5}"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41075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B4340B-0776-4856-8275-DB7A89DEFDA5}"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1946056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B4340B-0776-4856-8275-DB7A89DEFDA5}"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614491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B4340B-0776-4856-8275-DB7A89DEFDA5}"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361406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B4340B-0776-4856-8275-DB7A89DEFDA5}"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1838439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B4340B-0776-4856-8275-DB7A89DEFDA5}"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2383551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B4340B-0776-4856-8275-DB7A89DEFDA5}"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64238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4340B-0776-4856-8275-DB7A89DEFDA5}"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227424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B4340B-0776-4856-8275-DB7A89DEFDA5}"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340412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B4340B-0776-4856-8275-DB7A89DEFDA5}"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D7470-DB66-4AB5-9360-AC894D706C41}" type="slidenum">
              <a:rPr lang="en-IN" smtClean="0"/>
              <a:t>‹#›</a:t>
            </a:fld>
            <a:endParaRPr lang="en-IN"/>
          </a:p>
        </p:txBody>
      </p:sp>
    </p:spTree>
    <p:extLst>
      <p:ext uri="{BB962C8B-B14F-4D97-AF65-F5344CB8AC3E}">
        <p14:creationId xmlns:p14="http://schemas.microsoft.com/office/powerpoint/2010/main" val="225068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4340B-0776-4856-8275-DB7A89DEFDA5}" type="datetimeFigureOut">
              <a:rPr lang="en-IN" smtClean="0"/>
              <a:t>26-11-2024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3D7470-DB66-4AB5-9360-AC894D706C41}" type="slidenum">
              <a:rPr lang="en-IN" smtClean="0"/>
              <a:t>‹#›</a:t>
            </a:fld>
            <a:endParaRPr lang="en-IN"/>
          </a:p>
        </p:txBody>
      </p:sp>
    </p:spTree>
    <p:extLst>
      <p:ext uri="{BB962C8B-B14F-4D97-AF65-F5344CB8AC3E}">
        <p14:creationId xmlns:p14="http://schemas.microsoft.com/office/powerpoint/2010/main" val="3253563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a:t>
            </a:r>
            <a:endParaRPr lang="en-IN" dirty="0"/>
          </a:p>
        </p:txBody>
      </p:sp>
      <p:sp>
        <p:nvSpPr>
          <p:cNvPr id="3" name="Subtitle 2"/>
          <p:cNvSpPr>
            <a:spLocks noGrp="1"/>
          </p:cNvSpPr>
          <p:nvPr>
            <p:ph type="subTitle" idx="1"/>
          </p:nvPr>
        </p:nvSpPr>
        <p:spPr/>
        <p:txBody>
          <a:bodyPr/>
          <a:lstStyle/>
          <a:p>
            <a:r>
              <a:rPr lang="en-IN" b="1" dirty="0" smtClean="0"/>
              <a:t>RISK ANALYSIS AND MANAGEMENT</a:t>
            </a:r>
            <a:endParaRPr lang="en-IN" b="1" dirty="0"/>
          </a:p>
        </p:txBody>
      </p:sp>
    </p:spTree>
    <p:extLst>
      <p:ext uri="{BB962C8B-B14F-4D97-AF65-F5344CB8AC3E}">
        <p14:creationId xmlns:p14="http://schemas.microsoft.com/office/powerpoint/2010/main" val="3061291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92183" y="3157677"/>
            <a:ext cx="1159981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tx1"/>
                </a:solidFill>
                <a:effectLst/>
                <a:latin typeface="Arial" panose="020B0604020202020204" pitchFamily="34" charset="0"/>
              </a:rPr>
              <a:t>1.Probability of Occurrence (x-axis):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It shows how likely the risk is to happen, ranging from "Very Low" (near 0) to "Very High" (close to 1.0).</a:t>
            </a:r>
          </a:p>
          <a:p>
            <a:pPr lvl="1" eaLnBrk="0" fontAlgn="base" hangingPunct="0">
              <a:spcBef>
                <a:spcPct val="0"/>
              </a:spcBef>
              <a:spcAft>
                <a:spcPct val="0"/>
              </a:spcAft>
              <a:buFontTx/>
              <a:buChar cha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tx1"/>
                </a:solidFill>
                <a:effectLst/>
                <a:latin typeface="Arial" panose="020B0604020202020204" pitchFamily="34" charset="0"/>
              </a:rPr>
              <a:t>2.Impact (y-axis):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It shows how severe the consequences of the risk would be if it occurred, ranging from "Very Low" (bottom) to "Very High" (top).</a:t>
            </a:r>
          </a:p>
          <a:p>
            <a:pPr lvl="1" eaLnBrk="0" fontAlgn="base" hangingPunct="0">
              <a:spcBef>
                <a:spcPct val="0"/>
              </a:spcBef>
              <a:spcAft>
                <a:spcPct val="0"/>
              </a:spcAft>
              <a:buFontTx/>
              <a:buChar cha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tx1"/>
                </a:solidFill>
                <a:effectLst/>
                <a:latin typeface="Arial" panose="020B0604020202020204" pitchFamily="34" charset="0"/>
              </a:rPr>
              <a:t>3.Management Concern (shaded area):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The shaded region indicates which risks should be given attention by the management.</a:t>
            </a:r>
          </a:p>
          <a:p>
            <a:pPr lvl="1" eaLnBrk="0" fontAlgn="base" hangingPunct="0">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Risks with </a:t>
            </a:r>
            <a:r>
              <a:rPr kumimoji="0" lang="en-US" altLang="en-US" sz="1600" b="1" i="0" u="none" strike="noStrike" cap="none" normalizeH="0" baseline="0" dirty="0" smtClean="0">
                <a:ln>
                  <a:noFill/>
                </a:ln>
                <a:solidFill>
                  <a:schemeClr val="tx1"/>
                </a:solidFill>
                <a:effectLst/>
                <a:latin typeface="Arial" panose="020B0604020202020204" pitchFamily="34" charset="0"/>
              </a:rPr>
              <a:t>high probability and high impact</a:t>
            </a:r>
            <a:r>
              <a:rPr kumimoji="0" lang="en-US" altLang="en-US" sz="1600" b="0" i="0" u="none" strike="noStrike" cap="none" normalizeH="0" baseline="0" dirty="0" smtClean="0">
                <a:ln>
                  <a:noFill/>
                </a:ln>
                <a:solidFill>
                  <a:schemeClr val="tx1"/>
                </a:solidFill>
                <a:effectLst/>
                <a:latin typeface="Arial" panose="020B0604020202020204" pitchFamily="34" charset="0"/>
              </a:rPr>
              <a:t> (top-right corner) are the most concerning and need immediate action.</a:t>
            </a:r>
          </a:p>
          <a:p>
            <a:pPr lvl="1" eaLnBrk="0" fontAlgn="base" hangingPunct="0">
              <a:spcBef>
                <a:spcPct val="0"/>
              </a:spcBef>
              <a:spcAft>
                <a:spcPct val="0"/>
              </a:spcAft>
              <a:buFontTx/>
              <a:buChar char="•"/>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tx1"/>
                </a:solidFill>
                <a:effectLst/>
                <a:latin typeface="Arial" panose="020B0604020202020204" pitchFamily="34" charset="0"/>
              </a:rPr>
              <a:t>4.Disregard Risk Factor (unshaded area):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The small area in the bottom-left corner represents risks with </a:t>
            </a:r>
            <a:r>
              <a:rPr kumimoji="0" lang="en-US" altLang="en-US" sz="1600" b="1" i="0" u="none" strike="noStrike" cap="none" normalizeH="0" baseline="0" dirty="0" smtClean="0">
                <a:ln>
                  <a:noFill/>
                </a:ln>
                <a:solidFill>
                  <a:schemeClr val="tx1"/>
                </a:solidFill>
                <a:effectLst/>
                <a:latin typeface="Arial" panose="020B0604020202020204" pitchFamily="34" charset="0"/>
              </a:rPr>
              <a:t>low probability and low impact</a:t>
            </a:r>
            <a:r>
              <a:rPr kumimoji="0" lang="en-US" altLang="en-US" sz="1600" b="0" i="0" u="none" strike="noStrike" cap="none" normalizeH="0" baseline="0" dirty="0" smtClean="0">
                <a:ln>
                  <a:noFill/>
                </a:ln>
                <a:solidFill>
                  <a:schemeClr val="tx1"/>
                </a:solidFill>
                <a:effectLst/>
                <a:latin typeface="Arial" panose="020B0604020202020204" pitchFamily="34" charset="0"/>
              </a:rPr>
              <a:t>. These risks can usually be ignored because they don’t pose a significant threat to the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4062549" y="0"/>
            <a:ext cx="3814354" cy="3209843"/>
          </a:xfrm>
          <a:prstGeom prst="rect">
            <a:avLst/>
          </a:prstGeom>
        </p:spPr>
      </p:pic>
    </p:spTree>
    <p:extLst>
      <p:ext uri="{BB962C8B-B14F-4D97-AF65-F5344CB8AC3E}">
        <p14:creationId xmlns:p14="http://schemas.microsoft.com/office/powerpoint/2010/main" val="224030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7" y="509358"/>
            <a:ext cx="11438709" cy="646331"/>
          </a:xfrm>
          <a:prstGeom prst="rect">
            <a:avLst/>
          </a:prstGeom>
        </p:spPr>
        <p:txBody>
          <a:bodyPr wrap="square">
            <a:spAutoFit/>
          </a:bodyPr>
          <a:lstStyle/>
          <a:p>
            <a:r>
              <a:rPr lang="en-US" dirty="0"/>
              <a:t>Assessing </a:t>
            </a:r>
            <a:r>
              <a:rPr lang="en-US" b="1" dirty="0"/>
              <a:t>risk impact</a:t>
            </a:r>
            <a:r>
              <a:rPr lang="en-US" dirty="0"/>
              <a:t> involves understanding how a risk could affect the project if it happens. Three key factors are considered:</a:t>
            </a:r>
            <a:endParaRPr lang="en-IN" dirty="0"/>
          </a:p>
        </p:txBody>
      </p:sp>
      <p:sp>
        <p:nvSpPr>
          <p:cNvPr id="3" name="Rectangle 2"/>
          <p:cNvSpPr/>
          <p:nvPr/>
        </p:nvSpPr>
        <p:spPr>
          <a:xfrm>
            <a:off x="226633" y="109248"/>
            <a:ext cx="2488182" cy="400110"/>
          </a:xfrm>
          <a:prstGeom prst="rect">
            <a:avLst/>
          </a:prstGeom>
        </p:spPr>
        <p:txBody>
          <a:bodyPr wrap="none">
            <a:spAutoFit/>
          </a:bodyPr>
          <a:lstStyle/>
          <a:p>
            <a:r>
              <a:rPr lang="en-IN" sz="2000" b="1" dirty="0"/>
              <a:t>Assessing Risk Impact</a:t>
            </a:r>
          </a:p>
        </p:txBody>
      </p:sp>
      <p:sp>
        <p:nvSpPr>
          <p:cNvPr id="4" name="Rectangle 3"/>
          <p:cNvSpPr/>
          <p:nvPr/>
        </p:nvSpPr>
        <p:spPr>
          <a:xfrm>
            <a:off x="435426" y="1266319"/>
            <a:ext cx="11438709" cy="923330"/>
          </a:xfrm>
          <a:prstGeom prst="rect">
            <a:avLst/>
          </a:prstGeom>
        </p:spPr>
        <p:txBody>
          <a:bodyPr wrap="square">
            <a:spAutoFit/>
          </a:bodyPr>
          <a:lstStyle/>
          <a:p>
            <a:r>
              <a:rPr lang="en-US" b="1" dirty="0" smtClean="0"/>
              <a:t>1.Nature </a:t>
            </a:r>
            <a:r>
              <a:rPr lang="en-US" b="1" dirty="0"/>
              <a:t>of the Risk:</a:t>
            </a:r>
            <a:endParaRPr lang="en-US" dirty="0"/>
          </a:p>
          <a:p>
            <a:pPr>
              <a:buFont typeface="Arial" panose="020B0604020202020204" pitchFamily="34" charset="0"/>
              <a:buChar char="•"/>
            </a:pPr>
            <a:r>
              <a:rPr lang="en-US" dirty="0"/>
              <a:t>This explains </a:t>
            </a:r>
            <a:r>
              <a:rPr lang="en-US" b="1" dirty="0"/>
              <a:t>what kind of problems</a:t>
            </a:r>
            <a:r>
              <a:rPr lang="en-US" dirty="0"/>
              <a:t> the risk might cause.</a:t>
            </a:r>
          </a:p>
          <a:p>
            <a:pPr>
              <a:buFont typeface="Arial" panose="020B0604020202020204" pitchFamily="34" charset="0"/>
              <a:buChar char="•"/>
            </a:pPr>
            <a:r>
              <a:rPr lang="en-US" dirty="0" smtClean="0"/>
              <a:t>So</a:t>
            </a:r>
            <a:r>
              <a:rPr lang="en-US" dirty="0"/>
              <a:t>, knowing the "nature" helps identify specific areas where problems might arise.</a:t>
            </a:r>
          </a:p>
        </p:txBody>
      </p:sp>
      <p:sp>
        <p:nvSpPr>
          <p:cNvPr id="5" name="Rectangle 4"/>
          <p:cNvSpPr/>
          <p:nvPr/>
        </p:nvSpPr>
        <p:spPr>
          <a:xfrm>
            <a:off x="435426" y="2300279"/>
            <a:ext cx="11295020" cy="1200329"/>
          </a:xfrm>
          <a:prstGeom prst="rect">
            <a:avLst/>
          </a:prstGeom>
        </p:spPr>
        <p:txBody>
          <a:bodyPr wrap="square">
            <a:spAutoFit/>
          </a:bodyPr>
          <a:lstStyle/>
          <a:p>
            <a:r>
              <a:rPr lang="en-US" b="1" dirty="0" smtClean="0"/>
              <a:t>2.Scope </a:t>
            </a:r>
            <a:r>
              <a:rPr lang="en-US" b="1" dirty="0"/>
              <a:t>of the Risk:</a:t>
            </a:r>
            <a:endParaRPr lang="en-US" dirty="0"/>
          </a:p>
          <a:p>
            <a:pPr>
              <a:buFont typeface="Arial" panose="020B0604020202020204" pitchFamily="34" charset="0"/>
              <a:buChar char="•"/>
            </a:pPr>
            <a:r>
              <a:rPr lang="en-US" dirty="0"/>
              <a:t>This measures:</a:t>
            </a:r>
          </a:p>
          <a:p>
            <a:pPr marL="742950" lvl="1" indent="-285750">
              <a:buFont typeface="Arial" panose="020B0604020202020204" pitchFamily="34" charset="0"/>
              <a:buChar char="•"/>
            </a:pPr>
            <a:r>
              <a:rPr lang="en-US" b="1" dirty="0"/>
              <a:t>How severe</a:t>
            </a:r>
            <a:r>
              <a:rPr lang="en-US" dirty="0"/>
              <a:t> the problem is (how serious?).</a:t>
            </a:r>
          </a:p>
          <a:p>
            <a:pPr marL="742950" lvl="1" indent="-285750">
              <a:buFont typeface="Arial" panose="020B0604020202020204" pitchFamily="34" charset="0"/>
              <a:buChar char="•"/>
            </a:pPr>
            <a:r>
              <a:rPr lang="en-US" b="1" dirty="0"/>
              <a:t>How wide-reaching</a:t>
            </a:r>
            <a:r>
              <a:rPr lang="en-US" dirty="0"/>
              <a:t> it is (how many parts of the project or how many customers will be affected?).</a:t>
            </a:r>
          </a:p>
        </p:txBody>
      </p:sp>
      <p:sp>
        <p:nvSpPr>
          <p:cNvPr id="6" name="Rectangle 5"/>
          <p:cNvSpPr/>
          <p:nvPr/>
        </p:nvSpPr>
        <p:spPr>
          <a:xfrm>
            <a:off x="435425" y="3611238"/>
            <a:ext cx="11438709" cy="923330"/>
          </a:xfrm>
          <a:prstGeom prst="rect">
            <a:avLst/>
          </a:prstGeom>
        </p:spPr>
        <p:txBody>
          <a:bodyPr wrap="square">
            <a:spAutoFit/>
          </a:bodyPr>
          <a:lstStyle/>
          <a:p>
            <a:r>
              <a:rPr lang="en-US" b="1" dirty="0" smtClean="0"/>
              <a:t>3.Timing </a:t>
            </a:r>
            <a:r>
              <a:rPr lang="en-US" b="1" dirty="0"/>
              <a:t>of the Risk:</a:t>
            </a:r>
            <a:endParaRPr lang="en-US" dirty="0"/>
          </a:p>
          <a:p>
            <a:pPr>
              <a:buFont typeface="Arial" panose="020B0604020202020204" pitchFamily="34" charset="0"/>
              <a:buChar char="•"/>
            </a:pPr>
            <a:r>
              <a:rPr lang="en-US" dirty="0"/>
              <a:t>This looks at </a:t>
            </a:r>
            <a:r>
              <a:rPr lang="en-US" b="1" dirty="0"/>
              <a:t>when and how long</a:t>
            </a:r>
            <a:r>
              <a:rPr lang="en-US" dirty="0"/>
              <a:t> the risk will affect the project</a:t>
            </a:r>
            <a:r>
              <a:rPr lang="en-US" dirty="0" smtClean="0"/>
              <a:t>.</a:t>
            </a:r>
            <a:endParaRPr lang="en-US" dirty="0"/>
          </a:p>
          <a:p>
            <a:pPr>
              <a:buFont typeface="Arial" panose="020B0604020202020204" pitchFamily="34" charset="0"/>
              <a:buChar char="•"/>
            </a:pPr>
            <a:r>
              <a:rPr lang="en-US" dirty="0"/>
              <a:t>Timing helps managers plan when to deal with the risk.</a:t>
            </a:r>
          </a:p>
        </p:txBody>
      </p:sp>
    </p:spTree>
    <p:extLst>
      <p:ext uri="{BB962C8B-B14F-4D97-AF65-F5344CB8AC3E}">
        <p14:creationId xmlns:p14="http://schemas.microsoft.com/office/powerpoint/2010/main" val="345199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42" y="174562"/>
            <a:ext cx="2496196" cy="461665"/>
          </a:xfrm>
          <a:prstGeom prst="rect">
            <a:avLst/>
          </a:prstGeom>
        </p:spPr>
        <p:txBody>
          <a:bodyPr wrap="none">
            <a:spAutoFit/>
          </a:bodyPr>
          <a:lstStyle/>
          <a:p>
            <a:r>
              <a:rPr lang="en-IN" sz="2400" b="1" dirty="0"/>
              <a:t>RISK REFINEMENT</a:t>
            </a:r>
          </a:p>
        </p:txBody>
      </p:sp>
      <p:sp>
        <p:nvSpPr>
          <p:cNvPr id="3" name="Rectangle 2"/>
          <p:cNvSpPr/>
          <p:nvPr/>
        </p:nvSpPr>
        <p:spPr>
          <a:xfrm>
            <a:off x="265611" y="636227"/>
            <a:ext cx="11582400" cy="923330"/>
          </a:xfrm>
          <a:prstGeom prst="rect">
            <a:avLst/>
          </a:prstGeom>
        </p:spPr>
        <p:txBody>
          <a:bodyPr wrap="square">
            <a:spAutoFit/>
          </a:bodyPr>
          <a:lstStyle/>
          <a:p>
            <a:r>
              <a:rPr lang="en-US" dirty="0" smtClean="0"/>
              <a:t>Given </a:t>
            </a:r>
            <a:r>
              <a:rPr lang="en-US" dirty="0"/>
              <a:t>that all reusable software components must conform to specific design standards and that some do not conform, it may result in </a:t>
            </a:r>
            <a:r>
              <a:rPr lang="en-US" b="1" dirty="0"/>
              <a:t>only 70% of reusable components being usable</a:t>
            </a:r>
            <a:r>
              <a:rPr lang="en-US" dirty="0"/>
              <a:t>, while the remaining 30% would need to be custom-built, increasing effort and cost.</a:t>
            </a:r>
            <a:endParaRPr lang="en-IN" dirty="0"/>
          </a:p>
        </p:txBody>
      </p:sp>
      <p:sp>
        <p:nvSpPr>
          <p:cNvPr id="4" name="Rectangle 3"/>
          <p:cNvSpPr/>
          <p:nvPr/>
        </p:nvSpPr>
        <p:spPr>
          <a:xfrm>
            <a:off x="265611" y="1651890"/>
            <a:ext cx="11582400" cy="369332"/>
          </a:xfrm>
          <a:prstGeom prst="rect">
            <a:avLst/>
          </a:prstGeom>
        </p:spPr>
        <p:txBody>
          <a:bodyPr wrap="square">
            <a:spAutoFit/>
          </a:bodyPr>
          <a:lstStyle/>
          <a:p>
            <a:r>
              <a:rPr lang="en-US" dirty="0"/>
              <a:t>This general condition can be refined in the following manner:</a:t>
            </a:r>
            <a:endParaRPr lang="en-IN" dirty="0"/>
          </a:p>
        </p:txBody>
      </p:sp>
      <p:sp>
        <p:nvSpPr>
          <p:cNvPr id="5" name="Rectangle 4"/>
          <p:cNvSpPr/>
          <p:nvPr/>
        </p:nvSpPr>
        <p:spPr>
          <a:xfrm>
            <a:off x="461553" y="2113555"/>
            <a:ext cx="11582400" cy="1200329"/>
          </a:xfrm>
          <a:prstGeom prst="rect">
            <a:avLst/>
          </a:prstGeom>
        </p:spPr>
        <p:txBody>
          <a:bodyPr wrap="square">
            <a:spAutoFit/>
          </a:bodyPr>
          <a:lstStyle/>
          <a:p>
            <a:r>
              <a:rPr lang="en-US" b="1" dirty="0" smtClean="0"/>
              <a:t>1.Third-Party </a:t>
            </a:r>
            <a:r>
              <a:rPr lang="en-US" b="1" dirty="0"/>
              <a:t>Components (</a:t>
            </a:r>
            <a:r>
              <a:rPr lang="en-US" b="1" dirty="0" err="1"/>
              <a:t>Subcondition</a:t>
            </a:r>
            <a:r>
              <a:rPr lang="en-US" b="1" dirty="0"/>
              <a:t> 1):</a:t>
            </a:r>
            <a:endParaRPr lang="en-US" dirty="0"/>
          </a:p>
          <a:p>
            <a:pPr lvl="1">
              <a:buFont typeface="Arial" panose="020B0604020202020204" pitchFamily="34" charset="0"/>
              <a:buChar char="•"/>
            </a:pPr>
            <a:r>
              <a:rPr lang="en-US" dirty="0"/>
              <a:t>Some reusable components were created by external vendors who had no knowledge of the project's internal design standards.</a:t>
            </a:r>
          </a:p>
          <a:p>
            <a:pPr lvl="1">
              <a:buFont typeface="Arial" panose="020B0604020202020204" pitchFamily="34" charset="0"/>
              <a:buChar char="•"/>
            </a:pPr>
            <a:r>
              <a:rPr lang="en-US" b="1" dirty="0"/>
              <a:t>Why it’s a risk:</a:t>
            </a:r>
            <a:r>
              <a:rPr lang="en-US" dirty="0"/>
              <a:t> These components might not integrate well or meet the project's technical requirements.</a:t>
            </a:r>
          </a:p>
        </p:txBody>
      </p:sp>
      <p:sp>
        <p:nvSpPr>
          <p:cNvPr id="6" name="Rectangle 5"/>
          <p:cNvSpPr/>
          <p:nvPr/>
        </p:nvSpPr>
        <p:spPr>
          <a:xfrm>
            <a:off x="461553" y="3313884"/>
            <a:ext cx="11386458" cy="1200329"/>
          </a:xfrm>
          <a:prstGeom prst="rect">
            <a:avLst/>
          </a:prstGeom>
        </p:spPr>
        <p:txBody>
          <a:bodyPr wrap="square">
            <a:spAutoFit/>
          </a:bodyPr>
          <a:lstStyle/>
          <a:p>
            <a:r>
              <a:rPr lang="en-US" b="1" dirty="0" smtClean="0"/>
              <a:t>2.Unfinalized </a:t>
            </a:r>
            <a:r>
              <a:rPr lang="en-US" b="1" dirty="0"/>
              <a:t>Design Standards (</a:t>
            </a:r>
            <a:r>
              <a:rPr lang="en-US" b="1" dirty="0" err="1"/>
              <a:t>Subcondition</a:t>
            </a:r>
            <a:r>
              <a:rPr lang="en-US" b="1" dirty="0"/>
              <a:t> 2):</a:t>
            </a:r>
            <a:endParaRPr lang="en-US" dirty="0"/>
          </a:p>
          <a:p>
            <a:pPr lvl="1">
              <a:buFont typeface="Arial" panose="020B0604020202020204" pitchFamily="34" charset="0"/>
              <a:buChar char="•"/>
            </a:pPr>
            <a:r>
              <a:rPr lang="en-US" dirty="0"/>
              <a:t>The interface design standards (rules for how components communicate) haven’t been finalized yet.</a:t>
            </a:r>
          </a:p>
          <a:p>
            <a:pPr lvl="1">
              <a:buFont typeface="Arial" panose="020B0604020202020204" pitchFamily="34" charset="0"/>
              <a:buChar char="•"/>
            </a:pPr>
            <a:r>
              <a:rPr lang="en-US" b="1" dirty="0"/>
              <a:t>Why it’s a risk:</a:t>
            </a:r>
            <a:r>
              <a:rPr lang="en-US" dirty="0"/>
              <a:t> If the standards change, some existing reusable components may no longer fit or work correctly with the system.</a:t>
            </a:r>
          </a:p>
        </p:txBody>
      </p:sp>
      <p:sp>
        <p:nvSpPr>
          <p:cNvPr id="7" name="Rectangle 6"/>
          <p:cNvSpPr/>
          <p:nvPr/>
        </p:nvSpPr>
        <p:spPr>
          <a:xfrm>
            <a:off x="461553" y="4514213"/>
            <a:ext cx="11386458" cy="923330"/>
          </a:xfrm>
          <a:prstGeom prst="rect">
            <a:avLst/>
          </a:prstGeom>
        </p:spPr>
        <p:txBody>
          <a:bodyPr wrap="square">
            <a:spAutoFit/>
          </a:bodyPr>
          <a:lstStyle/>
          <a:p>
            <a:r>
              <a:rPr lang="en-US" b="1" dirty="0" smtClean="0"/>
              <a:t>3.Unsupported </a:t>
            </a:r>
            <a:r>
              <a:rPr lang="en-US" b="1" dirty="0"/>
              <a:t>Programming Languages (</a:t>
            </a:r>
            <a:r>
              <a:rPr lang="en-US" b="1" dirty="0" err="1"/>
              <a:t>Subcondition</a:t>
            </a:r>
            <a:r>
              <a:rPr lang="en-US" b="1" dirty="0"/>
              <a:t> 3):</a:t>
            </a:r>
            <a:endParaRPr lang="en-US" dirty="0"/>
          </a:p>
          <a:p>
            <a:pPr lvl="1">
              <a:buFont typeface="Arial" panose="020B0604020202020204" pitchFamily="34" charset="0"/>
              <a:buChar char="•"/>
            </a:pPr>
            <a:r>
              <a:rPr lang="en-US" dirty="0"/>
              <a:t>Some reusable components were written in a programming language that the target system cannot support.</a:t>
            </a:r>
          </a:p>
          <a:p>
            <a:pPr lvl="1">
              <a:buFont typeface="Arial" panose="020B0604020202020204" pitchFamily="34" charset="0"/>
              <a:buChar char="•"/>
            </a:pPr>
            <a:r>
              <a:rPr lang="en-US" b="1" dirty="0"/>
              <a:t>Why it’s a risk:</a:t>
            </a:r>
            <a:r>
              <a:rPr lang="en-US" dirty="0"/>
              <a:t> These components would need to be rewritten or replaced, increasing development time and cost.</a:t>
            </a:r>
          </a:p>
        </p:txBody>
      </p:sp>
    </p:spTree>
    <p:extLst>
      <p:ext uri="{BB962C8B-B14F-4D97-AF65-F5344CB8AC3E}">
        <p14:creationId xmlns:p14="http://schemas.microsoft.com/office/powerpoint/2010/main" val="248715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550226" cy="523220"/>
          </a:xfrm>
          <a:prstGeom prst="rect">
            <a:avLst/>
          </a:prstGeom>
        </p:spPr>
        <p:txBody>
          <a:bodyPr wrap="none">
            <a:spAutoFit/>
          </a:bodyPr>
          <a:lstStyle/>
          <a:p>
            <a:r>
              <a:rPr lang="en-US" sz="2800" b="1" dirty="0"/>
              <a:t>Risk Mitigation, Monitoring, and Management (RMMM)</a:t>
            </a:r>
            <a:endParaRPr lang="en-IN" sz="2800" b="1" dirty="0"/>
          </a:p>
        </p:txBody>
      </p:sp>
      <p:sp>
        <p:nvSpPr>
          <p:cNvPr id="3" name="Rectangle 2"/>
          <p:cNvSpPr/>
          <p:nvPr/>
        </p:nvSpPr>
        <p:spPr>
          <a:xfrm>
            <a:off x="435427" y="696911"/>
            <a:ext cx="11504024" cy="1477328"/>
          </a:xfrm>
          <a:prstGeom prst="rect">
            <a:avLst/>
          </a:prstGeom>
        </p:spPr>
        <p:txBody>
          <a:bodyPr wrap="square">
            <a:spAutoFit/>
          </a:bodyPr>
          <a:lstStyle/>
          <a:p>
            <a:r>
              <a:rPr lang="en-US" b="1" dirty="0"/>
              <a:t>1. Risk Mitigation (Reducing Risks)</a:t>
            </a:r>
          </a:p>
          <a:p>
            <a:pPr>
              <a:buFont typeface="Arial" panose="020B0604020202020204" pitchFamily="34" charset="0"/>
              <a:buChar char="•"/>
            </a:pPr>
            <a:r>
              <a:rPr lang="en-US" b="1" dirty="0"/>
              <a:t>What it means:</a:t>
            </a:r>
            <a:r>
              <a:rPr lang="en-US" dirty="0"/>
              <a:t> Taking steps to reduce the chances of a risk happening or lessen its impact if it does happen.</a:t>
            </a:r>
          </a:p>
          <a:p>
            <a:pPr>
              <a:buFont typeface="Arial" panose="020B0604020202020204" pitchFamily="34" charset="0"/>
              <a:buChar char="•"/>
            </a:pPr>
            <a:r>
              <a:rPr lang="en-US" b="1" dirty="0"/>
              <a:t>How it works:</a:t>
            </a:r>
            <a:endParaRPr lang="en-US" dirty="0"/>
          </a:p>
          <a:p>
            <a:pPr marL="742950" lvl="1" indent="-285750">
              <a:buFont typeface="Arial" panose="020B0604020202020204" pitchFamily="34" charset="0"/>
              <a:buChar char="•"/>
            </a:pPr>
            <a:r>
              <a:rPr lang="en-US" dirty="0"/>
              <a:t>Identify the risk and its cause.</a:t>
            </a:r>
          </a:p>
          <a:p>
            <a:pPr marL="742950" lvl="1" indent="-285750">
              <a:buFont typeface="Arial" panose="020B0604020202020204" pitchFamily="34" charset="0"/>
              <a:buChar char="•"/>
            </a:pPr>
            <a:r>
              <a:rPr lang="en-US" dirty="0"/>
              <a:t>Plan actions to avoid or reduce the risk.</a:t>
            </a:r>
          </a:p>
        </p:txBody>
      </p:sp>
      <p:sp>
        <p:nvSpPr>
          <p:cNvPr id="4" name="Rectangle 3"/>
          <p:cNvSpPr/>
          <p:nvPr/>
        </p:nvSpPr>
        <p:spPr>
          <a:xfrm>
            <a:off x="435427" y="2347930"/>
            <a:ext cx="11504024" cy="1477328"/>
          </a:xfrm>
          <a:prstGeom prst="rect">
            <a:avLst/>
          </a:prstGeom>
        </p:spPr>
        <p:txBody>
          <a:bodyPr wrap="square">
            <a:spAutoFit/>
          </a:bodyPr>
          <a:lstStyle/>
          <a:p>
            <a:r>
              <a:rPr lang="en-US" b="1" dirty="0"/>
              <a:t>2. Risk Monitoring (Keeping an Eye on Risks)</a:t>
            </a:r>
          </a:p>
          <a:p>
            <a:pPr>
              <a:buFont typeface="Arial" panose="020B0604020202020204" pitchFamily="34" charset="0"/>
              <a:buChar char="•"/>
            </a:pPr>
            <a:r>
              <a:rPr lang="en-US" b="1" dirty="0"/>
              <a:t>What it means:</a:t>
            </a:r>
            <a:r>
              <a:rPr lang="en-US" dirty="0"/>
              <a:t> Constantly checking if the risks are becoming real or if any new risks are emerging.</a:t>
            </a:r>
          </a:p>
          <a:p>
            <a:pPr>
              <a:buFont typeface="Arial" panose="020B0604020202020204" pitchFamily="34" charset="0"/>
              <a:buChar char="•"/>
            </a:pPr>
            <a:r>
              <a:rPr lang="en-US" b="1" dirty="0"/>
              <a:t>How it works:</a:t>
            </a:r>
            <a:endParaRPr lang="en-US" dirty="0"/>
          </a:p>
          <a:p>
            <a:pPr marL="742950" lvl="1" indent="-285750">
              <a:buFont typeface="Arial" panose="020B0604020202020204" pitchFamily="34" charset="0"/>
              <a:buChar char="•"/>
            </a:pPr>
            <a:r>
              <a:rPr lang="en-US" dirty="0"/>
              <a:t>Use tools like checklists, progress reports, or meetings to track risks.</a:t>
            </a:r>
          </a:p>
          <a:p>
            <a:pPr marL="742950" lvl="1" indent="-285750">
              <a:buFont typeface="Arial" panose="020B0604020202020204" pitchFamily="34" charset="0"/>
              <a:buChar char="•"/>
            </a:pPr>
            <a:r>
              <a:rPr lang="en-US" dirty="0"/>
              <a:t>Watch for warning signs, such as missed deadlines or budget overruns.</a:t>
            </a:r>
          </a:p>
        </p:txBody>
      </p:sp>
      <p:sp>
        <p:nvSpPr>
          <p:cNvPr id="5" name="Rectangle 4"/>
          <p:cNvSpPr/>
          <p:nvPr/>
        </p:nvSpPr>
        <p:spPr>
          <a:xfrm>
            <a:off x="435426" y="3998949"/>
            <a:ext cx="11177453" cy="1200329"/>
          </a:xfrm>
          <a:prstGeom prst="rect">
            <a:avLst/>
          </a:prstGeom>
        </p:spPr>
        <p:txBody>
          <a:bodyPr wrap="square">
            <a:spAutoFit/>
          </a:bodyPr>
          <a:lstStyle/>
          <a:p>
            <a:r>
              <a:rPr lang="en-US" b="1" dirty="0"/>
              <a:t>3. Risk Management (Dealing with Risks)</a:t>
            </a:r>
          </a:p>
          <a:p>
            <a:pPr>
              <a:buFont typeface="Arial" panose="020B0604020202020204" pitchFamily="34" charset="0"/>
              <a:buChar char="•"/>
            </a:pPr>
            <a:r>
              <a:rPr lang="en-US" b="1" dirty="0"/>
              <a:t>What it means:</a:t>
            </a:r>
            <a:r>
              <a:rPr lang="en-US" dirty="0"/>
              <a:t> Handling risks that occur by following a plan to minimize their damage.</a:t>
            </a:r>
          </a:p>
          <a:p>
            <a:pPr>
              <a:buFont typeface="Arial" panose="020B0604020202020204" pitchFamily="34" charset="0"/>
              <a:buChar char="•"/>
            </a:pPr>
            <a:r>
              <a:rPr lang="en-US" b="1" dirty="0"/>
              <a:t>How it </a:t>
            </a:r>
            <a:r>
              <a:rPr lang="en-US" b="1" dirty="0" smtClean="0"/>
              <a:t>works:</a:t>
            </a:r>
          </a:p>
          <a:p>
            <a:pPr lvl="1">
              <a:buFont typeface="Arial" panose="020B0604020202020204" pitchFamily="34" charset="0"/>
              <a:buChar char="•"/>
            </a:pPr>
            <a:r>
              <a:rPr lang="en-US" dirty="0" smtClean="0"/>
              <a:t>Respond </a:t>
            </a:r>
            <a:r>
              <a:rPr lang="en-US" dirty="0"/>
              <a:t>quickly to reduce the impact.</a:t>
            </a:r>
          </a:p>
        </p:txBody>
      </p:sp>
    </p:spTree>
    <p:extLst>
      <p:ext uri="{BB962C8B-B14F-4D97-AF65-F5344CB8AC3E}">
        <p14:creationId xmlns:p14="http://schemas.microsoft.com/office/powerpoint/2010/main" val="342552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897" y="26126"/>
            <a:ext cx="3842590" cy="461665"/>
          </a:xfrm>
          <a:prstGeom prst="rect">
            <a:avLst/>
          </a:prstGeom>
        </p:spPr>
        <p:txBody>
          <a:bodyPr wrap="none">
            <a:spAutoFit/>
          </a:bodyPr>
          <a:lstStyle/>
          <a:p>
            <a:r>
              <a:rPr lang="en-IN" sz="2400" b="1" dirty="0"/>
              <a:t>SAFETY RISKS AND HAZARDS</a:t>
            </a:r>
          </a:p>
        </p:txBody>
      </p:sp>
      <p:sp>
        <p:nvSpPr>
          <p:cNvPr id="3" name="Rectangle 2"/>
          <p:cNvSpPr/>
          <p:nvPr/>
        </p:nvSpPr>
        <p:spPr>
          <a:xfrm>
            <a:off x="317863" y="487791"/>
            <a:ext cx="11647714" cy="2031325"/>
          </a:xfrm>
          <a:prstGeom prst="rect">
            <a:avLst/>
          </a:prstGeom>
        </p:spPr>
        <p:txBody>
          <a:bodyPr wrap="square">
            <a:spAutoFit/>
          </a:bodyPr>
          <a:lstStyle/>
          <a:p>
            <a:r>
              <a:rPr lang="en-US" dirty="0"/>
              <a:t>Risk is not limited to the software project itself. Risks can occur after the software has been successfully developed and delivered to the customer. especially when it is part of </a:t>
            </a:r>
            <a:r>
              <a:rPr lang="en-US" b="1" dirty="0"/>
              <a:t>safety-critical systems</a:t>
            </a:r>
            <a:r>
              <a:rPr lang="en-US" dirty="0"/>
              <a:t> like nuclear reactors, aircraft, or industrial control systems</a:t>
            </a:r>
            <a:r>
              <a:rPr lang="en-US" dirty="0" smtClean="0"/>
              <a:t>.</a:t>
            </a:r>
          </a:p>
          <a:p>
            <a:endParaRPr lang="en-US" dirty="0"/>
          </a:p>
          <a:p>
            <a:endParaRPr lang="en-US" dirty="0" smtClean="0"/>
          </a:p>
          <a:p>
            <a:endParaRPr lang="en-US" dirty="0"/>
          </a:p>
          <a:p>
            <a:endParaRPr lang="en-IN" dirty="0"/>
          </a:p>
        </p:txBody>
      </p:sp>
      <p:sp>
        <p:nvSpPr>
          <p:cNvPr id="6" name="Rectangle 2"/>
          <p:cNvSpPr>
            <a:spLocks noChangeArrowheads="1"/>
          </p:cNvSpPr>
          <p:nvPr/>
        </p:nvSpPr>
        <p:spPr bwMode="auto">
          <a:xfrm>
            <a:off x="111897" y="1409492"/>
            <a:ext cx="1185368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Post-Delivery Risks: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en-US" altLang="en-US" sz="1600" b="0" i="0" u="none" strike="noStrike" cap="none" normalizeH="0" baseline="0" dirty="0" smtClean="0">
                <a:ln>
                  <a:noFill/>
                </a:ln>
                <a:solidFill>
                  <a:schemeClr val="tx1"/>
                </a:solidFill>
                <a:effectLst/>
                <a:latin typeface="Arial" panose="020B0604020202020204" pitchFamily="34" charset="0"/>
              </a:rPr>
              <a:t>Even if software works well when developed, it can still fail in the real world after delivery.</a:t>
            </a:r>
          </a:p>
          <a:p>
            <a:pPr marL="800100" lvl="1" indent="-342900" eaLnBrk="0" fontAlgn="base" hangingPunct="0">
              <a:spcBef>
                <a:spcPct val="0"/>
              </a:spcBef>
              <a:spcAft>
                <a:spcPct val="0"/>
              </a:spcAft>
              <a:buFont typeface="+mj-lt"/>
              <a:buAutoNum type="arabicPeriod"/>
            </a:pPr>
            <a:r>
              <a:rPr kumimoji="0" lang="en-US" altLang="en-US" sz="1600" b="0" i="0" u="none" strike="noStrike" cap="none" normalizeH="0" baseline="0" dirty="0" smtClean="0">
                <a:ln>
                  <a:noFill/>
                </a:ln>
                <a:solidFill>
                  <a:schemeClr val="tx1"/>
                </a:solidFill>
                <a:effectLst/>
                <a:latin typeface="Arial" panose="020B0604020202020204" pitchFamily="34" charset="0"/>
              </a:rPr>
              <a:t>These failures can cause huge financial losses or, in critical systems, harm people or the environment.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Safety-Critical Systems: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en-US" altLang="en-US" sz="1600" b="0" i="0" u="none" strike="noStrike" cap="none" normalizeH="0" baseline="0" dirty="0" smtClean="0">
                <a:ln>
                  <a:noFill/>
                </a:ln>
                <a:solidFill>
                  <a:schemeClr val="tx1"/>
                </a:solidFill>
                <a:effectLst/>
                <a:latin typeface="Arial" panose="020B0604020202020204" pitchFamily="34" charset="0"/>
              </a:rPr>
              <a:t>In the past, people were hesitant to trust computers and software to control life-critical processes like nuclear plants or airplanes.</a:t>
            </a:r>
          </a:p>
          <a:p>
            <a:pPr marL="800100" lvl="1" indent="-342900" eaLnBrk="0" fontAlgn="base" hangingPunct="0">
              <a:spcBef>
                <a:spcPct val="0"/>
              </a:spcBef>
              <a:spcAft>
                <a:spcPct val="0"/>
              </a:spcAft>
              <a:buFont typeface="+mj-lt"/>
              <a:buAutoNum type="arabicPeriod"/>
            </a:pPr>
            <a:r>
              <a:rPr kumimoji="0" lang="en-US" altLang="en-US" sz="1600" b="0" i="0" u="none" strike="noStrike" cap="none" normalizeH="0" baseline="0" dirty="0" smtClean="0">
                <a:ln>
                  <a:noFill/>
                </a:ln>
                <a:solidFill>
                  <a:schemeClr val="tx1"/>
                </a:solidFill>
                <a:effectLst/>
                <a:latin typeface="Arial" panose="020B0604020202020204" pitchFamily="34" charset="0"/>
              </a:rPr>
              <a:t>The main concern was that even a small hidden fault could lead to </a:t>
            </a:r>
            <a:r>
              <a:rPr kumimoji="0" lang="en-US" altLang="en-US" sz="1600" b="1" i="0" u="none" strike="noStrike" cap="none" normalizeH="0" baseline="0" dirty="0" smtClean="0">
                <a:ln>
                  <a:noFill/>
                </a:ln>
                <a:solidFill>
                  <a:schemeClr val="tx1"/>
                </a:solidFill>
                <a:effectLst/>
                <a:latin typeface="Arial" panose="020B0604020202020204" pitchFamily="34" charset="0"/>
              </a:rPr>
              <a:t>catastrophic outcomes</a:t>
            </a:r>
            <a:r>
              <a:rPr kumimoji="0" lang="en-US" altLang="en-US" sz="1600" b="0" i="0" u="none" strike="noStrike" cap="none" normalizeH="0" baseline="0" dirty="0" smtClean="0">
                <a:ln>
                  <a:noFill/>
                </a:ln>
                <a:solidFill>
                  <a:schemeClr val="tx1"/>
                </a:solidFill>
                <a:effectLst/>
                <a:latin typeface="Arial" panose="020B0604020202020204" pitchFamily="34" charset="0"/>
              </a:rPr>
              <a:t>, like accidents or system failures.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smtClean="0">
                <a:ln>
                  <a:noFill/>
                </a:ln>
                <a:solidFill>
                  <a:schemeClr val="tx1"/>
                </a:solidFill>
                <a:effectLst/>
                <a:latin typeface="Arial" panose="020B0604020202020204" pitchFamily="34" charset="0"/>
              </a:rPr>
              <a:t>Why Software is Still Used:</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en-US" altLang="en-US" sz="1600" b="0" i="0" u="none" strike="noStrike" cap="none" normalizeH="0" baseline="0" dirty="0" smtClean="0">
                <a:ln>
                  <a:noFill/>
                </a:ln>
                <a:solidFill>
                  <a:schemeClr val="tx1"/>
                </a:solidFill>
                <a:effectLst/>
                <a:latin typeface="Arial" panose="020B0604020202020204" pitchFamily="34" charset="0"/>
              </a:rPr>
              <a:t>Despite the risks, using software for control systems is now common because:</a:t>
            </a:r>
          </a:p>
          <a:p>
            <a:pPr marL="1257300" lvl="2" indent="-342900" eaLnBrk="0" fontAlgn="base" hangingPunct="0">
              <a:spcBef>
                <a:spcPct val="0"/>
              </a:spcBef>
              <a:spcAft>
                <a:spcPct val="0"/>
              </a:spcAft>
              <a:buFont typeface="+mj-lt"/>
              <a:buAutoNum type="arabicPeriod"/>
            </a:pPr>
            <a:r>
              <a:rPr kumimoji="0" lang="en-US" altLang="en-US" sz="1600" b="0" i="0" u="none" strike="noStrike" cap="none" normalizeH="0" baseline="0" dirty="0" smtClean="0">
                <a:ln>
                  <a:noFill/>
                </a:ln>
                <a:solidFill>
                  <a:schemeClr val="tx1"/>
                </a:solidFill>
                <a:effectLst/>
                <a:latin typeface="Arial" panose="020B0604020202020204" pitchFamily="34" charset="0"/>
              </a:rPr>
              <a:t>It offers </a:t>
            </a:r>
            <a:r>
              <a:rPr kumimoji="0" lang="en-US" altLang="en-US" sz="1600" b="1" i="0" u="none" strike="noStrike" cap="none" normalizeH="0" baseline="0" dirty="0" smtClean="0">
                <a:ln>
                  <a:noFill/>
                </a:ln>
                <a:solidFill>
                  <a:schemeClr val="tx1"/>
                </a:solidFill>
                <a:effectLst/>
                <a:latin typeface="Arial" panose="020B0604020202020204" pitchFamily="34" charset="0"/>
              </a:rPr>
              <a:t>huge cost savings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1257300" lvl="2" indent="-342900" eaLnBrk="0" fontAlgn="base" hangingPunct="0">
              <a:spcBef>
                <a:spcPct val="0"/>
              </a:spcBef>
              <a:spcAft>
                <a:spcPct val="0"/>
              </a:spcAft>
              <a:buFont typeface="+mj-lt"/>
              <a:buAutoNum type="arabicPeriod"/>
            </a:pPr>
            <a:r>
              <a:rPr kumimoji="0" lang="en-US" altLang="en-US" sz="1600" b="0" i="0" u="none" strike="noStrike" cap="none" normalizeH="0" baseline="0" dirty="0" smtClean="0">
                <a:ln>
                  <a:noFill/>
                </a:ln>
                <a:solidFill>
                  <a:schemeClr val="tx1"/>
                </a:solidFill>
                <a:effectLst/>
                <a:latin typeface="Arial" panose="020B0604020202020204" pitchFamily="34" charset="0"/>
              </a:rPr>
              <a:t>It provides better </a:t>
            </a:r>
            <a:r>
              <a:rPr kumimoji="0" lang="en-US" altLang="en-US" sz="1600" b="1" i="0" u="none" strike="noStrike" cap="none" normalizeH="0" baseline="0" dirty="0" smtClean="0">
                <a:ln>
                  <a:noFill/>
                </a:ln>
                <a:solidFill>
                  <a:schemeClr val="tx1"/>
                </a:solidFill>
                <a:effectLst/>
                <a:latin typeface="Arial" panose="020B0604020202020204" pitchFamily="34" charset="0"/>
              </a:rPr>
              <a:t>functionality and efficiency</a:t>
            </a:r>
            <a:r>
              <a:rPr kumimoji="0" lang="en-US" altLang="en-US" sz="1600" b="0" i="0" u="none" strike="noStrike" cap="none" normalizeH="0" baseline="0" dirty="0" smtClean="0">
                <a:ln>
                  <a:noFill/>
                </a:ln>
                <a:solidFill>
                  <a:schemeClr val="tx1"/>
                </a:solidFill>
                <a:effectLst/>
                <a:latin typeface="Arial" panose="020B0604020202020204" pitchFamily="34" charset="0"/>
              </a:rPr>
              <a:t> than traditional hardware-based systems.</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smtClean="0">
                <a:ln>
                  <a:noFill/>
                </a:ln>
                <a:solidFill>
                  <a:schemeClr val="tx1"/>
                </a:solidFill>
                <a:effectLst/>
                <a:latin typeface="Arial" panose="020B0604020202020204" pitchFamily="34" charset="0"/>
              </a:rPr>
              <a:t>The Challenge with Software:</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800100" lvl="1" indent="-342900" eaLnBrk="0" fontAlgn="base" hangingPunct="0">
              <a:spcBef>
                <a:spcPct val="0"/>
              </a:spcBef>
              <a:spcAft>
                <a:spcPct val="0"/>
              </a:spcAft>
              <a:buFont typeface="+mj-lt"/>
              <a:buAutoNum type="arabicPeriod"/>
            </a:pPr>
            <a:r>
              <a:rPr kumimoji="0" lang="en-US" altLang="en-US" sz="1600" b="0" i="0" u="none" strike="noStrike" cap="none" normalizeH="0" baseline="0" dirty="0" smtClean="0">
                <a:ln>
                  <a:noFill/>
                </a:ln>
                <a:solidFill>
                  <a:schemeClr val="tx1"/>
                </a:solidFill>
                <a:effectLst/>
                <a:latin typeface="Arial" panose="020B0604020202020204" pitchFamily="34" charset="0"/>
              </a:rPr>
              <a:t>Software adds </a:t>
            </a:r>
            <a:r>
              <a:rPr kumimoji="0" lang="en-US" altLang="en-US" sz="1600" b="1" i="0" u="none" strike="noStrike" cap="none" normalizeH="0" baseline="0" dirty="0" smtClean="0">
                <a:ln>
                  <a:noFill/>
                </a:ln>
                <a:solidFill>
                  <a:schemeClr val="tx1"/>
                </a:solidFill>
                <a:effectLst/>
                <a:latin typeface="Arial" panose="020B0604020202020204" pitchFamily="34" charset="0"/>
              </a:rPr>
              <a:t>complexity</a:t>
            </a:r>
            <a:r>
              <a:rPr kumimoji="0" lang="en-US" altLang="en-US" sz="1600" b="0" i="0" u="none" strike="noStrike" cap="none" normalizeH="0" baseline="0" dirty="0" smtClean="0">
                <a:ln>
                  <a:noFill/>
                </a:ln>
                <a:solidFill>
                  <a:schemeClr val="tx1"/>
                </a:solidFill>
                <a:effectLst/>
                <a:latin typeface="Arial" panose="020B0604020202020204" pitchFamily="34" charset="0"/>
              </a:rPr>
              <a:t> to systems, making them harder to analyze for hidden faults compared to hardware.</a:t>
            </a:r>
          </a:p>
          <a:p>
            <a:pPr lvl="1" eaLnBrk="0" fontAlgn="base" hangingPunct="0">
              <a:spcBef>
                <a:spcPct val="0"/>
              </a:spcBef>
              <a:spcAft>
                <a:spcPct val="0"/>
              </a:spcAft>
            </a:pPr>
            <a:r>
              <a:rPr kumimoji="0" lang="en-US" altLang="en-US" sz="1600" b="0" i="0" u="none" strike="noStrike" cap="none" normalizeH="0" baseline="0" dirty="0" smtClean="0">
                <a:ln>
                  <a:noFill/>
                </a:ln>
                <a:solidFill>
                  <a:schemeClr val="tx1"/>
                </a:solidFill>
                <a:effectLst/>
                <a:latin typeface="Arial" panose="020B0604020202020204" pitchFamily="34" charset="0"/>
              </a:rPr>
              <a:t>2.</a:t>
            </a:r>
            <a:r>
              <a:rPr kumimoji="0" lang="en-US" altLang="en-US" sz="1600" b="0" i="0" u="none" strike="noStrike" cap="none" normalizeH="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Design errors caused by humans can be subtle and difficult to detect during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699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006" y="495776"/>
            <a:ext cx="11704320" cy="923330"/>
          </a:xfrm>
          <a:prstGeom prst="rect">
            <a:avLst/>
          </a:prstGeom>
        </p:spPr>
        <p:txBody>
          <a:bodyPr wrap="square">
            <a:spAutoFit/>
          </a:bodyPr>
          <a:lstStyle/>
          <a:p>
            <a:pPr>
              <a:buFont typeface="Arial" panose="020B0604020202020204" pitchFamily="34" charset="0"/>
              <a:buChar char="•"/>
            </a:pPr>
            <a:r>
              <a:rPr lang="en-US" b="1" dirty="0"/>
              <a:t>Software Safety &amp; </a:t>
            </a:r>
            <a:r>
              <a:rPr lang="en-US" b="1"/>
              <a:t>Hazard </a:t>
            </a:r>
            <a:r>
              <a:rPr lang="en-US" b="1" smtClean="0"/>
              <a:t>Analysis :</a:t>
            </a:r>
          </a:p>
          <a:p>
            <a:pPr>
              <a:buFont typeface="Arial" panose="020B0604020202020204" pitchFamily="34" charset="0"/>
              <a:buChar char="•"/>
            </a:pPr>
            <a:r>
              <a:rPr lang="en-US" dirty="0" smtClean="0"/>
              <a:t>These </a:t>
            </a:r>
            <a:r>
              <a:rPr lang="en-US" dirty="0"/>
              <a:t>are processes that focus on identifying potential hazards early in the software design phase.</a:t>
            </a:r>
          </a:p>
          <a:p>
            <a:pPr>
              <a:buFont typeface="Arial" panose="020B0604020202020204" pitchFamily="34" charset="0"/>
              <a:buChar char="•"/>
            </a:pPr>
            <a:r>
              <a:rPr lang="en-US" dirty="0"/>
              <a:t>If hazards are found, the software can be designed to </a:t>
            </a:r>
            <a:r>
              <a:rPr lang="en-US" b="1" dirty="0"/>
              <a:t>eliminate</a:t>
            </a:r>
            <a:r>
              <a:rPr lang="en-US" dirty="0"/>
              <a:t> or </a:t>
            </a:r>
            <a:r>
              <a:rPr lang="en-US" b="1" dirty="0"/>
              <a:t>control</a:t>
            </a:r>
            <a:r>
              <a:rPr lang="en-US" dirty="0"/>
              <a:t> them before development starts.</a:t>
            </a:r>
          </a:p>
        </p:txBody>
      </p:sp>
    </p:spTree>
    <p:extLst>
      <p:ext uri="{BB962C8B-B14F-4D97-AF65-F5344CB8AC3E}">
        <p14:creationId xmlns:p14="http://schemas.microsoft.com/office/powerpoint/2010/main" val="154467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097" y="232192"/>
            <a:ext cx="2388154" cy="461665"/>
          </a:xfrm>
          <a:prstGeom prst="rect">
            <a:avLst/>
          </a:prstGeom>
        </p:spPr>
        <p:txBody>
          <a:bodyPr wrap="none">
            <a:spAutoFit/>
          </a:bodyPr>
          <a:lstStyle/>
          <a:p>
            <a:r>
              <a:rPr lang="en-IN" sz="2400" b="1" dirty="0" smtClean="0"/>
              <a:t>SOFTWARE RISKS</a:t>
            </a:r>
            <a:endParaRPr lang="en-IN" sz="2400" b="1" dirty="0"/>
          </a:p>
        </p:txBody>
      </p:sp>
      <p:sp>
        <p:nvSpPr>
          <p:cNvPr id="3" name="Rectangle 2"/>
          <p:cNvSpPr/>
          <p:nvPr/>
        </p:nvSpPr>
        <p:spPr>
          <a:xfrm>
            <a:off x="198096" y="669257"/>
            <a:ext cx="11689103" cy="923330"/>
          </a:xfrm>
          <a:prstGeom prst="rect">
            <a:avLst/>
          </a:prstGeom>
        </p:spPr>
        <p:txBody>
          <a:bodyPr wrap="square">
            <a:spAutoFit/>
          </a:bodyPr>
          <a:lstStyle/>
          <a:p>
            <a:r>
              <a:rPr lang="en-US" dirty="0"/>
              <a:t>R</a:t>
            </a:r>
            <a:r>
              <a:rPr lang="en-US" dirty="0" smtClean="0"/>
              <a:t>isk always involves two characteristics:-</a:t>
            </a:r>
          </a:p>
          <a:p>
            <a:r>
              <a:rPr lang="en-US" dirty="0" smtClean="0"/>
              <a:t>• Uncertainty—the risk may or may not happen; that is, there are no 100% probable risks.</a:t>
            </a:r>
          </a:p>
          <a:p>
            <a:r>
              <a:rPr lang="en-US" dirty="0" smtClean="0"/>
              <a:t>• Loss—if the risk becomes a reality, unwanted consequences or losses will occur.</a:t>
            </a:r>
            <a:endParaRPr lang="en-IN" dirty="0"/>
          </a:p>
        </p:txBody>
      </p:sp>
      <p:sp>
        <p:nvSpPr>
          <p:cNvPr id="4" name="Rectangle 3"/>
          <p:cNvSpPr/>
          <p:nvPr/>
        </p:nvSpPr>
        <p:spPr>
          <a:xfrm>
            <a:off x="198095" y="1843930"/>
            <a:ext cx="11689103" cy="646331"/>
          </a:xfrm>
          <a:prstGeom prst="rect">
            <a:avLst/>
          </a:prstGeom>
        </p:spPr>
        <p:txBody>
          <a:bodyPr wrap="square">
            <a:spAutoFit/>
          </a:bodyPr>
          <a:lstStyle/>
          <a:p>
            <a:r>
              <a:rPr lang="en-US" dirty="0"/>
              <a:t>When risks are analyzed, it is important to quantify the level of uncertainty and the degree of loss associated with each risk. To accomplish this, different categories of risks are considered.</a:t>
            </a:r>
            <a:endParaRPr lang="en-IN" dirty="0"/>
          </a:p>
        </p:txBody>
      </p:sp>
      <p:sp>
        <p:nvSpPr>
          <p:cNvPr id="5" name="Rectangle 4"/>
          <p:cNvSpPr/>
          <p:nvPr/>
        </p:nvSpPr>
        <p:spPr>
          <a:xfrm>
            <a:off x="198095" y="3360227"/>
            <a:ext cx="1521635" cy="369332"/>
          </a:xfrm>
          <a:prstGeom prst="rect">
            <a:avLst/>
          </a:prstGeom>
        </p:spPr>
        <p:txBody>
          <a:bodyPr wrap="none">
            <a:spAutoFit/>
          </a:bodyPr>
          <a:lstStyle/>
          <a:p>
            <a:r>
              <a:rPr lang="en-IN" b="1" dirty="0" smtClean="0"/>
              <a:t>1.Project risks</a:t>
            </a:r>
            <a:endParaRPr lang="en-IN" b="1" dirty="0"/>
          </a:p>
        </p:txBody>
      </p:sp>
      <p:sp>
        <p:nvSpPr>
          <p:cNvPr id="6" name="Rectangle 5"/>
          <p:cNvSpPr/>
          <p:nvPr/>
        </p:nvSpPr>
        <p:spPr>
          <a:xfrm>
            <a:off x="357050" y="3729559"/>
            <a:ext cx="11530147" cy="1200329"/>
          </a:xfrm>
          <a:prstGeom prst="rect">
            <a:avLst/>
          </a:prstGeom>
        </p:spPr>
        <p:txBody>
          <a:bodyPr wrap="square">
            <a:spAutoFit/>
          </a:bodyPr>
          <a:lstStyle/>
          <a:p>
            <a:r>
              <a:rPr lang="en-US" dirty="0"/>
              <a:t>Project risks threaten the project plan. That is, if project risks become real, it is likely that project schedule will slip and that costs will increase. Project risks identify potential </a:t>
            </a:r>
            <a:r>
              <a:rPr lang="en-US" dirty="0" smtClean="0"/>
              <a:t>budget, </a:t>
            </a:r>
            <a:r>
              <a:rPr lang="en-US" dirty="0"/>
              <a:t>schedule, personnel (staffing and organization), resource, </a:t>
            </a:r>
            <a:r>
              <a:rPr lang="en-US" dirty="0" smtClean="0"/>
              <a:t>customer</a:t>
            </a:r>
            <a:r>
              <a:rPr lang="en-US" dirty="0"/>
              <a:t>, and requirements problems and their impact on a software project. P</a:t>
            </a:r>
            <a:r>
              <a:rPr lang="en-US" dirty="0" smtClean="0"/>
              <a:t>roject </a:t>
            </a:r>
            <a:r>
              <a:rPr lang="en-US" dirty="0"/>
              <a:t>complexity, size, and the degree of structural uncertainty were also defined as project (and estimation) risk factors.</a:t>
            </a:r>
            <a:endParaRPr lang="en-IN" dirty="0"/>
          </a:p>
        </p:txBody>
      </p:sp>
      <p:sp>
        <p:nvSpPr>
          <p:cNvPr id="7" name="Rectangle 6"/>
          <p:cNvSpPr/>
          <p:nvPr/>
        </p:nvSpPr>
        <p:spPr>
          <a:xfrm>
            <a:off x="357051" y="5447060"/>
            <a:ext cx="11530147" cy="923330"/>
          </a:xfrm>
          <a:prstGeom prst="rect">
            <a:avLst/>
          </a:prstGeom>
        </p:spPr>
        <p:txBody>
          <a:bodyPr wrap="square">
            <a:spAutoFit/>
          </a:bodyPr>
          <a:lstStyle/>
          <a:p>
            <a:r>
              <a:rPr lang="en-US" dirty="0"/>
              <a:t>Technical risks threaten the quality and timeliness of the software to be produced. If a technical risk becomes a reality, implementation may become difficult or </a:t>
            </a:r>
            <a:r>
              <a:rPr lang="en-US" dirty="0" smtClean="0"/>
              <a:t>impossible.</a:t>
            </a:r>
            <a:r>
              <a:rPr lang="en-IN" dirty="0"/>
              <a:t> Technical risks identify potential design, implementation, interface, </a:t>
            </a:r>
            <a:r>
              <a:rPr lang="en-IN" dirty="0" smtClean="0"/>
              <a:t>verification</a:t>
            </a:r>
            <a:r>
              <a:rPr lang="en-IN" dirty="0"/>
              <a:t>, and maintenance problems</a:t>
            </a:r>
            <a:r>
              <a:rPr lang="en-IN" dirty="0" smtClean="0"/>
              <a:t>.</a:t>
            </a:r>
            <a:r>
              <a:rPr lang="en-US" dirty="0"/>
              <a:t> Technical risks occur because the problem is harder to </a:t>
            </a:r>
            <a:r>
              <a:rPr lang="en-US" dirty="0" smtClean="0"/>
              <a:t>solve.</a:t>
            </a:r>
            <a:endParaRPr lang="en-IN" dirty="0"/>
          </a:p>
        </p:txBody>
      </p:sp>
      <p:sp>
        <p:nvSpPr>
          <p:cNvPr id="8" name="Rectangle 7"/>
          <p:cNvSpPr/>
          <p:nvPr/>
        </p:nvSpPr>
        <p:spPr>
          <a:xfrm>
            <a:off x="198095" y="5063242"/>
            <a:ext cx="1823769" cy="369332"/>
          </a:xfrm>
          <a:prstGeom prst="rect">
            <a:avLst/>
          </a:prstGeom>
        </p:spPr>
        <p:txBody>
          <a:bodyPr wrap="none">
            <a:spAutoFit/>
          </a:bodyPr>
          <a:lstStyle/>
          <a:p>
            <a:r>
              <a:rPr lang="en-IN" b="1" dirty="0"/>
              <a:t>2</a:t>
            </a:r>
            <a:r>
              <a:rPr lang="en-IN" b="1" dirty="0" smtClean="0"/>
              <a:t>.</a:t>
            </a:r>
            <a:r>
              <a:rPr lang="en-US" b="1" dirty="0" smtClean="0"/>
              <a:t> </a:t>
            </a:r>
            <a:r>
              <a:rPr lang="en-US" b="1" dirty="0"/>
              <a:t>Technical risks </a:t>
            </a:r>
            <a:endParaRPr lang="en-IN" b="1" dirty="0"/>
          </a:p>
        </p:txBody>
      </p:sp>
    </p:spTree>
    <p:extLst>
      <p:ext uri="{BB962C8B-B14F-4D97-AF65-F5344CB8AC3E}">
        <p14:creationId xmlns:p14="http://schemas.microsoft.com/office/powerpoint/2010/main" val="104360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844" y="0"/>
            <a:ext cx="1720023" cy="369332"/>
          </a:xfrm>
          <a:prstGeom prst="rect">
            <a:avLst/>
          </a:prstGeom>
        </p:spPr>
        <p:txBody>
          <a:bodyPr wrap="none">
            <a:spAutoFit/>
          </a:bodyPr>
          <a:lstStyle/>
          <a:p>
            <a:r>
              <a:rPr lang="en-IN" b="1" dirty="0" smtClean="0"/>
              <a:t>3.</a:t>
            </a:r>
            <a:r>
              <a:rPr lang="en-US" b="1" dirty="0" smtClean="0"/>
              <a:t> </a:t>
            </a:r>
            <a:r>
              <a:rPr lang="en-IN" b="1" dirty="0"/>
              <a:t>Business risks</a:t>
            </a:r>
          </a:p>
        </p:txBody>
      </p:sp>
      <p:sp>
        <p:nvSpPr>
          <p:cNvPr id="3" name="Rectangle 2"/>
          <p:cNvSpPr/>
          <p:nvPr/>
        </p:nvSpPr>
        <p:spPr>
          <a:xfrm>
            <a:off x="383176" y="369332"/>
            <a:ext cx="11686903" cy="1754326"/>
          </a:xfrm>
          <a:prstGeom prst="rect">
            <a:avLst/>
          </a:prstGeom>
        </p:spPr>
        <p:txBody>
          <a:bodyPr wrap="square">
            <a:spAutoFit/>
          </a:bodyPr>
          <a:lstStyle/>
          <a:p>
            <a:r>
              <a:rPr lang="en-US" dirty="0"/>
              <a:t>Business risks threaten the viability of the software to be built. Candidates for the top five business risks </a:t>
            </a:r>
            <a:r>
              <a:rPr lang="en-US" dirty="0" smtClean="0"/>
              <a:t>are:-</a:t>
            </a:r>
          </a:p>
          <a:p>
            <a:pPr marL="800100" lvl="1" indent="-342900">
              <a:buFont typeface="+mj-lt"/>
              <a:buAutoNum type="arabicPeriod"/>
            </a:pPr>
            <a:r>
              <a:rPr lang="en-IN" dirty="0"/>
              <a:t>market </a:t>
            </a:r>
            <a:r>
              <a:rPr lang="en-IN" dirty="0" smtClean="0"/>
              <a:t>risk</a:t>
            </a:r>
          </a:p>
          <a:p>
            <a:pPr marL="800100" lvl="1" indent="-342900">
              <a:buFont typeface="+mj-lt"/>
              <a:buAutoNum type="arabicPeriod"/>
            </a:pPr>
            <a:r>
              <a:rPr lang="en-IN" dirty="0"/>
              <a:t>strategic </a:t>
            </a:r>
            <a:r>
              <a:rPr lang="en-IN" dirty="0" smtClean="0"/>
              <a:t>risk</a:t>
            </a:r>
          </a:p>
          <a:p>
            <a:pPr marL="800100" lvl="1" indent="-342900">
              <a:buFont typeface="+mj-lt"/>
              <a:buAutoNum type="arabicPeriod"/>
            </a:pPr>
            <a:r>
              <a:rPr lang="en-US" dirty="0"/>
              <a:t>building a product that the sales force doesn't understand how to sell</a:t>
            </a:r>
            <a:endParaRPr lang="en-IN" dirty="0" smtClean="0"/>
          </a:p>
          <a:p>
            <a:pPr marL="800100" lvl="1" indent="-342900">
              <a:buFont typeface="+mj-lt"/>
              <a:buAutoNum type="arabicPeriod"/>
            </a:pPr>
            <a:r>
              <a:rPr lang="en-IN" dirty="0" smtClean="0"/>
              <a:t>management risk</a:t>
            </a:r>
          </a:p>
          <a:p>
            <a:pPr marL="800100" lvl="1" indent="-342900">
              <a:buFont typeface="+mj-lt"/>
              <a:buAutoNum type="arabicPeriod"/>
            </a:pPr>
            <a:r>
              <a:rPr lang="en-IN" dirty="0" smtClean="0"/>
              <a:t>budget </a:t>
            </a:r>
            <a:r>
              <a:rPr lang="en-IN" dirty="0"/>
              <a:t>risks</a:t>
            </a:r>
          </a:p>
        </p:txBody>
      </p:sp>
      <p:sp>
        <p:nvSpPr>
          <p:cNvPr id="4" name="Rectangle 3"/>
          <p:cNvSpPr/>
          <p:nvPr/>
        </p:nvSpPr>
        <p:spPr>
          <a:xfrm>
            <a:off x="145844" y="2492990"/>
            <a:ext cx="1563185" cy="369332"/>
          </a:xfrm>
          <a:prstGeom prst="rect">
            <a:avLst/>
          </a:prstGeom>
        </p:spPr>
        <p:txBody>
          <a:bodyPr wrap="none">
            <a:spAutoFit/>
          </a:bodyPr>
          <a:lstStyle/>
          <a:p>
            <a:r>
              <a:rPr lang="en-IN" b="1" dirty="0" smtClean="0"/>
              <a:t>4.</a:t>
            </a:r>
            <a:r>
              <a:rPr lang="en-IN" b="1" dirty="0"/>
              <a:t> Known risks</a:t>
            </a:r>
          </a:p>
        </p:txBody>
      </p:sp>
      <p:sp>
        <p:nvSpPr>
          <p:cNvPr id="5" name="Rectangle 4"/>
          <p:cNvSpPr/>
          <p:nvPr/>
        </p:nvSpPr>
        <p:spPr>
          <a:xfrm>
            <a:off x="145844" y="2862322"/>
            <a:ext cx="1925207" cy="369332"/>
          </a:xfrm>
          <a:prstGeom prst="rect">
            <a:avLst/>
          </a:prstGeom>
        </p:spPr>
        <p:txBody>
          <a:bodyPr wrap="none">
            <a:spAutoFit/>
          </a:bodyPr>
          <a:lstStyle/>
          <a:p>
            <a:r>
              <a:rPr lang="en-IN" b="1" dirty="0" smtClean="0"/>
              <a:t>5.Predictable </a:t>
            </a:r>
            <a:r>
              <a:rPr lang="en-IN" b="1" dirty="0"/>
              <a:t>risks</a:t>
            </a:r>
          </a:p>
        </p:txBody>
      </p:sp>
      <p:sp>
        <p:nvSpPr>
          <p:cNvPr id="6" name="Rectangle 5"/>
          <p:cNvSpPr/>
          <p:nvPr/>
        </p:nvSpPr>
        <p:spPr>
          <a:xfrm>
            <a:off x="145844" y="3249845"/>
            <a:ext cx="2197653" cy="369332"/>
          </a:xfrm>
          <a:prstGeom prst="rect">
            <a:avLst/>
          </a:prstGeom>
        </p:spPr>
        <p:txBody>
          <a:bodyPr wrap="none">
            <a:spAutoFit/>
          </a:bodyPr>
          <a:lstStyle/>
          <a:p>
            <a:r>
              <a:rPr lang="en-IN" b="1" dirty="0" smtClean="0"/>
              <a:t>6.Unpredictable </a:t>
            </a:r>
            <a:r>
              <a:rPr lang="en-IN" b="1" dirty="0"/>
              <a:t>risks</a:t>
            </a:r>
          </a:p>
        </p:txBody>
      </p:sp>
    </p:spTree>
    <p:extLst>
      <p:ext uri="{BB962C8B-B14F-4D97-AF65-F5344CB8AC3E}">
        <p14:creationId xmlns:p14="http://schemas.microsoft.com/office/powerpoint/2010/main" val="1895629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097" y="135374"/>
            <a:ext cx="3335337" cy="523220"/>
          </a:xfrm>
          <a:prstGeom prst="rect">
            <a:avLst/>
          </a:prstGeom>
        </p:spPr>
        <p:txBody>
          <a:bodyPr wrap="none">
            <a:spAutoFit/>
          </a:bodyPr>
          <a:lstStyle/>
          <a:p>
            <a:r>
              <a:rPr lang="en-IN" sz="2800" b="1" dirty="0"/>
              <a:t>RISK IDENTIFICATION</a:t>
            </a:r>
          </a:p>
        </p:txBody>
      </p:sp>
      <p:sp>
        <p:nvSpPr>
          <p:cNvPr id="4" name="Rectangle 3"/>
          <p:cNvSpPr/>
          <p:nvPr/>
        </p:nvSpPr>
        <p:spPr>
          <a:xfrm>
            <a:off x="461433" y="658594"/>
            <a:ext cx="11438829" cy="2308324"/>
          </a:xfrm>
          <a:prstGeom prst="rect">
            <a:avLst/>
          </a:prstGeom>
        </p:spPr>
        <p:txBody>
          <a:bodyPr wrap="square">
            <a:spAutoFit/>
          </a:bodyPr>
          <a:lstStyle/>
          <a:p>
            <a:r>
              <a:rPr lang="en-US" dirty="0"/>
              <a:t>Risk identification is a systematic attempt to specify threats to the project plan (</a:t>
            </a:r>
            <a:r>
              <a:rPr lang="en-US" dirty="0" smtClean="0"/>
              <a:t>estimates</a:t>
            </a:r>
            <a:r>
              <a:rPr lang="en-US" dirty="0"/>
              <a:t>, schedule, resource loading, etc.). By identifying known and predictable risks, the project manager takes a first step toward avoiding them when possible and </a:t>
            </a:r>
            <a:r>
              <a:rPr lang="en-US" dirty="0" smtClean="0"/>
              <a:t>controlling </a:t>
            </a:r>
            <a:r>
              <a:rPr lang="en-US" dirty="0"/>
              <a:t>them when necessary. </a:t>
            </a:r>
            <a:endParaRPr lang="en-US" dirty="0" smtClean="0"/>
          </a:p>
          <a:p>
            <a:r>
              <a:rPr lang="en-US" dirty="0" smtClean="0"/>
              <a:t>There </a:t>
            </a:r>
            <a:r>
              <a:rPr lang="en-US" dirty="0"/>
              <a:t>are two distinct types of risks </a:t>
            </a:r>
            <a:r>
              <a:rPr lang="en-US" b="1" dirty="0"/>
              <a:t>1.</a:t>
            </a:r>
            <a:r>
              <a:rPr lang="en-US" dirty="0"/>
              <a:t> </a:t>
            </a:r>
            <a:r>
              <a:rPr lang="en-US" b="1" dirty="0"/>
              <a:t>generic risks </a:t>
            </a:r>
            <a:r>
              <a:rPr lang="en-US" dirty="0"/>
              <a:t>and </a:t>
            </a:r>
            <a:r>
              <a:rPr lang="en-US" b="1" dirty="0" smtClean="0"/>
              <a:t>2.product-specific </a:t>
            </a:r>
            <a:r>
              <a:rPr lang="en-US" b="1" dirty="0"/>
              <a:t>risks</a:t>
            </a:r>
            <a:r>
              <a:rPr lang="en-US" dirty="0" smtClean="0"/>
              <a:t>.</a:t>
            </a:r>
          </a:p>
          <a:p>
            <a:endParaRPr lang="en-US" dirty="0"/>
          </a:p>
          <a:p>
            <a:r>
              <a:rPr lang="en-US" b="1" dirty="0"/>
              <a:t>Generic risks </a:t>
            </a:r>
            <a:r>
              <a:rPr lang="en-US" dirty="0"/>
              <a:t>are a potential threat to every software project. </a:t>
            </a:r>
            <a:endParaRPr lang="en-US" dirty="0" smtClean="0"/>
          </a:p>
          <a:p>
            <a:r>
              <a:rPr lang="en-US" b="1" dirty="0" smtClean="0"/>
              <a:t>Product-specific </a:t>
            </a:r>
            <a:r>
              <a:rPr lang="en-US" b="1" dirty="0"/>
              <a:t>risks </a:t>
            </a:r>
            <a:r>
              <a:rPr lang="en-US" dirty="0"/>
              <a:t>can be identified only by those </a:t>
            </a:r>
            <a:r>
              <a:rPr lang="en-US" dirty="0" smtClean="0"/>
              <a:t>that has </a:t>
            </a:r>
            <a:r>
              <a:rPr lang="en-US" dirty="0"/>
              <a:t>a clear understanding of the technology, the people, and the </a:t>
            </a:r>
            <a:r>
              <a:rPr lang="en-US" dirty="0" smtClean="0"/>
              <a:t>environment </a:t>
            </a:r>
            <a:r>
              <a:rPr lang="en-US" dirty="0"/>
              <a:t>that is specific to the project at hand.</a:t>
            </a:r>
            <a:endParaRPr lang="en-IN" dirty="0"/>
          </a:p>
        </p:txBody>
      </p:sp>
    </p:spTree>
    <p:extLst>
      <p:ext uri="{BB962C8B-B14F-4D97-AF65-F5344CB8AC3E}">
        <p14:creationId xmlns:p14="http://schemas.microsoft.com/office/powerpoint/2010/main" val="10152897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8" y="988542"/>
            <a:ext cx="11599816" cy="4939814"/>
          </a:xfrm>
          <a:prstGeom prst="rect">
            <a:avLst/>
          </a:prstGeom>
        </p:spPr>
        <p:txBody>
          <a:bodyPr wrap="square">
            <a:spAutoFit/>
          </a:bodyPr>
          <a:lstStyle/>
          <a:p>
            <a:r>
              <a:rPr lang="en-US" dirty="0"/>
              <a:t>• </a:t>
            </a:r>
            <a:r>
              <a:rPr lang="en-US" b="1" dirty="0"/>
              <a:t>Product size</a:t>
            </a:r>
            <a:r>
              <a:rPr lang="en-US" dirty="0"/>
              <a:t>—risks associated with the overall size of the software to be built or modified. </a:t>
            </a:r>
            <a:endParaRPr lang="en-US" dirty="0" smtClean="0"/>
          </a:p>
          <a:p>
            <a:pPr>
              <a:lnSpc>
                <a:spcPct val="150000"/>
              </a:lnSpc>
            </a:pPr>
            <a:r>
              <a:rPr lang="en-US" dirty="0" smtClean="0"/>
              <a:t>• </a:t>
            </a:r>
            <a:r>
              <a:rPr lang="en-US" b="1" dirty="0"/>
              <a:t>Business impact</a:t>
            </a:r>
            <a:r>
              <a:rPr lang="en-US" dirty="0"/>
              <a:t>—risks associated with constraints imposed by management or the marketplace. </a:t>
            </a:r>
            <a:endParaRPr lang="en-US" dirty="0" smtClean="0"/>
          </a:p>
          <a:p>
            <a:pPr>
              <a:lnSpc>
                <a:spcPct val="150000"/>
              </a:lnSpc>
            </a:pPr>
            <a:r>
              <a:rPr lang="en-US" dirty="0" smtClean="0"/>
              <a:t>• </a:t>
            </a:r>
            <a:r>
              <a:rPr lang="en-US" b="1" dirty="0"/>
              <a:t>Customer characteristics</a:t>
            </a:r>
            <a:r>
              <a:rPr lang="en-US" dirty="0"/>
              <a:t>—risks associated with the sophistication of the </a:t>
            </a:r>
            <a:r>
              <a:rPr lang="en-US" dirty="0" smtClean="0"/>
              <a:t>customer </a:t>
            </a:r>
            <a:r>
              <a:rPr lang="en-US" dirty="0"/>
              <a:t>and the developer's ability to </a:t>
            </a:r>
            <a:r>
              <a:rPr lang="en-US" dirty="0" smtClean="0"/>
              <a:t>    communicate </a:t>
            </a:r>
            <a:r>
              <a:rPr lang="en-US" dirty="0"/>
              <a:t>with the customer in a timely manner. </a:t>
            </a:r>
            <a:endParaRPr lang="en-US" dirty="0" smtClean="0"/>
          </a:p>
          <a:p>
            <a:pPr>
              <a:lnSpc>
                <a:spcPct val="150000"/>
              </a:lnSpc>
            </a:pPr>
            <a:r>
              <a:rPr lang="en-US" b="1" dirty="0" smtClean="0"/>
              <a:t>• </a:t>
            </a:r>
            <a:r>
              <a:rPr lang="en-US" b="1" dirty="0"/>
              <a:t>Process definition</a:t>
            </a:r>
            <a:r>
              <a:rPr lang="en-US" dirty="0"/>
              <a:t>—risks associated with the degree to which the software process has been defined and is followed by the development </a:t>
            </a:r>
            <a:r>
              <a:rPr lang="en-US" dirty="0" smtClean="0"/>
              <a:t>organization</a:t>
            </a:r>
            <a:r>
              <a:rPr lang="en-US" dirty="0"/>
              <a:t>. </a:t>
            </a:r>
            <a:endParaRPr lang="en-US" dirty="0" smtClean="0"/>
          </a:p>
          <a:p>
            <a:pPr>
              <a:lnSpc>
                <a:spcPct val="150000"/>
              </a:lnSpc>
            </a:pPr>
            <a:r>
              <a:rPr lang="en-US" dirty="0" smtClean="0"/>
              <a:t>• </a:t>
            </a:r>
            <a:r>
              <a:rPr lang="en-US" b="1" dirty="0"/>
              <a:t>Development environment</a:t>
            </a:r>
            <a:r>
              <a:rPr lang="en-US" dirty="0"/>
              <a:t>—risks associated with the availability and quality of the tools to be used to build the product. </a:t>
            </a:r>
            <a:endParaRPr lang="en-US" dirty="0" smtClean="0"/>
          </a:p>
          <a:p>
            <a:pPr>
              <a:lnSpc>
                <a:spcPct val="150000"/>
              </a:lnSpc>
            </a:pPr>
            <a:r>
              <a:rPr lang="en-US" b="1" dirty="0" smtClean="0"/>
              <a:t>• </a:t>
            </a:r>
            <a:r>
              <a:rPr lang="en-US" b="1" dirty="0"/>
              <a:t>Technology to be built</a:t>
            </a:r>
            <a:r>
              <a:rPr lang="en-US" dirty="0"/>
              <a:t>—risks associated with the complexity of the system to be built and the "newness" of the technology that is packaged by the system. </a:t>
            </a:r>
            <a:endParaRPr lang="en-US" dirty="0" smtClean="0"/>
          </a:p>
          <a:p>
            <a:pPr>
              <a:lnSpc>
                <a:spcPct val="150000"/>
              </a:lnSpc>
            </a:pPr>
            <a:r>
              <a:rPr lang="en-US" dirty="0" smtClean="0"/>
              <a:t>• </a:t>
            </a:r>
            <a:r>
              <a:rPr lang="en-US" b="1" dirty="0"/>
              <a:t>Staff size and experience</a:t>
            </a:r>
            <a:r>
              <a:rPr lang="en-US" dirty="0"/>
              <a:t>—risks associated with the overall technical and project experience of the software engineers who will do the work</a:t>
            </a:r>
            <a:endParaRPr lang="en-IN" dirty="0"/>
          </a:p>
        </p:txBody>
      </p:sp>
      <p:sp>
        <p:nvSpPr>
          <p:cNvPr id="3" name="Rectangle 2"/>
          <p:cNvSpPr/>
          <p:nvPr/>
        </p:nvSpPr>
        <p:spPr>
          <a:xfrm>
            <a:off x="261258" y="185456"/>
            <a:ext cx="11438828" cy="646331"/>
          </a:xfrm>
          <a:prstGeom prst="rect">
            <a:avLst/>
          </a:prstGeom>
        </p:spPr>
        <p:txBody>
          <a:bodyPr wrap="square">
            <a:spAutoFit/>
          </a:bodyPr>
          <a:lstStyle/>
          <a:p>
            <a:r>
              <a:rPr lang="en-US" dirty="0"/>
              <a:t>One method for identifying risks is to create a risk item checklist. The checklist can be used for risk identification and focuses on some subset of known and predictable risks in the following generic subcategories:</a:t>
            </a:r>
            <a:endParaRPr lang="en-IN" dirty="0"/>
          </a:p>
        </p:txBody>
      </p:sp>
    </p:spTree>
    <p:extLst>
      <p:ext uri="{BB962C8B-B14F-4D97-AF65-F5344CB8AC3E}">
        <p14:creationId xmlns:p14="http://schemas.microsoft.com/office/powerpoint/2010/main" val="363309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743" y="96185"/>
            <a:ext cx="3947940" cy="461665"/>
          </a:xfrm>
          <a:prstGeom prst="rect">
            <a:avLst/>
          </a:prstGeom>
        </p:spPr>
        <p:txBody>
          <a:bodyPr wrap="none">
            <a:spAutoFit/>
          </a:bodyPr>
          <a:lstStyle/>
          <a:p>
            <a:r>
              <a:rPr lang="en-IN" sz="2400" b="1" dirty="0"/>
              <a:t>Assessing Overall Project Risk</a:t>
            </a:r>
          </a:p>
        </p:txBody>
      </p:sp>
      <p:sp>
        <p:nvSpPr>
          <p:cNvPr id="4" name="Rectangle 3"/>
          <p:cNvSpPr/>
          <p:nvPr/>
        </p:nvSpPr>
        <p:spPr>
          <a:xfrm>
            <a:off x="313507" y="557850"/>
            <a:ext cx="11599819" cy="6186309"/>
          </a:xfrm>
          <a:prstGeom prst="rect">
            <a:avLst/>
          </a:prstGeom>
        </p:spPr>
        <p:txBody>
          <a:bodyPr wrap="square">
            <a:spAutoFit/>
          </a:bodyPr>
          <a:lstStyle/>
          <a:p>
            <a:r>
              <a:rPr lang="en-US" dirty="0"/>
              <a:t>the overall risk of a software project </a:t>
            </a:r>
            <a:r>
              <a:rPr lang="en-US" dirty="0" smtClean="0"/>
              <a:t>can be evaluated by </a:t>
            </a:r>
            <a:r>
              <a:rPr lang="en-US" dirty="0"/>
              <a:t>answering some key questions. These questions are based on feedback from experienced project managers worldwide. They help determine how likely the project is to succeed. </a:t>
            </a:r>
          </a:p>
          <a:p>
            <a:r>
              <a:rPr lang="en-US" dirty="0" smtClean="0"/>
              <a:t>Here’s </a:t>
            </a:r>
            <a:r>
              <a:rPr lang="en-US" dirty="0"/>
              <a:t>a simplified explanation of the questions</a:t>
            </a:r>
            <a:r>
              <a:rPr lang="en-US" dirty="0" smtClean="0"/>
              <a:t>:</a:t>
            </a:r>
          </a:p>
          <a:p>
            <a:endParaRPr lang="en-US" dirty="0"/>
          </a:p>
          <a:p>
            <a:pPr marL="342900" indent="-342900">
              <a:buFont typeface="+mj-lt"/>
              <a:buAutoNum type="arabicPeriod"/>
            </a:pPr>
            <a:r>
              <a:rPr lang="en-US" b="1" dirty="0"/>
              <a:t>Support from Managers:</a:t>
            </a:r>
            <a:r>
              <a:rPr lang="en-US" dirty="0"/>
              <a:t> Have the top people (both software and customer managers) officially agreed to </a:t>
            </a:r>
            <a:r>
              <a:rPr lang="en-US" b="1" dirty="0"/>
              <a:t>back</a:t>
            </a:r>
            <a:r>
              <a:rPr lang="en-US" dirty="0"/>
              <a:t> </a:t>
            </a:r>
            <a:r>
              <a:rPr lang="en-US" dirty="0" smtClean="0"/>
              <a:t>this project</a:t>
            </a:r>
            <a:r>
              <a:rPr lang="en-US" dirty="0"/>
              <a:t>?</a:t>
            </a:r>
          </a:p>
          <a:p>
            <a:pPr marL="342900" indent="-342900">
              <a:lnSpc>
                <a:spcPct val="150000"/>
              </a:lnSpc>
              <a:buFont typeface="+mj-lt"/>
              <a:buAutoNum type="arabicPeriod"/>
            </a:pPr>
            <a:r>
              <a:rPr lang="en-US" b="1" dirty="0"/>
              <a:t>Commitment from Users:</a:t>
            </a:r>
            <a:r>
              <a:rPr lang="en-US" dirty="0"/>
              <a:t> Are the </a:t>
            </a:r>
            <a:r>
              <a:rPr lang="en-US" b="1" dirty="0"/>
              <a:t>people who will use </a:t>
            </a:r>
            <a:r>
              <a:rPr lang="en-US" dirty="0"/>
              <a:t>the software excited and fully supportive of the project?</a:t>
            </a:r>
          </a:p>
          <a:p>
            <a:pPr marL="342900" indent="-342900">
              <a:lnSpc>
                <a:spcPct val="150000"/>
              </a:lnSpc>
              <a:buFont typeface="+mj-lt"/>
              <a:buAutoNum type="arabicPeriod"/>
            </a:pPr>
            <a:r>
              <a:rPr lang="en-US" b="1" dirty="0"/>
              <a:t>Understanding Requirements:</a:t>
            </a:r>
            <a:r>
              <a:rPr lang="en-US" dirty="0"/>
              <a:t> Does the software team understand exactly what the users and customers need?</a:t>
            </a:r>
          </a:p>
          <a:p>
            <a:pPr marL="342900" indent="-342900">
              <a:lnSpc>
                <a:spcPct val="150000"/>
              </a:lnSpc>
              <a:buFont typeface="+mj-lt"/>
              <a:buAutoNum type="arabicPeriod"/>
            </a:pPr>
            <a:r>
              <a:rPr lang="en-US" b="1" dirty="0"/>
              <a:t>Customer Involvement:</a:t>
            </a:r>
            <a:r>
              <a:rPr lang="en-US" dirty="0"/>
              <a:t> Have the customers played an active role in defining what they want?</a:t>
            </a:r>
          </a:p>
          <a:p>
            <a:pPr marL="342900" indent="-342900">
              <a:lnSpc>
                <a:spcPct val="150000"/>
              </a:lnSpc>
              <a:buFont typeface="+mj-lt"/>
              <a:buAutoNum type="arabicPeriod"/>
            </a:pPr>
            <a:r>
              <a:rPr lang="en-US" b="1" dirty="0"/>
              <a:t>Realistic Expectations:</a:t>
            </a:r>
            <a:r>
              <a:rPr lang="en-US" dirty="0"/>
              <a:t> Do users have practical and achievable expectations for what the software can do?</a:t>
            </a:r>
          </a:p>
          <a:p>
            <a:pPr marL="342900" indent="-342900">
              <a:lnSpc>
                <a:spcPct val="150000"/>
              </a:lnSpc>
              <a:buFont typeface="+mj-lt"/>
              <a:buAutoNum type="arabicPeriod"/>
            </a:pPr>
            <a:r>
              <a:rPr lang="en-US" b="1" dirty="0"/>
              <a:t>Stable Scope:</a:t>
            </a:r>
            <a:r>
              <a:rPr lang="en-US" dirty="0"/>
              <a:t> Is the project's purpose and scope clear and </a:t>
            </a:r>
            <a:r>
              <a:rPr lang="en-US" b="1" dirty="0"/>
              <a:t>unlikely to change</a:t>
            </a:r>
            <a:r>
              <a:rPr lang="en-US" dirty="0"/>
              <a:t>?</a:t>
            </a:r>
          </a:p>
          <a:p>
            <a:pPr marL="342900" indent="-342900">
              <a:lnSpc>
                <a:spcPct val="150000"/>
              </a:lnSpc>
              <a:buFont typeface="+mj-lt"/>
              <a:buAutoNum type="arabicPeriod"/>
            </a:pPr>
            <a:r>
              <a:rPr lang="en-US" b="1" dirty="0"/>
              <a:t>Team Skills:</a:t>
            </a:r>
            <a:r>
              <a:rPr lang="en-US" dirty="0"/>
              <a:t> Does the software team have all the </a:t>
            </a:r>
            <a:r>
              <a:rPr lang="en-US" b="1" dirty="0"/>
              <a:t>necessary skills </a:t>
            </a:r>
            <a:r>
              <a:rPr lang="en-US" dirty="0"/>
              <a:t>to complete the project?</a:t>
            </a:r>
          </a:p>
          <a:p>
            <a:pPr marL="342900" indent="-342900">
              <a:lnSpc>
                <a:spcPct val="150000"/>
              </a:lnSpc>
              <a:buFont typeface="+mj-lt"/>
              <a:buAutoNum type="arabicPeriod"/>
            </a:pPr>
            <a:r>
              <a:rPr lang="en-US" b="1" dirty="0"/>
              <a:t>Stable Requirements:</a:t>
            </a:r>
            <a:r>
              <a:rPr lang="en-US" dirty="0"/>
              <a:t> Are the project requirements clear and </a:t>
            </a:r>
            <a:r>
              <a:rPr lang="en-US" b="1" dirty="0"/>
              <a:t>unlikely to change much</a:t>
            </a:r>
            <a:r>
              <a:rPr lang="en-US" dirty="0"/>
              <a:t>?</a:t>
            </a:r>
          </a:p>
          <a:p>
            <a:pPr marL="342900" indent="-342900">
              <a:lnSpc>
                <a:spcPct val="150000"/>
              </a:lnSpc>
              <a:buFont typeface="+mj-lt"/>
              <a:buAutoNum type="arabicPeriod"/>
            </a:pPr>
            <a:r>
              <a:rPr lang="en-US" b="1" dirty="0"/>
              <a:t>Familiar Technology:</a:t>
            </a:r>
            <a:r>
              <a:rPr lang="en-US" dirty="0"/>
              <a:t> Does the team have experience with the technology they’ll use for this project?</a:t>
            </a:r>
          </a:p>
          <a:p>
            <a:pPr marL="342900" indent="-342900">
              <a:lnSpc>
                <a:spcPct val="150000"/>
              </a:lnSpc>
              <a:buFont typeface="+mj-lt"/>
              <a:buAutoNum type="arabicPeriod"/>
            </a:pPr>
            <a:r>
              <a:rPr lang="en-US" b="1" dirty="0"/>
              <a:t>Enough People:</a:t>
            </a:r>
            <a:r>
              <a:rPr lang="en-US" dirty="0"/>
              <a:t> Is the team size sufficient to handle all the work?</a:t>
            </a:r>
          </a:p>
          <a:p>
            <a:pPr marL="342900" indent="-342900">
              <a:lnSpc>
                <a:spcPct val="150000"/>
              </a:lnSpc>
              <a:buFont typeface="+mj-lt"/>
              <a:buAutoNum type="arabicPeriod"/>
            </a:pPr>
            <a:r>
              <a:rPr lang="en-US" b="1" dirty="0"/>
              <a:t>Agreement on Goals:</a:t>
            </a:r>
            <a:r>
              <a:rPr lang="en-US" dirty="0"/>
              <a:t> Do all users and customers agree on why the project is important and what it should achieve?</a:t>
            </a:r>
          </a:p>
          <a:p>
            <a:endParaRPr lang="en-IN" dirty="0"/>
          </a:p>
        </p:txBody>
      </p:sp>
    </p:spTree>
    <p:extLst>
      <p:ext uri="{BB962C8B-B14F-4D97-AF65-F5344CB8AC3E}">
        <p14:creationId xmlns:p14="http://schemas.microsoft.com/office/powerpoint/2010/main" val="128148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7" y="247581"/>
            <a:ext cx="11639006" cy="1477328"/>
          </a:xfrm>
          <a:prstGeom prst="rect">
            <a:avLst/>
          </a:prstGeom>
        </p:spPr>
        <p:txBody>
          <a:bodyPr wrap="square">
            <a:spAutoFit/>
          </a:bodyPr>
          <a:lstStyle/>
          <a:p>
            <a:r>
              <a:rPr lang="en-US" dirty="0"/>
              <a:t>If you answer "no" to any of these questions, it means there’s a risk to the project in that area. To reduce the risk, you need to:</a:t>
            </a:r>
          </a:p>
          <a:p>
            <a:pPr>
              <a:buFont typeface="Arial" panose="020B0604020202020204" pitchFamily="34" charset="0"/>
              <a:buChar char="•"/>
            </a:pPr>
            <a:r>
              <a:rPr lang="en-US" b="1" dirty="0"/>
              <a:t>Mitigate:</a:t>
            </a:r>
            <a:r>
              <a:rPr lang="en-US" dirty="0"/>
              <a:t> Take action to fix or improve the situation.</a:t>
            </a:r>
          </a:p>
          <a:p>
            <a:pPr>
              <a:buFont typeface="Arial" panose="020B0604020202020204" pitchFamily="34" charset="0"/>
              <a:buChar char="•"/>
            </a:pPr>
            <a:r>
              <a:rPr lang="en-US" b="1" dirty="0"/>
              <a:t>Monitor:</a:t>
            </a:r>
            <a:r>
              <a:rPr lang="en-US" dirty="0"/>
              <a:t> Keep a close eye on that issue.</a:t>
            </a:r>
          </a:p>
          <a:p>
            <a:pPr>
              <a:buFont typeface="Arial" panose="020B0604020202020204" pitchFamily="34" charset="0"/>
              <a:buChar char="•"/>
            </a:pPr>
            <a:r>
              <a:rPr lang="en-US" b="1" dirty="0"/>
              <a:t>Manage:</a:t>
            </a:r>
            <a:r>
              <a:rPr lang="en-US" dirty="0"/>
              <a:t> Plan steps to handle any problems that might arise.</a:t>
            </a:r>
          </a:p>
        </p:txBody>
      </p:sp>
      <p:sp>
        <p:nvSpPr>
          <p:cNvPr id="3" name="Rectangle 2"/>
          <p:cNvSpPr/>
          <p:nvPr/>
        </p:nvSpPr>
        <p:spPr>
          <a:xfrm>
            <a:off x="0" y="2055614"/>
            <a:ext cx="3921330" cy="461665"/>
          </a:xfrm>
          <a:prstGeom prst="rect">
            <a:avLst/>
          </a:prstGeom>
        </p:spPr>
        <p:txBody>
          <a:bodyPr wrap="none">
            <a:spAutoFit/>
          </a:bodyPr>
          <a:lstStyle/>
          <a:p>
            <a:r>
              <a:rPr lang="en-IN" sz="2400" b="1" dirty="0"/>
              <a:t>Risk Components and Drivers</a:t>
            </a:r>
          </a:p>
        </p:txBody>
      </p:sp>
      <p:sp>
        <p:nvSpPr>
          <p:cNvPr id="4" name="Rectangle 3"/>
          <p:cNvSpPr/>
          <p:nvPr/>
        </p:nvSpPr>
        <p:spPr>
          <a:xfrm>
            <a:off x="261257" y="2611959"/>
            <a:ext cx="11639006" cy="2308324"/>
          </a:xfrm>
          <a:prstGeom prst="rect">
            <a:avLst/>
          </a:prstGeom>
        </p:spPr>
        <p:txBody>
          <a:bodyPr wrap="square">
            <a:spAutoFit/>
          </a:bodyPr>
          <a:lstStyle/>
          <a:p>
            <a:r>
              <a:rPr lang="en-US" dirty="0"/>
              <a:t>The </a:t>
            </a:r>
            <a:r>
              <a:rPr lang="en-US" b="1" dirty="0"/>
              <a:t>U.S. Air </a:t>
            </a:r>
            <a:r>
              <a:rPr lang="en-US" b="1" dirty="0" smtClean="0"/>
              <a:t>Force </a:t>
            </a:r>
            <a:r>
              <a:rPr lang="en-US" dirty="0"/>
              <a:t>has written a pamphlet that contains </a:t>
            </a:r>
            <a:r>
              <a:rPr lang="en-US" b="1" dirty="0"/>
              <a:t>excellent guidelines for software risk identification </a:t>
            </a:r>
            <a:r>
              <a:rPr lang="en-US" dirty="0" smtClean="0"/>
              <a:t>. </a:t>
            </a:r>
            <a:r>
              <a:rPr lang="en-US" dirty="0"/>
              <a:t>The Air Force approach requires that the project manager identify the risk drivers that </a:t>
            </a:r>
            <a:r>
              <a:rPr lang="en-US" dirty="0" smtClean="0"/>
              <a:t>affect the </a:t>
            </a:r>
          </a:p>
          <a:p>
            <a:r>
              <a:rPr lang="en-US" dirty="0" smtClean="0"/>
              <a:t>software risk </a:t>
            </a:r>
            <a:r>
              <a:rPr lang="en-US" dirty="0"/>
              <a:t>components</a:t>
            </a:r>
            <a:r>
              <a:rPr lang="en-US" dirty="0" smtClean="0"/>
              <a:t>—</a:t>
            </a:r>
          </a:p>
          <a:p>
            <a:pPr marL="342900" indent="-342900">
              <a:buAutoNum type="arabicPeriod"/>
            </a:pPr>
            <a:r>
              <a:rPr lang="en-IN" b="1" dirty="0" smtClean="0"/>
              <a:t>Performance risk :- </a:t>
            </a:r>
            <a:r>
              <a:rPr lang="en-US" dirty="0"/>
              <a:t>This is about whether the software will meet all its requirements and serve its purpose properly</a:t>
            </a:r>
            <a:r>
              <a:rPr lang="en-US" dirty="0" smtClean="0"/>
              <a:t>.</a:t>
            </a:r>
          </a:p>
          <a:p>
            <a:pPr marL="342900" indent="-342900">
              <a:buAutoNum type="arabicPeriod"/>
            </a:pPr>
            <a:r>
              <a:rPr lang="en-IN" b="1" dirty="0"/>
              <a:t>Cost </a:t>
            </a:r>
            <a:r>
              <a:rPr lang="en-IN" b="1" dirty="0" smtClean="0"/>
              <a:t>risk :- </a:t>
            </a:r>
            <a:r>
              <a:rPr lang="en-US" dirty="0"/>
              <a:t>This looks at how likely it is that the costs won’t exceed what was planned</a:t>
            </a:r>
            <a:r>
              <a:rPr lang="en-US" dirty="0" smtClean="0"/>
              <a:t>.</a:t>
            </a:r>
          </a:p>
          <a:p>
            <a:pPr marL="342900" indent="-342900">
              <a:buAutoNum type="arabicPeriod"/>
            </a:pPr>
            <a:r>
              <a:rPr lang="en-IN" b="1" dirty="0"/>
              <a:t>Support </a:t>
            </a:r>
            <a:r>
              <a:rPr lang="en-IN" b="1" dirty="0" smtClean="0"/>
              <a:t>risk :- </a:t>
            </a:r>
            <a:r>
              <a:rPr lang="en-US" dirty="0"/>
              <a:t>This is about how maintainable and adaptable the software will be after it’s delivered</a:t>
            </a:r>
            <a:r>
              <a:rPr lang="en-US" dirty="0" smtClean="0"/>
              <a:t>.</a:t>
            </a:r>
          </a:p>
          <a:p>
            <a:pPr marL="342900" indent="-342900">
              <a:buAutoNum type="arabicPeriod"/>
            </a:pPr>
            <a:r>
              <a:rPr lang="en-IN" b="1" dirty="0" smtClean="0"/>
              <a:t>Schedule Risk :- </a:t>
            </a:r>
            <a:r>
              <a:rPr lang="en-US" dirty="0"/>
              <a:t>This measures the uncertainty of whether deadlines will be met and the product will be delivered when promised.</a:t>
            </a:r>
            <a:endParaRPr lang="en-IN" b="1" dirty="0"/>
          </a:p>
        </p:txBody>
      </p:sp>
    </p:spTree>
    <p:extLst>
      <p:ext uri="{BB962C8B-B14F-4D97-AF65-F5344CB8AC3E}">
        <p14:creationId xmlns:p14="http://schemas.microsoft.com/office/powerpoint/2010/main" val="1063999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93" y="93506"/>
            <a:ext cx="11843657" cy="646331"/>
          </a:xfrm>
          <a:prstGeom prst="rect">
            <a:avLst/>
          </a:prstGeom>
        </p:spPr>
        <p:txBody>
          <a:bodyPr wrap="square">
            <a:spAutoFit/>
          </a:bodyPr>
          <a:lstStyle/>
          <a:p>
            <a:r>
              <a:rPr lang="en-US" dirty="0"/>
              <a:t>The impact of each risk driver on the risk component is divided into one of four impact categories—</a:t>
            </a:r>
            <a:r>
              <a:rPr lang="en-US" b="1" dirty="0"/>
              <a:t>negligible</a:t>
            </a:r>
            <a:r>
              <a:rPr lang="en-US" dirty="0"/>
              <a:t>, </a:t>
            </a:r>
            <a:r>
              <a:rPr lang="en-US" b="1" dirty="0"/>
              <a:t>margina</a:t>
            </a:r>
            <a:r>
              <a:rPr lang="en-US" dirty="0"/>
              <a:t>l, </a:t>
            </a:r>
            <a:r>
              <a:rPr lang="en-US" b="1" dirty="0" smtClean="0"/>
              <a:t>critical</a:t>
            </a:r>
            <a:r>
              <a:rPr lang="en-US" dirty="0" smtClean="0"/>
              <a:t>, </a:t>
            </a:r>
            <a:r>
              <a:rPr lang="en-US" dirty="0"/>
              <a:t>or </a:t>
            </a:r>
            <a:r>
              <a:rPr lang="en-US" b="1" dirty="0"/>
              <a:t>catastrophic</a:t>
            </a:r>
            <a:r>
              <a:rPr lang="en-US" dirty="0"/>
              <a:t>.</a:t>
            </a:r>
            <a:endParaRPr lang="en-IN" dirty="0"/>
          </a:p>
        </p:txBody>
      </p:sp>
      <p:pic>
        <p:nvPicPr>
          <p:cNvPr id="3" name="Picture 2"/>
          <p:cNvPicPr>
            <a:picLocks noChangeAspect="1"/>
          </p:cNvPicPr>
          <p:nvPr/>
        </p:nvPicPr>
        <p:blipFill>
          <a:blip r:embed="rId2"/>
          <a:stretch>
            <a:fillRect/>
          </a:stretch>
        </p:blipFill>
        <p:spPr>
          <a:xfrm>
            <a:off x="2384760" y="616716"/>
            <a:ext cx="6850680" cy="6136781"/>
          </a:xfrm>
          <a:prstGeom prst="rect">
            <a:avLst/>
          </a:prstGeom>
        </p:spPr>
      </p:pic>
    </p:spTree>
    <p:extLst>
      <p:ext uri="{BB962C8B-B14F-4D97-AF65-F5344CB8AC3E}">
        <p14:creationId xmlns:p14="http://schemas.microsoft.com/office/powerpoint/2010/main" val="291189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031" y="132834"/>
            <a:ext cx="2419830" cy="461665"/>
          </a:xfrm>
          <a:prstGeom prst="rect">
            <a:avLst/>
          </a:prstGeom>
        </p:spPr>
        <p:txBody>
          <a:bodyPr wrap="none">
            <a:spAutoFit/>
          </a:bodyPr>
          <a:lstStyle/>
          <a:p>
            <a:r>
              <a:rPr lang="en-IN" sz="2400" b="1" dirty="0"/>
              <a:t>RISK PROJECTION</a:t>
            </a:r>
          </a:p>
        </p:txBody>
      </p:sp>
      <p:sp>
        <p:nvSpPr>
          <p:cNvPr id="3" name="Rectangle 2"/>
          <p:cNvSpPr/>
          <p:nvPr/>
        </p:nvSpPr>
        <p:spPr>
          <a:xfrm>
            <a:off x="353971" y="594499"/>
            <a:ext cx="11572418" cy="3831818"/>
          </a:xfrm>
          <a:prstGeom prst="rect">
            <a:avLst/>
          </a:prstGeom>
        </p:spPr>
        <p:txBody>
          <a:bodyPr wrap="square">
            <a:spAutoFit/>
          </a:bodyPr>
          <a:lstStyle/>
          <a:p>
            <a:r>
              <a:rPr lang="en-US" dirty="0"/>
              <a:t>Risk projection, also called risk estimation. The project planner, along with other managers and technical staff, performs four risk projection activities</a:t>
            </a:r>
            <a:r>
              <a:rPr lang="en-US" dirty="0" smtClean="0"/>
              <a:t>:</a:t>
            </a:r>
          </a:p>
          <a:p>
            <a:endParaRPr lang="en-US" dirty="0"/>
          </a:p>
          <a:p>
            <a:pPr marL="285750" indent="-285750">
              <a:lnSpc>
                <a:spcPct val="150000"/>
              </a:lnSpc>
              <a:buFont typeface="Arial" panose="020B0604020202020204" pitchFamily="34" charset="0"/>
              <a:buChar char="•"/>
            </a:pPr>
            <a:r>
              <a:rPr lang="en-US" b="1" dirty="0"/>
              <a:t>Set a Likelihood </a:t>
            </a:r>
            <a:r>
              <a:rPr lang="en-US" b="1" dirty="0" smtClean="0"/>
              <a:t>Scale:</a:t>
            </a:r>
            <a:r>
              <a:rPr lang="en-US" dirty="0" smtClean="0"/>
              <a:t> Create </a:t>
            </a:r>
            <a:r>
              <a:rPr lang="en-US" dirty="0"/>
              <a:t>a way to rate how likely a risk is, like "low," "medium," or "high</a:t>
            </a:r>
            <a:r>
              <a:rPr lang="en-US" dirty="0" smtClean="0"/>
              <a:t>.“</a:t>
            </a:r>
          </a:p>
          <a:p>
            <a:pPr marL="285750" indent="-285750">
              <a:lnSpc>
                <a:spcPct val="150000"/>
              </a:lnSpc>
              <a:buFont typeface="Arial" panose="020B0604020202020204" pitchFamily="34" charset="0"/>
              <a:buChar char="•"/>
            </a:pPr>
            <a:r>
              <a:rPr lang="en-US" b="1" dirty="0"/>
              <a:t>Describe </a:t>
            </a:r>
            <a:r>
              <a:rPr lang="en-US" b="1" dirty="0" smtClean="0"/>
              <a:t>Consequences:</a:t>
            </a:r>
            <a:r>
              <a:rPr lang="en-US" dirty="0" smtClean="0"/>
              <a:t> Clearly </a:t>
            </a:r>
            <a:r>
              <a:rPr lang="en-US" dirty="0"/>
              <a:t>explain what could go wrong if the risk becomes a reality</a:t>
            </a:r>
            <a:r>
              <a:rPr lang="en-US" dirty="0" smtClean="0"/>
              <a:t>.</a:t>
            </a:r>
          </a:p>
          <a:p>
            <a:pPr marL="285750" indent="-285750">
              <a:lnSpc>
                <a:spcPct val="150000"/>
              </a:lnSpc>
              <a:buFont typeface="Arial" panose="020B0604020202020204" pitchFamily="34" charset="0"/>
              <a:buChar char="•"/>
            </a:pPr>
            <a:r>
              <a:rPr lang="en-US" b="1" dirty="0"/>
              <a:t>Estimate </a:t>
            </a:r>
            <a:r>
              <a:rPr lang="en-US" b="1" dirty="0" smtClean="0"/>
              <a:t>Impact:</a:t>
            </a:r>
            <a:r>
              <a:rPr lang="en-US" dirty="0" smtClean="0"/>
              <a:t> Predict </a:t>
            </a:r>
            <a:r>
              <a:rPr lang="en-US" dirty="0"/>
              <a:t>how bad the effect will be on the project and the final product.</a:t>
            </a:r>
          </a:p>
          <a:p>
            <a:pPr marL="285750" indent="-285750">
              <a:lnSpc>
                <a:spcPct val="150000"/>
              </a:lnSpc>
              <a:buFont typeface="Arial" panose="020B0604020202020204" pitchFamily="34" charset="0"/>
              <a:buChar char="•"/>
            </a:pPr>
            <a:r>
              <a:rPr lang="en-US" b="1" dirty="0"/>
              <a:t>Check </a:t>
            </a:r>
            <a:r>
              <a:rPr lang="en-US" b="1" dirty="0" smtClean="0"/>
              <a:t>Accuracy:</a:t>
            </a:r>
            <a:r>
              <a:rPr lang="en-US" dirty="0" smtClean="0"/>
              <a:t> Be </a:t>
            </a:r>
            <a:r>
              <a:rPr lang="en-US" dirty="0"/>
              <a:t>clear about how reliable the estimates are. if your guesses about the risks aren't accurate, it could lead to misunderstandings or poor planning.</a:t>
            </a:r>
          </a:p>
          <a:p>
            <a:endParaRPr lang="en-US" dirty="0"/>
          </a:p>
          <a:p>
            <a:endParaRPr lang="en-US" dirty="0"/>
          </a:p>
          <a:p>
            <a:endParaRPr lang="en-IN" dirty="0"/>
          </a:p>
        </p:txBody>
      </p:sp>
    </p:spTree>
    <p:extLst>
      <p:ext uri="{BB962C8B-B14F-4D97-AF65-F5344CB8AC3E}">
        <p14:creationId xmlns:p14="http://schemas.microsoft.com/office/powerpoint/2010/main" val="2627612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2033</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Chapter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Navin</dc:creator>
  <cp:lastModifiedBy>Navin</cp:lastModifiedBy>
  <cp:revision>28</cp:revision>
  <dcterms:created xsi:type="dcterms:W3CDTF">2024-11-22T03:26:24Z</dcterms:created>
  <dcterms:modified xsi:type="dcterms:W3CDTF">2024-11-26T14:46:47Z</dcterms:modified>
</cp:coreProperties>
</file>