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46B7EA-D5FD-49CF-B604-7C2CCBAFC9D0}"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333810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46B7EA-D5FD-49CF-B604-7C2CCBAFC9D0}"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374030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46B7EA-D5FD-49CF-B604-7C2CCBAFC9D0}"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314823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46B7EA-D5FD-49CF-B604-7C2CCBAFC9D0}"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135464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46B7EA-D5FD-49CF-B604-7C2CCBAFC9D0}"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195493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46B7EA-D5FD-49CF-B604-7C2CCBAFC9D0}"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138932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46B7EA-D5FD-49CF-B604-7C2CCBAFC9D0}"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387786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46B7EA-D5FD-49CF-B604-7C2CCBAFC9D0}"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317798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6B7EA-D5FD-49CF-B604-7C2CCBAFC9D0}" type="datetimeFigureOut">
              <a:rPr lang="en-IN" smtClean="0"/>
              <a:t>30-11-2024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293974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46B7EA-D5FD-49CF-B604-7C2CCBAFC9D0}"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262186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46B7EA-D5FD-49CF-B604-7C2CCBAFC9D0}"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59147-F117-4329-8607-818092121AF0}" type="slidenum">
              <a:rPr lang="en-IN" smtClean="0"/>
              <a:t>‹#›</a:t>
            </a:fld>
            <a:endParaRPr lang="en-IN"/>
          </a:p>
        </p:txBody>
      </p:sp>
    </p:spTree>
    <p:extLst>
      <p:ext uri="{BB962C8B-B14F-4D97-AF65-F5344CB8AC3E}">
        <p14:creationId xmlns:p14="http://schemas.microsoft.com/office/powerpoint/2010/main" val="286209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6B7EA-D5FD-49CF-B604-7C2CCBAFC9D0}" type="datetimeFigureOut">
              <a:rPr lang="en-IN" smtClean="0"/>
              <a:t>30-11-2024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59147-F117-4329-8607-818092121AF0}" type="slidenum">
              <a:rPr lang="en-IN" smtClean="0"/>
              <a:t>‹#›</a:t>
            </a:fld>
            <a:endParaRPr lang="en-IN"/>
          </a:p>
        </p:txBody>
      </p:sp>
    </p:spTree>
    <p:extLst>
      <p:ext uri="{BB962C8B-B14F-4D97-AF65-F5344CB8AC3E}">
        <p14:creationId xmlns:p14="http://schemas.microsoft.com/office/powerpoint/2010/main" val="375666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a:t>
            </a:r>
            <a:endParaRPr lang="en-IN" dirty="0"/>
          </a:p>
        </p:txBody>
      </p:sp>
      <p:sp>
        <p:nvSpPr>
          <p:cNvPr id="3" name="Subtitle 2"/>
          <p:cNvSpPr>
            <a:spLocks noGrp="1"/>
          </p:cNvSpPr>
          <p:nvPr>
            <p:ph type="subTitle" idx="1"/>
          </p:nvPr>
        </p:nvSpPr>
        <p:spPr/>
        <p:txBody>
          <a:bodyPr/>
          <a:lstStyle/>
          <a:p>
            <a:r>
              <a:rPr lang="en-IN" b="1" dirty="0" smtClean="0"/>
              <a:t>PROJECT SCHEDULING AND TRACKING</a:t>
            </a:r>
            <a:endParaRPr lang="en-IN" b="1" dirty="0"/>
          </a:p>
        </p:txBody>
      </p:sp>
    </p:spTree>
    <p:extLst>
      <p:ext uri="{BB962C8B-B14F-4D97-AF65-F5344CB8AC3E}">
        <p14:creationId xmlns:p14="http://schemas.microsoft.com/office/powerpoint/2010/main" val="1475330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6050" y="143692"/>
            <a:ext cx="6647763" cy="3756479"/>
          </a:xfrm>
          <a:prstGeom prst="rect">
            <a:avLst/>
          </a:prstGeom>
        </p:spPr>
      </p:pic>
      <p:sp>
        <p:nvSpPr>
          <p:cNvPr id="3" name="Rectangle 2"/>
          <p:cNvSpPr/>
          <p:nvPr/>
        </p:nvSpPr>
        <p:spPr>
          <a:xfrm>
            <a:off x="0" y="4080357"/>
            <a:ext cx="4108882" cy="369332"/>
          </a:xfrm>
          <a:prstGeom prst="rect">
            <a:avLst/>
          </a:prstGeom>
        </p:spPr>
        <p:txBody>
          <a:bodyPr wrap="none">
            <a:spAutoFit/>
          </a:bodyPr>
          <a:lstStyle/>
          <a:p>
            <a:r>
              <a:rPr lang="en-US" b="1" dirty="0"/>
              <a:t>Computing a Task Set Selector </a:t>
            </a:r>
            <a:r>
              <a:rPr lang="en-US" b="1" dirty="0" smtClean="0"/>
              <a:t>Value(TSS)</a:t>
            </a:r>
            <a:endParaRPr lang="en-IN" b="1" dirty="0"/>
          </a:p>
        </p:txBody>
      </p:sp>
      <p:sp>
        <p:nvSpPr>
          <p:cNvPr id="4" name="Rectangle 3"/>
          <p:cNvSpPr/>
          <p:nvPr/>
        </p:nvSpPr>
        <p:spPr>
          <a:xfrm>
            <a:off x="200296" y="4449689"/>
            <a:ext cx="8564880" cy="369332"/>
          </a:xfrm>
          <a:prstGeom prst="rect">
            <a:avLst/>
          </a:prstGeom>
        </p:spPr>
        <p:txBody>
          <a:bodyPr wrap="square">
            <a:spAutoFit/>
          </a:bodyPr>
          <a:lstStyle/>
          <a:p>
            <a:r>
              <a:rPr lang="en-US" dirty="0"/>
              <a:t>To select the appropriate task set for a project, the following steps should be </a:t>
            </a:r>
            <a:r>
              <a:rPr lang="en-US" dirty="0" smtClean="0"/>
              <a:t>conducted</a:t>
            </a:r>
            <a:r>
              <a:rPr lang="en-US" dirty="0"/>
              <a:t>:</a:t>
            </a:r>
            <a:endParaRPr lang="en-IN" dirty="0"/>
          </a:p>
        </p:txBody>
      </p:sp>
      <p:sp>
        <p:nvSpPr>
          <p:cNvPr id="5" name="Rectangle 4"/>
          <p:cNvSpPr/>
          <p:nvPr/>
        </p:nvSpPr>
        <p:spPr>
          <a:xfrm>
            <a:off x="383176" y="4768374"/>
            <a:ext cx="11530149" cy="2031325"/>
          </a:xfrm>
          <a:prstGeom prst="rect">
            <a:avLst/>
          </a:prstGeom>
        </p:spPr>
        <p:txBody>
          <a:bodyPr wrap="square">
            <a:spAutoFit/>
          </a:bodyPr>
          <a:lstStyle/>
          <a:p>
            <a:pPr marL="342900" indent="-342900">
              <a:buAutoNum type="arabicPeriod"/>
            </a:pPr>
            <a:r>
              <a:rPr lang="en-US" dirty="0" smtClean="0"/>
              <a:t>Review </a:t>
            </a:r>
            <a:r>
              <a:rPr lang="en-US" dirty="0"/>
              <a:t>each of the </a:t>
            </a:r>
            <a:r>
              <a:rPr lang="en-US" b="1" dirty="0"/>
              <a:t>adaptation criteria</a:t>
            </a:r>
            <a:r>
              <a:rPr lang="en-US" dirty="0"/>
              <a:t> </a:t>
            </a:r>
            <a:r>
              <a:rPr lang="en-US" dirty="0" smtClean="0"/>
              <a:t>and </a:t>
            </a:r>
            <a:r>
              <a:rPr lang="en-US" dirty="0"/>
              <a:t>assign the </a:t>
            </a:r>
            <a:r>
              <a:rPr lang="en-US" dirty="0" smtClean="0"/>
              <a:t>appropriate </a:t>
            </a:r>
            <a:r>
              <a:rPr lang="en-US" dirty="0"/>
              <a:t>grades (1 to 5) based on the characteristics of the project. These grades should be entered into </a:t>
            </a:r>
            <a:r>
              <a:rPr lang="en-US" dirty="0" smtClean="0"/>
              <a:t>above Table.</a:t>
            </a:r>
          </a:p>
          <a:p>
            <a:pPr marL="342900" indent="-342900">
              <a:buAutoNum type="arabicPeriod"/>
            </a:pPr>
            <a:endParaRPr lang="en-US" dirty="0" smtClean="0"/>
          </a:p>
          <a:p>
            <a:pPr marL="342900" indent="-342900">
              <a:buAutoNum type="arabicPeriod"/>
            </a:pPr>
            <a:r>
              <a:rPr lang="en-US" dirty="0"/>
              <a:t>Review the weighting factors assigned to each of the criteria. The value of a weighting factor ranges from </a:t>
            </a:r>
            <a:r>
              <a:rPr lang="en-US" b="1" dirty="0"/>
              <a:t>0.8 to 1.2 </a:t>
            </a:r>
            <a:r>
              <a:rPr lang="en-US" dirty="0"/>
              <a:t>and provides an indication of the </a:t>
            </a:r>
            <a:r>
              <a:rPr lang="en-US" dirty="0" smtClean="0"/>
              <a:t>relative </a:t>
            </a:r>
            <a:r>
              <a:rPr lang="en-US" dirty="0"/>
              <a:t>importance of a particular adaptation criterion to the types of software </a:t>
            </a:r>
            <a:r>
              <a:rPr lang="en-US" dirty="0" smtClean="0"/>
              <a:t>developed.</a:t>
            </a:r>
          </a:p>
          <a:p>
            <a:pPr marL="342900" indent="-342900">
              <a:buAutoNum type="arabicPeriod"/>
            </a:pPr>
            <a:endParaRPr lang="en-IN" dirty="0"/>
          </a:p>
        </p:txBody>
      </p:sp>
    </p:spTree>
    <p:extLst>
      <p:ext uri="{BB962C8B-B14F-4D97-AF65-F5344CB8AC3E}">
        <p14:creationId xmlns:p14="http://schemas.microsoft.com/office/powerpoint/2010/main" val="136745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47" y="261257"/>
            <a:ext cx="11778343" cy="2585323"/>
          </a:xfrm>
          <a:prstGeom prst="rect">
            <a:avLst/>
          </a:prstGeom>
        </p:spPr>
        <p:txBody>
          <a:bodyPr wrap="square">
            <a:spAutoFit/>
          </a:bodyPr>
          <a:lstStyle/>
          <a:p>
            <a:r>
              <a:rPr lang="en-US" dirty="0"/>
              <a:t>3. Multiply the </a:t>
            </a:r>
            <a:r>
              <a:rPr lang="en-US" b="1" dirty="0"/>
              <a:t>grade</a:t>
            </a:r>
            <a:r>
              <a:rPr lang="en-US" dirty="0"/>
              <a:t> entered in Table </a:t>
            </a:r>
            <a:r>
              <a:rPr lang="en-US" dirty="0" smtClean="0"/>
              <a:t> </a:t>
            </a:r>
            <a:r>
              <a:rPr lang="en-US" dirty="0"/>
              <a:t>by the </a:t>
            </a:r>
            <a:r>
              <a:rPr lang="en-US" b="1" dirty="0"/>
              <a:t>weighting factor </a:t>
            </a:r>
            <a:r>
              <a:rPr lang="en-US" dirty="0"/>
              <a:t>and by the </a:t>
            </a:r>
            <a:r>
              <a:rPr lang="en-US" b="1" dirty="0"/>
              <a:t>entry point multiplier </a:t>
            </a:r>
            <a:r>
              <a:rPr lang="en-US" dirty="0"/>
              <a:t>for the type of project to be </a:t>
            </a:r>
            <a:r>
              <a:rPr lang="en-US" dirty="0" smtClean="0"/>
              <a:t> undertaken</a:t>
            </a:r>
            <a:r>
              <a:rPr lang="en-US" dirty="0"/>
              <a:t>. </a:t>
            </a:r>
            <a:endParaRPr lang="en-US" dirty="0" smtClean="0"/>
          </a:p>
          <a:p>
            <a:r>
              <a:rPr lang="en-US" dirty="0" smtClean="0"/>
              <a:t>The </a:t>
            </a:r>
            <a:r>
              <a:rPr lang="en-US" dirty="0"/>
              <a:t>entry point multiplier takes on a value of </a:t>
            </a:r>
            <a:r>
              <a:rPr lang="en-US" b="1" dirty="0"/>
              <a:t>0 or 1 </a:t>
            </a:r>
            <a:r>
              <a:rPr lang="en-US" dirty="0"/>
              <a:t>and indicates the relevance of the </a:t>
            </a:r>
            <a:r>
              <a:rPr lang="en-US" dirty="0" smtClean="0"/>
              <a:t>adaptation </a:t>
            </a:r>
            <a:r>
              <a:rPr lang="en-US" dirty="0"/>
              <a:t>criterion to the project type. The result of the product </a:t>
            </a:r>
            <a:r>
              <a:rPr lang="en-US" dirty="0" smtClean="0"/>
              <a:t>:-</a:t>
            </a:r>
          </a:p>
          <a:p>
            <a:pPr algn="ctr"/>
            <a:r>
              <a:rPr lang="en-US" b="1" dirty="0" smtClean="0"/>
              <a:t>grade * </a:t>
            </a:r>
            <a:r>
              <a:rPr lang="en-US" b="1" dirty="0"/>
              <a:t>weighting factor </a:t>
            </a:r>
            <a:r>
              <a:rPr lang="en-US" b="1" dirty="0" smtClean="0"/>
              <a:t>* </a:t>
            </a:r>
            <a:r>
              <a:rPr lang="en-US" b="1" dirty="0"/>
              <a:t>entry point </a:t>
            </a:r>
            <a:r>
              <a:rPr lang="en-US" b="1" dirty="0" smtClean="0"/>
              <a:t>multiplier</a:t>
            </a:r>
          </a:p>
          <a:p>
            <a:pPr algn="ctr"/>
            <a:endParaRPr lang="en-US" b="1" dirty="0"/>
          </a:p>
          <a:p>
            <a:r>
              <a:rPr lang="en-US" dirty="0"/>
              <a:t>4. Compute the average of all entries in the Product column and place the result in the space marked </a:t>
            </a:r>
            <a:r>
              <a:rPr lang="en-US" b="1" dirty="0"/>
              <a:t>task set selector (TSS). </a:t>
            </a:r>
            <a:r>
              <a:rPr lang="en-US" dirty="0"/>
              <a:t>This value will be used to help select the task set that is most appropriate for the project.</a:t>
            </a:r>
            <a:endParaRPr lang="en-US" b="1" dirty="0" smtClean="0"/>
          </a:p>
          <a:p>
            <a:pPr algn="ctr"/>
            <a:endParaRPr lang="en-IN" b="1" dirty="0"/>
          </a:p>
        </p:txBody>
      </p:sp>
      <p:sp>
        <p:nvSpPr>
          <p:cNvPr id="3" name="Rectangle 2"/>
          <p:cNvSpPr/>
          <p:nvPr/>
        </p:nvSpPr>
        <p:spPr>
          <a:xfrm>
            <a:off x="370113" y="2846580"/>
            <a:ext cx="11464835" cy="1754326"/>
          </a:xfrm>
          <a:prstGeom prst="rect">
            <a:avLst/>
          </a:prstGeom>
        </p:spPr>
        <p:txBody>
          <a:bodyPr wrap="square">
            <a:spAutoFit/>
          </a:bodyPr>
          <a:lstStyle/>
          <a:p>
            <a:r>
              <a:rPr lang="en-US" dirty="0"/>
              <a:t>Once the task set selector is computed, the following guidelines can be used to select the appropriate task set for a project: </a:t>
            </a:r>
            <a:endParaRPr lang="en-US" dirty="0" smtClean="0"/>
          </a:p>
          <a:p>
            <a:pPr algn="ctr"/>
            <a:r>
              <a:rPr lang="en-US" b="1" dirty="0" smtClean="0"/>
              <a:t>Task </a:t>
            </a:r>
            <a:r>
              <a:rPr lang="en-US" b="1" dirty="0"/>
              <a:t>set selector </a:t>
            </a:r>
            <a:r>
              <a:rPr lang="en-US" b="1" dirty="0" smtClean="0"/>
              <a:t>value     Degree </a:t>
            </a:r>
            <a:r>
              <a:rPr lang="en-US" b="1" dirty="0"/>
              <a:t>of rigor </a:t>
            </a:r>
            <a:endParaRPr lang="en-US" b="1" dirty="0" smtClean="0"/>
          </a:p>
          <a:p>
            <a:pPr algn="ctr"/>
            <a:r>
              <a:rPr lang="en-US" dirty="0" smtClean="0"/>
              <a:t>TSS </a:t>
            </a:r>
            <a:r>
              <a:rPr lang="en-US" dirty="0"/>
              <a:t>&lt; </a:t>
            </a:r>
            <a:r>
              <a:rPr lang="en-US" dirty="0" smtClean="0"/>
              <a:t>1.2                              casual </a:t>
            </a:r>
          </a:p>
          <a:p>
            <a:pPr algn="ctr"/>
            <a:r>
              <a:rPr lang="en-US" dirty="0" smtClean="0"/>
              <a:t>1.0 </a:t>
            </a:r>
            <a:r>
              <a:rPr lang="en-US" dirty="0"/>
              <a:t>&lt; TSS &lt; 3.0 </a:t>
            </a:r>
            <a:r>
              <a:rPr lang="en-US" dirty="0" smtClean="0"/>
              <a:t>                   structured </a:t>
            </a:r>
          </a:p>
          <a:p>
            <a:pPr algn="ctr"/>
            <a:r>
              <a:rPr lang="en-US" dirty="0" smtClean="0"/>
              <a:t>TSS </a:t>
            </a:r>
            <a:r>
              <a:rPr lang="en-US" dirty="0"/>
              <a:t>&gt; 2.4 </a:t>
            </a:r>
            <a:r>
              <a:rPr lang="en-US" dirty="0" smtClean="0"/>
              <a:t>                             strict </a:t>
            </a:r>
            <a:endParaRPr lang="en-IN" dirty="0"/>
          </a:p>
        </p:txBody>
      </p:sp>
    </p:spTree>
    <p:extLst>
      <p:ext uri="{BB962C8B-B14F-4D97-AF65-F5344CB8AC3E}">
        <p14:creationId xmlns:p14="http://schemas.microsoft.com/office/powerpoint/2010/main" val="304815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297" y="3466071"/>
            <a:ext cx="11608526" cy="3139321"/>
          </a:xfrm>
          <a:prstGeom prst="rect">
            <a:avLst/>
          </a:prstGeom>
        </p:spPr>
        <p:txBody>
          <a:bodyPr wrap="square">
            <a:spAutoFit/>
          </a:bodyPr>
          <a:lstStyle/>
          <a:p>
            <a:r>
              <a:rPr lang="en-US" dirty="0" smtClean="0"/>
              <a:t>In above table  </a:t>
            </a:r>
            <a:r>
              <a:rPr lang="en-US" dirty="0"/>
              <a:t>illustrates how TSS might be computed for a hypothetical </a:t>
            </a:r>
            <a:r>
              <a:rPr lang="en-US" dirty="0" smtClean="0"/>
              <a:t>project</a:t>
            </a:r>
            <a:r>
              <a:rPr lang="en-US" dirty="0"/>
              <a:t> </a:t>
            </a:r>
            <a:r>
              <a:rPr lang="en-US" dirty="0" smtClean="0"/>
              <a:t>:-</a:t>
            </a:r>
          </a:p>
          <a:p>
            <a:pPr marL="285750" indent="-285750">
              <a:buFont typeface="Arial" panose="020B0604020202020204" pitchFamily="34" charset="0"/>
              <a:buChar char="•"/>
            </a:pPr>
            <a:r>
              <a:rPr lang="en-US" dirty="0" smtClean="0"/>
              <a:t>The </a:t>
            </a:r>
            <a:r>
              <a:rPr lang="en-US" dirty="0"/>
              <a:t>project manager selects the grades shown in the Grade column. </a:t>
            </a:r>
            <a:endParaRPr lang="en-US" dirty="0" smtClean="0"/>
          </a:p>
          <a:p>
            <a:pPr marL="285750" indent="-285750">
              <a:buFont typeface="Arial" panose="020B0604020202020204" pitchFamily="34" charset="0"/>
              <a:buChar char="•"/>
            </a:pPr>
            <a:r>
              <a:rPr lang="en-US" dirty="0" smtClean="0"/>
              <a:t>The </a:t>
            </a:r>
            <a:r>
              <a:rPr lang="en-US" dirty="0"/>
              <a:t>project type is </a:t>
            </a:r>
            <a:r>
              <a:rPr lang="en-US" b="1" dirty="0"/>
              <a:t>new application development</a:t>
            </a:r>
            <a:r>
              <a:rPr lang="en-US" dirty="0"/>
              <a:t>. Therefore, entry point multipliers are selected from the </a:t>
            </a:r>
            <a:r>
              <a:rPr lang="en-US" b="1" dirty="0" err="1"/>
              <a:t>NDev</a:t>
            </a:r>
            <a:r>
              <a:rPr lang="en-US" dirty="0"/>
              <a:t> column. </a:t>
            </a:r>
            <a:endParaRPr lang="en-US" dirty="0" smtClean="0"/>
          </a:p>
          <a:p>
            <a:pPr marL="285750" indent="-285750">
              <a:buFont typeface="Arial" panose="020B0604020202020204" pitchFamily="34" charset="0"/>
              <a:buChar char="•"/>
            </a:pPr>
            <a:r>
              <a:rPr lang="en-US" dirty="0" smtClean="0"/>
              <a:t>The </a:t>
            </a:r>
            <a:r>
              <a:rPr lang="en-US" dirty="0"/>
              <a:t>entry in the Product column is computed using </a:t>
            </a:r>
            <a:endParaRPr lang="en-US" dirty="0" smtClean="0"/>
          </a:p>
          <a:p>
            <a:endParaRPr lang="en-US" dirty="0" smtClean="0"/>
          </a:p>
          <a:p>
            <a:pPr algn="ctr"/>
            <a:r>
              <a:rPr lang="en-US" b="1" dirty="0" smtClean="0"/>
              <a:t>Grade * </a:t>
            </a:r>
            <a:r>
              <a:rPr lang="en-US" b="1" dirty="0"/>
              <a:t>Weight </a:t>
            </a:r>
            <a:r>
              <a:rPr lang="en-US" b="1" dirty="0" smtClean="0"/>
              <a:t>* </a:t>
            </a:r>
            <a:r>
              <a:rPr lang="en-US" b="1" dirty="0" err="1"/>
              <a:t>NewDev</a:t>
            </a:r>
            <a:r>
              <a:rPr lang="en-US" b="1" dirty="0"/>
              <a:t> entry point multiplier </a:t>
            </a:r>
            <a:endParaRPr lang="en-US" b="1" dirty="0" smtClean="0"/>
          </a:p>
          <a:p>
            <a:endParaRPr lang="en-US" dirty="0" smtClean="0"/>
          </a:p>
          <a:p>
            <a:pPr marL="285750" indent="-285750">
              <a:buFont typeface="Arial" panose="020B0604020202020204" pitchFamily="34" charset="0"/>
              <a:buChar char="•"/>
            </a:pPr>
            <a:r>
              <a:rPr lang="en-US" dirty="0" smtClean="0"/>
              <a:t>The </a:t>
            </a:r>
            <a:r>
              <a:rPr lang="en-US" dirty="0"/>
              <a:t>value of </a:t>
            </a:r>
            <a:r>
              <a:rPr lang="en-US" b="1" dirty="0"/>
              <a:t>TSS</a:t>
            </a:r>
            <a:r>
              <a:rPr lang="en-US" dirty="0"/>
              <a:t> (computed as the average of all entries in the product column) is </a:t>
            </a:r>
            <a:r>
              <a:rPr lang="en-US" b="1" dirty="0"/>
              <a:t>2.8</a:t>
            </a:r>
            <a:r>
              <a:rPr lang="en-US" dirty="0"/>
              <a:t>. Using the criteria discussed previously, the manager has the option of using either the </a:t>
            </a:r>
            <a:r>
              <a:rPr lang="en-US" b="1" dirty="0"/>
              <a:t>structured</a:t>
            </a:r>
            <a:r>
              <a:rPr lang="en-US" dirty="0"/>
              <a:t> or the </a:t>
            </a:r>
            <a:r>
              <a:rPr lang="en-US" b="1" dirty="0"/>
              <a:t>strict task set</a:t>
            </a:r>
            <a:r>
              <a:rPr lang="en-US" dirty="0"/>
              <a:t>. The final decision is made once all project factors have been considered.</a:t>
            </a:r>
            <a:endParaRPr lang="en-IN" dirty="0"/>
          </a:p>
        </p:txBody>
      </p:sp>
      <p:pic>
        <p:nvPicPr>
          <p:cNvPr id="3" name="Picture 2"/>
          <p:cNvPicPr>
            <a:picLocks noChangeAspect="1"/>
          </p:cNvPicPr>
          <p:nvPr/>
        </p:nvPicPr>
        <p:blipFill>
          <a:blip r:embed="rId2"/>
          <a:stretch>
            <a:fillRect/>
          </a:stretch>
        </p:blipFill>
        <p:spPr>
          <a:xfrm>
            <a:off x="3069771" y="124415"/>
            <a:ext cx="5989126" cy="3341656"/>
          </a:xfrm>
          <a:prstGeom prst="rect">
            <a:avLst/>
          </a:prstGeom>
        </p:spPr>
      </p:pic>
    </p:spTree>
    <p:extLst>
      <p:ext uri="{BB962C8B-B14F-4D97-AF65-F5344CB8AC3E}">
        <p14:creationId xmlns:p14="http://schemas.microsoft.com/office/powerpoint/2010/main" val="622401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295" y="96186"/>
            <a:ext cx="5740098" cy="461665"/>
          </a:xfrm>
          <a:prstGeom prst="rect">
            <a:avLst/>
          </a:prstGeom>
        </p:spPr>
        <p:txBody>
          <a:bodyPr wrap="none">
            <a:spAutoFit/>
          </a:bodyPr>
          <a:lstStyle/>
          <a:p>
            <a:r>
              <a:rPr lang="en-IN" sz="2400" b="1" dirty="0"/>
              <a:t>SELECTING SOFTWARE ENGINEERING TASKS</a:t>
            </a:r>
          </a:p>
        </p:txBody>
      </p:sp>
      <p:sp>
        <p:nvSpPr>
          <p:cNvPr id="3" name="Rectangle 2"/>
          <p:cNvSpPr/>
          <p:nvPr/>
        </p:nvSpPr>
        <p:spPr>
          <a:xfrm>
            <a:off x="370113" y="557851"/>
            <a:ext cx="11595463" cy="5078313"/>
          </a:xfrm>
          <a:prstGeom prst="rect">
            <a:avLst/>
          </a:prstGeom>
        </p:spPr>
        <p:txBody>
          <a:bodyPr wrap="square">
            <a:spAutoFit/>
          </a:bodyPr>
          <a:lstStyle/>
          <a:p>
            <a:r>
              <a:rPr lang="en-US" dirty="0"/>
              <a:t>the task set will vary depending upon the </a:t>
            </a:r>
            <a:r>
              <a:rPr lang="en-US" dirty="0" smtClean="0"/>
              <a:t>project </a:t>
            </a:r>
            <a:r>
              <a:rPr lang="en-US" dirty="0"/>
              <a:t>type and the degree of rigor. </a:t>
            </a:r>
            <a:endParaRPr lang="en-US" dirty="0" smtClean="0"/>
          </a:p>
          <a:p>
            <a:r>
              <a:rPr lang="en-US" dirty="0"/>
              <a:t>T</a:t>
            </a:r>
            <a:r>
              <a:rPr lang="en-US" dirty="0" smtClean="0"/>
              <a:t>he </a:t>
            </a:r>
            <a:r>
              <a:rPr lang="en-US" dirty="0"/>
              <a:t>major software engineering tasks </a:t>
            </a:r>
            <a:r>
              <a:rPr lang="en-US" dirty="0" smtClean="0"/>
              <a:t>described in </a:t>
            </a:r>
            <a:r>
              <a:rPr lang="en-US" dirty="0"/>
              <a:t>the sections that follow are </a:t>
            </a:r>
            <a:r>
              <a:rPr lang="en-US" dirty="0" smtClean="0"/>
              <a:t>applicable </a:t>
            </a:r>
            <a:r>
              <a:rPr lang="en-US" dirty="0"/>
              <a:t>to all process model flows</a:t>
            </a:r>
            <a:r>
              <a:rPr lang="en-US" dirty="0" smtClean="0"/>
              <a:t>.</a:t>
            </a:r>
          </a:p>
          <a:p>
            <a:r>
              <a:rPr lang="en-US" dirty="0" smtClean="0"/>
              <a:t> </a:t>
            </a:r>
            <a:r>
              <a:rPr lang="en-US" dirty="0"/>
              <a:t>As an example, we consider the software engineering tasks for a </a:t>
            </a:r>
            <a:r>
              <a:rPr lang="en-US" b="1" dirty="0"/>
              <a:t>concept development </a:t>
            </a:r>
            <a:r>
              <a:rPr lang="en-US" b="1" dirty="0" smtClean="0"/>
              <a:t>project:-</a:t>
            </a:r>
          </a:p>
          <a:p>
            <a:endParaRPr lang="en-US" b="1" dirty="0" smtClean="0"/>
          </a:p>
          <a:p>
            <a:r>
              <a:rPr lang="en-US" dirty="0"/>
              <a:t>Concept development projects are approached by applying the following major tasks</a:t>
            </a:r>
            <a:r>
              <a:rPr lang="en-US" dirty="0" smtClean="0"/>
              <a:t>:</a:t>
            </a:r>
          </a:p>
          <a:p>
            <a:endParaRPr lang="en-US" b="1" dirty="0"/>
          </a:p>
          <a:p>
            <a:pPr marL="285750" indent="-285750">
              <a:lnSpc>
                <a:spcPct val="150000"/>
              </a:lnSpc>
              <a:buFont typeface="Arial" panose="020B0604020202020204" pitchFamily="34" charset="0"/>
              <a:buChar char="•"/>
            </a:pPr>
            <a:r>
              <a:rPr lang="en-US" b="1" dirty="0" smtClean="0"/>
              <a:t>Concept </a:t>
            </a:r>
            <a:r>
              <a:rPr lang="en-US" b="1" dirty="0"/>
              <a:t>scoping </a:t>
            </a:r>
            <a:r>
              <a:rPr lang="en-US" dirty="0"/>
              <a:t>determines the overall scope of the project. </a:t>
            </a:r>
            <a:endParaRPr lang="en-US" dirty="0" smtClean="0"/>
          </a:p>
          <a:p>
            <a:pPr marL="285750" indent="-285750">
              <a:lnSpc>
                <a:spcPct val="150000"/>
              </a:lnSpc>
              <a:buFont typeface="Arial" panose="020B0604020202020204" pitchFamily="34" charset="0"/>
              <a:buChar char="•"/>
            </a:pPr>
            <a:r>
              <a:rPr lang="en-US" b="1" dirty="0" smtClean="0"/>
              <a:t>Preliminary </a:t>
            </a:r>
            <a:r>
              <a:rPr lang="en-US" b="1" dirty="0"/>
              <a:t>concept planning </a:t>
            </a:r>
            <a:r>
              <a:rPr lang="en-US" b="1" dirty="0" smtClean="0"/>
              <a:t>:- </a:t>
            </a:r>
            <a:r>
              <a:rPr lang="en-US" dirty="0" smtClean="0"/>
              <a:t>the </a:t>
            </a:r>
            <a:r>
              <a:rPr lang="en-US" dirty="0"/>
              <a:t>team (or manager) must determine whether anyone is available to do </a:t>
            </a:r>
            <a:r>
              <a:rPr lang="en-US" dirty="0" smtClean="0"/>
              <a:t>it. </a:t>
            </a:r>
          </a:p>
          <a:p>
            <a:pPr marL="285750" indent="-285750">
              <a:lnSpc>
                <a:spcPct val="150000"/>
              </a:lnSpc>
              <a:buFont typeface="Arial" panose="020B0604020202020204" pitchFamily="34" charset="0"/>
              <a:buChar char="•"/>
            </a:pPr>
            <a:r>
              <a:rPr lang="en-US" b="1" dirty="0" smtClean="0"/>
              <a:t>Technology </a:t>
            </a:r>
            <a:r>
              <a:rPr lang="en-US" b="1" dirty="0"/>
              <a:t>risk assessment </a:t>
            </a:r>
            <a:r>
              <a:rPr lang="en-US" dirty="0"/>
              <a:t>evaluates the risk associated with the </a:t>
            </a:r>
            <a:r>
              <a:rPr lang="en-US" dirty="0" smtClean="0"/>
              <a:t>technology </a:t>
            </a:r>
            <a:r>
              <a:rPr lang="en-US" dirty="0"/>
              <a:t>to be implemented as part of project scope. </a:t>
            </a:r>
            <a:endParaRPr lang="en-US" dirty="0" smtClean="0"/>
          </a:p>
          <a:p>
            <a:pPr marL="285750" indent="-285750">
              <a:lnSpc>
                <a:spcPct val="150000"/>
              </a:lnSpc>
              <a:buFont typeface="Arial" panose="020B0604020202020204" pitchFamily="34" charset="0"/>
              <a:buChar char="•"/>
            </a:pPr>
            <a:r>
              <a:rPr lang="en-US" b="1" dirty="0" smtClean="0"/>
              <a:t>Proof </a:t>
            </a:r>
            <a:r>
              <a:rPr lang="en-US" b="1" dirty="0"/>
              <a:t>of concept </a:t>
            </a:r>
            <a:r>
              <a:rPr lang="en-US" dirty="0"/>
              <a:t>demonstrates the viability of a new technology in the </a:t>
            </a:r>
            <a:r>
              <a:rPr lang="en-US" dirty="0" smtClean="0"/>
              <a:t>software </a:t>
            </a:r>
            <a:r>
              <a:rPr lang="en-US" dirty="0"/>
              <a:t>context. </a:t>
            </a:r>
            <a:endParaRPr lang="en-US" dirty="0" smtClean="0"/>
          </a:p>
          <a:p>
            <a:pPr marL="285750" indent="-285750">
              <a:lnSpc>
                <a:spcPct val="150000"/>
              </a:lnSpc>
              <a:buFont typeface="Arial" panose="020B0604020202020204" pitchFamily="34" charset="0"/>
              <a:buChar char="•"/>
            </a:pPr>
            <a:r>
              <a:rPr lang="en-US" b="1" dirty="0" smtClean="0"/>
              <a:t>Concept implementation:- </a:t>
            </a:r>
            <a:r>
              <a:rPr lang="en-US" dirty="0"/>
              <a:t>implement it in a prototypical manner so that the customer can evaluate </a:t>
            </a:r>
            <a:r>
              <a:rPr lang="en-US" dirty="0" smtClean="0"/>
              <a:t>it.</a:t>
            </a:r>
          </a:p>
          <a:p>
            <a:pPr marL="285750" indent="-285750">
              <a:lnSpc>
                <a:spcPct val="150000"/>
              </a:lnSpc>
              <a:buFont typeface="Arial" panose="020B0604020202020204" pitchFamily="34" charset="0"/>
              <a:buChar char="•"/>
            </a:pPr>
            <a:r>
              <a:rPr lang="en-US" b="1" dirty="0" smtClean="0"/>
              <a:t>Customer </a:t>
            </a:r>
            <a:r>
              <a:rPr lang="en-US" b="1" dirty="0"/>
              <a:t>reaction </a:t>
            </a:r>
            <a:r>
              <a:rPr lang="en-US" dirty="0"/>
              <a:t>to the concept solicits feedback on a new technology concept and targets specific customer applications.</a:t>
            </a:r>
            <a:endParaRPr lang="en-IN" b="1" dirty="0"/>
          </a:p>
        </p:txBody>
      </p:sp>
    </p:spTree>
    <p:extLst>
      <p:ext uri="{BB962C8B-B14F-4D97-AF65-F5344CB8AC3E}">
        <p14:creationId xmlns:p14="http://schemas.microsoft.com/office/powerpoint/2010/main" val="143743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1373" y="143692"/>
            <a:ext cx="6635580" cy="4183301"/>
          </a:xfrm>
          <a:prstGeom prst="rect">
            <a:avLst/>
          </a:prstGeom>
        </p:spPr>
      </p:pic>
    </p:spTree>
    <p:extLst>
      <p:ext uri="{BB962C8B-B14F-4D97-AF65-F5344CB8AC3E}">
        <p14:creationId xmlns:p14="http://schemas.microsoft.com/office/powerpoint/2010/main" val="28310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66" y="148437"/>
            <a:ext cx="3143168" cy="369332"/>
          </a:xfrm>
          <a:prstGeom prst="rect">
            <a:avLst/>
          </a:prstGeom>
        </p:spPr>
        <p:txBody>
          <a:bodyPr wrap="none">
            <a:spAutoFit/>
          </a:bodyPr>
          <a:lstStyle/>
          <a:p>
            <a:r>
              <a:rPr lang="en-IN" b="1" dirty="0"/>
              <a:t>REFINEMENT OF MAJOR TASKS</a:t>
            </a:r>
          </a:p>
        </p:txBody>
      </p:sp>
      <p:pic>
        <p:nvPicPr>
          <p:cNvPr id="3" name="Picture 2"/>
          <p:cNvPicPr>
            <a:picLocks noChangeAspect="1"/>
          </p:cNvPicPr>
          <p:nvPr/>
        </p:nvPicPr>
        <p:blipFill>
          <a:blip r:embed="rId2"/>
          <a:stretch>
            <a:fillRect/>
          </a:stretch>
        </p:blipFill>
        <p:spPr>
          <a:xfrm>
            <a:off x="2591273" y="2206422"/>
            <a:ext cx="6696419" cy="4041167"/>
          </a:xfrm>
          <a:prstGeom prst="rect">
            <a:avLst/>
          </a:prstGeom>
        </p:spPr>
      </p:pic>
      <p:sp>
        <p:nvSpPr>
          <p:cNvPr id="5" name="Rectangle 4"/>
          <p:cNvSpPr/>
          <p:nvPr/>
        </p:nvSpPr>
        <p:spPr>
          <a:xfrm>
            <a:off x="879565" y="761931"/>
            <a:ext cx="10772503" cy="646331"/>
          </a:xfrm>
          <a:prstGeom prst="rect">
            <a:avLst/>
          </a:prstGeom>
        </p:spPr>
        <p:txBody>
          <a:bodyPr wrap="square">
            <a:spAutoFit/>
          </a:bodyPr>
          <a:lstStyle/>
          <a:p>
            <a:r>
              <a:rPr lang="en-US" dirty="0"/>
              <a:t>The diagram illustrates the </a:t>
            </a:r>
            <a:r>
              <a:rPr lang="en-US" b="1" dirty="0"/>
              <a:t>refinement of major tasks</a:t>
            </a:r>
            <a:r>
              <a:rPr lang="en-US" dirty="0"/>
              <a:t> in a software development project by showing how tasks are organized and evolve through different stages of the project lifecycle. </a:t>
            </a:r>
            <a:endParaRPr lang="en-IN" dirty="0"/>
          </a:p>
        </p:txBody>
      </p:sp>
    </p:spTree>
    <p:extLst>
      <p:ext uri="{BB962C8B-B14F-4D97-AF65-F5344CB8AC3E}">
        <p14:creationId xmlns:p14="http://schemas.microsoft.com/office/powerpoint/2010/main" val="52463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17" y="138333"/>
            <a:ext cx="11639006" cy="923330"/>
          </a:xfrm>
          <a:prstGeom prst="rect">
            <a:avLst/>
          </a:prstGeom>
        </p:spPr>
        <p:txBody>
          <a:bodyPr wrap="square">
            <a:spAutoFit/>
          </a:bodyPr>
          <a:lstStyle/>
          <a:p>
            <a:r>
              <a:rPr lang="en-US" b="1" dirty="0" smtClean="0"/>
              <a:t>1.Planning</a:t>
            </a:r>
            <a:r>
              <a:rPr lang="en-US" dirty="0"/>
              <a:t>:</a:t>
            </a:r>
          </a:p>
          <a:p>
            <a:pPr lvl="1">
              <a:buFont typeface="Arial" panose="020B0604020202020204" pitchFamily="34" charset="0"/>
              <a:buChar char="•"/>
            </a:pPr>
            <a:r>
              <a:rPr lang="en-US" dirty="0"/>
              <a:t>Tasks like </a:t>
            </a:r>
            <a:r>
              <a:rPr lang="en-US" b="1" dirty="0"/>
              <a:t>preliminary concept planning</a:t>
            </a:r>
            <a:r>
              <a:rPr lang="en-US" dirty="0"/>
              <a:t> and </a:t>
            </a:r>
            <a:r>
              <a:rPr lang="en-US" b="1" dirty="0"/>
              <a:t>technology risk assessment</a:t>
            </a:r>
            <a:r>
              <a:rPr lang="en-US" dirty="0"/>
              <a:t> are performed.</a:t>
            </a:r>
          </a:p>
          <a:p>
            <a:pPr lvl="1">
              <a:buFont typeface="Arial" panose="020B0604020202020204" pitchFamily="34" charset="0"/>
              <a:buChar char="•"/>
            </a:pPr>
            <a:r>
              <a:rPr lang="en-US" dirty="0"/>
              <a:t>These tasks focus on defining the scope and evaluating risks before starting actual development.</a:t>
            </a:r>
          </a:p>
        </p:txBody>
      </p:sp>
      <p:sp>
        <p:nvSpPr>
          <p:cNvPr id="3" name="Rectangle 2"/>
          <p:cNvSpPr/>
          <p:nvPr/>
        </p:nvSpPr>
        <p:spPr>
          <a:xfrm>
            <a:off x="169817" y="1253422"/>
            <a:ext cx="11769634" cy="923330"/>
          </a:xfrm>
          <a:prstGeom prst="rect">
            <a:avLst/>
          </a:prstGeom>
        </p:spPr>
        <p:txBody>
          <a:bodyPr wrap="square">
            <a:spAutoFit/>
          </a:bodyPr>
          <a:lstStyle/>
          <a:p>
            <a:r>
              <a:rPr lang="en-US" b="1" dirty="0" smtClean="0"/>
              <a:t>2.Engineering/Construction</a:t>
            </a:r>
            <a:r>
              <a:rPr lang="en-US" dirty="0"/>
              <a:t>:</a:t>
            </a:r>
          </a:p>
          <a:p>
            <a:pPr lvl="1">
              <a:buFont typeface="Arial" panose="020B0604020202020204" pitchFamily="34" charset="0"/>
              <a:buChar char="•"/>
            </a:pPr>
            <a:r>
              <a:rPr lang="en-US" dirty="0"/>
              <a:t>Includes tasks such as creating a </a:t>
            </a:r>
            <a:r>
              <a:rPr lang="en-US" b="1" dirty="0"/>
              <a:t>proof of concept</a:t>
            </a:r>
            <a:r>
              <a:rPr lang="en-US" dirty="0"/>
              <a:t> to validate feasibility and design.</a:t>
            </a:r>
          </a:p>
          <a:p>
            <a:pPr lvl="1">
              <a:buFont typeface="Arial" panose="020B0604020202020204" pitchFamily="34" charset="0"/>
              <a:buChar char="•"/>
            </a:pPr>
            <a:r>
              <a:rPr lang="en-US" dirty="0"/>
              <a:t>This phase involves building prototypes or initial solutions to ensure the chosen approach works.</a:t>
            </a:r>
          </a:p>
        </p:txBody>
      </p:sp>
      <p:sp>
        <p:nvSpPr>
          <p:cNvPr id="4" name="Rectangle 3"/>
          <p:cNvSpPr/>
          <p:nvPr/>
        </p:nvSpPr>
        <p:spPr>
          <a:xfrm>
            <a:off x="169817" y="2368511"/>
            <a:ext cx="11547566" cy="923330"/>
          </a:xfrm>
          <a:prstGeom prst="rect">
            <a:avLst/>
          </a:prstGeom>
        </p:spPr>
        <p:txBody>
          <a:bodyPr wrap="square">
            <a:spAutoFit/>
          </a:bodyPr>
          <a:lstStyle/>
          <a:p>
            <a:r>
              <a:rPr lang="en-US" b="1" dirty="0" smtClean="0"/>
              <a:t>3.Release</a:t>
            </a:r>
            <a:r>
              <a:rPr lang="en-US" dirty="0"/>
              <a:t>:</a:t>
            </a:r>
          </a:p>
          <a:p>
            <a:pPr lvl="1">
              <a:buFont typeface="Arial" panose="020B0604020202020204" pitchFamily="34" charset="0"/>
              <a:buChar char="•"/>
            </a:pPr>
            <a:r>
              <a:rPr lang="en-US" b="1" dirty="0"/>
              <a:t>Concept implementation</a:t>
            </a:r>
            <a:r>
              <a:rPr lang="en-US" dirty="0"/>
              <a:t> occurs, where the software is developed, tested, and made ready for deployment.</a:t>
            </a:r>
          </a:p>
          <a:p>
            <a:pPr lvl="1">
              <a:buFont typeface="Arial" panose="020B0604020202020204" pitchFamily="34" charset="0"/>
              <a:buChar char="•"/>
            </a:pPr>
            <a:r>
              <a:rPr lang="en-US" dirty="0"/>
              <a:t>At this stage, the product is nearly complete and ready for customer evaluation.</a:t>
            </a:r>
          </a:p>
        </p:txBody>
      </p:sp>
      <p:sp>
        <p:nvSpPr>
          <p:cNvPr id="5" name="Rectangle 4"/>
          <p:cNvSpPr/>
          <p:nvPr/>
        </p:nvSpPr>
        <p:spPr>
          <a:xfrm>
            <a:off x="169817" y="3483600"/>
            <a:ext cx="11430000" cy="923330"/>
          </a:xfrm>
          <a:prstGeom prst="rect">
            <a:avLst/>
          </a:prstGeom>
        </p:spPr>
        <p:txBody>
          <a:bodyPr wrap="square">
            <a:spAutoFit/>
          </a:bodyPr>
          <a:lstStyle/>
          <a:p>
            <a:r>
              <a:rPr lang="en-US" b="1" dirty="0" smtClean="0"/>
              <a:t>4.Customer </a:t>
            </a:r>
            <a:r>
              <a:rPr lang="en-US" b="1" dirty="0"/>
              <a:t>Evaluation</a:t>
            </a:r>
            <a:r>
              <a:rPr lang="en-US" dirty="0"/>
              <a:t>:</a:t>
            </a:r>
          </a:p>
          <a:p>
            <a:pPr lvl="1">
              <a:buFont typeface="Arial" panose="020B0604020202020204" pitchFamily="34" charset="0"/>
              <a:buChar char="•"/>
            </a:pPr>
            <a:r>
              <a:rPr lang="en-US" dirty="0"/>
              <a:t>After the release, customers provide feedback on the delivered product or concept.</a:t>
            </a:r>
          </a:p>
          <a:p>
            <a:pPr lvl="1">
              <a:buFont typeface="Arial" panose="020B0604020202020204" pitchFamily="34" charset="0"/>
              <a:buChar char="•"/>
            </a:pPr>
            <a:r>
              <a:rPr lang="en-US" dirty="0"/>
              <a:t>The feedback helps refine and improve the software in future iterations.</a:t>
            </a:r>
          </a:p>
        </p:txBody>
      </p:sp>
    </p:spTree>
    <p:extLst>
      <p:ext uri="{BB962C8B-B14F-4D97-AF65-F5344CB8AC3E}">
        <p14:creationId xmlns:p14="http://schemas.microsoft.com/office/powerpoint/2010/main" val="281674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03" y="618419"/>
            <a:ext cx="11373394" cy="1200329"/>
          </a:xfrm>
          <a:prstGeom prst="rect">
            <a:avLst/>
          </a:prstGeom>
        </p:spPr>
        <p:txBody>
          <a:bodyPr wrap="square">
            <a:spAutoFit/>
          </a:bodyPr>
          <a:lstStyle/>
          <a:p>
            <a:r>
              <a:rPr lang="en-US" dirty="0"/>
              <a:t>Individual tasks and subtasks have interdependencies based on their sequence. In addition, when more than one person is involved in a software engineering project, it is likely that development activities and tasks will be performed in parallel. When this occurs, concurrent tasks must be coordinated so that they will be complete when later tasks require their work product(s</a:t>
            </a:r>
            <a:r>
              <a:rPr lang="en-US" dirty="0" smtClean="0"/>
              <a:t>).</a:t>
            </a:r>
            <a:endParaRPr lang="en-IN" dirty="0"/>
          </a:p>
        </p:txBody>
      </p:sp>
      <p:sp>
        <p:nvSpPr>
          <p:cNvPr id="3" name="Rectangle 2"/>
          <p:cNvSpPr/>
          <p:nvPr/>
        </p:nvSpPr>
        <p:spPr>
          <a:xfrm>
            <a:off x="224470" y="156754"/>
            <a:ext cx="3784306" cy="461665"/>
          </a:xfrm>
          <a:prstGeom prst="rect">
            <a:avLst/>
          </a:prstGeom>
        </p:spPr>
        <p:txBody>
          <a:bodyPr wrap="none">
            <a:spAutoFit/>
          </a:bodyPr>
          <a:lstStyle/>
          <a:p>
            <a:r>
              <a:rPr lang="en-IN" sz="2400" b="1" dirty="0"/>
              <a:t>DEFINING A TASK NETWORK</a:t>
            </a:r>
          </a:p>
        </p:txBody>
      </p:sp>
      <p:sp>
        <p:nvSpPr>
          <p:cNvPr id="4" name="Rectangle 3"/>
          <p:cNvSpPr/>
          <p:nvPr/>
        </p:nvSpPr>
        <p:spPr>
          <a:xfrm>
            <a:off x="409303" y="2060807"/>
            <a:ext cx="10981508" cy="369332"/>
          </a:xfrm>
          <a:prstGeom prst="rect">
            <a:avLst/>
          </a:prstGeom>
        </p:spPr>
        <p:txBody>
          <a:bodyPr wrap="square">
            <a:spAutoFit/>
          </a:bodyPr>
          <a:lstStyle/>
          <a:p>
            <a:r>
              <a:rPr lang="en-US" dirty="0"/>
              <a:t>A </a:t>
            </a:r>
            <a:r>
              <a:rPr lang="en-US" b="1" dirty="0"/>
              <a:t>task network</a:t>
            </a:r>
            <a:r>
              <a:rPr lang="en-US" dirty="0"/>
              <a:t>, also called an </a:t>
            </a:r>
            <a:r>
              <a:rPr lang="en-US" b="1" dirty="0"/>
              <a:t>activity network</a:t>
            </a:r>
            <a:r>
              <a:rPr lang="en-US" dirty="0"/>
              <a:t>, is a graphic representation of the task flow for a project.</a:t>
            </a:r>
            <a:endParaRPr lang="en-IN" dirty="0"/>
          </a:p>
        </p:txBody>
      </p:sp>
      <p:pic>
        <p:nvPicPr>
          <p:cNvPr id="5" name="Picture 4"/>
          <p:cNvPicPr>
            <a:picLocks noChangeAspect="1"/>
          </p:cNvPicPr>
          <p:nvPr/>
        </p:nvPicPr>
        <p:blipFill>
          <a:blip r:embed="rId2"/>
          <a:stretch>
            <a:fillRect/>
          </a:stretch>
        </p:blipFill>
        <p:spPr>
          <a:xfrm>
            <a:off x="2193087" y="2672198"/>
            <a:ext cx="7203691" cy="3493471"/>
          </a:xfrm>
          <a:prstGeom prst="rect">
            <a:avLst/>
          </a:prstGeom>
        </p:spPr>
      </p:pic>
    </p:spTree>
    <p:extLst>
      <p:ext uri="{BB962C8B-B14F-4D97-AF65-F5344CB8AC3E}">
        <p14:creationId xmlns:p14="http://schemas.microsoft.com/office/powerpoint/2010/main" val="4009978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627" y="174562"/>
            <a:ext cx="1842171" cy="461665"/>
          </a:xfrm>
          <a:prstGeom prst="rect">
            <a:avLst/>
          </a:prstGeom>
        </p:spPr>
        <p:txBody>
          <a:bodyPr wrap="none">
            <a:spAutoFit/>
          </a:bodyPr>
          <a:lstStyle/>
          <a:p>
            <a:r>
              <a:rPr lang="en-IN" sz="2400" b="1" dirty="0"/>
              <a:t>SCHEDULING</a:t>
            </a:r>
          </a:p>
        </p:txBody>
      </p:sp>
      <p:sp>
        <p:nvSpPr>
          <p:cNvPr id="3" name="Rectangle 2"/>
          <p:cNvSpPr/>
          <p:nvPr/>
        </p:nvSpPr>
        <p:spPr>
          <a:xfrm>
            <a:off x="396240" y="636227"/>
            <a:ext cx="11556274" cy="369332"/>
          </a:xfrm>
          <a:prstGeom prst="rect">
            <a:avLst/>
          </a:prstGeom>
        </p:spPr>
        <p:txBody>
          <a:bodyPr wrap="square">
            <a:spAutoFit/>
          </a:bodyPr>
          <a:lstStyle/>
          <a:p>
            <a:r>
              <a:rPr lang="en-US" dirty="0"/>
              <a:t>Scheduling of a software project does not differ greatly from scheduling of any </a:t>
            </a:r>
            <a:r>
              <a:rPr lang="en-US" dirty="0" smtClean="0"/>
              <a:t>multitask </a:t>
            </a:r>
            <a:r>
              <a:rPr lang="en-US" dirty="0"/>
              <a:t>engineering effort.</a:t>
            </a:r>
            <a:endParaRPr lang="en-IN" dirty="0"/>
          </a:p>
        </p:txBody>
      </p:sp>
      <p:sp>
        <p:nvSpPr>
          <p:cNvPr id="4" name="Rectangle 3"/>
          <p:cNvSpPr/>
          <p:nvPr/>
        </p:nvSpPr>
        <p:spPr>
          <a:xfrm>
            <a:off x="396240" y="1097892"/>
            <a:ext cx="11556274" cy="2031325"/>
          </a:xfrm>
          <a:prstGeom prst="rect">
            <a:avLst/>
          </a:prstGeom>
        </p:spPr>
        <p:txBody>
          <a:bodyPr wrap="square">
            <a:spAutoFit/>
          </a:bodyPr>
          <a:lstStyle/>
          <a:p>
            <a:r>
              <a:rPr lang="en-US" b="1" dirty="0"/>
              <a:t>Program evaluation and review technique (PERT) </a:t>
            </a:r>
            <a:r>
              <a:rPr lang="en-US" dirty="0"/>
              <a:t>and </a:t>
            </a:r>
            <a:r>
              <a:rPr lang="en-US" b="1" dirty="0"/>
              <a:t>critical path method (CPM) </a:t>
            </a:r>
            <a:r>
              <a:rPr lang="en-US" dirty="0" smtClean="0"/>
              <a:t>are </a:t>
            </a:r>
            <a:r>
              <a:rPr lang="en-US" dirty="0"/>
              <a:t>two project scheduling methods that can be applied to software </a:t>
            </a:r>
            <a:r>
              <a:rPr lang="en-US" dirty="0" smtClean="0"/>
              <a:t>development</a:t>
            </a:r>
            <a:r>
              <a:rPr lang="en-US" dirty="0"/>
              <a:t>. </a:t>
            </a:r>
            <a:endParaRPr lang="en-US" dirty="0" smtClean="0"/>
          </a:p>
          <a:p>
            <a:r>
              <a:rPr lang="en-US" dirty="0" smtClean="0"/>
              <a:t>Both </a:t>
            </a:r>
            <a:r>
              <a:rPr lang="en-US" dirty="0"/>
              <a:t>techniques are driven by information already developed in earlier </a:t>
            </a:r>
            <a:r>
              <a:rPr lang="en-US" dirty="0" smtClean="0"/>
              <a:t>project </a:t>
            </a:r>
            <a:r>
              <a:rPr lang="en-US" dirty="0"/>
              <a:t>planning activities: </a:t>
            </a:r>
            <a:endParaRPr lang="en-US" dirty="0" smtClean="0"/>
          </a:p>
          <a:p>
            <a:r>
              <a:rPr lang="en-US" dirty="0" smtClean="0"/>
              <a:t>• </a:t>
            </a:r>
            <a:r>
              <a:rPr lang="en-US" dirty="0"/>
              <a:t>Estimates of effort </a:t>
            </a:r>
            <a:endParaRPr lang="en-US" dirty="0" smtClean="0"/>
          </a:p>
          <a:p>
            <a:r>
              <a:rPr lang="en-US" dirty="0" smtClean="0"/>
              <a:t>• </a:t>
            </a:r>
            <a:r>
              <a:rPr lang="en-US" dirty="0"/>
              <a:t>A decomposition of the product function </a:t>
            </a:r>
            <a:endParaRPr lang="en-US" dirty="0" smtClean="0"/>
          </a:p>
          <a:p>
            <a:r>
              <a:rPr lang="en-US" dirty="0" smtClean="0"/>
              <a:t>• </a:t>
            </a:r>
            <a:r>
              <a:rPr lang="en-US" dirty="0"/>
              <a:t>The selection of the appropriate process model and task set </a:t>
            </a:r>
            <a:endParaRPr lang="en-US" dirty="0" smtClean="0"/>
          </a:p>
          <a:p>
            <a:r>
              <a:rPr lang="en-US" dirty="0" smtClean="0"/>
              <a:t>• </a:t>
            </a:r>
            <a:r>
              <a:rPr lang="en-US" dirty="0"/>
              <a:t>Decomposition of tasks</a:t>
            </a:r>
            <a:endParaRPr lang="en-IN" dirty="0"/>
          </a:p>
        </p:txBody>
      </p:sp>
      <p:sp>
        <p:nvSpPr>
          <p:cNvPr id="5" name="Rectangle 4"/>
          <p:cNvSpPr/>
          <p:nvPr/>
        </p:nvSpPr>
        <p:spPr>
          <a:xfrm>
            <a:off x="396239" y="3359220"/>
            <a:ext cx="11438709" cy="1200329"/>
          </a:xfrm>
          <a:prstGeom prst="rect">
            <a:avLst/>
          </a:prstGeom>
        </p:spPr>
        <p:txBody>
          <a:bodyPr wrap="square">
            <a:spAutoFit/>
          </a:bodyPr>
          <a:lstStyle/>
          <a:p>
            <a:r>
              <a:rPr lang="en-US" dirty="0"/>
              <a:t>Both </a:t>
            </a:r>
            <a:r>
              <a:rPr lang="en-US" b="1" dirty="0"/>
              <a:t>PERT</a:t>
            </a:r>
            <a:r>
              <a:rPr lang="en-US" dirty="0"/>
              <a:t> and </a:t>
            </a:r>
            <a:r>
              <a:rPr lang="en-US" b="1" dirty="0"/>
              <a:t>CPM</a:t>
            </a:r>
            <a:r>
              <a:rPr lang="en-US" dirty="0"/>
              <a:t> provide quantitative tools that allow the software planner to </a:t>
            </a:r>
            <a:endParaRPr lang="en-US" dirty="0" smtClean="0"/>
          </a:p>
          <a:p>
            <a:pPr marL="342900" indent="-342900">
              <a:buAutoNum type="arabicParenBoth"/>
            </a:pPr>
            <a:r>
              <a:rPr lang="en-US" b="1" dirty="0" smtClean="0"/>
              <a:t>determine </a:t>
            </a:r>
            <a:r>
              <a:rPr lang="en-US" b="1" dirty="0"/>
              <a:t>the critical path</a:t>
            </a:r>
            <a:r>
              <a:rPr lang="en-US" dirty="0"/>
              <a:t>—the chain of tasks that determines the duration of the project; </a:t>
            </a:r>
            <a:endParaRPr lang="en-US" dirty="0" smtClean="0"/>
          </a:p>
          <a:p>
            <a:pPr marL="342900" indent="-342900">
              <a:buAutoNum type="arabicParenBoth"/>
            </a:pPr>
            <a:r>
              <a:rPr lang="en-US" dirty="0" smtClean="0"/>
              <a:t>establish </a:t>
            </a:r>
            <a:r>
              <a:rPr lang="en-US" dirty="0"/>
              <a:t>“most likely” time estimates for individual tasks by applying </a:t>
            </a:r>
            <a:r>
              <a:rPr lang="en-US" dirty="0" smtClean="0"/>
              <a:t>statistical </a:t>
            </a:r>
            <a:r>
              <a:rPr lang="en-US" dirty="0"/>
              <a:t>models; </a:t>
            </a:r>
            <a:r>
              <a:rPr lang="en-US" dirty="0" smtClean="0"/>
              <a:t> </a:t>
            </a:r>
          </a:p>
          <a:p>
            <a:pPr marL="342900" indent="-342900">
              <a:buAutoNum type="arabicParenBoth"/>
            </a:pPr>
            <a:r>
              <a:rPr lang="en-US" dirty="0" smtClean="0"/>
              <a:t>calculate </a:t>
            </a:r>
            <a:r>
              <a:rPr lang="en-US" dirty="0"/>
              <a:t>“boundary times” that define a time "window" for a particular task</a:t>
            </a:r>
            <a:endParaRPr lang="en-IN" dirty="0"/>
          </a:p>
        </p:txBody>
      </p:sp>
    </p:spTree>
    <p:extLst>
      <p:ext uri="{BB962C8B-B14F-4D97-AF65-F5344CB8AC3E}">
        <p14:creationId xmlns:p14="http://schemas.microsoft.com/office/powerpoint/2010/main" val="2905780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611" y="1494617"/>
            <a:ext cx="11556273" cy="4524315"/>
          </a:xfrm>
          <a:prstGeom prst="rect">
            <a:avLst/>
          </a:prstGeom>
        </p:spPr>
        <p:txBody>
          <a:bodyPr wrap="square">
            <a:spAutoFit/>
          </a:bodyPr>
          <a:lstStyle/>
          <a:p>
            <a:r>
              <a:rPr lang="en-US" dirty="0"/>
              <a:t>Tracking the schedule of a software project involves monitoring progress to ensure the project stays on track, achieves milestones, and addresses problems as they arise. </a:t>
            </a:r>
            <a:endParaRPr lang="en-US" dirty="0" smtClean="0"/>
          </a:p>
          <a:p>
            <a:endParaRPr lang="en-US" dirty="0" smtClean="0"/>
          </a:p>
          <a:p>
            <a:pPr>
              <a:lnSpc>
                <a:spcPct val="150000"/>
              </a:lnSpc>
            </a:pPr>
            <a:r>
              <a:rPr lang="en-US" dirty="0" smtClean="0"/>
              <a:t>Tracking </a:t>
            </a:r>
            <a:r>
              <a:rPr lang="en-US" dirty="0"/>
              <a:t>can be accomplished in a number of different ways</a:t>
            </a:r>
            <a:r>
              <a:rPr lang="en-US" dirty="0" smtClean="0"/>
              <a:t>:</a:t>
            </a:r>
          </a:p>
          <a:p>
            <a:pPr>
              <a:lnSpc>
                <a:spcPct val="150000"/>
              </a:lnSpc>
            </a:pPr>
            <a:r>
              <a:rPr lang="en-US" b="1" dirty="0" smtClean="0"/>
              <a:t>1.Regular </a:t>
            </a:r>
            <a:r>
              <a:rPr lang="en-US" b="1" dirty="0"/>
              <a:t>Status </a:t>
            </a:r>
            <a:r>
              <a:rPr lang="en-US" b="1" dirty="0" err="1" smtClean="0"/>
              <a:t>Meetings</a:t>
            </a:r>
            <a:r>
              <a:rPr lang="en-US" dirty="0" err="1" smtClean="0"/>
              <a:t>:Team</a:t>
            </a:r>
            <a:r>
              <a:rPr lang="en-US" dirty="0" smtClean="0"/>
              <a:t> </a:t>
            </a:r>
            <a:r>
              <a:rPr lang="en-US" dirty="0"/>
              <a:t>members report what has been done, challenges they’re facing, and what’s next.</a:t>
            </a:r>
          </a:p>
          <a:p>
            <a:pPr>
              <a:lnSpc>
                <a:spcPct val="150000"/>
              </a:lnSpc>
            </a:pPr>
            <a:r>
              <a:rPr lang="en-US" b="1" dirty="0" smtClean="0"/>
              <a:t>2.Review </a:t>
            </a:r>
            <a:r>
              <a:rPr lang="en-US" b="1" dirty="0" err="1" smtClean="0"/>
              <a:t>Results</a:t>
            </a:r>
            <a:r>
              <a:rPr lang="en-US" dirty="0" err="1" smtClean="0"/>
              <a:t>:Regularly</a:t>
            </a:r>
            <a:r>
              <a:rPr lang="en-US" dirty="0" smtClean="0"/>
              <a:t> </a:t>
            </a:r>
            <a:r>
              <a:rPr lang="en-US" dirty="0"/>
              <a:t>check the outcomes of reviews (like code reviews or design reviews) to track progress.</a:t>
            </a:r>
          </a:p>
          <a:p>
            <a:pPr>
              <a:lnSpc>
                <a:spcPct val="150000"/>
              </a:lnSpc>
            </a:pPr>
            <a:r>
              <a:rPr lang="en-US" b="1" dirty="0" smtClean="0"/>
              <a:t>3.Check </a:t>
            </a:r>
            <a:r>
              <a:rPr lang="en-US" b="1" dirty="0" err="1" smtClean="0"/>
              <a:t>Milestones</a:t>
            </a:r>
            <a:r>
              <a:rPr lang="en-US" dirty="0" err="1" smtClean="0"/>
              <a:t>:Verify</a:t>
            </a:r>
            <a:r>
              <a:rPr lang="en-US" dirty="0" smtClean="0"/>
              <a:t> </a:t>
            </a:r>
            <a:r>
              <a:rPr lang="en-US" dirty="0"/>
              <a:t>whether the project milestones (important checkpoints) are completed on time.</a:t>
            </a:r>
          </a:p>
          <a:p>
            <a:pPr>
              <a:lnSpc>
                <a:spcPct val="150000"/>
              </a:lnSpc>
            </a:pPr>
            <a:r>
              <a:rPr lang="en-US" b="1" dirty="0" smtClean="0"/>
              <a:t>4.Compare </a:t>
            </a:r>
            <a:r>
              <a:rPr lang="en-US" b="1" dirty="0"/>
              <a:t>Planned vs. Actual </a:t>
            </a:r>
            <a:r>
              <a:rPr lang="en-US" b="1" dirty="0" err="1" smtClean="0"/>
              <a:t>Dates</a:t>
            </a:r>
            <a:r>
              <a:rPr lang="en-US" dirty="0" err="1" smtClean="0"/>
              <a:t>:Look</a:t>
            </a:r>
            <a:r>
              <a:rPr lang="en-US" dirty="0" smtClean="0"/>
              <a:t> </a:t>
            </a:r>
            <a:r>
              <a:rPr lang="en-US" dirty="0"/>
              <a:t>at the schedule and see if tasks started and ended as planned.</a:t>
            </a:r>
          </a:p>
          <a:p>
            <a:pPr>
              <a:lnSpc>
                <a:spcPct val="150000"/>
              </a:lnSpc>
            </a:pPr>
            <a:r>
              <a:rPr lang="en-US" b="1" dirty="0" smtClean="0"/>
              <a:t>5.Informal </a:t>
            </a:r>
            <a:r>
              <a:rPr lang="en-US" b="1" dirty="0" err="1" smtClean="0"/>
              <a:t>Discussions</a:t>
            </a:r>
            <a:r>
              <a:rPr lang="en-US" dirty="0" err="1" smtClean="0"/>
              <a:t>:Talk</a:t>
            </a:r>
            <a:r>
              <a:rPr lang="en-US" dirty="0" smtClean="0"/>
              <a:t> </a:t>
            </a:r>
            <a:r>
              <a:rPr lang="en-US" dirty="0"/>
              <a:t>casually with team members to understand progress and upcoming risks.</a:t>
            </a:r>
          </a:p>
          <a:p>
            <a:pPr>
              <a:lnSpc>
                <a:spcPct val="150000"/>
              </a:lnSpc>
            </a:pPr>
            <a:r>
              <a:rPr lang="en-US" b="1" dirty="0" smtClean="0"/>
              <a:t>6.Earned </a:t>
            </a:r>
            <a:r>
              <a:rPr lang="en-US" b="1" dirty="0"/>
              <a:t>Value Analysis (EVA</a:t>
            </a:r>
            <a:r>
              <a:rPr lang="en-US" b="1" dirty="0" smtClean="0"/>
              <a:t>)</a:t>
            </a:r>
            <a:r>
              <a:rPr lang="en-US" dirty="0" smtClean="0"/>
              <a:t>:Use </a:t>
            </a:r>
            <a:r>
              <a:rPr lang="en-US" dirty="0"/>
              <a:t>quantitative metrics to measure how much work has been completed compared to the planned budget and schedule.</a:t>
            </a:r>
          </a:p>
          <a:p>
            <a:endParaRPr lang="en-IN" dirty="0"/>
          </a:p>
        </p:txBody>
      </p:sp>
      <p:sp>
        <p:nvSpPr>
          <p:cNvPr id="3" name="Rectangle 2"/>
          <p:cNvSpPr/>
          <p:nvPr/>
        </p:nvSpPr>
        <p:spPr>
          <a:xfrm>
            <a:off x="104641" y="109249"/>
            <a:ext cx="3481402" cy="523220"/>
          </a:xfrm>
          <a:prstGeom prst="rect">
            <a:avLst/>
          </a:prstGeom>
        </p:spPr>
        <p:txBody>
          <a:bodyPr wrap="none">
            <a:spAutoFit/>
          </a:bodyPr>
          <a:lstStyle/>
          <a:p>
            <a:r>
              <a:rPr lang="en-US" sz="2800" b="1" dirty="0"/>
              <a:t>Tracking the schedule </a:t>
            </a:r>
            <a:endParaRPr lang="en-IN" sz="2800" b="1" dirty="0"/>
          </a:p>
        </p:txBody>
      </p:sp>
    </p:spTree>
    <p:extLst>
      <p:ext uri="{BB962C8B-B14F-4D97-AF65-F5344CB8AC3E}">
        <p14:creationId xmlns:p14="http://schemas.microsoft.com/office/powerpoint/2010/main" val="334487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32" y="148437"/>
            <a:ext cx="5234703" cy="461665"/>
          </a:xfrm>
          <a:prstGeom prst="rect">
            <a:avLst/>
          </a:prstGeom>
        </p:spPr>
        <p:txBody>
          <a:bodyPr wrap="none">
            <a:spAutoFit/>
          </a:bodyPr>
          <a:lstStyle/>
          <a:p>
            <a:r>
              <a:rPr lang="en-IN" sz="2400" b="1" dirty="0"/>
              <a:t>PROJECT </a:t>
            </a:r>
            <a:r>
              <a:rPr lang="en-IN" sz="2400" b="1" dirty="0" smtClean="0"/>
              <a:t>SCHEDULING (Basic Principles)</a:t>
            </a:r>
            <a:endParaRPr lang="en-IN" sz="2400" b="1" dirty="0"/>
          </a:p>
        </p:txBody>
      </p:sp>
      <p:sp>
        <p:nvSpPr>
          <p:cNvPr id="3" name="Rectangle 2"/>
          <p:cNvSpPr/>
          <p:nvPr/>
        </p:nvSpPr>
        <p:spPr>
          <a:xfrm>
            <a:off x="239822" y="610102"/>
            <a:ext cx="11738817" cy="5632311"/>
          </a:xfrm>
          <a:prstGeom prst="rect">
            <a:avLst/>
          </a:prstGeom>
        </p:spPr>
        <p:txBody>
          <a:bodyPr wrap="square">
            <a:spAutoFit/>
          </a:bodyPr>
          <a:lstStyle/>
          <a:p>
            <a:r>
              <a:rPr lang="en-US" b="1" dirty="0" smtClean="0"/>
              <a:t> </a:t>
            </a:r>
            <a:r>
              <a:rPr lang="en-US" b="1" dirty="0"/>
              <a:t>Project </a:t>
            </a:r>
            <a:r>
              <a:rPr lang="en-US" b="1" dirty="0" smtClean="0"/>
              <a:t>Scheduling:- </a:t>
            </a:r>
            <a:r>
              <a:rPr lang="en-US" dirty="0" smtClean="0"/>
              <a:t>Project </a:t>
            </a:r>
            <a:r>
              <a:rPr lang="en-US" dirty="0"/>
              <a:t>scheduling involves defining the tasks, their order, and the time required to complete them. It </a:t>
            </a:r>
            <a:r>
              <a:rPr lang="en-US" dirty="0" smtClean="0"/>
              <a:t>  		provides </a:t>
            </a:r>
            <a:r>
              <a:rPr lang="en-US" dirty="0"/>
              <a:t>a roadmap for project execution</a:t>
            </a:r>
            <a:r>
              <a:rPr lang="en-US" dirty="0" smtClean="0"/>
              <a:t>.</a:t>
            </a:r>
          </a:p>
          <a:p>
            <a:endParaRPr lang="en-US" dirty="0"/>
          </a:p>
          <a:p>
            <a:r>
              <a:rPr lang="en-US" b="1" dirty="0"/>
              <a:t>Key Steps in Scheduling</a:t>
            </a:r>
            <a:r>
              <a:rPr lang="en-US" b="1" dirty="0" smtClean="0"/>
              <a:t>:</a:t>
            </a:r>
          </a:p>
          <a:p>
            <a:endParaRPr lang="en-US" b="1" dirty="0"/>
          </a:p>
          <a:p>
            <a:pPr>
              <a:buFont typeface="+mj-lt"/>
              <a:buAutoNum type="arabicPeriod"/>
            </a:pPr>
            <a:r>
              <a:rPr lang="en-US" b="1" dirty="0"/>
              <a:t>Identify </a:t>
            </a:r>
            <a:r>
              <a:rPr lang="en-US" b="1" dirty="0" smtClean="0"/>
              <a:t>Tasks (</a:t>
            </a:r>
            <a:r>
              <a:rPr lang="en-IN" b="1" dirty="0"/>
              <a:t>Compartmentalization</a:t>
            </a:r>
            <a:r>
              <a:rPr lang="en-IN" dirty="0"/>
              <a:t>.</a:t>
            </a:r>
            <a:r>
              <a:rPr lang="en-US" b="1" dirty="0" smtClean="0"/>
              <a:t>):</a:t>
            </a:r>
            <a:endParaRPr lang="en-US" dirty="0"/>
          </a:p>
          <a:p>
            <a:pPr marL="742950" lvl="1" indent="-285750">
              <a:buFont typeface="+mj-lt"/>
              <a:buAutoNum type="arabicPeriod"/>
            </a:pPr>
            <a:r>
              <a:rPr lang="en-US" dirty="0"/>
              <a:t>Break down the project into smaller, manageable </a:t>
            </a:r>
            <a:r>
              <a:rPr lang="en-US" dirty="0" smtClean="0"/>
              <a:t>tasks. In </a:t>
            </a:r>
            <a:r>
              <a:rPr lang="en-US" dirty="0"/>
              <a:t>this , both the product and the process are </a:t>
            </a:r>
            <a:r>
              <a:rPr lang="en-US" dirty="0" smtClean="0"/>
              <a:t>decomposed.</a:t>
            </a:r>
          </a:p>
          <a:p>
            <a:pPr marL="742950" lvl="1" indent="-285750">
              <a:buFont typeface="+mj-lt"/>
              <a:buAutoNum type="arabicPeriod"/>
            </a:pPr>
            <a:endParaRPr lang="en-US" dirty="0" smtClean="0"/>
          </a:p>
          <a:p>
            <a:pPr>
              <a:buFont typeface="+mj-lt"/>
              <a:buAutoNum type="arabicPeriod"/>
            </a:pPr>
            <a:r>
              <a:rPr lang="en-US" b="1" dirty="0" smtClean="0"/>
              <a:t>Determine Task Dependencies (</a:t>
            </a:r>
            <a:r>
              <a:rPr lang="en-IN" b="1" dirty="0"/>
              <a:t>Interdependency</a:t>
            </a:r>
            <a:r>
              <a:rPr lang="en-IN" dirty="0"/>
              <a:t>.</a:t>
            </a:r>
            <a:r>
              <a:rPr lang="en-US" b="1" dirty="0" smtClean="0"/>
              <a:t>):</a:t>
            </a:r>
            <a:endParaRPr lang="en-US" dirty="0" smtClean="0"/>
          </a:p>
          <a:p>
            <a:pPr marL="742950" lvl="1" indent="-285750">
              <a:buFont typeface="+mj-lt"/>
              <a:buAutoNum type="arabicPeriod"/>
            </a:pPr>
            <a:r>
              <a:rPr lang="en-US" dirty="0" smtClean="0"/>
              <a:t>Understand </a:t>
            </a:r>
            <a:r>
              <a:rPr lang="en-US" dirty="0"/>
              <a:t>which tasks rely on others (e.g., Task B can’t start until Task A finishes</a:t>
            </a:r>
            <a:r>
              <a:rPr lang="en-US" dirty="0" smtClean="0"/>
              <a:t>).</a:t>
            </a:r>
          </a:p>
          <a:p>
            <a:pPr marL="742950" lvl="1" indent="-285750">
              <a:buFont typeface="+mj-lt"/>
              <a:buAutoNum type="arabicPeriod"/>
            </a:pPr>
            <a:endParaRPr lang="en-US" dirty="0"/>
          </a:p>
          <a:p>
            <a:pPr>
              <a:buFont typeface="+mj-lt"/>
              <a:buAutoNum type="arabicPeriod"/>
            </a:pPr>
            <a:r>
              <a:rPr lang="en-US" b="1" dirty="0"/>
              <a:t>Estimate Time and </a:t>
            </a:r>
            <a:r>
              <a:rPr lang="en-US" b="1" dirty="0" smtClean="0"/>
              <a:t>Resources (</a:t>
            </a:r>
            <a:r>
              <a:rPr lang="en-IN" b="1" dirty="0"/>
              <a:t>Time allocation</a:t>
            </a:r>
            <a:r>
              <a:rPr lang="en-US" b="1" dirty="0" smtClean="0"/>
              <a:t>):</a:t>
            </a:r>
            <a:endParaRPr lang="en-US" dirty="0"/>
          </a:p>
          <a:p>
            <a:pPr marL="742950" lvl="1" indent="-285750">
              <a:buFont typeface="+mj-lt"/>
              <a:buAutoNum type="arabicPeriod"/>
            </a:pPr>
            <a:r>
              <a:rPr lang="en-US" dirty="0"/>
              <a:t>Assign time durations and resources (people, tools) to each task. </a:t>
            </a:r>
            <a:r>
              <a:rPr lang="en-US" dirty="0" smtClean="0"/>
              <a:t>Each </a:t>
            </a:r>
            <a:r>
              <a:rPr lang="en-US" dirty="0"/>
              <a:t>task must be assigned a start date and a completion </a:t>
            </a:r>
            <a:r>
              <a:rPr lang="en-US" dirty="0" smtClean="0"/>
              <a:t>date.</a:t>
            </a:r>
          </a:p>
          <a:p>
            <a:pPr marL="742950" lvl="1" indent="-285750">
              <a:buFont typeface="+mj-lt"/>
              <a:buAutoNum type="arabicPeriod"/>
            </a:pPr>
            <a:endParaRPr lang="en-US" dirty="0"/>
          </a:p>
          <a:p>
            <a:pPr>
              <a:buFont typeface="+mj-lt"/>
              <a:buAutoNum type="arabicPeriod"/>
            </a:pPr>
            <a:r>
              <a:rPr lang="en-US" b="1" dirty="0"/>
              <a:t>Create the Schedule:</a:t>
            </a:r>
            <a:endParaRPr lang="en-US" dirty="0"/>
          </a:p>
          <a:p>
            <a:pPr marL="742950" lvl="1" indent="-285750">
              <a:buFont typeface="+mj-lt"/>
              <a:buAutoNum type="arabicPeriod"/>
            </a:pPr>
            <a:r>
              <a:rPr lang="en-US" dirty="0"/>
              <a:t>Use Gantt </a:t>
            </a:r>
            <a:r>
              <a:rPr lang="en-US" dirty="0" smtClean="0"/>
              <a:t>charts </a:t>
            </a:r>
            <a:r>
              <a:rPr lang="en-US" dirty="0"/>
              <a:t>to visualize and plan</a:t>
            </a:r>
            <a:r>
              <a:rPr lang="en-US" dirty="0" smtClean="0"/>
              <a:t>.</a:t>
            </a:r>
          </a:p>
          <a:p>
            <a:pPr marL="742950" lvl="1" indent="-285750">
              <a:buFont typeface="+mj-lt"/>
              <a:buAutoNum type="arabicPeriod"/>
            </a:pPr>
            <a:endParaRPr lang="en-US" dirty="0"/>
          </a:p>
          <a:p>
            <a:pPr>
              <a:buFont typeface="+mj-lt"/>
              <a:buAutoNum type="arabicPeriod"/>
            </a:pPr>
            <a:r>
              <a:rPr lang="en-US" b="1" dirty="0"/>
              <a:t>Allocate Resources:</a:t>
            </a:r>
            <a:endParaRPr lang="en-US" dirty="0"/>
          </a:p>
          <a:p>
            <a:pPr marL="742950" lvl="1" indent="-285750">
              <a:buFont typeface="+mj-lt"/>
              <a:buAutoNum type="arabicPeriod"/>
            </a:pPr>
            <a:r>
              <a:rPr lang="en-US" dirty="0"/>
              <a:t>Ensure the availability of resources for the tasks to avoid bottlenecks.</a:t>
            </a:r>
          </a:p>
        </p:txBody>
      </p:sp>
    </p:spTree>
    <p:extLst>
      <p:ext uri="{BB962C8B-B14F-4D97-AF65-F5344CB8AC3E}">
        <p14:creationId xmlns:p14="http://schemas.microsoft.com/office/powerpoint/2010/main" val="325677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990" y="333053"/>
            <a:ext cx="11556273" cy="3000821"/>
          </a:xfrm>
          <a:prstGeom prst="rect">
            <a:avLst/>
          </a:prstGeom>
        </p:spPr>
        <p:txBody>
          <a:bodyPr wrap="square">
            <a:spAutoFit/>
          </a:bodyPr>
          <a:lstStyle/>
          <a:p>
            <a:pPr>
              <a:lnSpc>
                <a:spcPct val="150000"/>
              </a:lnSpc>
            </a:pPr>
            <a:r>
              <a:rPr lang="en-US" b="1" dirty="0"/>
              <a:t>Time-Boxing Strategy</a:t>
            </a:r>
          </a:p>
          <a:p>
            <a:pPr>
              <a:lnSpc>
                <a:spcPct val="150000"/>
              </a:lnSpc>
            </a:pPr>
            <a:r>
              <a:rPr lang="en-US" dirty="0"/>
              <a:t>When the deadline is tight, </a:t>
            </a:r>
            <a:r>
              <a:rPr lang="en-US" b="1" dirty="0"/>
              <a:t>time-boxing</a:t>
            </a:r>
            <a:r>
              <a:rPr lang="en-US" dirty="0"/>
              <a:t> helps manage the schedule:</a:t>
            </a:r>
          </a:p>
          <a:p>
            <a:pPr>
              <a:lnSpc>
                <a:spcPct val="150000"/>
              </a:lnSpc>
              <a:buFont typeface="+mj-lt"/>
              <a:buAutoNum type="arabicPeriod"/>
            </a:pPr>
            <a:r>
              <a:rPr lang="en-US" dirty="0"/>
              <a:t>The project is divided into smaller parts, called </a:t>
            </a:r>
            <a:r>
              <a:rPr lang="en-US" b="1" dirty="0"/>
              <a:t>increments</a:t>
            </a:r>
            <a:r>
              <a:rPr lang="en-US" dirty="0"/>
              <a:t>, which are delivered step by step.</a:t>
            </a:r>
          </a:p>
          <a:p>
            <a:pPr>
              <a:lnSpc>
                <a:spcPct val="150000"/>
              </a:lnSpc>
              <a:buFont typeface="+mj-lt"/>
              <a:buAutoNum type="arabicPeriod"/>
            </a:pPr>
            <a:r>
              <a:rPr lang="en-US" dirty="0"/>
              <a:t>A fixed amount of time (a "box") is allocated for each task.</a:t>
            </a:r>
          </a:p>
          <a:p>
            <a:pPr marL="742950" lvl="1" indent="-285750">
              <a:lnSpc>
                <a:spcPct val="150000"/>
              </a:lnSpc>
              <a:buFont typeface="+mj-lt"/>
              <a:buAutoNum type="arabicPeriod"/>
            </a:pPr>
            <a:r>
              <a:rPr lang="en-US" dirty="0"/>
              <a:t>For example, Task A has 3 days; Task B has 5 days.</a:t>
            </a:r>
          </a:p>
          <a:p>
            <a:pPr>
              <a:lnSpc>
                <a:spcPct val="150000"/>
              </a:lnSpc>
              <a:buFont typeface="+mj-lt"/>
              <a:buAutoNum type="arabicPeriod"/>
            </a:pPr>
            <a:r>
              <a:rPr lang="en-US" dirty="0"/>
              <a:t>When the allocated time for a task ends (even if the task isn’t 100% done), work moves to the next task.</a:t>
            </a:r>
          </a:p>
          <a:p>
            <a:pPr marL="742950" lvl="1" indent="-285750">
              <a:lnSpc>
                <a:spcPct val="150000"/>
              </a:lnSpc>
              <a:buFont typeface="+mj-lt"/>
              <a:buAutoNum type="arabicPeriod"/>
            </a:pPr>
            <a:r>
              <a:rPr lang="en-US" dirty="0"/>
              <a:t>This ensures the project progresses steadily.</a:t>
            </a:r>
          </a:p>
        </p:txBody>
      </p:sp>
    </p:spTree>
    <p:extLst>
      <p:ext uri="{BB962C8B-B14F-4D97-AF65-F5344CB8AC3E}">
        <p14:creationId xmlns:p14="http://schemas.microsoft.com/office/powerpoint/2010/main" val="252054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44" y="200688"/>
            <a:ext cx="3739293" cy="461665"/>
          </a:xfrm>
          <a:prstGeom prst="rect">
            <a:avLst/>
          </a:prstGeom>
        </p:spPr>
        <p:txBody>
          <a:bodyPr wrap="none">
            <a:spAutoFit/>
          </a:bodyPr>
          <a:lstStyle/>
          <a:p>
            <a:r>
              <a:rPr lang="en-IN" sz="2400" b="1" dirty="0"/>
              <a:t>Earned Value Analysis (EVA)</a:t>
            </a:r>
          </a:p>
        </p:txBody>
      </p:sp>
      <p:sp>
        <p:nvSpPr>
          <p:cNvPr id="3" name="Rectangle 2"/>
          <p:cNvSpPr/>
          <p:nvPr/>
        </p:nvSpPr>
        <p:spPr>
          <a:xfrm>
            <a:off x="396240" y="662353"/>
            <a:ext cx="11399520" cy="923330"/>
          </a:xfrm>
          <a:prstGeom prst="rect">
            <a:avLst/>
          </a:prstGeom>
        </p:spPr>
        <p:txBody>
          <a:bodyPr wrap="square">
            <a:spAutoFit/>
          </a:bodyPr>
          <a:lstStyle/>
          <a:p>
            <a:r>
              <a:rPr lang="en-US" dirty="0"/>
              <a:t>Earned Value Analysis (EVA) is a </a:t>
            </a:r>
            <a:r>
              <a:rPr lang="en-US" b="1" dirty="0"/>
              <a:t>quantitative method</a:t>
            </a:r>
            <a:r>
              <a:rPr lang="en-US" dirty="0"/>
              <a:t> used by project managers to measure how much work has been completed in a project compared to the plan. Instead of relying on guesses or opinions, it provides </a:t>
            </a:r>
            <a:r>
              <a:rPr lang="en-US" b="1" dirty="0"/>
              <a:t>clear numbers</a:t>
            </a:r>
            <a:r>
              <a:rPr lang="en-US" dirty="0"/>
              <a:t> to assess progress and </a:t>
            </a:r>
            <a:r>
              <a:rPr lang="en-US" dirty="0" smtClean="0"/>
              <a:t>performance . calculation of EVA</a:t>
            </a:r>
            <a:endParaRPr lang="en-IN" dirty="0"/>
          </a:p>
        </p:txBody>
      </p:sp>
      <p:sp>
        <p:nvSpPr>
          <p:cNvPr id="4" name="Rectangle 3"/>
          <p:cNvSpPr/>
          <p:nvPr/>
        </p:nvSpPr>
        <p:spPr>
          <a:xfrm>
            <a:off x="396239" y="1867376"/>
            <a:ext cx="11543211" cy="923330"/>
          </a:xfrm>
          <a:prstGeom prst="rect">
            <a:avLst/>
          </a:prstGeom>
        </p:spPr>
        <p:txBody>
          <a:bodyPr wrap="square">
            <a:spAutoFit/>
          </a:bodyPr>
          <a:lstStyle/>
          <a:p>
            <a:r>
              <a:rPr lang="en-US" b="1" dirty="0"/>
              <a:t>Budgeted Cost of Work Scheduled (BCWS)</a:t>
            </a:r>
            <a:r>
              <a:rPr lang="en-US" dirty="0"/>
              <a:t>:</a:t>
            </a:r>
          </a:p>
          <a:p>
            <a:pPr lvl="1">
              <a:buFont typeface="Arial" panose="020B0604020202020204" pitchFamily="34" charset="0"/>
              <a:buChar char="•"/>
            </a:pPr>
            <a:r>
              <a:rPr lang="en-US" dirty="0"/>
              <a:t>This is the </a:t>
            </a:r>
            <a:r>
              <a:rPr lang="en-US" b="1" dirty="0"/>
              <a:t>planned effort</a:t>
            </a:r>
            <a:r>
              <a:rPr lang="en-US" dirty="0"/>
              <a:t> for each task in the schedule. It’s how much work was supposed to be completed by now.</a:t>
            </a:r>
          </a:p>
          <a:p>
            <a:pPr lvl="1">
              <a:buFont typeface="Arial" panose="020B0604020202020204" pitchFamily="34" charset="0"/>
              <a:buChar char="•"/>
            </a:pPr>
            <a:r>
              <a:rPr lang="en-US" dirty="0"/>
              <a:t>Example: If two tasks were planned to take 5 and 3 days, the total BCWS is 8 </a:t>
            </a:r>
            <a:r>
              <a:rPr lang="en-US" dirty="0" smtClean="0"/>
              <a:t>days.</a:t>
            </a:r>
            <a:endParaRPr lang="en-US" dirty="0"/>
          </a:p>
        </p:txBody>
      </p:sp>
      <p:sp>
        <p:nvSpPr>
          <p:cNvPr id="5" name="Rectangle 4"/>
          <p:cNvSpPr/>
          <p:nvPr/>
        </p:nvSpPr>
        <p:spPr>
          <a:xfrm>
            <a:off x="396238" y="3072399"/>
            <a:ext cx="11399521" cy="923330"/>
          </a:xfrm>
          <a:prstGeom prst="rect">
            <a:avLst/>
          </a:prstGeom>
        </p:spPr>
        <p:txBody>
          <a:bodyPr wrap="square">
            <a:spAutoFit/>
          </a:bodyPr>
          <a:lstStyle/>
          <a:p>
            <a:r>
              <a:rPr lang="en-US" b="1" dirty="0"/>
              <a:t>Budgeted Cost of Work Performed (BCWP)</a:t>
            </a:r>
            <a:r>
              <a:rPr lang="en-US" dirty="0"/>
              <a:t>:</a:t>
            </a:r>
          </a:p>
          <a:p>
            <a:pPr lvl="1">
              <a:buFont typeface="Arial" panose="020B0604020202020204" pitchFamily="34" charset="0"/>
              <a:buChar char="•"/>
            </a:pPr>
            <a:r>
              <a:rPr lang="en-US" dirty="0"/>
              <a:t>This is the </a:t>
            </a:r>
            <a:r>
              <a:rPr lang="en-US" b="1" dirty="0"/>
              <a:t>actual value</a:t>
            </a:r>
            <a:r>
              <a:rPr lang="en-US" dirty="0"/>
              <a:t> of the work that has been completed so far.</a:t>
            </a:r>
          </a:p>
          <a:p>
            <a:pPr lvl="1">
              <a:buFont typeface="Arial" panose="020B0604020202020204" pitchFamily="34" charset="0"/>
              <a:buChar char="•"/>
            </a:pPr>
            <a:r>
              <a:rPr lang="en-US" dirty="0"/>
              <a:t>Example: If a task that was planned to take 5 days is only half done, its BCWP is 2.5 days.</a:t>
            </a:r>
          </a:p>
        </p:txBody>
      </p:sp>
      <p:sp>
        <p:nvSpPr>
          <p:cNvPr id="6" name="Rectangle 5"/>
          <p:cNvSpPr/>
          <p:nvPr/>
        </p:nvSpPr>
        <p:spPr>
          <a:xfrm>
            <a:off x="396237" y="4277422"/>
            <a:ext cx="11399521" cy="1200329"/>
          </a:xfrm>
          <a:prstGeom prst="rect">
            <a:avLst/>
          </a:prstGeom>
        </p:spPr>
        <p:txBody>
          <a:bodyPr wrap="square">
            <a:spAutoFit/>
          </a:bodyPr>
          <a:lstStyle/>
          <a:p>
            <a:r>
              <a:rPr lang="en-US" b="1" dirty="0"/>
              <a:t>Budget at Completion (BAC)</a:t>
            </a:r>
            <a:r>
              <a:rPr lang="en-US" dirty="0"/>
              <a:t>:</a:t>
            </a:r>
          </a:p>
          <a:p>
            <a:pPr lvl="1">
              <a:buFont typeface="Arial" panose="020B0604020202020204" pitchFamily="34" charset="0"/>
              <a:buChar char="•"/>
            </a:pPr>
            <a:r>
              <a:rPr lang="en-US" dirty="0"/>
              <a:t>This is the </a:t>
            </a:r>
            <a:r>
              <a:rPr lang="en-US" b="1" dirty="0"/>
              <a:t>total planned effort</a:t>
            </a:r>
            <a:r>
              <a:rPr lang="en-US" dirty="0"/>
              <a:t> for the entire project.</a:t>
            </a:r>
          </a:p>
          <a:p>
            <a:pPr lvl="1">
              <a:buFont typeface="Arial" panose="020B0604020202020204" pitchFamily="34" charset="0"/>
              <a:buChar char="•"/>
            </a:pPr>
            <a:r>
              <a:rPr lang="en-US" dirty="0"/>
              <a:t>It’s calculated by summing up the BCWS for all tasks.</a:t>
            </a:r>
          </a:p>
          <a:p>
            <a:pPr lvl="1">
              <a:buFont typeface="Arial" panose="020B0604020202020204" pitchFamily="34" charset="0"/>
              <a:buChar char="•"/>
            </a:pPr>
            <a:r>
              <a:rPr lang="en-US" dirty="0"/>
              <a:t>Example: If the project has 10 tasks with 5 days each planned, the BAC is 50 days.</a:t>
            </a:r>
          </a:p>
        </p:txBody>
      </p:sp>
    </p:spTree>
    <p:extLst>
      <p:ext uri="{BB962C8B-B14F-4D97-AF65-F5344CB8AC3E}">
        <p14:creationId xmlns:p14="http://schemas.microsoft.com/office/powerpoint/2010/main" val="1597649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805" y="122311"/>
            <a:ext cx="2829877" cy="523220"/>
          </a:xfrm>
          <a:prstGeom prst="rect">
            <a:avLst/>
          </a:prstGeom>
        </p:spPr>
        <p:txBody>
          <a:bodyPr wrap="none">
            <a:spAutoFit/>
          </a:bodyPr>
          <a:lstStyle/>
          <a:p>
            <a:r>
              <a:rPr lang="en-IN" sz="2800" b="1" dirty="0"/>
              <a:t>ERROR TRACKING</a:t>
            </a:r>
          </a:p>
        </p:txBody>
      </p:sp>
      <p:sp>
        <p:nvSpPr>
          <p:cNvPr id="3" name="Rectangle 2"/>
          <p:cNvSpPr/>
          <p:nvPr/>
        </p:nvSpPr>
        <p:spPr>
          <a:xfrm>
            <a:off x="474617" y="645531"/>
            <a:ext cx="11717383" cy="646331"/>
          </a:xfrm>
          <a:prstGeom prst="rect">
            <a:avLst/>
          </a:prstGeom>
        </p:spPr>
        <p:txBody>
          <a:bodyPr wrap="square">
            <a:spAutoFit/>
          </a:bodyPr>
          <a:lstStyle/>
          <a:p>
            <a:r>
              <a:rPr lang="en-US" dirty="0"/>
              <a:t>Error tracking involves monitoring and analyzing the errors that occur during the development of work products (like requirements, design documents, or code). This helps project managers assess the quality and progress of a project.</a:t>
            </a:r>
            <a:endParaRPr lang="en-IN" dirty="0"/>
          </a:p>
        </p:txBody>
      </p:sp>
      <p:sp>
        <p:nvSpPr>
          <p:cNvPr id="4" name="Rectangle 3"/>
          <p:cNvSpPr/>
          <p:nvPr/>
        </p:nvSpPr>
        <p:spPr>
          <a:xfrm>
            <a:off x="474617" y="1579993"/>
            <a:ext cx="11504023" cy="1200329"/>
          </a:xfrm>
          <a:prstGeom prst="rect">
            <a:avLst/>
          </a:prstGeom>
        </p:spPr>
        <p:txBody>
          <a:bodyPr wrap="square">
            <a:spAutoFit/>
          </a:bodyPr>
          <a:lstStyle/>
          <a:p>
            <a:r>
              <a:rPr lang="en-US" b="1" dirty="0"/>
              <a:t>Errors vs. Defects</a:t>
            </a:r>
            <a:r>
              <a:rPr lang="en-US" dirty="0"/>
              <a:t>:</a:t>
            </a:r>
          </a:p>
          <a:p>
            <a:pPr lvl="1">
              <a:buFont typeface="Arial" panose="020B0604020202020204" pitchFamily="34" charset="0"/>
              <a:buChar char="•"/>
            </a:pPr>
            <a:r>
              <a:rPr lang="en-US" b="1" dirty="0" smtClean="0"/>
              <a:t> Errors </a:t>
            </a:r>
            <a:r>
              <a:rPr lang="en-US" b="1" dirty="0"/>
              <a:t>(E)</a:t>
            </a:r>
            <a:r>
              <a:rPr lang="en-US" dirty="0"/>
              <a:t>: Mistakes found during reviews or testing of work products (e.g., in requirements, design, or code).</a:t>
            </a:r>
          </a:p>
          <a:p>
            <a:pPr lvl="1">
              <a:buFont typeface="Arial" panose="020B0604020202020204" pitchFamily="34" charset="0"/>
              <a:buChar char="•"/>
            </a:pPr>
            <a:r>
              <a:rPr lang="en-US" b="1" dirty="0" smtClean="0"/>
              <a:t> Defects </a:t>
            </a:r>
            <a:r>
              <a:rPr lang="en-US" b="1" dirty="0"/>
              <a:t>(D)</a:t>
            </a:r>
            <a:r>
              <a:rPr lang="en-US" dirty="0"/>
              <a:t>: Errors that are </a:t>
            </a:r>
            <a:r>
              <a:rPr lang="en-US" b="1" dirty="0"/>
              <a:t>not caught</a:t>
            </a:r>
            <a:r>
              <a:rPr lang="en-US" dirty="0"/>
              <a:t> during reviews/testing and are discovered later in the process or by the end user.</a:t>
            </a:r>
          </a:p>
        </p:txBody>
      </p:sp>
      <p:sp>
        <p:nvSpPr>
          <p:cNvPr id="5" name="Rectangle 4"/>
          <p:cNvSpPr/>
          <p:nvPr/>
        </p:nvSpPr>
        <p:spPr>
          <a:xfrm>
            <a:off x="474616" y="2909727"/>
            <a:ext cx="11504023" cy="2246769"/>
          </a:xfrm>
          <a:prstGeom prst="rect">
            <a:avLst/>
          </a:prstGeom>
        </p:spPr>
        <p:txBody>
          <a:bodyPr wrap="square">
            <a:spAutoFit/>
          </a:bodyPr>
          <a:lstStyle/>
          <a:p>
            <a:r>
              <a:rPr lang="en-US" b="1" dirty="0"/>
              <a:t>Defect Removal Efficiency (DRE)</a:t>
            </a:r>
            <a:r>
              <a:rPr lang="en-US" dirty="0"/>
              <a:t>:</a:t>
            </a:r>
          </a:p>
          <a:p>
            <a:pPr lvl="1">
              <a:buFont typeface="Arial" panose="020B0604020202020204" pitchFamily="34" charset="0"/>
              <a:buChar char="•"/>
            </a:pPr>
            <a:r>
              <a:rPr lang="en-US" dirty="0"/>
              <a:t>DRE is a metric that evaluates how effective the team is at </a:t>
            </a:r>
            <a:r>
              <a:rPr lang="en-US" b="1" dirty="0"/>
              <a:t>detecting</a:t>
            </a:r>
            <a:r>
              <a:rPr lang="en-US" dirty="0"/>
              <a:t> and </a:t>
            </a:r>
            <a:r>
              <a:rPr lang="en-US" b="1" dirty="0"/>
              <a:t>removing</a:t>
            </a:r>
            <a:r>
              <a:rPr lang="en-US" dirty="0"/>
              <a:t> errors early in the process.</a:t>
            </a:r>
          </a:p>
          <a:p>
            <a:pPr lvl="1">
              <a:buFont typeface="Arial" panose="020B0604020202020204" pitchFamily="34" charset="0"/>
              <a:buChar char="•"/>
            </a:pPr>
            <a:r>
              <a:rPr lang="en-US" dirty="0"/>
              <a:t>Formula: </a:t>
            </a:r>
            <a:endParaRPr lang="en-US" dirty="0" smtClean="0"/>
          </a:p>
          <a:p>
            <a:pPr lvl="1" algn="ctr"/>
            <a:r>
              <a:rPr lang="en-US" sz="3200" b="1" dirty="0" smtClean="0"/>
              <a:t>DRE=E/E+D​</a:t>
            </a:r>
            <a:endParaRPr lang="en-US" sz="3200" b="1" dirty="0"/>
          </a:p>
          <a:p>
            <a:pPr marL="1200150" lvl="2" indent="-285750">
              <a:buFont typeface="Arial" panose="020B0604020202020204" pitchFamily="34" charset="0"/>
              <a:buChar char="•"/>
            </a:pPr>
            <a:r>
              <a:rPr lang="en-US" b="1" dirty="0"/>
              <a:t>E</a:t>
            </a:r>
            <a:r>
              <a:rPr lang="en-US" dirty="0"/>
              <a:t>: Errors found during reviews/testing.</a:t>
            </a:r>
          </a:p>
          <a:p>
            <a:pPr marL="1200150" lvl="2" indent="-285750">
              <a:buFont typeface="Arial" panose="020B0604020202020204" pitchFamily="34" charset="0"/>
              <a:buChar char="•"/>
            </a:pPr>
            <a:r>
              <a:rPr lang="en-US" b="1" dirty="0"/>
              <a:t>D</a:t>
            </a:r>
            <a:r>
              <a:rPr lang="en-US" dirty="0"/>
              <a:t>: Defects found later.</a:t>
            </a:r>
          </a:p>
          <a:p>
            <a:pPr lvl="1">
              <a:buFont typeface="Arial" panose="020B0604020202020204" pitchFamily="34" charset="0"/>
              <a:buChar char="•"/>
            </a:pPr>
            <a:r>
              <a:rPr lang="en-US" dirty="0"/>
              <a:t>A high DRE value means the team is catching most errors early.</a:t>
            </a:r>
          </a:p>
        </p:txBody>
      </p:sp>
    </p:spTree>
    <p:extLst>
      <p:ext uri="{BB962C8B-B14F-4D97-AF65-F5344CB8AC3E}">
        <p14:creationId xmlns:p14="http://schemas.microsoft.com/office/powerpoint/2010/main" val="164022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3" y="192818"/>
            <a:ext cx="11804469" cy="3970318"/>
          </a:xfrm>
          <a:prstGeom prst="rect">
            <a:avLst/>
          </a:prstGeom>
        </p:spPr>
        <p:txBody>
          <a:bodyPr wrap="square">
            <a:spAutoFit/>
          </a:bodyPr>
          <a:lstStyle/>
          <a:p>
            <a:r>
              <a:rPr lang="en-US" dirty="0"/>
              <a:t>To track errors and defects effectively, software organizations use the following metrics based on historical data</a:t>
            </a:r>
            <a:r>
              <a:rPr lang="en-US" dirty="0" smtClean="0"/>
              <a:t>:</a:t>
            </a:r>
          </a:p>
          <a:p>
            <a:endParaRPr lang="en-US" dirty="0"/>
          </a:p>
          <a:p>
            <a:pPr>
              <a:lnSpc>
                <a:spcPct val="150000"/>
              </a:lnSpc>
            </a:pPr>
            <a:r>
              <a:rPr lang="en-US" b="1" dirty="0"/>
              <a:t>Errors per requirements specification page (</a:t>
            </a:r>
            <a:r>
              <a:rPr lang="en-US" b="1" dirty="0" err="1"/>
              <a:t>Ereq</a:t>
            </a:r>
            <a:r>
              <a:rPr lang="en-US" b="1" dirty="0"/>
              <a:t>)</a:t>
            </a:r>
            <a:r>
              <a:rPr lang="en-US" dirty="0"/>
              <a:t>: Tracks the average number of errors per page in the requirements document</a:t>
            </a:r>
            <a:r>
              <a:rPr lang="en-US" dirty="0" smtClean="0"/>
              <a:t>.</a:t>
            </a:r>
          </a:p>
          <a:p>
            <a:pPr>
              <a:lnSpc>
                <a:spcPct val="150000"/>
              </a:lnSpc>
            </a:pPr>
            <a:r>
              <a:rPr lang="en-US" b="1" dirty="0"/>
              <a:t>Errors per component—design level (</a:t>
            </a:r>
            <a:r>
              <a:rPr lang="en-US" b="1" dirty="0" err="1"/>
              <a:t>Edesign</a:t>
            </a:r>
            <a:r>
              <a:rPr lang="en-US" b="1" dirty="0"/>
              <a:t>)</a:t>
            </a:r>
            <a:r>
              <a:rPr lang="en-US" dirty="0"/>
              <a:t>: Measures errors found in design documents per component</a:t>
            </a:r>
            <a:r>
              <a:rPr lang="en-US" dirty="0" smtClean="0"/>
              <a:t>.</a:t>
            </a:r>
          </a:p>
          <a:p>
            <a:pPr>
              <a:lnSpc>
                <a:spcPct val="150000"/>
              </a:lnSpc>
            </a:pPr>
            <a:r>
              <a:rPr lang="en-US" b="1" dirty="0"/>
              <a:t>Errors per component—code level (</a:t>
            </a:r>
            <a:r>
              <a:rPr lang="en-US" b="1" dirty="0" err="1"/>
              <a:t>Ecode</a:t>
            </a:r>
            <a:r>
              <a:rPr lang="en-US" b="1" dirty="0"/>
              <a:t>)</a:t>
            </a:r>
            <a:r>
              <a:rPr lang="en-US" dirty="0"/>
              <a:t>: Counts errors found in code for each component</a:t>
            </a:r>
            <a:r>
              <a:rPr lang="en-US" dirty="0" smtClean="0"/>
              <a:t>.</a:t>
            </a:r>
          </a:p>
          <a:p>
            <a:pPr>
              <a:lnSpc>
                <a:spcPct val="150000"/>
              </a:lnSpc>
            </a:pPr>
            <a:r>
              <a:rPr lang="en-US" b="1" dirty="0"/>
              <a:t>DRE for requirements analysis</a:t>
            </a:r>
            <a:r>
              <a:rPr lang="en-US" dirty="0"/>
              <a:t>: Measures the effectiveness of finding errors in the requirements phase</a:t>
            </a:r>
            <a:r>
              <a:rPr lang="en-US" dirty="0" smtClean="0"/>
              <a:t>.</a:t>
            </a:r>
          </a:p>
          <a:p>
            <a:pPr>
              <a:lnSpc>
                <a:spcPct val="150000"/>
              </a:lnSpc>
            </a:pPr>
            <a:r>
              <a:rPr lang="en-US" b="1" dirty="0"/>
              <a:t>DRE for architectural design</a:t>
            </a:r>
            <a:r>
              <a:rPr lang="en-US" dirty="0"/>
              <a:t>: Assesses the removal of design-level errors</a:t>
            </a:r>
            <a:r>
              <a:rPr lang="en-US" dirty="0" smtClean="0"/>
              <a:t>.</a:t>
            </a:r>
          </a:p>
          <a:p>
            <a:pPr>
              <a:lnSpc>
                <a:spcPct val="150000"/>
              </a:lnSpc>
            </a:pPr>
            <a:r>
              <a:rPr lang="en-US" b="1" dirty="0"/>
              <a:t>DRE for component-level design</a:t>
            </a:r>
            <a:r>
              <a:rPr lang="en-US" dirty="0"/>
              <a:t>: Focuses on detecting errors during detailed design</a:t>
            </a:r>
            <a:r>
              <a:rPr lang="en-US" dirty="0" smtClean="0"/>
              <a:t>.</a:t>
            </a:r>
          </a:p>
          <a:p>
            <a:pPr>
              <a:lnSpc>
                <a:spcPct val="150000"/>
              </a:lnSpc>
            </a:pPr>
            <a:r>
              <a:rPr lang="en-US" b="1" dirty="0"/>
              <a:t>DRE for coding</a:t>
            </a:r>
            <a:r>
              <a:rPr lang="en-US" dirty="0"/>
              <a:t>: Checks the effectiveness of catching coding errors during reviews/testing.</a:t>
            </a:r>
            <a:endParaRPr lang="en-IN" dirty="0"/>
          </a:p>
        </p:txBody>
      </p:sp>
      <p:sp>
        <p:nvSpPr>
          <p:cNvPr id="5" name="Rectangle 4"/>
          <p:cNvSpPr/>
          <p:nvPr/>
        </p:nvSpPr>
        <p:spPr>
          <a:xfrm>
            <a:off x="187232" y="4639381"/>
            <a:ext cx="11582401" cy="1200329"/>
          </a:xfrm>
          <a:prstGeom prst="rect">
            <a:avLst/>
          </a:prstGeom>
        </p:spPr>
        <p:txBody>
          <a:bodyPr wrap="square">
            <a:spAutoFit/>
          </a:bodyPr>
          <a:lstStyle/>
          <a:p>
            <a:r>
              <a:rPr lang="en-US" dirty="0"/>
              <a:t>Using historical error data from past projects, managers can compare real-time error rates to identify whether the current project is on track</a:t>
            </a:r>
            <a:r>
              <a:rPr lang="en-US" dirty="0" smtClean="0"/>
              <a:t>.</a:t>
            </a:r>
          </a:p>
          <a:p>
            <a:endParaRPr lang="en-US" dirty="0"/>
          </a:p>
          <a:p>
            <a:r>
              <a:rPr lang="en-US" dirty="0"/>
              <a:t>If error counts or DRE values deviate significantly from the baseline, it signals potential quality issues that need attention.</a:t>
            </a:r>
            <a:endParaRPr lang="en-IN" dirty="0"/>
          </a:p>
        </p:txBody>
      </p:sp>
    </p:spTree>
    <p:extLst>
      <p:ext uri="{BB962C8B-B14F-4D97-AF65-F5344CB8AC3E}">
        <p14:creationId xmlns:p14="http://schemas.microsoft.com/office/powerpoint/2010/main" val="354997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65" y="174563"/>
            <a:ext cx="2605778" cy="461665"/>
          </a:xfrm>
          <a:prstGeom prst="rect">
            <a:avLst/>
          </a:prstGeom>
        </p:spPr>
        <p:txBody>
          <a:bodyPr wrap="none">
            <a:spAutoFit/>
          </a:bodyPr>
          <a:lstStyle/>
          <a:p>
            <a:r>
              <a:rPr lang="en-IN" sz="2400" b="1" dirty="0"/>
              <a:t>THE PROJECT PLAN</a:t>
            </a:r>
          </a:p>
        </p:txBody>
      </p:sp>
      <p:sp>
        <p:nvSpPr>
          <p:cNvPr id="3" name="Rectangle 2"/>
          <p:cNvSpPr/>
          <p:nvPr/>
        </p:nvSpPr>
        <p:spPr>
          <a:xfrm>
            <a:off x="343988" y="636228"/>
            <a:ext cx="11543212" cy="1200329"/>
          </a:xfrm>
          <a:prstGeom prst="rect">
            <a:avLst/>
          </a:prstGeom>
        </p:spPr>
        <p:txBody>
          <a:bodyPr wrap="square">
            <a:spAutoFit/>
          </a:bodyPr>
          <a:lstStyle/>
          <a:p>
            <a:r>
              <a:rPr lang="en-US" dirty="0"/>
              <a:t>The </a:t>
            </a:r>
            <a:r>
              <a:rPr lang="en-US" b="1" dirty="0"/>
              <a:t>Software Project Plan</a:t>
            </a:r>
            <a:r>
              <a:rPr lang="en-US" dirty="0"/>
              <a:t> is a key document that summarizes how a software project will be executed. It is created after completing the planning tasks and serves as a foundation for all subsequent work in the project</a:t>
            </a:r>
            <a:r>
              <a:rPr lang="en-US" dirty="0" smtClean="0"/>
              <a:t>.</a:t>
            </a:r>
          </a:p>
          <a:p>
            <a:endParaRPr lang="en-US" dirty="0" smtClean="0"/>
          </a:p>
          <a:p>
            <a:r>
              <a:rPr lang="en-US" dirty="0" smtClean="0"/>
              <a:t>The component of the Project Plan is:-</a:t>
            </a:r>
          </a:p>
        </p:txBody>
      </p:sp>
      <p:sp>
        <p:nvSpPr>
          <p:cNvPr id="4" name="Rectangle 3"/>
          <p:cNvSpPr/>
          <p:nvPr/>
        </p:nvSpPr>
        <p:spPr>
          <a:xfrm>
            <a:off x="474616" y="1961495"/>
            <a:ext cx="11295017" cy="646331"/>
          </a:xfrm>
          <a:prstGeom prst="rect">
            <a:avLst/>
          </a:prstGeom>
        </p:spPr>
        <p:txBody>
          <a:bodyPr wrap="square">
            <a:spAutoFit/>
          </a:bodyPr>
          <a:lstStyle/>
          <a:p>
            <a:r>
              <a:rPr lang="en-US" b="1" dirty="0"/>
              <a:t>Scope and Resources</a:t>
            </a:r>
            <a:r>
              <a:rPr lang="en-US" dirty="0"/>
              <a:t>:</a:t>
            </a:r>
          </a:p>
          <a:p>
            <a:pPr lvl="1">
              <a:buFont typeface="Arial" panose="020B0604020202020204" pitchFamily="34" charset="0"/>
              <a:buChar char="•"/>
            </a:pPr>
            <a:r>
              <a:rPr lang="en-US" dirty="0" smtClean="0"/>
              <a:t>Defines </a:t>
            </a:r>
            <a:r>
              <a:rPr lang="en-US" dirty="0"/>
              <a:t>what the project will deliver (scope) and the resources (time, people, tools) required to complete it.</a:t>
            </a:r>
          </a:p>
        </p:txBody>
      </p:sp>
      <p:sp>
        <p:nvSpPr>
          <p:cNvPr id="5" name="Rectangle 4"/>
          <p:cNvSpPr/>
          <p:nvPr/>
        </p:nvSpPr>
        <p:spPr>
          <a:xfrm>
            <a:off x="474616" y="2891304"/>
            <a:ext cx="11412584" cy="646331"/>
          </a:xfrm>
          <a:prstGeom prst="rect">
            <a:avLst/>
          </a:prstGeom>
        </p:spPr>
        <p:txBody>
          <a:bodyPr wrap="square">
            <a:spAutoFit/>
          </a:bodyPr>
          <a:lstStyle/>
          <a:p>
            <a:r>
              <a:rPr lang="en-US" b="1" dirty="0"/>
              <a:t>Risk Management</a:t>
            </a:r>
            <a:r>
              <a:rPr lang="en-US" dirty="0"/>
              <a:t>:</a:t>
            </a:r>
          </a:p>
          <a:p>
            <a:pPr lvl="1">
              <a:buFont typeface="Arial" panose="020B0604020202020204" pitchFamily="34" charset="0"/>
              <a:buChar char="•"/>
            </a:pPr>
            <a:r>
              <a:rPr lang="en-US" dirty="0"/>
              <a:t>Lists </a:t>
            </a:r>
            <a:r>
              <a:rPr lang="en-US" dirty="0" smtClean="0"/>
              <a:t>possible </a:t>
            </a:r>
            <a:r>
              <a:rPr lang="en-US" dirty="0"/>
              <a:t>risks (e.g., delays, budget issues, technical challenges) and the strategies to handle them.</a:t>
            </a:r>
          </a:p>
        </p:txBody>
      </p:sp>
      <p:sp>
        <p:nvSpPr>
          <p:cNvPr id="6" name="Rectangle 5"/>
          <p:cNvSpPr/>
          <p:nvPr/>
        </p:nvSpPr>
        <p:spPr>
          <a:xfrm>
            <a:off x="474615" y="3821114"/>
            <a:ext cx="11295017" cy="646331"/>
          </a:xfrm>
          <a:prstGeom prst="rect">
            <a:avLst/>
          </a:prstGeom>
        </p:spPr>
        <p:txBody>
          <a:bodyPr wrap="square">
            <a:spAutoFit/>
          </a:bodyPr>
          <a:lstStyle/>
          <a:p>
            <a:r>
              <a:rPr lang="en-US" b="1" dirty="0"/>
              <a:t>Cost and Schedule</a:t>
            </a:r>
            <a:r>
              <a:rPr lang="en-US" dirty="0"/>
              <a:t>:</a:t>
            </a:r>
          </a:p>
          <a:p>
            <a:pPr lvl="1">
              <a:buFont typeface="Arial" panose="020B0604020202020204" pitchFamily="34" charset="0"/>
              <a:buChar char="•"/>
            </a:pPr>
            <a:r>
              <a:rPr lang="en-US" dirty="0"/>
              <a:t>Provides a breakdown of estimated costs and a timeline for completing tasks and milestones.</a:t>
            </a:r>
          </a:p>
        </p:txBody>
      </p:sp>
      <p:sp>
        <p:nvSpPr>
          <p:cNvPr id="7" name="Rectangle 6"/>
          <p:cNvSpPr/>
          <p:nvPr/>
        </p:nvSpPr>
        <p:spPr>
          <a:xfrm>
            <a:off x="474614" y="4599868"/>
            <a:ext cx="11412585" cy="646331"/>
          </a:xfrm>
          <a:prstGeom prst="rect">
            <a:avLst/>
          </a:prstGeom>
        </p:spPr>
        <p:txBody>
          <a:bodyPr wrap="square">
            <a:spAutoFit/>
          </a:bodyPr>
          <a:lstStyle/>
          <a:p>
            <a:r>
              <a:rPr lang="en-US" b="1" dirty="0"/>
              <a:t>Development Approach</a:t>
            </a:r>
            <a:r>
              <a:rPr lang="en-US" dirty="0"/>
              <a:t>:</a:t>
            </a:r>
          </a:p>
          <a:p>
            <a:pPr lvl="1">
              <a:buFont typeface="Arial" panose="020B0604020202020204" pitchFamily="34" charset="0"/>
              <a:buChar char="•"/>
            </a:pPr>
            <a:r>
              <a:rPr lang="en-US" dirty="0"/>
              <a:t>Describes how the software will be developed, including the chosen methodologies, tools, and standards.</a:t>
            </a:r>
          </a:p>
        </p:txBody>
      </p:sp>
      <p:sp>
        <p:nvSpPr>
          <p:cNvPr id="8" name="Rectangle 7"/>
          <p:cNvSpPr/>
          <p:nvPr/>
        </p:nvSpPr>
        <p:spPr>
          <a:xfrm>
            <a:off x="474613" y="5385102"/>
            <a:ext cx="11412585" cy="646331"/>
          </a:xfrm>
          <a:prstGeom prst="rect">
            <a:avLst/>
          </a:prstGeom>
        </p:spPr>
        <p:txBody>
          <a:bodyPr wrap="square">
            <a:spAutoFit/>
          </a:bodyPr>
          <a:lstStyle/>
          <a:p>
            <a:r>
              <a:rPr lang="en-US" b="1" dirty="0"/>
              <a:t>Quality Assurance and Change Management</a:t>
            </a:r>
            <a:r>
              <a:rPr lang="en-US" dirty="0"/>
              <a:t>:</a:t>
            </a:r>
          </a:p>
          <a:p>
            <a:pPr lvl="1">
              <a:buFont typeface="Arial" panose="020B0604020202020204" pitchFamily="34" charset="0"/>
              <a:buChar char="•"/>
            </a:pPr>
            <a:r>
              <a:rPr lang="en-US" dirty="0"/>
              <a:t>Explains how quality will be monitored and how changes (in requirements, scope, etc.) will be managed.</a:t>
            </a:r>
          </a:p>
        </p:txBody>
      </p:sp>
    </p:spTree>
    <p:extLst>
      <p:ext uri="{BB962C8B-B14F-4D97-AF65-F5344CB8AC3E}">
        <p14:creationId xmlns:p14="http://schemas.microsoft.com/office/powerpoint/2010/main" val="415634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237" y="148437"/>
            <a:ext cx="6634252" cy="461665"/>
          </a:xfrm>
          <a:prstGeom prst="rect">
            <a:avLst/>
          </a:prstGeom>
        </p:spPr>
        <p:txBody>
          <a:bodyPr wrap="none">
            <a:spAutoFit/>
          </a:bodyPr>
          <a:lstStyle/>
          <a:p>
            <a:r>
              <a:rPr lang="en-US" sz="2400" b="1" dirty="0"/>
              <a:t>THE RELATIONSHIP BETWEEN PEOPLE AND EFFORT</a:t>
            </a:r>
            <a:endParaRPr lang="en-IN" sz="2400" b="1" dirty="0"/>
          </a:p>
        </p:txBody>
      </p:sp>
      <p:sp>
        <p:nvSpPr>
          <p:cNvPr id="4" name="Rectangle 3"/>
          <p:cNvSpPr/>
          <p:nvPr/>
        </p:nvSpPr>
        <p:spPr>
          <a:xfrm>
            <a:off x="114237" y="738779"/>
            <a:ext cx="11691258" cy="646331"/>
          </a:xfrm>
          <a:prstGeom prst="rect">
            <a:avLst/>
          </a:prstGeom>
        </p:spPr>
        <p:txBody>
          <a:bodyPr wrap="square">
            <a:spAutoFit/>
          </a:bodyPr>
          <a:lstStyle/>
          <a:p>
            <a:r>
              <a:rPr lang="en-US" dirty="0"/>
              <a:t>In a small software development project a single person can analyze requirements, perform design, generate code, and conduct tests. As the size of a project increases, more people must become involved.</a:t>
            </a:r>
            <a:endParaRPr lang="en-IN" dirty="0"/>
          </a:p>
        </p:txBody>
      </p:sp>
      <p:sp>
        <p:nvSpPr>
          <p:cNvPr id="5" name="Rectangle 4"/>
          <p:cNvSpPr/>
          <p:nvPr/>
        </p:nvSpPr>
        <p:spPr>
          <a:xfrm>
            <a:off x="114237" y="1513787"/>
            <a:ext cx="11544238" cy="2031325"/>
          </a:xfrm>
          <a:prstGeom prst="rect">
            <a:avLst/>
          </a:prstGeom>
        </p:spPr>
        <p:txBody>
          <a:bodyPr wrap="square">
            <a:spAutoFit/>
          </a:bodyPr>
          <a:lstStyle/>
          <a:p>
            <a:r>
              <a:rPr lang="en-US" dirty="0"/>
              <a:t>There is a common myth </a:t>
            </a:r>
            <a:r>
              <a:rPr lang="en-US" dirty="0" smtClean="0"/>
              <a:t>that </a:t>
            </a:r>
            <a:r>
              <a:rPr lang="en-US" dirty="0"/>
              <a:t>is </a:t>
            </a:r>
            <a:r>
              <a:rPr lang="en-US" dirty="0" smtClean="0"/>
              <a:t>"</a:t>
            </a:r>
            <a:r>
              <a:rPr lang="en-US" dirty="0"/>
              <a:t>If we fall behind schedule, we can always add more programmers and catch up later in the project." </a:t>
            </a:r>
            <a:endParaRPr lang="en-US" dirty="0" smtClean="0"/>
          </a:p>
          <a:p>
            <a:r>
              <a:rPr lang="en-US" dirty="0" smtClean="0"/>
              <a:t>Unfortunately</a:t>
            </a:r>
            <a:r>
              <a:rPr lang="en-US" dirty="0"/>
              <a:t>, adding people late in a project often has a disruptive effect on the </a:t>
            </a:r>
            <a:r>
              <a:rPr lang="en-US" dirty="0" smtClean="0"/>
              <a:t>project</a:t>
            </a:r>
            <a:r>
              <a:rPr lang="en-US" dirty="0"/>
              <a:t>, causing schedules to slip even further. </a:t>
            </a:r>
            <a:endParaRPr lang="en-US" dirty="0" smtClean="0"/>
          </a:p>
          <a:p>
            <a:r>
              <a:rPr lang="en-US" dirty="0" smtClean="0"/>
              <a:t>The </a:t>
            </a:r>
            <a:r>
              <a:rPr lang="en-US" dirty="0"/>
              <a:t>people who are added must learn the system, and the people who teach them are the same people who were doing the work. </a:t>
            </a:r>
            <a:endParaRPr lang="en-US" dirty="0" smtClean="0"/>
          </a:p>
          <a:p>
            <a:r>
              <a:rPr lang="en-US" dirty="0" smtClean="0"/>
              <a:t>While </a:t>
            </a:r>
            <a:r>
              <a:rPr lang="en-US" dirty="0"/>
              <a:t>teaching, no work is done, and the project falls further behind.</a:t>
            </a:r>
            <a:endParaRPr lang="en-IN" dirty="0"/>
          </a:p>
        </p:txBody>
      </p:sp>
      <p:sp>
        <p:nvSpPr>
          <p:cNvPr id="7" name="Rectangle 1"/>
          <p:cNvSpPr>
            <a:spLocks noChangeArrowheads="1"/>
          </p:cNvSpPr>
          <p:nvPr/>
        </p:nvSpPr>
        <p:spPr bwMode="auto">
          <a:xfrm>
            <a:off x="114237" y="3673789"/>
            <a:ext cx="1194277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Adding people late increased communication overhead, slightly reducing productivity.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However, teams are not counterproductive because good communication can improve software quality (e.g., through error detection and technical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Higher quality software reduces testing time and leads to better customer satisfaction, balancing the impact on raw productivity. </a:t>
            </a:r>
          </a:p>
        </p:txBody>
      </p:sp>
    </p:spTree>
    <p:extLst>
      <p:ext uri="{BB962C8B-B14F-4D97-AF65-F5344CB8AC3E}">
        <p14:creationId xmlns:p14="http://schemas.microsoft.com/office/powerpoint/2010/main" val="240631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65" y="91440"/>
            <a:ext cx="4807132" cy="369332"/>
          </a:xfrm>
          <a:prstGeom prst="rect">
            <a:avLst/>
          </a:prstGeom>
          <a:noFill/>
        </p:spPr>
        <p:txBody>
          <a:bodyPr wrap="square" rtlCol="0">
            <a:spAutoFit/>
          </a:bodyPr>
          <a:lstStyle/>
          <a:p>
            <a:r>
              <a:rPr lang="en-US" b="1" dirty="0" smtClean="0"/>
              <a:t>Example :-</a:t>
            </a:r>
            <a:endParaRPr lang="en-IN" b="1" dirty="0"/>
          </a:p>
        </p:txBody>
      </p:sp>
      <p:sp>
        <p:nvSpPr>
          <p:cNvPr id="3" name="Rectangle 2"/>
          <p:cNvSpPr/>
          <p:nvPr/>
        </p:nvSpPr>
        <p:spPr>
          <a:xfrm>
            <a:off x="117565" y="618369"/>
            <a:ext cx="11861075" cy="2308324"/>
          </a:xfrm>
          <a:prstGeom prst="rect">
            <a:avLst/>
          </a:prstGeom>
        </p:spPr>
        <p:txBody>
          <a:bodyPr wrap="square">
            <a:spAutoFit/>
          </a:bodyPr>
          <a:lstStyle/>
          <a:p>
            <a:r>
              <a:rPr lang="en-US" dirty="0"/>
              <a:t>Consider four software engineers, each capable of producing 5000 LOC/year when working on an individual project</a:t>
            </a:r>
            <a:r>
              <a:rPr lang="en-US" dirty="0" smtClean="0"/>
              <a:t>.</a:t>
            </a:r>
          </a:p>
          <a:p>
            <a:r>
              <a:rPr lang="en-US" dirty="0" smtClean="0"/>
              <a:t> </a:t>
            </a:r>
          </a:p>
          <a:p>
            <a:r>
              <a:rPr lang="en-US" dirty="0" smtClean="0"/>
              <a:t>When </a:t>
            </a:r>
            <a:r>
              <a:rPr lang="en-US" dirty="0"/>
              <a:t>these four engineers are placed on a team project, six potential communication paths are possible. Each communication path requires time that could otherwise be spent developing software. </a:t>
            </a:r>
            <a:endParaRPr lang="en-US" dirty="0" smtClean="0"/>
          </a:p>
          <a:p>
            <a:endParaRPr lang="en-US" dirty="0"/>
          </a:p>
          <a:p>
            <a:r>
              <a:rPr lang="en-US" dirty="0" smtClean="0"/>
              <a:t>We </a:t>
            </a:r>
            <a:r>
              <a:rPr lang="en-US" dirty="0"/>
              <a:t>shall assume that team productivity (when measured in LOC) will be reduced by 250 LOC/year for each communication path, due to the overhead associated with communication. Therefore, team productivity is 20,000 </a:t>
            </a:r>
            <a:r>
              <a:rPr lang="en-US" dirty="0" smtClean="0"/>
              <a:t>- </a:t>
            </a:r>
            <a:r>
              <a:rPr lang="en-US" dirty="0"/>
              <a:t>(250 x 6) = 18,500 LOC/year—7.5 percent less than what we might expect.</a:t>
            </a:r>
            <a:endParaRPr lang="en-IN" dirty="0"/>
          </a:p>
        </p:txBody>
      </p:sp>
    </p:spTree>
    <p:extLst>
      <p:ext uri="{BB962C8B-B14F-4D97-AF65-F5344CB8AC3E}">
        <p14:creationId xmlns:p14="http://schemas.microsoft.com/office/powerpoint/2010/main" val="385269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75" y="96186"/>
            <a:ext cx="3990708" cy="523220"/>
          </a:xfrm>
          <a:prstGeom prst="rect">
            <a:avLst/>
          </a:prstGeom>
        </p:spPr>
        <p:txBody>
          <a:bodyPr wrap="none">
            <a:spAutoFit/>
          </a:bodyPr>
          <a:lstStyle/>
          <a:p>
            <a:r>
              <a:rPr lang="en-IN" sz="2800" b="1" dirty="0"/>
              <a:t>An Empirical Relationship</a:t>
            </a:r>
          </a:p>
        </p:txBody>
      </p:sp>
      <p:sp>
        <p:nvSpPr>
          <p:cNvPr id="3" name="Rectangle 2"/>
          <p:cNvSpPr/>
          <p:nvPr/>
        </p:nvSpPr>
        <p:spPr>
          <a:xfrm>
            <a:off x="248194" y="619406"/>
            <a:ext cx="11730446" cy="369332"/>
          </a:xfrm>
          <a:prstGeom prst="rect">
            <a:avLst/>
          </a:prstGeom>
        </p:spPr>
        <p:txBody>
          <a:bodyPr wrap="square">
            <a:spAutoFit/>
          </a:bodyPr>
          <a:lstStyle/>
          <a:p>
            <a:r>
              <a:rPr lang="en-US" dirty="0"/>
              <a:t>The number of delivered lines of code (source statements), L, is related to effort and development time by the equation</a:t>
            </a:r>
            <a:r>
              <a:rPr lang="en-US" dirty="0" smtClean="0"/>
              <a:t>:</a:t>
            </a:r>
          </a:p>
        </p:txBody>
      </p:sp>
      <mc:AlternateContent xmlns:mc="http://schemas.openxmlformats.org/markup-compatibility/2006" xmlns:a14="http://schemas.microsoft.com/office/drawing/2010/main">
        <mc:Choice Requires="a14">
          <p:sp>
            <p:nvSpPr>
              <p:cNvPr id="4" name="TextBox 3"/>
              <p:cNvSpPr txBox="1"/>
              <p:nvPr/>
            </p:nvSpPr>
            <p:spPr>
              <a:xfrm>
                <a:off x="4087683" y="1224635"/>
                <a:ext cx="2102948"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sz="2000" b="1" i="1" dirty="0" smtClean="0">
                              <a:latin typeface="Cambria Math" panose="02040503050406030204" pitchFamily="18" charset="0"/>
                            </a:rPr>
                          </m:ctrlPr>
                        </m:sSupPr>
                        <m:e>
                          <m:r>
                            <a:rPr lang="en-US" sz="2000" b="1" i="1" dirty="0" smtClean="0">
                              <a:latin typeface="Cambria Math" panose="02040503050406030204" pitchFamily="18" charset="0"/>
                            </a:rPr>
                            <m:t>𝑳</m:t>
                          </m:r>
                        </m:e>
                        <m:sup>
                          <m:r>
                            <a:rPr lang="en-US" sz="2000" b="1" i="1" dirty="0" smtClean="0">
                              <a:latin typeface="Cambria Math" panose="02040503050406030204" pitchFamily="18" charset="0"/>
                            </a:rPr>
                            <m:t> </m:t>
                          </m:r>
                        </m:sup>
                      </m:sSup>
                      <m:sSup>
                        <m:sSupPr>
                          <m:ctrlPr>
                            <a:rPr lang="pt-BR" sz="2000" b="1" i="1" dirty="0">
                              <a:latin typeface="Cambria Math" panose="02040503050406030204" pitchFamily="18" charset="0"/>
                            </a:rPr>
                          </m:ctrlPr>
                        </m:sSupPr>
                        <m:e>
                          <m:r>
                            <a:rPr lang="en-US" sz="2000" b="1" i="1" dirty="0" smtClean="0">
                              <a:latin typeface="Cambria Math" panose="02040503050406030204" pitchFamily="18" charset="0"/>
                            </a:rPr>
                            <m:t>=</m:t>
                          </m:r>
                          <m:r>
                            <a:rPr lang="en-US" sz="2000" b="1" i="1" dirty="0" smtClean="0">
                              <a:latin typeface="Cambria Math" panose="02040503050406030204" pitchFamily="18" charset="0"/>
                            </a:rPr>
                            <m:t>𝑷</m:t>
                          </m:r>
                        </m:e>
                        <m:sup>
                          <m:r>
                            <a:rPr lang="en-US" sz="2000" b="1" i="1" dirty="0" smtClean="0">
                              <a:latin typeface="Cambria Math" panose="02040503050406030204" pitchFamily="18" charset="0"/>
                            </a:rPr>
                            <m:t> </m:t>
                          </m:r>
                        </m:sup>
                      </m:sSup>
                      <m:r>
                        <m:rPr>
                          <m:nor/>
                        </m:rPr>
                        <a:rPr lang="en-IN" sz="2000" b="1"/>
                        <m:t>x</m:t>
                      </m:r>
                      <m:r>
                        <a:rPr lang="en-US" sz="2000" b="1" i="1" smtClean="0">
                          <a:latin typeface="Cambria Math" panose="02040503050406030204" pitchFamily="18" charset="0"/>
                        </a:rPr>
                        <m:t> </m:t>
                      </m:r>
                      <m:sSup>
                        <m:sSupPr>
                          <m:ctrlPr>
                            <a:rPr lang="pt-BR" sz="2000" b="1" i="1" dirty="0">
                              <a:latin typeface="Cambria Math" panose="02040503050406030204" pitchFamily="18" charset="0"/>
                            </a:rPr>
                          </m:ctrlPr>
                        </m:sSupPr>
                        <m:e>
                          <m:r>
                            <a:rPr lang="en-US" sz="2000" b="1" i="1" dirty="0" smtClean="0">
                              <a:latin typeface="Cambria Math" panose="02040503050406030204" pitchFamily="18" charset="0"/>
                            </a:rPr>
                            <m:t>𝑬</m:t>
                          </m:r>
                        </m:e>
                        <m:sup>
                          <m:r>
                            <a:rPr lang="en-US" sz="2000" b="1" i="1" dirty="0" smtClean="0">
                              <a:latin typeface="Cambria Math" panose="02040503050406030204" pitchFamily="18" charset="0"/>
                            </a:rPr>
                            <m:t>𝟏</m:t>
                          </m:r>
                          <m:r>
                            <a:rPr lang="en-US" sz="2000" b="1" i="1" dirty="0" smtClean="0">
                              <a:latin typeface="Cambria Math" panose="02040503050406030204" pitchFamily="18" charset="0"/>
                            </a:rPr>
                            <m:t>/</m:t>
                          </m:r>
                          <m:r>
                            <a:rPr lang="en-US" sz="2000" b="1" i="1" dirty="0" smtClean="0">
                              <a:latin typeface="Cambria Math" panose="02040503050406030204" pitchFamily="18" charset="0"/>
                            </a:rPr>
                            <m:t>𝟑</m:t>
                          </m:r>
                        </m:sup>
                      </m:sSup>
                      <m:sSup>
                        <m:sSupPr>
                          <m:ctrlPr>
                            <a:rPr lang="pt-BR" sz="2000" b="1" i="1" dirty="0">
                              <a:latin typeface="Cambria Math" panose="02040503050406030204" pitchFamily="18" charset="0"/>
                            </a:rPr>
                          </m:ctrlPr>
                        </m:sSupPr>
                        <m:e>
                          <m:r>
                            <a:rPr lang="en-US" sz="2000" b="1" i="1" dirty="0" smtClean="0">
                              <a:latin typeface="Cambria Math" panose="02040503050406030204" pitchFamily="18" charset="0"/>
                            </a:rPr>
                            <m:t> </m:t>
                          </m:r>
                          <m:r>
                            <a:rPr lang="en-US" sz="2000" b="1" i="1" dirty="0" smtClean="0">
                              <a:latin typeface="Cambria Math" panose="02040503050406030204" pitchFamily="18" charset="0"/>
                            </a:rPr>
                            <m:t>𝑻</m:t>
                          </m:r>
                        </m:e>
                        <m:sup>
                          <m:r>
                            <a:rPr lang="en-US" sz="2000" b="1" i="1" dirty="0" smtClean="0">
                              <a:latin typeface="Cambria Math" panose="02040503050406030204" pitchFamily="18" charset="0"/>
                            </a:rPr>
                            <m:t>𝟒</m:t>
                          </m:r>
                          <m:r>
                            <a:rPr lang="en-US" sz="2000" b="1" i="1" dirty="0" smtClean="0">
                              <a:latin typeface="Cambria Math" panose="02040503050406030204" pitchFamily="18" charset="0"/>
                            </a:rPr>
                            <m:t>/</m:t>
                          </m:r>
                          <m:r>
                            <a:rPr lang="en-US" sz="2000" b="1" i="1" dirty="0" smtClean="0">
                              <a:latin typeface="Cambria Math" panose="02040503050406030204" pitchFamily="18" charset="0"/>
                            </a:rPr>
                            <m:t>𝟑</m:t>
                          </m:r>
                        </m:sup>
                      </m:sSup>
                    </m:oMath>
                  </m:oMathPara>
                </a14:m>
                <a:endParaRPr lang="en-IN"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4087683" y="1224635"/>
                <a:ext cx="2102948" cy="319318"/>
              </a:xfrm>
              <a:prstGeom prst="rect">
                <a:avLst/>
              </a:prstGeom>
              <a:blipFill>
                <a:blip r:embed="rId2"/>
                <a:stretch>
                  <a:fillRect l="-2609" t="-7692" r="-1159" b="-5769"/>
                </a:stretch>
              </a:blipFill>
            </p:spPr>
            <p:txBody>
              <a:bodyPr/>
              <a:lstStyle/>
              <a:p>
                <a:r>
                  <a:rPr lang="en-IN">
                    <a:noFill/>
                  </a:rPr>
                  <a:t> </a:t>
                </a:r>
              </a:p>
            </p:txBody>
          </p:sp>
        </mc:Fallback>
      </mc:AlternateContent>
      <p:sp>
        <p:nvSpPr>
          <p:cNvPr id="5" name="Rectangle 1"/>
          <p:cNvSpPr>
            <a:spLocks noChangeArrowheads="1"/>
          </p:cNvSpPr>
          <p:nvPr/>
        </p:nvSpPr>
        <p:spPr bwMode="auto">
          <a:xfrm>
            <a:off x="248194" y="1615702"/>
            <a:ext cx="110642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L</a:t>
            </a:r>
            <a:r>
              <a:rPr kumimoji="0" lang="en-US" altLang="en-US" sz="1600" b="0" i="0" u="none" strike="noStrike" cap="none" normalizeH="0" baseline="0" dirty="0" smtClean="0">
                <a:ln>
                  <a:noFill/>
                </a:ln>
                <a:solidFill>
                  <a:schemeClr val="tx1"/>
                </a:solidFill>
                <a:effectLst/>
                <a:latin typeface="Arial" panose="020B0604020202020204" pitchFamily="34" charset="0"/>
              </a:rPr>
              <a:t>: Delivered lines of code (source statements).</a:t>
            </a:r>
          </a:p>
          <a:p>
            <a:pPr lvl="0" eaLnBrk="0" fontAlgn="base" hangingPunct="0">
              <a:lnSpc>
                <a:spcPct val="150000"/>
              </a:lnSpc>
              <a:spcBef>
                <a:spcPct val="0"/>
              </a:spcBef>
              <a:spcAft>
                <a:spcPct val="0"/>
              </a:spcAft>
              <a:buFontTx/>
              <a:buChar char="•"/>
            </a:pPr>
            <a:r>
              <a:rPr kumimoji="0" lang="en-US" altLang="en-US" sz="1600" b="1" i="0" u="none" strike="noStrike" cap="none" normalizeH="0" baseline="0" dirty="0" smtClean="0">
                <a:ln>
                  <a:noFill/>
                </a:ln>
                <a:solidFill>
                  <a:schemeClr val="tx1"/>
                </a:solidFill>
                <a:effectLst/>
                <a:latin typeface="Arial" panose="020B0604020202020204" pitchFamily="34" charset="0"/>
              </a:rPr>
              <a:t>P</a:t>
            </a:r>
            <a:r>
              <a:rPr kumimoji="0" lang="en-US" altLang="en-US" sz="1600" b="0" i="0" u="none" strike="noStrike" cap="none" normalizeH="0" baseline="0" dirty="0" smtClean="0">
                <a:ln>
                  <a:noFill/>
                </a:ln>
                <a:solidFill>
                  <a:schemeClr val="tx1"/>
                </a:solidFill>
                <a:effectLst/>
                <a:latin typeface="Arial" panose="020B0604020202020204" pitchFamily="34" charset="0"/>
              </a:rPr>
              <a:t>: Productivity parameter  </a:t>
            </a:r>
            <a:r>
              <a:rPr lang="en-US" dirty="0"/>
              <a:t>that reflects a variety of factors that lead to high-quality software engineering work </a:t>
            </a:r>
            <a:r>
              <a:rPr kumimoji="0" lang="en-US" altLang="en-US" sz="1600" b="0" i="0" u="none" strike="noStrike" cap="none" normalizeH="0" baseline="0" dirty="0" smtClean="0">
                <a:ln>
                  <a:noFill/>
                </a:ln>
                <a:solidFill>
                  <a:schemeClr val="tx1"/>
                </a:solidFill>
                <a:effectLst/>
                <a:latin typeface="Arial" panose="020B0604020202020204" pitchFamily="34" charset="0"/>
              </a:rPr>
              <a:t>(between 2000 and 12,000).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a:t>
            </a:r>
            <a:r>
              <a:rPr kumimoji="0" lang="en-US" altLang="en-US" sz="1600" b="0" i="0" u="none" strike="noStrike" cap="none" normalizeH="0" baseline="0" dirty="0" smtClean="0">
                <a:ln>
                  <a:noFill/>
                </a:ln>
                <a:solidFill>
                  <a:schemeClr val="tx1"/>
                </a:solidFill>
                <a:effectLst/>
                <a:latin typeface="Arial" panose="020B0604020202020204" pitchFamily="34" charset="0"/>
              </a:rPr>
              <a:t>: Development effort in person-months (or person-years).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a:t>
            </a:r>
            <a:r>
              <a:rPr kumimoji="0" lang="en-US" altLang="en-US" sz="1600" b="0" i="0" u="none" strike="noStrike" cap="none" normalizeH="0" baseline="0" dirty="0" smtClean="0">
                <a:ln>
                  <a:noFill/>
                </a:ln>
                <a:solidFill>
                  <a:schemeClr val="tx1"/>
                </a:solidFill>
                <a:effectLst/>
                <a:latin typeface="Arial" panose="020B0604020202020204" pitchFamily="34" charset="0"/>
              </a:rPr>
              <a:t>: Project duration in calendar months (or years). </a:t>
            </a:r>
          </a:p>
        </p:txBody>
      </p:sp>
      <p:sp>
        <p:nvSpPr>
          <p:cNvPr id="6" name="Rectangle 5"/>
          <p:cNvSpPr/>
          <p:nvPr/>
        </p:nvSpPr>
        <p:spPr>
          <a:xfrm>
            <a:off x="248193" y="3950825"/>
            <a:ext cx="11599817" cy="369332"/>
          </a:xfrm>
          <a:prstGeom prst="rect">
            <a:avLst/>
          </a:prstGeom>
        </p:spPr>
        <p:txBody>
          <a:bodyPr wrap="square">
            <a:spAutoFit/>
          </a:bodyPr>
          <a:lstStyle/>
          <a:p>
            <a:r>
              <a:rPr lang="en-US" dirty="0"/>
              <a:t>Rearranging this software equation, we can arrive at an expression for </a:t>
            </a:r>
            <a:r>
              <a:rPr lang="en-US" dirty="0" smtClean="0"/>
              <a:t>development </a:t>
            </a:r>
            <a:r>
              <a:rPr lang="en-US" dirty="0"/>
              <a:t>effort E</a:t>
            </a:r>
            <a:r>
              <a:rPr lang="en-US" dirty="0" smtClean="0"/>
              <a:t>:</a:t>
            </a:r>
          </a:p>
        </p:txBody>
      </p:sp>
      <mc:AlternateContent xmlns:mc="http://schemas.openxmlformats.org/markup-compatibility/2006" xmlns:a14="http://schemas.microsoft.com/office/drawing/2010/main">
        <mc:Choice Requires="a14">
          <p:sp>
            <p:nvSpPr>
              <p:cNvPr id="8" name="TextBox 7"/>
              <p:cNvSpPr txBox="1"/>
              <p:nvPr/>
            </p:nvSpPr>
            <p:spPr>
              <a:xfrm>
                <a:off x="3835135" y="4715713"/>
                <a:ext cx="1856982" cy="314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 </m:t>
                      </m:r>
                      <m:sSup>
                        <m:sSupPr>
                          <m:ctrlPr>
                            <a:rPr lang="pt-BR" sz="2000" b="1" i="1" dirty="0" smtClean="0">
                              <a:latin typeface="Cambria Math" panose="02040503050406030204" pitchFamily="18" charset="0"/>
                            </a:rPr>
                          </m:ctrlPr>
                        </m:sSupPr>
                        <m:e>
                          <m:r>
                            <a:rPr lang="en-US" sz="2000" b="1" i="1" dirty="0" smtClean="0">
                              <a:latin typeface="Cambria Math" panose="02040503050406030204" pitchFamily="18" charset="0"/>
                            </a:rPr>
                            <m:t>𝑬</m:t>
                          </m:r>
                        </m:e>
                        <m:sup>
                          <m:r>
                            <a:rPr lang="en-US" sz="2000" b="1" i="1" dirty="0" smtClean="0">
                              <a:latin typeface="Cambria Math" panose="02040503050406030204" pitchFamily="18" charset="0"/>
                            </a:rPr>
                            <m:t> </m:t>
                          </m:r>
                        </m:sup>
                      </m:sSup>
                      <m:sSup>
                        <m:sSupPr>
                          <m:ctrlPr>
                            <a:rPr lang="pt-BR" sz="2000" b="1" i="1" dirty="0">
                              <a:latin typeface="Cambria Math" panose="02040503050406030204" pitchFamily="18" charset="0"/>
                            </a:rPr>
                          </m:ctrlPr>
                        </m:sSupPr>
                        <m:e>
                          <m:sSup>
                            <m:sSupPr>
                              <m:ctrlPr>
                                <a:rPr lang="pt-BR" sz="2000" b="1" i="1" dirty="0">
                                  <a:latin typeface="Cambria Math" panose="02040503050406030204" pitchFamily="18" charset="0"/>
                                </a:rPr>
                              </m:ctrlPr>
                            </m:sSupPr>
                            <m:e>
                              <m:r>
                                <a:rPr lang="en-US" sz="2000" b="1" i="1" dirty="0">
                                  <a:latin typeface="Cambria Math" panose="02040503050406030204" pitchFamily="18" charset="0"/>
                                </a:rPr>
                                <m:t>=</m:t>
                              </m:r>
                              <m:r>
                                <a:rPr lang="en-US" sz="2000" b="1" i="1" dirty="0" smtClean="0">
                                  <a:latin typeface="Cambria Math" panose="02040503050406030204" pitchFamily="18" charset="0"/>
                                </a:rPr>
                                <m:t>𝑳</m:t>
                              </m:r>
                            </m:e>
                            <m:sup>
                              <m:r>
                                <a:rPr lang="en-US" sz="2000" b="1" i="1" dirty="0">
                                  <a:latin typeface="Cambria Math" panose="02040503050406030204" pitchFamily="18" charset="0"/>
                                </a:rPr>
                                <m:t>𝟑</m:t>
                              </m:r>
                            </m:sup>
                          </m:sSup>
                          <m:r>
                            <a:rPr lang="en-US" sz="2000" b="1" i="1" dirty="0" smtClean="0">
                              <a:latin typeface="Cambria Math" panose="02040503050406030204" pitchFamily="18" charset="0"/>
                            </a:rPr>
                            <m:t>/(</m:t>
                          </m:r>
                          <m:sSup>
                            <m:sSupPr>
                              <m:ctrlPr>
                                <a:rPr lang="pt-BR" sz="2000" b="1" i="1" dirty="0">
                                  <a:latin typeface="Cambria Math" panose="02040503050406030204" pitchFamily="18" charset="0"/>
                                </a:rPr>
                              </m:ctrlPr>
                            </m:sSupPr>
                            <m:e>
                              <m:r>
                                <a:rPr lang="en-US" sz="2000" b="1" i="1" dirty="0" smtClean="0">
                                  <a:latin typeface="Cambria Math" panose="02040503050406030204" pitchFamily="18" charset="0"/>
                                </a:rPr>
                                <m:t>𝑷</m:t>
                              </m:r>
                            </m:e>
                            <m:sup>
                              <m:r>
                                <a:rPr lang="en-US" sz="2000" b="1" i="1" dirty="0">
                                  <a:latin typeface="Cambria Math" panose="02040503050406030204" pitchFamily="18" charset="0"/>
                                </a:rPr>
                                <m:t>𝟑</m:t>
                              </m:r>
                            </m:sup>
                          </m:sSup>
                          <m:r>
                            <a:rPr lang="en-US" sz="2000" b="1" i="1" dirty="0" smtClean="0">
                              <a:latin typeface="Cambria Math" panose="02040503050406030204" pitchFamily="18" charset="0"/>
                            </a:rPr>
                            <m:t>𝑻</m:t>
                          </m:r>
                        </m:e>
                        <m:sup>
                          <m:r>
                            <a:rPr lang="en-US" sz="2000" b="1" i="1" dirty="0" smtClean="0">
                              <a:latin typeface="Cambria Math" panose="02040503050406030204" pitchFamily="18" charset="0"/>
                            </a:rPr>
                            <m:t>𝟒</m:t>
                          </m:r>
                        </m:sup>
                      </m:sSup>
                      <m:r>
                        <a:rPr lang="en-US" sz="2000" b="1" i="1" dirty="0" smtClean="0">
                          <a:latin typeface="Cambria Math" panose="02040503050406030204" pitchFamily="18" charset="0"/>
                        </a:rPr>
                        <m:t>)</m:t>
                      </m:r>
                    </m:oMath>
                  </m:oMathPara>
                </a14:m>
                <a:endParaRPr lang="en-IN"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3835135" y="4715713"/>
                <a:ext cx="1856982" cy="314766"/>
              </a:xfrm>
              <a:prstGeom prst="rect">
                <a:avLst/>
              </a:prstGeom>
              <a:blipFill>
                <a:blip r:embed="rId3"/>
                <a:stretch>
                  <a:fillRect t="-1961" r="-4590" b="-37255"/>
                </a:stretch>
              </a:blipFill>
            </p:spPr>
            <p:txBody>
              <a:bodyPr/>
              <a:lstStyle/>
              <a:p>
                <a:r>
                  <a:rPr lang="en-IN">
                    <a:noFill/>
                  </a:rPr>
                  <a:t> </a:t>
                </a:r>
              </a:p>
            </p:txBody>
          </p:sp>
        </mc:Fallback>
      </mc:AlternateContent>
      <p:sp>
        <p:nvSpPr>
          <p:cNvPr id="9" name="Rectangle 8"/>
          <p:cNvSpPr/>
          <p:nvPr/>
        </p:nvSpPr>
        <p:spPr>
          <a:xfrm>
            <a:off x="354872" y="5426035"/>
            <a:ext cx="11386458" cy="646331"/>
          </a:xfrm>
          <a:prstGeom prst="rect">
            <a:avLst/>
          </a:prstGeom>
        </p:spPr>
        <p:txBody>
          <a:bodyPr wrap="square">
            <a:spAutoFit/>
          </a:bodyPr>
          <a:lstStyle/>
          <a:p>
            <a:r>
              <a:rPr lang="en-US" dirty="0"/>
              <a:t>where E is the effort expended (in person-years) over the entire life cycle for software development and maintenance and t is the development time in </a:t>
            </a:r>
            <a:r>
              <a:rPr lang="en-US" dirty="0" smtClean="0"/>
              <a:t>years.</a:t>
            </a:r>
            <a:endParaRPr lang="en-IN" dirty="0"/>
          </a:p>
        </p:txBody>
      </p:sp>
    </p:spTree>
    <p:extLst>
      <p:ext uri="{BB962C8B-B14F-4D97-AF65-F5344CB8AC3E}">
        <p14:creationId xmlns:p14="http://schemas.microsoft.com/office/powerpoint/2010/main" val="93870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605" y="96186"/>
            <a:ext cx="6723123" cy="461665"/>
          </a:xfrm>
          <a:prstGeom prst="rect">
            <a:avLst/>
          </a:prstGeom>
        </p:spPr>
        <p:txBody>
          <a:bodyPr wrap="none">
            <a:spAutoFit/>
          </a:bodyPr>
          <a:lstStyle/>
          <a:p>
            <a:r>
              <a:rPr lang="en-US" sz="2400" b="1" dirty="0"/>
              <a:t>DEFINING A TASK SET FOR THE SOFTWARE PROJECT</a:t>
            </a:r>
            <a:endParaRPr lang="en-IN" sz="2400" b="1" dirty="0"/>
          </a:p>
        </p:txBody>
      </p:sp>
      <p:sp>
        <p:nvSpPr>
          <p:cNvPr id="3" name="Rectangle 2"/>
          <p:cNvSpPr/>
          <p:nvPr/>
        </p:nvSpPr>
        <p:spPr>
          <a:xfrm>
            <a:off x="402944" y="557851"/>
            <a:ext cx="11588759" cy="3416320"/>
          </a:xfrm>
          <a:prstGeom prst="rect">
            <a:avLst/>
          </a:prstGeom>
        </p:spPr>
        <p:txBody>
          <a:bodyPr wrap="square">
            <a:spAutoFit/>
          </a:bodyPr>
          <a:lstStyle/>
          <a:p>
            <a:r>
              <a:rPr lang="en-US" dirty="0"/>
              <a:t>A number of different process </a:t>
            </a:r>
            <a:r>
              <a:rPr lang="en-US" dirty="0" smtClean="0"/>
              <a:t>models we </a:t>
            </a:r>
            <a:r>
              <a:rPr lang="en-US" dirty="0"/>
              <a:t>have. These models offer different paradigms for software development. , the process model is populated by a set of tasks that enable a software team to define, develop, and </a:t>
            </a:r>
            <a:r>
              <a:rPr lang="en-US" dirty="0" smtClean="0"/>
              <a:t>ultimately </a:t>
            </a:r>
            <a:r>
              <a:rPr lang="en-US" dirty="0"/>
              <a:t>support computer software. </a:t>
            </a:r>
            <a:endParaRPr lang="en-US" dirty="0" smtClean="0"/>
          </a:p>
          <a:p>
            <a:endParaRPr lang="en-US" dirty="0" smtClean="0"/>
          </a:p>
          <a:p>
            <a:r>
              <a:rPr lang="en-US" dirty="0" smtClean="0"/>
              <a:t>No </a:t>
            </a:r>
            <a:r>
              <a:rPr lang="en-US" dirty="0"/>
              <a:t>single set of tasks is appropriate for all projects. Therefore, an effective software process should define a collection of task sets, each designed to meet the needs of different types of projects</a:t>
            </a:r>
            <a:r>
              <a:rPr lang="en-US" dirty="0" smtClean="0"/>
              <a:t>.</a:t>
            </a:r>
          </a:p>
          <a:p>
            <a:endParaRPr lang="en-US" dirty="0"/>
          </a:p>
          <a:p>
            <a:r>
              <a:rPr lang="en-US" dirty="0"/>
              <a:t>A </a:t>
            </a:r>
            <a:r>
              <a:rPr lang="en-US" b="1" dirty="0"/>
              <a:t>task set</a:t>
            </a:r>
            <a:r>
              <a:rPr lang="en-US" dirty="0"/>
              <a:t> is a collection of software engineering work tasks, milestones, and </a:t>
            </a:r>
            <a:r>
              <a:rPr lang="en-US" dirty="0" smtClean="0"/>
              <a:t>deliverables </a:t>
            </a:r>
            <a:r>
              <a:rPr lang="en-US" dirty="0"/>
              <a:t>that must be accomplished to complete a particular project. The task set to be chosen must provide enough discipline to achieve high software quality. But, at the same time, it must not burden the project team with unnecessary work</a:t>
            </a:r>
            <a:r>
              <a:rPr lang="en-US" dirty="0" smtClean="0"/>
              <a:t>.</a:t>
            </a:r>
          </a:p>
          <a:p>
            <a:endParaRPr lang="en-US" dirty="0"/>
          </a:p>
          <a:p>
            <a:r>
              <a:rPr lang="en-US" dirty="0"/>
              <a:t>Task sets are designed to accommodate different types of projects and different degrees of rigor. </a:t>
            </a:r>
            <a:endParaRPr lang="en-IN" dirty="0"/>
          </a:p>
        </p:txBody>
      </p:sp>
      <p:sp>
        <p:nvSpPr>
          <p:cNvPr id="4" name="Rectangle 3"/>
          <p:cNvSpPr/>
          <p:nvPr/>
        </p:nvSpPr>
        <p:spPr>
          <a:xfrm>
            <a:off x="402944" y="4148453"/>
            <a:ext cx="11471193" cy="2585323"/>
          </a:xfrm>
          <a:prstGeom prst="rect">
            <a:avLst/>
          </a:prstGeom>
        </p:spPr>
        <p:txBody>
          <a:bodyPr wrap="square">
            <a:spAutoFit/>
          </a:bodyPr>
          <a:lstStyle/>
          <a:p>
            <a:r>
              <a:rPr lang="en-US" dirty="0"/>
              <a:t>M</a:t>
            </a:r>
            <a:r>
              <a:rPr lang="en-US" dirty="0" smtClean="0"/>
              <a:t>ost </a:t>
            </a:r>
            <a:r>
              <a:rPr lang="en-US" dirty="0"/>
              <a:t>software organizations encounter the following projects: </a:t>
            </a:r>
            <a:endParaRPr lang="en-US" dirty="0" smtClean="0"/>
          </a:p>
          <a:p>
            <a:pPr marL="342900" indent="-342900">
              <a:buAutoNum type="arabicPeriod"/>
            </a:pPr>
            <a:r>
              <a:rPr lang="en-US" b="1" dirty="0" smtClean="0"/>
              <a:t>Concept </a:t>
            </a:r>
            <a:r>
              <a:rPr lang="en-US" b="1" dirty="0"/>
              <a:t>development projects </a:t>
            </a:r>
            <a:r>
              <a:rPr lang="en-US" b="1" dirty="0" smtClean="0"/>
              <a:t>:- </a:t>
            </a:r>
            <a:r>
              <a:rPr lang="en-US" dirty="0"/>
              <a:t>To explore and evaluate new business ideas or emerging technologies.</a:t>
            </a:r>
            <a:endParaRPr lang="en-US" b="1" dirty="0" smtClean="0"/>
          </a:p>
          <a:p>
            <a:pPr marL="342900" indent="-342900">
              <a:buAutoNum type="arabicPeriod"/>
            </a:pPr>
            <a:r>
              <a:rPr lang="en-US" b="1" dirty="0" smtClean="0"/>
              <a:t>New </a:t>
            </a:r>
            <a:r>
              <a:rPr lang="en-US" b="1" dirty="0"/>
              <a:t>application development projects </a:t>
            </a:r>
            <a:r>
              <a:rPr lang="en-US" b="1" dirty="0" smtClean="0"/>
              <a:t>:- </a:t>
            </a:r>
            <a:r>
              <a:rPr lang="en-US" dirty="0"/>
              <a:t>To develop a completely new software solution based on specific customer requirements.</a:t>
            </a:r>
            <a:endParaRPr lang="en-US" b="1" dirty="0" smtClean="0"/>
          </a:p>
          <a:p>
            <a:pPr marL="342900" indent="-342900">
              <a:buAutoNum type="arabicPeriod"/>
            </a:pPr>
            <a:r>
              <a:rPr lang="en-US" b="1" dirty="0" smtClean="0"/>
              <a:t>Application enhancement projects :- </a:t>
            </a:r>
            <a:r>
              <a:rPr lang="en-US" dirty="0"/>
              <a:t>To significantly upgrade or modify existing software to improve functionality, performance, or usability.</a:t>
            </a:r>
            <a:endParaRPr lang="en-US" b="1" dirty="0" smtClean="0"/>
          </a:p>
          <a:p>
            <a:pPr marL="342900" indent="-342900">
              <a:buAutoNum type="arabicPeriod"/>
            </a:pPr>
            <a:r>
              <a:rPr lang="en-US" b="1" dirty="0" smtClean="0"/>
              <a:t>Application </a:t>
            </a:r>
            <a:r>
              <a:rPr lang="en-US" b="1" dirty="0"/>
              <a:t>maintenance </a:t>
            </a:r>
            <a:r>
              <a:rPr lang="en-US" b="1" dirty="0" smtClean="0"/>
              <a:t>projects :- </a:t>
            </a:r>
            <a:r>
              <a:rPr lang="en-US" dirty="0"/>
              <a:t>To correct errors, adapt the software to new environments, or make minor improvements that are not obvious to end-users.</a:t>
            </a:r>
            <a:endParaRPr lang="en-US" dirty="0" smtClean="0"/>
          </a:p>
          <a:p>
            <a:pPr marL="342900" indent="-342900">
              <a:buAutoNum type="arabicPeriod"/>
            </a:pPr>
            <a:r>
              <a:rPr lang="en-US" b="1" dirty="0" smtClean="0"/>
              <a:t>Reengineering projects</a:t>
            </a:r>
            <a:endParaRPr lang="en-IN" dirty="0"/>
          </a:p>
        </p:txBody>
      </p:sp>
    </p:spTree>
    <p:extLst>
      <p:ext uri="{BB962C8B-B14F-4D97-AF65-F5344CB8AC3E}">
        <p14:creationId xmlns:p14="http://schemas.microsoft.com/office/powerpoint/2010/main" val="11376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574" y="148437"/>
            <a:ext cx="2162708" cy="461665"/>
          </a:xfrm>
          <a:prstGeom prst="rect">
            <a:avLst/>
          </a:prstGeom>
        </p:spPr>
        <p:txBody>
          <a:bodyPr wrap="none">
            <a:spAutoFit/>
          </a:bodyPr>
          <a:lstStyle/>
          <a:p>
            <a:r>
              <a:rPr lang="en-IN" sz="2400" b="1" dirty="0"/>
              <a:t>Degree of Rigor</a:t>
            </a:r>
          </a:p>
        </p:txBody>
      </p:sp>
      <p:sp>
        <p:nvSpPr>
          <p:cNvPr id="3" name="Rectangle 2"/>
          <p:cNvSpPr/>
          <p:nvPr/>
        </p:nvSpPr>
        <p:spPr>
          <a:xfrm>
            <a:off x="313509" y="610102"/>
            <a:ext cx="11430000" cy="1200329"/>
          </a:xfrm>
          <a:prstGeom prst="rect">
            <a:avLst/>
          </a:prstGeom>
        </p:spPr>
        <p:txBody>
          <a:bodyPr wrap="square">
            <a:spAutoFit/>
          </a:bodyPr>
          <a:lstStyle/>
          <a:p>
            <a:r>
              <a:rPr lang="en-US" dirty="0"/>
              <a:t>The </a:t>
            </a:r>
            <a:r>
              <a:rPr lang="en-US" b="1" dirty="0"/>
              <a:t>degree of rigor</a:t>
            </a:r>
            <a:r>
              <a:rPr lang="en-US" dirty="0"/>
              <a:t> is about how carefully and formally we follow rules and steps when creating software. It depends on how important, complex, or risky the project is</a:t>
            </a:r>
            <a:r>
              <a:rPr lang="en-US" dirty="0" smtClean="0"/>
              <a:t>.</a:t>
            </a:r>
          </a:p>
          <a:p>
            <a:endParaRPr lang="en-US" dirty="0"/>
          </a:p>
          <a:p>
            <a:endParaRPr lang="en-IN" dirty="0"/>
          </a:p>
        </p:txBody>
      </p:sp>
      <p:sp>
        <p:nvSpPr>
          <p:cNvPr id="5" name="Rectangle 2"/>
          <p:cNvSpPr>
            <a:spLocks noChangeArrowheads="1"/>
          </p:cNvSpPr>
          <p:nvPr/>
        </p:nvSpPr>
        <p:spPr bwMode="auto">
          <a:xfrm>
            <a:off x="600891" y="971483"/>
            <a:ext cx="6818811" cy="106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Critical systems (e.g., healthcare, aerospace) require higher rigor.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Informal or exploratory projects (e.g., prototypes) may require less rigor. </a:t>
            </a:r>
          </a:p>
        </p:txBody>
      </p:sp>
      <p:sp>
        <p:nvSpPr>
          <p:cNvPr id="6" name="Rectangle 5"/>
          <p:cNvSpPr/>
          <p:nvPr/>
        </p:nvSpPr>
        <p:spPr>
          <a:xfrm>
            <a:off x="313509" y="2395206"/>
            <a:ext cx="4628960" cy="369332"/>
          </a:xfrm>
          <a:prstGeom prst="rect">
            <a:avLst/>
          </a:prstGeom>
        </p:spPr>
        <p:txBody>
          <a:bodyPr wrap="none">
            <a:spAutoFit/>
          </a:bodyPr>
          <a:lstStyle/>
          <a:p>
            <a:r>
              <a:rPr lang="en-US" dirty="0" smtClean="0"/>
              <a:t>Four </a:t>
            </a:r>
            <a:r>
              <a:rPr lang="en-US" dirty="0"/>
              <a:t>different degrees of rigor can be defined:</a:t>
            </a:r>
            <a:endParaRPr lang="en-IN" dirty="0"/>
          </a:p>
        </p:txBody>
      </p:sp>
      <p:sp>
        <p:nvSpPr>
          <p:cNvPr id="7" name="Rectangle 6"/>
          <p:cNvSpPr/>
          <p:nvPr/>
        </p:nvSpPr>
        <p:spPr>
          <a:xfrm>
            <a:off x="313509" y="2828836"/>
            <a:ext cx="8830491" cy="1200329"/>
          </a:xfrm>
          <a:prstGeom prst="rect">
            <a:avLst/>
          </a:prstGeom>
        </p:spPr>
        <p:txBody>
          <a:bodyPr wrap="square">
            <a:spAutoFit/>
          </a:bodyPr>
          <a:lstStyle/>
          <a:p>
            <a:r>
              <a:rPr lang="en-US" b="1" dirty="0" smtClean="0"/>
              <a:t>1.Casual </a:t>
            </a:r>
            <a:r>
              <a:rPr lang="en-US" b="1" dirty="0"/>
              <a:t>Rigor</a:t>
            </a:r>
            <a:r>
              <a:rPr lang="en-US" dirty="0"/>
              <a:t>:</a:t>
            </a:r>
          </a:p>
          <a:p>
            <a:pPr lvl="1">
              <a:buFont typeface="Arial" panose="020B0604020202020204" pitchFamily="34" charset="0"/>
              <a:buChar char="•"/>
            </a:pPr>
            <a:r>
              <a:rPr lang="en-US" dirty="0"/>
              <a:t>Applied to small, simple, or low-risk projects.</a:t>
            </a:r>
          </a:p>
          <a:p>
            <a:pPr lvl="1">
              <a:buFont typeface="Arial" panose="020B0604020202020204" pitchFamily="34" charset="0"/>
              <a:buChar char="•"/>
            </a:pPr>
            <a:r>
              <a:rPr lang="en-US" dirty="0"/>
              <a:t>Minimal documentation and lightweight processes.</a:t>
            </a:r>
          </a:p>
          <a:p>
            <a:pPr lvl="1">
              <a:buFont typeface="Arial" panose="020B0604020202020204" pitchFamily="34" charset="0"/>
              <a:buChar char="•"/>
            </a:pPr>
            <a:r>
              <a:rPr lang="en-US" dirty="0"/>
              <a:t>Suitable for proof-of-concept or early prototypes.</a:t>
            </a:r>
          </a:p>
        </p:txBody>
      </p:sp>
      <p:sp>
        <p:nvSpPr>
          <p:cNvPr id="8" name="Rectangle 7"/>
          <p:cNvSpPr/>
          <p:nvPr/>
        </p:nvSpPr>
        <p:spPr>
          <a:xfrm>
            <a:off x="313509" y="4029165"/>
            <a:ext cx="11033761" cy="1200329"/>
          </a:xfrm>
          <a:prstGeom prst="rect">
            <a:avLst/>
          </a:prstGeom>
        </p:spPr>
        <p:txBody>
          <a:bodyPr wrap="square">
            <a:spAutoFit/>
          </a:bodyPr>
          <a:lstStyle/>
          <a:p>
            <a:r>
              <a:rPr lang="en-US" b="1" dirty="0" smtClean="0"/>
              <a:t>2.Structured </a:t>
            </a:r>
            <a:r>
              <a:rPr lang="en-US" b="1" dirty="0"/>
              <a:t>Rigor</a:t>
            </a:r>
            <a:r>
              <a:rPr lang="en-US" dirty="0"/>
              <a:t>:</a:t>
            </a:r>
          </a:p>
          <a:p>
            <a:pPr lvl="1">
              <a:buFont typeface="Arial" panose="020B0604020202020204" pitchFamily="34" charset="0"/>
              <a:buChar char="•"/>
            </a:pPr>
            <a:r>
              <a:rPr lang="en-US" dirty="0"/>
              <a:t>Applied to medium-sized projects with moderate risks.</a:t>
            </a:r>
          </a:p>
          <a:p>
            <a:pPr lvl="1">
              <a:buFont typeface="Arial" panose="020B0604020202020204" pitchFamily="34" charset="0"/>
              <a:buChar char="•"/>
            </a:pPr>
            <a:r>
              <a:rPr lang="en-US" dirty="0"/>
              <a:t>Involves systematic processes, adequate documentation, and reviews.</a:t>
            </a:r>
          </a:p>
          <a:p>
            <a:pPr lvl="1">
              <a:buFont typeface="Arial" panose="020B0604020202020204" pitchFamily="34" charset="0"/>
              <a:buChar char="•"/>
            </a:pPr>
            <a:r>
              <a:rPr lang="en-US" dirty="0"/>
              <a:t>Balances flexibility and discipline.</a:t>
            </a:r>
          </a:p>
        </p:txBody>
      </p:sp>
      <p:sp>
        <p:nvSpPr>
          <p:cNvPr id="9" name="Rectangle 8"/>
          <p:cNvSpPr/>
          <p:nvPr/>
        </p:nvSpPr>
        <p:spPr>
          <a:xfrm>
            <a:off x="313509" y="5229494"/>
            <a:ext cx="11430000" cy="923330"/>
          </a:xfrm>
          <a:prstGeom prst="rect">
            <a:avLst/>
          </a:prstGeom>
        </p:spPr>
        <p:txBody>
          <a:bodyPr wrap="square">
            <a:spAutoFit/>
          </a:bodyPr>
          <a:lstStyle/>
          <a:p>
            <a:r>
              <a:rPr lang="en-US" b="1" dirty="0" smtClean="0"/>
              <a:t>3.Strict </a:t>
            </a:r>
            <a:r>
              <a:rPr lang="en-US" b="1" dirty="0"/>
              <a:t>Rigor</a:t>
            </a:r>
            <a:r>
              <a:rPr lang="en-US" dirty="0"/>
              <a:t>:</a:t>
            </a:r>
          </a:p>
          <a:p>
            <a:pPr lvl="1">
              <a:buFont typeface="Arial" panose="020B0604020202020204" pitchFamily="34" charset="0"/>
              <a:buChar char="•"/>
            </a:pPr>
            <a:r>
              <a:rPr lang="en-US" dirty="0"/>
              <a:t>Applied to large, complex, or critical projects (e.g., safety-critical software).</a:t>
            </a:r>
          </a:p>
          <a:p>
            <a:pPr lvl="1">
              <a:buFont typeface="Arial" panose="020B0604020202020204" pitchFamily="34" charset="0"/>
              <a:buChar char="•"/>
            </a:pPr>
            <a:r>
              <a:rPr lang="en-US" dirty="0"/>
              <a:t>Includes comprehensive documentation, formal verification, and strict adherence to standards.</a:t>
            </a:r>
          </a:p>
        </p:txBody>
      </p:sp>
    </p:spTree>
    <p:extLst>
      <p:ext uri="{BB962C8B-B14F-4D97-AF65-F5344CB8AC3E}">
        <p14:creationId xmlns:p14="http://schemas.microsoft.com/office/powerpoint/2010/main" val="139404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6755" y="115615"/>
            <a:ext cx="11430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4.Quick reaction :-</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The team </a:t>
            </a:r>
            <a:r>
              <a:rPr kumimoji="0" lang="en-US" altLang="en-US" b="1" i="0" u="none" strike="noStrike" cap="none" normalizeH="0" baseline="0" dirty="0" smtClean="0">
                <a:ln>
                  <a:noFill/>
                </a:ln>
                <a:solidFill>
                  <a:schemeClr val="tx1"/>
                </a:solidFill>
                <a:effectLst/>
                <a:latin typeface="Arial" panose="020B0604020202020204" pitchFamily="34" charset="0"/>
              </a:rPr>
              <a:t>focuses only on the most important tasks</a:t>
            </a:r>
            <a:r>
              <a:rPr kumimoji="0" lang="en-US" altLang="en-US" b="0" i="0" u="none" strike="noStrike" cap="none" normalizeH="0" baseline="0" dirty="0" smtClean="0">
                <a:ln>
                  <a:noFill/>
                </a:ln>
                <a:solidFill>
                  <a:schemeClr val="tx1"/>
                </a:solidFill>
                <a:effectLst/>
                <a:latin typeface="Arial" panose="020B0604020202020204" pitchFamily="34" charset="0"/>
              </a:rPr>
              <a:t> needed to ensure the software works well and meets basic quality standards.</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Tasks like full documentation, detailed reviews, or additional testing are </a:t>
            </a:r>
            <a:r>
              <a:rPr kumimoji="0" lang="en-US" altLang="en-US" b="1" i="0" u="none" strike="noStrike" cap="none" normalizeH="0" baseline="0" dirty="0" smtClean="0">
                <a:ln>
                  <a:noFill/>
                </a:ln>
                <a:solidFill>
                  <a:schemeClr val="tx1"/>
                </a:solidFill>
                <a:effectLst/>
                <a:latin typeface="Arial" panose="020B0604020202020204" pitchFamily="34" charset="0"/>
              </a:rPr>
              <a:t>postponed until after delivery</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It's like doing the </a:t>
            </a:r>
            <a:r>
              <a:rPr kumimoji="0" lang="en-US" altLang="en-US" b="1" i="0" u="none" strike="noStrike" cap="none" normalizeH="0" baseline="0" dirty="0" smtClean="0">
                <a:ln>
                  <a:noFill/>
                </a:ln>
                <a:solidFill>
                  <a:schemeClr val="tx1"/>
                </a:solidFill>
                <a:effectLst/>
                <a:latin typeface="Arial" panose="020B0604020202020204" pitchFamily="34" charset="0"/>
              </a:rPr>
              <a:t>bare essentials first</a:t>
            </a:r>
            <a:r>
              <a:rPr kumimoji="0" lang="en-US" altLang="en-US" b="0" i="0" u="none" strike="noStrike" cap="none" normalizeH="0" baseline="0" dirty="0" smtClean="0">
                <a:ln>
                  <a:noFill/>
                </a:ln>
                <a:solidFill>
                  <a:schemeClr val="tx1"/>
                </a:solidFill>
                <a:effectLst/>
                <a:latin typeface="Arial" panose="020B0604020202020204" pitchFamily="34" charset="0"/>
              </a:rPr>
              <a:t> to deliver quickly and then completing the rest (called </a:t>
            </a:r>
            <a:r>
              <a:rPr kumimoji="0" lang="en-US" altLang="en-US" b="1" i="0" u="none" strike="noStrike" cap="none" normalizeH="0" baseline="0" dirty="0" smtClean="0">
                <a:ln>
                  <a:noFill/>
                </a:ln>
                <a:solidFill>
                  <a:schemeClr val="tx1"/>
                </a:solidFill>
                <a:effectLst/>
                <a:latin typeface="Arial" panose="020B0604020202020204" pitchFamily="34" charset="0"/>
              </a:rPr>
              <a:t>back-filling</a:t>
            </a:r>
            <a:r>
              <a:rPr kumimoji="0" lang="en-US" altLang="en-US" b="0" i="0" u="none" strike="noStrike" cap="none" normalizeH="0" baseline="0" dirty="0" smtClean="0">
                <a:ln>
                  <a:noFill/>
                </a:ln>
                <a:solidFill>
                  <a:schemeClr val="tx1"/>
                </a:solidFill>
                <a:effectLst/>
                <a:latin typeface="Arial" panose="020B0604020202020204" pitchFamily="34" charset="0"/>
              </a:rPr>
              <a:t>) later. </a:t>
            </a:r>
          </a:p>
        </p:txBody>
      </p:sp>
      <p:sp>
        <p:nvSpPr>
          <p:cNvPr id="3" name="Rectangle 2"/>
          <p:cNvSpPr/>
          <p:nvPr/>
        </p:nvSpPr>
        <p:spPr>
          <a:xfrm>
            <a:off x="0" y="2473625"/>
            <a:ext cx="3771866" cy="461665"/>
          </a:xfrm>
          <a:prstGeom prst="rect">
            <a:avLst/>
          </a:prstGeom>
        </p:spPr>
        <p:txBody>
          <a:bodyPr wrap="none">
            <a:spAutoFit/>
          </a:bodyPr>
          <a:lstStyle/>
          <a:p>
            <a:r>
              <a:rPr lang="en-IN" sz="2400" b="1" dirty="0"/>
              <a:t>Defining Adaptation Criteria</a:t>
            </a:r>
          </a:p>
        </p:txBody>
      </p:sp>
      <p:sp>
        <p:nvSpPr>
          <p:cNvPr id="4" name="Rectangle 3"/>
          <p:cNvSpPr/>
          <p:nvPr/>
        </p:nvSpPr>
        <p:spPr>
          <a:xfrm>
            <a:off x="365761" y="2935290"/>
            <a:ext cx="11717382" cy="3693319"/>
          </a:xfrm>
          <a:prstGeom prst="rect">
            <a:avLst/>
          </a:prstGeom>
        </p:spPr>
        <p:txBody>
          <a:bodyPr wrap="square">
            <a:spAutoFit/>
          </a:bodyPr>
          <a:lstStyle/>
          <a:p>
            <a:r>
              <a:rPr lang="en-US" dirty="0"/>
              <a:t>Adaptation criteria are used to determine the recommended degree of rigor with which the software process should be applied on a project. Eleven adaptation </a:t>
            </a:r>
            <a:r>
              <a:rPr lang="en-US" dirty="0" smtClean="0"/>
              <a:t>criteria are </a:t>
            </a:r>
            <a:r>
              <a:rPr lang="en-US" dirty="0"/>
              <a:t>defined for software projects: </a:t>
            </a:r>
            <a:endParaRPr lang="en-US" dirty="0" smtClean="0"/>
          </a:p>
          <a:p>
            <a:r>
              <a:rPr lang="en-US" dirty="0" smtClean="0"/>
              <a:t>• </a:t>
            </a:r>
            <a:r>
              <a:rPr lang="en-US" dirty="0"/>
              <a:t>Size of the project </a:t>
            </a:r>
            <a:endParaRPr lang="en-US" dirty="0" smtClean="0"/>
          </a:p>
          <a:p>
            <a:r>
              <a:rPr lang="en-US" dirty="0" smtClean="0"/>
              <a:t>• </a:t>
            </a:r>
            <a:r>
              <a:rPr lang="en-US" dirty="0"/>
              <a:t>Number of potential users </a:t>
            </a:r>
            <a:endParaRPr lang="en-US" dirty="0" smtClean="0"/>
          </a:p>
          <a:p>
            <a:r>
              <a:rPr lang="en-US" dirty="0" smtClean="0"/>
              <a:t>• </a:t>
            </a:r>
            <a:r>
              <a:rPr lang="en-US" dirty="0"/>
              <a:t>Mission criticality </a:t>
            </a:r>
            <a:endParaRPr lang="en-US" dirty="0" smtClean="0"/>
          </a:p>
          <a:p>
            <a:r>
              <a:rPr lang="en-US" dirty="0" smtClean="0"/>
              <a:t>• </a:t>
            </a:r>
            <a:r>
              <a:rPr lang="en-US" dirty="0"/>
              <a:t>Application longevity </a:t>
            </a:r>
            <a:endParaRPr lang="en-US" dirty="0" smtClean="0"/>
          </a:p>
          <a:p>
            <a:r>
              <a:rPr lang="en-US" dirty="0" smtClean="0"/>
              <a:t>• </a:t>
            </a:r>
            <a:r>
              <a:rPr lang="en-US" dirty="0"/>
              <a:t>Stability of requirements </a:t>
            </a:r>
            <a:endParaRPr lang="en-US" dirty="0" smtClean="0"/>
          </a:p>
          <a:p>
            <a:r>
              <a:rPr lang="en-US" dirty="0" smtClean="0"/>
              <a:t>• </a:t>
            </a:r>
            <a:r>
              <a:rPr lang="en-US" dirty="0"/>
              <a:t>Ease of customer/developer communication </a:t>
            </a:r>
            <a:endParaRPr lang="en-US" dirty="0" smtClean="0"/>
          </a:p>
          <a:p>
            <a:r>
              <a:rPr lang="en-US" dirty="0" smtClean="0"/>
              <a:t>• </a:t>
            </a:r>
            <a:r>
              <a:rPr lang="en-US" dirty="0"/>
              <a:t>Maturity of applicable technology </a:t>
            </a:r>
            <a:endParaRPr lang="en-US" dirty="0" smtClean="0"/>
          </a:p>
          <a:p>
            <a:r>
              <a:rPr lang="en-US" dirty="0" smtClean="0"/>
              <a:t>• </a:t>
            </a:r>
            <a:r>
              <a:rPr lang="en-US" dirty="0"/>
              <a:t>Performance constraints </a:t>
            </a:r>
            <a:endParaRPr lang="en-US" dirty="0" smtClean="0"/>
          </a:p>
          <a:p>
            <a:r>
              <a:rPr lang="en-US" dirty="0" smtClean="0"/>
              <a:t>• </a:t>
            </a:r>
            <a:r>
              <a:rPr lang="en-US" dirty="0"/>
              <a:t>Embedded and </a:t>
            </a:r>
            <a:r>
              <a:rPr lang="en-US" dirty="0" err="1"/>
              <a:t>nonembedded</a:t>
            </a:r>
            <a:r>
              <a:rPr lang="en-US" dirty="0"/>
              <a:t> characteristics </a:t>
            </a:r>
            <a:endParaRPr lang="en-US" dirty="0" smtClean="0"/>
          </a:p>
          <a:p>
            <a:r>
              <a:rPr lang="en-US" dirty="0" smtClean="0"/>
              <a:t>• </a:t>
            </a:r>
            <a:r>
              <a:rPr lang="en-US" dirty="0"/>
              <a:t>Project staff </a:t>
            </a:r>
            <a:endParaRPr lang="en-US" dirty="0" smtClean="0"/>
          </a:p>
          <a:p>
            <a:r>
              <a:rPr lang="en-US" dirty="0" smtClean="0"/>
              <a:t>• </a:t>
            </a:r>
            <a:r>
              <a:rPr lang="en-US" dirty="0"/>
              <a:t>Reengineering </a:t>
            </a:r>
            <a:r>
              <a:rPr lang="en-US" dirty="0" smtClean="0"/>
              <a:t>factors</a:t>
            </a:r>
            <a:endParaRPr lang="en-IN" dirty="0"/>
          </a:p>
        </p:txBody>
      </p:sp>
    </p:spTree>
    <p:extLst>
      <p:ext uri="{BB962C8B-B14F-4D97-AF65-F5344CB8AC3E}">
        <p14:creationId xmlns:p14="http://schemas.microsoft.com/office/powerpoint/2010/main" val="375285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4" y="179590"/>
            <a:ext cx="11547566" cy="2031325"/>
          </a:xfrm>
          <a:prstGeom prst="rect">
            <a:avLst/>
          </a:prstGeom>
        </p:spPr>
        <p:txBody>
          <a:bodyPr wrap="square">
            <a:spAutoFit/>
          </a:bodyPr>
          <a:lstStyle/>
          <a:p>
            <a:r>
              <a:rPr lang="en-US" dirty="0"/>
              <a:t>Each of the adaptation criteria is assigned a grade that ranges between 1 and 5, </a:t>
            </a:r>
            <a:endParaRPr lang="en-US" dirty="0" smtClean="0"/>
          </a:p>
          <a:p>
            <a:endParaRPr lang="en-US" dirty="0" smtClean="0"/>
          </a:p>
          <a:p>
            <a:r>
              <a:rPr lang="en-US" dirty="0" smtClean="0"/>
              <a:t>1 </a:t>
            </a:r>
            <a:r>
              <a:rPr lang="en-US" dirty="0"/>
              <a:t>represents a project in which a small subset of process tasks are required and </a:t>
            </a:r>
            <a:r>
              <a:rPr lang="en-US" dirty="0" smtClean="0"/>
              <a:t>overall </a:t>
            </a:r>
            <a:r>
              <a:rPr lang="en-US" dirty="0"/>
              <a:t>methodological and documentation requirements are minimal</a:t>
            </a:r>
            <a:r>
              <a:rPr lang="en-US" dirty="0" smtClean="0"/>
              <a:t>,</a:t>
            </a:r>
          </a:p>
          <a:p>
            <a:endParaRPr lang="en-US" dirty="0" smtClean="0"/>
          </a:p>
          <a:p>
            <a:r>
              <a:rPr lang="en-US" dirty="0" smtClean="0"/>
              <a:t>5 </a:t>
            </a:r>
            <a:r>
              <a:rPr lang="en-US" dirty="0"/>
              <a:t>represents a project in which a complete set of process tasks should be applied and overall methodological and documentation requirements are substantial.</a:t>
            </a:r>
            <a:endParaRPr lang="en-IN" dirty="0"/>
          </a:p>
        </p:txBody>
      </p:sp>
    </p:spTree>
    <p:extLst>
      <p:ext uri="{BB962C8B-B14F-4D97-AF65-F5344CB8AC3E}">
        <p14:creationId xmlns:p14="http://schemas.microsoft.com/office/powerpoint/2010/main" val="2568401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2949</Words>
  <Application>Microsoft Office PowerPoint</Application>
  <PresentationFormat>Widescreen</PresentationFormat>
  <Paragraphs>234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Chapter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Navin</dc:creator>
  <cp:lastModifiedBy>Navin</cp:lastModifiedBy>
  <cp:revision>35</cp:revision>
  <dcterms:created xsi:type="dcterms:W3CDTF">2024-11-26T15:00:21Z</dcterms:created>
  <dcterms:modified xsi:type="dcterms:W3CDTF">2024-11-30T06:35:37Z</dcterms:modified>
</cp:coreProperties>
</file>