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40BA84-336E-4067-9CCC-77801753282A}"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75145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40BA84-336E-4067-9CCC-77801753282A}"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342352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40BA84-336E-4067-9CCC-77801753282A}"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308886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40BA84-336E-4067-9CCC-77801753282A}"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15385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40BA84-336E-4067-9CCC-77801753282A}"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284897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40BA84-336E-4067-9CCC-77801753282A}"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201269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40BA84-336E-4067-9CCC-77801753282A}"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416510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40BA84-336E-4067-9CCC-77801753282A}"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236173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0BA84-336E-4067-9CCC-77801753282A}"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288624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40BA84-336E-4067-9CCC-77801753282A}"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387758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40BA84-336E-4067-9CCC-77801753282A}"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3A79DC-83E3-46E0-8A6B-F8FA55BF11D9}" type="slidenum">
              <a:rPr lang="en-IN" smtClean="0"/>
              <a:t>‹#›</a:t>
            </a:fld>
            <a:endParaRPr lang="en-IN"/>
          </a:p>
        </p:txBody>
      </p:sp>
    </p:spTree>
    <p:extLst>
      <p:ext uri="{BB962C8B-B14F-4D97-AF65-F5344CB8AC3E}">
        <p14:creationId xmlns:p14="http://schemas.microsoft.com/office/powerpoint/2010/main" val="42146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0BA84-336E-4067-9CCC-77801753282A}" type="datetimeFigureOut">
              <a:rPr lang="en-IN" smtClean="0"/>
              <a:t>13-11-2024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A79DC-83E3-46E0-8A6B-F8FA55BF11D9}" type="slidenum">
              <a:rPr lang="en-IN" smtClean="0"/>
              <a:t>‹#›</a:t>
            </a:fld>
            <a:endParaRPr lang="en-IN"/>
          </a:p>
        </p:txBody>
      </p:sp>
    </p:spTree>
    <p:extLst>
      <p:ext uri="{BB962C8B-B14F-4D97-AF65-F5344CB8AC3E}">
        <p14:creationId xmlns:p14="http://schemas.microsoft.com/office/powerpoint/2010/main" val="32855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br>
              <a:rPr lang="en-US" dirty="0" smtClean="0"/>
            </a:br>
            <a:r>
              <a:rPr lang="en-US" dirty="0" smtClean="0"/>
              <a:t>(Software engineering)</a:t>
            </a:r>
            <a:endParaRPr lang="en-IN" dirty="0"/>
          </a:p>
        </p:txBody>
      </p:sp>
    </p:spTree>
    <p:extLst>
      <p:ext uri="{BB962C8B-B14F-4D97-AF65-F5344CB8AC3E}">
        <p14:creationId xmlns:p14="http://schemas.microsoft.com/office/powerpoint/2010/main" val="411406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1364" y="300286"/>
            <a:ext cx="8688395" cy="3305063"/>
          </a:xfrm>
          <a:prstGeom prst="rect">
            <a:avLst/>
          </a:prstGeom>
        </p:spPr>
      </p:pic>
      <p:sp>
        <p:nvSpPr>
          <p:cNvPr id="3" name="Rectangle 2"/>
          <p:cNvSpPr/>
          <p:nvPr/>
        </p:nvSpPr>
        <p:spPr>
          <a:xfrm>
            <a:off x="566055" y="3894007"/>
            <a:ext cx="10628813" cy="1754326"/>
          </a:xfrm>
          <a:prstGeom prst="rect">
            <a:avLst/>
          </a:prstGeom>
        </p:spPr>
        <p:txBody>
          <a:bodyPr wrap="square">
            <a:spAutoFit/>
          </a:bodyPr>
          <a:lstStyle/>
          <a:p>
            <a:pPr marL="285750" indent="-285750">
              <a:buFont typeface="Arial" panose="020B0604020202020204" pitchFamily="34" charset="0"/>
              <a:buChar char="•"/>
            </a:pPr>
            <a:r>
              <a:rPr lang="en-US" dirty="0"/>
              <a:t>The linear sequential model is the oldest and the most widely used paradigm for software engineering</a:t>
            </a:r>
            <a:r>
              <a:rPr lang="en-US" dirty="0" smtClean="0"/>
              <a:t>.</a:t>
            </a:r>
          </a:p>
          <a:p>
            <a:pPr marL="285750" indent="-285750">
              <a:buFont typeface="Arial" panose="020B0604020202020204" pitchFamily="34" charset="0"/>
              <a:buChar char="•"/>
            </a:pPr>
            <a:r>
              <a:rPr lang="en-US" dirty="0"/>
              <a:t>Real projects rarely follow the sequential </a:t>
            </a:r>
            <a:r>
              <a:rPr lang="en-US" dirty="0" smtClean="0"/>
              <a:t>flow.</a:t>
            </a:r>
          </a:p>
          <a:p>
            <a:pPr marL="285750" indent="-285750">
              <a:buFont typeface="Arial" panose="020B0604020202020204" pitchFamily="34" charset="0"/>
              <a:buChar char="•"/>
            </a:pPr>
            <a:r>
              <a:rPr lang="en-US" dirty="0"/>
              <a:t>It is often difficult for the customer to state all requirements explicitly</a:t>
            </a:r>
            <a:r>
              <a:rPr lang="en-US" dirty="0" smtClean="0"/>
              <a:t>.</a:t>
            </a:r>
          </a:p>
          <a:p>
            <a:pPr marL="285750" indent="-285750">
              <a:buFont typeface="Arial" panose="020B0604020202020204" pitchFamily="34" charset="0"/>
              <a:buChar char="•"/>
            </a:pPr>
            <a:r>
              <a:rPr lang="en-US" dirty="0"/>
              <a:t>The customer must have patience. A working version of the program(s) will not be available until late in the project </a:t>
            </a:r>
            <a:r>
              <a:rPr lang="en-US" dirty="0" smtClean="0"/>
              <a:t>time-span.</a:t>
            </a:r>
          </a:p>
          <a:p>
            <a:pPr marL="285750" indent="-285750">
              <a:buFont typeface="Arial" panose="020B0604020202020204" pitchFamily="34" charset="0"/>
              <a:buChar char="•"/>
            </a:pPr>
            <a:r>
              <a:rPr lang="en-IN" dirty="0" smtClean="0"/>
              <a:t>It </a:t>
            </a:r>
            <a:r>
              <a:rPr lang="en-IN" dirty="0"/>
              <a:t>provides a </a:t>
            </a:r>
            <a:r>
              <a:rPr lang="en-IN" dirty="0" smtClean="0"/>
              <a:t>template.</a:t>
            </a:r>
            <a:endParaRPr lang="en-IN" dirty="0"/>
          </a:p>
        </p:txBody>
      </p:sp>
    </p:spTree>
    <p:extLst>
      <p:ext uri="{BB962C8B-B14F-4D97-AF65-F5344CB8AC3E}">
        <p14:creationId xmlns:p14="http://schemas.microsoft.com/office/powerpoint/2010/main" val="176313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2" y="252940"/>
            <a:ext cx="5652766" cy="646331"/>
          </a:xfrm>
          <a:prstGeom prst="rect">
            <a:avLst/>
          </a:prstGeom>
        </p:spPr>
        <p:txBody>
          <a:bodyPr wrap="none">
            <a:spAutoFit/>
          </a:bodyPr>
          <a:lstStyle/>
          <a:p>
            <a:r>
              <a:rPr lang="en-IN" sz="3600" b="1" dirty="0" smtClean="0"/>
              <a:t>2.THE </a:t>
            </a:r>
            <a:r>
              <a:rPr lang="en-IN" sz="3600" b="1" dirty="0"/>
              <a:t>PROTOTYPING MODEL</a:t>
            </a:r>
          </a:p>
        </p:txBody>
      </p:sp>
      <p:sp>
        <p:nvSpPr>
          <p:cNvPr id="3" name="Rectangle 2"/>
          <p:cNvSpPr/>
          <p:nvPr/>
        </p:nvSpPr>
        <p:spPr>
          <a:xfrm>
            <a:off x="801189" y="1007907"/>
            <a:ext cx="10668000" cy="646331"/>
          </a:xfrm>
          <a:prstGeom prst="rect">
            <a:avLst/>
          </a:prstGeom>
        </p:spPr>
        <p:txBody>
          <a:bodyPr wrap="square">
            <a:spAutoFit/>
          </a:bodyPr>
          <a:lstStyle/>
          <a:p>
            <a:pPr marL="285750" indent="-285750">
              <a:buFont typeface="Arial" panose="020B0604020202020204" pitchFamily="34" charset="0"/>
              <a:buChar char="•"/>
            </a:pPr>
            <a:r>
              <a:rPr lang="en-US" dirty="0" smtClean="0"/>
              <a:t>The prototyping paradigm  begins with requirements gathering. Developer and customer meet and define the overall objectives for the software.</a:t>
            </a:r>
            <a:endParaRPr lang="en-IN" dirty="0"/>
          </a:p>
        </p:txBody>
      </p:sp>
      <p:sp>
        <p:nvSpPr>
          <p:cNvPr id="4" name="Rectangle 3"/>
          <p:cNvSpPr/>
          <p:nvPr/>
        </p:nvSpPr>
        <p:spPr>
          <a:xfrm>
            <a:off x="801189" y="1762874"/>
            <a:ext cx="10524308" cy="646331"/>
          </a:xfrm>
          <a:prstGeom prst="rect">
            <a:avLst/>
          </a:prstGeom>
        </p:spPr>
        <p:txBody>
          <a:bodyPr wrap="square">
            <a:spAutoFit/>
          </a:bodyPr>
          <a:lstStyle/>
          <a:p>
            <a:pPr marL="285750" indent="-285750">
              <a:buFont typeface="Arial" panose="020B0604020202020204" pitchFamily="34" charset="0"/>
              <a:buChar char="•"/>
            </a:pPr>
            <a:r>
              <a:rPr lang="en-US" dirty="0"/>
              <a:t>A "quick design" then occurs. The quick design focuses on a </a:t>
            </a:r>
            <a:r>
              <a:rPr lang="en-US" dirty="0" smtClean="0"/>
              <a:t>representation </a:t>
            </a:r>
            <a:r>
              <a:rPr lang="en-US" dirty="0"/>
              <a:t>of those aspects of the software that will be visible to the </a:t>
            </a:r>
            <a:r>
              <a:rPr lang="en-US" dirty="0" smtClean="0"/>
              <a:t>customer.</a:t>
            </a:r>
            <a:endParaRPr lang="en-IN" dirty="0"/>
          </a:p>
        </p:txBody>
      </p:sp>
      <p:sp>
        <p:nvSpPr>
          <p:cNvPr id="5" name="Rectangle 4"/>
          <p:cNvSpPr/>
          <p:nvPr/>
        </p:nvSpPr>
        <p:spPr>
          <a:xfrm>
            <a:off x="801190" y="2517841"/>
            <a:ext cx="10198504" cy="1477328"/>
          </a:xfrm>
          <a:prstGeom prst="rect">
            <a:avLst/>
          </a:prstGeom>
        </p:spPr>
        <p:txBody>
          <a:bodyPr wrap="square">
            <a:spAutoFit/>
          </a:bodyPr>
          <a:lstStyle/>
          <a:p>
            <a:pPr marL="285750" indent="-285750">
              <a:buFont typeface="Arial" panose="020B0604020202020204" pitchFamily="34" charset="0"/>
              <a:buChar char="•"/>
            </a:pPr>
            <a:r>
              <a:rPr lang="en-US" dirty="0"/>
              <a:t>The quick design leads to the construction of a prototype. The prototype is evaluated by the customer/user and used to refine requirements for the software to be developed. </a:t>
            </a:r>
            <a:endParaRPr lang="en-US" dirty="0" smtClean="0"/>
          </a:p>
          <a:p>
            <a:endParaRPr lang="en-US" dirty="0" smtClean="0"/>
          </a:p>
          <a:p>
            <a:pPr marL="285750" indent="-285750">
              <a:buFont typeface="Arial" panose="020B0604020202020204" pitchFamily="34" charset="0"/>
              <a:buChar char="•"/>
            </a:pPr>
            <a:r>
              <a:rPr lang="en-US" dirty="0" smtClean="0"/>
              <a:t>Iteration </a:t>
            </a:r>
            <a:r>
              <a:rPr lang="en-US" dirty="0"/>
              <a:t>occurs as the prototype is tuned to satisfy the needs of the customer, while at the same time enabling the </a:t>
            </a:r>
            <a:r>
              <a:rPr lang="en-US" dirty="0" smtClean="0"/>
              <a:t>developer </a:t>
            </a:r>
            <a:r>
              <a:rPr lang="en-US" dirty="0"/>
              <a:t>to better understand what needs to be done.</a:t>
            </a:r>
            <a:endParaRPr lang="en-IN" dirty="0"/>
          </a:p>
        </p:txBody>
      </p:sp>
      <p:pic>
        <p:nvPicPr>
          <p:cNvPr id="6" name="Picture 5"/>
          <p:cNvPicPr>
            <a:picLocks noChangeAspect="1"/>
          </p:cNvPicPr>
          <p:nvPr/>
        </p:nvPicPr>
        <p:blipFill>
          <a:blip r:embed="rId2"/>
          <a:stretch>
            <a:fillRect/>
          </a:stretch>
        </p:blipFill>
        <p:spPr>
          <a:xfrm>
            <a:off x="3125672" y="3995169"/>
            <a:ext cx="5549539" cy="2793512"/>
          </a:xfrm>
          <a:prstGeom prst="rect">
            <a:avLst/>
          </a:prstGeom>
        </p:spPr>
      </p:pic>
    </p:spTree>
    <p:extLst>
      <p:ext uri="{BB962C8B-B14F-4D97-AF65-F5344CB8AC3E}">
        <p14:creationId xmlns:p14="http://schemas.microsoft.com/office/powerpoint/2010/main" val="373210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182880"/>
            <a:ext cx="11469187" cy="1477328"/>
          </a:xfrm>
          <a:prstGeom prst="rect">
            <a:avLst/>
          </a:prstGeom>
        </p:spPr>
        <p:txBody>
          <a:bodyPr wrap="square">
            <a:spAutoFit/>
          </a:bodyPr>
          <a:lstStyle/>
          <a:p>
            <a:r>
              <a:rPr lang="en-US" b="1" dirty="0"/>
              <a:t>When to Use the Prototyping Model</a:t>
            </a:r>
          </a:p>
          <a:p>
            <a:r>
              <a:rPr lang="en-US" dirty="0"/>
              <a:t>The Prototyping Model is ideal when:</a:t>
            </a:r>
          </a:p>
          <a:p>
            <a:pPr lvl="1">
              <a:buFont typeface="Arial" panose="020B0604020202020204" pitchFamily="34" charset="0"/>
              <a:buChar char="•"/>
            </a:pPr>
            <a:r>
              <a:rPr lang="en-US" dirty="0" smtClean="0"/>
              <a:t> Requirements </a:t>
            </a:r>
            <a:r>
              <a:rPr lang="en-US" dirty="0"/>
              <a:t>are not well </a:t>
            </a:r>
            <a:r>
              <a:rPr lang="en-US" dirty="0" smtClean="0"/>
              <a:t>understood .</a:t>
            </a:r>
            <a:endParaRPr lang="en-US" dirty="0"/>
          </a:p>
          <a:p>
            <a:pPr lvl="1">
              <a:buFont typeface="Arial" panose="020B0604020202020204" pitchFamily="34" charset="0"/>
              <a:buChar char="•"/>
            </a:pPr>
            <a:r>
              <a:rPr lang="en-US" dirty="0" smtClean="0"/>
              <a:t> Users </a:t>
            </a:r>
            <a:r>
              <a:rPr lang="en-US" dirty="0"/>
              <a:t>need to "see" a working version to clarify their requirements.</a:t>
            </a:r>
          </a:p>
          <a:p>
            <a:pPr lvl="1">
              <a:buFont typeface="Arial" panose="020B0604020202020204" pitchFamily="34" charset="0"/>
              <a:buChar char="•"/>
            </a:pPr>
            <a:r>
              <a:rPr lang="en-US" dirty="0" smtClean="0"/>
              <a:t> There’s </a:t>
            </a:r>
            <a:r>
              <a:rPr lang="en-US" dirty="0"/>
              <a:t>a need for quick feedback to minimize misunderstandings and rework.</a:t>
            </a:r>
          </a:p>
        </p:txBody>
      </p:sp>
      <p:sp>
        <p:nvSpPr>
          <p:cNvPr id="3" name="Rectangle 2"/>
          <p:cNvSpPr/>
          <p:nvPr/>
        </p:nvSpPr>
        <p:spPr>
          <a:xfrm>
            <a:off x="222069" y="1660208"/>
            <a:ext cx="11038114" cy="923330"/>
          </a:xfrm>
          <a:prstGeom prst="rect">
            <a:avLst/>
          </a:prstGeom>
        </p:spPr>
        <p:txBody>
          <a:bodyPr wrap="square">
            <a:spAutoFit/>
          </a:bodyPr>
          <a:lstStyle/>
          <a:p>
            <a:r>
              <a:rPr lang="en-US" b="1" dirty="0"/>
              <a:t>Benefits</a:t>
            </a:r>
          </a:p>
          <a:p>
            <a:pPr lvl="1">
              <a:buFont typeface="Arial" panose="020B0604020202020204" pitchFamily="34" charset="0"/>
              <a:buChar char="•"/>
            </a:pPr>
            <a:r>
              <a:rPr lang="en-US" dirty="0" smtClean="0"/>
              <a:t> Helps </a:t>
            </a:r>
            <a:r>
              <a:rPr lang="en-US" dirty="0"/>
              <a:t>in capturing user requirements accurately.</a:t>
            </a:r>
          </a:p>
          <a:p>
            <a:pPr lvl="1">
              <a:buFont typeface="Arial" panose="020B0604020202020204" pitchFamily="34" charset="0"/>
              <a:buChar char="•"/>
            </a:pPr>
            <a:r>
              <a:rPr lang="en-US" dirty="0" smtClean="0"/>
              <a:t> Provides </a:t>
            </a:r>
            <a:r>
              <a:rPr lang="en-US" dirty="0"/>
              <a:t>early feedback, reducing the risk of major issues late in the development.</a:t>
            </a:r>
          </a:p>
        </p:txBody>
      </p:sp>
      <p:sp>
        <p:nvSpPr>
          <p:cNvPr id="4" name="Rectangle 3"/>
          <p:cNvSpPr/>
          <p:nvPr/>
        </p:nvSpPr>
        <p:spPr>
          <a:xfrm>
            <a:off x="222068" y="2713784"/>
            <a:ext cx="10842171" cy="1200329"/>
          </a:xfrm>
          <a:prstGeom prst="rect">
            <a:avLst/>
          </a:prstGeom>
        </p:spPr>
        <p:txBody>
          <a:bodyPr wrap="square">
            <a:spAutoFit/>
          </a:bodyPr>
          <a:lstStyle/>
          <a:p>
            <a:r>
              <a:rPr lang="en-US" b="1" dirty="0"/>
              <a:t>Drawbacks</a:t>
            </a:r>
          </a:p>
          <a:p>
            <a:pPr lvl="1">
              <a:buFont typeface="Arial" panose="020B0604020202020204" pitchFamily="34" charset="0"/>
              <a:buChar char="•"/>
            </a:pPr>
            <a:r>
              <a:rPr lang="en-US" dirty="0" smtClean="0"/>
              <a:t> Can </a:t>
            </a:r>
            <a:r>
              <a:rPr lang="en-US" dirty="0"/>
              <a:t>lead to scope creep, where users keep requesting new features, extending development time.</a:t>
            </a:r>
          </a:p>
          <a:p>
            <a:pPr lvl="1">
              <a:buFont typeface="Arial" panose="020B0604020202020204" pitchFamily="34" charset="0"/>
              <a:buChar char="•"/>
            </a:pPr>
            <a:r>
              <a:rPr lang="en-US" dirty="0" smtClean="0"/>
              <a:t> The </a:t>
            </a:r>
            <a:r>
              <a:rPr lang="en-US" dirty="0"/>
              <a:t>prototype can create unrealistic expectations, especially if users assume it’s close to the final product.</a:t>
            </a:r>
          </a:p>
          <a:p>
            <a:pPr lvl="1">
              <a:buFont typeface="Arial" panose="020B0604020202020204" pitchFamily="34" charset="0"/>
              <a:buChar char="•"/>
            </a:pPr>
            <a:r>
              <a:rPr lang="en-US" dirty="0" smtClean="0"/>
              <a:t> May </a:t>
            </a:r>
            <a:r>
              <a:rPr lang="en-US" dirty="0"/>
              <a:t>increase development time and cost if multiple refinements are required.</a:t>
            </a:r>
          </a:p>
        </p:txBody>
      </p:sp>
    </p:spTree>
    <p:extLst>
      <p:ext uri="{BB962C8B-B14F-4D97-AF65-F5344CB8AC3E}">
        <p14:creationId xmlns:p14="http://schemas.microsoft.com/office/powerpoint/2010/main" val="137388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977" y="279065"/>
            <a:ext cx="10538817" cy="646331"/>
          </a:xfrm>
          <a:prstGeom prst="rect">
            <a:avLst/>
          </a:prstGeom>
        </p:spPr>
        <p:txBody>
          <a:bodyPr wrap="square">
            <a:spAutoFit/>
          </a:bodyPr>
          <a:lstStyle/>
          <a:p>
            <a:r>
              <a:rPr lang="en-IN" sz="3600" b="1" dirty="0" smtClean="0"/>
              <a:t>3.THE RAD (</a:t>
            </a:r>
            <a:r>
              <a:rPr lang="en-IN" sz="3600" dirty="0"/>
              <a:t>Rapid application development</a:t>
            </a:r>
            <a:r>
              <a:rPr lang="en-IN" sz="3600" b="1" dirty="0" smtClean="0"/>
              <a:t>) MODEL:-</a:t>
            </a:r>
            <a:endParaRPr lang="en-IN" sz="3600" b="1" dirty="0"/>
          </a:p>
        </p:txBody>
      </p:sp>
      <p:sp>
        <p:nvSpPr>
          <p:cNvPr id="3" name="Rectangle 2"/>
          <p:cNvSpPr/>
          <p:nvPr/>
        </p:nvSpPr>
        <p:spPr>
          <a:xfrm>
            <a:off x="653142" y="925396"/>
            <a:ext cx="11247120" cy="369332"/>
          </a:xfrm>
          <a:prstGeom prst="rect">
            <a:avLst/>
          </a:prstGeom>
        </p:spPr>
        <p:txBody>
          <a:bodyPr wrap="square">
            <a:spAutoFit/>
          </a:bodyPr>
          <a:lstStyle/>
          <a:p>
            <a:pPr marL="285750" indent="-285750">
              <a:buFont typeface="Arial" panose="020B0604020202020204" pitchFamily="34" charset="0"/>
              <a:buChar char="•"/>
            </a:pPr>
            <a:r>
              <a:rPr lang="en-US" dirty="0" smtClean="0"/>
              <a:t>It is </a:t>
            </a:r>
            <a:r>
              <a:rPr lang="en-US" dirty="0"/>
              <a:t>an incremental software development process model that emphasizes an extremely short development </a:t>
            </a:r>
            <a:r>
              <a:rPr lang="en-US" dirty="0" smtClean="0"/>
              <a:t>cycle.</a:t>
            </a:r>
            <a:endParaRPr lang="en-IN" dirty="0"/>
          </a:p>
        </p:txBody>
      </p:sp>
      <p:sp>
        <p:nvSpPr>
          <p:cNvPr id="4" name="Rectangle 3"/>
          <p:cNvSpPr/>
          <p:nvPr/>
        </p:nvSpPr>
        <p:spPr>
          <a:xfrm>
            <a:off x="653142" y="1294728"/>
            <a:ext cx="10620104" cy="646331"/>
          </a:xfrm>
          <a:prstGeom prst="rect">
            <a:avLst/>
          </a:prstGeom>
        </p:spPr>
        <p:txBody>
          <a:bodyPr wrap="square">
            <a:spAutoFit/>
          </a:bodyPr>
          <a:lstStyle/>
          <a:p>
            <a:pPr marL="285750" indent="-285750">
              <a:buFont typeface="Arial" panose="020B0604020202020204" pitchFamily="34" charset="0"/>
              <a:buChar char="•"/>
            </a:pPr>
            <a:r>
              <a:rPr lang="en-US" dirty="0"/>
              <a:t>The RAD model is a “high-speed” adaptation of the </a:t>
            </a:r>
            <a:r>
              <a:rPr lang="en-US" dirty="0" smtClean="0"/>
              <a:t>“linear sequential model” in </a:t>
            </a:r>
            <a:r>
              <a:rPr lang="en-US" dirty="0"/>
              <a:t>which rapid development is achieved by using component-based </a:t>
            </a:r>
            <a:r>
              <a:rPr lang="en-US" dirty="0" smtClean="0"/>
              <a:t>construction.</a:t>
            </a:r>
            <a:endParaRPr lang="en-IN" dirty="0"/>
          </a:p>
        </p:txBody>
      </p:sp>
      <p:sp>
        <p:nvSpPr>
          <p:cNvPr id="5" name="Rectangle 4"/>
          <p:cNvSpPr/>
          <p:nvPr/>
        </p:nvSpPr>
        <p:spPr>
          <a:xfrm>
            <a:off x="653142" y="1941059"/>
            <a:ext cx="10802984" cy="646331"/>
          </a:xfrm>
          <a:prstGeom prst="rect">
            <a:avLst/>
          </a:prstGeom>
        </p:spPr>
        <p:txBody>
          <a:bodyPr wrap="square">
            <a:spAutoFit/>
          </a:bodyPr>
          <a:lstStyle/>
          <a:p>
            <a:pPr marL="285750" indent="-285750">
              <a:buFont typeface="Arial" panose="020B0604020202020204" pitchFamily="34" charset="0"/>
              <a:buChar char="•"/>
            </a:pPr>
            <a:r>
              <a:rPr lang="en-US" dirty="0" smtClean="0"/>
              <a:t>The </a:t>
            </a:r>
            <a:r>
              <a:rPr lang="en-US" dirty="0"/>
              <a:t>RAD process enables a development team to create a “fully functional system” within very short time periods (e.g., 60 to 90 days</a:t>
            </a:r>
            <a:r>
              <a:rPr lang="en-US" dirty="0" smtClean="0"/>
              <a:t>).</a:t>
            </a:r>
            <a:endParaRPr lang="en-IN" dirty="0"/>
          </a:p>
        </p:txBody>
      </p:sp>
      <p:sp>
        <p:nvSpPr>
          <p:cNvPr id="6" name="Rectangle 5"/>
          <p:cNvSpPr/>
          <p:nvPr/>
        </p:nvSpPr>
        <p:spPr>
          <a:xfrm>
            <a:off x="224977" y="2587390"/>
            <a:ext cx="5368586" cy="369332"/>
          </a:xfrm>
          <a:prstGeom prst="rect">
            <a:avLst/>
          </a:prstGeom>
        </p:spPr>
        <p:txBody>
          <a:bodyPr wrap="none">
            <a:spAutoFit/>
          </a:bodyPr>
          <a:lstStyle/>
          <a:p>
            <a:r>
              <a:rPr lang="en-US" dirty="0"/>
              <a:t>the RAD approach encompasses the following </a:t>
            </a:r>
            <a:r>
              <a:rPr lang="en-US" dirty="0" smtClean="0"/>
              <a:t>phases :-</a:t>
            </a:r>
            <a:endParaRPr lang="en-IN" dirty="0"/>
          </a:p>
        </p:txBody>
      </p:sp>
      <p:sp>
        <p:nvSpPr>
          <p:cNvPr id="7" name="Rectangle 6"/>
          <p:cNvSpPr/>
          <p:nvPr/>
        </p:nvSpPr>
        <p:spPr>
          <a:xfrm>
            <a:off x="653142" y="2974301"/>
            <a:ext cx="11338561" cy="646331"/>
          </a:xfrm>
          <a:prstGeom prst="rect">
            <a:avLst/>
          </a:prstGeom>
        </p:spPr>
        <p:txBody>
          <a:bodyPr wrap="square">
            <a:spAutoFit/>
          </a:bodyPr>
          <a:lstStyle/>
          <a:p>
            <a:r>
              <a:rPr lang="en-US" b="1" dirty="0" smtClean="0"/>
              <a:t>1.Business </a:t>
            </a:r>
            <a:r>
              <a:rPr lang="en-US" b="1" dirty="0"/>
              <a:t>Modeling</a:t>
            </a:r>
            <a:r>
              <a:rPr lang="en-US" dirty="0"/>
              <a:t>: This phase explores how information moves within the business</a:t>
            </a:r>
            <a:r>
              <a:rPr lang="en-US" dirty="0" smtClean="0"/>
              <a:t>: </a:t>
            </a:r>
            <a:endParaRPr lang="en-US" dirty="0"/>
          </a:p>
          <a:p>
            <a:pPr lvl="1">
              <a:buFont typeface="Arial" panose="020B0604020202020204" pitchFamily="34" charset="0"/>
              <a:buChar char="•"/>
            </a:pPr>
            <a:r>
              <a:rPr lang="en-US" dirty="0" smtClean="0"/>
              <a:t> It </a:t>
            </a:r>
            <a:r>
              <a:rPr lang="en-US" dirty="0"/>
              <a:t>answers key questions about who produces information, who receives it, and where it goes.</a:t>
            </a:r>
          </a:p>
        </p:txBody>
      </p:sp>
      <p:sp>
        <p:nvSpPr>
          <p:cNvPr id="8" name="Rectangle 7"/>
          <p:cNvSpPr/>
          <p:nvPr/>
        </p:nvSpPr>
        <p:spPr>
          <a:xfrm>
            <a:off x="653142" y="3668853"/>
            <a:ext cx="11116492" cy="646331"/>
          </a:xfrm>
          <a:prstGeom prst="rect">
            <a:avLst/>
          </a:prstGeom>
        </p:spPr>
        <p:txBody>
          <a:bodyPr wrap="square">
            <a:spAutoFit/>
          </a:bodyPr>
          <a:lstStyle/>
          <a:p>
            <a:r>
              <a:rPr lang="en-US" b="1" dirty="0" smtClean="0"/>
              <a:t>2.Data </a:t>
            </a:r>
            <a:r>
              <a:rPr lang="en-US" b="1" dirty="0"/>
              <a:t>Modeling</a:t>
            </a:r>
            <a:r>
              <a:rPr lang="en-US" dirty="0"/>
              <a:t>: Here, the information identified in the previous phase is organized into "data objects" or entities.</a:t>
            </a:r>
          </a:p>
          <a:p>
            <a:pPr lvl="1">
              <a:buFont typeface="Arial" panose="020B0604020202020204" pitchFamily="34" charset="0"/>
              <a:buChar char="•"/>
            </a:pPr>
            <a:r>
              <a:rPr lang="en-US" dirty="0"/>
              <a:t>Each data object represents something in the business (like "Customer" or "Order").</a:t>
            </a:r>
          </a:p>
        </p:txBody>
      </p:sp>
      <p:sp>
        <p:nvSpPr>
          <p:cNvPr id="9" name="Rectangle 8"/>
          <p:cNvSpPr/>
          <p:nvPr/>
        </p:nvSpPr>
        <p:spPr>
          <a:xfrm>
            <a:off x="653141" y="4315184"/>
            <a:ext cx="10398035" cy="646331"/>
          </a:xfrm>
          <a:prstGeom prst="rect">
            <a:avLst/>
          </a:prstGeom>
        </p:spPr>
        <p:txBody>
          <a:bodyPr wrap="square">
            <a:spAutoFit/>
          </a:bodyPr>
          <a:lstStyle/>
          <a:p>
            <a:r>
              <a:rPr lang="en-US" b="1" dirty="0" smtClean="0"/>
              <a:t>3.Process </a:t>
            </a:r>
            <a:r>
              <a:rPr lang="en-US" b="1" dirty="0"/>
              <a:t>Modeling</a:t>
            </a:r>
            <a:r>
              <a:rPr lang="en-US" dirty="0"/>
              <a:t>: This phase describes what we do with each “data object</a:t>
            </a:r>
            <a:r>
              <a:rPr lang="en-US" dirty="0" smtClean="0"/>
              <a:t>.”</a:t>
            </a:r>
          </a:p>
          <a:p>
            <a:pPr marL="742950" lvl="1" indent="-285750">
              <a:buFont typeface="Arial" panose="020B0604020202020204" pitchFamily="34" charset="0"/>
              <a:buChar char="•"/>
            </a:pPr>
            <a:r>
              <a:rPr lang="en-US" dirty="0"/>
              <a:t>This phase focuses on describing actions: adding, updating, or deleting data.</a:t>
            </a:r>
            <a:endParaRPr lang="en-IN" dirty="0"/>
          </a:p>
        </p:txBody>
      </p:sp>
      <p:sp>
        <p:nvSpPr>
          <p:cNvPr id="10" name="Rectangle 9"/>
          <p:cNvSpPr/>
          <p:nvPr/>
        </p:nvSpPr>
        <p:spPr>
          <a:xfrm>
            <a:off x="653140" y="4952968"/>
            <a:ext cx="11116494" cy="646331"/>
          </a:xfrm>
          <a:prstGeom prst="rect">
            <a:avLst/>
          </a:prstGeom>
        </p:spPr>
        <p:txBody>
          <a:bodyPr wrap="square">
            <a:spAutoFit/>
          </a:bodyPr>
          <a:lstStyle/>
          <a:p>
            <a:r>
              <a:rPr lang="en-US" b="1" dirty="0" smtClean="0"/>
              <a:t>4.Application </a:t>
            </a:r>
            <a:r>
              <a:rPr lang="en-US" b="1" dirty="0"/>
              <a:t>Generation</a:t>
            </a:r>
            <a:r>
              <a:rPr lang="en-US" dirty="0"/>
              <a:t>: Now, instead of coding everything from scratch, RAD uses pre-built parts or makes parts </a:t>
            </a:r>
            <a:r>
              <a:rPr lang="en-US" dirty="0" smtClean="0"/>
              <a:t>  that </a:t>
            </a:r>
            <a:r>
              <a:rPr lang="en-US" dirty="0"/>
              <a:t>can be reused later. Automated tools help here, so you can build the application faster.</a:t>
            </a:r>
            <a:endParaRPr lang="en-IN" dirty="0"/>
          </a:p>
        </p:txBody>
      </p:sp>
      <p:sp>
        <p:nvSpPr>
          <p:cNvPr id="11" name="Rectangle 10"/>
          <p:cNvSpPr/>
          <p:nvPr/>
        </p:nvSpPr>
        <p:spPr>
          <a:xfrm>
            <a:off x="653138" y="5569143"/>
            <a:ext cx="10959741" cy="646331"/>
          </a:xfrm>
          <a:prstGeom prst="rect">
            <a:avLst/>
          </a:prstGeom>
        </p:spPr>
        <p:txBody>
          <a:bodyPr wrap="square">
            <a:spAutoFit/>
          </a:bodyPr>
          <a:lstStyle/>
          <a:p>
            <a:r>
              <a:rPr lang="en-US" b="1" dirty="0" smtClean="0"/>
              <a:t>5.Testing </a:t>
            </a:r>
            <a:r>
              <a:rPr lang="en-US" b="1" dirty="0"/>
              <a:t>and Turnover</a:t>
            </a:r>
            <a:r>
              <a:rPr lang="en-US" dirty="0"/>
              <a:t>: Since we’re reusing parts that were already tested, there’s less to test from scratch.</a:t>
            </a:r>
          </a:p>
          <a:p>
            <a:pPr lvl="1">
              <a:buFont typeface="Arial" panose="020B0604020202020204" pitchFamily="34" charset="0"/>
              <a:buChar char="•"/>
            </a:pPr>
            <a:r>
              <a:rPr lang="en-US" dirty="0"/>
              <a:t>Only new parts and connections need thorough testing, which saves time.</a:t>
            </a:r>
          </a:p>
        </p:txBody>
      </p:sp>
    </p:spTree>
    <p:extLst>
      <p:ext uri="{BB962C8B-B14F-4D97-AF65-F5344CB8AC3E}">
        <p14:creationId xmlns:p14="http://schemas.microsoft.com/office/powerpoint/2010/main" val="82934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47801" y="0"/>
            <a:ext cx="6409262" cy="6740434"/>
          </a:xfrm>
          <a:prstGeom prst="rect">
            <a:avLst/>
          </a:prstGeom>
        </p:spPr>
      </p:pic>
    </p:spTree>
    <p:extLst>
      <p:ext uri="{BB962C8B-B14F-4D97-AF65-F5344CB8AC3E}">
        <p14:creationId xmlns:p14="http://schemas.microsoft.com/office/powerpoint/2010/main" val="3545168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456" y="274319"/>
            <a:ext cx="8891544" cy="584775"/>
          </a:xfrm>
          <a:prstGeom prst="rect">
            <a:avLst/>
          </a:prstGeom>
        </p:spPr>
        <p:txBody>
          <a:bodyPr wrap="square">
            <a:spAutoFit/>
          </a:bodyPr>
          <a:lstStyle/>
          <a:p>
            <a:r>
              <a:rPr lang="en-IN" sz="3200" b="1" dirty="0"/>
              <a:t>EVOLUTIONARY SOFTWARE PROCESS </a:t>
            </a:r>
            <a:r>
              <a:rPr lang="en-IN" sz="3200" b="1" dirty="0" smtClean="0"/>
              <a:t>MODELS :-</a:t>
            </a:r>
            <a:endParaRPr lang="en-IN" sz="3200" b="1" dirty="0"/>
          </a:p>
        </p:txBody>
      </p:sp>
      <p:sp>
        <p:nvSpPr>
          <p:cNvPr id="3" name="Rectangle 2"/>
          <p:cNvSpPr/>
          <p:nvPr/>
        </p:nvSpPr>
        <p:spPr>
          <a:xfrm>
            <a:off x="731519" y="859094"/>
            <a:ext cx="11234057" cy="5355312"/>
          </a:xfrm>
          <a:prstGeom prst="rect">
            <a:avLst/>
          </a:prstGeom>
        </p:spPr>
        <p:txBody>
          <a:bodyPr wrap="square">
            <a:spAutoFit/>
          </a:bodyPr>
          <a:lstStyle/>
          <a:p>
            <a:r>
              <a:rPr lang="en-US" dirty="0"/>
              <a:t>main points about Evolutionary Software Process Models and why they’re useful</a:t>
            </a:r>
            <a:r>
              <a:rPr lang="en-US" dirty="0" smtClean="0"/>
              <a:t>:</a:t>
            </a:r>
          </a:p>
          <a:p>
            <a:endParaRPr lang="en-US" dirty="0"/>
          </a:p>
          <a:p>
            <a:pPr>
              <a:buFont typeface="+mj-lt"/>
              <a:buAutoNum type="arabicPeriod"/>
            </a:pPr>
            <a:r>
              <a:rPr lang="en-US" b="1" dirty="0"/>
              <a:t>Software Changes Over Time</a:t>
            </a:r>
            <a:r>
              <a:rPr lang="en-US" dirty="0"/>
              <a:t>: Software is complex and changes are common during development, especially as requirements evolve or new ideas come up</a:t>
            </a:r>
            <a:r>
              <a:rPr lang="en-US" dirty="0" smtClean="0"/>
              <a:t>.</a:t>
            </a:r>
          </a:p>
          <a:p>
            <a:pPr>
              <a:buFont typeface="+mj-lt"/>
              <a:buAutoNum type="arabicPeriod"/>
            </a:pPr>
            <a:endParaRPr lang="en-US" dirty="0"/>
          </a:p>
          <a:p>
            <a:pPr>
              <a:buFont typeface="+mj-lt"/>
              <a:buAutoNum type="arabicPeriod"/>
            </a:pPr>
            <a:r>
              <a:rPr lang="en-US" b="1" dirty="0"/>
              <a:t>Adapting to Real Situations</a:t>
            </a:r>
            <a:r>
              <a:rPr lang="en-US" dirty="0"/>
              <a:t>:</a:t>
            </a:r>
          </a:p>
          <a:p>
            <a:pPr marL="742950" lvl="1" indent="-285750">
              <a:buFont typeface="+mj-lt"/>
              <a:buAutoNum type="arabicPeriod"/>
            </a:pPr>
            <a:r>
              <a:rPr lang="en-US" b="1" dirty="0"/>
              <a:t>Changing Requirements</a:t>
            </a:r>
            <a:r>
              <a:rPr lang="en-US" dirty="0"/>
              <a:t>: Business or customer needs can shift, so software developers need a model that can handle these changes.</a:t>
            </a:r>
          </a:p>
          <a:p>
            <a:pPr marL="742950" lvl="1" indent="-285750">
              <a:buFont typeface="+mj-lt"/>
              <a:buAutoNum type="arabicPeriod"/>
            </a:pPr>
            <a:r>
              <a:rPr lang="en-US" b="1" dirty="0"/>
              <a:t>Market Pressures</a:t>
            </a:r>
            <a:r>
              <a:rPr lang="en-US" dirty="0"/>
              <a:t>: Companies may have tight deadlines to release a product, even if only a basic version, to keep up with competitors or meet business demands.</a:t>
            </a:r>
          </a:p>
          <a:p>
            <a:pPr marL="742950" lvl="1" indent="-285750">
              <a:buFont typeface="+mj-lt"/>
              <a:buAutoNum type="arabicPeriod"/>
            </a:pPr>
            <a:endParaRPr lang="en-US" dirty="0"/>
          </a:p>
          <a:p>
            <a:pPr>
              <a:buFont typeface="+mj-lt"/>
              <a:buAutoNum type="arabicPeriod"/>
            </a:pPr>
            <a:r>
              <a:rPr lang="en-US" b="1" dirty="0"/>
              <a:t>Evolutionary Models vs. Traditional Models</a:t>
            </a:r>
            <a:r>
              <a:rPr lang="en-US" dirty="0"/>
              <a:t>:</a:t>
            </a:r>
          </a:p>
          <a:p>
            <a:pPr marL="742950" lvl="1" indent="-285750">
              <a:buFont typeface="+mj-lt"/>
              <a:buAutoNum type="arabicPeriod"/>
            </a:pPr>
            <a:r>
              <a:rPr lang="en-US" dirty="0"/>
              <a:t>The </a:t>
            </a:r>
            <a:r>
              <a:rPr lang="en-US" b="1" dirty="0"/>
              <a:t>Linear Sequential Model</a:t>
            </a:r>
            <a:r>
              <a:rPr lang="en-US" dirty="0"/>
              <a:t> (Waterfall Model) moves in a straight line, assuming all requirements are clear from the start and that development can proceed without going back.</a:t>
            </a:r>
          </a:p>
          <a:p>
            <a:pPr marL="742950" lvl="1" indent="-285750">
              <a:buFont typeface="+mj-lt"/>
              <a:buAutoNum type="arabicPeriod"/>
            </a:pPr>
            <a:r>
              <a:rPr lang="en-US" dirty="0"/>
              <a:t>The </a:t>
            </a:r>
            <a:r>
              <a:rPr lang="en-US" b="1" dirty="0"/>
              <a:t>Prototyping Model</a:t>
            </a:r>
            <a:r>
              <a:rPr lang="en-US" dirty="0"/>
              <a:t> helps clarify requirements by building a mock-up but isn’t aimed at creating the final product</a:t>
            </a:r>
            <a:r>
              <a:rPr lang="en-US" dirty="0" smtClean="0"/>
              <a:t>.</a:t>
            </a:r>
          </a:p>
          <a:p>
            <a:pPr marL="742950" lvl="1" indent="-285750">
              <a:buFont typeface="+mj-lt"/>
              <a:buAutoNum type="arabicPeriod"/>
            </a:pPr>
            <a:endParaRPr lang="en-US" dirty="0"/>
          </a:p>
          <a:p>
            <a:pPr>
              <a:buFont typeface="+mj-lt"/>
              <a:buAutoNum type="arabicPeriod"/>
            </a:pPr>
            <a:r>
              <a:rPr lang="en-US" b="1" dirty="0"/>
              <a:t>Evolutionary Models Are More Flexible</a:t>
            </a:r>
            <a:r>
              <a:rPr lang="en-US" dirty="0"/>
              <a:t>: They’re designed for situations where software will evolve over time, making them better suited to handle change and gradual development.</a:t>
            </a:r>
          </a:p>
        </p:txBody>
      </p:sp>
      <p:sp>
        <p:nvSpPr>
          <p:cNvPr id="4" name="Rectangle 3"/>
          <p:cNvSpPr/>
          <p:nvPr/>
        </p:nvSpPr>
        <p:spPr>
          <a:xfrm>
            <a:off x="731519" y="6152850"/>
            <a:ext cx="11090366" cy="646331"/>
          </a:xfrm>
          <a:prstGeom prst="rect">
            <a:avLst/>
          </a:prstGeom>
        </p:spPr>
        <p:txBody>
          <a:bodyPr wrap="square">
            <a:spAutoFit/>
          </a:bodyPr>
          <a:lstStyle/>
          <a:p>
            <a:r>
              <a:rPr lang="en-US" b="1" dirty="0" smtClean="0"/>
              <a:t>5.Evolutionary </a:t>
            </a:r>
            <a:r>
              <a:rPr lang="en-US" b="1" dirty="0"/>
              <a:t>models are iterative</a:t>
            </a:r>
            <a:r>
              <a:rPr lang="en-US" dirty="0"/>
              <a:t>. They are characterized in a manner that enables software engineers to develop increasingly more complete versions of the software.</a:t>
            </a:r>
            <a:endParaRPr lang="en-IN" dirty="0"/>
          </a:p>
        </p:txBody>
      </p:sp>
    </p:spTree>
    <p:extLst>
      <p:ext uri="{BB962C8B-B14F-4D97-AF65-F5344CB8AC3E}">
        <p14:creationId xmlns:p14="http://schemas.microsoft.com/office/powerpoint/2010/main" val="342649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500" y="169567"/>
            <a:ext cx="6019800" cy="646331"/>
          </a:xfrm>
          <a:prstGeom prst="rect">
            <a:avLst/>
          </a:prstGeom>
          <a:noFill/>
        </p:spPr>
        <p:txBody>
          <a:bodyPr wrap="square" rtlCol="0">
            <a:spAutoFit/>
          </a:bodyPr>
          <a:lstStyle/>
          <a:p>
            <a:r>
              <a:rPr lang="en-US" sz="3600" b="1" dirty="0" smtClean="0"/>
              <a:t>1.</a:t>
            </a:r>
            <a:r>
              <a:rPr lang="en-IN" sz="3600" b="1" dirty="0"/>
              <a:t> The Incremental </a:t>
            </a:r>
            <a:r>
              <a:rPr lang="en-IN" sz="3600" b="1" dirty="0" smtClean="0"/>
              <a:t>Model :-</a:t>
            </a:r>
            <a:endParaRPr lang="en-IN" sz="3600" b="1" dirty="0"/>
          </a:p>
        </p:txBody>
      </p:sp>
      <p:sp>
        <p:nvSpPr>
          <p:cNvPr id="4" name="Rectangle 3"/>
          <p:cNvSpPr/>
          <p:nvPr/>
        </p:nvSpPr>
        <p:spPr>
          <a:xfrm>
            <a:off x="901700" y="938431"/>
            <a:ext cx="10871200" cy="646331"/>
          </a:xfrm>
          <a:prstGeom prst="rect">
            <a:avLst/>
          </a:prstGeom>
        </p:spPr>
        <p:txBody>
          <a:bodyPr wrap="square">
            <a:spAutoFit/>
          </a:bodyPr>
          <a:lstStyle/>
          <a:p>
            <a:r>
              <a:rPr lang="en-US" dirty="0"/>
              <a:t>The Incremental Model is a flexible approach to building software in stages, with each stage (or "increment") adding more features or improvements. Here’s how it works:</a:t>
            </a:r>
            <a:endParaRPr lang="en-IN" dirty="0"/>
          </a:p>
        </p:txBody>
      </p:sp>
      <p:sp>
        <p:nvSpPr>
          <p:cNvPr id="5" name="Rectangle 1"/>
          <p:cNvSpPr>
            <a:spLocks noChangeArrowheads="1"/>
          </p:cNvSpPr>
          <p:nvPr/>
        </p:nvSpPr>
        <p:spPr bwMode="auto">
          <a:xfrm>
            <a:off x="679450" y="1584762"/>
            <a:ext cx="113157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1.Combining Linear and Iterative Approaches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It mixes two methods: the </a:t>
            </a:r>
            <a:r>
              <a:rPr kumimoji="0" lang="en-US" altLang="en-US" b="1" i="0" u="none" strike="noStrike" cap="none" normalizeH="0" baseline="0" dirty="0" smtClean="0">
                <a:ln>
                  <a:noFill/>
                </a:ln>
                <a:solidFill>
                  <a:schemeClr val="tx1"/>
                </a:solidFill>
                <a:effectLst/>
                <a:latin typeface="Arial" panose="020B0604020202020204" pitchFamily="34" charset="0"/>
              </a:rPr>
              <a:t>Linear Sequential Model</a:t>
            </a:r>
            <a:r>
              <a:rPr kumimoji="0" lang="en-US" altLang="en-US" b="0" i="0" u="none" strike="noStrike" cap="none" normalizeH="0" baseline="0" dirty="0" smtClean="0">
                <a:ln>
                  <a:noFill/>
                </a:ln>
                <a:solidFill>
                  <a:schemeClr val="tx1"/>
                </a:solidFill>
                <a:effectLst/>
                <a:latin typeface="Arial" panose="020B0604020202020204" pitchFamily="34" charset="0"/>
              </a:rPr>
              <a:t> (a step-by-step approach) and </a:t>
            </a:r>
            <a:r>
              <a:rPr kumimoji="0" lang="en-US" altLang="en-US" b="1" i="0" u="none" strike="noStrike" cap="none" normalizeH="0" baseline="0" dirty="0" smtClean="0">
                <a:ln>
                  <a:noFill/>
                </a:ln>
                <a:solidFill>
                  <a:schemeClr val="tx1"/>
                </a:solidFill>
                <a:effectLst/>
                <a:latin typeface="Arial" panose="020B0604020202020204" pitchFamily="34" charset="0"/>
              </a:rPr>
              <a:t>Prototyping</a:t>
            </a:r>
            <a:r>
              <a:rPr kumimoji="0" lang="en-US" altLang="en-US" b="0" i="0" u="none" strike="noStrike" cap="none" normalizeH="0" baseline="0" dirty="0" smtClean="0">
                <a:ln>
                  <a:noFill/>
                </a:ln>
                <a:solidFill>
                  <a:schemeClr val="tx1"/>
                </a:solidFill>
                <a:effectLst/>
                <a:latin typeface="Arial" panose="020B0604020202020204" pitchFamily="34" charset="0"/>
              </a:rPr>
              <a:t> (building versions to refine based on feedback).</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Each stage is a small, complete cycle that produces a part of the final product.</a:t>
            </a:r>
          </a:p>
          <a:p>
            <a:pPr lvl="1" eaLnBrk="0" fontAlgn="base" hangingPunct="0">
              <a:spcBef>
                <a:spcPct val="0"/>
              </a:spcBef>
              <a:spcAft>
                <a:spcPct val="0"/>
              </a:spcAft>
              <a:buFontTx/>
              <a:buChar char="•"/>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2.Building in Increments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In each increment, a part of the product is developed and delivered.</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For example, a word processor could be built incrementally:</a:t>
            </a:r>
          </a:p>
          <a:p>
            <a:pPr lvl="2"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rPr>
              <a:t>Increment 1</a:t>
            </a:r>
            <a:r>
              <a:rPr kumimoji="0" lang="en-US" altLang="en-US" b="0" i="0" u="none" strike="noStrike" cap="none" normalizeH="0" baseline="0" dirty="0" smtClean="0">
                <a:ln>
                  <a:noFill/>
                </a:ln>
                <a:solidFill>
                  <a:schemeClr val="tx1"/>
                </a:solidFill>
                <a:effectLst/>
                <a:latin typeface="Arial" panose="020B0604020202020204" pitchFamily="34" charset="0"/>
              </a:rPr>
              <a:t>: Basic file management, editing, and document saving.</a:t>
            </a:r>
          </a:p>
          <a:p>
            <a:pPr lvl="2"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rPr>
              <a:t>Increment 2</a:t>
            </a:r>
            <a:r>
              <a:rPr kumimoji="0" lang="en-US" altLang="en-US" b="0" i="0" u="none" strike="noStrike" cap="none" normalizeH="0" baseline="0" dirty="0" smtClean="0">
                <a:ln>
                  <a:noFill/>
                </a:ln>
                <a:solidFill>
                  <a:schemeClr val="tx1"/>
                </a:solidFill>
                <a:effectLst/>
                <a:latin typeface="Arial" panose="020B0604020202020204" pitchFamily="34" charset="0"/>
              </a:rPr>
              <a:t>: More advanced editing tools.</a:t>
            </a:r>
          </a:p>
          <a:p>
            <a:pPr lvl="2"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rPr>
              <a:t>Increment 3</a:t>
            </a:r>
            <a:r>
              <a:rPr kumimoji="0" lang="en-US" altLang="en-US" b="0" i="0" u="none" strike="noStrike" cap="none" normalizeH="0" baseline="0" dirty="0" smtClean="0">
                <a:ln>
                  <a:noFill/>
                </a:ln>
                <a:solidFill>
                  <a:schemeClr val="tx1"/>
                </a:solidFill>
                <a:effectLst/>
                <a:latin typeface="Arial" panose="020B0604020202020204" pitchFamily="34" charset="0"/>
              </a:rPr>
              <a:t>: Spelling and grammar checking.</a:t>
            </a:r>
          </a:p>
          <a:p>
            <a:pPr lvl="2"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rPr>
              <a:t>Increment 4</a:t>
            </a:r>
            <a:r>
              <a:rPr kumimoji="0" lang="en-US" altLang="en-US" b="0" i="0" u="none" strike="noStrike" cap="none" normalizeH="0" baseline="0" dirty="0" smtClean="0">
                <a:ln>
                  <a:noFill/>
                </a:ln>
                <a:solidFill>
                  <a:schemeClr val="tx1"/>
                </a:solidFill>
                <a:effectLst/>
                <a:latin typeface="Arial" panose="020B0604020202020204" pitchFamily="34" charset="0"/>
              </a:rPr>
              <a:t>: Advanced page layout features.</a:t>
            </a:r>
          </a:p>
          <a:p>
            <a:pPr lvl="2" eaLnBrk="0" fontAlgn="base" hangingPunct="0">
              <a:spcBef>
                <a:spcPct val="0"/>
              </a:spcBef>
              <a:spcAft>
                <a:spcPct val="0"/>
              </a:spcAft>
            </a:pPr>
            <a:endParaRPr lang="en-US" altLang="en-US" dirty="0">
              <a:latin typeface="Arial" panose="020B0604020202020204" pitchFamily="34" charset="0"/>
            </a:endParaRPr>
          </a:p>
          <a:p>
            <a:r>
              <a:rPr lang="en-US" b="1" dirty="0" smtClean="0"/>
              <a:t>3.Starting </a:t>
            </a:r>
            <a:r>
              <a:rPr lang="en-US" b="1" dirty="0"/>
              <a:t>with a Core Product</a:t>
            </a:r>
            <a:r>
              <a:rPr lang="en-US" dirty="0"/>
              <a:t>:</a:t>
            </a:r>
          </a:p>
          <a:p>
            <a:pPr marL="742950" lvl="1" indent="-285750">
              <a:buFont typeface="Arial" panose="020B0604020202020204" pitchFamily="34" charset="0"/>
              <a:buChar char="•"/>
            </a:pPr>
            <a:r>
              <a:rPr lang="en-US" dirty="0"/>
              <a:t>The first increment often includes a </a:t>
            </a:r>
            <a:r>
              <a:rPr lang="en-US" b="1" dirty="0"/>
              <a:t>core product</a:t>
            </a:r>
            <a:r>
              <a:rPr lang="en-US" dirty="0"/>
              <a:t> with basic functions.</a:t>
            </a:r>
          </a:p>
          <a:p>
            <a:pPr marL="742950" lvl="1" indent="-285750">
              <a:buFont typeface="Arial" panose="020B0604020202020204" pitchFamily="34" charset="0"/>
              <a:buChar char="•"/>
            </a:pPr>
            <a:r>
              <a:rPr lang="en-US" dirty="0"/>
              <a:t>This core product is used or reviewed by the customer, who provides feedback.</a:t>
            </a:r>
          </a:p>
          <a:p>
            <a:pPr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067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92100" y="-21460"/>
            <a:ext cx="117221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4.Feedback and Planning for the Next Increment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After each increment, feedback is collected, which helps shape the next increment’s features and any necessary improvements to the core product.</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This cycle of building, delivering, and refining repeats until the full product is complete.</a:t>
            </a:r>
          </a:p>
          <a:p>
            <a:pPr lvl="1" eaLnBrk="0" fontAlgn="base" hangingPunct="0">
              <a:spcBef>
                <a:spcPct val="0"/>
              </a:spcBef>
              <a:spcAft>
                <a:spcPct val="0"/>
              </a:spcAft>
              <a:buFontTx/>
              <a:buChar char="•"/>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5.Advantages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The customer sees a working product early, and more features are added based on real use.</a:t>
            </a: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Arial" panose="020B0604020202020204" pitchFamily="34" charset="0"/>
              </a:rPr>
              <a:t>This model adapts to changing requirements as each increment refines and expands on the previous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2230080" y="2609640"/>
            <a:ext cx="8234720" cy="4190854"/>
          </a:xfrm>
          <a:prstGeom prst="rect">
            <a:avLst/>
          </a:prstGeom>
        </p:spPr>
      </p:pic>
    </p:spTree>
    <p:extLst>
      <p:ext uri="{BB962C8B-B14F-4D97-AF65-F5344CB8AC3E}">
        <p14:creationId xmlns:p14="http://schemas.microsoft.com/office/powerpoint/2010/main" val="255131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50" y="272534"/>
            <a:ext cx="3868749" cy="523220"/>
          </a:xfrm>
          <a:prstGeom prst="rect">
            <a:avLst/>
          </a:prstGeom>
        </p:spPr>
        <p:txBody>
          <a:bodyPr wrap="square">
            <a:spAutoFit/>
          </a:bodyPr>
          <a:lstStyle/>
          <a:p>
            <a:r>
              <a:rPr lang="en-IN" sz="2800" b="1" dirty="0" smtClean="0"/>
              <a:t>2.The </a:t>
            </a:r>
            <a:r>
              <a:rPr lang="en-IN" sz="2800" b="1" dirty="0"/>
              <a:t>Spiral </a:t>
            </a:r>
            <a:r>
              <a:rPr lang="en-IN" sz="2800" b="1" dirty="0" smtClean="0"/>
              <a:t>Model:-</a:t>
            </a:r>
            <a:endParaRPr lang="en-IN" sz="2800" b="1" dirty="0"/>
          </a:p>
        </p:txBody>
      </p:sp>
      <p:sp>
        <p:nvSpPr>
          <p:cNvPr id="3" name="Rectangle 2"/>
          <p:cNvSpPr/>
          <p:nvPr/>
        </p:nvSpPr>
        <p:spPr>
          <a:xfrm>
            <a:off x="690550" y="795754"/>
            <a:ext cx="11107750" cy="5909310"/>
          </a:xfrm>
          <a:prstGeom prst="rect">
            <a:avLst/>
          </a:prstGeom>
        </p:spPr>
        <p:txBody>
          <a:bodyPr wrap="square">
            <a:spAutoFit/>
          </a:bodyPr>
          <a:lstStyle/>
          <a:p>
            <a:r>
              <a:rPr lang="en-US" dirty="0"/>
              <a:t>The </a:t>
            </a:r>
            <a:r>
              <a:rPr lang="en-US" b="1" dirty="0"/>
              <a:t>Spiral Model</a:t>
            </a:r>
            <a:r>
              <a:rPr lang="en-US" dirty="0"/>
              <a:t> is a software development approach that combines elements of both design and prototyping in stages, while focusing heavily on risk assessment. This model is ideal for large, complex, and high-risk projects that may change over time.</a:t>
            </a:r>
          </a:p>
          <a:p>
            <a:r>
              <a:rPr lang="en-US" dirty="0"/>
              <a:t>Here’s how the Spiral Model works, broken down into simple terms:</a:t>
            </a:r>
          </a:p>
          <a:p>
            <a:pPr>
              <a:buFont typeface="+mj-lt"/>
              <a:buAutoNum type="arabicPeriod"/>
            </a:pPr>
            <a:r>
              <a:rPr lang="en-US" b="1" dirty="0"/>
              <a:t>Iterative Cycles (or Spirals)</a:t>
            </a:r>
            <a:r>
              <a:rPr lang="en-US" dirty="0"/>
              <a:t>:</a:t>
            </a:r>
          </a:p>
          <a:p>
            <a:pPr marL="742950" lvl="1" indent="-285750">
              <a:buFont typeface="+mj-lt"/>
              <a:buAutoNum type="arabicPeriod"/>
            </a:pPr>
            <a:r>
              <a:rPr lang="en-US" dirty="0"/>
              <a:t>The Spiral Model is a series of loops (or "spirals"), each representing a phase of the project.</a:t>
            </a:r>
          </a:p>
          <a:p>
            <a:pPr marL="742950" lvl="1" indent="-285750">
              <a:buFont typeface="+mj-lt"/>
              <a:buAutoNum type="arabicPeriod"/>
            </a:pPr>
            <a:r>
              <a:rPr lang="en-US" dirty="0"/>
              <a:t>Each loop includes </a:t>
            </a:r>
            <a:r>
              <a:rPr lang="en-US" b="1" dirty="0"/>
              <a:t>planning</a:t>
            </a:r>
            <a:r>
              <a:rPr lang="en-US" dirty="0"/>
              <a:t>, </a:t>
            </a:r>
            <a:r>
              <a:rPr lang="en-US" b="1" dirty="0"/>
              <a:t>risk analysis</a:t>
            </a:r>
            <a:r>
              <a:rPr lang="en-US" dirty="0"/>
              <a:t>, </a:t>
            </a:r>
            <a:r>
              <a:rPr lang="en-US" b="1" dirty="0"/>
              <a:t>development</a:t>
            </a:r>
            <a:r>
              <a:rPr lang="en-US" dirty="0"/>
              <a:t>, and </a:t>
            </a:r>
            <a:r>
              <a:rPr lang="en-US" b="1" dirty="0"/>
              <a:t>evaluation</a:t>
            </a:r>
            <a:r>
              <a:rPr lang="en-US" dirty="0"/>
              <a:t>.</a:t>
            </a:r>
          </a:p>
          <a:p>
            <a:pPr>
              <a:buFont typeface="+mj-lt"/>
              <a:buAutoNum type="arabicPeriod"/>
            </a:pPr>
            <a:r>
              <a:rPr lang="en-US" b="1" dirty="0"/>
              <a:t>Risk Analysis</a:t>
            </a:r>
            <a:r>
              <a:rPr lang="en-US" dirty="0"/>
              <a:t>:</a:t>
            </a:r>
          </a:p>
          <a:p>
            <a:pPr marL="742950" lvl="1" indent="-285750">
              <a:buFont typeface="+mj-lt"/>
              <a:buAutoNum type="arabicPeriod"/>
            </a:pPr>
            <a:r>
              <a:rPr lang="en-US" dirty="0"/>
              <a:t>One of the main focuses of the Spiral Model is risk assessment. Before each phase begins, potential risks (such as time, cost, or technical issues) are carefully considered and analyzed.</a:t>
            </a:r>
          </a:p>
          <a:p>
            <a:pPr marL="742950" lvl="1" indent="-285750">
              <a:buFont typeface="+mj-lt"/>
              <a:buAutoNum type="arabicPeriod"/>
            </a:pPr>
            <a:r>
              <a:rPr lang="en-US" dirty="0"/>
              <a:t>If a risk seems high, extra effort is put into finding solutions before moving forward</a:t>
            </a:r>
            <a:r>
              <a:rPr lang="en-US" dirty="0" smtClean="0"/>
              <a:t>.</a:t>
            </a:r>
          </a:p>
          <a:p>
            <a:r>
              <a:rPr lang="en-US" b="1" dirty="0" smtClean="0"/>
              <a:t>3.Four </a:t>
            </a:r>
            <a:r>
              <a:rPr lang="en-US" b="1" dirty="0"/>
              <a:t>Main Phases in Each Spiral</a:t>
            </a:r>
            <a:r>
              <a:rPr lang="en-US" dirty="0"/>
              <a:t>:</a:t>
            </a:r>
          </a:p>
          <a:p>
            <a:pPr marL="800100" lvl="1" indent="-342900">
              <a:buFont typeface="+mj-lt"/>
              <a:buAutoNum type="arabicPeriod"/>
            </a:pPr>
            <a:r>
              <a:rPr lang="en-US" b="1" dirty="0"/>
              <a:t>Planning</a:t>
            </a:r>
            <a:r>
              <a:rPr lang="en-US" dirty="0"/>
              <a:t>: Goals, requirements, and alternatives are defined for the next stage.</a:t>
            </a:r>
          </a:p>
          <a:p>
            <a:pPr marL="800100" lvl="1" indent="-342900">
              <a:buFont typeface="+mj-lt"/>
              <a:buAutoNum type="arabicPeriod"/>
            </a:pPr>
            <a:r>
              <a:rPr lang="en-US" b="1" dirty="0"/>
              <a:t>Risk Analysis</a:t>
            </a:r>
            <a:r>
              <a:rPr lang="en-US" dirty="0"/>
              <a:t>: Potential problems are identified, and plans are made to address them.</a:t>
            </a:r>
          </a:p>
          <a:p>
            <a:pPr marL="800100" lvl="1" indent="-342900">
              <a:buFont typeface="+mj-lt"/>
              <a:buAutoNum type="arabicPeriod"/>
            </a:pPr>
            <a:r>
              <a:rPr lang="en-US" b="1" dirty="0"/>
              <a:t>Engineering/Development</a:t>
            </a:r>
            <a:r>
              <a:rPr lang="en-US" dirty="0"/>
              <a:t>: The actual software or prototype is built for that cycle.</a:t>
            </a:r>
          </a:p>
          <a:p>
            <a:pPr marL="800100" lvl="1" indent="-342900">
              <a:buFont typeface="+mj-lt"/>
              <a:buAutoNum type="arabicPeriod"/>
            </a:pPr>
            <a:r>
              <a:rPr lang="en-US" b="1" dirty="0"/>
              <a:t>Evaluation</a:t>
            </a:r>
            <a:r>
              <a:rPr lang="en-US" dirty="0"/>
              <a:t>: The customer and stakeholders review the product and provide feedback</a:t>
            </a:r>
            <a:r>
              <a:rPr lang="en-US" dirty="0" smtClean="0"/>
              <a:t>.</a:t>
            </a:r>
          </a:p>
          <a:p>
            <a:r>
              <a:rPr lang="en-US" b="1" dirty="0" smtClean="0"/>
              <a:t>4.Continuous </a:t>
            </a:r>
            <a:r>
              <a:rPr lang="en-US" b="1" dirty="0"/>
              <a:t>Refinement</a:t>
            </a:r>
            <a:r>
              <a:rPr lang="en-US" dirty="0"/>
              <a:t>:</a:t>
            </a:r>
          </a:p>
          <a:p>
            <a:pPr marL="800100" lvl="1" indent="-342900">
              <a:buFont typeface="+mj-lt"/>
              <a:buAutoNum type="arabicPeriod"/>
            </a:pPr>
            <a:r>
              <a:rPr lang="en-US" dirty="0"/>
              <a:t>After each spiral, the software is refined based on feedback, and the next loop begins.</a:t>
            </a:r>
          </a:p>
          <a:p>
            <a:pPr marL="800100" lvl="1" indent="-342900">
              <a:buFont typeface="+mj-lt"/>
              <a:buAutoNum type="arabicPeriod"/>
            </a:pPr>
            <a:r>
              <a:rPr lang="en-US" dirty="0"/>
              <a:t>Each cycle builds on the previous one, gradually improving and expanding the product.</a:t>
            </a:r>
          </a:p>
          <a:p>
            <a:pPr marL="342900" indent="-342900">
              <a:buFont typeface="+mj-lt"/>
              <a:buAutoNum type="arabicPeriod"/>
            </a:pPr>
            <a:endParaRPr lang="en-US" dirty="0"/>
          </a:p>
          <a:p>
            <a:pPr marL="285750" indent="-285750">
              <a:buFont typeface="+mj-lt"/>
              <a:buAutoNum type="arabicPeriod"/>
            </a:pPr>
            <a:endParaRPr lang="en-US" dirty="0"/>
          </a:p>
        </p:txBody>
      </p:sp>
    </p:spTree>
    <p:extLst>
      <p:ext uri="{BB962C8B-B14F-4D97-AF65-F5344CB8AC3E}">
        <p14:creationId xmlns:p14="http://schemas.microsoft.com/office/powerpoint/2010/main" val="406042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27000"/>
            <a:ext cx="11595100" cy="1200329"/>
          </a:xfrm>
          <a:prstGeom prst="rect">
            <a:avLst/>
          </a:prstGeom>
        </p:spPr>
        <p:txBody>
          <a:bodyPr wrap="square">
            <a:spAutoFit/>
          </a:bodyPr>
          <a:lstStyle/>
          <a:p>
            <a:r>
              <a:rPr lang="en-US" b="1" dirty="0" smtClean="0"/>
              <a:t>5.Final </a:t>
            </a:r>
            <a:r>
              <a:rPr lang="en-US" b="1" dirty="0"/>
              <a:t>Product</a:t>
            </a:r>
            <a:r>
              <a:rPr lang="en-US" dirty="0"/>
              <a:t>:</a:t>
            </a:r>
          </a:p>
          <a:p>
            <a:pPr lvl="1">
              <a:buFont typeface="Arial" panose="020B0604020202020204" pitchFamily="34" charset="0"/>
              <a:buChar char="•"/>
            </a:pPr>
            <a:r>
              <a:rPr lang="en-US" dirty="0"/>
              <a:t>The Spiral Model ends when the product is complete and all risks are resolved.</a:t>
            </a:r>
          </a:p>
          <a:p>
            <a:pPr lvl="1">
              <a:buFont typeface="Arial" panose="020B0604020202020204" pitchFamily="34" charset="0"/>
              <a:buChar char="•"/>
            </a:pPr>
            <a:r>
              <a:rPr lang="en-US" dirty="0"/>
              <a:t>Because of its iterative nature, the Spiral Model produces a progressively refined version of the software at each stage, leading to a well-tested final product.</a:t>
            </a:r>
          </a:p>
        </p:txBody>
      </p:sp>
      <p:pic>
        <p:nvPicPr>
          <p:cNvPr id="3" name="Picture 2"/>
          <p:cNvPicPr>
            <a:picLocks noChangeAspect="1"/>
          </p:cNvPicPr>
          <p:nvPr/>
        </p:nvPicPr>
        <p:blipFill>
          <a:blip r:embed="rId2"/>
          <a:stretch>
            <a:fillRect/>
          </a:stretch>
        </p:blipFill>
        <p:spPr>
          <a:xfrm>
            <a:off x="1924629" y="1490487"/>
            <a:ext cx="8431641" cy="4498016"/>
          </a:xfrm>
          <a:prstGeom prst="rect">
            <a:avLst/>
          </a:prstGeom>
        </p:spPr>
      </p:pic>
    </p:spTree>
    <p:extLst>
      <p:ext uri="{BB962C8B-B14F-4D97-AF65-F5344CB8AC3E}">
        <p14:creationId xmlns:p14="http://schemas.microsoft.com/office/powerpoint/2010/main" val="335943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6834" y="2009223"/>
            <a:ext cx="4140925" cy="705395"/>
          </a:xfrm>
        </p:spPr>
        <p:txBody>
          <a:bodyPr>
            <a:normAutofit fontScale="85000" lnSpcReduction="20000"/>
          </a:bodyPr>
          <a:lstStyle/>
          <a:p>
            <a:endParaRPr lang="en-US" dirty="0"/>
          </a:p>
          <a:p>
            <a:r>
              <a:rPr lang="en-IN" sz="2800" dirty="0"/>
              <a:t>1</a:t>
            </a:r>
            <a:r>
              <a:rPr lang="en-IN" sz="2800" dirty="0" smtClean="0"/>
              <a:t>. </a:t>
            </a:r>
            <a:r>
              <a:rPr lang="en-IN" sz="2800" b="1" dirty="0" smtClean="0"/>
              <a:t>Quality Focus (Foundation)</a:t>
            </a:r>
            <a:endParaRPr lang="en-IN" sz="2800" b="1" dirty="0"/>
          </a:p>
        </p:txBody>
      </p:sp>
      <p:sp>
        <p:nvSpPr>
          <p:cNvPr id="6" name="TextBox 5"/>
          <p:cNvSpPr txBox="1"/>
          <p:nvPr/>
        </p:nvSpPr>
        <p:spPr>
          <a:xfrm>
            <a:off x="1058091" y="1227909"/>
            <a:ext cx="10502537" cy="646331"/>
          </a:xfrm>
          <a:prstGeom prst="rect">
            <a:avLst/>
          </a:prstGeom>
          <a:noFill/>
        </p:spPr>
        <p:txBody>
          <a:bodyPr wrap="square" rtlCol="0">
            <a:spAutoFit/>
          </a:bodyPr>
          <a:lstStyle/>
          <a:p>
            <a:r>
              <a:rPr lang="en-US" dirty="0" smtClean="0"/>
              <a:t>Software engineering is like constructing a building. It has layers of technology that work together to create reliable software. These layers are held up by three main ideas: </a:t>
            </a:r>
            <a:r>
              <a:rPr lang="en-US" b="1" dirty="0" smtClean="0"/>
              <a:t>process, methods, and tools</a:t>
            </a:r>
            <a:endParaRPr lang="en-IN" dirty="0"/>
          </a:p>
        </p:txBody>
      </p:sp>
      <p:sp>
        <p:nvSpPr>
          <p:cNvPr id="7" name="Subtitle 2"/>
          <p:cNvSpPr txBox="1">
            <a:spLocks/>
          </p:cNvSpPr>
          <p:nvPr/>
        </p:nvSpPr>
        <p:spPr>
          <a:xfrm>
            <a:off x="130629" y="228880"/>
            <a:ext cx="8290559" cy="705395"/>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r>
              <a:rPr lang="en-US" sz="2800" b="1" dirty="0" smtClean="0"/>
              <a:t> </a:t>
            </a:r>
            <a:r>
              <a:rPr lang="en-US" sz="3400" b="1" dirty="0" smtClean="0"/>
              <a:t>1.</a:t>
            </a:r>
            <a:r>
              <a:rPr lang="en-US" sz="2800" b="1" dirty="0" smtClean="0"/>
              <a:t> </a:t>
            </a:r>
            <a:r>
              <a:rPr lang="en-US" sz="3800" b="1" dirty="0" smtClean="0"/>
              <a:t>Process, Methods, and Tools in Software Engineering</a:t>
            </a:r>
            <a:endParaRPr lang="en-IN" sz="3800" b="1" dirty="0"/>
          </a:p>
        </p:txBody>
      </p:sp>
      <p:sp>
        <p:nvSpPr>
          <p:cNvPr id="8" name="TextBox 7"/>
          <p:cNvSpPr txBox="1"/>
          <p:nvPr/>
        </p:nvSpPr>
        <p:spPr>
          <a:xfrm>
            <a:off x="1397725" y="2714618"/>
            <a:ext cx="10411097" cy="646331"/>
          </a:xfrm>
          <a:prstGeom prst="rect">
            <a:avLst/>
          </a:prstGeom>
          <a:noFill/>
        </p:spPr>
        <p:txBody>
          <a:bodyPr wrap="square" rtlCol="0">
            <a:spAutoFit/>
          </a:bodyPr>
          <a:lstStyle/>
          <a:p>
            <a:r>
              <a:rPr lang="en-US" dirty="0" smtClean="0"/>
              <a:t>The foundation of software engineering is a strong focus on </a:t>
            </a:r>
            <a:r>
              <a:rPr lang="en-US" b="1" dirty="0" smtClean="0"/>
              <a:t>quality</a:t>
            </a:r>
            <a:r>
              <a:rPr lang="en-US" dirty="0" smtClean="0"/>
              <a:t>. This means ensuring that everything done is reliable and meets a high standard. Quality is at the base of everything in software engineering.</a:t>
            </a:r>
            <a:endParaRPr lang="en-IN" dirty="0"/>
          </a:p>
        </p:txBody>
      </p:sp>
      <p:sp>
        <p:nvSpPr>
          <p:cNvPr id="9" name="Subtitle 2"/>
          <p:cNvSpPr txBox="1">
            <a:spLocks/>
          </p:cNvSpPr>
          <p:nvPr/>
        </p:nvSpPr>
        <p:spPr>
          <a:xfrm>
            <a:off x="796834" y="3360949"/>
            <a:ext cx="1619792" cy="70539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r>
              <a:rPr lang="en-IN" sz="2800" dirty="0"/>
              <a:t>2</a:t>
            </a:r>
            <a:r>
              <a:rPr lang="en-IN" sz="2800" dirty="0" smtClean="0"/>
              <a:t>. </a:t>
            </a:r>
            <a:r>
              <a:rPr lang="en-IN" sz="2800" b="1" dirty="0" smtClean="0"/>
              <a:t>Process</a:t>
            </a:r>
            <a:endParaRPr lang="en-IN" sz="2800" b="1" dirty="0"/>
          </a:p>
        </p:txBody>
      </p:sp>
      <p:sp>
        <p:nvSpPr>
          <p:cNvPr id="10" name="TextBox 9"/>
          <p:cNvSpPr txBox="1"/>
          <p:nvPr/>
        </p:nvSpPr>
        <p:spPr>
          <a:xfrm flipH="1">
            <a:off x="1397725" y="4201327"/>
            <a:ext cx="9980025" cy="646331"/>
          </a:xfrm>
          <a:prstGeom prst="rect">
            <a:avLst/>
          </a:prstGeom>
          <a:noFill/>
        </p:spPr>
        <p:txBody>
          <a:bodyPr wrap="square" rtlCol="0">
            <a:spAutoFit/>
          </a:bodyPr>
          <a:lstStyle/>
          <a:p>
            <a:r>
              <a:rPr lang="en-US" dirty="0" smtClean="0"/>
              <a:t>The </a:t>
            </a:r>
            <a:r>
              <a:rPr lang="en-US" b="1" dirty="0" smtClean="0"/>
              <a:t>process layer</a:t>
            </a:r>
            <a:r>
              <a:rPr lang="en-US" dirty="0" smtClean="0"/>
              <a:t> is what connects all parts of software engineering and keeps things organized. Think of it as the </a:t>
            </a:r>
            <a:r>
              <a:rPr lang="en-US" b="1" dirty="0" smtClean="0"/>
              <a:t>glue</a:t>
            </a:r>
            <a:r>
              <a:rPr lang="en-US" dirty="0" smtClean="0"/>
              <a:t> that binds all tasks together.</a:t>
            </a:r>
            <a:endParaRPr lang="en-IN" dirty="0"/>
          </a:p>
        </p:txBody>
      </p:sp>
    </p:spTree>
    <p:extLst>
      <p:ext uri="{BB962C8B-B14F-4D97-AF65-F5344CB8AC3E}">
        <p14:creationId xmlns:p14="http://schemas.microsoft.com/office/powerpoint/2010/main" val="258129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78823" y="0"/>
            <a:ext cx="1619792" cy="70539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r>
              <a:rPr lang="en-IN" sz="2800" dirty="0" smtClean="0"/>
              <a:t>3. </a:t>
            </a:r>
            <a:r>
              <a:rPr lang="en-IN" sz="2800" b="1" dirty="0" smtClean="0"/>
              <a:t>Method</a:t>
            </a:r>
            <a:endParaRPr lang="en-IN" sz="2800" b="1" dirty="0"/>
          </a:p>
        </p:txBody>
      </p:sp>
      <p:sp>
        <p:nvSpPr>
          <p:cNvPr id="5" name="TextBox 4"/>
          <p:cNvSpPr txBox="1"/>
          <p:nvPr/>
        </p:nvSpPr>
        <p:spPr>
          <a:xfrm>
            <a:off x="966651" y="705395"/>
            <a:ext cx="10907486" cy="2308324"/>
          </a:xfrm>
          <a:prstGeom prst="rect">
            <a:avLst/>
          </a:prstGeom>
          <a:noFill/>
        </p:spPr>
        <p:txBody>
          <a:bodyPr wrap="square" rtlCol="0">
            <a:spAutoFit/>
          </a:bodyPr>
          <a:lstStyle/>
          <a:p>
            <a:r>
              <a:rPr lang="en-US" b="1" dirty="0" smtClean="0"/>
              <a:t>Methods</a:t>
            </a:r>
            <a:r>
              <a:rPr lang="en-US" dirty="0" smtClean="0"/>
              <a:t> tell us </a:t>
            </a:r>
            <a:r>
              <a:rPr lang="en-US" b="1" dirty="0" smtClean="0"/>
              <a:t>how</a:t>
            </a:r>
            <a:r>
              <a:rPr lang="en-US" dirty="0" smtClean="0"/>
              <a:t> to build software. They are the practical steps for getting the job done. This layer includes:</a:t>
            </a:r>
          </a:p>
          <a:p>
            <a:endParaRPr lang="en-US" dirty="0" smtClean="0"/>
          </a:p>
          <a:p>
            <a:pPr marL="742950" lvl="1" indent="-285750">
              <a:buFont typeface="Arial" panose="020B0604020202020204" pitchFamily="34" charset="0"/>
              <a:buChar char="•"/>
            </a:pPr>
            <a:r>
              <a:rPr lang="en-US" dirty="0" smtClean="0"/>
              <a:t>Understanding what the software needs to do (</a:t>
            </a:r>
            <a:r>
              <a:rPr lang="en-US" b="1" dirty="0" smtClean="0"/>
              <a:t>requirements analysis</a:t>
            </a:r>
            <a:r>
              <a:rPr lang="en-US" dirty="0" smtClean="0"/>
              <a:t>).</a:t>
            </a:r>
          </a:p>
          <a:p>
            <a:pPr marL="742950" lvl="1" indent="-285750">
              <a:buFont typeface="Arial" panose="020B0604020202020204" pitchFamily="34" charset="0"/>
              <a:buChar char="•"/>
            </a:pPr>
            <a:r>
              <a:rPr lang="en-US" dirty="0" smtClean="0"/>
              <a:t>Designing how it will look and function (</a:t>
            </a:r>
            <a:r>
              <a:rPr lang="en-US" b="1" dirty="0" smtClean="0"/>
              <a:t>design</a:t>
            </a:r>
            <a:r>
              <a:rPr lang="en-US" dirty="0" smtClean="0"/>
              <a:t>).</a:t>
            </a:r>
          </a:p>
          <a:p>
            <a:pPr marL="742950" lvl="1" indent="-285750">
              <a:buFont typeface="Arial" panose="020B0604020202020204" pitchFamily="34" charset="0"/>
              <a:buChar char="•"/>
            </a:pPr>
            <a:r>
              <a:rPr lang="en-US" dirty="0" smtClean="0"/>
              <a:t>Writing the code (</a:t>
            </a:r>
            <a:r>
              <a:rPr lang="en-US" b="1" dirty="0" smtClean="0"/>
              <a:t>program construction</a:t>
            </a:r>
            <a:r>
              <a:rPr lang="en-US" dirty="0" smtClean="0"/>
              <a:t>).</a:t>
            </a:r>
          </a:p>
          <a:p>
            <a:pPr marL="742950" lvl="1" indent="-285750">
              <a:buFont typeface="Arial" panose="020B0604020202020204" pitchFamily="34" charset="0"/>
              <a:buChar char="•"/>
            </a:pPr>
            <a:r>
              <a:rPr lang="en-US" dirty="0" smtClean="0"/>
              <a:t>Checking for errors (</a:t>
            </a:r>
            <a:r>
              <a:rPr lang="en-US" b="1" dirty="0" smtClean="0"/>
              <a:t>testing</a:t>
            </a:r>
            <a:r>
              <a:rPr lang="en-US" dirty="0" smtClean="0"/>
              <a:t>).</a:t>
            </a:r>
          </a:p>
          <a:p>
            <a:pPr marL="742950" lvl="1" indent="-285750">
              <a:buFont typeface="Arial" panose="020B0604020202020204" pitchFamily="34" charset="0"/>
              <a:buChar char="•"/>
            </a:pPr>
            <a:r>
              <a:rPr lang="en-US" dirty="0" smtClean="0"/>
              <a:t>Supporting the software after it’s built (</a:t>
            </a:r>
            <a:r>
              <a:rPr lang="en-US" b="1" dirty="0" smtClean="0"/>
              <a:t>support</a:t>
            </a:r>
            <a:r>
              <a:rPr lang="en-US" dirty="0" smtClean="0"/>
              <a:t>).</a:t>
            </a:r>
          </a:p>
          <a:p>
            <a:endParaRPr lang="en-IN" dirty="0"/>
          </a:p>
        </p:txBody>
      </p:sp>
      <p:sp>
        <p:nvSpPr>
          <p:cNvPr id="6" name="Subtitle 2"/>
          <p:cNvSpPr txBox="1">
            <a:spLocks/>
          </p:cNvSpPr>
          <p:nvPr/>
        </p:nvSpPr>
        <p:spPr>
          <a:xfrm>
            <a:off x="378823" y="2661021"/>
            <a:ext cx="1972491" cy="7053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4</a:t>
            </a:r>
            <a:r>
              <a:rPr lang="en-IN" dirty="0" smtClean="0"/>
              <a:t>. </a:t>
            </a:r>
            <a:r>
              <a:rPr lang="en-IN" b="1" dirty="0" smtClean="0"/>
              <a:t>Tools Layer</a:t>
            </a:r>
            <a:endParaRPr lang="en-US" dirty="0" smtClean="0"/>
          </a:p>
        </p:txBody>
      </p:sp>
      <p:sp>
        <p:nvSpPr>
          <p:cNvPr id="7" name="TextBox 6"/>
          <p:cNvSpPr txBox="1"/>
          <p:nvPr/>
        </p:nvSpPr>
        <p:spPr>
          <a:xfrm>
            <a:off x="966651" y="3013718"/>
            <a:ext cx="10450286" cy="1200329"/>
          </a:xfrm>
          <a:prstGeom prst="rect">
            <a:avLst/>
          </a:prstGeom>
          <a:noFill/>
        </p:spPr>
        <p:txBody>
          <a:bodyPr wrap="square" rtlCol="0">
            <a:spAutoFit/>
          </a:bodyPr>
          <a:lstStyle/>
          <a:p>
            <a:r>
              <a:rPr lang="en-US" dirty="0" smtClean="0"/>
              <a:t>The </a:t>
            </a:r>
            <a:r>
              <a:rPr lang="en-US" b="1" dirty="0" smtClean="0"/>
              <a:t>tools</a:t>
            </a:r>
            <a:r>
              <a:rPr lang="en-US" dirty="0" smtClean="0"/>
              <a:t> are special programs that help us carry out processes and methods more easily. When these tools work together, they create a complete environment for software development, known as </a:t>
            </a:r>
            <a:r>
              <a:rPr lang="en-US" b="1" dirty="0" smtClean="0"/>
              <a:t>computer-aided software engineering (CASE)</a:t>
            </a:r>
            <a:r>
              <a:rPr lang="en-US" dirty="0" smtClean="0"/>
              <a:t>. CASE combines software and hardware tools to support every step of creating software.</a:t>
            </a:r>
            <a:endParaRPr lang="en-IN" dirty="0"/>
          </a:p>
        </p:txBody>
      </p:sp>
      <p:pic>
        <p:nvPicPr>
          <p:cNvPr id="8" name="Picture 7"/>
          <p:cNvPicPr>
            <a:picLocks noChangeAspect="1"/>
          </p:cNvPicPr>
          <p:nvPr/>
        </p:nvPicPr>
        <p:blipFill>
          <a:blip r:embed="rId2"/>
          <a:stretch>
            <a:fillRect/>
          </a:stretch>
        </p:blipFill>
        <p:spPr>
          <a:xfrm>
            <a:off x="1881051" y="4428309"/>
            <a:ext cx="8321040" cy="2259874"/>
          </a:xfrm>
          <a:prstGeom prst="rect">
            <a:avLst/>
          </a:prstGeom>
        </p:spPr>
      </p:pic>
    </p:spTree>
    <p:extLst>
      <p:ext uri="{BB962C8B-B14F-4D97-AF65-F5344CB8AC3E}">
        <p14:creationId xmlns:p14="http://schemas.microsoft.com/office/powerpoint/2010/main" val="289118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378824"/>
            <a:ext cx="11260183" cy="3293209"/>
          </a:xfrm>
          <a:prstGeom prst="rect">
            <a:avLst/>
          </a:prstGeom>
        </p:spPr>
        <p:txBody>
          <a:bodyPr wrap="square">
            <a:spAutoFit/>
          </a:bodyPr>
          <a:lstStyle/>
          <a:p>
            <a:r>
              <a:rPr lang="en-US" sz="2800" b="1" dirty="0" smtClean="0"/>
              <a:t>2.Support </a:t>
            </a:r>
            <a:r>
              <a:rPr lang="en-US" sz="2800" b="1" dirty="0"/>
              <a:t>phase </a:t>
            </a:r>
            <a:r>
              <a:rPr lang="en-US" dirty="0"/>
              <a:t>of software maintenance involves making changes for four main reasons</a:t>
            </a:r>
            <a:r>
              <a:rPr lang="en-US" dirty="0" smtClean="0"/>
              <a:t>:</a:t>
            </a:r>
          </a:p>
          <a:p>
            <a:pPr lvl="1"/>
            <a:endParaRPr lang="en-US" dirty="0"/>
          </a:p>
          <a:p>
            <a:pPr lvl="1">
              <a:buFont typeface="+mj-lt"/>
              <a:buAutoNum type="arabicPeriod"/>
            </a:pPr>
            <a:r>
              <a:rPr lang="en-US" b="1" dirty="0"/>
              <a:t>Correction</a:t>
            </a:r>
            <a:r>
              <a:rPr lang="en-US" dirty="0"/>
              <a:t>: Fixing defects or bugs found after release</a:t>
            </a:r>
            <a:r>
              <a:rPr lang="en-US" dirty="0" smtClean="0"/>
              <a:t>.</a:t>
            </a:r>
          </a:p>
          <a:p>
            <a:pPr lvl="1">
              <a:buFont typeface="+mj-lt"/>
              <a:buAutoNum type="arabicPeriod"/>
            </a:pPr>
            <a:endParaRPr lang="en-US" dirty="0"/>
          </a:p>
          <a:p>
            <a:pPr lvl="1">
              <a:buFont typeface="+mj-lt"/>
              <a:buAutoNum type="arabicPeriod"/>
            </a:pPr>
            <a:r>
              <a:rPr lang="en-US" b="1" dirty="0"/>
              <a:t>Adaptation</a:t>
            </a:r>
            <a:r>
              <a:rPr lang="en-US" dirty="0"/>
              <a:t>: Updating software to fit new environments, like changes in hardware, OS, or business rules</a:t>
            </a:r>
            <a:r>
              <a:rPr lang="en-US" dirty="0" smtClean="0"/>
              <a:t>.</a:t>
            </a:r>
          </a:p>
          <a:p>
            <a:pPr lvl="1">
              <a:buFont typeface="+mj-lt"/>
              <a:buAutoNum type="arabicPeriod"/>
            </a:pPr>
            <a:endParaRPr lang="en-US" dirty="0"/>
          </a:p>
          <a:p>
            <a:pPr lvl="1">
              <a:buFont typeface="+mj-lt"/>
              <a:buAutoNum type="arabicPeriod"/>
            </a:pPr>
            <a:r>
              <a:rPr lang="en-US" b="1" dirty="0"/>
              <a:t>Enhancement</a:t>
            </a:r>
            <a:r>
              <a:rPr lang="en-US" dirty="0"/>
              <a:t>: Adding new features or improvements based on user needs</a:t>
            </a:r>
            <a:r>
              <a:rPr lang="en-US" dirty="0" smtClean="0"/>
              <a:t>.</a:t>
            </a:r>
          </a:p>
          <a:p>
            <a:pPr lvl="1">
              <a:buFont typeface="+mj-lt"/>
              <a:buAutoNum type="arabicPeriod"/>
            </a:pPr>
            <a:endParaRPr lang="en-US" dirty="0"/>
          </a:p>
          <a:p>
            <a:pPr lvl="1">
              <a:buFont typeface="+mj-lt"/>
              <a:buAutoNum type="arabicPeriod"/>
            </a:pPr>
            <a:r>
              <a:rPr lang="en-US" b="1" dirty="0"/>
              <a:t>Prevention</a:t>
            </a:r>
            <a:r>
              <a:rPr lang="en-US" dirty="0"/>
              <a:t>: Reengineering software to keep it stable and maintainable, making future updates easier.</a:t>
            </a:r>
          </a:p>
          <a:p>
            <a:pPr lvl="1"/>
            <a:endParaRPr lang="en-US" dirty="0" smtClean="0"/>
          </a:p>
          <a:p>
            <a:r>
              <a:rPr lang="en-US" dirty="0" smtClean="0"/>
              <a:t>These </a:t>
            </a:r>
            <a:r>
              <a:rPr lang="en-US" dirty="0"/>
              <a:t>changes ensure the software remains effective and relevant over time.</a:t>
            </a:r>
          </a:p>
        </p:txBody>
      </p:sp>
    </p:spTree>
    <p:extLst>
      <p:ext uri="{BB962C8B-B14F-4D97-AF65-F5344CB8AC3E}">
        <p14:creationId xmlns:p14="http://schemas.microsoft.com/office/powerpoint/2010/main" val="288731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648" y="331317"/>
            <a:ext cx="4172553" cy="523220"/>
          </a:xfrm>
          <a:prstGeom prst="rect">
            <a:avLst/>
          </a:prstGeom>
        </p:spPr>
        <p:txBody>
          <a:bodyPr wrap="none">
            <a:spAutoFit/>
          </a:bodyPr>
          <a:lstStyle/>
          <a:p>
            <a:r>
              <a:rPr lang="en-IN" sz="2800" b="1" dirty="0" smtClean="0"/>
              <a:t>3.THE </a:t>
            </a:r>
            <a:r>
              <a:rPr lang="en-IN" sz="2800" b="1" dirty="0"/>
              <a:t>SOFTWARE PROCESS</a:t>
            </a:r>
          </a:p>
        </p:txBody>
      </p:sp>
      <p:sp>
        <p:nvSpPr>
          <p:cNvPr id="3" name="Rectangle 2"/>
          <p:cNvSpPr/>
          <p:nvPr/>
        </p:nvSpPr>
        <p:spPr>
          <a:xfrm>
            <a:off x="992776" y="854537"/>
            <a:ext cx="10254344" cy="646331"/>
          </a:xfrm>
          <a:prstGeom prst="rect">
            <a:avLst/>
          </a:prstGeom>
        </p:spPr>
        <p:txBody>
          <a:bodyPr wrap="square">
            <a:spAutoFit/>
          </a:bodyPr>
          <a:lstStyle/>
          <a:p>
            <a:r>
              <a:rPr lang="en-US" dirty="0"/>
              <a:t>This is like a plan or roadmap that helps teams create software in a structured way. It’s a set of steps and activities that everyone follows.</a:t>
            </a:r>
            <a:endParaRPr lang="en-IN" dirty="0"/>
          </a:p>
        </p:txBody>
      </p:sp>
      <p:sp>
        <p:nvSpPr>
          <p:cNvPr id="10" name="Rectangle 1"/>
          <p:cNvSpPr>
            <a:spLocks noGrp="1" noChangeArrowheads="1"/>
          </p:cNvSpPr>
          <p:nvPr>
            <p:ph idx="1"/>
          </p:nvPr>
        </p:nvSpPr>
        <p:spPr bwMode="auto">
          <a:xfrm>
            <a:off x="633339" y="1627130"/>
            <a:ext cx="10613781"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Framework Activities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rPr>
              <a:t>These are the main steps everyone follows in any software project, like   planning, designing, coding, and testing. Think of them as the basic “ingredients” in any project.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Task Sets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rPr>
              <a:t>These are collections of specific tasks, goals, and quality checks for each step in the process.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Umbrella Activities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rPr>
              <a:t>These are tasks that support the entire project, like making sure the software is high quality and keeping track of different versions of the code. They run throughout the project, helping everything stay organized and on track</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pic>
        <p:nvPicPr>
          <p:cNvPr id="11" name="Picture 10"/>
          <p:cNvPicPr>
            <a:picLocks noChangeAspect="1"/>
          </p:cNvPicPr>
          <p:nvPr/>
        </p:nvPicPr>
        <p:blipFill>
          <a:blip r:embed="rId2"/>
          <a:stretch>
            <a:fillRect/>
          </a:stretch>
        </p:blipFill>
        <p:spPr>
          <a:xfrm>
            <a:off x="2403567" y="3723163"/>
            <a:ext cx="6531428" cy="3014324"/>
          </a:xfrm>
          <a:prstGeom prst="rect">
            <a:avLst/>
          </a:prstGeom>
        </p:spPr>
      </p:pic>
    </p:spTree>
    <p:extLst>
      <p:ext uri="{BB962C8B-B14F-4D97-AF65-F5344CB8AC3E}">
        <p14:creationId xmlns:p14="http://schemas.microsoft.com/office/powerpoint/2010/main" val="132845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3509" y="751345"/>
            <a:ext cx="11103427" cy="5693866"/>
          </a:xfrm>
          <a:prstGeom prst="rect">
            <a:avLst/>
          </a:prstGeom>
        </p:spPr>
        <p:txBody>
          <a:bodyPr wrap="square">
            <a:spAutoFit/>
          </a:bodyPr>
          <a:lstStyle/>
          <a:p>
            <a:r>
              <a:rPr lang="en-US" sz="4000" b="1" dirty="0"/>
              <a:t>Process Maturity </a:t>
            </a:r>
            <a:r>
              <a:rPr lang="en-US" sz="4000" b="1" dirty="0" smtClean="0"/>
              <a:t>Levels :-</a:t>
            </a:r>
            <a:endParaRPr lang="en-US" sz="4000" b="1" dirty="0"/>
          </a:p>
          <a:p>
            <a:pPr lvl="1"/>
            <a:r>
              <a:rPr lang="en-US" dirty="0"/>
              <a:t>Process maturity measures how organized and efficient a </a:t>
            </a:r>
            <a:r>
              <a:rPr lang="en-US" b="1" dirty="0"/>
              <a:t>company’s software development </a:t>
            </a:r>
            <a:r>
              <a:rPr lang="en-US" dirty="0"/>
              <a:t>is. The SEI has created five levels of maturity</a:t>
            </a:r>
            <a:r>
              <a:rPr lang="en-US" dirty="0" smtClean="0"/>
              <a:t>:</a:t>
            </a:r>
          </a:p>
          <a:p>
            <a:pPr lvl="1"/>
            <a:endParaRPr lang="en-US" dirty="0"/>
          </a:p>
          <a:p>
            <a:pPr lvl="1">
              <a:buFont typeface="+mj-lt"/>
              <a:buAutoNum type="arabicPeriod"/>
            </a:pPr>
            <a:r>
              <a:rPr lang="en-US" b="1" dirty="0"/>
              <a:t>Level 1 - Initial</a:t>
            </a:r>
            <a:r>
              <a:rPr lang="en-US" dirty="0"/>
              <a:t>: Things are done on the fly, with no clear structure; success relies heavily on individuals</a:t>
            </a:r>
            <a:r>
              <a:rPr lang="en-US" dirty="0" smtClean="0"/>
              <a:t>.</a:t>
            </a:r>
          </a:p>
          <a:p>
            <a:pPr lvl="1">
              <a:buFont typeface="+mj-lt"/>
              <a:buAutoNum type="arabicPeriod"/>
            </a:pPr>
            <a:endParaRPr lang="en-US" dirty="0"/>
          </a:p>
          <a:p>
            <a:pPr lvl="1">
              <a:buFont typeface="+mj-lt"/>
              <a:buAutoNum type="arabicPeriod"/>
            </a:pPr>
            <a:r>
              <a:rPr lang="en-US" b="1" dirty="0"/>
              <a:t>Level 2 - Repeatable</a:t>
            </a:r>
            <a:r>
              <a:rPr lang="en-US" dirty="0"/>
              <a:t>: Basic processes are in place to manage cost, time, and features, helping repeat past successes</a:t>
            </a:r>
            <a:r>
              <a:rPr lang="en-US" dirty="0" smtClean="0"/>
              <a:t>.</a:t>
            </a:r>
          </a:p>
          <a:p>
            <a:pPr lvl="1">
              <a:buFont typeface="+mj-lt"/>
              <a:buAutoNum type="arabicPeriod"/>
            </a:pPr>
            <a:endParaRPr lang="en-US" dirty="0"/>
          </a:p>
          <a:p>
            <a:pPr lvl="1">
              <a:buFont typeface="+mj-lt"/>
              <a:buAutoNum type="arabicPeriod"/>
            </a:pPr>
            <a:r>
              <a:rPr lang="en-US" b="1" dirty="0"/>
              <a:t>Level 3 - Defined</a:t>
            </a:r>
            <a:r>
              <a:rPr lang="en-US" dirty="0"/>
              <a:t>: Processes are standardized and documented across the company, so all projects follow the same steps</a:t>
            </a:r>
            <a:r>
              <a:rPr lang="en-US" dirty="0" smtClean="0"/>
              <a:t>.</a:t>
            </a:r>
          </a:p>
          <a:p>
            <a:pPr lvl="1">
              <a:buFont typeface="+mj-lt"/>
              <a:buAutoNum type="arabicPeriod"/>
            </a:pPr>
            <a:endParaRPr lang="en-US" dirty="0"/>
          </a:p>
          <a:p>
            <a:pPr lvl="1">
              <a:buFont typeface="+mj-lt"/>
              <a:buAutoNum type="arabicPeriod"/>
            </a:pPr>
            <a:r>
              <a:rPr lang="en-US" b="1" dirty="0"/>
              <a:t>Level 4 - Managed</a:t>
            </a:r>
            <a:r>
              <a:rPr lang="en-US" dirty="0"/>
              <a:t>: The company tracks data on their processes and product quality to stay in control and keep things consistent</a:t>
            </a:r>
            <a:r>
              <a:rPr lang="en-US" dirty="0" smtClean="0"/>
              <a:t>.</a:t>
            </a:r>
          </a:p>
          <a:p>
            <a:pPr lvl="1">
              <a:buFont typeface="+mj-lt"/>
              <a:buAutoNum type="arabicPeriod"/>
            </a:pPr>
            <a:endParaRPr lang="en-US" dirty="0"/>
          </a:p>
          <a:p>
            <a:pPr lvl="1">
              <a:buFont typeface="+mj-lt"/>
              <a:buAutoNum type="arabicPeriod"/>
            </a:pPr>
            <a:r>
              <a:rPr lang="en-US" b="1" dirty="0"/>
              <a:t>Level 5 - Optimizing</a:t>
            </a:r>
            <a:r>
              <a:rPr lang="en-US" dirty="0"/>
              <a:t>: The company constantly improves its process using data and tries out new ideas to make things better</a:t>
            </a:r>
            <a:r>
              <a:rPr lang="en-US" dirty="0" smtClean="0"/>
              <a:t>.</a:t>
            </a:r>
          </a:p>
          <a:p>
            <a:pPr lvl="1">
              <a:buFont typeface="+mj-lt"/>
              <a:buAutoNum type="arabicPeriod"/>
            </a:pPr>
            <a:endParaRPr lang="en-US" dirty="0"/>
          </a:p>
          <a:p>
            <a:r>
              <a:rPr lang="en-US" dirty="0"/>
              <a:t>Each level builds on the last, bringing more order and efficiency to the way software is created.</a:t>
            </a:r>
          </a:p>
        </p:txBody>
      </p:sp>
    </p:spTree>
    <p:extLst>
      <p:ext uri="{BB962C8B-B14F-4D97-AF65-F5344CB8AC3E}">
        <p14:creationId xmlns:p14="http://schemas.microsoft.com/office/powerpoint/2010/main" val="72265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005" y="767655"/>
            <a:ext cx="10445932" cy="646331"/>
          </a:xfrm>
          <a:prstGeom prst="rect">
            <a:avLst/>
          </a:prstGeom>
        </p:spPr>
        <p:txBody>
          <a:bodyPr wrap="square">
            <a:spAutoFit/>
          </a:bodyPr>
          <a:lstStyle/>
          <a:p>
            <a:r>
              <a:rPr lang="en-US" dirty="0"/>
              <a:t>In software engineering, a </a:t>
            </a:r>
            <a:r>
              <a:rPr lang="en-US" b="1" dirty="0"/>
              <a:t>process model</a:t>
            </a:r>
            <a:r>
              <a:rPr lang="en-US" dirty="0"/>
              <a:t> </a:t>
            </a:r>
            <a:r>
              <a:rPr lang="en-US" dirty="0" smtClean="0"/>
              <a:t>is </a:t>
            </a:r>
            <a:r>
              <a:rPr lang="en-US" dirty="0"/>
              <a:t>the approach used to organize and manage the work of creating software. It includes planning, methods, tools, and different phases to ensure successful delivery.</a:t>
            </a:r>
            <a:endParaRPr lang="en-IN" dirty="0"/>
          </a:p>
        </p:txBody>
      </p:sp>
      <p:sp>
        <p:nvSpPr>
          <p:cNvPr id="3" name="TextBox 2"/>
          <p:cNvSpPr txBox="1"/>
          <p:nvPr/>
        </p:nvSpPr>
        <p:spPr>
          <a:xfrm>
            <a:off x="439783" y="182880"/>
            <a:ext cx="5656217" cy="584775"/>
          </a:xfrm>
          <a:prstGeom prst="rect">
            <a:avLst/>
          </a:prstGeom>
          <a:noFill/>
        </p:spPr>
        <p:txBody>
          <a:bodyPr wrap="square" rtlCol="0">
            <a:spAutoFit/>
          </a:bodyPr>
          <a:lstStyle/>
          <a:p>
            <a:r>
              <a:rPr lang="en-IN" sz="3200" b="1" dirty="0" smtClean="0"/>
              <a:t>4.SOFTWARE </a:t>
            </a:r>
            <a:r>
              <a:rPr lang="en-IN" sz="3200" b="1" dirty="0"/>
              <a:t>PROCESS MODELS</a:t>
            </a:r>
          </a:p>
        </p:txBody>
      </p:sp>
      <p:sp>
        <p:nvSpPr>
          <p:cNvPr id="4" name="Rectangle 3"/>
          <p:cNvSpPr/>
          <p:nvPr/>
        </p:nvSpPr>
        <p:spPr>
          <a:xfrm>
            <a:off x="683622" y="1577315"/>
            <a:ext cx="10263051" cy="2585323"/>
          </a:xfrm>
          <a:prstGeom prst="rect">
            <a:avLst/>
          </a:prstGeom>
        </p:spPr>
        <p:txBody>
          <a:bodyPr wrap="square">
            <a:spAutoFit/>
          </a:bodyPr>
          <a:lstStyle/>
          <a:p>
            <a:r>
              <a:rPr lang="en-US" dirty="0" smtClean="0"/>
              <a:t>Software </a:t>
            </a:r>
            <a:r>
              <a:rPr lang="en-US" dirty="0"/>
              <a:t>development can be seen as a </a:t>
            </a:r>
            <a:r>
              <a:rPr lang="en-US" b="1" dirty="0"/>
              <a:t>problem-solving loop</a:t>
            </a:r>
            <a:r>
              <a:rPr lang="en-US" dirty="0" smtClean="0"/>
              <a:t>:</a:t>
            </a:r>
          </a:p>
          <a:p>
            <a:endParaRPr lang="en-US" dirty="0"/>
          </a:p>
          <a:p>
            <a:pPr lvl="1">
              <a:buFont typeface="+mj-lt"/>
              <a:buAutoNum type="arabicPeriod"/>
            </a:pPr>
            <a:r>
              <a:rPr lang="en-US" b="1" dirty="0"/>
              <a:t>Status Quo</a:t>
            </a:r>
            <a:r>
              <a:rPr lang="en-US" dirty="0"/>
              <a:t>: The current state or situation</a:t>
            </a:r>
            <a:r>
              <a:rPr lang="en-US" dirty="0" smtClean="0"/>
              <a:t>.</a:t>
            </a:r>
          </a:p>
          <a:p>
            <a:pPr lvl="1">
              <a:buFont typeface="+mj-lt"/>
              <a:buAutoNum type="arabicPeriod"/>
            </a:pPr>
            <a:endParaRPr lang="en-US" dirty="0"/>
          </a:p>
          <a:p>
            <a:pPr lvl="1">
              <a:buFont typeface="+mj-lt"/>
              <a:buAutoNum type="arabicPeriod"/>
            </a:pPr>
            <a:r>
              <a:rPr lang="en-US" b="1" dirty="0"/>
              <a:t>Problem Definition</a:t>
            </a:r>
            <a:r>
              <a:rPr lang="en-US" dirty="0"/>
              <a:t>: Defining the specific </a:t>
            </a:r>
            <a:r>
              <a:rPr lang="en-US" b="1" dirty="0" smtClean="0"/>
              <a:t>Problem</a:t>
            </a:r>
            <a:r>
              <a:rPr lang="en-US" dirty="0" smtClean="0"/>
              <a:t> to be </a:t>
            </a:r>
            <a:r>
              <a:rPr lang="en-US" dirty="0"/>
              <a:t>solve</a:t>
            </a:r>
            <a:r>
              <a:rPr lang="en-US" dirty="0" smtClean="0"/>
              <a:t>.</a:t>
            </a:r>
          </a:p>
          <a:p>
            <a:pPr lvl="1">
              <a:buFont typeface="+mj-lt"/>
              <a:buAutoNum type="arabicPeriod"/>
            </a:pPr>
            <a:endParaRPr lang="en-US" dirty="0"/>
          </a:p>
          <a:p>
            <a:pPr lvl="1">
              <a:buFont typeface="+mj-lt"/>
              <a:buAutoNum type="arabicPeriod"/>
            </a:pPr>
            <a:r>
              <a:rPr lang="en-US" b="1" dirty="0"/>
              <a:t>Technical Development</a:t>
            </a:r>
            <a:r>
              <a:rPr lang="en-US" dirty="0"/>
              <a:t>: Developing a solution using technology</a:t>
            </a:r>
            <a:r>
              <a:rPr lang="en-US" dirty="0" smtClean="0"/>
              <a:t>.</a:t>
            </a:r>
          </a:p>
          <a:p>
            <a:pPr lvl="1">
              <a:buFont typeface="+mj-lt"/>
              <a:buAutoNum type="arabicPeriod"/>
            </a:pPr>
            <a:endParaRPr lang="en-US" dirty="0"/>
          </a:p>
          <a:p>
            <a:pPr lvl="1">
              <a:buFont typeface="+mj-lt"/>
              <a:buAutoNum type="arabicPeriod"/>
            </a:pPr>
            <a:r>
              <a:rPr lang="en-US" b="1" dirty="0"/>
              <a:t>Solution Integration</a:t>
            </a:r>
            <a:r>
              <a:rPr lang="en-US" dirty="0"/>
              <a:t>: Delivering the finished solution to users or clients.</a:t>
            </a:r>
          </a:p>
        </p:txBody>
      </p:sp>
      <p:pic>
        <p:nvPicPr>
          <p:cNvPr id="5" name="Picture 4"/>
          <p:cNvPicPr>
            <a:picLocks noChangeAspect="1"/>
          </p:cNvPicPr>
          <p:nvPr/>
        </p:nvPicPr>
        <p:blipFill>
          <a:blip r:embed="rId2"/>
          <a:stretch>
            <a:fillRect/>
          </a:stretch>
        </p:blipFill>
        <p:spPr>
          <a:xfrm>
            <a:off x="3265714" y="4162639"/>
            <a:ext cx="4032037" cy="2563964"/>
          </a:xfrm>
          <a:prstGeom prst="rect">
            <a:avLst/>
          </a:prstGeom>
        </p:spPr>
      </p:pic>
    </p:spTree>
    <p:extLst>
      <p:ext uri="{BB962C8B-B14F-4D97-AF65-F5344CB8AC3E}">
        <p14:creationId xmlns:p14="http://schemas.microsoft.com/office/powerpoint/2010/main" val="31889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08" y="344379"/>
            <a:ext cx="5582317" cy="523220"/>
          </a:xfrm>
          <a:prstGeom prst="rect">
            <a:avLst/>
          </a:prstGeom>
        </p:spPr>
        <p:txBody>
          <a:bodyPr wrap="square">
            <a:spAutoFit/>
          </a:bodyPr>
          <a:lstStyle/>
          <a:p>
            <a:r>
              <a:rPr lang="en-IN" sz="2800" b="1" dirty="0" smtClean="0"/>
              <a:t>1.THE </a:t>
            </a:r>
            <a:r>
              <a:rPr lang="en-IN" sz="2800" b="1" dirty="0"/>
              <a:t>LINEAR SEQUENTIAL </a:t>
            </a:r>
            <a:r>
              <a:rPr lang="en-IN" sz="2800" b="1" dirty="0" smtClean="0"/>
              <a:t>MODEL:-</a:t>
            </a:r>
            <a:endParaRPr lang="en-IN" sz="2800" b="1" dirty="0"/>
          </a:p>
        </p:txBody>
      </p:sp>
      <p:sp>
        <p:nvSpPr>
          <p:cNvPr id="3" name="Rectangle 2"/>
          <p:cNvSpPr/>
          <p:nvPr/>
        </p:nvSpPr>
        <p:spPr>
          <a:xfrm>
            <a:off x="622540" y="867599"/>
            <a:ext cx="11473666" cy="646331"/>
          </a:xfrm>
          <a:prstGeom prst="rect">
            <a:avLst/>
          </a:prstGeom>
        </p:spPr>
        <p:txBody>
          <a:bodyPr wrap="square">
            <a:spAutoFit/>
          </a:bodyPr>
          <a:lstStyle/>
          <a:p>
            <a:r>
              <a:rPr lang="en-US" dirty="0"/>
              <a:t>Sometimes called the classic life cycle or the waterfall model, the linear sequential model suggests a systematic, sequential </a:t>
            </a:r>
            <a:r>
              <a:rPr lang="en-US" dirty="0" smtClean="0"/>
              <a:t>approach </a:t>
            </a:r>
            <a:r>
              <a:rPr lang="en-US" dirty="0"/>
              <a:t>to software </a:t>
            </a:r>
            <a:r>
              <a:rPr lang="en-US" dirty="0" smtClean="0"/>
              <a:t>development.</a:t>
            </a:r>
            <a:endParaRPr lang="en-IN" dirty="0"/>
          </a:p>
        </p:txBody>
      </p:sp>
      <p:sp>
        <p:nvSpPr>
          <p:cNvPr id="4" name="TextBox 3"/>
          <p:cNvSpPr txBox="1"/>
          <p:nvPr/>
        </p:nvSpPr>
        <p:spPr>
          <a:xfrm>
            <a:off x="622540" y="1513930"/>
            <a:ext cx="4101737" cy="369332"/>
          </a:xfrm>
          <a:prstGeom prst="rect">
            <a:avLst/>
          </a:prstGeom>
          <a:noFill/>
        </p:spPr>
        <p:txBody>
          <a:bodyPr wrap="square" rtlCol="0">
            <a:spAutoFit/>
          </a:bodyPr>
          <a:lstStyle/>
          <a:p>
            <a:r>
              <a:rPr lang="en-US" smtClean="0"/>
              <a:t>We have different phases in this model :-</a:t>
            </a:r>
            <a:endParaRPr lang="en-IN" dirty="0"/>
          </a:p>
        </p:txBody>
      </p:sp>
      <p:sp>
        <p:nvSpPr>
          <p:cNvPr id="5" name="Rectangle 4"/>
          <p:cNvSpPr/>
          <p:nvPr/>
        </p:nvSpPr>
        <p:spPr>
          <a:xfrm>
            <a:off x="622540" y="2037150"/>
            <a:ext cx="11430000" cy="646331"/>
          </a:xfrm>
          <a:prstGeom prst="rect">
            <a:avLst/>
          </a:prstGeom>
        </p:spPr>
        <p:txBody>
          <a:bodyPr wrap="square">
            <a:spAutoFit/>
          </a:bodyPr>
          <a:lstStyle/>
          <a:p>
            <a:r>
              <a:rPr lang="en-US" b="1" dirty="0" smtClean="0"/>
              <a:t>1.System/Information </a:t>
            </a:r>
            <a:r>
              <a:rPr lang="en-US" b="1" dirty="0"/>
              <a:t>Engineering and Modeling</a:t>
            </a:r>
            <a:r>
              <a:rPr lang="en-US" dirty="0"/>
              <a:t>: </a:t>
            </a:r>
            <a:r>
              <a:rPr lang="en-US" dirty="0" smtClean="0"/>
              <a:t>This </a:t>
            </a:r>
            <a:r>
              <a:rPr lang="en-US" dirty="0"/>
              <a:t>phase sets the foundation by defining what each part of the system will need to do and what will be handled by </a:t>
            </a:r>
            <a:r>
              <a:rPr lang="en-US" dirty="0" smtClean="0"/>
              <a:t>software specifically. </a:t>
            </a:r>
            <a:endParaRPr lang="en-IN" dirty="0"/>
          </a:p>
        </p:txBody>
      </p:sp>
      <p:sp>
        <p:nvSpPr>
          <p:cNvPr id="6" name="Rectangle 5"/>
          <p:cNvSpPr/>
          <p:nvPr/>
        </p:nvSpPr>
        <p:spPr>
          <a:xfrm>
            <a:off x="622540" y="2686876"/>
            <a:ext cx="10911963" cy="1477328"/>
          </a:xfrm>
          <a:prstGeom prst="rect">
            <a:avLst/>
          </a:prstGeom>
        </p:spPr>
        <p:txBody>
          <a:bodyPr wrap="square">
            <a:spAutoFit/>
          </a:bodyPr>
          <a:lstStyle/>
          <a:p>
            <a:r>
              <a:rPr lang="en-US" b="1" dirty="0" smtClean="0"/>
              <a:t>2.Software </a:t>
            </a:r>
            <a:r>
              <a:rPr lang="en-US" b="1" dirty="0"/>
              <a:t>Requirements Analysis</a:t>
            </a:r>
            <a:r>
              <a:rPr lang="en-US" dirty="0"/>
              <a:t>: </a:t>
            </a:r>
            <a:r>
              <a:rPr lang="en-US" dirty="0" smtClean="0"/>
              <a:t>Here</a:t>
            </a:r>
            <a:r>
              <a:rPr lang="en-US" dirty="0"/>
              <a:t>, the software engineer (analyst) collects detailed requirements, like what the software must do (its functions), how it should perform, and how it will interact with users and other systems. These requirements are written down and reviewed with the customer to ensure everyone agrees on the software’s goals</a:t>
            </a:r>
            <a:r>
              <a:rPr lang="en-US" dirty="0" smtClean="0"/>
              <a:t>.</a:t>
            </a:r>
          </a:p>
          <a:p>
            <a:endParaRPr lang="en-IN" dirty="0"/>
          </a:p>
        </p:txBody>
      </p:sp>
      <p:sp>
        <p:nvSpPr>
          <p:cNvPr id="12" name="Rectangle 11"/>
          <p:cNvSpPr/>
          <p:nvPr/>
        </p:nvSpPr>
        <p:spPr>
          <a:xfrm>
            <a:off x="622539" y="3841038"/>
            <a:ext cx="10402512" cy="646331"/>
          </a:xfrm>
          <a:prstGeom prst="rect">
            <a:avLst/>
          </a:prstGeom>
        </p:spPr>
        <p:txBody>
          <a:bodyPr wrap="square">
            <a:spAutoFit/>
          </a:bodyPr>
          <a:lstStyle/>
          <a:p>
            <a:r>
              <a:rPr lang="en-US" b="1" dirty="0" smtClean="0"/>
              <a:t>3.Design</a:t>
            </a:r>
            <a:r>
              <a:rPr lang="en-US" dirty="0"/>
              <a:t>: This is a detailed planning phase where the software’s structure is organized. The design focuses on</a:t>
            </a:r>
            <a:r>
              <a:rPr lang="en-US" dirty="0" smtClean="0"/>
              <a:t>:</a:t>
            </a:r>
          </a:p>
          <a:p>
            <a:endParaRPr lang="en-IN" dirty="0"/>
          </a:p>
        </p:txBody>
      </p:sp>
      <p:sp>
        <p:nvSpPr>
          <p:cNvPr id="15" name="Rectangle 3"/>
          <p:cNvSpPr>
            <a:spLocks noChangeArrowheads="1"/>
          </p:cNvSpPr>
          <p:nvPr/>
        </p:nvSpPr>
        <p:spPr bwMode="auto">
          <a:xfrm>
            <a:off x="901338" y="4290353"/>
            <a:ext cx="1063316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Data Structure</a:t>
            </a:r>
            <a:r>
              <a:rPr kumimoji="0" lang="en-US" altLang="en-US" sz="1400" b="0" i="0" u="none" strike="noStrike" cap="none" normalizeH="0" baseline="0" dirty="0" smtClean="0">
                <a:ln>
                  <a:noFill/>
                </a:ln>
                <a:solidFill>
                  <a:schemeClr val="tx1"/>
                </a:solidFill>
                <a:effectLst/>
                <a:latin typeface="Arial" panose="020B0604020202020204" pitchFamily="34" charset="0"/>
              </a:rPr>
              <a:t>: How data will be organized within the software.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Software Architecture</a:t>
            </a:r>
            <a:r>
              <a:rPr kumimoji="0" lang="en-US" altLang="en-US" sz="1400" b="0" i="0" u="none" strike="noStrike" cap="none" normalizeH="0" baseline="0" dirty="0" smtClean="0">
                <a:ln>
                  <a:noFill/>
                </a:ln>
                <a:solidFill>
                  <a:schemeClr val="tx1"/>
                </a:solidFill>
                <a:effectLst/>
                <a:latin typeface="Arial" panose="020B0604020202020204" pitchFamily="34" charset="0"/>
              </a:rPr>
              <a:t>: Defining how different parts will work together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Interface Representations</a:t>
            </a:r>
            <a:r>
              <a:rPr kumimoji="0" lang="en-US" altLang="en-US" sz="1400" b="0" i="0" u="none" strike="noStrike" cap="none" normalizeH="0" baseline="0" dirty="0" smtClean="0">
                <a:ln>
                  <a:noFill/>
                </a:ln>
                <a:solidFill>
                  <a:schemeClr val="tx1"/>
                </a:solidFill>
                <a:effectLst/>
                <a:latin typeface="Arial" panose="020B0604020202020204" pitchFamily="34" charset="0"/>
              </a:rPr>
              <a:t>: How users and other systems will interact with the software (GUI,CLI).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Procedures (Algorithms)</a:t>
            </a:r>
            <a:r>
              <a:rPr kumimoji="0" lang="en-US" altLang="en-US" sz="1400" b="0" i="0" u="none" strike="noStrike" cap="none" normalizeH="0" baseline="0" dirty="0" smtClean="0">
                <a:ln>
                  <a:noFill/>
                </a:ln>
                <a:solidFill>
                  <a:schemeClr val="tx1"/>
                </a:solidFill>
                <a:effectLst/>
                <a:latin typeface="Arial" panose="020B0604020202020204" pitchFamily="34" charset="0"/>
              </a:rPr>
              <a:t>: The step-by-step instructions for the program's logic. This design becomes a blueprint for the software and is documented for reference and quality assessment before any coding begins. </a:t>
            </a:r>
          </a:p>
        </p:txBody>
      </p:sp>
    </p:spTree>
    <p:extLst>
      <p:ext uri="{BB962C8B-B14F-4D97-AF65-F5344CB8AC3E}">
        <p14:creationId xmlns:p14="http://schemas.microsoft.com/office/powerpoint/2010/main" val="287583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3987" y="271195"/>
            <a:ext cx="11399521" cy="646331"/>
          </a:xfrm>
          <a:prstGeom prst="rect">
            <a:avLst/>
          </a:prstGeom>
        </p:spPr>
        <p:txBody>
          <a:bodyPr wrap="square">
            <a:spAutoFit/>
          </a:bodyPr>
          <a:lstStyle/>
          <a:p>
            <a:r>
              <a:rPr lang="en-US" b="1" dirty="0" smtClean="0"/>
              <a:t>4.Code </a:t>
            </a:r>
            <a:r>
              <a:rPr lang="en-US" b="1" dirty="0"/>
              <a:t>Generation</a:t>
            </a:r>
            <a:r>
              <a:rPr lang="en-US" dirty="0"/>
              <a:t>: This is the actual coding phase, where the design is translated into machine-readable code (the software)</a:t>
            </a:r>
            <a:endParaRPr lang="en-IN" dirty="0"/>
          </a:p>
        </p:txBody>
      </p:sp>
      <p:sp>
        <p:nvSpPr>
          <p:cNvPr id="8" name="Rectangle 7"/>
          <p:cNvSpPr/>
          <p:nvPr/>
        </p:nvSpPr>
        <p:spPr>
          <a:xfrm>
            <a:off x="343987" y="1110343"/>
            <a:ext cx="10863944" cy="646331"/>
          </a:xfrm>
          <a:prstGeom prst="rect">
            <a:avLst/>
          </a:prstGeom>
        </p:spPr>
        <p:txBody>
          <a:bodyPr wrap="square">
            <a:spAutoFit/>
          </a:bodyPr>
          <a:lstStyle/>
          <a:p>
            <a:r>
              <a:rPr lang="en-US" b="1" dirty="0" smtClean="0"/>
              <a:t>5.Testing</a:t>
            </a:r>
            <a:r>
              <a:rPr lang="en-US" dirty="0"/>
              <a:t>: Once the software is coded, it needs thorough testing. Testing ensures the software’s internal logic works correctly and that it produces the correct outputs based on specific inputs.</a:t>
            </a:r>
            <a:endParaRPr lang="en-IN" dirty="0"/>
          </a:p>
        </p:txBody>
      </p:sp>
      <p:sp>
        <p:nvSpPr>
          <p:cNvPr id="9" name="Rectangle 8"/>
          <p:cNvSpPr/>
          <p:nvPr/>
        </p:nvSpPr>
        <p:spPr>
          <a:xfrm>
            <a:off x="343987" y="1756674"/>
            <a:ext cx="11190516" cy="2862322"/>
          </a:xfrm>
          <a:prstGeom prst="rect">
            <a:avLst/>
          </a:prstGeom>
        </p:spPr>
        <p:txBody>
          <a:bodyPr wrap="square">
            <a:spAutoFit/>
          </a:bodyPr>
          <a:lstStyle/>
          <a:p>
            <a:r>
              <a:rPr lang="en-US" b="1" dirty="0" smtClean="0"/>
              <a:t>6.Support</a:t>
            </a:r>
            <a:r>
              <a:rPr lang="en-US" dirty="0"/>
              <a:t>: After the software is delivered, it enters the support (or maintenance) phase. Software often needs updates over time, whether due to</a:t>
            </a:r>
            <a:r>
              <a:rPr lang="en-US" dirty="0" smtClean="0"/>
              <a:t>:</a:t>
            </a:r>
          </a:p>
          <a:p>
            <a:endParaRPr lang="en-US" dirty="0"/>
          </a:p>
          <a:p>
            <a:pPr lvl="1">
              <a:buFont typeface="Arial" panose="020B0604020202020204" pitchFamily="34" charset="0"/>
              <a:buChar char="•"/>
            </a:pPr>
            <a:r>
              <a:rPr lang="en-US" b="1" dirty="0"/>
              <a:t>Bug Fixes</a:t>
            </a:r>
            <a:r>
              <a:rPr lang="en-US" dirty="0"/>
              <a:t>: Correcting issues discovered after release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b="1" dirty="0"/>
              <a:t>Adaptations</a:t>
            </a:r>
            <a:r>
              <a:rPr lang="en-US" dirty="0"/>
              <a:t>: Adjusting the software to work with new operating systems or hardware</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b="1" dirty="0"/>
              <a:t>Enhancements</a:t>
            </a:r>
            <a:r>
              <a:rPr lang="en-US" dirty="0"/>
              <a:t>: Adding new features or improving performance. Maintenance applies the same phases as new development (requirements, design, coding, etc.) but focuses on an existing program rather than building from scratch.</a:t>
            </a:r>
          </a:p>
        </p:txBody>
      </p:sp>
    </p:spTree>
    <p:extLst>
      <p:ext uri="{BB962C8B-B14F-4D97-AF65-F5344CB8AC3E}">
        <p14:creationId xmlns:p14="http://schemas.microsoft.com/office/powerpoint/2010/main" val="1159945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2441</Words>
  <Application>Microsoft Office PowerPoint</Application>
  <PresentationFormat>Widescreen</PresentationFormat>
  <Paragraphs>184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Chapter 2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(Software engineering)</dc:title>
  <dc:creator>Navin</dc:creator>
  <cp:lastModifiedBy>Navin</cp:lastModifiedBy>
  <cp:revision>31</cp:revision>
  <dcterms:created xsi:type="dcterms:W3CDTF">2024-11-11T05:27:24Z</dcterms:created>
  <dcterms:modified xsi:type="dcterms:W3CDTF">2024-11-13T08:29:05Z</dcterms:modified>
</cp:coreProperties>
</file>