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8B3471-E333-4114-B32C-24108CCF6C25}">
  <a:tblStyle styleId="{278B3471-E333-4114-B32C-24108CCF6C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1109663" y="698500"/>
            <a:ext cx="4646612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18:notes"/>
          <p:cNvSpPr/>
          <p:nvPr>
            <p:ph idx="2" type="sldImg"/>
          </p:nvPr>
        </p:nvSpPr>
        <p:spPr>
          <a:xfrm>
            <a:off x="1109663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18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9" name="Google Shape;519;p19:notes"/>
          <p:cNvSpPr/>
          <p:nvPr>
            <p:ph idx="2" type="sldImg"/>
          </p:nvPr>
        </p:nvSpPr>
        <p:spPr>
          <a:xfrm>
            <a:off x="1109663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p19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20:notes"/>
          <p:cNvSpPr/>
          <p:nvPr>
            <p:ph idx="2" type="sldImg"/>
          </p:nvPr>
        </p:nvSpPr>
        <p:spPr>
          <a:xfrm>
            <a:off x="336550" y="698500"/>
            <a:ext cx="6189663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20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21:notes"/>
          <p:cNvSpPr/>
          <p:nvPr>
            <p:ph idx="2" type="sldImg"/>
          </p:nvPr>
        </p:nvSpPr>
        <p:spPr>
          <a:xfrm>
            <a:off x="336550" y="698500"/>
            <a:ext cx="6189663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21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22:notes"/>
          <p:cNvSpPr/>
          <p:nvPr>
            <p:ph idx="2" type="sldImg"/>
          </p:nvPr>
        </p:nvSpPr>
        <p:spPr>
          <a:xfrm>
            <a:off x="336550" y="698500"/>
            <a:ext cx="6189663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22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23:notes"/>
          <p:cNvSpPr/>
          <p:nvPr>
            <p:ph idx="2" type="sldImg"/>
          </p:nvPr>
        </p:nvSpPr>
        <p:spPr>
          <a:xfrm>
            <a:off x="1109663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23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p24:notes"/>
          <p:cNvSpPr/>
          <p:nvPr>
            <p:ph idx="2" type="sldImg"/>
          </p:nvPr>
        </p:nvSpPr>
        <p:spPr>
          <a:xfrm>
            <a:off x="1109663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24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p25:notes"/>
          <p:cNvSpPr/>
          <p:nvPr>
            <p:ph idx="2" type="sldImg"/>
          </p:nvPr>
        </p:nvSpPr>
        <p:spPr>
          <a:xfrm>
            <a:off x="1109663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Google Shape;617;p25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26:notes"/>
          <p:cNvSpPr/>
          <p:nvPr>
            <p:ph idx="2" type="sldImg"/>
          </p:nvPr>
        </p:nvSpPr>
        <p:spPr>
          <a:xfrm>
            <a:off x="1109663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26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2" name="Google Shape;692;p27:notes"/>
          <p:cNvSpPr/>
          <p:nvPr>
            <p:ph idx="2" type="sldImg"/>
          </p:nvPr>
        </p:nvSpPr>
        <p:spPr>
          <a:xfrm>
            <a:off x="1109663" y="698500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Google Shape;693;p27:notes"/>
          <p:cNvSpPr txBox="1"/>
          <p:nvPr>
            <p:ph idx="1" type="body"/>
          </p:nvPr>
        </p:nvSpPr>
        <p:spPr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5" name="Google Shape;76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Google Shape;76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4" name="Google Shape;77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Google Shape;77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5" name="Google Shape;78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0" name="Google Shape;82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1" name="Google Shape;82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3" name="Google Shape;85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39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7" name="Google Shape;88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Google Shape;88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8" name="Google Shape;91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9" name="Google Shape;919;p42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7" name="Google Shape;92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Google Shape;928;p43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2" name="Google Shape;96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3" name="Google Shape;963;p44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3" name="Google Shape;97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4" name="Google Shape;974;p45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7" name="Google Shape;98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8" name="Google Shape;988;p46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2" name="Google Shape;106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3" name="Google Shape;1063;p47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0" name="Google Shape;107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1" name="Google Shape;1071;p48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1" name="Google Shape;114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2" name="Google Shape;114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1" name="Google Shape;1161;p51:notes"/>
          <p:cNvSpPr/>
          <p:nvPr>
            <p:ph idx="2" type="sldImg"/>
          </p:nvPr>
        </p:nvSpPr>
        <p:spPr>
          <a:xfrm>
            <a:off x="1108075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2" name="Google Shape;1162;p51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2" name="Google Shape;1192;p52:notes"/>
          <p:cNvSpPr/>
          <p:nvPr>
            <p:ph idx="2" type="sldImg"/>
          </p:nvPr>
        </p:nvSpPr>
        <p:spPr>
          <a:xfrm>
            <a:off x="1108075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3" name="Google Shape;1193;p52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2" name="Google Shape;1202;p53:notes"/>
          <p:cNvSpPr/>
          <p:nvPr>
            <p:ph idx="2" type="sldImg"/>
          </p:nvPr>
        </p:nvSpPr>
        <p:spPr>
          <a:xfrm>
            <a:off x="1108075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3" name="Google Shape;1203;p53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7" name="Google Shape;1217;p54:notes"/>
          <p:cNvSpPr/>
          <p:nvPr>
            <p:ph idx="2" type="sldImg"/>
          </p:nvPr>
        </p:nvSpPr>
        <p:spPr>
          <a:xfrm>
            <a:off x="1108075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8" name="Google Shape;1218;p54:notes"/>
          <p:cNvSpPr txBox="1"/>
          <p:nvPr>
            <p:ph idx="1" type="body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8" name="Google Shape;1238;p56:notes"/>
          <p:cNvSpPr/>
          <p:nvPr>
            <p:ph idx="2" type="sldImg"/>
          </p:nvPr>
        </p:nvSpPr>
        <p:spPr>
          <a:xfrm>
            <a:off x="333375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9" name="Google Shape;1239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b="1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14867" y="76201"/>
            <a:ext cx="11362267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21217" y="1066800"/>
            <a:ext cx="557106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6195485" y="1066800"/>
            <a:ext cx="557318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0" y="76200"/>
            <a:ext cx="1219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type="chart">
  <p:cSld name="CHAR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0" y="76200"/>
            <a:ext cx="1219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/>
          <p:nvPr>
            <p:ph idx="2" type="chart"/>
          </p:nvPr>
        </p:nvSpPr>
        <p:spPr>
          <a:xfrm>
            <a:off x="304800" y="1371600"/>
            <a:ext cx="1158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b="1" sz="40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 b="1">
                <a:solidFill>
                  <a:srgbClr val="FF0000"/>
                </a:solidFill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flipH="1" rot="10800000">
            <a:off x="838200" y="1081087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 flipH="1" rot="10800000">
            <a:off x="838200" y="6356350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3.govst.edu/kriordan/files/mvcc/math139/ppt/lfstat3e_ppt_02_rev.pp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37.png"/><Relationship Id="rId7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Descriptive Statistics and Data Visualization</a:t>
            </a:r>
            <a:endParaRPr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9">
            <a:hlinkClick r:id="rId3"/>
          </p:cNvPr>
          <p:cNvSpPr txBox="1"/>
          <p:nvPr/>
        </p:nvSpPr>
        <p:spPr>
          <a:xfrm>
            <a:off x="262648" y="6587869"/>
            <a:ext cx="55132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Most of the slides are based on the course on Probability and Statistics by Prof. Kevin M. Riordan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/>
              <a:t>Constructing a Frequency Distribution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838201" y="1270000"/>
            <a:ext cx="589787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Lower limit and upper limits of classes will be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The lower class limits are 18, 26, 34, 42, and 50.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The upper class limits are 25, 33, 41, 49, and 57.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3241" y="1270000"/>
            <a:ext cx="5318759" cy="215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28"/>
          <p:cNvGraphicFramePr/>
          <p:nvPr/>
        </p:nvGraphicFramePr>
        <p:xfrm>
          <a:off x="4231640" y="34947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063450"/>
                <a:gridCol w="24933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 – 25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 – 33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 – 41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 – 49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 – 57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Relative Frequency</a:t>
            </a:r>
            <a:endParaRPr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relative frequency of a class is the portion or percentage of the data that falls in that class. </a:t>
            </a:r>
            <a:endParaRPr/>
          </a:p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9" name="Google Shape;269;p29"/>
          <p:cNvGraphicFramePr/>
          <p:nvPr/>
        </p:nvGraphicFramePr>
        <p:xfrm>
          <a:off x="2157568" y="2582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625525"/>
                <a:gridCol w="1964175"/>
                <a:gridCol w="1964175"/>
              </a:tblGrid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Relative Frequency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 – 25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0.433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 – 33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0.267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 – 41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 – 49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 – 57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FF0000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Cumulative Frequency</a:t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838200" y="1294574"/>
            <a:ext cx="83820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cumulative frequency of a class is the sum of the frequency for that class and all the previous classes.</a:t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6235700" y="5264786"/>
            <a:ext cx="13843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30</a:t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6569076" y="4809173"/>
            <a:ext cx="105092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28</a:t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6235700" y="4353561"/>
            <a:ext cx="13843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25</a:t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6235700" y="3897948"/>
            <a:ext cx="13843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21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7086600" y="3442336"/>
            <a:ext cx="5334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13</a:t>
            </a:r>
            <a:endParaRPr/>
          </a:p>
        </p:txBody>
      </p:sp>
      <p:grpSp>
        <p:nvGrpSpPr>
          <p:cNvPr id="282" name="Google Shape;282;p30"/>
          <p:cNvGrpSpPr/>
          <p:nvPr/>
        </p:nvGrpSpPr>
        <p:grpSpPr>
          <a:xfrm>
            <a:off x="7832726" y="5045710"/>
            <a:ext cx="3076575" cy="762000"/>
            <a:chOff x="3870" y="1728"/>
            <a:chExt cx="1650" cy="480"/>
          </a:xfrm>
        </p:grpSpPr>
        <p:sp>
          <p:nvSpPr>
            <p:cNvPr id="283" name="Google Shape;283;p30"/>
            <p:cNvSpPr txBox="1"/>
            <p:nvPr/>
          </p:nvSpPr>
          <p:spPr>
            <a:xfrm>
              <a:off x="4224" y="1728"/>
              <a:ext cx="1296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Total number    of students</a:t>
              </a:r>
              <a:endParaRPr/>
            </a:p>
          </p:txBody>
        </p:sp>
        <p:cxnSp>
          <p:nvCxnSpPr>
            <p:cNvPr id="284" name="Google Shape;284;p30"/>
            <p:cNvCxnSpPr/>
            <p:nvPr/>
          </p:nvCxnSpPr>
          <p:spPr>
            <a:xfrm rot="10800000">
              <a:off x="3870" y="2006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85" name="Google Shape;285;p30"/>
          <p:cNvCxnSpPr/>
          <p:nvPr/>
        </p:nvCxnSpPr>
        <p:spPr>
          <a:xfrm flipH="1">
            <a:off x="5410200" y="3718560"/>
            <a:ext cx="1752600" cy="381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0"/>
          <p:cNvSpPr txBox="1"/>
          <p:nvPr/>
        </p:nvSpPr>
        <p:spPr>
          <a:xfrm>
            <a:off x="4591050" y="3899535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87" name="Google Shape;287;p30"/>
          <p:cNvCxnSpPr/>
          <p:nvPr/>
        </p:nvCxnSpPr>
        <p:spPr>
          <a:xfrm>
            <a:off x="5410200" y="4170998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/>
          <p:nvPr/>
        </p:nvCxnSpPr>
        <p:spPr>
          <a:xfrm flipH="1">
            <a:off x="5400675" y="4180523"/>
            <a:ext cx="1752600" cy="381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0"/>
          <p:cNvSpPr txBox="1"/>
          <p:nvPr/>
        </p:nvSpPr>
        <p:spPr>
          <a:xfrm>
            <a:off x="4581525" y="436149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90" name="Google Shape;290;p30"/>
          <p:cNvCxnSpPr/>
          <p:nvPr/>
        </p:nvCxnSpPr>
        <p:spPr>
          <a:xfrm>
            <a:off x="5400675" y="463296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0"/>
          <p:cNvCxnSpPr/>
          <p:nvPr/>
        </p:nvCxnSpPr>
        <p:spPr>
          <a:xfrm flipH="1">
            <a:off x="5395913" y="4623435"/>
            <a:ext cx="1752600" cy="381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0"/>
          <p:cNvSpPr txBox="1"/>
          <p:nvPr/>
        </p:nvSpPr>
        <p:spPr>
          <a:xfrm>
            <a:off x="4576763" y="480441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93" name="Google Shape;293;p30"/>
          <p:cNvCxnSpPr/>
          <p:nvPr/>
        </p:nvCxnSpPr>
        <p:spPr>
          <a:xfrm>
            <a:off x="5395913" y="5075873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0"/>
          <p:cNvCxnSpPr/>
          <p:nvPr/>
        </p:nvCxnSpPr>
        <p:spPr>
          <a:xfrm flipH="1">
            <a:off x="5395913" y="5061585"/>
            <a:ext cx="1752600" cy="381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0"/>
          <p:cNvSpPr txBox="1"/>
          <p:nvPr/>
        </p:nvSpPr>
        <p:spPr>
          <a:xfrm>
            <a:off x="4576763" y="524256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>
            <a:off x="5395913" y="5514023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7" name="Google Shape;297;p30"/>
          <p:cNvGrpSpPr/>
          <p:nvPr/>
        </p:nvGrpSpPr>
        <p:grpSpPr>
          <a:xfrm>
            <a:off x="2438400" y="2151698"/>
            <a:ext cx="5867400" cy="4157662"/>
            <a:chOff x="576" y="1413"/>
            <a:chExt cx="3696" cy="2619"/>
          </a:xfrm>
        </p:grpSpPr>
        <p:grpSp>
          <p:nvGrpSpPr>
            <p:cNvPr id="298" name="Google Shape;298;p30"/>
            <p:cNvGrpSpPr/>
            <p:nvPr/>
          </p:nvGrpSpPr>
          <p:grpSpPr>
            <a:xfrm>
              <a:off x="576" y="1728"/>
              <a:ext cx="3696" cy="2304"/>
              <a:chOff x="576" y="1536"/>
              <a:chExt cx="3696" cy="2304"/>
            </a:xfrm>
          </p:grpSpPr>
          <p:sp>
            <p:nvSpPr>
              <p:cNvPr id="299" name="Google Shape;299;p30"/>
              <p:cNvSpPr/>
              <p:nvPr/>
            </p:nvSpPr>
            <p:spPr>
              <a:xfrm>
                <a:off x="576" y="3182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50 – 57</a:t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1614" y="3258"/>
                <a:ext cx="1074" cy="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1614" y="2684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1614" y="2397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1614" y="2110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1614" y="1823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grpSp>
            <p:nvGrpSpPr>
              <p:cNvPr id="305" name="Google Shape;305;p30"/>
              <p:cNvGrpSpPr/>
              <p:nvPr/>
            </p:nvGrpSpPr>
            <p:grpSpPr>
              <a:xfrm>
                <a:off x="1536" y="2034"/>
                <a:ext cx="1584" cy="1435"/>
                <a:chOff x="2736" y="2050"/>
                <a:chExt cx="1584" cy="1435"/>
              </a:xfrm>
            </p:grpSpPr>
            <p:sp>
              <p:nvSpPr>
                <p:cNvPr id="306" name="Google Shape;306;p30"/>
                <p:cNvSpPr/>
                <p:nvPr/>
              </p:nvSpPr>
              <p:spPr>
                <a:xfrm>
                  <a:off x="2736" y="3198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2</a:t>
                  </a:r>
                  <a:endParaRPr/>
                </a:p>
              </p:txBody>
            </p:sp>
            <p:sp>
              <p:nvSpPr>
                <p:cNvPr id="307" name="Google Shape;307;p30"/>
                <p:cNvSpPr/>
                <p:nvPr/>
              </p:nvSpPr>
              <p:spPr>
                <a:xfrm>
                  <a:off x="2736" y="2911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3</a:t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2736" y="2624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4</a:t>
                  </a: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2736" y="2337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8</a:t>
                  </a:r>
                  <a:endParaRPr/>
                </a:p>
              </p:txBody>
            </p:sp>
            <p:sp>
              <p:nvSpPr>
                <p:cNvPr id="310" name="Google Shape;310;p30"/>
                <p:cNvSpPr/>
                <p:nvPr/>
              </p:nvSpPr>
              <p:spPr>
                <a:xfrm>
                  <a:off x="2736" y="2050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13</a:t>
                  </a:r>
                  <a:endParaRPr/>
                </a:p>
              </p:txBody>
            </p:sp>
          </p:grpSp>
          <p:grpSp>
            <p:nvGrpSpPr>
              <p:cNvPr id="311" name="Google Shape;311;p30"/>
              <p:cNvGrpSpPr/>
              <p:nvPr/>
            </p:nvGrpSpPr>
            <p:grpSpPr>
              <a:xfrm>
                <a:off x="576" y="2034"/>
                <a:ext cx="1038" cy="1627"/>
                <a:chOff x="240" y="2357"/>
                <a:chExt cx="1038" cy="1627"/>
              </a:xfrm>
            </p:grpSpPr>
            <p:sp>
              <p:nvSpPr>
                <p:cNvPr id="312" name="Google Shape;312;p30"/>
                <p:cNvSpPr/>
                <p:nvPr/>
              </p:nvSpPr>
              <p:spPr>
                <a:xfrm>
                  <a:off x="240" y="3581"/>
                  <a:ext cx="1038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endParaRPr>
                </a:p>
              </p:txBody>
            </p:sp>
            <p:sp>
              <p:nvSpPr>
                <p:cNvPr id="313" name="Google Shape;313;p30"/>
                <p:cNvSpPr/>
                <p:nvPr/>
              </p:nvSpPr>
              <p:spPr>
                <a:xfrm>
                  <a:off x="240" y="3218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42 – 49</a:t>
                  </a:r>
                  <a:endParaRPr/>
                </a:p>
              </p:txBody>
            </p:sp>
            <p:sp>
              <p:nvSpPr>
                <p:cNvPr id="314" name="Google Shape;314;p30"/>
                <p:cNvSpPr/>
                <p:nvPr/>
              </p:nvSpPr>
              <p:spPr>
                <a:xfrm>
                  <a:off x="240" y="2931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34 – 41</a:t>
                  </a:r>
                  <a:endParaRPr/>
                </a:p>
              </p:txBody>
            </p:sp>
            <p:sp>
              <p:nvSpPr>
                <p:cNvPr id="315" name="Google Shape;315;p30"/>
                <p:cNvSpPr/>
                <p:nvPr/>
              </p:nvSpPr>
              <p:spPr>
                <a:xfrm>
                  <a:off x="240" y="2644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26 – 33</a:t>
                  </a:r>
                  <a:endParaRPr/>
                </a:p>
              </p:txBody>
            </p:sp>
            <p:sp>
              <p:nvSpPr>
                <p:cNvPr id="316" name="Google Shape;316;p30"/>
                <p:cNvSpPr/>
                <p:nvPr/>
              </p:nvSpPr>
              <p:spPr>
                <a:xfrm>
                  <a:off x="240" y="2357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18 – 25 </a:t>
                  </a:r>
                  <a:endParaRPr/>
                </a:p>
              </p:txBody>
            </p:sp>
          </p:grpSp>
          <p:sp>
            <p:nvSpPr>
              <p:cNvPr id="317" name="Google Shape;317;p30"/>
              <p:cNvSpPr/>
              <p:nvPr/>
            </p:nvSpPr>
            <p:spPr>
              <a:xfrm>
                <a:off x="1617" y="1536"/>
                <a:ext cx="1407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Frequency, </a:t>
                </a:r>
                <a:r>
                  <a:rPr b="1" i="1"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f</a:t>
                </a:r>
                <a:endParaRPr b="1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576" y="1536"/>
                <a:ext cx="1038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Class</a:t>
                </a:r>
                <a:endParaRPr/>
              </a:p>
            </p:txBody>
          </p:sp>
          <p:cxnSp>
            <p:nvCxnSpPr>
              <p:cNvPr id="319" name="Google Shape;319;p30"/>
              <p:cNvCxnSpPr/>
              <p:nvPr/>
            </p:nvCxnSpPr>
            <p:spPr>
              <a:xfrm>
                <a:off x="576" y="1536"/>
                <a:ext cx="3696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30"/>
              <p:cNvCxnSpPr/>
              <p:nvPr/>
            </p:nvCxnSpPr>
            <p:spPr>
              <a:xfrm>
                <a:off x="576" y="3840"/>
                <a:ext cx="369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21" name="Google Shape;321;p30"/>
              <p:cNvGrpSpPr/>
              <p:nvPr/>
            </p:nvGrpSpPr>
            <p:grpSpPr>
              <a:xfrm>
                <a:off x="4272" y="1536"/>
                <a:ext cx="0" cy="2303"/>
                <a:chOff x="4320" y="1619"/>
                <a:chExt cx="0" cy="2125"/>
              </a:xfrm>
            </p:grpSpPr>
            <p:cxnSp>
              <p:nvCxnSpPr>
                <p:cNvPr id="322" name="Google Shape;322;p30"/>
                <p:cNvCxnSpPr/>
                <p:nvPr/>
              </p:nvCxnSpPr>
              <p:spPr>
                <a:xfrm>
                  <a:off x="4320" y="1906"/>
                  <a:ext cx="0" cy="2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3" name="Google Shape;323;p30"/>
                <p:cNvCxnSpPr/>
                <p:nvPr/>
              </p:nvCxnSpPr>
              <p:spPr>
                <a:xfrm>
                  <a:off x="4320" y="1619"/>
                  <a:ext cx="0" cy="287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4" name="Google Shape;324;p30"/>
                <p:cNvCxnSpPr/>
                <p:nvPr/>
              </p:nvCxnSpPr>
              <p:spPr>
                <a:xfrm>
                  <a:off x="4320" y="2480"/>
                  <a:ext cx="0" cy="2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5" name="Google Shape;325;p30"/>
                <p:cNvCxnSpPr/>
                <p:nvPr/>
              </p:nvCxnSpPr>
              <p:spPr>
                <a:xfrm>
                  <a:off x="4320" y="2193"/>
                  <a:ext cx="0" cy="287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6" name="Google Shape;326;p30"/>
                <p:cNvCxnSpPr/>
                <p:nvPr/>
              </p:nvCxnSpPr>
              <p:spPr>
                <a:xfrm>
                  <a:off x="4320" y="3054"/>
                  <a:ext cx="0" cy="69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30"/>
                <p:cNvCxnSpPr/>
                <p:nvPr/>
              </p:nvCxnSpPr>
              <p:spPr>
                <a:xfrm>
                  <a:off x="4320" y="2767"/>
                  <a:ext cx="0" cy="287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28" name="Google Shape;328;p30"/>
              <p:cNvCxnSpPr/>
              <p:nvPr/>
            </p:nvCxnSpPr>
            <p:spPr>
              <a:xfrm>
                <a:off x="576" y="3455"/>
                <a:ext cx="36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329" name="Google Shape;329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55" y="3567"/>
                <a:ext cx="679" cy="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30"/>
              <p:cNvSpPr/>
              <p:nvPr/>
            </p:nvSpPr>
            <p:spPr>
              <a:xfrm>
                <a:off x="3017" y="1542"/>
                <a:ext cx="1248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Cumulative Frequency</a:t>
                </a:r>
                <a:endParaRPr/>
              </a:p>
            </p:txBody>
          </p:sp>
          <p:cxnSp>
            <p:nvCxnSpPr>
              <p:cNvPr id="331" name="Google Shape;331;p30"/>
              <p:cNvCxnSpPr/>
              <p:nvPr/>
            </p:nvCxnSpPr>
            <p:spPr>
              <a:xfrm>
                <a:off x="576" y="2034"/>
                <a:ext cx="369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30"/>
              <p:cNvCxnSpPr/>
              <p:nvPr/>
            </p:nvCxnSpPr>
            <p:spPr>
              <a:xfrm>
                <a:off x="3024" y="1536"/>
                <a:ext cx="0" cy="23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30"/>
              <p:cNvCxnSpPr/>
              <p:nvPr/>
            </p:nvCxnSpPr>
            <p:spPr>
              <a:xfrm>
                <a:off x="1614" y="1536"/>
                <a:ext cx="0" cy="23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4" name="Google Shape;334;p30"/>
            <p:cNvSpPr/>
            <p:nvPr/>
          </p:nvSpPr>
          <p:spPr>
            <a:xfrm>
              <a:off x="1551" y="1413"/>
              <a:ext cx="11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Ages of Students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/>
          <p:nvPr/>
        </p:nvSpPr>
        <p:spPr>
          <a:xfrm>
            <a:off x="2266950" y="1295400"/>
            <a:ext cx="7200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Histogram</a:t>
            </a:r>
            <a:endParaRPr/>
          </a:p>
        </p:txBody>
      </p:sp>
      <p:sp>
        <p:nvSpPr>
          <p:cNvPr id="342" name="Google Shape;342;p31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frequency histogram is a bar graph that represents the frequency distribution of a data set.</a:t>
            </a:r>
            <a:endParaRPr/>
          </a:p>
          <a:p>
            <a:pPr indent="-4572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/>
              <a:t>The horizontal scale is quantitative and measures the data values.</a:t>
            </a:r>
            <a:endParaRPr/>
          </a:p>
          <a:p>
            <a:pPr indent="-4572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/>
              <a:t>The vertical scale measures the frequencies of the classes.</a:t>
            </a:r>
            <a:endParaRPr/>
          </a:p>
          <a:p>
            <a:pPr indent="-4572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/>
              <a:t>Consecutive bars must touch.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Class boundaries </a:t>
            </a:r>
            <a:r>
              <a:rPr lang="en-US"/>
              <a:t>are the numbers that separate the classes without forming gaps between them.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horizontal scale of a histogram can be marked with either the class boundaries or the midpoints.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Histogram</a:t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4114800" y="4608831"/>
            <a:ext cx="19812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49.5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57.5</a:t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4114800" y="4153218"/>
            <a:ext cx="19812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41.5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49.5</a:t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4114800" y="3697606"/>
            <a:ext cx="19812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33.5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41.5</a:t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4114800" y="3241993"/>
            <a:ext cx="19812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25.5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33.5</a:t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191000" y="2786381"/>
            <a:ext cx="1828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17.5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</a:t>
            </a: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25.5</a:t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5197475" y="2787056"/>
            <a:ext cx="762000" cy="519351"/>
          </a:xfrm>
          <a:prstGeom prst="ellipse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32"/>
          <p:cNvGrpSpPr/>
          <p:nvPr/>
        </p:nvGrpSpPr>
        <p:grpSpPr>
          <a:xfrm>
            <a:off x="228600" y="1502093"/>
            <a:ext cx="5867400" cy="4151312"/>
            <a:chOff x="1872" y="1407"/>
            <a:chExt cx="3696" cy="2615"/>
          </a:xfrm>
        </p:grpSpPr>
        <p:sp>
          <p:nvSpPr>
            <p:cNvPr id="356" name="Google Shape;356;p32"/>
            <p:cNvSpPr/>
            <p:nvPr/>
          </p:nvSpPr>
          <p:spPr>
            <a:xfrm>
              <a:off x="4313" y="1724"/>
              <a:ext cx="1248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Class Boundaries</a:t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872" y="3364"/>
              <a:ext cx="103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50 – 57</a:t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2910" y="3440"/>
              <a:ext cx="1074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2910" y="2866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2910" y="2579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910" y="2292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910" y="2005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grpSp>
          <p:nvGrpSpPr>
            <p:cNvPr id="363" name="Google Shape;363;p32"/>
            <p:cNvGrpSpPr/>
            <p:nvPr/>
          </p:nvGrpSpPr>
          <p:grpSpPr>
            <a:xfrm>
              <a:off x="2832" y="2216"/>
              <a:ext cx="1584" cy="1435"/>
              <a:chOff x="2736" y="2050"/>
              <a:chExt cx="1584" cy="1435"/>
            </a:xfrm>
          </p:grpSpPr>
          <p:sp>
            <p:nvSpPr>
              <p:cNvPr id="364" name="Google Shape;364;p32"/>
              <p:cNvSpPr/>
              <p:nvPr/>
            </p:nvSpPr>
            <p:spPr>
              <a:xfrm>
                <a:off x="2736" y="3198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</a:t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2736" y="2911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3</a:t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2736" y="2624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4</a:t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2736" y="2337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8</a:t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2736" y="2050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13</a:t>
                </a:r>
                <a:endParaRPr/>
              </a:p>
            </p:txBody>
          </p:sp>
        </p:grpSp>
        <p:grpSp>
          <p:nvGrpSpPr>
            <p:cNvPr id="369" name="Google Shape;369;p32"/>
            <p:cNvGrpSpPr/>
            <p:nvPr/>
          </p:nvGrpSpPr>
          <p:grpSpPr>
            <a:xfrm>
              <a:off x="1872" y="2216"/>
              <a:ext cx="1038" cy="1627"/>
              <a:chOff x="240" y="2357"/>
              <a:chExt cx="1038" cy="1627"/>
            </a:xfrm>
          </p:grpSpPr>
          <p:sp>
            <p:nvSpPr>
              <p:cNvPr id="370" name="Google Shape;370;p32"/>
              <p:cNvSpPr/>
              <p:nvPr/>
            </p:nvSpPr>
            <p:spPr>
              <a:xfrm>
                <a:off x="240" y="3581"/>
                <a:ext cx="1038" cy="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240" y="3218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42 – 49</a:t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240" y="2931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34 – 41</a:t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240" y="2644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hlink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26</a:t>
                </a: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 – 33</a:t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240" y="2357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18 – </a:t>
                </a:r>
                <a:r>
                  <a:rPr lang="en-US" sz="2400">
                    <a:solidFill>
                      <a:schemeClr val="hlink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25 </a:t>
                </a:r>
                <a:endParaRPr/>
              </a:p>
            </p:txBody>
          </p:sp>
        </p:grpSp>
        <p:sp>
          <p:nvSpPr>
            <p:cNvPr id="375" name="Google Shape;375;p32"/>
            <p:cNvSpPr/>
            <p:nvPr/>
          </p:nvSpPr>
          <p:spPr>
            <a:xfrm>
              <a:off x="2913" y="1718"/>
              <a:ext cx="1407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Frequency, </a:t>
              </a:r>
              <a:r>
                <a:rPr b="1" i="1"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f</a:t>
              </a:r>
              <a:endParaRPr b="1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1872" y="1718"/>
              <a:ext cx="1038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Class</a:t>
              </a:r>
              <a:endParaRPr/>
            </a:p>
          </p:txBody>
        </p:sp>
        <p:cxnSp>
          <p:nvCxnSpPr>
            <p:cNvPr id="377" name="Google Shape;377;p32"/>
            <p:cNvCxnSpPr/>
            <p:nvPr/>
          </p:nvCxnSpPr>
          <p:spPr>
            <a:xfrm>
              <a:off x="1872" y="1718"/>
              <a:ext cx="3696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32"/>
            <p:cNvCxnSpPr/>
            <p:nvPr/>
          </p:nvCxnSpPr>
          <p:spPr>
            <a:xfrm>
              <a:off x="1872" y="4022"/>
              <a:ext cx="36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9" name="Google Shape;379;p32"/>
            <p:cNvGrpSpPr/>
            <p:nvPr/>
          </p:nvGrpSpPr>
          <p:grpSpPr>
            <a:xfrm>
              <a:off x="5568" y="1718"/>
              <a:ext cx="0" cy="2303"/>
              <a:chOff x="4320" y="1619"/>
              <a:chExt cx="0" cy="2125"/>
            </a:xfrm>
          </p:grpSpPr>
          <p:cxnSp>
            <p:nvCxnSpPr>
              <p:cNvPr id="380" name="Google Shape;380;p32"/>
              <p:cNvCxnSpPr/>
              <p:nvPr/>
            </p:nvCxnSpPr>
            <p:spPr>
              <a:xfrm>
                <a:off x="4320" y="1906"/>
                <a:ext cx="0" cy="28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32"/>
              <p:cNvCxnSpPr/>
              <p:nvPr/>
            </p:nvCxnSpPr>
            <p:spPr>
              <a:xfrm>
                <a:off x="4320" y="1619"/>
                <a:ext cx="0" cy="28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32"/>
              <p:cNvCxnSpPr/>
              <p:nvPr/>
            </p:nvCxnSpPr>
            <p:spPr>
              <a:xfrm>
                <a:off x="4320" y="2480"/>
                <a:ext cx="0" cy="28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32"/>
              <p:cNvCxnSpPr/>
              <p:nvPr/>
            </p:nvCxnSpPr>
            <p:spPr>
              <a:xfrm>
                <a:off x="4320" y="2193"/>
                <a:ext cx="0" cy="28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32"/>
              <p:cNvCxnSpPr/>
              <p:nvPr/>
            </p:nvCxnSpPr>
            <p:spPr>
              <a:xfrm>
                <a:off x="4320" y="3054"/>
                <a:ext cx="0" cy="69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32"/>
              <p:cNvCxnSpPr/>
              <p:nvPr/>
            </p:nvCxnSpPr>
            <p:spPr>
              <a:xfrm>
                <a:off x="4320" y="2767"/>
                <a:ext cx="0" cy="28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86" name="Google Shape;386;p32"/>
            <p:cNvCxnSpPr/>
            <p:nvPr/>
          </p:nvCxnSpPr>
          <p:spPr>
            <a:xfrm>
              <a:off x="1872" y="3637"/>
              <a:ext cx="36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87" name="Google Shape;38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51" y="3749"/>
              <a:ext cx="679" cy="1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8" name="Google Shape;388;p32"/>
            <p:cNvCxnSpPr/>
            <p:nvPr/>
          </p:nvCxnSpPr>
          <p:spPr>
            <a:xfrm>
              <a:off x="1872" y="2216"/>
              <a:ext cx="369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32"/>
            <p:cNvCxnSpPr/>
            <p:nvPr/>
          </p:nvCxnSpPr>
          <p:spPr>
            <a:xfrm>
              <a:off x="4320" y="1718"/>
              <a:ext cx="0" cy="230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32"/>
            <p:cNvCxnSpPr/>
            <p:nvPr/>
          </p:nvCxnSpPr>
          <p:spPr>
            <a:xfrm>
              <a:off x="2910" y="1718"/>
              <a:ext cx="0" cy="230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1" name="Google Shape;391;p32"/>
            <p:cNvSpPr/>
            <p:nvPr/>
          </p:nvSpPr>
          <p:spPr>
            <a:xfrm>
              <a:off x="2880" y="1407"/>
              <a:ext cx="11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Ages of Students</a:t>
              </a:r>
              <a:endParaRPr/>
            </a:p>
          </p:txBody>
        </p:sp>
      </p:grpSp>
      <p:pic>
        <p:nvPicPr>
          <p:cNvPr id="392" name="Google Shape;39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199" y="2451418"/>
            <a:ext cx="5817496" cy="342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Polygon</a:t>
            </a:r>
            <a:endParaRPr/>
          </a:p>
        </p:txBody>
      </p:sp>
      <p:sp>
        <p:nvSpPr>
          <p:cNvPr id="399" name="Google Shape;399;p3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lang="en-US">
                <a:solidFill>
                  <a:srgbClr val="FF0000"/>
                </a:solidFill>
              </a:rPr>
              <a:t>frequency polygon </a:t>
            </a:r>
            <a:r>
              <a:rPr lang="en-US"/>
              <a:t>is a line graph that emphasizes the continuous change in frequencies.</a:t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4069080" y="5172711"/>
            <a:ext cx="19812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53.5</a:t>
            </a: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4069080" y="4717098"/>
            <a:ext cx="19812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45.5</a:t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4069080" y="4261486"/>
            <a:ext cx="19812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37.5</a:t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4069080" y="3805873"/>
            <a:ext cx="19812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29.5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4145280" y="3350261"/>
            <a:ext cx="18288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21.5</a:t>
            </a:r>
            <a:endParaRPr/>
          </a:p>
        </p:txBody>
      </p:sp>
      <p:grpSp>
        <p:nvGrpSpPr>
          <p:cNvPr id="405" name="Google Shape;405;p33"/>
          <p:cNvGrpSpPr/>
          <p:nvPr/>
        </p:nvGrpSpPr>
        <p:grpSpPr>
          <a:xfrm>
            <a:off x="106680" y="2328227"/>
            <a:ext cx="5867400" cy="3963987"/>
            <a:chOff x="1872" y="1525"/>
            <a:chExt cx="3696" cy="2497"/>
          </a:xfrm>
        </p:grpSpPr>
        <p:sp>
          <p:nvSpPr>
            <p:cNvPr id="406" name="Google Shape;406;p33"/>
            <p:cNvSpPr/>
            <p:nvPr/>
          </p:nvSpPr>
          <p:spPr>
            <a:xfrm>
              <a:off x="4313" y="1724"/>
              <a:ext cx="1248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Mid-Point</a:t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1872" y="3364"/>
              <a:ext cx="103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50 – 57</a:t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910" y="3440"/>
              <a:ext cx="1074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910" y="2866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910" y="2579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910" y="2292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910" y="2005"/>
              <a:ext cx="1074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grpSp>
          <p:nvGrpSpPr>
            <p:cNvPr id="413" name="Google Shape;413;p33"/>
            <p:cNvGrpSpPr/>
            <p:nvPr/>
          </p:nvGrpSpPr>
          <p:grpSpPr>
            <a:xfrm>
              <a:off x="2832" y="2216"/>
              <a:ext cx="1584" cy="1435"/>
              <a:chOff x="2736" y="2050"/>
              <a:chExt cx="1584" cy="1435"/>
            </a:xfrm>
          </p:grpSpPr>
          <p:sp>
            <p:nvSpPr>
              <p:cNvPr id="414" name="Google Shape;414;p33"/>
              <p:cNvSpPr/>
              <p:nvPr/>
            </p:nvSpPr>
            <p:spPr>
              <a:xfrm>
                <a:off x="2736" y="3198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</a:t>
                </a: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2736" y="2911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3</a:t>
                </a: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2736" y="2624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4</a:t>
                </a: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2736" y="2337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8</a:t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2736" y="2050"/>
                <a:ext cx="15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13</a:t>
                </a:r>
                <a:endParaRPr/>
              </a:p>
            </p:txBody>
          </p:sp>
        </p:grpSp>
        <p:grpSp>
          <p:nvGrpSpPr>
            <p:cNvPr id="419" name="Google Shape;419;p33"/>
            <p:cNvGrpSpPr/>
            <p:nvPr/>
          </p:nvGrpSpPr>
          <p:grpSpPr>
            <a:xfrm>
              <a:off x="1872" y="2216"/>
              <a:ext cx="1038" cy="1627"/>
              <a:chOff x="240" y="2357"/>
              <a:chExt cx="1038" cy="1627"/>
            </a:xfrm>
          </p:grpSpPr>
          <p:sp>
            <p:nvSpPr>
              <p:cNvPr id="420" name="Google Shape;420;p33"/>
              <p:cNvSpPr/>
              <p:nvPr/>
            </p:nvSpPr>
            <p:spPr>
              <a:xfrm>
                <a:off x="240" y="3581"/>
                <a:ext cx="1038" cy="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240" y="3218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42 – 49</a:t>
                </a: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240" y="2931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34 – 41</a:t>
                </a: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240" y="2644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hlink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26</a:t>
                </a: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 – 33</a:t>
                </a: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40" y="2357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18 – </a:t>
                </a:r>
                <a:r>
                  <a:rPr lang="en-US" sz="2400">
                    <a:solidFill>
                      <a:schemeClr val="hlink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25 </a:t>
                </a:r>
                <a:endParaRPr/>
              </a:p>
            </p:txBody>
          </p:sp>
        </p:grpSp>
        <p:sp>
          <p:nvSpPr>
            <p:cNvPr id="425" name="Google Shape;425;p33"/>
            <p:cNvSpPr/>
            <p:nvPr/>
          </p:nvSpPr>
          <p:spPr>
            <a:xfrm>
              <a:off x="2913" y="1718"/>
              <a:ext cx="1407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Frequency, </a:t>
              </a:r>
              <a:r>
                <a:rPr b="1" i="1"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f</a:t>
              </a:r>
              <a:endParaRPr b="1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872" y="1718"/>
              <a:ext cx="1038" cy="493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Class</a:t>
              </a:r>
              <a:endParaRPr/>
            </a:p>
          </p:txBody>
        </p:sp>
        <p:cxnSp>
          <p:nvCxnSpPr>
            <p:cNvPr id="427" name="Google Shape;427;p33"/>
            <p:cNvCxnSpPr/>
            <p:nvPr/>
          </p:nvCxnSpPr>
          <p:spPr>
            <a:xfrm>
              <a:off x="1872" y="1718"/>
              <a:ext cx="3696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33"/>
            <p:cNvCxnSpPr/>
            <p:nvPr/>
          </p:nvCxnSpPr>
          <p:spPr>
            <a:xfrm>
              <a:off x="1872" y="4022"/>
              <a:ext cx="36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9" name="Google Shape;429;p33"/>
            <p:cNvGrpSpPr/>
            <p:nvPr/>
          </p:nvGrpSpPr>
          <p:grpSpPr>
            <a:xfrm>
              <a:off x="5568" y="1718"/>
              <a:ext cx="0" cy="2303"/>
              <a:chOff x="4320" y="1619"/>
              <a:chExt cx="0" cy="2125"/>
            </a:xfrm>
          </p:grpSpPr>
          <p:cxnSp>
            <p:nvCxnSpPr>
              <p:cNvPr id="430" name="Google Shape;430;p33"/>
              <p:cNvCxnSpPr/>
              <p:nvPr/>
            </p:nvCxnSpPr>
            <p:spPr>
              <a:xfrm>
                <a:off x="4320" y="1906"/>
                <a:ext cx="0" cy="28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33"/>
              <p:cNvCxnSpPr/>
              <p:nvPr/>
            </p:nvCxnSpPr>
            <p:spPr>
              <a:xfrm>
                <a:off x="4320" y="1619"/>
                <a:ext cx="0" cy="28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33"/>
              <p:cNvCxnSpPr/>
              <p:nvPr/>
            </p:nvCxnSpPr>
            <p:spPr>
              <a:xfrm>
                <a:off x="4320" y="2480"/>
                <a:ext cx="0" cy="28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33"/>
              <p:cNvCxnSpPr/>
              <p:nvPr/>
            </p:nvCxnSpPr>
            <p:spPr>
              <a:xfrm>
                <a:off x="4320" y="2193"/>
                <a:ext cx="0" cy="28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33"/>
              <p:cNvCxnSpPr/>
              <p:nvPr/>
            </p:nvCxnSpPr>
            <p:spPr>
              <a:xfrm>
                <a:off x="4320" y="3054"/>
                <a:ext cx="0" cy="69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33"/>
              <p:cNvCxnSpPr/>
              <p:nvPr/>
            </p:nvCxnSpPr>
            <p:spPr>
              <a:xfrm>
                <a:off x="4320" y="2767"/>
                <a:ext cx="0" cy="28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36" name="Google Shape;436;p33"/>
            <p:cNvCxnSpPr/>
            <p:nvPr/>
          </p:nvCxnSpPr>
          <p:spPr>
            <a:xfrm>
              <a:off x="1872" y="3637"/>
              <a:ext cx="36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37" name="Google Shape;437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51" y="3749"/>
              <a:ext cx="679" cy="1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8" name="Google Shape;438;p33"/>
            <p:cNvCxnSpPr/>
            <p:nvPr/>
          </p:nvCxnSpPr>
          <p:spPr>
            <a:xfrm>
              <a:off x="1872" y="2216"/>
              <a:ext cx="369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33"/>
            <p:cNvCxnSpPr/>
            <p:nvPr/>
          </p:nvCxnSpPr>
          <p:spPr>
            <a:xfrm>
              <a:off x="4320" y="1718"/>
              <a:ext cx="0" cy="230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33"/>
            <p:cNvCxnSpPr/>
            <p:nvPr/>
          </p:nvCxnSpPr>
          <p:spPr>
            <a:xfrm>
              <a:off x="2910" y="1718"/>
              <a:ext cx="0" cy="230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1" name="Google Shape;441;p33"/>
            <p:cNvSpPr/>
            <p:nvPr/>
          </p:nvSpPr>
          <p:spPr>
            <a:xfrm>
              <a:off x="3140" y="1525"/>
              <a:ext cx="11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Ages of Students</a:t>
              </a:r>
              <a:endParaRPr/>
            </a:p>
          </p:txBody>
        </p:sp>
      </p:grpSp>
      <p:pic>
        <p:nvPicPr>
          <p:cNvPr id="442" name="Google Shape;4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1255" y="2928026"/>
            <a:ext cx="5795791" cy="29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Relative Frequency Histogram</a:t>
            </a:r>
            <a:endParaRPr/>
          </a:p>
        </p:txBody>
      </p:sp>
      <p:sp>
        <p:nvSpPr>
          <p:cNvPr id="449" name="Google Shape;449;p34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relative frequency </a:t>
            </a:r>
            <a:r>
              <a:rPr lang="en-US"/>
              <a:t>histogram has the same shape and the same horizontal scale as the corresponding frequency histogram.</a:t>
            </a:r>
            <a:endParaRPr/>
          </a:p>
        </p:txBody>
      </p:sp>
      <p:pic>
        <p:nvPicPr>
          <p:cNvPr id="450" name="Google Shape;4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152" y="2762655"/>
            <a:ext cx="5299125" cy="30654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1" name="Google Shape;451;p34"/>
          <p:cNvGraphicFramePr/>
          <p:nvPr/>
        </p:nvGraphicFramePr>
        <p:xfrm>
          <a:off x="409978" y="26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625525"/>
                <a:gridCol w="1964175"/>
                <a:gridCol w="1964175"/>
              </a:tblGrid>
              <a:tr h="82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Relative Frequency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 – 25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0.433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 – 33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0.267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 – 41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 – 49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 – 57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FF0000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Cumulative Frequency Graph</a:t>
            </a:r>
            <a:endParaRPr/>
          </a:p>
        </p:txBody>
      </p:sp>
      <p:sp>
        <p:nvSpPr>
          <p:cNvPr id="458" name="Google Shape;458;p35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cumulative frequency graph or ogive</a:t>
            </a:r>
            <a:r>
              <a:rPr lang="en-US"/>
              <a:t>, is a line graph that displays the cumulative frequency of each class at its upper class boundary.</a:t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3941593" y="5439884"/>
            <a:ext cx="13843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30</a:t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4274969" y="4984271"/>
            <a:ext cx="105092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28</a:t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3941593" y="4528659"/>
            <a:ext cx="13843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25</a:t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941593" y="4073046"/>
            <a:ext cx="13843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21</a:t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792493" y="3617434"/>
            <a:ext cx="53340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13</a:t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2296943" y="4074633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65" name="Google Shape;465;p35"/>
          <p:cNvSpPr txBox="1"/>
          <p:nvPr/>
        </p:nvSpPr>
        <p:spPr>
          <a:xfrm>
            <a:off x="2287418" y="4536596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66" name="Google Shape;466;p35"/>
          <p:cNvSpPr txBox="1"/>
          <p:nvPr/>
        </p:nvSpPr>
        <p:spPr>
          <a:xfrm>
            <a:off x="2282656" y="497950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67" name="Google Shape;467;p35"/>
          <p:cNvSpPr txBox="1"/>
          <p:nvPr/>
        </p:nvSpPr>
        <p:spPr>
          <a:xfrm>
            <a:off x="2282656" y="541765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>
            <a:off x="144293" y="2472846"/>
            <a:ext cx="5867400" cy="4011612"/>
            <a:chOff x="576" y="1505"/>
            <a:chExt cx="3696" cy="2527"/>
          </a:xfrm>
        </p:grpSpPr>
        <p:grpSp>
          <p:nvGrpSpPr>
            <p:cNvPr id="469" name="Google Shape;469;p35"/>
            <p:cNvGrpSpPr/>
            <p:nvPr/>
          </p:nvGrpSpPr>
          <p:grpSpPr>
            <a:xfrm>
              <a:off x="576" y="1728"/>
              <a:ext cx="3696" cy="2304"/>
              <a:chOff x="576" y="1536"/>
              <a:chExt cx="3696" cy="2304"/>
            </a:xfrm>
          </p:grpSpPr>
          <p:sp>
            <p:nvSpPr>
              <p:cNvPr id="470" name="Google Shape;470;p35"/>
              <p:cNvSpPr/>
              <p:nvPr/>
            </p:nvSpPr>
            <p:spPr>
              <a:xfrm>
                <a:off x="576" y="3182"/>
                <a:ext cx="1038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50 – 57</a:t>
                </a:r>
                <a:endParaRPr/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1614" y="3258"/>
                <a:ext cx="1074" cy="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1614" y="2684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1614" y="2397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1614" y="2110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1614" y="1823"/>
                <a:ext cx="107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grpSp>
            <p:nvGrpSpPr>
              <p:cNvPr id="476" name="Google Shape;476;p35"/>
              <p:cNvGrpSpPr/>
              <p:nvPr/>
            </p:nvGrpSpPr>
            <p:grpSpPr>
              <a:xfrm>
                <a:off x="1536" y="2034"/>
                <a:ext cx="1584" cy="1435"/>
                <a:chOff x="2736" y="2050"/>
                <a:chExt cx="1584" cy="1435"/>
              </a:xfrm>
            </p:grpSpPr>
            <p:sp>
              <p:nvSpPr>
                <p:cNvPr id="477" name="Google Shape;477;p35"/>
                <p:cNvSpPr/>
                <p:nvPr/>
              </p:nvSpPr>
              <p:spPr>
                <a:xfrm>
                  <a:off x="2736" y="3198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2</a:t>
                  </a:r>
                  <a:endParaRPr/>
                </a:p>
              </p:txBody>
            </p:sp>
            <p:sp>
              <p:nvSpPr>
                <p:cNvPr id="478" name="Google Shape;478;p35"/>
                <p:cNvSpPr/>
                <p:nvPr/>
              </p:nvSpPr>
              <p:spPr>
                <a:xfrm>
                  <a:off x="2736" y="2911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3</a:t>
                  </a:r>
                  <a:endParaRPr/>
                </a:p>
              </p:txBody>
            </p:sp>
            <p:sp>
              <p:nvSpPr>
                <p:cNvPr id="479" name="Google Shape;479;p35"/>
                <p:cNvSpPr/>
                <p:nvPr/>
              </p:nvSpPr>
              <p:spPr>
                <a:xfrm>
                  <a:off x="2736" y="2624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4</a:t>
                  </a: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2736" y="2337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8</a:t>
                  </a: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2736" y="2050"/>
                  <a:ext cx="1584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13</a:t>
                  </a:r>
                  <a:endParaRPr/>
                </a:p>
              </p:txBody>
            </p:sp>
          </p:grpSp>
          <p:grpSp>
            <p:nvGrpSpPr>
              <p:cNvPr id="482" name="Google Shape;482;p35"/>
              <p:cNvGrpSpPr/>
              <p:nvPr/>
            </p:nvGrpSpPr>
            <p:grpSpPr>
              <a:xfrm>
                <a:off x="576" y="2034"/>
                <a:ext cx="1038" cy="1627"/>
                <a:chOff x="240" y="2357"/>
                <a:chExt cx="1038" cy="1627"/>
              </a:xfrm>
            </p:grpSpPr>
            <p:sp>
              <p:nvSpPr>
                <p:cNvPr id="483" name="Google Shape;483;p35"/>
                <p:cNvSpPr/>
                <p:nvPr/>
              </p:nvSpPr>
              <p:spPr>
                <a:xfrm>
                  <a:off x="240" y="3581"/>
                  <a:ext cx="1038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endParaRPr>
                </a:p>
              </p:txBody>
            </p:sp>
            <p:sp>
              <p:nvSpPr>
                <p:cNvPr id="484" name="Google Shape;484;p35"/>
                <p:cNvSpPr/>
                <p:nvPr/>
              </p:nvSpPr>
              <p:spPr>
                <a:xfrm>
                  <a:off x="240" y="3218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42 – 49</a:t>
                  </a:r>
                  <a:endParaRPr/>
                </a:p>
              </p:txBody>
            </p:sp>
            <p:sp>
              <p:nvSpPr>
                <p:cNvPr id="485" name="Google Shape;485;p35"/>
                <p:cNvSpPr/>
                <p:nvPr/>
              </p:nvSpPr>
              <p:spPr>
                <a:xfrm>
                  <a:off x="240" y="2931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34 – 41</a:t>
                  </a:r>
                  <a:endParaRPr/>
                </a:p>
              </p:txBody>
            </p:sp>
            <p:sp>
              <p:nvSpPr>
                <p:cNvPr id="486" name="Google Shape;486;p35"/>
                <p:cNvSpPr/>
                <p:nvPr/>
              </p:nvSpPr>
              <p:spPr>
                <a:xfrm>
                  <a:off x="240" y="2644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26 – 33</a:t>
                  </a:r>
                  <a:endParaRPr/>
                </a:p>
              </p:txBody>
            </p:sp>
            <p:sp>
              <p:nvSpPr>
                <p:cNvPr id="487" name="Google Shape;487;p35"/>
                <p:cNvSpPr/>
                <p:nvPr/>
              </p:nvSpPr>
              <p:spPr>
                <a:xfrm>
                  <a:off x="240" y="2357"/>
                  <a:ext cx="1038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Century"/>
                      <a:ea typeface="Century"/>
                      <a:cs typeface="Century"/>
                      <a:sym typeface="Century"/>
                    </a:rPr>
                    <a:t>18 – 25 </a:t>
                  </a:r>
                  <a:endParaRPr/>
                </a:p>
              </p:txBody>
            </p:sp>
          </p:grpSp>
          <p:sp>
            <p:nvSpPr>
              <p:cNvPr id="488" name="Google Shape;488;p35"/>
              <p:cNvSpPr/>
              <p:nvPr/>
            </p:nvSpPr>
            <p:spPr>
              <a:xfrm>
                <a:off x="1617" y="1536"/>
                <a:ext cx="1407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Frequency, </a:t>
                </a:r>
                <a:r>
                  <a:rPr b="1" i="1"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f</a:t>
                </a:r>
                <a:endParaRPr b="1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endParaRPr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>
                <a:off x="576" y="1536"/>
                <a:ext cx="1038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Class</a:t>
                </a:r>
                <a:endParaRPr/>
              </a:p>
            </p:txBody>
          </p:sp>
          <p:cxnSp>
            <p:nvCxnSpPr>
              <p:cNvPr id="490" name="Google Shape;490;p35"/>
              <p:cNvCxnSpPr/>
              <p:nvPr/>
            </p:nvCxnSpPr>
            <p:spPr>
              <a:xfrm>
                <a:off x="576" y="1536"/>
                <a:ext cx="3696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35"/>
              <p:cNvCxnSpPr/>
              <p:nvPr/>
            </p:nvCxnSpPr>
            <p:spPr>
              <a:xfrm>
                <a:off x="576" y="3840"/>
                <a:ext cx="369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92" name="Google Shape;492;p35"/>
              <p:cNvGrpSpPr/>
              <p:nvPr/>
            </p:nvGrpSpPr>
            <p:grpSpPr>
              <a:xfrm>
                <a:off x="4272" y="1536"/>
                <a:ext cx="0" cy="2303"/>
                <a:chOff x="4320" y="1619"/>
                <a:chExt cx="0" cy="2125"/>
              </a:xfrm>
            </p:grpSpPr>
            <p:cxnSp>
              <p:nvCxnSpPr>
                <p:cNvPr id="493" name="Google Shape;493;p35"/>
                <p:cNvCxnSpPr/>
                <p:nvPr/>
              </p:nvCxnSpPr>
              <p:spPr>
                <a:xfrm>
                  <a:off x="4320" y="1906"/>
                  <a:ext cx="0" cy="2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4" name="Google Shape;494;p35"/>
                <p:cNvCxnSpPr/>
                <p:nvPr/>
              </p:nvCxnSpPr>
              <p:spPr>
                <a:xfrm>
                  <a:off x="4320" y="1619"/>
                  <a:ext cx="0" cy="287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5" name="Google Shape;495;p35"/>
                <p:cNvCxnSpPr/>
                <p:nvPr/>
              </p:nvCxnSpPr>
              <p:spPr>
                <a:xfrm>
                  <a:off x="4320" y="2480"/>
                  <a:ext cx="0" cy="2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6" name="Google Shape;496;p35"/>
                <p:cNvCxnSpPr/>
                <p:nvPr/>
              </p:nvCxnSpPr>
              <p:spPr>
                <a:xfrm>
                  <a:off x="4320" y="2193"/>
                  <a:ext cx="0" cy="287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7" name="Google Shape;497;p35"/>
                <p:cNvCxnSpPr/>
                <p:nvPr/>
              </p:nvCxnSpPr>
              <p:spPr>
                <a:xfrm>
                  <a:off x="4320" y="3054"/>
                  <a:ext cx="0" cy="69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8" name="Google Shape;498;p35"/>
                <p:cNvCxnSpPr/>
                <p:nvPr/>
              </p:nvCxnSpPr>
              <p:spPr>
                <a:xfrm>
                  <a:off x="4320" y="2767"/>
                  <a:ext cx="0" cy="287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99" name="Google Shape;499;p35"/>
              <p:cNvCxnSpPr/>
              <p:nvPr/>
            </p:nvCxnSpPr>
            <p:spPr>
              <a:xfrm>
                <a:off x="576" y="3455"/>
                <a:ext cx="36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500" name="Google Shape;500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55" y="3567"/>
                <a:ext cx="679" cy="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1" name="Google Shape;501;p35"/>
              <p:cNvSpPr/>
              <p:nvPr/>
            </p:nvSpPr>
            <p:spPr>
              <a:xfrm>
                <a:off x="3017" y="1542"/>
                <a:ext cx="1248" cy="493"/>
              </a:xfrm>
              <a:prstGeom prst="rect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entury"/>
                    <a:ea typeface="Century"/>
                    <a:cs typeface="Century"/>
                    <a:sym typeface="Century"/>
                  </a:rPr>
                  <a:t>Cumulative Frequency</a:t>
                </a:r>
                <a:endParaRPr/>
              </a:p>
            </p:txBody>
          </p:sp>
          <p:cxnSp>
            <p:nvCxnSpPr>
              <p:cNvPr id="502" name="Google Shape;502;p35"/>
              <p:cNvCxnSpPr/>
              <p:nvPr/>
            </p:nvCxnSpPr>
            <p:spPr>
              <a:xfrm>
                <a:off x="576" y="2034"/>
                <a:ext cx="369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35"/>
              <p:cNvCxnSpPr/>
              <p:nvPr/>
            </p:nvCxnSpPr>
            <p:spPr>
              <a:xfrm>
                <a:off x="3024" y="1536"/>
                <a:ext cx="0" cy="23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35"/>
              <p:cNvCxnSpPr/>
              <p:nvPr/>
            </p:nvCxnSpPr>
            <p:spPr>
              <a:xfrm>
                <a:off x="1614" y="1536"/>
                <a:ext cx="0" cy="230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05" name="Google Shape;505;p35"/>
            <p:cNvSpPr/>
            <p:nvPr/>
          </p:nvSpPr>
          <p:spPr>
            <a:xfrm>
              <a:off x="1766" y="1505"/>
              <a:ext cx="11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Ages of Students</a:t>
              </a:r>
              <a:endParaRPr/>
            </a:p>
          </p:txBody>
        </p:sp>
      </p:grpSp>
      <p:pic>
        <p:nvPicPr>
          <p:cNvPr id="506" name="Google Shape;5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868" y="3207487"/>
            <a:ext cx="5842852" cy="327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Stem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and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Leaf Plot</a:t>
            </a:r>
            <a:endParaRPr/>
          </a:p>
        </p:txBody>
      </p:sp>
      <p:graphicFrame>
        <p:nvGraphicFramePr>
          <p:cNvPr id="513" name="Google Shape;513;p36"/>
          <p:cNvGraphicFramePr/>
          <p:nvPr/>
        </p:nvGraphicFramePr>
        <p:xfrm>
          <a:off x="2247108" y="4255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270275"/>
                <a:gridCol w="1270275"/>
                <a:gridCol w="1270275"/>
                <a:gridCol w="1270275"/>
                <a:gridCol w="1270275"/>
                <a:gridCol w="127027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4" name="Google Shape;514;p36"/>
          <p:cNvSpPr txBox="1"/>
          <p:nvPr/>
        </p:nvSpPr>
        <p:spPr>
          <a:xfrm>
            <a:off x="838200" y="1236243"/>
            <a:ext cx="8610600" cy="2592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stem-and-leaf plot</a:t>
            </a: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each number is separated into a stem (usually the entry’s leftmost digits) and a leaf (usually the rightmost digit).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following data represents the ages of 30 students in a statistics class.  Display the data in a stem-and-leaf plot. 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6"/>
          <p:cNvSpPr txBox="1"/>
          <p:nvPr/>
        </p:nvSpPr>
        <p:spPr>
          <a:xfrm>
            <a:off x="6400800" y="3886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6"/>
          <p:cNvSpPr txBox="1"/>
          <p:nvPr/>
        </p:nvSpPr>
        <p:spPr>
          <a:xfrm>
            <a:off x="4376738" y="3862389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 of Students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Stem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and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Leaf Plot</a:t>
            </a:r>
            <a:endParaRPr/>
          </a:p>
        </p:txBody>
      </p:sp>
      <p:sp>
        <p:nvSpPr>
          <p:cNvPr id="523" name="Google Shape;523;p37"/>
          <p:cNvSpPr txBox="1"/>
          <p:nvPr/>
        </p:nvSpPr>
        <p:spPr>
          <a:xfrm>
            <a:off x="2209800" y="1905000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 of Students</a:t>
            </a:r>
            <a:endParaRPr/>
          </a:p>
        </p:txBody>
      </p:sp>
      <p:sp>
        <p:nvSpPr>
          <p:cNvPr id="524" name="Google Shape;524;p37"/>
          <p:cNvSpPr txBox="1"/>
          <p:nvPr/>
        </p:nvSpPr>
        <p:spPr>
          <a:xfrm>
            <a:off x="5867400" y="3505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2286000" y="2514600"/>
            <a:ext cx="457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526" name="Google Shape;526;p37"/>
          <p:cNvCxnSpPr/>
          <p:nvPr/>
        </p:nvCxnSpPr>
        <p:spPr>
          <a:xfrm>
            <a:off x="2819400" y="2438400"/>
            <a:ext cx="0" cy="274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7"/>
          <p:cNvSpPr txBox="1"/>
          <p:nvPr/>
        </p:nvSpPr>
        <p:spPr>
          <a:xfrm>
            <a:off x="2854325" y="2513013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8 8 8 9 9 9</a:t>
            </a:r>
            <a:endParaRPr/>
          </a:p>
        </p:txBody>
      </p:sp>
      <p:sp>
        <p:nvSpPr>
          <p:cNvPr id="528" name="Google Shape;528;p37"/>
          <p:cNvSpPr txBox="1"/>
          <p:nvPr/>
        </p:nvSpPr>
        <p:spPr>
          <a:xfrm>
            <a:off x="2819400" y="305435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0 0 1 1 1 2 4 7 9 9</a:t>
            </a:r>
            <a:endParaRPr/>
          </a:p>
        </p:txBody>
      </p:sp>
      <p:sp>
        <p:nvSpPr>
          <p:cNvPr id="529" name="Google Shape;529;p37"/>
          <p:cNvSpPr txBox="1"/>
          <p:nvPr/>
        </p:nvSpPr>
        <p:spPr>
          <a:xfrm>
            <a:off x="2819400" y="3617913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0 0 2 2 3 4 7 8 9  </a:t>
            </a:r>
            <a:endParaRPr/>
          </a:p>
        </p:txBody>
      </p:sp>
      <p:sp>
        <p:nvSpPr>
          <p:cNvPr id="530" name="Google Shape;530;p37"/>
          <p:cNvSpPr txBox="1"/>
          <p:nvPr/>
        </p:nvSpPr>
        <p:spPr>
          <a:xfrm>
            <a:off x="2819400" y="4160838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4 6 9   </a:t>
            </a:r>
            <a:endParaRPr/>
          </a:p>
        </p:txBody>
      </p:sp>
      <p:sp>
        <p:nvSpPr>
          <p:cNvPr id="531" name="Google Shape;531;p37"/>
          <p:cNvSpPr txBox="1"/>
          <p:nvPr/>
        </p:nvSpPr>
        <p:spPr>
          <a:xfrm>
            <a:off x="2819400" y="4703763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1 4   </a:t>
            </a:r>
            <a:endParaRPr/>
          </a:p>
        </p:txBody>
      </p:sp>
      <p:sp>
        <p:nvSpPr>
          <p:cNvPr id="532" name="Google Shape;532;p37"/>
          <p:cNvSpPr txBox="1"/>
          <p:nvPr/>
        </p:nvSpPr>
        <p:spPr>
          <a:xfrm>
            <a:off x="5181600" y="22098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 1|8 = 18</a:t>
            </a:r>
            <a:endParaRPr/>
          </a:p>
        </p:txBody>
      </p:sp>
      <p:sp>
        <p:nvSpPr>
          <p:cNvPr id="533" name="Google Shape;533;p37"/>
          <p:cNvSpPr txBox="1"/>
          <p:nvPr/>
        </p:nvSpPr>
        <p:spPr>
          <a:xfrm>
            <a:off x="5257800" y="4908551"/>
            <a:ext cx="434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graph allows us to see the shape of the data as well as the actual values.</a:t>
            </a:r>
            <a:endParaRPr/>
          </a:p>
        </p:txBody>
      </p:sp>
      <p:grpSp>
        <p:nvGrpSpPr>
          <p:cNvPr id="534" name="Google Shape;534;p37"/>
          <p:cNvGrpSpPr/>
          <p:nvPr/>
        </p:nvGrpSpPr>
        <p:grpSpPr>
          <a:xfrm>
            <a:off x="5543146" y="3121026"/>
            <a:ext cx="4914900" cy="871542"/>
            <a:chOff x="2544" y="2145"/>
            <a:chExt cx="3096" cy="271"/>
          </a:xfrm>
        </p:grpSpPr>
        <p:sp>
          <p:nvSpPr>
            <p:cNvPr id="535" name="Google Shape;535;p37"/>
            <p:cNvSpPr txBox="1"/>
            <p:nvPr/>
          </p:nvSpPr>
          <p:spPr>
            <a:xfrm>
              <a:off x="2904" y="2152"/>
              <a:ext cx="273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E11521"/>
                  </a:solidFill>
                  <a:latin typeface="Calibri"/>
                  <a:ea typeface="Calibri"/>
                  <a:cs typeface="Calibri"/>
                  <a:sym typeface="Calibri"/>
                </a:rPr>
                <a:t>Most of the values lie between 20 and 39.</a:t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544" y="2145"/>
              <a:ext cx="327" cy="271"/>
            </a:xfrm>
            <a:prstGeom prst="rightBrace">
              <a:avLst>
                <a:gd fmla="val 30556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Statistics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270000"/>
            <a:ext cx="687324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Many studies generate large numbers of data points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How to make sense of all that data?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Statistics is used to </a:t>
            </a:r>
            <a:r>
              <a:rPr i="1" lang="en-US"/>
              <a:t>summarize</a:t>
            </a:r>
            <a:r>
              <a:rPr lang="en-US"/>
              <a:t> the data, to provide a better understanding of overall tendencies within the distributions of scores.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helps in summarizing the results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helps us recognize underlying trends and tendencies in the data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helps in communicating the results to others</a:t>
            </a:r>
            <a:endParaRPr/>
          </a:p>
          <a:p>
            <a:pPr indent="-114300" lvl="3" marL="1600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Stem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and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/>
              <a:t>Leaf Plot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895350" y="1351810"/>
            <a:ext cx="8382000" cy="138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stem-and-leaf plot that has two lines for each stem.</a:t>
            </a:r>
            <a:endParaRPr/>
          </a:p>
        </p:txBody>
      </p:sp>
      <p:sp>
        <p:nvSpPr>
          <p:cNvPr id="544" name="Google Shape;544;p38"/>
          <p:cNvSpPr txBox="1"/>
          <p:nvPr/>
        </p:nvSpPr>
        <p:spPr>
          <a:xfrm>
            <a:off x="2931271" y="2913432"/>
            <a:ext cx="4572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1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1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2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2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3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3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4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4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5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5</a:t>
            </a:r>
            <a:endParaRPr/>
          </a:p>
        </p:txBody>
      </p:sp>
      <p:cxnSp>
        <p:nvCxnSpPr>
          <p:cNvPr id="545" name="Google Shape;545;p38"/>
          <p:cNvCxnSpPr/>
          <p:nvPr/>
        </p:nvCxnSpPr>
        <p:spPr>
          <a:xfrm>
            <a:off x="3464671" y="2946770"/>
            <a:ext cx="0" cy="32908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38"/>
          <p:cNvSpPr txBox="1"/>
          <p:nvPr/>
        </p:nvSpPr>
        <p:spPr>
          <a:xfrm>
            <a:off x="3483721" y="3221407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8 8 8 9 9 9</a:t>
            </a:r>
            <a:endParaRPr/>
          </a:p>
        </p:txBody>
      </p:sp>
      <p:sp>
        <p:nvSpPr>
          <p:cNvPr id="547" name="Google Shape;547;p38"/>
          <p:cNvSpPr txBox="1"/>
          <p:nvPr/>
        </p:nvSpPr>
        <p:spPr>
          <a:xfrm>
            <a:off x="3483721" y="3548432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0 0 1 1 1 2 4</a:t>
            </a:r>
            <a:endParaRPr/>
          </a:p>
        </p:txBody>
      </p:sp>
      <p:sp>
        <p:nvSpPr>
          <p:cNvPr id="548" name="Google Shape;548;p38"/>
          <p:cNvSpPr txBox="1"/>
          <p:nvPr/>
        </p:nvSpPr>
        <p:spPr>
          <a:xfrm>
            <a:off x="3483721" y="4202482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0 0 2 2 3 4</a:t>
            </a:r>
            <a:endParaRPr/>
          </a:p>
        </p:txBody>
      </p:sp>
      <p:sp>
        <p:nvSpPr>
          <p:cNvPr id="549" name="Google Shape;549;p38"/>
          <p:cNvSpPr txBox="1"/>
          <p:nvPr/>
        </p:nvSpPr>
        <p:spPr>
          <a:xfrm>
            <a:off x="3483721" y="4856532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4  </a:t>
            </a:r>
            <a:endParaRPr/>
          </a:p>
        </p:txBody>
      </p:sp>
      <p:sp>
        <p:nvSpPr>
          <p:cNvPr id="550" name="Google Shape;550;p38"/>
          <p:cNvSpPr txBox="1"/>
          <p:nvPr/>
        </p:nvSpPr>
        <p:spPr>
          <a:xfrm>
            <a:off x="3483721" y="5510582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1 4   </a:t>
            </a:r>
            <a:endParaRPr/>
          </a:p>
        </p:txBody>
      </p:sp>
      <p:sp>
        <p:nvSpPr>
          <p:cNvPr id="551" name="Google Shape;551;p38"/>
          <p:cNvSpPr txBox="1"/>
          <p:nvPr/>
        </p:nvSpPr>
        <p:spPr>
          <a:xfrm>
            <a:off x="6360271" y="2761032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Key:  1|8 = 18</a:t>
            </a:r>
            <a:endParaRPr/>
          </a:p>
        </p:txBody>
      </p:sp>
      <p:sp>
        <p:nvSpPr>
          <p:cNvPr id="552" name="Google Shape;552;p38"/>
          <p:cNvSpPr txBox="1"/>
          <p:nvPr/>
        </p:nvSpPr>
        <p:spPr>
          <a:xfrm>
            <a:off x="5826870" y="4437432"/>
            <a:ext cx="53112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42985"/>
                </a:solidFill>
                <a:latin typeface="Century"/>
                <a:ea typeface="Century"/>
                <a:cs typeface="Century"/>
                <a:sym typeface="Century"/>
              </a:rPr>
              <a:t>From this graph, we can conclude that more than 50% of the data lie between 20 and 34.</a:t>
            </a:r>
            <a:endParaRPr/>
          </a:p>
        </p:txBody>
      </p:sp>
      <p:sp>
        <p:nvSpPr>
          <p:cNvPr id="553" name="Google Shape;553;p38"/>
          <p:cNvSpPr txBox="1"/>
          <p:nvPr/>
        </p:nvSpPr>
        <p:spPr>
          <a:xfrm>
            <a:off x="3483721" y="3875457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7 9 9</a:t>
            </a:r>
            <a:endParaRPr/>
          </a:p>
        </p:txBody>
      </p:sp>
      <p:sp>
        <p:nvSpPr>
          <p:cNvPr id="554" name="Google Shape;554;p38"/>
          <p:cNvSpPr txBox="1"/>
          <p:nvPr/>
        </p:nvSpPr>
        <p:spPr>
          <a:xfrm>
            <a:off x="3483721" y="4529507"/>
            <a:ext cx="1200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7 8 9  </a:t>
            </a:r>
            <a:endParaRPr/>
          </a:p>
        </p:txBody>
      </p:sp>
      <p:sp>
        <p:nvSpPr>
          <p:cNvPr id="555" name="Google Shape;555;p38"/>
          <p:cNvSpPr txBox="1"/>
          <p:nvPr/>
        </p:nvSpPr>
        <p:spPr>
          <a:xfrm>
            <a:off x="3483721" y="5183557"/>
            <a:ext cx="1200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6 9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Dot Plot</a:t>
            </a:r>
            <a:endParaRPr/>
          </a:p>
        </p:txBody>
      </p:sp>
      <p:sp>
        <p:nvSpPr>
          <p:cNvPr id="562" name="Google Shape;562;p39"/>
          <p:cNvSpPr txBox="1"/>
          <p:nvPr/>
        </p:nvSpPr>
        <p:spPr>
          <a:xfrm>
            <a:off x="838200" y="1281915"/>
            <a:ext cx="8382000" cy="18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dot plot</a:t>
            </a: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each data entry is plotted, using a point, above a horizontal axis.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dot plot to display the ages of the 30 students in the class. </a:t>
            </a:r>
            <a:endParaRPr/>
          </a:p>
        </p:txBody>
      </p:sp>
      <p:sp>
        <p:nvSpPr>
          <p:cNvPr id="563" name="Google Shape;563;p39"/>
          <p:cNvSpPr txBox="1"/>
          <p:nvPr/>
        </p:nvSpPr>
        <p:spPr>
          <a:xfrm>
            <a:off x="3589498" y="37338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4" name="Google Shape;564;p39"/>
          <p:cNvGraphicFramePr/>
          <p:nvPr/>
        </p:nvGraphicFramePr>
        <p:xfrm>
          <a:off x="998698" y="4038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39"/>
          <p:cNvSpPr txBox="1"/>
          <p:nvPr/>
        </p:nvSpPr>
        <p:spPr>
          <a:xfrm>
            <a:off x="1532098" y="35814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 of Students</a:t>
            </a:r>
            <a:endParaRPr/>
          </a:p>
        </p:txBody>
      </p:sp>
      <p:pic>
        <p:nvPicPr>
          <p:cNvPr id="566" name="Google Shape;5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4061" y="3276600"/>
            <a:ext cx="6366939" cy="17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9"/>
          <p:cNvSpPr txBox="1"/>
          <p:nvPr/>
        </p:nvSpPr>
        <p:spPr>
          <a:xfrm>
            <a:off x="5457042" y="5143501"/>
            <a:ext cx="65613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42985"/>
                </a:solidFill>
                <a:latin typeface="Century"/>
                <a:ea typeface="Century"/>
                <a:cs typeface="Century"/>
                <a:sym typeface="Century"/>
              </a:rPr>
              <a:t>From this graph, we can conclude that most of the values lie between 18 and 32.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Pie Chart</a:t>
            </a:r>
            <a:endParaRPr/>
          </a:p>
        </p:txBody>
      </p:sp>
      <p:graphicFrame>
        <p:nvGraphicFramePr>
          <p:cNvPr id="574" name="Google Shape;574;p40"/>
          <p:cNvGraphicFramePr/>
          <p:nvPr/>
        </p:nvGraphicFramePr>
        <p:xfrm>
          <a:off x="1431587" y="28839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4979425"/>
                <a:gridCol w="26421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Type</a:t>
                      </a:r>
                      <a:endParaRPr/>
                    </a:p>
                  </a:txBody>
                  <a:tcPr marT="27425" marB="274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</a:t>
                      </a:r>
                      <a:endParaRPr/>
                    </a:p>
                  </a:txBody>
                  <a:tcPr marT="27425" marB="274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Motor Vehicle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43,500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Falls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12,200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Poison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6,400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Drowning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4,600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4,200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Ingestion of Food/Object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2,900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Firearms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1,400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5" name="Google Shape;575;p40"/>
          <p:cNvSpPr txBox="1"/>
          <p:nvPr/>
        </p:nvSpPr>
        <p:spPr>
          <a:xfrm>
            <a:off x="838200" y="1258872"/>
            <a:ext cx="8777287" cy="125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pie chart is a circle that is divided into sectors that represent categories. The area of each sector is proportional to the frequency of each category.</a:t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3295651" y="2514600"/>
            <a:ext cx="3708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Accidental Deaths in the USA in 2002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Pie Chart</a:t>
            </a:r>
            <a:endParaRPr/>
          </a:p>
        </p:txBody>
      </p:sp>
      <p:graphicFrame>
        <p:nvGraphicFramePr>
          <p:cNvPr id="583" name="Google Shape;583;p41"/>
          <p:cNvGraphicFramePr/>
          <p:nvPr/>
        </p:nvGraphicFramePr>
        <p:xfrm>
          <a:off x="1319752" y="22483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3810800"/>
                <a:gridCol w="1905400"/>
                <a:gridCol w="19054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Type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Relative Frequency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Motor Vehicle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43,500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0.578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Falls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12,200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0.162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Poison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6,400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0.085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Drowning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4,600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0.061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4,200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0.056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Ingestion of Food/Object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2,900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0.039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Firearms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1,400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0.019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4" name="Google Shape;584;p41"/>
          <p:cNvSpPr txBox="1"/>
          <p:nvPr/>
        </p:nvSpPr>
        <p:spPr>
          <a:xfrm>
            <a:off x="838200" y="1230767"/>
            <a:ext cx="8777287" cy="8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create a pie chart for the data, find the relative frequency (percent) of each category.</a:t>
            </a: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5698112" y="5722283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75,200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Pie Chart</a:t>
            </a:r>
            <a:endParaRPr/>
          </a:p>
        </p:txBody>
      </p:sp>
      <p:graphicFrame>
        <p:nvGraphicFramePr>
          <p:cNvPr id="592" name="Google Shape;592;p42"/>
          <p:cNvGraphicFramePr/>
          <p:nvPr/>
        </p:nvGraphicFramePr>
        <p:xfrm>
          <a:off x="129115" y="22335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984450"/>
                <a:gridCol w="1566150"/>
                <a:gridCol w="2110900"/>
                <a:gridCol w="1089500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Type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Relative Frequency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Angle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Motor Vehicle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43,500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0.578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208.2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Falls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12,200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0.162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58.4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Poison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6,400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0.085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30.6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Drowning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4,600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0.061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22.0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4,200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0.056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20.1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entury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Ingestion of Food/Object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2,900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0.039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13.9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Firearms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1,400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0.019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6.7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°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3" name="Google Shape;593;p42"/>
          <p:cNvSpPr txBox="1"/>
          <p:nvPr/>
        </p:nvSpPr>
        <p:spPr>
          <a:xfrm>
            <a:off x="862013" y="1190736"/>
            <a:ext cx="8777287" cy="8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Next, find the central angle.  To find the central angle, multiply the relative frequency by 360°.</a:t>
            </a:r>
            <a:endParaRPr/>
          </a:p>
        </p:txBody>
      </p:sp>
      <p:sp>
        <p:nvSpPr>
          <p:cNvPr id="594" name="Google Shape;594;p42"/>
          <p:cNvSpPr/>
          <p:nvPr/>
        </p:nvSpPr>
        <p:spPr>
          <a:xfrm>
            <a:off x="9377516" y="2438400"/>
            <a:ext cx="2679700" cy="3733800"/>
          </a:xfrm>
          <a:custGeom>
            <a:rect b="b" l="l" r="r" t="t"/>
            <a:pathLst>
              <a:path extrusionOk="0" fill="none" h="43200" w="31004">
                <a:moveTo>
                  <a:pt x="9403" y="0"/>
                </a:moveTo>
                <a:cubicBezTo>
                  <a:pt x="21333" y="0"/>
                  <a:pt x="31004" y="9670"/>
                  <a:pt x="31004" y="21600"/>
                </a:cubicBezTo>
                <a:cubicBezTo>
                  <a:pt x="31004" y="33529"/>
                  <a:pt x="21333" y="43200"/>
                  <a:pt x="9404" y="43200"/>
                </a:cubicBezTo>
                <a:cubicBezTo>
                  <a:pt x="6146" y="43200"/>
                  <a:pt x="2932" y="42463"/>
                  <a:pt x="-1" y="41045"/>
                </a:cubicBezTo>
              </a:path>
              <a:path extrusionOk="0" h="43200" w="31004">
                <a:moveTo>
                  <a:pt x="9403" y="0"/>
                </a:moveTo>
                <a:cubicBezTo>
                  <a:pt x="21333" y="0"/>
                  <a:pt x="31004" y="9670"/>
                  <a:pt x="31004" y="21600"/>
                </a:cubicBezTo>
                <a:cubicBezTo>
                  <a:pt x="31004" y="33529"/>
                  <a:pt x="21333" y="43200"/>
                  <a:pt x="9404" y="43200"/>
                </a:cubicBezTo>
                <a:cubicBezTo>
                  <a:pt x="6146" y="43200"/>
                  <a:pt x="2932" y="42463"/>
                  <a:pt x="-1" y="41045"/>
                </a:cubicBezTo>
                <a:lnTo>
                  <a:pt x="9404" y="21600"/>
                </a:lnTo>
                <a:close/>
              </a:path>
            </a:pathLst>
          </a:custGeom>
          <a:solidFill>
            <a:schemeClr val="folHlink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2"/>
          <p:cNvSpPr/>
          <p:nvPr/>
        </p:nvSpPr>
        <p:spPr>
          <a:xfrm>
            <a:off x="8339291" y="4310063"/>
            <a:ext cx="1862137" cy="1676400"/>
          </a:xfrm>
          <a:custGeom>
            <a:rect b="b" l="l" r="r" t="t"/>
            <a:pathLst>
              <a:path extrusionOk="0" fill="none" h="19392" w="21544">
                <a:moveTo>
                  <a:pt x="12030" y="19391"/>
                </a:moveTo>
                <a:cubicBezTo>
                  <a:pt x="5132" y="16007"/>
                  <a:pt x="551" y="9213"/>
                  <a:pt x="-1" y="1550"/>
                </a:cubicBezTo>
              </a:path>
              <a:path extrusionOk="0" h="19392" w="21544">
                <a:moveTo>
                  <a:pt x="12030" y="19391"/>
                </a:moveTo>
                <a:cubicBezTo>
                  <a:pt x="5132" y="16007"/>
                  <a:pt x="551" y="9213"/>
                  <a:pt x="-1" y="1550"/>
                </a:cubicBezTo>
                <a:lnTo>
                  <a:pt x="21544" y="0"/>
                </a:lnTo>
                <a:close/>
              </a:path>
            </a:pathLst>
          </a:custGeom>
          <a:solidFill>
            <a:schemeClr val="hlink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2"/>
          <p:cNvSpPr/>
          <p:nvPr/>
        </p:nvSpPr>
        <p:spPr>
          <a:xfrm>
            <a:off x="8328178" y="3614738"/>
            <a:ext cx="1866900" cy="827087"/>
          </a:xfrm>
          <a:custGeom>
            <a:rect b="b" l="l" r="r" t="t"/>
            <a:pathLst>
              <a:path extrusionOk="0" fill="none" h="9573" w="21600">
                <a:moveTo>
                  <a:pt x="47" y="9573"/>
                </a:moveTo>
                <a:cubicBezTo>
                  <a:pt x="15" y="9096"/>
                  <a:pt x="0" y="8618"/>
                  <a:pt x="0" y="8141"/>
                </a:cubicBezTo>
                <a:cubicBezTo>
                  <a:pt x="0" y="5349"/>
                  <a:pt x="540" y="2585"/>
                  <a:pt x="1592" y="-1"/>
                </a:cubicBezTo>
              </a:path>
              <a:path extrusionOk="0" h="9573" w="21600">
                <a:moveTo>
                  <a:pt x="47" y="9573"/>
                </a:moveTo>
                <a:cubicBezTo>
                  <a:pt x="15" y="9096"/>
                  <a:pt x="0" y="8618"/>
                  <a:pt x="0" y="8141"/>
                </a:cubicBezTo>
                <a:cubicBezTo>
                  <a:pt x="0" y="5349"/>
                  <a:pt x="540" y="2585"/>
                  <a:pt x="1592" y="-1"/>
                </a:cubicBezTo>
                <a:lnTo>
                  <a:pt x="21600" y="8141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2"/>
          <p:cNvSpPr/>
          <p:nvPr/>
        </p:nvSpPr>
        <p:spPr>
          <a:xfrm>
            <a:off x="8439303" y="3021013"/>
            <a:ext cx="1738313" cy="1292225"/>
          </a:xfrm>
          <a:custGeom>
            <a:rect b="b" l="l" r="r" t="t"/>
            <a:pathLst>
              <a:path extrusionOk="0" fill="none" h="14969" w="20105">
                <a:moveTo>
                  <a:pt x="0" y="7072"/>
                </a:moveTo>
                <a:cubicBezTo>
                  <a:pt x="1033" y="4440"/>
                  <a:pt x="2573" y="2038"/>
                  <a:pt x="4532" y="-1"/>
                </a:cubicBezTo>
              </a:path>
              <a:path extrusionOk="0" h="14969" w="20105">
                <a:moveTo>
                  <a:pt x="0" y="7072"/>
                </a:moveTo>
                <a:cubicBezTo>
                  <a:pt x="1033" y="4440"/>
                  <a:pt x="2573" y="2038"/>
                  <a:pt x="4532" y="-1"/>
                </a:cubicBezTo>
                <a:lnTo>
                  <a:pt x="20105" y="14969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2"/>
          <p:cNvSpPr/>
          <p:nvPr/>
        </p:nvSpPr>
        <p:spPr>
          <a:xfrm>
            <a:off x="8826653" y="2663825"/>
            <a:ext cx="1354138" cy="1654175"/>
          </a:xfrm>
          <a:custGeom>
            <a:rect b="b" l="l" r="r" t="t"/>
            <a:pathLst>
              <a:path extrusionOk="0" fill="none" h="19166" w="15652">
                <a:moveTo>
                  <a:pt x="-1" y="4280"/>
                </a:moveTo>
                <a:cubicBezTo>
                  <a:pt x="1646" y="2548"/>
                  <a:pt x="3570" y="1102"/>
                  <a:pt x="5690" y="-1"/>
                </a:cubicBezTo>
              </a:path>
              <a:path extrusionOk="0" h="19166" w="15652">
                <a:moveTo>
                  <a:pt x="-1" y="4280"/>
                </a:moveTo>
                <a:cubicBezTo>
                  <a:pt x="1646" y="2548"/>
                  <a:pt x="3570" y="1102"/>
                  <a:pt x="5690" y="-1"/>
                </a:cubicBezTo>
                <a:lnTo>
                  <a:pt x="15652" y="19166"/>
                </a:lnTo>
                <a:close/>
              </a:path>
            </a:pathLst>
          </a:custGeom>
          <a:solidFill>
            <a:srgbClr val="800080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2"/>
          <p:cNvSpPr/>
          <p:nvPr/>
        </p:nvSpPr>
        <p:spPr>
          <a:xfrm>
            <a:off x="9315603" y="2476500"/>
            <a:ext cx="866775" cy="1835150"/>
          </a:xfrm>
          <a:custGeom>
            <a:rect b="b" l="l" r="r" t="t"/>
            <a:pathLst>
              <a:path extrusionOk="0" fill="none" h="21266" w="10013">
                <a:moveTo>
                  <a:pt x="0" y="2127"/>
                </a:moveTo>
                <a:cubicBezTo>
                  <a:pt x="1955" y="1103"/>
                  <a:pt x="4056" y="386"/>
                  <a:pt x="6229" y="-1"/>
                </a:cubicBezTo>
              </a:path>
              <a:path extrusionOk="0" h="21266" w="10013">
                <a:moveTo>
                  <a:pt x="0" y="2127"/>
                </a:moveTo>
                <a:cubicBezTo>
                  <a:pt x="1955" y="1103"/>
                  <a:pt x="4056" y="386"/>
                  <a:pt x="6229" y="-1"/>
                </a:cubicBezTo>
                <a:lnTo>
                  <a:pt x="10013" y="21266"/>
                </a:lnTo>
                <a:close/>
              </a:path>
            </a:pathLst>
          </a:custGeom>
          <a:solidFill>
            <a:srgbClr val="FF6600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2"/>
          <p:cNvSpPr/>
          <p:nvPr/>
        </p:nvSpPr>
        <p:spPr>
          <a:xfrm>
            <a:off x="9853766" y="2444750"/>
            <a:ext cx="342900" cy="1863725"/>
          </a:xfrm>
          <a:custGeom>
            <a:rect b="b" l="l" r="r" t="t"/>
            <a:pathLst>
              <a:path extrusionOk="0" fill="none" h="21600" w="3966">
                <a:moveTo>
                  <a:pt x="-1" y="351"/>
                </a:moveTo>
                <a:cubicBezTo>
                  <a:pt x="1280" y="117"/>
                  <a:pt x="2580" y="0"/>
                  <a:pt x="3882" y="0"/>
                </a:cubicBezTo>
                <a:cubicBezTo>
                  <a:pt x="3909" y="0"/>
                  <a:pt x="3937" y="0"/>
                  <a:pt x="3965" y="0"/>
                </a:cubicBezTo>
              </a:path>
              <a:path extrusionOk="0" h="21600" w="3966">
                <a:moveTo>
                  <a:pt x="-1" y="351"/>
                </a:moveTo>
                <a:cubicBezTo>
                  <a:pt x="1280" y="117"/>
                  <a:pt x="2580" y="0"/>
                  <a:pt x="3882" y="0"/>
                </a:cubicBezTo>
                <a:cubicBezTo>
                  <a:pt x="3909" y="0"/>
                  <a:pt x="3937" y="0"/>
                  <a:pt x="3965" y="0"/>
                </a:cubicBezTo>
                <a:lnTo>
                  <a:pt x="3882" y="21600"/>
                </a:lnTo>
                <a:close/>
              </a:path>
            </a:pathLst>
          </a:cu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10277628" y="1597025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Firearms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1.9%</a:t>
            </a:r>
            <a:endParaRPr/>
          </a:p>
        </p:txBody>
      </p:sp>
      <p:sp>
        <p:nvSpPr>
          <p:cNvPr id="602" name="Google Shape;602;p42"/>
          <p:cNvSpPr/>
          <p:nvPr/>
        </p:nvSpPr>
        <p:spPr>
          <a:xfrm>
            <a:off x="10064903" y="2000250"/>
            <a:ext cx="685800" cy="533400"/>
          </a:xfrm>
          <a:custGeom>
            <a:rect b="b" l="l" r="r" t="t"/>
            <a:pathLst>
              <a:path extrusionOk="0" h="336" w="432">
                <a:moveTo>
                  <a:pt x="432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10293503" y="4114800"/>
            <a:ext cx="14478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vehicles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57.8%</a:t>
            </a:r>
            <a:endParaRPr/>
          </a:p>
        </p:txBody>
      </p:sp>
      <p:sp>
        <p:nvSpPr>
          <p:cNvPr id="604" name="Google Shape;604;p42"/>
          <p:cNvSpPr/>
          <p:nvPr/>
        </p:nvSpPr>
        <p:spPr>
          <a:xfrm>
            <a:off x="8321828" y="2438400"/>
            <a:ext cx="3733800" cy="37338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6635903" y="38100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8.5%</a:t>
            </a:r>
            <a:endParaRPr/>
          </a:p>
        </p:txBody>
      </p:sp>
      <p:sp>
        <p:nvSpPr>
          <p:cNvPr id="606" name="Google Shape;606;p42"/>
          <p:cNvSpPr txBox="1"/>
          <p:nvPr/>
        </p:nvSpPr>
        <p:spPr>
          <a:xfrm>
            <a:off x="8321828" y="4606925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16.2%</a:t>
            </a:r>
            <a:endParaRPr/>
          </a:p>
        </p:txBody>
      </p:sp>
      <p:sp>
        <p:nvSpPr>
          <p:cNvPr id="607" name="Google Shape;607;p42"/>
          <p:cNvSpPr txBox="1"/>
          <p:nvPr/>
        </p:nvSpPr>
        <p:spPr>
          <a:xfrm>
            <a:off x="6512078" y="286494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Drowning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6.1%</a:t>
            </a:r>
            <a:endParaRPr/>
          </a:p>
        </p:txBody>
      </p:sp>
      <p:sp>
        <p:nvSpPr>
          <p:cNvPr id="608" name="Google Shape;608;p42"/>
          <p:cNvSpPr txBox="1"/>
          <p:nvPr/>
        </p:nvSpPr>
        <p:spPr>
          <a:xfrm>
            <a:off x="7474103" y="22098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5.6%</a:t>
            </a:r>
            <a:endParaRPr/>
          </a:p>
        </p:txBody>
      </p:sp>
      <p:sp>
        <p:nvSpPr>
          <p:cNvPr id="609" name="Google Shape;609;p42"/>
          <p:cNvSpPr txBox="1"/>
          <p:nvPr/>
        </p:nvSpPr>
        <p:spPr>
          <a:xfrm>
            <a:off x="8464703" y="1600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Ingestion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3.9%</a:t>
            </a:r>
            <a:endParaRPr/>
          </a:p>
        </p:txBody>
      </p:sp>
      <p:cxnSp>
        <p:nvCxnSpPr>
          <p:cNvPr id="610" name="Google Shape;610;p42"/>
          <p:cNvCxnSpPr/>
          <p:nvPr/>
        </p:nvCxnSpPr>
        <p:spPr>
          <a:xfrm>
            <a:off x="8007503" y="4191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42"/>
          <p:cNvSpPr/>
          <p:nvPr/>
        </p:nvSpPr>
        <p:spPr>
          <a:xfrm>
            <a:off x="7702703" y="3276600"/>
            <a:ext cx="1143000" cy="228600"/>
          </a:xfrm>
          <a:custGeom>
            <a:rect b="b" l="l" r="r" t="t"/>
            <a:pathLst>
              <a:path extrusionOk="0" h="144" w="720">
                <a:moveTo>
                  <a:pt x="0" y="0"/>
                </a:moveTo>
                <a:lnTo>
                  <a:pt x="480" y="0"/>
                </a:lnTo>
                <a:lnTo>
                  <a:pt x="720" y="1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p42"/>
          <p:cNvCxnSpPr/>
          <p:nvPr/>
        </p:nvCxnSpPr>
        <p:spPr>
          <a:xfrm>
            <a:off x="8785378" y="2606675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2"/>
          <p:cNvCxnSpPr/>
          <p:nvPr/>
        </p:nvCxnSpPr>
        <p:spPr>
          <a:xfrm>
            <a:off x="9455303" y="2286000"/>
            <a:ext cx="168275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"/>
          <p:cNvSpPr/>
          <p:nvPr/>
        </p:nvSpPr>
        <p:spPr>
          <a:xfrm>
            <a:off x="838200" y="1254936"/>
            <a:ext cx="8763000" cy="133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590"/>
              <a:buFont typeface="Arial"/>
              <a:buChar char="•"/>
            </a:pPr>
            <a:r>
              <a:rPr b="1" lang="en-US" sz="259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Pareto chart is a vertical bar graph is which the height of each bar represents the frequency.  The bars are placed in order of decreasing height, with the tallest bar to the left. </a:t>
            </a:r>
            <a:endParaRPr/>
          </a:p>
        </p:txBody>
      </p:sp>
      <p:sp>
        <p:nvSpPr>
          <p:cNvPr id="620" name="Google Shape;620;p43"/>
          <p:cNvSpPr/>
          <p:nvPr/>
        </p:nvSpPr>
        <p:spPr>
          <a:xfrm>
            <a:off x="309253" y="2514600"/>
            <a:ext cx="3708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Accidental Deaths in the USA in 2002</a:t>
            </a:r>
            <a:endParaRPr/>
          </a:p>
        </p:txBody>
      </p:sp>
      <p:graphicFrame>
        <p:nvGraphicFramePr>
          <p:cNvPr id="621" name="Google Shape;621;p43"/>
          <p:cNvGraphicFramePr/>
          <p:nvPr/>
        </p:nvGraphicFramePr>
        <p:xfrm>
          <a:off x="290202" y="2957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3733800"/>
                <a:gridCol w="19812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Type</a:t>
                      </a:r>
                      <a:endParaRPr/>
                    </a:p>
                  </a:txBody>
                  <a:tcPr marT="27425" marB="274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</a:t>
                      </a:r>
                      <a:endParaRPr/>
                    </a:p>
                  </a:txBody>
                  <a:tcPr marT="27425" marB="274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Motor Vehicle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43,500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Falls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12,200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Poison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6,400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Drowning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4,600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4,200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Ingestion of Food/Object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2,900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Firearms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1,400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2" name="Google Shape;622;p4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entury"/>
              <a:buNone/>
            </a:pPr>
            <a:r>
              <a:rPr b="1" lang="en-US" sz="4000">
                <a:latin typeface="Century"/>
                <a:ea typeface="Century"/>
                <a:cs typeface="Century"/>
                <a:sym typeface="Century"/>
              </a:rPr>
              <a:t>Pareto Chart</a:t>
            </a:r>
            <a:endParaRPr/>
          </a:p>
        </p:txBody>
      </p:sp>
      <p:pic>
        <p:nvPicPr>
          <p:cNvPr id="623" name="Google Shape;6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2885" y="2594786"/>
            <a:ext cx="5983963" cy="376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Scatter Plot</a:t>
            </a:r>
            <a:endParaRPr/>
          </a:p>
        </p:txBody>
      </p:sp>
      <p:sp>
        <p:nvSpPr>
          <p:cNvPr id="630" name="Google Shape;630;p44"/>
          <p:cNvSpPr txBox="1"/>
          <p:nvPr/>
        </p:nvSpPr>
        <p:spPr>
          <a:xfrm>
            <a:off x="838200" y="1106658"/>
            <a:ext cx="8488362" cy="246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scatter plot</a:t>
            </a: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the ordered pairs are graphed as points in a coordinate plane.  The scatter plot is used to show the relationship between two quantitative variables.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following scatter plot represents the relationship between the number of absences from a class during the semester and the final grade.</a:t>
            </a:r>
            <a:endParaRPr/>
          </a:p>
          <a:p>
            <a:pPr indent="-64135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1" name="Google Shape;631;p44"/>
          <p:cNvGrpSpPr/>
          <p:nvPr/>
        </p:nvGrpSpPr>
        <p:grpSpPr>
          <a:xfrm>
            <a:off x="9553574" y="1274054"/>
            <a:ext cx="2174875" cy="2884488"/>
            <a:chOff x="4146" y="902"/>
            <a:chExt cx="1370" cy="1817"/>
          </a:xfrm>
        </p:grpSpPr>
        <p:sp>
          <p:nvSpPr>
            <p:cNvPr id="632" name="Google Shape;632;p44"/>
            <p:cNvSpPr txBox="1"/>
            <p:nvPr/>
          </p:nvSpPr>
          <p:spPr>
            <a:xfrm>
              <a:off x="4146" y="902"/>
              <a:ext cx="79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Absences</a:t>
              </a:r>
              <a:endParaRPr/>
            </a:p>
          </p:txBody>
        </p:sp>
        <p:sp>
          <p:nvSpPr>
            <p:cNvPr id="633" name="Google Shape;633;p44"/>
            <p:cNvSpPr txBox="1"/>
            <p:nvPr/>
          </p:nvSpPr>
          <p:spPr>
            <a:xfrm>
              <a:off x="4944" y="902"/>
              <a:ext cx="57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Grade</a:t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4311" y="1048"/>
              <a:ext cx="468" cy="1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5002" y="1048"/>
              <a:ext cx="456" cy="1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81</a:t>
              </a:r>
              <a:endParaRPr/>
            </a:p>
          </p:txBody>
        </p:sp>
        <p:cxnSp>
          <p:nvCxnSpPr>
            <p:cNvPr id="636" name="Google Shape;636;p44"/>
            <p:cNvCxnSpPr/>
            <p:nvPr/>
          </p:nvCxnSpPr>
          <p:spPr>
            <a:xfrm>
              <a:off x="4272" y="1296"/>
              <a:ext cx="1224" cy="0"/>
            </a:xfrm>
            <a:prstGeom prst="straightConnector1">
              <a:avLst/>
            </a:prstGeom>
            <a:noFill/>
            <a:ln cap="sq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7" name="Google Shape;637;p44"/>
          <p:cNvGrpSpPr/>
          <p:nvPr/>
        </p:nvGrpSpPr>
        <p:grpSpPr>
          <a:xfrm>
            <a:off x="701406" y="3454944"/>
            <a:ext cx="6829425" cy="3576638"/>
            <a:chOff x="0" y="915"/>
            <a:chExt cx="4302" cy="2253"/>
          </a:xfrm>
        </p:grpSpPr>
        <p:sp>
          <p:nvSpPr>
            <p:cNvPr id="638" name="Google Shape;638;p44"/>
            <p:cNvSpPr txBox="1"/>
            <p:nvPr/>
          </p:nvSpPr>
          <p:spPr>
            <a:xfrm>
              <a:off x="0" y="915"/>
              <a:ext cx="847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Final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grade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i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9" name="Google Shape;639;p44"/>
            <p:cNvGrpSpPr/>
            <p:nvPr/>
          </p:nvGrpSpPr>
          <p:grpSpPr>
            <a:xfrm>
              <a:off x="1094" y="2736"/>
              <a:ext cx="3193" cy="155"/>
              <a:chOff x="820" y="4464"/>
              <a:chExt cx="3297" cy="242"/>
            </a:xfrm>
          </p:grpSpPr>
          <p:sp>
            <p:nvSpPr>
              <p:cNvPr id="640" name="Google Shape;640;p44"/>
              <p:cNvSpPr/>
              <p:nvPr/>
            </p:nvSpPr>
            <p:spPr>
              <a:xfrm>
                <a:off x="820" y="4465"/>
                <a:ext cx="73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44"/>
              <p:cNvSpPr/>
              <p:nvPr/>
            </p:nvSpPr>
            <p:spPr>
              <a:xfrm>
                <a:off x="1221" y="4465"/>
                <a:ext cx="73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44"/>
              <p:cNvSpPr/>
              <p:nvPr/>
            </p:nvSpPr>
            <p:spPr>
              <a:xfrm>
                <a:off x="1609" y="4465"/>
                <a:ext cx="73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44"/>
              <p:cNvSpPr/>
              <p:nvPr/>
            </p:nvSpPr>
            <p:spPr>
              <a:xfrm>
                <a:off x="2008" y="4465"/>
                <a:ext cx="74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44"/>
              <p:cNvSpPr/>
              <p:nvPr/>
            </p:nvSpPr>
            <p:spPr>
              <a:xfrm>
                <a:off x="2415" y="4465"/>
                <a:ext cx="74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44"/>
              <p:cNvSpPr/>
              <p:nvPr/>
            </p:nvSpPr>
            <p:spPr>
              <a:xfrm>
                <a:off x="2776" y="4465"/>
                <a:ext cx="14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44"/>
              <p:cNvSpPr/>
              <p:nvPr/>
            </p:nvSpPr>
            <p:spPr>
              <a:xfrm>
                <a:off x="3162" y="4465"/>
                <a:ext cx="147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44"/>
              <p:cNvSpPr/>
              <p:nvPr/>
            </p:nvSpPr>
            <p:spPr>
              <a:xfrm>
                <a:off x="3565" y="4465"/>
                <a:ext cx="14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44"/>
              <p:cNvSpPr/>
              <p:nvPr/>
            </p:nvSpPr>
            <p:spPr>
              <a:xfrm>
                <a:off x="3970" y="4464"/>
                <a:ext cx="147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1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44"/>
            <p:cNvGrpSpPr/>
            <p:nvPr/>
          </p:nvGrpSpPr>
          <p:grpSpPr>
            <a:xfrm>
              <a:off x="1136" y="2646"/>
              <a:ext cx="3074" cy="54"/>
              <a:chOff x="863" y="4323"/>
              <a:chExt cx="3174" cy="84"/>
            </a:xfrm>
          </p:grpSpPr>
          <p:cxnSp>
            <p:nvCxnSpPr>
              <p:cNvPr id="650" name="Google Shape;650;p44"/>
              <p:cNvCxnSpPr/>
              <p:nvPr/>
            </p:nvCxnSpPr>
            <p:spPr>
              <a:xfrm>
                <a:off x="863" y="4323"/>
                <a:ext cx="1" cy="84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44"/>
              <p:cNvCxnSpPr/>
              <p:nvPr/>
            </p:nvCxnSpPr>
            <p:spPr>
              <a:xfrm>
                <a:off x="1265" y="4323"/>
                <a:ext cx="1" cy="84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44"/>
              <p:cNvCxnSpPr/>
              <p:nvPr/>
            </p:nvCxnSpPr>
            <p:spPr>
              <a:xfrm>
                <a:off x="1653" y="4323"/>
                <a:ext cx="1" cy="84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44"/>
              <p:cNvCxnSpPr/>
              <p:nvPr/>
            </p:nvCxnSpPr>
            <p:spPr>
              <a:xfrm>
                <a:off x="2055" y="4323"/>
                <a:ext cx="1" cy="84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44"/>
              <p:cNvCxnSpPr/>
              <p:nvPr/>
            </p:nvCxnSpPr>
            <p:spPr>
              <a:xfrm>
                <a:off x="2456" y="4323"/>
                <a:ext cx="1" cy="84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44"/>
              <p:cNvCxnSpPr/>
              <p:nvPr/>
            </p:nvCxnSpPr>
            <p:spPr>
              <a:xfrm>
                <a:off x="2844" y="4323"/>
                <a:ext cx="1" cy="84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44"/>
              <p:cNvCxnSpPr/>
              <p:nvPr/>
            </p:nvCxnSpPr>
            <p:spPr>
              <a:xfrm>
                <a:off x="3246" y="4323"/>
                <a:ext cx="1" cy="84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44"/>
              <p:cNvCxnSpPr/>
              <p:nvPr/>
            </p:nvCxnSpPr>
            <p:spPr>
              <a:xfrm>
                <a:off x="3634" y="4323"/>
                <a:ext cx="1" cy="84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44"/>
              <p:cNvCxnSpPr/>
              <p:nvPr/>
            </p:nvCxnSpPr>
            <p:spPr>
              <a:xfrm>
                <a:off x="4036" y="4323"/>
                <a:ext cx="1" cy="84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59" name="Google Shape;659;p44"/>
            <p:cNvSpPr/>
            <p:nvPr/>
          </p:nvSpPr>
          <p:spPr>
            <a:xfrm>
              <a:off x="843" y="2432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843" y="2183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843" y="1943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60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843" y="1703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843" y="1462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80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843" y="1223"/>
              <a:ext cx="14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" name="Google Shape;665;p44"/>
            <p:cNvCxnSpPr/>
            <p:nvPr/>
          </p:nvCxnSpPr>
          <p:spPr>
            <a:xfrm flipH="1">
              <a:off x="1016" y="2506"/>
              <a:ext cx="121" cy="1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4"/>
            <p:cNvCxnSpPr/>
            <p:nvPr/>
          </p:nvCxnSpPr>
          <p:spPr>
            <a:xfrm rot="10800000">
              <a:off x="1016" y="2385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4"/>
            <p:cNvCxnSpPr/>
            <p:nvPr/>
          </p:nvCxnSpPr>
          <p:spPr>
            <a:xfrm rot="10800000">
              <a:off x="1016" y="2264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4"/>
            <p:cNvCxnSpPr/>
            <p:nvPr/>
          </p:nvCxnSpPr>
          <p:spPr>
            <a:xfrm rot="10800000">
              <a:off x="1016" y="2143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4"/>
            <p:cNvCxnSpPr/>
            <p:nvPr/>
          </p:nvCxnSpPr>
          <p:spPr>
            <a:xfrm rot="10800000">
              <a:off x="1016" y="2022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4"/>
            <p:cNvCxnSpPr/>
            <p:nvPr/>
          </p:nvCxnSpPr>
          <p:spPr>
            <a:xfrm rot="10800000">
              <a:off x="1016" y="1901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4"/>
            <p:cNvCxnSpPr/>
            <p:nvPr/>
          </p:nvCxnSpPr>
          <p:spPr>
            <a:xfrm rot="10800000">
              <a:off x="1016" y="1780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4"/>
            <p:cNvCxnSpPr/>
            <p:nvPr/>
          </p:nvCxnSpPr>
          <p:spPr>
            <a:xfrm rot="10800000">
              <a:off x="1016" y="1538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4"/>
            <p:cNvCxnSpPr/>
            <p:nvPr/>
          </p:nvCxnSpPr>
          <p:spPr>
            <a:xfrm rot="10800000">
              <a:off x="1016" y="1296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4"/>
            <p:cNvCxnSpPr/>
            <p:nvPr/>
          </p:nvCxnSpPr>
          <p:spPr>
            <a:xfrm flipH="1">
              <a:off x="1016" y="1174"/>
              <a:ext cx="121" cy="1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4"/>
            <p:cNvCxnSpPr/>
            <p:nvPr/>
          </p:nvCxnSpPr>
          <p:spPr>
            <a:xfrm>
              <a:off x="1042" y="2646"/>
              <a:ext cx="3260" cy="1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4"/>
            <p:cNvCxnSpPr/>
            <p:nvPr/>
          </p:nvCxnSpPr>
          <p:spPr>
            <a:xfrm flipH="1" rot="10800000">
              <a:off x="1128" y="1058"/>
              <a:ext cx="1" cy="1484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7" name="Google Shape;677;p44"/>
            <p:cNvSpPr txBox="1"/>
            <p:nvPr/>
          </p:nvSpPr>
          <p:spPr>
            <a:xfrm>
              <a:off x="2204" y="2880"/>
              <a:ext cx="121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Absences (</a:t>
              </a:r>
              <a:r>
                <a:rPr i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8" name="Google Shape;678;p44"/>
            <p:cNvCxnSpPr/>
            <p:nvPr/>
          </p:nvCxnSpPr>
          <p:spPr>
            <a:xfrm rot="10800000">
              <a:off x="1016" y="1659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4"/>
            <p:cNvCxnSpPr/>
            <p:nvPr/>
          </p:nvCxnSpPr>
          <p:spPr>
            <a:xfrm rot="10800000">
              <a:off x="1016" y="1417"/>
              <a:ext cx="121" cy="0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4"/>
            <p:cNvCxnSpPr/>
            <p:nvPr/>
          </p:nvCxnSpPr>
          <p:spPr>
            <a:xfrm flipH="1">
              <a:off x="1019" y="1053"/>
              <a:ext cx="121" cy="1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1" name="Google Shape;681;p44"/>
            <p:cNvSpPr/>
            <p:nvPr/>
          </p:nvSpPr>
          <p:spPr>
            <a:xfrm>
              <a:off x="768" y="981"/>
              <a:ext cx="21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1548" y="1222"/>
              <a:ext cx="58" cy="58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2060" y="1265"/>
              <a:ext cx="58" cy="58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274" y="1481"/>
              <a:ext cx="58" cy="58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2658" y="1550"/>
              <a:ext cx="58" cy="58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2852" y="1654"/>
              <a:ext cx="58" cy="58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3426" y="2033"/>
              <a:ext cx="58" cy="58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004" y="2417"/>
              <a:ext cx="58" cy="58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9" name="Google Shape;689;p44"/>
          <p:cNvSpPr txBox="1"/>
          <p:nvPr/>
        </p:nvSpPr>
        <p:spPr>
          <a:xfrm>
            <a:off x="8374667" y="4687883"/>
            <a:ext cx="35553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From the scatter plot, you can see that as the number of absences increases, the final grade tends to decrease.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Times Series Chart</a:t>
            </a:r>
            <a:endParaRPr/>
          </a:p>
        </p:txBody>
      </p:sp>
      <p:graphicFrame>
        <p:nvGraphicFramePr>
          <p:cNvPr id="696" name="Google Shape;696;p45"/>
          <p:cNvGraphicFramePr/>
          <p:nvPr/>
        </p:nvGraphicFramePr>
        <p:xfrm>
          <a:off x="838200" y="3141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713200"/>
                <a:gridCol w="27132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Month</a:t>
                      </a:r>
                      <a:endParaRPr/>
                    </a:p>
                  </a:txBody>
                  <a:tcPr marT="27425" marB="274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Minutes</a:t>
                      </a:r>
                      <a:endParaRPr/>
                    </a:p>
                  </a:txBody>
                  <a:tcPr marT="27425" marB="274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January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236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February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242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March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188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April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175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May</a:t>
                      </a:r>
                      <a:endParaRPr/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199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entury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June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27425" marB="27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135</a:t>
                      </a:r>
                      <a:endParaRPr/>
                    </a:p>
                  </a:txBody>
                  <a:tcPr marT="27425" marB="27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7" name="Google Shape;697;p45"/>
          <p:cNvSpPr txBox="1"/>
          <p:nvPr/>
        </p:nvSpPr>
        <p:spPr>
          <a:xfrm>
            <a:off x="838200" y="1197659"/>
            <a:ext cx="8777287" cy="1827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time series chart is used to graph a time series.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data set that is composed of quantitative data entries taken at regular intervals over a period of time is a time series.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following table lists the number of minutes Bob used on his cell phone for the last six months.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8" name="Google Shape;6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3737" y="3025302"/>
            <a:ext cx="5254799" cy="343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6"/>
          <p:cNvSpPr txBox="1"/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Measure of Central Tendency</a:t>
            </a:r>
            <a:endParaRPr/>
          </a:p>
        </p:txBody>
      </p:sp>
      <p:sp>
        <p:nvSpPr>
          <p:cNvPr id="705" name="Google Shape;70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Mean </a:t>
            </a:r>
            <a:endParaRPr/>
          </a:p>
        </p:txBody>
      </p:sp>
      <p:sp>
        <p:nvSpPr>
          <p:cNvPr id="711" name="Google Shape;711;p47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12" name="Google Shape;712;p4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3" name="Google Shape;713;p47"/>
          <p:cNvSpPr txBox="1"/>
          <p:nvPr/>
        </p:nvSpPr>
        <p:spPr>
          <a:xfrm>
            <a:off x="1719618" y="5588000"/>
            <a:ext cx="437638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mean age of the employees is 49 years.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Types of Statistics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6172200" y="61937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693920" y="1176338"/>
            <a:ext cx="3611880" cy="77724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4429679" y="2545080"/>
            <a:ext cx="4244100" cy="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21"/>
          <p:cNvSpPr/>
          <p:nvPr/>
        </p:nvSpPr>
        <p:spPr>
          <a:xfrm>
            <a:off x="7642619" y="3172460"/>
            <a:ext cx="2062319" cy="77724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Inferential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413759" y="3141980"/>
            <a:ext cx="2062319" cy="77724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endParaRPr/>
          </a:p>
        </p:txBody>
      </p:sp>
      <p:cxnSp>
        <p:nvCxnSpPr>
          <p:cNvPr id="139" name="Google Shape;139;p21"/>
          <p:cNvCxnSpPr>
            <a:endCxn id="137" idx="0"/>
          </p:cNvCxnSpPr>
          <p:nvPr/>
        </p:nvCxnSpPr>
        <p:spPr>
          <a:xfrm>
            <a:off x="8673779" y="2522360"/>
            <a:ext cx="0" cy="650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21"/>
          <p:cNvCxnSpPr>
            <a:endCxn id="138" idx="0"/>
          </p:cNvCxnSpPr>
          <p:nvPr/>
        </p:nvCxnSpPr>
        <p:spPr>
          <a:xfrm>
            <a:off x="4444919" y="2506880"/>
            <a:ext cx="0" cy="635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21"/>
          <p:cNvCxnSpPr>
            <a:stCxn id="135" idx="2"/>
          </p:cNvCxnSpPr>
          <p:nvPr/>
        </p:nvCxnSpPr>
        <p:spPr>
          <a:xfrm>
            <a:off x="6499860" y="1953578"/>
            <a:ext cx="0" cy="59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2372279" y="4495800"/>
            <a:ext cx="4244100" cy="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21"/>
          <p:cNvSpPr/>
          <p:nvPr/>
        </p:nvSpPr>
        <p:spPr>
          <a:xfrm>
            <a:off x="4725629" y="5123180"/>
            <a:ext cx="3788783" cy="77724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Measures of Dispersion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698822" y="5092700"/>
            <a:ext cx="3355017" cy="77724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Measure of Central Tendency</a:t>
            </a:r>
            <a:endParaRPr/>
          </a:p>
        </p:txBody>
      </p:sp>
      <p:cxnSp>
        <p:nvCxnSpPr>
          <p:cNvPr id="145" name="Google Shape;145;p21"/>
          <p:cNvCxnSpPr>
            <a:endCxn id="143" idx="0"/>
          </p:cNvCxnSpPr>
          <p:nvPr/>
        </p:nvCxnSpPr>
        <p:spPr>
          <a:xfrm>
            <a:off x="6616421" y="4473080"/>
            <a:ext cx="3600" cy="650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21"/>
          <p:cNvCxnSpPr>
            <a:endCxn id="144" idx="0"/>
          </p:cNvCxnSpPr>
          <p:nvPr/>
        </p:nvCxnSpPr>
        <p:spPr>
          <a:xfrm flipH="1">
            <a:off x="2376331" y="4457600"/>
            <a:ext cx="11100" cy="635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21"/>
          <p:cNvCxnSpPr>
            <a:stCxn id="138" idx="2"/>
          </p:cNvCxnSpPr>
          <p:nvPr/>
        </p:nvCxnSpPr>
        <p:spPr>
          <a:xfrm>
            <a:off x="4444919" y="3919220"/>
            <a:ext cx="0" cy="597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1"/>
          <p:cNvSpPr txBox="1"/>
          <p:nvPr/>
        </p:nvSpPr>
        <p:spPr>
          <a:xfrm>
            <a:off x="59694" y="2017081"/>
            <a:ext cx="386964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statistical and graphic techniques to present information about the data set being studied.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, Summarizing, and describing data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8589920" y="1671181"/>
            <a:ext cx="36020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conclusions about a population using statistics calculated on a sample considered to be representative of that population.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50520" y="6136660"/>
            <a:ext cx="1146809" cy="52322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1681561" y="6148070"/>
            <a:ext cx="1343579" cy="52322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3182700" y="6148070"/>
            <a:ext cx="1343579" cy="52322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endParaRPr/>
          </a:p>
        </p:txBody>
      </p:sp>
      <p:cxnSp>
        <p:nvCxnSpPr>
          <p:cNvPr id="153" name="Google Shape;153;p21"/>
          <p:cNvCxnSpPr>
            <a:stCxn id="144" idx="2"/>
            <a:endCxn id="151" idx="0"/>
          </p:cNvCxnSpPr>
          <p:nvPr/>
        </p:nvCxnSpPr>
        <p:spPr>
          <a:xfrm flipH="1">
            <a:off x="2353231" y="5869940"/>
            <a:ext cx="23100" cy="278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21"/>
          <p:cNvCxnSpPr>
            <a:stCxn id="144" idx="2"/>
            <a:endCxn id="152" idx="0"/>
          </p:cNvCxnSpPr>
          <p:nvPr/>
        </p:nvCxnSpPr>
        <p:spPr>
          <a:xfrm>
            <a:off x="2376331" y="5869940"/>
            <a:ext cx="1478100" cy="278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21"/>
          <p:cNvCxnSpPr>
            <a:stCxn id="144" idx="2"/>
            <a:endCxn id="150" idx="0"/>
          </p:cNvCxnSpPr>
          <p:nvPr/>
        </p:nvCxnSpPr>
        <p:spPr>
          <a:xfrm flipH="1">
            <a:off x="924031" y="5869940"/>
            <a:ext cx="1452300" cy="2667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21"/>
          <p:cNvSpPr txBox="1"/>
          <p:nvPr/>
        </p:nvSpPr>
        <p:spPr>
          <a:xfrm>
            <a:off x="4617720" y="6136660"/>
            <a:ext cx="1146809" cy="52322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5872561" y="6148070"/>
            <a:ext cx="1501139" cy="52322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7449900" y="6148070"/>
            <a:ext cx="3060539" cy="52322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endParaRPr/>
          </a:p>
        </p:txBody>
      </p:sp>
      <p:cxnSp>
        <p:nvCxnSpPr>
          <p:cNvPr id="159" name="Google Shape;159;p21"/>
          <p:cNvCxnSpPr>
            <a:stCxn id="143" idx="2"/>
            <a:endCxn id="157" idx="0"/>
          </p:cNvCxnSpPr>
          <p:nvPr/>
        </p:nvCxnSpPr>
        <p:spPr>
          <a:xfrm>
            <a:off x="6620021" y="5900420"/>
            <a:ext cx="3000" cy="2475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21"/>
          <p:cNvCxnSpPr>
            <a:stCxn id="143" idx="2"/>
            <a:endCxn id="158" idx="0"/>
          </p:cNvCxnSpPr>
          <p:nvPr/>
        </p:nvCxnSpPr>
        <p:spPr>
          <a:xfrm>
            <a:off x="6620021" y="5900420"/>
            <a:ext cx="2360100" cy="2475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21"/>
          <p:cNvCxnSpPr>
            <a:stCxn id="143" idx="2"/>
            <a:endCxn id="156" idx="0"/>
          </p:cNvCxnSpPr>
          <p:nvPr/>
        </p:nvCxnSpPr>
        <p:spPr>
          <a:xfrm flipH="1">
            <a:off x="5191121" y="5900420"/>
            <a:ext cx="1428900" cy="2361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21"/>
          <p:cNvSpPr txBox="1"/>
          <p:nvPr/>
        </p:nvSpPr>
        <p:spPr>
          <a:xfrm>
            <a:off x="-97828" y="4129409"/>
            <a:ext cx="31229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you an idea of what is a typical or common value for a given variable.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690980" y="4263959"/>
            <a:ext cx="37978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Dispersion refers to how variable or “spread out” data values are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Median</a:t>
            </a:r>
            <a:endParaRPr/>
          </a:p>
        </p:txBody>
      </p:sp>
      <p:sp>
        <p:nvSpPr>
          <p:cNvPr id="719" name="Google Shape;719;p48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median</a:t>
            </a:r>
            <a:r>
              <a:rPr lang="en-US"/>
              <a:t> of a data set is the value that lies in the middle of the data when the data set is ordered.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the data set has an odd number of entries, the median is the middle data entry.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the data set has an even number of entries, the median is the mean of the two middle data entries.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following are the ages of all seven employees of a small company: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0" name="Google Shape;720;p4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21" name="Google Shape;721;p48"/>
          <p:cNvGraphicFramePr/>
          <p:nvPr/>
        </p:nvGraphicFramePr>
        <p:xfrm>
          <a:off x="4042011" y="4870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850"/>
                <a:gridCol w="586850"/>
                <a:gridCol w="586850"/>
                <a:gridCol w="586850"/>
                <a:gridCol w="586850"/>
                <a:gridCol w="586850"/>
                <a:gridCol w="586850"/>
              </a:tblGrid>
              <a:tr h="42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22" name="Google Shape;722;p48"/>
          <p:cNvGraphicFramePr/>
          <p:nvPr/>
        </p:nvGraphicFramePr>
        <p:xfrm>
          <a:off x="4042011" y="5736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850"/>
                <a:gridCol w="586850"/>
                <a:gridCol w="586850"/>
                <a:gridCol w="586850"/>
                <a:gridCol w="586850"/>
                <a:gridCol w="586850"/>
                <a:gridCol w="586850"/>
              </a:tblGrid>
              <a:tr h="42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3" name="Google Shape;723;p48"/>
          <p:cNvSpPr txBox="1"/>
          <p:nvPr/>
        </p:nvSpPr>
        <p:spPr>
          <a:xfrm>
            <a:off x="2314261" y="5739536"/>
            <a:ext cx="152621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DATA</a:t>
            </a:r>
            <a:endParaRPr/>
          </a:p>
        </p:txBody>
      </p:sp>
      <p:sp>
        <p:nvSpPr>
          <p:cNvPr id="724" name="Google Shape;724;p48"/>
          <p:cNvSpPr/>
          <p:nvPr/>
        </p:nvSpPr>
        <p:spPr>
          <a:xfrm>
            <a:off x="5791200" y="5727795"/>
            <a:ext cx="624840" cy="449168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/>
          </a:p>
        </p:txBody>
      </p:sp>
      <p:sp>
        <p:nvSpPr>
          <p:cNvPr id="725" name="Google Shape;725;p48"/>
          <p:cNvSpPr txBox="1"/>
          <p:nvPr/>
        </p:nvSpPr>
        <p:spPr>
          <a:xfrm>
            <a:off x="3840480" y="6432885"/>
            <a:ext cx="454499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median age of the employees is 53 years.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Mode</a:t>
            </a:r>
            <a:endParaRPr/>
          </a:p>
        </p:txBody>
      </p:sp>
      <p:sp>
        <p:nvSpPr>
          <p:cNvPr id="731" name="Google Shape;731;p49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mode</a:t>
            </a:r>
            <a:r>
              <a:rPr lang="en-US"/>
              <a:t> of a data set is the data entry that occurs with the greatest frequency.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no entry is repeated, the data set has </a:t>
            </a:r>
            <a:r>
              <a:rPr lang="en-US">
                <a:solidFill>
                  <a:srgbClr val="002060"/>
                </a:solidFill>
              </a:rPr>
              <a:t>no mode. 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two entries occur with the same greatest frequency, each entry is a </a:t>
            </a:r>
            <a:r>
              <a:rPr lang="en-US">
                <a:solidFill>
                  <a:srgbClr val="002060"/>
                </a:solidFill>
              </a:rPr>
              <a:t>mode</a:t>
            </a:r>
            <a:r>
              <a:rPr lang="en-US"/>
              <a:t> and the data set is </a:t>
            </a:r>
            <a:r>
              <a:rPr lang="en-US">
                <a:solidFill>
                  <a:srgbClr val="002060"/>
                </a:solidFill>
              </a:rPr>
              <a:t>called bimodal.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following are the ages of all seven employees of a small company: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32" name="Google Shape;732;p4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33" name="Google Shape;733;p49"/>
          <p:cNvGraphicFramePr/>
          <p:nvPr/>
        </p:nvGraphicFramePr>
        <p:xfrm>
          <a:off x="4042011" y="4870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850"/>
                <a:gridCol w="586850"/>
                <a:gridCol w="586850"/>
                <a:gridCol w="586850"/>
                <a:gridCol w="586850"/>
                <a:gridCol w="586850"/>
                <a:gridCol w="586850"/>
              </a:tblGrid>
              <a:tr h="42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34" name="Google Shape;734;p49"/>
          <p:cNvSpPr/>
          <p:nvPr/>
        </p:nvSpPr>
        <p:spPr>
          <a:xfrm>
            <a:off x="5783580" y="4840431"/>
            <a:ext cx="624840" cy="449168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735" name="Google Shape;735;p49"/>
          <p:cNvSpPr txBox="1"/>
          <p:nvPr/>
        </p:nvSpPr>
        <p:spPr>
          <a:xfrm>
            <a:off x="3840480" y="6432885"/>
            <a:ext cx="454499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mode age of the employees is 57 years.</a:t>
            </a: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7555629" y="4852811"/>
            <a:ext cx="624840" cy="449168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Outliers</a:t>
            </a:r>
            <a:endParaRPr/>
          </a:p>
        </p:txBody>
      </p:sp>
      <p:sp>
        <p:nvSpPr>
          <p:cNvPr id="742" name="Google Shape;742;p5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An outlier is a data point or observation whose value is quite different from the others in the data set being analyzed.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no absolute agreement about how to define outliers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43" name="Google Shape;743;p5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Comparing the Mean, Median and Mode</a:t>
            </a:r>
            <a:endParaRPr/>
          </a:p>
        </p:txBody>
      </p:sp>
      <p:sp>
        <p:nvSpPr>
          <p:cNvPr id="749" name="Google Shape;749;p51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Example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29-year-old employee joins the company, and the ages of the employees are now: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Recalculate the mean, the median, and the mode. 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Mean = 46.5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Median = 48.5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 = 57</a:t>
            </a:r>
            <a:endParaRPr/>
          </a:p>
          <a:p>
            <a:pPr indent="-101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50" name="Google Shape;750;p5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51" name="Google Shape;751;p51"/>
          <p:cNvGraphicFramePr/>
          <p:nvPr/>
        </p:nvGraphicFramePr>
        <p:xfrm>
          <a:off x="2762960" y="1275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850"/>
                <a:gridCol w="586850"/>
                <a:gridCol w="586850"/>
                <a:gridCol w="586850"/>
                <a:gridCol w="586850"/>
                <a:gridCol w="586850"/>
                <a:gridCol w="586850"/>
              </a:tblGrid>
              <a:tr h="42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52" name="Google Shape;752;p51"/>
          <p:cNvGraphicFramePr/>
          <p:nvPr/>
        </p:nvGraphicFramePr>
        <p:xfrm>
          <a:off x="2762960" y="2499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586175"/>
                <a:gridCol w="586175"/>
                <a:gridCol w="586175"/>
                <a:gridCol w="586175"/>
                <a:gridCol w="586175"/>
                <a:gridCol w="586175"/>
                <a:gridCol w="586175"/>
                <a:gridCol w="586175"/>
              </a:tblGrid>
              <a:tr h="42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3" name="Google Shape;753;p51"/>
          <p:cNvSpPr/>
          <p:nvPr/>
        </p:nvSpPr>
        <p:spPr>
          <a:xfrm>
            <a:off x="3657600" y="3564435"/>
            <a:ext cx="676656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11521"/>
                </a:solidFill>
                <a:latin typeface="Calibri"/>
                <a:ea typeface="Calibri"/>
                <a:cs typeface="Calibri"/>
                <a:sym typeface="Calibri"/>
              </a:rPr>
              <a:t>The mean takes every value into account but is affected by the outlier.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Weighted Mean</a:t>
            </a:r>
            <a:endParaRPr/>
          </a:p>
        </p:txBody>
      </p:sp>
      <p:sp>
        <p:nvSpPr>
          <p:cNvPr id="759" name="Google Shape;759;p52"/>
          <p:cNvSpPr txBox="1"/>
          <p:nvPr>
            <p:ph idx="1" type="body"/>
          </p:nvPr>
        </p:nvSpPr>
        <p:spPr>
          <a:xfrm>
            <a:off x="838201" y="1270000"/>
            <a:ext cx="65532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73" r="-1858" t="-27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760" name="Google Shape;760;p5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1" name="Google Shape;76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2961480"/>
            <a:ext cx="4465320" cy="223536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52"/>
          <p:cNvSpPr txBox="1"/>
          <p:nvPr/>
        </p:nvSpPr>
        <p:spPr>
          <a:xfrm>
            <a:off x="7543800" y="5621981"/>
            <a:ext cx="3108961" cy="6819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Mean of a Frequency Distribution</a:t>
            </a:r>
            <a:endParaRPr/>
          </a:p>
        </p:txBody>
      </p:sp>
      <p:grpSp>
        <p:nvGrpSpPr>
          <p:cNvPr id="769" name="Google Shape;769;p53"/>
          <p:cNvGrpSpPr/>
          <p:nvPr/>
        </p:nvGrpSpPr>
        <p:grpSpPr>
          <a:xfrm>
            <a:off x="838200" y="1421636"/>
            <a:ext cx="8458200" cy="3544502"/>
            <a:chOff x="288" y="2496"/>
            <a:chExt cx="5328" cy="1441"/>
          </a:xfrm>
        </p:grpSpPr>
        <p:sp>
          <p:nvSpPr>
            <p:cNvPr id="770" name="Google Shape;770;p53"/>
            <p:cNvSpPr txBox="1"/>
            <p:nvPr/>
          </p:nvSpPr>
          <p:spPr>
            <a:xfrm>
              <a:off x="288" y="2496"/>
              <a:ext cx="5328" cy="1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28600" lvl="0" marL="2286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Char char="•"/>
              </a:pPr>
              <a:r>
                <a:rPr b="1" lang="en-US" sz="2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The mean of a frequency distribution for a sample is approximated by</a:t>
              </a:r>
              <a:endParaRPr/>
            </a:p>
            <a:p>
              <a:pPr indent="-50800" lvl="0" marL="228600" marR="0" rtl="0" algn="just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None/>
              </a:pPr>
              <a:r>
                <a:t/>
              </a:r>
              <a:endParaRPr b="1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0" marL="228600" marR="0" rtl="0" algn="just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None/>
              </a:pPr>
              <a:r>
                <a:t/>
              </a:r>
              <a:endParaRPr b="1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50800" lvl="0" marL="228600" marR="0" rtl="0" algn="just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None/>
              </a:pPr>
              <a:r>
                <a:t/>
              </a:r>
              <a:endParaRPr b="1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0" marL="228600" marR="0" rtl="0" algn="just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2800"/>
                <a:buFont typeface="Arial"/>
                <a:buChar char="•"/>
              </a:pPr>
              <a:r>
                <a:rPr b="1" lang="en-US" sz="2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where x and f  are the midpoints and frequencies of the classes.</a:t>
              </a:r>
              <a:endParaRPr/>
            </a:p>
          </p:txBody>
        </p:sp>
        <p:pic>
          <p:nvPicPr>
            <p:cNvPr id="771" name="Google Shape;771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3" y="2896"/>
              <a:ext cx="4430" cy="4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Mean of a Frequency Distribution</a:t>
            </a:r>
            <a:endParaRPr/>
          </a:p>
        </p:txBody>
      </p:sp>
      <p:graphicFrame>
        <p:nvGraphicFramePr>
          <p:cNvPr id="778" name="Google Shape;778;p54"/>
          <p:cNvGraphicFramePr/>
          <p:nvPr/>
        </p:nvGraphicFramePr>
        <p:xfrm>
          <a:off x="1941786" y="1804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707675"/>
                <a:gridCol w="1403975"/>
                <a:gridCol w="1504250"/>
                <a:gridCol w="20056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·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 – 25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279.5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 – 33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236.0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 – 41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150.0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42 – 49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45.5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136.5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50 – 57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53.5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107.0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= 30</a:t>
                      </a:r>
                      <a:endParaRPr b="0" i="1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Σ = 909.0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79" name="Google Shape;77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5283200"/>
            <a:ext cx="15875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54"/>
          <p:cNvSpPr txBox="1"/>
          <p:nvPr/>
        </p:nvSpPr>
        <p:spPr>
          <a:xfrm>
            <a:off x="2961290" y="5943600"/>
            <a:ext cx="481330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 age of the students is 30.3 years.</a:t>
            </a:r>
            <a:endParaRPr/>
          </a:p>
        </p:txBody>
      </p:sp>
      <p:pic>
        <p:nvPicPr>
          <p:cNvPr id="781" name="Google Shape;78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5283200"/>
            <a:ext cx="812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4400" y="5467350"/>
            <a:ext cx="863600" cy="2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Shapes of Distributions</a:t>
            </a:r>
            <a:endParaRPr/>
          </a:p>
        </p:txBody>
      </p:sp>
      <p:sp>
        <p:nvSpPr>
          <p:cNvPr id="789" name="Google Shape;789;p55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frequency distribution is </a:t>
            </a:r>
            <a:r>
              <a:rPr lang="en-US">
                <a:solidFill>
                  <a:srgbClr val="FF0000"/>
                </a:solidFill>
              </a:rPr>
              <a:t>symmetric</a:t>
            </a:r>
            <a:r>
              <a:rPr lang="en-US"/>
              <a:t> when a </a:t>
            </a:r>
            <a:r>
              <a:rPr lang="en-US">
                <a:solidFill>
                  <a:srgbClr val="FF0000"/>
                </a:solidFill>
              </a:rPr>
              <a:t>vertical line </a:t>
            </a:r>
            <a:r>
              <a:rPr lang="en-US"/>
              <a:t>can be drawn through the </a:t>
            </a:r>
            <a:r>
              <a:rPr lang="en-US">
                <a:solidFill>
                  <a:srgbClr val="FF0000"/>
                </a:solidFill>
              </a:rPr>
              <a:t>middle</a:t>
            </a:r>
            <a:r>
              <a:rPr lang="en-US"/>
              <a:t> of a graph of the distribution and the </a:t>
            </a:r>
            <a:r>
              <a:rPr lang="en-US">
                <a:solidFill>
                  <a:srgbClr val="FF0000"/>
                </a:solidFill>
              </a:rPr>
              <a:t>resulting halves </a:t>
            </a:r>
            <a:r>
              <a:rPr lang="en-US"/>
              <a:t>are approximately the </a:t>
            </a:r>
            <a:r>
              <a:rPr lang="en-US">
                <a:solidFill>
                  <a:srgbClr val="FF0000"/>
                </a:solidFill>
              </a:rPr>
              <a:t>mirror images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790" name="Google Shape;790;p55"/>
          <p:cNvGraphicFramePr/>
          <p:nvPr/>
        </p:nvGraphicFramePr>
        <p:xfrm>
          <a:off x="9359466" y="2335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752600"/>
              </a:tblGrid>
              <a:tr h="382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28,000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1" name="Google Shape;791;p55"/>
          <p:cNvSpPr/>
          <p:nvPr/>
        </p:nvSpPr>
        <p:spPr>
          <a:xfrm>
            <a:off x="9359466" y="1826130"/>
            <a:ext cx="1973297" cy="369332"/>
          </a:xfrm>
          <a:prstGeom prst="rect">
            <a:avLst/>
          </a:prstGeom>
          <a:solidFill>
            <a:schemeClr val="accent2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Annual Incomes</a:t>
            </a:r>
            <a:endParaRPr/>
          </a:p>
        </p:txBody>
      </p:sp>
      <p:grpSp>
        <p:nvGrpSpPr>
          <p:cNvPr id="792" name="Google Shape;792;p55"/>
          <p:cNvGrpSpPr/>
          <p:nvPr/>
        </p:nvGrpSpPr>
        <p:grpSpPr>
          <a:xfrm flipH="1">
            <a:off x="5549462" y="5611931"/>
            <a:ext cx="6379782" cy="817563"/>
            <a:chOff x="192" y="3472"/>
            <a:chExt cx="3648" cy="515"/>
          </a:xfrm>
        </p:grpSpPr>
        <p:sp>
          <p:nvSpPr>
            <p:cNvPr id="793" name="Google Shape;793;p55"/>
            <p:cNvSpPr txBox="1"/>
            <p:nvPr/>
          </p:nvSpPr>
          <p:spPr>
            <a:xfrm>
              <a:off x="192" y="3648"/>
              <a:ext cx="2112" cy="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mean = median = mode</a:t>
              </a:r>
              <a:endParaRPr/>
            </a:p>
            <a:p>
              <a:pPr indent="0" lvl="0" marL="0" marR="0" rtl="0" algn="l">
                <a:lnSpc>
                  <a:spcPct val="75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= $25,000</a:t>
              </a:r>
              <a:endParaRPr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2160" y="3472"/>
              <a:ext cx="1680" cy="416"/>
            </a:xfrm>
            <a:custGeom>
              <a:rect b="b" l="l" r="r" t="t"/>
              <a:pathLst>
                <a:path extrusionOk="0" h="528" w="1632">
                  <a:moveTo>
                    <a:pt x="0" y="528"/>
                  </a:moveTo>
                  <a:lnTo>
                    <a:pt x="1632" y="528"/>
                  </a:lnTo>
                  <a:lnTo>
                    <a:pt x="1632" y="0"/>
                  </a:ln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" name="Google Shape;795;p55"/>
          <p:cNvGrpSpPr/>
          <p:nvPr/>
        </p:nvGrpSpPr>
        <p:grpSpPr>
          <a:xfrm>
            <a:off x="1767158" y="3095743"/>
            <a:ext cx="6065837" cy="2516188"/>
            <a:chOff x="1795" y="1872"/>
            <a:chExt cx="3821" cy="1585"/>
          </a:xfrm>
        </p:grpSpPr>
        <p:sp>
          <p:nvSpPr>
            <p:cNvPr id="796" name="Google Shape;796;p55"/>
            <p:cNvSpPr/>
            <p:nvPr/>
          </p:nvSpPr>
          <p:spPr>
            <a:xfrm>
              <a:off x="4951" y="2997"/>
              <a:ext cx="540" cy="230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cap="flat" cmpd="sng" w="111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2770" y="3000"/>
              <a:ext cx="542" cy="227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cap="flat" cmpd="sng" w="111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4402" y="2774"/>
              <a:ext cx="550" cy="453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cap="flat" cmpd="sng" w="111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3314" y="2774"/>
              <a:ext cx="541" cy="453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cap="flat" cmpd="sng" w="111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3858" y="2294"/>
              <a:ext cx="541" cy="933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cap="flat" cmpd="sng" w="111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55"/>
            <p:cNvSpPr txBox="1"/>
            <p:nvPr/>
          </p:nvSpPr>
          <p:spPr>
            <a:xfrm>
              <a:off x="3099" y="1932"/>
              <a:ext cx="200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Income</a:t>
              </a:r>
              <a:endParaRPr/>
            </a:p>
          </p:txBody>
        </p:sp>
        <p:sp>
          <p:nvSpPr>
            <p:cNvPr id="802" name="Google Shape;802;p55"/>
            <p:cNvSpPr/>
            <p:nvPr/>
          </p:nvSpPr>
          <p:spPr>
            <a:xfrm>
              <a:off x="2130" y="1956"/>
              <a:ext cx="95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5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55"/>
            <p:cNvSpPr/>
            <p:nvPr/>
          </p:nvSpPr>
          <p:spPr>
            <a:xfrm>
              <a:off x="2166" y="2190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5"/>
            <p:cNvSpPr/>
            <p:nvPr/>
          </p:nvSpPr>
          <p:spPr>
            <a:xfrm>
              <a:off x="2166" y="2423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5"/>
            <p:cNvSpPr/>
            <p:nvPr/>
          </p:nvSpPr>
          <p:spPr>
            <a:xfrm>
              <a:off x="2166" y="2657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2166" y="2891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2166" y="3125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8" name="Google Shape;808;p55"/>
            <p:cNvCxnSpPr/>
            <p:nvPr/>
          </p:nvCxnSpPr>
          <p:spPr>
            <a:xfrm>
              <a:off x="2318" y="2293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55"/>
            <p:cNvCxnSpPr/>
            <p:nvPr/>
          </p:nvCxnSpPr>
          <p:spPr>
            <a:xfrm>
              <a:off x="2318" y="2526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55"/>
            <p:cNvCxnSpPr/>
            <p:nvPr/>
          </p:nvCxnSpPr>
          <p:spPr>
            <a:xfrm>
              <a:off x="2318" y="2760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55"/>
            <p:cNvCxnSpPr/>
            <p:nvPr/>
          </p:nvCxnSpPr>
          <p:spPr>
            <a:xfrm>
              <a:off x="2318" y="3227"/>
              <a:ext cx="121" cy="3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55"/>
            <p:cNvCxnSpPr/>
            <p:nvPr/>
          </p:nvCxnSpPr>
          <p:spPr>
            <a:xfrm>
              <a:off x="2439" y="1872"/>
              <a:ext cx="1" cy="141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13" name="Google Shape;813;p55"/>
            <p:cNvCxnSpPr/>
            <p:nvPr/>
          </p:nvCxnSpPr>
          <p:spPr>
            <a:xfrm flipH="1">
              <a:off x="2400" y="3228"/>
              <a:ext cx="3216" cy="4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14" name="Google Shape;814;p55"/>
            <p:cNvSpPr txBox="1"/>
            <p:nvPr/>
          </p:nvSpPr>
          <p:spPr>
            <a:xfrm>
              <a:off x="1795" y="2371"/>
              <a:ext cx="288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cxnSp>
          <p:nvCxnSpPr>
            <p:cNvPr id="815" name="Google Shape;815;p55"/>
            <p:cNvCxnSpPr/>
            <p:nvPr/>
          </p:nvCxnSpPr>
          <p:spPr>
            <a:xfrm>
              <a:off x="2323" y="2993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55"/>
            <p:cNvCxnSpPr/>
            <p:nvPr/>
          </p:nvCxnSpPr>
          <p:spPr>
            <a:xfrm>
              <a:off x="2323" y="2059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7" name="Google Shape;817;p55"/>
            <p:cNvSpPr/>
            <p:nvPr/>
          </p:nvSpPr>
          <p:spPr>
            <a:xfrm>
              <a:off x="3918" y="3302"/>
              <a:ext cx="394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$25000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Shapes of Distributions</a:t>
            </a:r>
            <a:endParaRPr/>
          </a:p>
        </p:txBody>
      </p:sp>
      <p:sp>
        <p:nvSpPr>
          <p:cNvPr id="824" name="Google Shape;824;p56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frequency distribution is skewed if the “tail” of the graph elongates more to one side than to the other. 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distribution is skewed left (negatively skewed) if its tail extends to the left.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distribution is skewed right (positively skewed) if its tail extends to the right.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25" name="Google Shape;825;p56"/>
          <p:cNvSpPr txBox="1"/>
          <p:nvPr/>
        </p:nvSpPr>
        <p:spPr>
          <a:xfrm>
            <a:off x="9121854" y="5809878"/>
            <a:ext cx="3528446" cy="53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= $23,500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= mode = $25,000</a:t>
            </a:r>
            <a:endParaRPr/>
          </a:p>
        </p:txBody>
      </p:sp>
      <p:graphicFrame>
        <p:nvGraphicFramePr>
          <p:cNvPr id="826" name="Google Shape;826;p56"/>
          <p:cNvGraphicFramePr/>
          <p:nvPr/>
        </p:nvGraphicFramePr>
        <p:xfrm>
          <a:off x="9496979" y="193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752600"/>
              </a:tblGrid>
              <a:tr h="382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E1152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28,000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7" name="Google Shape;827;p56"/>
          <p:cNvSpPr/>
          <p:nvPr/>
        </p:nvSpPr>
        <p:spPr>
          <a:xfrm>
            <a:off x="9386630" y="1434132"/>
            <a:ext cx="1973297" cy="369332"/>
          </a:xfrm>
          <a:prstGeom prst="rect">
            <a:avLst/>
          </a:prstGeom>
          <a:solidFill>
            <a:schemeClr val="accent2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Annual Incomes</a:t>
            </a:r>
            <a:endParaRPr/>
          </a:p>
        </p:txBody>
      </p:sp>
      <p:sp>
        <p:nvSpPr>
          <p:cNvPr id="828" name="Google Shape;828;p56"/>
          <p:cNvSpPr txBox="1"/>
          <p:nvPr/>
        </p:nvSpPr>
        <p:spPr>
          <a:xfrm>
            <a:off x="6072046" y="6342718"/>
            <a:ext cx="1752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&lt; Median</a:t>
            </a:r>
            <a:endParaRPr/>
          </a:p>
        </p:txBody>
      </p:sp>
      <p:grpSp>
        <p:nvGrpSpPr>
          <p:cNvPr id="829" name="Google Shape;829;p56"/>
          <p:cNvGrpSpPr/>
          <p:nvPr/>
        </p:nvGrpSpPr>
        <p:grpSpPr>
          <a:xfrm>
            <a:off x="4218543" y="3879026"/>
            <a:ext cx="4694237" cy="2468563"/>
            <a:chOff x="1795" y="1884"/>
            <a:chExt cx="2957" cy="1555"/>
          </a:xfrm>
        </p:grpSpPr>
        <p:sp>
          <p:nvSpPr>
            <p:cNvPr id="830" name="Google Shape;830;p56"/>
            <p:cNvSpPr/>
            <p:nvPr/>
          </p:nvSpPr>
          <p:spPr>
            <a:xfrm>
              <a:off x="2442" y="3010"/>
              <a:ext cx="540" cy="232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cap="flat" cmpd="sng" w="111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56"/>
            <p:cNvSpPr/>
            <p:nvPr/>
          </p:nvSpPr>
          <p:spPr>
            <a:xfrm>
              <a:off x="3524" y="2537"/>
              <a:ext cx="550" cy="705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cap="flat" cmpd="sng" w="111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56"/>
            <p:cNvSpPr/>
            <p:nvPr/>
          </p:nvSpPr>
          <p:spPr>
            <a:xfrm>
              <a:off x="2983" y="2784"/>
              <a:ext cx="541" cy="45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cap="flat" cmpd="sng" w="111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56"/>
            <p:cNvSpPr/>
            <p:nvPr/>
          </p:nvSpPr>
          <p:spPr>
            <a:xfrm>
              <a:off x="4074" y="2304"/>
              <a:ext cx="541" cy="93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 cap="flat" cmpd="sng" w="111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56"/>
            <p:cNvSpPr txBox="1"/>
            <p:nvPr/>
          </p:nvSpPr>
          <p:spPr>
            <a:xfrm>
              <a:off x="2832" y="2016"/>
              <a:ext cx="136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Income</a:t>
              </a:r>
              <a:endParaRPr/>
            </a:p>
          </p:txBody>
        </p:sp>
        <p:sp>
          <p:nvSpPr>
            <p:cNvPr id="835" name="Google Shape;835;p56"/>
            <p:cNvSpPr/>
            <p:nvPr/>
          </p:nvSpPr>
          <p:spPr>
            <a:xfrm>
              <a:off x="2130" y="1968"/>
              <a:ext cx="95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5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56"/>
            <p:cNvSpPr/>
            <p:nvPr/>
          </p:nvSpPr>
          <p:spPr>
            <a:xfrm>
              <a:off x="2166" y="2202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56"/>
            <p:cNvSpPr/>
            <p:nvPr/>
          </p:nvSpPr>
          <p:spPr>
            <a:xfrm>
              <a:off x="2166" y="2435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56"/>
            <p:cNvSpPr/>
            <p:nvPr/>
          </p:nvSpPr>
          <p:spPr>
            <a:xfrm>
              <a:off x="2166" y="2669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56"/>
            <p:cNvSpPr/>
            <p:nvPr/>
          </p:nvSpPr>
          <p:spPr>
            <a:xfrm>
              <a:off x="2166" y="2903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56"/>
            <p:cNvSpPr/>
            <p:nvPr/>
          </p:nvSpPr>
          <p:spPr>
            <a:xfrm>
              <a:off x="2166" y="3137"/>
              <a:ext cx="6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1" name="Google Shape;841;p56"/>
            <p:cNvCxnSpPr/>
            <p:nvPr/>
          </p:nvCxnSpPr>
          <p:spPr>
            <a:xfrm>
              <a:off x="2318" y="2305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56"/>
            <p:cNvCxnSpPr/>
            <p:nvPr/>
          </p:nvCxnSpPr>
          <p:spPr>
            <a:xfrm>
              <a:off x="2318" y="2538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56"/>
            <p:cNvCxnSpPr/>
            <p:nvPr/>
          </p:nvCxnSpPr>
          <p:spPr>
            <a:xfrm>
              <a:off x="2318" y="2772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56"/>
            <p:cNvCxnSpPr/>
            <p:nvPr/>
          </p:nvCxnSpPr>
          <p:spPr>
            <a:xfrm>
              <a:off x="2318" y="3239"/>
              <a:ext cx="121" cy="3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56"/>
            <p:cNvCxnSpPr/>
            <p:nvPr/>
          </p:nvCxnSpPr>
          <p:spPr>
            <a:xfrm>
              <a:off x="2439" y="1884"/>
              <a:ext cx="1" cy="141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46" name="Google Shape;846;p56"/>
            <p:cNvCxnSpPr/>
            <p:nvPr/>
          </p:nvCxnSpPr>
          <p:spPr>
            <a:xfrm flipH="1">
              <a:off x="2400" y="3241"/>
              <a:ext cx="2352" cy="3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47" name="Google Shape;847;p56"/>
            <p:cNvSpPr txBox="1"/>
            <p:nvPr/>
          </p:nvSpPr>
          <p:spPr>
            <a:xfrm>
              <a:off x="1795" y="2383"/>
              <a:ext cx="288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cxnSp>
          <p:nvCxnSpPr>
            <p:cNvPr id="848" name="Google Shape;848;p56"/>
            <p:cNvCxnSpPr/>
            <p:nvPr/>
          </p:nvCxnSpPr>
          <p:spPr>
            <a:xfrm>
              <a:off x="2323" y="3005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56"/>
            <p:cNvCxnSpPr/>
            <p:nvPr/>
          </p:nvCxnSpPr>
          <p:spPr>
            <a:xfrm>
              <a:off x="2323" y="2071"/>
              <a:ext cx="121" cy="1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0" name="Google Shape;850;p56"/>
            <p:cNvSpPr/>
            <p:nvPr/>
          </p:nvSpPr>
          <p:spPr>
            <a:xfrm>
              <a:off x="3330" y="3284"/>
              <a:ext cx="394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$25000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Skewed Right Distribution</a:t>
            </a:r>
            <a:endParaRPr/>
          </a:p>
        </p:txBody>
      </p:sp>
      <p:sp>
        <p:nvSpPr>
          <p:cNvPr id="857" name="Google Shape;857;p57"/>
          <p:cNvSpPr txBox="1"/>
          <p:nvPr/>
        </p:nvSpPr>
        <p:spPr>
          <a:xfrm>
            <a:off x="2057400" y="5791201"/>
            <a:ext cx="4953000" cy="53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= $121,500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= mode = $25,000</a:t>
            </a:r>
            <a:endParaRPr/>
          </a:p>
        </p:txBody>
      </p:sp>
      <p:sp>
        <p:nvSpPr>
          <p:cNvPr id="858" name="Google Shape;858;p57"/>
          <p:cNvSpPr txBox="1"/>
          <p:nvPr/>
        </p:nvSpPr>
        <p:spPr>
          <a:xfrm>
            <a:off x="6705601" y="5943600"/>
            <a:ext cx="1752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&gt; Median</a:t>
            </a:r>
            <a:endParaRPr/>
          </a:p>
        </p:txBody>
      </p:sp>
      <p:graphicFrame>
        <p:nvGraphicFramePr>
          <p:cNvPr id="859" name="Google Shape;859;p57"/>
          <p:cNvGraphicFramePr/>
          <p:nvPr/>
        </p:nvGraphicFramePr>
        <p:xfrm>
          <a:off x="22860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752600"/>
              </a:tblGrid>
              <a:tr h="382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26,000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28,000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5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E1152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1,000,000</a:t>
                      </a:r>
                      <a:endParaRPr/>
                    </a:p>
                  </a:txBody>
                  <a:tcPr marT="9150" marB="91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0" name="Google Shape;860;p57"/>
          <p:cNvSpPr/>
          <p:nvPr/>
        </p:nvSpPr>
        <p:spPr>
          <a:xfrm>
            <a:off x="2175651" y="1590160"/>
            <a:ext cx="1973297" cy="369332"/>
          </a:xfrm>
          <a:prstGeom prst="rect">
            <a:avLst/>
          </a:prstGeom>
          <a:solidFill>
            <a:schemeClr val="accent2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Annual Incomes</a:t>
            </a:r>
            <a:endParaRPr/>
          </a:p>
        </p:txBody>
      </p:sp>
      <p:grpSp>
        <p:nvGrpSpPr>
          <p:cNvPr id="861" name="Google Shape;861;p57"/>
          <p:cNvGrpSpPr/>
          <p:nvPr/>
        </p:nvGrpSpPr>
        <p:grpSpPr>
          <a:xfrm>
            <a:off x="4373564" y="2990852"/>
            <a:ext cx="5075237" cy="2436813"/>
            <a:chOff x="1795" y="1884"/>
            <a:chExt cx="3197" cy="1535"/>
          </a:xfrm>
        </p:grpSpPr>
        <p:grpSp>
          <p:nvGrpSpPr>
            <p:cNvPr id="862" name="Google Shape;862;p57"/>
            <p:cNvGrpSpPr/>
            <p:nvPr/>
          </p:nvGrpSpPr>
          <p:grpSpPr>
            <a:xfrm>
              <a:off x="2655" y="2304"/>
              <a:ext cx="2173" cy="938"/>
              <a:chOff x="2655" y="2304"/>
              <a:chExt cx="2173" cy="938"/>
            </a:xfrm>
          </p:grpSpPr>
          <p:sp>
            <p:nvSpPr>
              <p:cNvPr id="863" name="Google Shape;863;p57"/>
              <p:cNvSpPr/>
              <p:nvPr/>
            </p:nvSpPr>
            <p:spPr>
              <a:xfrm flipH="1">
                <a:off x="4288" y="3010"/>
                <a:ext cx="540" cy="232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 cap="flat" cmpd="sng" w="111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57"/>
              <p:cNvSpPr/>
              <p:nvPr/>
            </p:nvSpPr>
            <p:spPr>
              <a:xfrm flipH="1">
                <a:off x="3196" y="2537"/>
                <a:ext cx="550" cy="705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 cap="flat" cmpd="sng" w="111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57"/>
              <p:cNvSpPr/>
              <p:nvPr/>
            </p:nvSpPr>
            <p:spPr>
              <a:xfrm flipH="1">
                <a:off x="3746" y="2784"/>
                <a:ext cx="541" cy="45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 cap="flat" cmpd="sng" w="111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57"/>
              <p:cNvSpPr/>
              <p:nvPr/>
            </p:nvSpPr>
            <p:spPr>
              <a:xfrm flipH="1">
                <a:off x="2655" y="2304"/>
                <a:ext cx="541" cy="938"/>
              </a:xfrm>
              <a:prstGeom prst="rect">
                <a:avLst/>
              </a:prstGeom>
              <a:solidFill>
                <a:schemeClr val="folHlink">
                  <a:alpha val="49803"/>
                </a:schemeClr>
              </a:solidFill>
              <a:ln cap="flat" cmpd="sng" w="111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7" name="Google Shape;867;p57"/>
            <p:cNvGrpSpPr/>
            <p:nvPr/>
          </p:nvGrpSpPr>
          <p:grpSpPr>
            <a:xfrm>
              <a:off x="1795" y="1884"/>
              <a:ext cx="3197" cy="1535"/>
              <a:chOff x="1795" y="1884"/>
              <a:chExt cx="3197" cy="1535"/>
            </a:xfrm>
          </p:grpSpPr>
          <p:sp>
            <p:nvSpPr>
              <p:cNvPr id="868" name="Google Shape;868;p57"/>
              <p:cNvSpPr txBox="1"/>
              <p:nvPr/>
            </p:nvSpPr>
            <p:spPr>
              <a:xfrm>
                <a:off x="2832" y="2016"/>
                <a:ext cx="136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Income</a:t>
                </a:r>
                <a:endParaRPr/>
              </a:p>
            </p:txBody>
          </p:sp>
          <p:sp>
            <p:nvSpPr>
              <p:cNvPr id="869" name="Google Shape;869;p57"/>
              <p:cNvSpPr/>
              <p:nvPr/>
            </p:nvSpPr>
            <p:spPr>
              <a:xfrm>
                <a:off x="2130" y="1968"/>
                <a:ext cx="95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5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57"/>
              <p:cNvSpPr/>
              <p:nvPr/>
            </p:nvSpPr>
            <p:spPr>
              <a:xfrm>
                <a:off x="2166" y="2202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57"/>
              <p:cNvSpPr/>
              <p:nvPr/>
            </p:nvSpPr>
            <p:spPr>
              <a:xfrm>
                <a:off x="2166" y="2435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57"/>
              <p:cNvSpPr/>
              <p:nvPr/>
            </p:nvSpPr>
            <p:spPr>
              <a:xfrm>
                <a:off x="2166" y="2669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57"/>
              <p:cNvSpPr/>
              <p:nvPr/>
            </p:nvSpPr>
            <p:spPr>
              <a:xfrm>
                <a:off x="2166" y="2903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57"/>
              <p:cNvSpPr/>
              <p:nvPr/>
            </p:nvSpPr>
            <p:spPr>
              <a:xfrm>
                <a:off x="2166" y="3137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5" name="Google Shape;875;p57"/>
              <p:cNvCxnSpPr/>
              <p:nvPr/>
            </p:nvCxnSpPr>
            <p:spPr>
              <a:xfrm>
                <a:off x="2318" y="2305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57"/>
              <p:cNvCxnSpPr/>
              <p:nvPr/>
            </p:nvCxnSpPr>
            <p:spPr>
              <a:xfrm>
                <a:off x="2318" y="2538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57"/>
              <p:cNvCxnSpPr/>
              <p:nvPr/>
            </p:nvCxnSpPr>
            <p:spPr>
              <a:xfrm>
                <a:off x="2318" y="2772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57"/>
              <p:cNvCxnSpPr/>
              <p:nvPr/>
            </p:nvCxnSpPr>
            <p:spPr>
              <a:xfrm>
                <a:off x="2318" y="3239"/>
                <a:ext cx="121" cy="3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57"/>
              <p:cNvCxnSpPr/>
              <p:nvPr/>
            </p:nvCxnSpPr>
            <p:spPr>
              <a:xfrm>
                <a:off x="2439" y="1884"/>
                <a:ext cx="1" cy="1412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880" name="Google Shape;880;p57"/>
              <p:cNvCxnSpPr/>
              <p:nvPr/>
            </p:nvCxnSpPr>
            <p:spPr>
              <a:xfrm flipH="1">
                <a:off x="2400" y="3241"/>
                <a:ext cx="2592" cy="3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881" name="Google Shape;881;p57"/>
              <p:cNvSpPr txBox="1"/>
              <p:nvPr/>
            </p:nvSpPr>
            <p:spPr>
              <a:xfrm>
                <a:off x="1795" y="2383"/>
                <a:ext cx="288" cy="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  <p:cxnSp>
            <p:nvCxnSpPr>
              <p:cNvPr id="882" name="Google Shape;882;p57"/>
              <p:cNvCxnSpPr/>
              <p:nvPr/>
            </p:nvCxnSpPr>
            <p:spPr>
              <a:xfrm>
                <a:off x="2323" y="3005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57"/>
              <p:cNvCxnSpPr/>
              <p:nvPr/>
            </p:nvCxnSpPr>
            <p:spPr>
              <a:xfrm>
                <a:off x="2323" y="2071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4" name="Google Shape;884;p57"/>
              <p:cNvSpPr/>
              <p:nvPr/>
            </p:nvSpPr>
            <p:spPr>
              <a:xfrm>
                <a:off x="3522" y="3264"/>
                <a:ext cx="394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$25000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If we wanted to characterize the students in this class, we would find that they are: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Young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Fit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Male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How young?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How fit is this class?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What is the distribution of males and females?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Goal: 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To visualize data, understand the patterns, and make quick statements about the system’s behavior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/>
              <a:t>To understand relations among variables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58"/>
          <p:cNvGrpSpPr/>
          <p:nvPr/>
        </p:nvGrpSpPr>
        <p:grpSpPr>
          <a:xfrm>
            <a:off x="6705600" y="1219200"/>
            <a:ext cx="3060700" cy="1841500"/>
            <a:chOff x="3264" y="768"/>
            <a:chExt cx="1928" cy="1160"/>
          </a:xfrm>
        </p:grpSpPr>
        <p:pic>
          <p:nvPicPr>
            <p:cNvPr id="891" name="Google Shape;891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64" y="1056"/>
              <a:ext cx="1928" cy="8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892" name="Google Shape;892;p58"/>
            <p:cNvSpPr txBox="1"/>
            <p:nvPr/>
          </p:nvSpPr>
          <p:spPr>
            <a:xfrm>
              <a:off x="3744" y="768"/>
              <a:ext cx="6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Uniform</a:t>
              </a:r>
              <a:endParaRPr/>
            </a:p>
          </p:txBody>
        </p:sp>
      </p:grpSp>
      <p:grpSp>
        <p:nvGrpSpPr>
          <p:cNvPr id="893" name="Google Shape;893;p58"/>
          <p:cNvGrpSpPr/>
          <p:nvPr/>
        </p:nvGrpSpPr>
        <p:grpSpPr>
          <a:xfrm>
            <a:off x="2819400" y="1220788"/>
            <a:ext cx="1778000" cy="1865312"/>
            <a:chOff x="816" y="769"/>
            <a:chExt cx="1120" cy="1175"/>
          </a:xfrm>
        </p:grpSpPr>
        <p:pic>
          <p:nvPicPr>
            <p:cNvPr id="894" name="Google Shape;894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4" y="1056"/>
              <a:ext cx="1072" cy="8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895" name="Google Shape;895;p58"/>
            <p:cNvSpPr txBox="1"/>
            <p:nvPr/>
          </p:nvSpPr>
          <p:spPr>
            <a:xfrm>
              <a:off x="816" y="76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Symmetric</a:t>
              </a:r>
              <a:endParaRPr/>
            </a:p>
          </p:txBody>
        </p:sp>
      </p:grpSp>
      <p:grpSp>
        <p:nvGrpSpPr>
          <p:cNvPr id="896" name="Google Shape;896;p58"/>
          <p:cNvGrpSpPr/>
          <p:nvPr/>
        </p:nvGrpSpPr>
        <p:grpSpPr>
          <a:xfrm>
            <a:off x="2982913" y="3951288"/>
            <a:ext cx="1809750" cy="2006600"/>
            <a:chOff x="919" y="2489"/>
            <a:chExt cx="1140" cy="1264"/>
          </a:xfrm>
        </p:grpSpPr>
        <p:pic>
          <p:nvPicPr>
            <p:cNvPr id="897" name="Google Shape;897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9" y="2873"/>
              <a:ext cx="1080" cy="8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898" name="Google Shape;898;p58"/>
            <p:cNvSpPr txBox="1"/>
            <p:nvPr/>
          </p:nvSpPr>
          <p:spPr>
            <a:xfrm>
              <a:off x="919" y="2489"/>
              <a:ext cx="93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Skewed right</a:t>
              </a:r>
              <a:endParaRPr/>
            </a:p>
          </p:txBody>
        </p:sp>
      </p:grpSp>
      <p:grpSp>
        <p:nvGrpSpPr>
          <p:cNvPr id="899" name="Google Shape;899;p58"/>
          <p:cNvGrpSpPr/>
          <p:nvPr/>
        </p:nvGrpSpPr>
        <p:grpSpPr>
          <a:xfrm>
            <a:off x="7464425" y="3951288"/>
            <a:ext cx="1727200" cy="1962150"/>
            <a:chOff x="3742" y="2489"/>
            <a:chExt cx="1088" cy="1236"/>
          </a:xfrm>
        </p:grpSpPr>
        <p:pic>
          <p:nvPicPr>
            <p:cNvPr id="900" name="Google Shape;900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42" y="2901"/>
              <a:ext cx="1088" cy="82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901" name="Google Shape;901;p58"/>
            <p:cNvSpPr txBox="1"/>
            <p:nvPr/>
          </p:nvSpPr>
          <p:spPr>
            <a:xfrm>
              <a:off x="3756" y="2489"/>
              <a:ext cx="83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Skewed left</a:t>
              </a:r>
              <a:endParaRPr/>
            </a:p>
          </p:txBody>
        </p:sp>
      </p:grpSp>
      <p:sp>
        <p:nvSpPr>
          <p:cNvPr id="902" name="Google Shape;902;p58"/>
          <p:cNvSpPr txBox="1"/>
          <p:nvPr/>
        </p:nvSpPr>
        <p:spPr>
          <a:xfrm>
            <a:off x="3104897" y="6012934"/>
            <a:ext cx="166103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&gt; Median</a:t>
            </a:r>
            <a:endParaRPr/>
          </a:p>
        </p:txBody>
      </p:sp>
      <p:sp>
        <p:nvSpPr>
          <p:cNvPr id="903" name="Google Shape;903;p58"/>
          <p:cNvSpPr txBox="1"/>
          <p:nvPr/>
        </p:nvSpPr>
        <p:spPr>
          <a:xfrm>
            <a:off x="7497509" y="5957888"/>
            <a:ext cx="166103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&lt; Median</a:t>
            </a:r>
            <a:endParaRPr/>
          </a:p>
        </p:txBody>
      </p:sp>
      <p:sp>
        <p:nvSpPr>
          <p:cNvPr id="904" name="Google Shape;904;p5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/>
              <a:t>Summary of Shapes of Distributions</a:t>
            </a:r>
            <a:endParaRPr/>
          </a:p>
        </p:txBody>
      </p:sp>
      <p:grpSp>
        <p:nvGrpSpPr>
          <p:cNvPr id="905" name="Google Shape;905;p58"/>
          <p:cNvGrpSpPr/>
          <p:nvPr/>
        </p:nvGrpSpPr>
        <p:grpSpPr>
          <a:xfrm>
            <a:off x="3686176" y="3206754"/>
            <a:ext cx="4543425" cy="439738"/>
            <a:chOff x="1362" y="1968"/>
            <a:chExt cx="2862" cy="277"/>
          </a:xfrm>
        </p:grpSpPr>
        <p:sp>
          <p:nvSpPr>
            <p:cNvPr id="906" name="Google Shape;906;p58"/>
            <p:cNvSpPr txBox="1"/>
            <p:nvPr/>
          </p:nvSpPr>
          <p:spPr>
            <a:xfrm>
              <a:off x="1882" y="2012"/>
              <a:ext cx="1761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Mean   =   Median</a:t>
              </a:r>
              <a:endParaRPr/>
            </a:p>
          </p:txBody>
        </p:sp>
        <p:sp>
          <p:nvSpPr>
            <p:cNvPr id="907" name="Google Shape;907;p58"/>
            <p:cNvSpPr/>
            <p:nvPr/>
          </p:nvSpPr>
          <p:spPr>
            <a:xfrm>
              <a:off x="1362" y="1968"/>
              <a:ext cx="480" cy="240"/>
            </a:xfrm>
            <a:custGeom>
              <a:rect b="b" l="l" r="r" t="t"/>
              <a:pathLst>
                <a:path extrusionOk="0" h="240" w="480">
                  <a:moveTo>
                    <a:pt x="480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8"/>
            <p:cNvSpPr/>
            <p:nvPr/>
          </p:nvSpPr>
          <p:spPr>
            <a:xfrm flipH="1">
              <a:off x="3552" y="1968"/>
              <a:ext cx="672" cy="240"/>
            </a:xfrm>
            <a:custGeom>
              <a:rect b="b" l="l" r="r" t="t"/>
              <a:pathLst>
                <a:path extrusionOk="0" h="240" w="480">
                  <a:moveTo>
                    <a:pt x="480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9"/>
          <p:cNvSpPr txBox="1"/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Measures of Dispersion</a:t>
            </a:r>
            <a:endParaRPr/>
          </a:p>
        </p:txBody>
      </p:sp>
      <p:sp>
        <p:nvSpPr>
          <p:cNvPr id="915" name="Google Shape;915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Range</a:t>
            </a:r>
            <a:endParaRPr/>
          </a:p>
        </p:txBody>
      </p:sp>
      <p:graphicFrame>
        <p:nvGraphicFramePr>
          <p:cNvPr id="922" name="Google Shape;922;p60"/>
          <p:cNvGraphicFramePr/>
          <p:nvPr/>
        </p:nvGraphicFramePr>
        <p:xfrm>
          <a:off x="1659731" y="45877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235525"/>
                <a:gridCol w="616925"/>
                <a:gridCol w="549125"/>
                <a:gridCol w="668200"/>
                <a:gridCol w="668200"/>
                <a:gridCol w="668200"/>
                <a:gridCol w="673175"/>
                <a:gridCol w="668200"/>
                <a:gridCol w="663250"/>
                <a:gridCol w="564000"/>
                <a:gridCol w="646700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Stock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3" name="Google Shape;923;p60"/>
          <p:cNvSpPr txBox="1"/>
          <p:nvPr/>
        </p:nvSpPr>
        <p:spPr>
          <a:xfrm>
            <a:off x="838200" y="1185186"/>
            <a:ext cx="8566150" cy="363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of a data set is the difference between the maximum and minimum date entries in the set.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Range = (Maximum data entry) – (Minimum data entry)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following data are the closing prices for a certain stock on ten successive Fridays.  </a:t>
            </a:r>
            <a:endParaRPr/>
          </a:p>
        </p:txBody>
      </p:sp>
      <p:sp>
        <p:nvSpPr>
          <p:cNvPr id="924" name="Google Shape;924;p60"/>
          <p:cNvSpPr/>
          <p:nvPr/>
        </p:nvSpPr>
        <p:spPr>
          <a:xfrm>
            <a:off x="4351063" y="5444214"/>
            <a:ext cx="260141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range is 67 – 56 = 11.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Deviation</a:t>
            </a:r>
            <a:endParaRPr/>
          </a:p>
        </p:txBody>
      </p:sp>
      <p:sp>
        <p:nvSpPr>
          <p:cNvPr id="931" name="Google Shape;931;p61"/>
          <p:cNvSpPr txBox="1"/>
          <p:nvPr/>
        </p:nvSpPr>
        <p:spPr>
          <a:xfrm>
            <a:off x="838200" y="1373150"/>
            <a:ext cx="6889542" cy="34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deviation of an entry x in a population data set is the difference between the entry and the mean μ of the data set.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Deviation of x = x – μ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following data are the closing prices for a certain stock on five successive Fridays.  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61"/>
          <p:cNvSpPr/>
          <p:nvPr/>
        </p:nvSpPr>
        <p:spPr>
          <a:xfrm>
            <a:off x="5103521" y="4990882"/>
            <a:ext cx="2435282" cy="66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 stock price is </a:t>
            </a:r>
            <a:endParaRPr/>
          </a:p>
          <a:p>
            <a:pPr indent="0" lvl="0" marL="0" marR="0" rtl="0" algn="ctr">
              <a:spcBef>
                <a:spcPts val="9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μ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305/5 = 61.</a:t>
            </a:r>
            <a:endParaRPr/>
          </a:p>
        </p:txBody>
      </p:sp>
      <p:sp>
        <p:nvSpPr>
          <p:cNvPr id="933" name="Google Shape;933;p61"/>
          <p:cNvSpPr/>
          <p:nvPr/>
        </p:nvSpPr>
        <p:spPr>
          <a:xfrm>
            <a:off x="9785143" y="5167313"/>
            <a:ext cx="20574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182875" spcFirstLastPara="1" rIns="91425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67 – 61 = 6</a:t>
            </a:r>
            <a:endParaRPr/>
          </a:p>
        </p:txBody>
      </p:sp>
      <p:sp>
        <p:nvSpPr>
          <p:cNvPr id="934" name="Google Shape;934;p61"/>
          <p:cNvSpPr/>
          <p:nvPr/>
        </p:nvSpPr>
        <p:spPr>
          <a:xfrm>
            <a:off x="9785143" y="5502276"/>
            <a:ext cx="20574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Σ(</a:t>
            </a:r>
            <a:r>
              <a:rPr i="1"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x – μ</a:t>
            </a: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) = 0</a:t>
            </a:r>
            <a:endParaRPr/>
          </a:p>
        </p:txBody>
      </p:sp>
      <p:sp>
        <p:nvSpPr>
          <p:cNvPr id="935" name="Google Shape;935;p61"/>
          <p:cNvSpPr/>
          <p:nvPr/>
        </p:nvSpPr>
        <p:spPr>
          <a:xfrm>
            <a:off x="9785143" y="4833939"/>
            <a:ext cx="2057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182875" spcFirstLastPara="1" rIns="91425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63 – 61 = 2</a:t>
            </a:r>
            <a:endParaRPr/>
          </a:p>
        </p:txBody>
      </p:sp>
      <p:sp>
        <p:nvSpPr>
          <p:cNvPr id="936" name="Google Shape;936;p61"/>
          <p:cNvSpPr/>
          <p:nvPr/>
        </p:nvSpPr>
        <p:spPr>
          <a:xfrm>
            <a:off x="9785143" y="4498976"/>
            <a:ext cx="2057400" cy="33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182875" spcFirstLastPara="1" rIns="91425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61 – 61 = 0 </a:t>
            </a:r>
            <a:endParaRPr/>
          </a:p>
        </p:txBody>
      </p:sp>
      <p:sp>
        <p:nvSpPr>
          <p:cNvPr id="937" name="Google Shape;937;p61"/>
          <p:cNvSpPr/>
          <p:nvPr/>
        </p:nvSpPr>
        <p:spPr>
          <a:xfrm>
            <a:off x="9785143" y="4165601"/>
            <a:ext cx="2057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182875" spcFirstLastPara="1" rIns="91425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58 – 61 = – 3 </a:t>
            </a:r>
            <a:endParaRPr/>
          </a:p>
        </p:txBody>
      </p:sp>
      <p:sp>
        <p:nvSpPr>
          <p:cNvPr id="938" name="Google Shape;938;p61"/>
          <p:cNvSpPr/>
          <p:nvPr/>
        </p:nvSpPr>
        <p:spPr>
          <a:xfrm>
            <a:off x="9785143" y="3832226"/>
            <a:ext cx="2057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182875" spcFirstLastPara="1" rIns="91425" wrap="square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56 – 61 = – 5 </a:t>
            </a:r>
            <a:endParaRPr/>
          </a:p>
        </p:txBody>
      </p:sp>
      <p:sp>
        <p:nvSpPr>
          <p:cNvPr id="939" name="Google Shape;939;p61"/>
          <p:cNvSpPr/>
          <p:nvPr/>
        </p:nvSpPr>
        <p:spPr>
          <a:xfrm>
            <a:off x="9785143" y="3168651"/>
            <a:ext cx="2057400" cy="6635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9125" lIns="91425" spcFirstLastPara="1" rIns="91425" wrap="square" tIns="91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Deviation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x – μ </a:t>
            </a:r>
            <a:endParaRPr i="1" sz="24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940" name="Google Shape;940;p61"/>
          <p:cNvSpPr/>
          <p:nvPr/>
        </p:nvSpPr>
        <p:spPr>
          <a:xfrm>
            <a:off x="8565943" y="5502276"/>
            <a:ext cx="12192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91425" spcFirstLastPara="1" rIns="91425" wrap="square" tIns="182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Σ</a:t>
            </a:r>
            <a:r>
              <a:rPr i="1"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x</a:t>
            </a:r>
            <a:r>
              <a:rPr lang="en-US" sz="2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= 305</a:t>
            </a:r>
            <a:endParaRPr/>
          </a:p>
        </p:txBody>
      </p:sp>
      <p:grpSp>
        <p:nvGrpSpPr>
          <p:cNvPr id="941" name="Google Shape;941;p61"/>
          <p:cNvGrpSpPr/>
          <p:nvPr/>
        </p:nvGrpSpPr>
        <p:grpSpPr>
          <a:xfrm>
            <a:off x="8565943" y="3168650"/>
            <a:ext cx="3276600" cy="3003550"/>
            <a:chOff x="3264" y="1996"/>
            <a:chExt cx="2064" cy="1892"/>
          </a:xfrm>
        </p:grpSpPr>
        <p:sp>
          <p:nvSpPr>
            <p:cNvPr id="942" name="Google Shape;942;p61"/>
            <p:cNvSpPr/>
            <p:nvPr/>
          </p:nvSpPr>
          <p:spPr>
            <a:xfrm>
              <a:off x="3264" y="3255"/>
              <a:ext cx="768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25" lIns="91425" spcFirstLastPara="1" rIns="91425" wrap="square" tIns="9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67</a:t>
              </a:r>
              <a:endParaRPr/>
            </a:p>
          </p:txBody>
        </p:sp>
        <p:sp>
          <p:nvSpPr>
            <p:cNvPr id="943" name="Google Shape;943;p61"/>
            <p:cNvSpPr/>
            <p:nvPr/>
          </p:nvSpPr>
          <p:spPr>
            <a:xfrm>
              <a:off x="3264" y="3045"/>
              <a:ext cx="76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25" lIns="91425" spcFirstLastPara="1" rIns="91425" wrap="square" tIns="9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63</a:t>
              </a:r>
              <a:endParaRPr/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3264" y="2834"/>
              <a:ext cx="768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25" lIns="91425" spcFirstLastPara="1" rIns="91425" wrap="square" tIns="9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61</a:t>
              </a:r>
              <a:endParaRPr/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3264" y="2624"/>
              <a:ext cx="76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25" lIns="91425" spcFirstLastPara="1" rIns="91425" wrap="square" tIns="9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58</a:t>
              </a:r>
              <a:endParaRPr/>
            </a:p>
          </p:txBody>
        </p:sp>
        <p:sp>
          <p:nvSpPr>
            <p:cNvPr id="946" name="Google Shape;946;p61"/>
            <p:cNvSpPr/>
            <p:nvPr/>
          </p:nvSpPr>
          <p:spPr>
            <a:xfrm>
              <a:off x="3264" y="2414"/>
              <a:ext cx="76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25" lIns="91425" spcFirstLastPara="1" rIns="91425" wrap="square" tIns="9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56</a:t>
              </a:r>
              <a:endParaRPr/>
            </a:p>
          </p:txBody>
        </p:sp>
        <p:sp>
          <p:nvSpPr>
            <p:cNvPr id="947" name="Google Shape;947;p61"/>
            <p:cNvSpPr/>
            <p:nvPr/>
          </p:nvSpPr>
          <p:spPr>
            <a:xfrm>
              <a:off x="3264" y="1996"/>
              <a:ext cx="768" cy="41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ctr" bIns="9125" lIns="91425" spcFirstLastPara="1" rIns="91425" wrap="square" tIns="9125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Stock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x</a:t>
              </a:r>
              <a:endParaRPr/>
            </a:p>
          </p:txBody>
        </p:sp>
        <p:cxnSp>
          <p:nvCxnSpPr>
            <p:cNvPr id="948" name="Google Shape;948;p61"/>
            <p:cNvCxnSpPr/>
            <p:nvPr/>
          </p:nvCxnSpPr>
          <p:spPr>
            <a:xfrm>
              <a:off x="3264" y="1996"/>
              <a:ext cx="206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61"/>
            <p:cNvCxnSpPr/>
            <p:nvPr/>
          </p:nvCxnSpPr>
          <p:spPr>
            <a:xfrm>
              <a:off x="3264" y="2414"/>
              <a:ext cx="20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61"/>
            <p:cNvCxnSpPr/>
            <p:nvPr/>
          </p:nvCxnSpPr>
          <p:spPr>
            <a:xfrm>
              <a:off x="3264" y="2624"/>
              <a:ext cx="20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61"/>
            <p:cNvCxnSpPr/>
            <p:nvPr/>
          </p:nvCxnSpPr>
          <p:spPr>
            <a:xfrm>
              <a:off x="3264" y="2834"/>
              <a:ext cx="20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61"/>
            <p:cNvCxnSpPr/>
            <p:nvPr/>
          </p:nvCxnSpPr>
          <p:spPr>
            <a:xfrm>
              <a:off x="3264" y="3045"/>
              <a:ext cx="20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61"/>
            <p:cNvCxnSpPr/>
            <p:nvPr/>
          </p:nvCxnSpPr>
          <p:spPr>
            <a:xfrm>
              <a:off x="3264" y="3255"/>
              <a:ext cx="20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61"/>
            <p:cNvCxnSpPr/>
            <p:nvPr/>
          </p:nvCxnSpPr>
          <p:spPr>
            <a:xfrm>
              <a:off x="3264" y="3888"/>
              <a:ext cx="206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61"/>
            <p:cNvCxnSpPr/>
            <p:nvPr/>
          </p:nvCxnSpPr>
          <p:spPr>
            <a:xfrm>
              <a:off x="3264" y="1996"/>
              <a:ext cx="0" cy="1892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61"/>
            <p:cNvCxnSpPr/>
            <p:nvPr/>
          </p:nvCxnSpPr>
          <p:spPr>
            <a:xfrm>
              <a:off x="5328" y="1996"/>
              <a:ext cx="0" cy="1892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61"/>
            <p:cNvCxnSpPr/>
            <p:nvPr/>
          </p:nvCxnSpPr>
          <p:spPr>
            <a:xfrm>
              <a:off x="4032" y="1996"/>
              <a:ext cx="0" cy="18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61"/>
            <p:cNvCxnSpPr/>
            <p:nvPr/>
          </p:nvCxnSpPr>
          <p:spPr>
            <a:xfrm>
              <a:off x="3264" y="3466"/>
              <a:ext cx="20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59" name="Google Shape;95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300" y="1562100"/>
            <a:ext cx="914400" cy="29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Variance and Standard Deviation</a:t>
            </a:r>
            <a:endParaRPr/>
          </a:p>
        </p:txBody>
      </p:sp>
      <p:sp>
        <p:nvSpPr>
          <p:cNvPr id="966" name="Google Shape;966;p62"/>
          <p:cNvSpPr txBox="1"/>
          <p:nvPr/>
        </p:nvSpPr>
        <p:spPr>
          <a:xfrm>
            <a:off x="822325" y="1269130"/>
            <a:ext cx="8566150" cy="138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population variance of a population data set of N entries is</a:t>
            </a:r>
            <a:endParaRPr/>
          </a:p>
        </p:txBody>
      </p:sp>
      <p:pic>
        <p:nvPicPr>
          <p:cNvPr id="967" name="Google Shape;96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300" y="1562100"/>
            <a:ext cx="914400" cy="29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1030" y="1883051"/>
            <a:ext cx="1981200" cy="665162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2"/>
          <p:cNvSpPr txBox="1"/>
          <p:nvPr/>
        </p:nvSpPr>
        <p:spPr>
          <a:xfrm>
            <a:off x="798555" y="3159047"/>
            <a:ext cx="856615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population standard deviation of a population data set of N entries is the square root of the population variance.</a:t>
            </a:r>
            <a:endParaRPr/>
          </a:p>
        </p:txBody>
      </p:sp>
      <p:pic>
        <p:nvPicPr>
          <p:cNvPr id="970" name="Google Shape;970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4991" y="4364652"/>
            <a:ext cx="2863850" cy="73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400"/>
              <a:t>Finding the Population Standard Deviation</a:t>
            </a:r>
            <a:endParaRPr/>
          </a:p>
        </p:txBody>
      </p:sp>
      <p:graphicFrame>
        <p:nvGraphicFramePr>
          <p:cNvPr id="977" name="Google Shape;977;p63"/>
          <p:cNvGraphicFramePr/>
          <p:nvPr/>
        </p:nvGraphicFramePr>
        <p:xfrm>
          <a:off x="118461" y="3257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999100"/>
                <a:gridCol w="2748775"/>
                <a:gridCol w="2873725"/>
              </a:tblGrid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Stock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</a:t>
                      </a:r>
                      <a:endParaRPr/>
                    </a:p>
                  </a:txBody>
                  <a:tcPr marT="9150" marB="915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Deviation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 – μ</a:t>
                      </a:r>
                      <a:endParaRPr/>
                    </a:p>
                  </a:txBody>
                  <a:tcPr marT="9150" marB="915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Squared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 – μ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)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9150" marB="915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56</a:t>
                      </a:r>
                      <a:endParaRPr/>
                    </a:p>
                  </a:txBody>
                  <a:tcPr marT="9150" marB="915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– 5</a:t>
                      </a:r>
                      <a:endParaRPr/>
                    </a:p>
                  </a:txBody>
                  <a:tcPr marT="9150" marB="9150" marR="82295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25</a:t>
                      </a:r>
                      <a:endParaRPr/>
                    </a:p>
                  </a:txBody>
                  <a:tcPr marT="9150" marB="9150" marR="68580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58</a:t>
                      </a:r>
                      <a:endParaRPr/>
                    </a:p>
                  </a:txBody>
                  <a:tcPr marT="9150" marB="915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– 3</a:t>
                      </a:r>
                      <a:endParaRPr/>
                    </a:p>
                  </a:txBody>
                  <a:tcPr marT="9150" marB="9150" marR="82295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9</a:t>
                      </a:r>
                      <a:endParaRPr/>
                    </a:p>
                  </a:txBody>
                  <a:tcPr marT="9150" marB="9150" marR="68580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61</a:t>
                      </a:r>
                      <a:endParaRPr/>
                    </a:p>
                  </a:txBody>
                  <a:tcPr marT="9150" marB="915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</a:t>
                      </a:r>
                      <a:endParaRPr/>
                    </a:p>
                  </a:txBody>
                  <a:tcPr marT="9150" marB="9150" marR="82295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</a:t>
                      </a:r>
                      <a:endParaRPr/>
                    </a:p>
                  </a:txBody>
                  <a:tcPr marT="9150" marB="9150" marR="68580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63</a:t>
                      </a:r>
                      <a:endParaRPr/>
                    </a:p>
                  </a:txBody>
                  <a:tcPr marT="9150" marB="915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T="9150" marB="9150" marR="82295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T="9150" marB="9150" marR="68580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67</a:t>
                      </a:r>
                      <a:endParaRPr/>
                    </a:p>
                  </a:txBody>
                  <a:tcPr marT="9150" marB="915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6</a:t>
                      </a:r>
                      <a:endParaRPr/>
                    </a:p>
                  </a:txBody>
                  <a:tcPr marT="9150" marB="9150" marR="82295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36</a:t>
                      </a:r>
                      <a:endParaRPr/>
                    </a:p>
                  </a:txBody>
                  <a:tcPr marT="9150" marB="9150" marR="685800" marL="1828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Σ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= 305</a:t>
                      </a:r>
                      <a:endParaRPr/>
                    </a:p>
                  </a:txBody>
                  <a:tcPr marT="182875" marB="18287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Σ(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 – μ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) = 0</a:t>
                      </a:r>
                      <a:endParaRPr/>
                    </a:p>
                  </a:txBody>
                  <a:tcPr marT="182875" marB="18287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Σ(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x – μ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)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 = 74</a:t>
                      </a:r>
                      <a:endParaRPr/>
                    </a:p>
                  </a:txBody>
                  <a:tcPr marT="182875" marB="18287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8" name="Google Shape;978;p63"/>
          <p:cNvSpPr/>
          <p:nvPr/>
        </p:nvSpPr>
        <p:spPr>
          <a:xfrm>
            <a:off x="884183" y="1117294"/>
            <a:ext cx="85344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following data are the closing prices for a certain stock on five successive Fridays. The population mean is 61.</a:t>
            </a:r>
            <a:endParaRPr/>
          </a:p>
        </p:txBody>
      </p:sp>
      <p:pic>
        <p:nvPicPr>
          <p:cNvPr id="979" name="Google Shape;97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300" y="1562100"/>
            <a:ext cx="914400" cy="29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4221" y="3915274"/>
            <a:ext cx="2925762" cy="627063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63"/>
          <p:cNvSpPr txBox="1"/>
          <p:nvPr/>
        </p:nvSpPr>
        <p:spPr>
          <a:xfrm>
            <a:off x="8364044" y="5852027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σ ≈ </a:t>
            </a:r>
            <a:r>
              <a:rPr lang="en-US" sz="1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$3.85</a:t>
            </a:r>
            <a:endParaRPr/>
          </a:p>
        </p:txBody>
      </p:sp>
      <p:grpSp>
        <p:nvGrpSpPr>
          <p:cNvPr id="982" name="Google Shape;982;p63"/>
          <p:cNvGrpSpPr/>
          <p:nvPr/>
        </p:nvGrpSpPr>
        <p:grpSpPr>
          <a:xfrm>
            <a:off x="8379183" y="4797426"/>
            <a:ext cx="3409950" cy="688975"/>
            <a:chOff x="3486" y="3022"/>
            <a:chExt cx="2148" cy="434"/>
          </a:xfrm>
        </p:grpSpPr>
        <p:pic>
          <p:nvPicPr>
            <p:cNvPr id="983" name="Google Shape;983;p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86" y="3022"/>
              <a:ext cx="2025" cy="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" name="Google Shape;984;p63"/>
            <p:cNvSpPr/>
            <p:nvPr/>
          </p:nvSpPr>
          <p:spPr>
            <a:xfrm>
              <a:off x="5232" y="3160"/>
              <a:ext cx="402" cy="25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3.85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400"/>
              <a:t>Interpreting Standard Deviation</a:t>
            </a:r>
            <a:endParaRPr/>
          </a:p>
        </p:txBody>
      </p:sp>
      <p:sp>
        <p:nvSpPr>
          <p:cNvPr id="991" name="Google Shape;991;p64"/>
          <p:cNvSpPr/>
          <p:nvPr/>
        </p:nvSpPr>
        <p:spPr>
          <a:xfrm>
            <a:off x="791889" y="1216517"/>
            <a:ext cx="8534400" cy="164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standard deviation is a measure of the typical amount an entry deviates from the mean.  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more the entries are spread out, the greater the standard deviation.</a:t>
            </a:r>
            <a:endParaRPr/>
          </a:p>
        </p:txBody>
      </p:sp>
      <p:pic>
        <p:nvPicPr>
          <p:cNvPr id="992" name="Google Shape;99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300" y="1562100"/>
            <a:ext cx="914400" cy="293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3" name="Google Shape;993;p64"/>
          <p:cNvGrpSpPr/>
          <p:nvPr/>
        </p:nvGrpSpPr>
        <p:grpSpPr>
          <a:xfrm>
            <a:off x="1600994" y="2753598"/>
            <a:ext cx="5028406" cy="3662363"/>
            <a:chOff x="49" y="1814"/>
            <a:chExt cx="3167" cy="2307"/>
          </a:xfrm>
        </p:grpSpPr>
        <p:grpSp>
          <p:nvGrpSpPr>
            <p:cNvPr id="994" name="Google Shape;994;p64"/>
            <p:cNvGrpSpPr/>
            <p:nvPr/>
          </p:nvGrpSpPr>
          <p:grpSpPr>
            <a:xfrm>
              <a:off x="48" y="1814"/>
              <a:ext cx="3167" cy="2307"/>
              <a:chOff x="49" y="1679"/>
              <a:chExt cx="3167" cy="2307"/>
            </a:xfrm>
          </p:grpSpPr>
          <p:grpSp>
            <p:nvGrpSpPr>
              <p:cNvPr id="995" name="Google Shape;995;p64"/>
              <p:cNvGrpSpPr/>
              <p:nvPr/>
            </p:nvGrpSpPr>
            <p:grpSpPr>
              <a:xfrm>
                <a:off x="48" y="1679"/>
                <a:ext cx="2687" cy="2307"/>
                <a:chOff x="49" y="1679"/>
                <a:chExt cx="2687" cy="2307"/>
              </a:xfrm>
            </p:grpSpPr>
            <p:sp>
              <p:nvSpPr>
                <p:cNvPr id="996" name="Google Shape;996;p64"/>
                <p:cNvSpPr/>
                <p:nvPr/>
              </p:nvSpPr>
              <p:spPr>
                <a:xfrm>
                  <a:off x="879" y="3104"/>
                  <a:ext cx="308" cy="46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cap="flat" cmpd="sng" w="111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64"/>
                <p:cNvSpPr/>
                <p:nvPr/>
              </p:nvSpPr>
              <p:spPr>
                <a:xfrm>
                  <a:off x="1542" y="2159"/>
                  <a:ext cx="310" cy="1413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cap="flat" cmpd="sng" w="111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64"/>
                <p:cNvSpPr/>
                <p:nvPr/>
              </p:nvSpPr>
              <p:spPr>
                <a:xfrm>
                  <a:off x="1186" y="2639"/>
                  <a:ext cx="356" cy="933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cap="flat" cmpd="sng" w="111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64"/>
                <p:cNvSpPr/>
                <p:nvPr/>
              </p:nvSpPr>
              <p:spPr>
                <a:xfrm>
                  <a:off x="338" y="2301"/>
                  <a:ext cx="131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64"/>
                <p:cNvSpPr/>
                <p:nvPr/>
              </p:nvSpPr>
              <p:spPr>
                <a:xfrm>
                  <a:off x="409" y="2535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64"/>
                <p:cNvSpPr/>
                <p:nvPr/>
              </p:nvSpPr>
              <p:spPr>
                <a:xfrm>
                  <a:off x="409" y="2768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64"/>
                <p:cNvSpPr/>
                <p:nvPr/>
              </p:nvSpPr>
              <p:spPr>
                <a:xfrm>
                  <a:off x="409" y="3002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64"/>
                <p:cNvSpPr/>
                <p:nvPr/>
              </p:nvSpPr>
              <p:spPr>
                <a:xfrm>
                  <a:off x="409" y="3236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64"/>
                <p:cNvSpPr/>
                <p:nvPr/>
              </p:nvSpPr>
              <p:spPr>
                <a:xfrm>
                  <a:off x="409" y="3470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05" name="Google Shape;1005;p64"/>
                <p:cNvCxnSpPr/>
                <p:nvPr/>
              </p:nvCxnSpPr>
              <p:spPr>
                <a:xfrm>
                  <a:off x="561" y="1937"/>
                  <a:ext cx="121" cy="1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6" name="Google Shape;1006;p64"/>
                <p:cNvCxnSpPr/>
                <p:nvPr/>
              </p:nvCxnSpPr>
              <p:spPr>
                <a:xfrm>
                  <a:off x="561" y="2170"/>
                  <a:ext cx="121" cy="2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7" name="Google Shape;1007;p64"/>
                <p:cNvCxnSpPr/>
                <p:nvPr/>
              </p:nvCxnSpPr>
              <p:spPr>
                <a:xfrm>
                  <a:off x="561" y="2638"/>
                  <a:ext cx="121" cy="1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8" name="Google Shape;1008;p64"/>
                <p:cNvCxnSpPr/>
                <p:nvPr/>
              </p:nvCxnSpPr>
              <p:spPr>
                <a:xfrm>
                  <a:off x="561" y="2871"/>
                  <a:ext cx="121" cy="1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9" name="Google Shape;1009;p64"/>
                <p:cNvCxnSpPr/>
                <p:nvPr/>
              </p:nvCxnSpPr>
              <p:spPr>
                <a:xfrm>
                  <a:off x="561" y="3105"/>
                  <a:ext cx="121" cy="1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0" name="Google Shape;1010;p64"/>
                <p:cNvCxnSpPr/>
                <p:nvPr/>
              </p:nvCxnSpPr>
              <p:spPr>
                <a:xfrm>
                  <a:off x="561" y="3572"/>
                  <a:ext cx="121" cy="3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1" name="Google Shape;1011;p64"/>
                <p:cNvCxnSpPr/>
                <p:nvPr/>
              </p:nvCxnSpPr>
              <p:spPr>
                <a:xfrm>
                  <a:off x="682" y="1679"/>
                  <a:ext cx="1" cy="1950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triangle"/>
                  <a:tailEnd len="med" w="med" type="none"/>
                </a:ln>
              </p:spPr>
            </p:cxnSp>
            <p:cxnSp>
              <p:nvCxnSpPr>
                <p:cNvPr id="1012" name="Google Shape;1012;p64"/>
                <p:cNvCxnSpPr/>
                <p:nvPr/>
              </p:nvCxnSpPr>
              <p:spPr>
                <a:xfrm flipH="1">
                  <a:off x="643" y="3573"/>
                  <a:ext cx="2092" cy="4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triangle"/>
                  <a:tailEnd len="med" w="med" type="none"/>
                </a:ln>
              </p:spPr>
            </p:cxnSp>
            <p:sp>
              <p:nvSpPr>
                <p:cNvPr id="1013" name="Google Shape;1013;p64"/>
                <p:cNvSpPr txBox="1"/>
                <p:nvPr/>
              </p:nvSpPr>
              <p:spPr>
                <a:xfrm>
                  <a:off x="1248" y="3715"/>
                  <a:ext cx="875" cy="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value</a:t>
                  </a:r>
                  <a:endParaRPr/>
                </a:p>
              </p:txBody>
            </p:sp>
            <p:sp>
              <p:nvSpPr>
                <p:cNvPr id="1014" name="Google Shape;1014;p64"/>
                <p:cNvSpPr txBox="1"/>
                <p:nvPr/>
              </p:nvSpPr>
              <p:spPr>
                <a:xfrm rot="-5400000">
                  <a:off x="-355" y="2448"/>
                  <a:ext cx="1076" cy="2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Frequency</a:t>
                  </a:r>
                  <a:endParaRPr/>
                </a:p>
              </p:txBody>
            </p:sp>
            <p:sp>
              <p:nvSpPr>
                <p:cNvPr id="1015" name="Google Shape;1015;p64"/>
                <p:cNvSpPr/>
                <p:nvPr/>
              </p:nvSpPr>
              <p:spPr>
                <a:xfrm>
                  <a:off x="338" y="2067"/>
                  <a:ext cx="131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64"/>
                <p:cNvSpPr/>
                <p:nvPr/>
              </p:nvSpPr>
              <p:spPr>
                <a:xfrm>
                  <a:off x="338" y="1834"/>
                  <a:ext cx="131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17" name="Google Shape;1017;p64"/>
                <p:cNvCxnSpPr/>
                <p:nvPr/>
              </p:nvCxnSpPr>
              <p:spPr>
                <a:xfrm>
                  <a:off x="566" y="3338"/>
                  <a:ext cx="121" cy="1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8" name="Google Shape;1018;p64"/>
                <p:cNvCxnSpPr/>
                <p:nvPr/>
              </p:nvCxnSpPr>
              <p:spPr>
                <a:xfrm>
                  <a:off x="566" y="2404"/>
                  <a:ext cx="121" cy="1"/>
                </a:xfrm>
                <a:prstGeom prst="straightConnector1">
                  <a:avLst/>
                </a:prstGeom>
                <a:noFill/>
                <a:ln cap="flat" cmpd="sng" w="1110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19" name="Google Shape;1019;p64"/>
                <p:cNvSpPr/>
                <p:nvPr/>
              </p:nvSpPr>
              <p:spPr>
                <a:xfrm>
                  <a:off x="1002" y="3637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64"/>
                <p:cNvSpPr/>
                <p:nvPr/>
              </p:nvSpPr>
              <p:spPr>
                <a:xfrm>
                  <a:off x="1665" y="3647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64"/>
                <p:cNvSpPr/>
                <p:nvPr/>
              </p:nvSpPr>
              <p:spPr>
                <a:xfrm>
                  <a:off x="2337" y="3647"/>
                  <a:ext cx="66" cy="1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22" name="Google Shape;1022;p64"/>
                <p:cNvCxnSpPr/>
                <p:nvPr/>
              </p:nvCxnSpPr>
              <p:spPr>
                <a:xfrm>
                  <a:off x="1018" y="3493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3" name="Google Shape;1023;p64"/>
                <p:cNvCxnSpPr/>
                <p:nvPr/>
              </p:nvCxnSpPr>
              <p:spPr>
                <a:xfrm>
                  <a:off x="1698" y="3493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4" name="Google Shape;1024;p64"/>
                <p:cNvCxnSpPr/>
                <p:nvPr/>
              </p:nvCxnSpPr>
              <p:spPr>
                <a:xfrm>
                  <a:off x="2364" y="3493"/>
                  <a:ext cx="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25" name="Google Shape;1025;p64"/>
                <p:cNvSpPr/>
                <p:nvPr/>
              </p:nvSpPr>
              <p:spPr>
                <a:xfrm>
                  <a:off x="2207" y="3104"/>
                  <a:ext cx="308" cy="468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cap="flat" cmpd="sng" w="111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64"/>
                <p:cNvSpPr/>
                <p:nvPr/>
              </p:nvSpPr>
              <p:spPr>
                <a:xfrm>
                  <a:off x="1852" y="2639"/>
                  <a:ext cx="356" cy="933"/>
                </a:xfrm>
                <a:prstGeom prst="rect">
                  <a:avLst/>
                </a:prstGeom>
                <a:solidFill>
                  <a:schemeClr val="folHlink">
                    <a:alpha val="49803"/>
                  </a:schemeClr>
                </a:solidFill>
                <a:ln cap="flat" cmpd="sng" w="111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7" name="Google Shape;1027;p64"/>
              <p:cNvSpPr txBox="1"/>
              <p:nvPr/>
            </p:nvSpPr>
            <p:spPr>
              <a:xfrm>
                <a:off x="2016" y="2016"/>
                <a:ext cx="1200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= 4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 = 1.18</a:t>
                </a:r>
                <a:endParaRPr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028" name="Google Shape;1028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6" y="2208"/>
              <a:ext cx="136" cy="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9" name="Google Shape;1029;p64"/>
          <p:cNvGrpSpPr/>
          <p:nvPr/>
        </p:nvGrpSpPr>
        <p:grpSpPr>
          <a:xfrm>
            <a:off x="6249194" y="2755185"/>
            <a:ext cx="4876006" cy="3662362"/>
            <a:chOff x="2977" y="1815"/>
            <a:chExt cx="3072" cy="2307"/>
          </a:xfrm>
        </p:grpSpPr>
        <p:grpSp>
          <p:nvGrpSpPr>
            <p:cNvPr id="1030" name="Google Shape;1030;p64"/>
            <p:cNvGrpSpPr/>
            <p:nvPr/>
          </p:nvGrpSpPr>
          <p:grpSpPr>
            <a:xfrm>
              <a:off x="2977" y="1815"/>
              <a:ext cx="3072" cy="2307"/>
              <a:chOff x="2929" y="1680"/>
              <a:chExt cx="3072" cy="2307"/>
            </a:xfrm>
          </p:grpSpPr>
          <p:sp>
            <p:nvSpPr>
              <p:cNvPr id="1031" name="Google Shape;1031;p64"/>
              <p:cNvSpPr/>
              <p:nvPr/>
            </p:nvSpPr>
            <p:spPr>
              <a:xfrm>
                <a:off x="4422" y="2160"/>
                <a:ext cx="310" cy="1413"/>
              </a:xfrm>
              <a:prstGeom prst="rect">
                <a:avLst/>
              </a:prstGeom>
              <a:solidFill>
                <a:schemeClr val="folHlink">
                  <a:alpha val="69803"/>
                </a:schemeClr>
              </a:solidFill>
              <a:ln cap="flat" cmpd="sng" w="111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64"/>
              <p:cNvSpPr/>
              <p:nvPr/>
            </p:nvSpPr>
            <p:spPr>
              <a:xfrm>
                <a:off x="3218" y="2302"/>
                <a:ext cx="131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64"/>
              <p:cNvSpPr/>
              <p:nvPr/>
            </p:nvSpPr>
            <p:spPr>
              <a:xfrm>
                <a:off x="3289" y="2536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64"/>
              <p:cNvSpPr/>
              <p:nvPr/>
            </p:nvSpPr>
            <p:spPr>
              <a:xfrm>
                <a:off x="3289" y="2769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64"/>
              <p:cNvSpPr/>
              <p:nvPr/>
            </p:nvSpPr>
            <p:spPr>
              <a:xfrm>
                <a:off x="3289" y="3003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64"/>
              <p:cNvSpPr/>
              <p:nvPr/>
            </p:nvSpPr>
            <p:spPr>
              <a:xfrm>
                <a:off x="3289" y="3237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64"/>
              <p:cNvSpPr/>
              <p:nvPr/>
            </p:nvSpPr>
            <p:spPr>
              <a:xfrm>
                <a:off x="3289" y="3471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8" name="Google Shape;1038;p64"/>
              <p:cNvCxnSpPr/>
              <p:nvPr/>
            </p:nvCxnSpPr>
            <p:spPr>
              <a:xfrm>
                <a:off x="3441" y="1938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64"/>
              <p:cNvCxnSpPr/>
              <p:nvPr/>
            </p:nvCxnSpPr>
            <p:spPr>
              <a:xfrm>
                <a:off x="3441" y="2171"/>
                <a:ext cx="121" cy="2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64"/>
              <p:cNvCxnSpPr/>
              <p:nvPr/>
            </p:nvCxnSpPr>
            <p:spPr>
              <a:xfrm>
                <a:off x="3441" y="2639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64"/>
              <p:cNvCxnSpPr/>
              <p:nvPr/>
            </p:nvCxnSpPr>
            <p:spPr>
              <a:xfrm>
                <a:off x="3441" y="2872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2" name="Google Shape;1042;p64"/>
              <p:cNvCxnSpPr/>
              <p:nvPr/>
            </p:nvCxnSpPr>
            <p:spPr>
              <a:xfrm>
                <a:off x="3441" y="3106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64"/>
              <p:cNvCxnSpPr/>
              <p:nvPr/>
            </p:nvCxnSpPr>
            <p:spPr>
              <a:xfrm>
                <a:off x="3441" y="3573"/>
                <a:ext cx="121" cy="3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64"/>
              <p:cNvCxnSpPr/>
              <p:nvPr/>
            </p:nvCxnSpPr>
            <p:spPr>
              <a:xfrm>
                <a:off x="3562" y="1680"/>
                <a:ext cx="1" cy="1950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045" name="Google Shape;1045;p64"/>
              <p:cNvCxnSpPr/>
              <p:nvPr/>
            </p:nvCxnSpPr>
            <p:spPr>
              <a:xfrm flipH="1">
                <a:off x="3523" y="3574"/>
                <a:ext cx="2092" cy="4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046" name="Google Shape;1046;p64"/>
              <p:cNvSpPr txBox="1"/>
              <p:nvPr/>
            </p:nvSpPr>
            <p:spPr>
              <a:xfrm>
                <a:off x="4128" y="3716"/>
                <a:ext cx="875" cy="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value</a:t>
                </a:r>
                <a:endParaRPr/>
              </a:p>
            </p:txBody>
          </p:sp>
          <p:sp>
            <p:nvSpPr>
              <p:cNvPr id="1047" name="Google Shape;1047;p64"/>
              <p:cNvSpPr txBox="1"/>
              <p:nvPr/>
            </p:nvSpPr>
            <p:spPr>
              <a:xfrm rot="-5400000">
                <a:off x="2525" y="2449"/>
                <a:ext cx="1076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Frequency</a:t>
                </a:r>
                <a:endParaRPr/>
              </a:p>
            </p:txBody>
          </p:sp>
          <p:sp>
            <p:nvSpPr>
              <p:cNvPr id="1048" name="Google Shape;1048;p64"/>
              <p:cNvSpPr/>
              <p:nvPr/>
            </p:nvSpPr>
            <p:spPr>
              <a:xfrm>
                <a:off x="3218" y="2068"/>
                <a:ext cx="131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64"/>
              <p:cNvSpPr/>
              <p:nvPr/>
            </p:nvSpPr>
            <p:spPr>
              <a:xfrm>
                <a:off x="3218" y="1835"/>
                <a:ext cx="131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0" name="Google Shape;1050;p64"/>
              <p:cNvCxnSpPr/>
              <p:nvPr/>
            </p:nvCxnSpPr>
            <p:spPr>
              <a:xfrm>
                <a:off x="3446" y="3339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1" name="Google Shape;1051;p64"/>
              <p:cNvCxnSpPr/>
              <p:nvPr/>
            </p:nvCxnSpPr>
            <p:spPr>
              <a:xfrm>
                <a:off x="3446" y="2405"/>
                <a:ext cx="121" cy="1"/>
              </a:xfrm>
              <a:prstGeom prst="straightConnector1">
                <a:avLst/>
              </a:prstGeom>
              <a:noFill/>
              <a:ln cap="flat" cmpd="sng" w="11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2" name="Google Shape;1052;p64"/>
              <p:cNvSpPr/>
              <p:nvPr/>
            </p:nvSpPr>
            <p:spPr>
              <a:xfrm>
                <a:off x="3882" y="3638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64"/>
              <p:cNvSpPr/>
              <p:nvPr/>
            </p:nvSpPr>
            <p:spPr>
              <a:xfrm>
                <a:off x="4545" y="3648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64"/>
              <p:cNvSpPr/>
              <p:nvPr/>
            </p:nvSpPr>
            <p:spPr>
              <a:xfrm>
                <a:off x="5217" y="3648"/>
                <a:ext cx="66" cy="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5" name="Google Shape;1055;p64"/>
              <p:cNvCxnSpPr/>
              <p:nvPr/>
            </p:nvCxnSpPr>
            <p:spPr>
              <a:xfrm>
                <a:off x="3898" y="349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64"/>
              <p:cNvCxnSpPr/>
              <p:nvPr/>
            </p:nvCxnSpPr>
            <p:spPr>
              <a:xfrm>
                <a:off x="4578" y="349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7" name="Google Shape;1057;p64"/>
              <p:cNvCxnSpPr/>
              <p:nvPr/>
            </p:nvCxnSpPr>
            <p:spPr>
              <a:xfrm>
                <a:off x="5244" y="349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8" name="Google Shape;1058;p64"/>
              <p:cNvSpPr txBox="1"/>
              <p:nvPr/>
            </p:nvSpPr>
            <p:spPr>
              <a:xfrm>
                <a:off x="4800" y="2017"/>
                <a:ext cx="1200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= 4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 = 0</a:t>
                </a:r>
                <a:endParaRPr sz="2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059" name="Google Shape;1059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80" y="2216"/>
              <a:ext cx="136" cy="1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300"/>
              <a:t>Empirical Rule (68-95-99.7%)</a:t>
            </a:r>
            <a:endParaRPr/>
          </a:p>
        </p:txBody>
      </p:sp>
      <p:sp>
        <p:nvSpPr>
          <p:cNvPr id="1066" name="Google Shape;1066;p65"/>
          <p:cNvSpPr txBox="1"/>
          <p:nvPr>
            <p:ph idx="1" type="body"/>
          </p:nvPr>
        </p:nvSpPr>
        <p:spPr>
          <a:xfrm>
            <a:off x="838200" y="1270000"/>
            <a:ext cx="9094076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Empirical Rule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For data with a (symmetric) bell-shaped distribution, the standard deviation has the following characteristics.</a:t>
            </a:r>
            <a:endParaRPr/>
          </a:p>
          <a:p>
            <a:pPr indent="-4572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AutoNum type="arabicPeriod"/>
            </a:pPr>
            <a:r>
              <a:rPr lang="en-US"/>
              <a:t>About 68% of the data lie within one standard deviation of the mean.</a:t>
            </a:r>
            <a:endParaRPr/>
          </a:p>
          <a:p>
            <a:pPr indent="-4572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AutoNum type="arabicPeriod"/>
            </a:pPr>
            <a:r>
              <a:rPr lang="en-US"/>
              <a:t>About 95% of the data lie within two standard deviations of the mean.</a:t>
            </a:r>
            <a:endParaRPr/>
          </a:p>
          <a:p>
            <a:pPr indent="-4572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AutoNum type="arabicPeriod"/>
            </a:pPr>
            <a:r>
              <a:rPr lang="en-US"/>
              <a:t>About 99.7% of the data lie within three standard deviation of the mean.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7" name="Google Shape;1067;p65"/>
          <p:cNvSpPr txBox="1"/>
          <p:nvPr/>
        </p:nvSpPr>
        <p:spPr>
          <a:xfrm>
            <a:off x="1284890" y="3628359"/>
            <a:ext cx="8458200" cy="2675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6"/>
          <p:cNvSpPr/>
          <p:nvPr/>
        </p:nvSpPr>
        <p:spPr>
          <a:xfrm>
            <a:off x="4043364" y="3505200"/>
            <a:ext cx="4262437" cy="2433638"/>
          </a:xfrm>
          <a:custGeom>
            <a:rect b="b" l="l" r="r" t="t"/>
            <a:pathLst>
              <a:path extrusionOk="0" h="1533" w="2685">
                <a:moveTo>
                  <a:pt x="897" y="614"/>
                </a:moveTo>
                <a:lnTo>
                  <a:pt x="804" y="796"/>
                </a:lnTo>
                <a:lnTo>
                  <a:pt x="714" y="959"/>
                </a:lnTo>
                <a:lnTo>
                  <a:pt x="669" y="1034"/>
                </a:lnTo>
                <a:lnTo>
                  <a:pt x="603" y="1106"/>
                </a:lnTo>
                <a:lnTo>
                  <a:pt x="447" y="1257"/>
                </a:lnTo>
                <a:lnTo>
                  <a:pt x="243" y="1374"/>
                </a:lnTo>
                <a:lnTo>
                  <a:pt x="120" y="1443"/>
                </a:lnTo>
                <a:lnTo>
                  <a:pt x="57" y="1467"/>
                </a:lnTo>
                <a:lnTo>
                  <a:pt x="0" y="1485"/>
                </a:lnTo>
                <a:lnTo>
                  <a:pt x="3" y="1533"/>
                </a:lnTo>
                <a:lnTo>
                  <a:pt x="2685" y="1527"/>
                </a:lnTo>
                <a:lnTo>
                  <a:pt x="2679" y="1497"/>
                </a:lnTo>
                <a:lnTo>
                  <a:pt x="2637" y="1485"/>
                </a:lnTo>
                <a:lnTo>
                  <a:pt x="2535" y="1443"/>
                </a:lnTo>
                <a:lnTo>
                  <a:pt x="2280" y="1311"/>
                </a:lnTo>
                <a:lnTo>
                  <a:pt x="2244" y="1278"/>
                </a:lnTo>
                <a:lnTo>
                  <a:pt x="2169" y="1227"/>
                </a:lnTo>
                <a:lnTo>
                  <a:pt x="2112" y="1182"/>
                </a:lnTo>
                <a:lnTo>
                  <a:pt x="2058" y="1127"/>
                </a:lnTo>
                <a:lnTo>
                  <a:pt x="1947" y="971"/>
                </a:lnTo>
                <a:lnTo>
                  <a:pt x="1781" y="669"/>
                </a:lnTo>
                <a:lnTo>
                  <a:pt x="1743" y="573"/>
                </a:lnTo>
                <a:lnTo>
                  <a:pt x="1698" y="474"/>
                </a:lnTo>
                <a:lnTo>
                  <a:pt x="1593" y="273"/>
                </a:lnTo>
                <a:lnTo>
                  <a:pt x="1539" y="189"/>
                </a:lnTo>
                <a:lnTo>
                  <a:pt x="1502" y="139"/>
                </a:lnTo>
                <a:lnTo>
                  <a:pt x="1423" y="42"/>
                </a:lnTo>
                <a:lnTo>
                  <a:pt x="1373" y="12"/>
                </a:lnTo>
                <a:lnTo>
                  <a:pt x="1328" y="0"/>
                </a:lnTo>
                <a:lnTo>
                  <a:pt x="1274" y="18"/>
                </a:lnTo>
                <a:lnTo>
                  <a:pt x="1233" y="48"/>
                </a:lnTo>
                <a:lnTo>
                  <a:pt x="1167" y="108"/>
                </a:lnTo>
                <a:lnTo>
                  <a:pt x="1122" y="175"/>
                </a:lnTo>
                <a:lnTo>
                  <a:pt x="1090" y="229"/>
                </a:lnTo>
                <a:lnTo>
                  <a:pt x="1054" y="286"/>
                </a:lnTo>
                <a:lnTo>
                  <a:pt x="1036" y="325"/>
                </a:lnTo>
                <a:lnTo>
                  <a:pt x="950" y="503"/>
                </a:lnTo>
                <a:lnTo>
                  <a:pt x="902" y="596"/>
                </a:lnTo>
                <a:lnTo>
                  <a:pt x="896" y="669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4" name="Google Shape;1074;p66"/>
          <p:cNvGrpSpPr/>
          <p:nvPr/>
        </p:nvGrpSpPr>
        <p:grpSpPr>
          <a:xfrm>
            <a:off x="4738689" y="3513138"/>
            <a:ext cx="2852737" cy="2430462"/>
            <a:chOff x="1689" y="1177"/>
            <a:chExt cx="1797" cy="1531"/>
          </a:xfrm>
        </p:grpSpPr>
        <p:sp>
          <p:nvSpPr>
            <p:cNvPr id="1075" name="Google Shape;1075;p66"/>
            <p:cNvSpPr/>
            <p:nvPr/>
          </p:nvSpPr>
          <p:spPr>
            <a:xfrm>
              <a:off x="1689" y="1177"/>
              <a:ext cx="1797" cy="1528"/>
            </a:xfrm>
            <a:custGeom>
              <a:rect b="b" l="l" r="r" t="t"/>
              <a:pathLst>
                <a:path extrusionOk="0" h="1528" w="1797">
                  <a:moveTo>
                    <a:pt x="450" y="612"/>
                  </a:moveTo>
                  <a:lnTo>
                    <a:pt x="357" y="793"/>
                  </a:lnTo>
                  <a:lnTo>
                    <a:pt x="267" y="955"/>
                  </a:lnTo>
                  <a:lnTo>
                    <a:pt x="222" y="1030"/>
                  </a:lnTo>
                  <a:lnTo>
                    <a:pt x="156" y="1102"/>
                  </a:lnTo>
                  <a:lnTo>
                    <a:pt x="0" y="1252"/>
                  </a:lnTo>
                  <a:lnTo>
                    <a:pt x="6" y="1528"/>
                  </a:lnTo>
                  <a:lnTo>
                    <a:pt x="1794" y="1525"/>
                  </a:lnTo>
                  <a:lnTo>
                    <a:pt x="1788" y="1372"/>
                  </a:lnTo>
                  <a:lnTo>
                    <a:pt x="1797" y="1273"/>
                  </a:lnTo>
                  <a:lnTo>
                    <a:pt x="1722" y="1222"/>
                  </a:lnTo>
                  <a:lnTo>
                    <a:pt x="1665" y="1177"/>
                  </a:lnTo>
                  <a:lnTo>
                    <a:pt x="1611" y="1123"/>
                  </a:lnTo>
                  <a:lnTo>
                    <a:pt x="1500" y="967"/>
                  </a:lnTo>
                  <a:lnTo>
                    <a:pt x="1334" y="666"/>
                  </a:lnTo>
                  <a:lnTo>
                    <a:pt x="1287" y="570"/>
                  </a:lnTo>
                  <a:lnTo>
                    <a:pt x="1241" y="474"/>
                  </a:lnTo>
                  <a:lnTo>
                    <a:pt x="1147" y="282"/>
                  </a:lnTo>
                  <a:lnTo>
                    <a:pt x="1093" y="192"/>
                  </a:lnTo>
                  <a:lnTo>
                    <a:pt x="1055" y="138"/>
                  </a:lnTo>
                  <a:lnTo>
                    <a:pt x="976" y="42"/>
                  </a:lnTo>
                  <a:lnTo>
                    <a:pt x="926" y="12"/>
                  </a:lnTo>
                  <a:lnTo>
                    <a:pt x="881" y="0"/>
                  </a:lnTo>
                  <a:lnTo>
                    <a:pt x="827" y="18"/>
                  </a:lnTo>
                  <a:lnTo>
                    <a:pt x="786" y="48"/>
                  </a:lnTo>
                  <a:lnTo>
                    <a:pt x="720" y="108"/>
                  </a:lnTo>
                  <a:lnTo>
                    <a:pt x="675" y="174"/>
                  </a:lnTo>
                  <a:lnTo>
                    <a:pt x="643" y="228"/>
                  </a:lnTo>
                  <a:lnTo>
                    <a:pt x="607" y="285"/>
                  </a:lnTo>
                  <a:lnTo>
                    <a:pt x="589" y="324"/>
                  </a:lnTo>
                  <a:lnTo>
                    <a:pt x="503" y="501"/>
                  </a:lnTo>
                  <a:lnTo>
                    <a:pt x="455" y="594"/>
                  </a:lnTo>
                  <a:lnTo>
                    <a:pt x="449" y="666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6" name="Google Shape;1076;p66"/>
            <p:cNvCxnSpPr/>
            <p:nvPr/>
          </p:nvCxnSpPr>
          <p:spPr>
            <a:xfrm rot="10800000">
              <a:off x="1689" y="2423"/>
              <a:ext cx="0" cy="28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66"/>
            <p:cNvCxnSpPr/>
            <p:nvPr/>
          </p:nvCxnSpPr>
          <p:spPr>
            <a:xfrm rot="10800000">
              <a:off x="3483" y="2447"/>
              <a:ext cx="3" cy="261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8" name="Google Shape;1078;p66"/>
          <p:cNvSpPr txBox="1"/>
          <p:nvPr/>
        </p:nvSpPr>
        <p:spPr>
          <a:xfrm>
            <a:off x="5554663" y="2774950"/>
            <a:ext cx="1219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68% within 1 standard deviation</a:t>
            </a:r>
            <a:endParaRPr/>
          </a:p>
        </p:txBody>
      </p:sp>
      <p:sp>
        <p:nvSpPr>
          <p:cNvPr id="1079" name="Google Shape;1079;p66"/>
          <p:cNvSpPr txBox="1"/>
          <p:nvPr/>
        </p:nvSpPr>
        <p:spPr>
          <a:xfrm>
            <a:off x="5192713" y="152400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99.7% within 3 standard deviations</a:t>
            </a:r>
            <a:endParaRPr/>
          </a:p>
        </p:txBody>
      </p:sp>
      <p:sp>
        <p:nvSpPr>
          <p:cNvPr id="1080" name="Google Shape;1080;p66"/>
          <p:cNvSpPr txBox="1"/>
          <p:nvPr/>
        </p:nvSpPr>
        <p:spPr>
          <a:xfrm>
            <a:off x="5230813" y="213360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within 2 standard deviations</a:t>
            </a:r>
            <a:endParaRPr/>
          </a:p>
        </p:txBody>
      </p:sp>
      <p:sp>
        <p:nvSpPr>
          <p:cNvPr id="1081" name="Google Shape;1081;p6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300"/>
              <a:t>Empirical Rule (68-95-99.7%)</a:t>
            </a:r>
            <a:endParaRPr/>
          </a:p>
        </p:txBody>
      </p:sp>
      <p:grpSp>
        <p:nvGrpSpPr>
          <p:cNvPr id="1082" name="Google Shape;1082;p66"/>
          <p:cNvGrpSpPr/>
          <p:nvPr/>
        </p:nvGrpSpPr>
        <p:grpSpPr>
          <a:xfrm>
            <a:off x="2819400" y="3505200"/>
            <a:ext cx="6781800" cy="2857500"/>
            <a:chOff x="480" y="1172"/>
            <a:chExt cx="4272" cy="1800"/>
          </a:xfrm>
        </p:grpSpPr>
        <p:grpSp>
          <p:nvGrpSpPr>
            <p:cNvPr id="1083" name="Google Shape;1083;p66"/>
            <p:cNvGrpSpPr/>
            <p:nvPr/>
          </p:nvGrpSpPr>
          <p:grpSpPr>
            <a:xfrm>
              <a:off x="480" y="2630"/>
              <a:ext cx="4272" cy="342"/>
              <a:chOff x="240" y="2368"/>
              <a:chExt cx="4272" cy="342"/>
            </a:xfrm>
          </p:grpSpPr>
          <p:sp>
            <p:nvSpPr>
              <p:cNvPr id="1084" name="Google Shape;1084;p66"/>
              <p:cNvSpPr/>
              <p:nvPr/>
            </p:nvSpPr>
            <p:spPr>
              <a:xfrm>
                <a:off x="336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–4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66"/>
              <p:cNvSpPr/>
              <p:nvPr/>
            </p:nvSpPr>
            <p:spPr>
              <a:xfrm>
                <a:off x="816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–3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66"/>
              <p:cNvSpPr/>
              <p:nvPr/>
            </p:nvSpPr>
            <p:spPr>
              <a:xfrm>
                <a:off x="1248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–2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66"/>
              <p:cNvSpPr/>
              <p:nvPr/>
            </p:nvSpPr>
            <p:spPr>
              <a:xfrm>
                <a:off x="1680" y="2566"/>
                <a:ext cx="24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–1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66"/>
              <p:cNvSpPr/>
              <p:nvPr/>
            </p:nvSpPr>
            <p:spPr>
              <a:xfrm>
                <a:off x="2304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66"/>
              <p:cNvSpPr/>
              <p:nvPr/>
            </p:nvSpPr>
            <p:spPr>
              <a:xfrm>
                <a:off x="2784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66"/>
              <p:cNvSpPr/>
              <p:nvPr/>
            </p:nvSpPr>
            <p:spPr>
              <a:xfrm>
                <a:off x="3216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66"/>
              <p:cNvSpPr/>
              <p:nvPr/>
            </p:nvSpPr>
            <p:spPr>
              <a:xfrm>
                <a:off x="3664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66"/>
              <p:cNvSpPr/>
              <p:nvPr/>
            </p:nvSpPr>
            <p:spPr>
              <a:xfrm>
                <a:off x="4115" y="2566"/>
                <a:ext cx="67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93" name="Google Shape;1093;p66"/>
              <p:cNvCxnSpPr/>
              <p:nvPr/>
            </p:nvCxnSpPr>
            <p:spPr>
              <a:xfrm>
                <a:off x="240" y="2448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094" name="Google Shape;1094;p66"/>
              <p:cNvCxnSpPr/>
              <p:nvPr/>
            </p:nvCxnSpPr>
            <p:spPr>
              <a:xfrm>
                <a:off x="552" y="2368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66"/>
              <p:cNvCxnSpPr/>
              <p:nvPr/>
            </p:nvCxnSpPr>
            <p:spPr>
              <a:xfrm>
                <a:off x="1001" y="2368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66"/>
              <p:cNvCxnSpPr/>
              <p:nvPr/>
            </p:nvCxnSpPr>
            <p:spPr>
              <a:xfrm>
                <a:off x="1899" y="2368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66"/>
              <p:cNvCxnSpPr/>
              <p:nvPr/>
            </p:nvCxnSpPr>
            <p:spPr>
              <a:xfrm>
                <a:off x="2348" y="2368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66"/>
              <p:cNvCxnSpPr/>
              <p:nvPr/>
            </p:nvCxnSpPr>
            <p:spPr>
              <a:xfrm>
                <a:off x="1450" y="2368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66"/>
              <p:cNvCxnSpPr/>
              <p:nvPr/>
            </p:nvCxnSpPr>
            <p:spPr>
              <a:xfrm>
                <a:off x="2797" y="2368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66"/>
              <p:cNvCxnSpPr/>
              <p:nvPr/>
            </p:nvCxnSpPr>
            <p:spPr>
              <a:xfrm>
                <a:off x="3246" y="2368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66"/>
              <p:cNvCxnSpPr/>
              <p:nvPr/>
            </p:nvCxnSpPr>
            <p:spPr>
              <a:xfrm>
                <a:off x="3695" y="2368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66"/>
              <p:cNvCxnSpPr/>
              <p:nvPr/>
            </p:nvCxnSpPr>
            <p:spPr>
              <a:xfrm>
                <a:off x="4144" y="2368"/>
                <a:ext cx="0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03" name="Google Shape;1103;p66"/>
            <p:cNvGrpSpPr/>
            <p:nvPr/>
          </p:nvGrpSpPr>
          <p:grpSpPr>
            <a:xfrm>
              <a:off x="960" y="1172"/>
              <a:ext cx="3216" cy="1536"/>
              <a:chOff x="912" y="1248"/>
              <a:chExt cx="3216" cy="1536"/>
            </a:xfrm>
          </p:grpSpPr>
          <p:sp>
            <p:nvSpPr>
              <p:cNvPr id="1104" name="Google Shape;1104;p66"/>
              <p:cNvSpPr/>
              <p:nvPr/>
            </p:nvSpPr>
            <p:spPr>
              <a:xfrm flipH="1">
                <a:off x="912" y="1248"/>
                <a:ext cx="1632" cy="1536"/>
              </a:xfrm>
              <a:custGeom>
                <a:rect b="b" l="l" r="r" t="t"/>
                <a:pathLst>
                  <a:path extrusionOk="0" h="1584" w="1632">
                    <a:moveTo>
                      <a:pt x="0" y="0"/>
                    </a:moveTo>
                    <a:cubicBezTo>
                      <a:pt x="60" y="4"/>
                      <a:pt x="120" y="8"/>
                      <a:pt x="240" y="192"/>
                    </a:cubicBezTo>
                    <a:cubicBezTo>
                      <a:pt x="360" y="376"/>
                      <a:pt x="552" y="888"/>
                      <a:pt x="720" y="1104"/>
                    </a:cubicBezTo>
                    <a:cubicBezTo>
                      <a:pt x="888" y="1320"/>
                      <a:pt x="1096" y="1408"/>
                      <a:pt x="1248" y="1488"/>
                    </a:cubicBezTo>
                    <a:cubicBezTo>
                      <a:pt x="1400" y="1568"/>
                      <a:pt x="1568" y="1568"/>
                      <a:pt x="1632" y="1584"/>
                    </a:cubicBez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66"/>
              <p:cNvSpPr/>
              <p:nvPr/>
            </p:nvSpPr>
            <p:spPr>
              <a:xfrm>
                <a:off x="2496" y="1248"/>
                <a:ext cx="1632" cy="1536"/>
              </a:xfrm>
              <a:custGeom>
                <a:rect b="b" l="l" r="r" t="t"/>
                <a:pathLst>
                  <a:path extrusionOk="0" h="1584" w="1632">
                    <a:moveTo>
                      <a:pt x="0" y="0"/>
                    </a:moveTo>
                    <a:cubicBezTo>
                      <a:pt x="60" y="4"/>
                      <a:pt x="120" y="8"/>
                      <a:pt x="240" y="192"/>
                    </a:cubicBezTo>
                    <a:cubicBezTo>
                      <a:pt x="360" y="376"/>
                      <a:pt x="552" y="888"/>
                      <a:pt x="720" y="1104"/>
                    </a:cubicBezTo>
                    <a:cubicBezTo>
                      <a:pt x="888" y="1320"/>
                      <a:pt x="1096" y="1408"/>
                      <a:pt x="1248" y="1488"/>
                    </a:cubicBezTo>
                    <a:cubicBezTo>
                      <a:pt x="1400" y="1568"/>
                      <a:pt x="1568" y="1568"/>
                      <a:pt x="1632" y="1584"/>
                    </a:cubicBezTo>
                  </a:path>
                </a:pathLst>
              </a:cu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6" name="Google Shape;1106;p66"/>
          <p:cNvGrpSpPr/>
          <p:nvPr/>
        </p:nvGrpSpPr>
        <p:grpSpPr>
          <a:xfrm>
            <a:off x="5451476" y="3514726"/>
            <a:ext cx="1425575" cy="2428875"/>
            <a:chOff x="2138" y="1178"/>
            <a:chExt cx="898" cy="1530"/>
          </a:xfrm>
        </p:grpSpPr>
        <p:cxnSp>
          <p:nvCxnSpPr>
            <p:cNvPr id="1107" name="Google Shape;1107;p66"/>
            <p:cNvCxnSpPr/>
            <p:nvPr/>
          </p:nvCxnSpPr>
          <p:spPr>
            <a:xfrm rot="10800000">
              <a:off x="2140" y="1802"/>
              <a:ext cx="0" cy="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66"/>
            <p:cNvCxnSpPr/>
            <p:nvPr/>
          </p:nvCxnSpPr>
          <p:spPr>
            <a:xfrm rot="10800000">
              <a:off x="3030" y="1859"/>
              <a:ext cx="2" cy="8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9" name="Google Shape;1109;p66"/>
            <p:cNvSpPr/>
            <p:nvPr/>
          </p:nvSpPr>
          <p:spPr>
            <a:xfrm>
              <a:off x="2138" y="1178"/>
              <a:ext cx="898" cy="1530"/>
            </a:xfrm>
            <a:custGeom>
              <a:rect b="b" l="l" r="r" t="t"/>
              <a:pathLst>
                <a:path extrusionOk="0" h="1530" w="898">
                  <a:moveTo>
                    <a:pt x="1" y="612"/>
                  </a:moveTo>
                  <a:lnTo>
                    <a:pt x="0" y="1530"/>
                  </a:lnTo>
                  <a:lnTo>
                    <a:pt x="898" y="1530"/>
                  </a:lnTo>
                  <a:lnTo>
                    <a:pt x="898" y="666"/>
                  </a:lnTo>
                  <a:lnTo>
                    <a:pt x="851" y="570"/>
                  </a:lnTo>
                  <a:lnTo>
                    <a:pt x="803" y="474"/>
                  </a:lnTo>
                  <a:lnTo>
                    <a:pt x="709" y="282"/>
                  </a:lnTo>
                  <a:lnTo>
                    <a:pt x="653" y="192"/>
                  </a:lnTo>
                  <a:lnTo>
                    <a:pt x="615" y="138"/>
                  </a:lnTo>
                  <a:lnTo>
                    <a:pt x="535" y="42"/>
                  </a:lnTo>
                  <a:lnTo>
                    <a:pt x="484" y="12"/>
                  </a:lnTo>
                  <a:lnTo>
                    <a:pt x="438" y="0"/>
                  </a:lnTo>
                  <a:lnTo>
                    <a:pt x="379" y="18"/>
                  </a:lnTo>
                  <a:lnTo>
                    <a:pt x="340" y="42"/>
                  </a:lnTo>
                  <a:lnTo>
                    <a:pt x="275" y="108"/>
                  </a:lnTo>
                  <a:lnTo>
                    <a:pt x="230" y="174"/>
                  </a:lnTo>
                  <a:lnTo>
                    <a:pt x="197" y="228"/>
                  </a:lnTo>
                  <a:lnTo>
                    <a:pt x="160" y="285"/>
                  </a:lnTo>
                  <a:lnTo>
                    <a:pt x="142" y="324"/>
                  </a:lnTo>
                  <a:lnTo>
                    <a:pt x="54" y="501"/>
                  </a:lnTo>
                  <a:lnTo>
                    <a:pt x="6" y="594"/>
                  </a:lnTo>
                  <a:lnTo>
                    <a:pt x="0" y="666"/>
                  </a:lnTo>
                </a:path>
              </a:pathLst>
            </a:cu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0" name="Google Shape;1110;p66"/>
          <p:cNvSpPr txBox="1"/>
          <p:nvPr/>
        </p:nvSpPr>
        <p:spPr>
          <a:xfrm>
            <a:off x="5421313" y="4876801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34%</a:t>
            </a:r>
            <a:endParaRPr/>
          </a:p>
        </p:txBody>
      </p:sp>
      <p:cxnSp>
        <p:nvCxnSpPr>
          <p:cNvPr id="1111" name="Google Shape;1111;p66"/>
          <p:cNvCxnSpPr/>
          <p:nvPr/>
        </p:nvCxnSpPr>
        <p:spPr>
          <a:xfrm rot="10800000">
            <a:off x="6156325" y="3505200"/>
            <a:ext cx="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12" name="Google Shape;1112;p66"/>
          <p:cNvSpPr txBox="1"/>
          <p:nvPr/>
        </p:nvSpPr>
        <p:spPr>
          <a:xfrm>
            <a:off x="6172200" y="4876801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34%</a:t>
            </a:r>
            <a:endParaRPr/>
          </a:p>
        </p:txBody>
      </p:sp>
      <p:grpSp>
        <p:nvGrpSpPr>
          <p:cNvPr id="1113" name="Google Shape;1113;p66"/>
          <p:cNvGrpSpPr/>
          <p:nvPr/>
        </p:nvGrpSpPr>
        <p:grpSpPr>
          <a:xfrm>
            <a:off x="5443539" y="2971800"/>
            <a:ext cx="1436687" cy="1905000"/>
            <a:chOff x="2469" y="1872"/>
            <a:chExt cx="905" cy="1200"/>
          </a:xfrm>
        </p:grpSpPr>
        <p:cxnSp>
          <p:nvCxnSpPr>
            <p:cNvPr id="1114" name="Google Shape;1114;p66"/>
            <p:cNvCxnSpPr/>
            <p:nvPr/>
          </p:nvCxnSpPr>
          <p:spPr>
            <a:xfrm rot="10800000">
              <a:off x="2469" y="1872"/>
              <a:ext cx="0" cy="120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66"/>
            <p:cNvCxnSpPr/>
            <p:nvPr/>
          </p:nvCxnSpPr>
          <p:spPr>
            <a:xfrm rot="10800000">
              <a:off x="3374" y="1872"/>
              <a:ext cx="0" cy="120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6" name="Google Shape;1116;p66"/>
          <p:cNvGrpSpPr/>
          <p:nvPr/>
        </p:nvGrpSpPr>
        <p:grpSpPr>
          <a:xfrm>
            <a:off x="5435601" y="2949575"/>
            <a:ext cx="1446213" cy="1588"/>
            <a:chOff x="2454" y="1858"/>
            <a:chExt cx="911" cy="1"/>
          </a:xfrm>
        </p:grpSpPr>
        <p:cxnSp>
          <p:nvCxnSpPr>
            <p:cNvPr id="1117" name="Google Shape;1117;p66"/>
            <p:cNvCxnSpPr/>
            <p:nvPr/>
          </p:nvCxnSpPr>
          <p:spPr>
            <a:xfrm>
              <a:off x="3221" y="1859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8" name="Google Shape;1118;p66"/>
            <p:cNvCxnSpPr/>
            <p:nvPr/>
          </p:nvCxnSpPr>
          <p:spPr>
            <a:xfrm rot="10800000">
              <a:off x="2454" y="1858"/>
              <a:ext cx="14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19" name="Google Shape;1119;p66"/>
          <p:cNvSpPr txBox="1"/>
          <p:nvPr/>
        </p:nvSpPr>
        <p:spPr>
          <a:xfrm>
            <a:off x="4648200" y="5486401"/>
            <a:ext cx="9032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13.5%</a:t>
            </a:r>
            <a:endParaRPr/>
          </a:p>
        </p:txBody>
      </p:sp>
      <p:sp>
        <p:nvSpPr>
          <p:cNvPr id="1120" name="Google Shape;1120;p66"/>
          <p:cNvSpPr txBox="1"/>
          <p:nvPr/>
        </p:nvSpPr>
        <p:spPr>
          <a:xfrm>
            <a:off x="6813550" y="5486401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13.5%</a:t>
            </a:r>
            <a:endParaRPr/>
          </a:p>
        </p:txBody>
      </p:sp>
      <p:grpSp>
        <p:nvGrpSpPr>
          <p:cNvPr id="1121" name="Google Shape;1121;p66"/>
          <p:cNvGrpSpPr/>
          <p:nvPr/>
        </p:nvGrpSpPr>
        <p:grpSpPr>
          <a:xfrm>
            <a:off x="4724401" y="2351088"/>
            <a:ext cx="2879725" cy="3160712"/>
            <a:chOff x="2016" y="1481"/>
            <a:chExt cx="1814" cy="1991"/>
          </a:xfrm>
        </p:grpSpPr>
        <p:cxnSp>
          <p:nvCxnSpPr>
            <p:cNvPr id="1122" name="Google Shape;1122;p66"/>
            <p:cNvCxnSpPr/>
            <p:nvPr/>
          </p:nvCxnSpPr>
          <p:spPr>
            <a:xfrm rot="10800000">
              <a:off x="2016" y="1497"/>
              <a:ext cx="0" cy="1973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66"/>
            <p:cNvCxnSpPr/>
            <p:nvPr/>
          </p:nvCxnSpPr>
          <p:spPr>
            <a:xfrm rot="10800000">
              <a:off x="3825" y="1481"/>
              <a:ext cx="5" cy="1991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4" name="Google Shape;1124;p66"/>
          <p:cNvGrpSpPr/>
          <p:nvPr/>
        </p:nvGrpSpPr>
        <p:grpSpPr>
          <a:xfrm>
            <a:off x="4724401" y="2335213"/>
            <a:ext cx="2867025" cy="23812"/>
            <a:chOff x="2016" y="1471"/>
            <a:chExt cx="1806" cy="15"/>
          </a:xfrm>
        </p:grpSpPr>
        <p:cxnSp>
          <p:nvCxnSpPr>
            <p:cNvPr id="1125" name="Google Shape;1125;p66"/>
            <p:cNvCxnSpPr/>
            <p:nvPr/>
          </p:nvCxnSpPr>
          <p:spPr>
            <a:xfrm flipH="1" rot="10800000">
              <a:off x="3304" y="1479"/>
              <a:ext cx="518" cy="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6" name="Google Shape;1126;p66"/>
            <p:cNvCxnSpPr/>
            <p:nvPr/>
          </p:nvCxnSpPr>
          <p:spPr>
            <a:xfrm flipH="1">
              <a:off x="2016" y="1471"/>
              <a:ext cx="518" cy="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27" name="Google Shape;1127;p66"/>
          <p:cNvGrpSpPr/>
          <p:nvPr/>
        </p:nvGrpSpPr>
        <p:grpSpPr>
          <a:xfrm>
            <a:off x="4016376" y="1719263"/>
            <a:ext cx="4278313" cy="4138612"/>
            <a:chOff x="1570" y="1064"/>
            <a:chExt cx="2695" cy="2626"/>
          </a:xfrm>
        </p:grpSpPr>
        <p:cxnSp>
          <p:nvCxnSpPr>
            <p:cNvPr id="1128" name="Google Shape;1128;p66"/>
            <p:cNvCxnSpPr/>
            <p:nvPr/>
          </p:nvCxnSpPr>
          <p:spPr>
            <a:xfrm rot="10800000">
              <a:off x="1570" y="1068"/>
              <a:ext cx="7" cy="2622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66"/>
            <p:cNvCxnSpPr/>
            <p:nvPr/>
          </p:nvCxnSpPr>
          <p:spPr>
            <a:xfrm rot="10800000">
              <a:off x="4254" y="1064"/>
              <a:ext cx="11" cy="2606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0" name="Google Shape;1130;p66"/>
          <p:cNvGrpSpPr/>
          <p:nvPr/>
        </p:nvGrpSpPr>
        <p:grpSpPr>
          <a:xfrm>
            <a:off x="4038600" y="1720851"/>
            <a:ext cx="4222750" cy="11113"/>
            <a:chOff x="1584" y="1084"/>
            <a:chExt cx="2660" cy="7"/>
          </a:xfrm>
        </p:grpSpPr>
        <p:cxnSp>
          <p:nvCxnSpPr>
            <p:cNvPr id="1131" name="Google Shape;1131;p66"/>
            <p:cNvCxnSpPr/>
            <p:nvPr/>
          </p:nvCxnSpPr>
          <p:spPr>
            <a:xfrm flipH="1" rot="10800000">
              <a:off x="3380" y="1084"/>
              <a:ext cx="864" cy="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2" name="Google Shape;1132;p66"/>
            <p:cNvCxnSpPr/>
            <p:nvPr/>
          </p:nvCxnSpPr>
          <p:spPr>
            <a:xfrm rot="10800000">
              <a:off x="1584" y="1084"/>
              <a:ext cx="86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33" name="Google Shape;1133;p66"/>
          <p:cNvGrpSpPr/>
          <p:nvPr/>
        </p:nvGrpSpPr>
        <p:grpSpPr>
          <a:xfrm>
            <a:off x="3929064" y="5119688"/>
            <a:ext cx="903287" cy="671512"/>
            <a:chOff x="1515" y="3225"/>
            <a:chExt cx="569" cy="423"/>
          </a:xfrm>
        </p:grpSpPr>
        <p:sp>
          <p:nvSpPr>
            <p:cNvPr id="1134" name="Google Shape;1134;p66"/>
            <p:cNvSpPr txBox="1"/>
            <p:nvPr/>
          </p:nvSpPr>
          <p:spPr>
            <a:xfrm>
              <a:off x="1515" y="3225"/>
              <a:ext cx="56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2.35%</a:t>
              </a:r>
              <a:endParaRPr/>
            </a:p>
          </p:txBody>
        </p:sp>
        <p:cxnSp>
          <p:nvCxnSpPr>
            <p:cNvPr id="1135" name="Google Shape;1135;p66"/>
            <p:cNvCxnSpPr/>
            <p:nvPr/>
          </p:nvCxnSpPr>
          <p:spPr>
            <a:xfrm>
              <a:off x="1728" y="345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6" name="Google Shape;1136;p66"/>
          <p:cNvGrpSpPr/>
          <p:nvPr/>
        </p:nvGrpSpPr>
        <p:grpSpPr>
          <a:xfrm>
            <a:off x="7532688" y="5119688"/>
            <a:ext cx="838200" cy="671512"/>
            <a:chOff x="3785" y="3225"/>
            <a:chExt cx="528" cy="423"/>
          </a:xfrm>
        </p:grpSpPr>
        <p:sp>
          <p:nvSpPr>
            <p:cNvPr id="1137" name="Google Shape;1137;p66"/>
            <p:cNvSpPr txBox="1"/>
            <p:nvPr/>
          </p:nvSpPr>
          <p:spPr>
            <a:xfrm>
              <a:off x="3785" y="3225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2.35%</a:t>
              </a:r>
              <a:endParaRPr/>
            </a:p>
          </p:txBody>
        </p:sp>
        <p:cxnSp>
          <p:nvCxnSpPr>
            <p:cNvPr id="1138" name="Google Shape;1138;p66"/>
            <p:cNvCxnSpPr/>
            <p:nvPr/>
          </p:nvCxnSpPr>
          <p:spPr>
            <a:xfrm flipH="1">
              <a:off x="3984" y="345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Standard Deviation for Grouped Data</a:t>
            </a:r>
            <a:endParaRPr/>
          </a:p>
        </p:txBody>
      </p:sp>
      <p:sp>
        <p:nvSpPr>
          <p:cNvPr id="1145" name="Google Shape;1145;p67"/>
          <p:cNvSpPr txBox="1"/>
          <p:nvPr/>
        </p:nvSpPr>
        <p:spPr>
          <a:xfrm>
            <a:off x="838200" y="1479550"/>
            <a:ext cx="8229600" cy="1771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Sample standard deviation =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n = Σf is the number of entries in the data set, and x is the data value or the midpoint of an interval.</a:t>
            </a:r>
            <a:endParaRPr/>
          </a:p>
        </p:txBody>
      </p:sp>
      <p:pic>
        <p:nvPicPr>
          <p:cNvPr id="1146" name="Google Shape;114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749" y="1262253"/>
            <a:ext cx="22098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062" y="2969881"/>
            <a:ext cx="5471876" cy="262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0921" y="5749162"/>
            <a:ext cx="1828800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6559" y="5796787"/>
            <a:ext cx="1198562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4184" y="5930137"/>
            <a:ext cx="1155700" cy="32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09896" y="6012687"/>
            <a:ext cx="692150" cy="23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Populations &amp; Samples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In a survey, 250 college students were asked if they study regularly.  35 of the students said yes.  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2239373" y="2924031"/>
            <a:ext cx="3124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Responses of all students (</a:t>
            </a:r>
            <a:r>
              <a:rPr lang="en-US" sz="2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534773" y="3762231"/>
            <a:ext cx="2895600" cy="1905000"/>
          </a:xfrm>
          <a:custGeom>
            <a:rect b="b" l="l" r="r" t="t"/>
            <a:pathLst>
              <a:path extrusionOk="0" h="912" w="1704">
                <a:moveTo>
                  <a:pt x="600" y="24"/>
                </a:moveTo>
                <a:cubicBezTo>
                  <a:pt x="488" y="48"/>
                  <a:pt x="304" y="128"/>
                  <a:pt x="216" y="216"/>
                </a:cubicBezTo>
                <a:cubicBezTo>
                  <a:pt x="128" y="304"/>
                  <a:pt x="0" y="480"/>
                  <a:pt x="72" y="552"/>
                </a:cubicBezTo>
                <a:cubicBezTo>
                  <a:pt x="144" y="624"/>
                  <a:pt x="520" y="616"/>
                  <a:pt x="648" y="648"/>
                </a:cubicBezTo>
                <a:cubicBezTo>
                  <a:pt x="776" y="680"/>
                  <a:pt x="728" y="704"/>
                  <a:pt x="840" y="744"/>
                </a:cubicBezTo>
                <a:cubicBezTo>
                  <a:pt x="952" y="784"/>
                  <a:pt x="1184" y="912"/>
                  <a:pt x="1320" y="888"/>
                </a:cubicBezTo>
                <a:cubicBezTo>
                  <a:pt x="1456" y="864"/>
                  <a:pt x="1608" y="696"/>
                  <a:pt x="1656" y="600"/>
                </a:cubicBezTo>
                <a:cubicBezTo>
                  <a:pt x="1704" y="504"/>
                  <a:pt x="1704" y="376"/>
                  <a:pt x="1608" y="312"/>
                </a:cubicBezTo>
                <a:cubicBezTo>
                  <a:pt x="1512" y="248"/>
                  <a:pt x="1200" y="256"/>
                  <a:pt x="1080" y="216"/>
                </a:cubicBezTo>
                <a:cubicBezTo>
                  <a:pt x="960" y="176"/>
                  <a:pt x="976" y="104"/>
                  <a:pt x="888" y="72"/>
                </a:cubicBezTo>
                <a:cubicBezTo>
                  <a:pt x="800" y="40"/>
                  <a:pt x="712" y="0"/>
                  <a:pt x="600" y="24"/>
                </a:cubicBezTo>
                <a:close/>
              </a:path>
            </a:pathLst>
          </a:custGeom>
          <a:noFill/>
          <a:ln cap="flat" cmpd="sng" w="2857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839573" y="4298806"/>
            <a:ext cx="2514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Responses of students from DU (</a:t>
            </a:r>
            <a:r>
              <a:rPr lang="en-US" sz="20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010773" y="2847831"/>
            <a:ext cx="5867400" cy="2895600"/>
          </a:xfrm>
          <a:prstGeom prst="rect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8"/>
          <p:cNvSpPr txBox="1"/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Measures of Position</a:t>
            </a:r>
            <a:endParaRPr/>
          </a:p>
        </p:txBody>
      </p:sp>
      <p:sp>
        <p:nvSpPr>
          <p:cNvPr id="1158" name="Google Shape;1158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6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Quartiles</a:t>
            </a:r>
            <a:endParaRPr/>
          </a:p>
        </p:txBody>
      </p:sp>
      <p:sp>
        <p:nvSpPr>
          <p:cNvPr id="1165" name="Google Shape;1165;p69"/>
          <p:cNvSpPr txBox="1"/>
          <p:nvPr/>
        </p:nvSpPr>
        <p:spPr>
          <a:xfrm>
            <a:off x="979488" y="1380831"/>
            <a:ext cx="8458200" cy="8679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717" l="-1296" r="-1441" t="-119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166" name="Google Shape;1166;p69"/>
          <p:cNvGrpSpPr/>
          <p:nvPr/>
        </p:nvGrpSpPr>
        <p:grpSpPr>
          <a:xfrm>
            <a:off x="3875089" y="2686051"/>
            <a:ext cx="1933575" cy="638175"/>
            <a:chOff x="1680" y="1746"/>
            <a:chExt cx="1218" cy="402"/>
          </a:xfrm>
        </p:grpSpPr>
        <p:sp>
          <p:nvSpPr>
            <p:cNvPr id="1167" name="Google Shape;1167;p69"/>
            <p:cNvSpPr txBox="1"/>
            <p:nvPr/>
          </p:nvSpPr>
          <p:spPr>
            <a:xfrm>
              <a:off x="1680" y="1746"/>
              <a:ext cx="10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Median</a:t>
              </a:r>
              <a:endParaRPr/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2466" y="1920"/>
              <a:ext cx="432" cy="228"/>
            </a:xfrm>
            <a:custGeom>
              <a:rect b="b" l="l" r="r" t="t"/>
              <a:pathLst>
                <a:path extrusionOk="0" h="480" w="432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cap="flat" cmpd="sng" w="25400">
              <a:solidFill>
                <a:srgbClr val="003399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69"/>
          <p:cNvGrpSpPr/>
          <p:nvPr/>
        </p:nvGrpSpPr>
        <p:grpSpPr>
          <a:xfrm>
            <a:off x="2636838" y="3324227"/>
            <a:ext cx="6800850" cy="1227138"/>
            <a:chOff x="738" y="2496"/>
            <a:chExt cx="4284" cy="773"/>
          </a:xfrm>
        </p:grpSpPr>
        <p:cxnSp>
          <p:nvCxnSpPr>
            <p:cNvPr id="1170" name="Google Shape;1170;p69"/>
            <p:cNvCxnSpPr/>
            <p:nvPr/>
          </p:nvCxnSpPr>
          <p:spPr>
            <a:xfrm>
              <a:off x="738" y="2943"/>
              <a:ext cx="4044" cy="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1" name="Google Shape;1171;p69"/>
            <p:cNvSpPr txBox="1"/>
            <p:nvPr/>
          </p:nvSpPr>
          <p:spPr>
            <a:xfrm>
              <a:off x="738" y="3036"/>
              <a:ext cx="28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172" name="Google Shape;1172;p69"/>
            <p:cNvSpPr txBox="1"/>
            <p:nvPr/>
          </p:nvSpPr>
          <p:spPr>
            <a:xfrm>
              <a:off x="2574" y="3036"/>
              <a:ext cx="55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  <p:sp>
          <p:nvSpPr>
            <p:cNvPr id="1173" name="Google Shape;1173;p69"/>
            <p:cNvSpPr txBox="1"/>
            <p:nvPr/>
          </p:nvSpPr>
          <p:spPr>
            <a:xfrm>
              <a:off x="1626" y="3036"/>
              <a:ext cx="46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25</a:t>
              </a:r>
              <a:endParaRPr/>
            </a:p>
          </p:txBody>
        </p:sp>
        <p:sp>
          <p:nvSpPr>
            <p:cNvPr id="1174" name="Google Shape;1174;p69"/>
            <p:cNvSpPr txBox="1"/>
            <p:nvPr/>
          </p:nvSpPr>
          <p:spPr>
            <a:xfrm>
              <a:off x="4494" y="3036"/>
              <a:ext cx="52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1175" name="Google Shape;1175;p69"/>
            <p:cNvSpPr txBox="1"/>
            <p:nvPr/>
          </p:nvSpPr>
          <p:spPr>
            <a:xfrm>
              <a:off x="3498" y="3036"/>
              <a:ext cx="55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75</a:t>
              </a:r>
              <a:endParaRPr/>
            </a:p>
          </p:txBody>
        </p:sp>
        <p:cxnSp>
          <p:nvCxnSpPr>
            <p:cNvPr id="1176" name="Google Shape;1176;p69"/>
            <p:cNvCxnSpPr/>
            <p:nvPr/>
          </p:nvCxnSpPr>
          <p:spPr>
            <a:xfrm rot="10800000">
              <a:off x="2760" y="2796"/>
              <a:ext cx="0" cy="144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7" name="Google Shape;1177;p69"/>
            <p:cNvCxnSpPr/>
            <p:nvPr/>
          </p:nvCxnSpPr>
          <p:spPr>
            <a:xfrm rot="10800000">
              <a:off x="1755" y="2796"/>
              <a:ext cx="0" cy="144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8" name="Google Shape;1178;p69"/>
            <p:cNvCxnSpPr/>
            <p:nvPr/>
          </p:nvCxnSpPr>
          <p:spPr>
            <a:xfrm rot="10800000">
              <a:off x="3765" y="2796"/>
              <a:ext cx="0" cy="144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9" name="Google Shape;1179;p69"/>
            <p:cNvCxnSpPr/>
            <p:nvPr/>
          </p:nvCxnSpPr>
          <p:spPr>
            <a:xfrm rot="10800000">
              <a:off x="4770" y="2796"/>
              <a:ext cx="0" cy="144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0" name="Google Shape;1180;p69"/>
            <p:cNvSpPr txBox="1"/>
            <p:nvPr/>
          </p:nvSpPr>
          <p:spPr>
            <a:xfrm>
              <a:off x="3564" y="2496"/>
              <a:ext cx="46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b="1" baseline="-25000"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181" name="Google Shape;1181;p69"/>
            <p:cNvSpPr txBox="1"/>
            <p:nvPr/>
          </p:nvSpPr>
          <p:spPr>
            <a:xfrm>
              <a:off x="2589" y="2496"/>
              <a:ext cx="46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b="1" baseline="-25000"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182" name="Google Shape;1182;p69"/>
            <p:cNvSpPr txBox="1"/>
            <p:nvPr/>
          </p:nvSpPr>
          <p:spPr>
            <a:xfrm>
              <a:off x="1614" y="2496"/>
              <a:ext cx="46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b="1" baseline="-25000" lang="en-US" sz="18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183" name="Google Shape;1183;p69"/>
            <p:cNvCxnSpPr/>
            <p:nvPr/>
          </p:nvCxnSpPr>
          <p:spPr>
            <a:xfrm rot="10800000">
              <a:off x="750" y="2796"/>
              <a:ext cx="0" cy="144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84" name="Google Shape;1184;p69"/>
          <p:cNvGrpSpPr/>
          <p:nvPr/>
        </p:nvGrpSpPr>
        <p:grpSpPr>
          <a:xfrm>
            <a:off x="1949069" y="4738691"/>
            <a:ext cx="4048506" cy="943237"/>
            <a:chOff x="672" y="2976"/>
            <a:chExt cx="2160" cy="1560"/>
          </a:xfrm>
        </p:grpSpPr>
        <p:sp>
          <p:nvSpPr>
            <p:cNvPr id="1185" name="Google Shape;1185;p69"/>
            <p:cNvSpPr txBox="1"/>
            <p:nvPr/>
          </p:nvSpPr>
          <p:spPr>
            <a:xfrm>
              <a:off x="672" y="3467"/>
              <a:ext cx="2160" cy="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baseline="-25000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is the median of the data below Q</a:t>
              </a:r>
              <a:r>
                <a:rPr baseline="-25000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b="1" baseline="-25000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cxnSp>
          <p:nvCxnSpPr>
            <p:cNvPr id="1186" name="Google Shape;1186;p69"/>
            <p:cNvCxnSpPr/>
            <p:nvPr/>
          </p:nvCxnSpPr>
          <p:spPr>
            <a:xfrm rot="10800000">
              <a:off x="1914" y="2976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rgbClr val="0033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87" name="Google Shape;1187;p69"/>
          <p:cNvGrpSpPr/>
          <p:nvPr/>
        </p:nvGrpSpPr>
        <p:grpSpPr>
          <a:xfrm>
            <a:off x="6194427" y="4672016"/>
            <a:ext cx="3777039" cy="976670"/>
            <a:chOff x="3312" y="2976"/>
            <a:chExt cx="1975" cy="1444"/>
          </a:xfrm>
        </p:grpSpPr>
        <p:sp>
          <p:nvSpPr>
            <p:cNvPr id="1188" name="Google Shape;1188;p69"/>
            <p:cNvSpPr/>
            <p:nvPr/>
          </p:nvSpPr>
          <p:spPr>
            <a:xfrm>
              <a:off x="3312" y="3464"/>
              <a:ext cx="1975" cy="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r>
                <a:rPr baseline="-25000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is the median of the data above Q</a:t>
              </a:r>
              <a:r>
                <a:rPr baseline="-25000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cxnSp>
          <p:nvCxnSpPr>
            <p:cNvPr id="1189" name="Google Shape;1189;p69"/>
            <p:cNvCxnSpPr/>
            <p:nvPr/>
          </p:nvCxnSpPr>
          <p:spPr>
            <a:xfrm rot="10800000">
              <a:off x="3936" y="2976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rgbClr val="0033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7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Finding Quartiles</a:t>
            </a:r>
            <a:endParaRPr/>
          </a:p>
        </p:txBody>
      </p:sp>
      <p:sp>
        <p:nvSpPr>
          <p:cNvPr id="1196" name="Google Shape;1196;p70"/>
          <p:cNvSpPr txBox="1"/>
          <p:nvPr/>
        </p:nvSpPr>
        <p:spPr>
          <a:xfrm>
            <a:off x="838200" y="1391497"/>
            <a:ext cx="8458200" cy="141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quiz scores for 15 students are listed below.</a:t>
            </a:r>
            <a:endParaRPr/>
          </a:p>
          <a:p>
            <a:pPr indent="0" lvl="2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28  43  48  51  43  30  55  44  48  33  45  37  37  42  38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70"/>
          <p:cNvSpPr txBox="1"/>
          <p:nvPr/>
        </p:nvSpPr>
        <p:spPr>
          <a:xfrm>
            <a:off x="998988" y="5403011"/>
            <a:ext cx="9705798" cy="125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About one fourth of the students scores 37 or less; about one half score 43 or less; and about three fourths score 48 or less.</a:t>
            </a:r>
            <a:endParaRPr/>
          </a:p>
        </p:txBody>
      </p:sp>
      <p:sp>
        <p:nvSpPr>
          <p:cNvPr id="1198" name="Google Shape;1198;p70"/>
          <p:cNvSpPr/>
          <p:nvPr/>
        </p:nvSpPr>
        <p:spPr>
          <a:xfrm>
            <a:off x="1216573" y="2741667"/>
            <a:ext cx="2001838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the data.</a:t>
            </a:r>
            <a:endParaRPr/>
          </a:p>
        </p:txBody>
      </p:sp>
      <p:pic>
        <p:nvPicPr>
          <p:cNvPr id="1199" name="Google Shape;119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573" y="3344078"/>
            <a:ext cx="8023031" cy="190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Interquartile Range</a:t>
            </a:r>
            <a:endParaRPr/>
          </a:p>
        </p:txBody>
      </p:sp>
      <p:sp>
        <p:nvSpPr>
          <p:cNvPr id="1206" name="Google Shape;1206;p71"/>
          <p:cNvSpPr txBox="1"/>
          <p:nvPr/>
        </p:nvSpPr>
        <p:spPr>
          <a:xfrm>
            <a:off x="838200" y="1397555"/>
            <a:ext cx="8458200" cy="138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interquartile range (IQR) of a data set is the difference between the third and first quartiles.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Interquartile range (IQR) = Q3 – Q1.</a:t>
            </a:r>
            <a:endParaRPr/>
          </a:p>
        </p:txBody>
      </p:sp>
      <p:sp>
        <p:nvSpPr>
          <p:cNvPr id="1207" name="Google Shape;1207;p71"/>
          <p:cNvSpPr txBox="1"/>
          <p:nvPr/>
        </p:nvSpPr>
        <p:spPr>
          <a:xfrm>
            <a:off x="838200" y="2858279"/>
            <a:ext cx="8458200" cy="138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quartiles for 15 quiz scores are listed below.  Find the interquartile range.  </a:t>
            </a:r>
            <a:endParaRPr/>
          </a:p>
        </p:txBody>
      </p:sp>
      <p:sp>
        <p:nvSpPr>
          <p:cNvPr id="1208" name="Google Shape;1208;p71"/>
          <p:cNvSpPr/>
          <p:nvPr/>
        </p:nvSpPr>
        <p:spPr>
          <a:xfrm>
            <a:off x="2209800" y="4876800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(IQR) =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9" name="Google Shape;1209;p71"/>
          <p:cNvSpPr/>
          <p:nvPr/>
        </p:nvSpPr>
        <p:spPr>
          <a:xfrm>
            <a:off x="4724401" y="4191000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43</a:t>
            </a:r>
            <a:endParaRPr baseline="-2500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71"/>
          <p:cNvSpPr/>
          <p:nvPr/>
        </p:nvSpPr>
        <p:spPr>
          <a:xfrm>
            <a:off x="6629401" y="4191000"/>
            <a:ext cx="904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48</a:t>
            </a:r>
            <a:endParaRPr/>
          </a:p>
        </p:txBody>
      </p:sp>
      <p:sp>
        <p:nvSpPr>
          <p:cNvPr id="1211" name="Google Shape;1211;p71"/>
          <p:cNvSpPr/>
          <p:nvPr/>
        </p:nvSpPr>
        <p:spPr>
          <a:xfrm>
            <a:off x="2743201" y="4191000"/>
            <a:ext cx="94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37 </a:t>
            </a:r>
            <a:endParaRPr baseline="-2500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71"/>
          <p:cNvSpPr/>
          <p:nvPr/>
        </p:nvSpPr>
        <p:spPr>
          <a:xfrm>
            <a:off x="2984501" y="5322888"/>
            <a:ext cx="1042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48 – 37</a:t>
            </a:r>
            <a:endParaRPr/>
          </a:p>
        </p:txBody>
      </p:sp>
      <p:sp>
        <p:nvSpPr>
          <p:cNvPr id="1213" name="Google Shape;1213;p71"/>
          <p:cNvSpPr/>
          <p:nvPr/>
        </p:nvSpPr>
        <p:spPr>
          <a:xfrm>
            <a:off x="2984500" y="5768975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11</a:t>
            </a:r>
            <a:endParaRPr/>
          </a:p>
        </p:txBody>
      </p:sp>
      <p:sp>
        <p:nvSpPr>
          <p:cNvPr id="1214" name="Google Shape;1214;p71"/>
          <p:cNvSpPr txBox="1"/>
          <p:nvPr/>
        </p:nvSpPr>
        <p:spPr>
          <a:xfrm>
            <a:off x="4953000" y="4886326"/>
            <a:ext cx="464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The quiz scores in the middle portion of the data set vary by at most 11 points.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Box and Whisker Plot</a:t>
            </a:r>
            <a:endParaRPr/>
          </a:p>
        </p:txBody>
      </p:sp>
      <p:sp>
        <p:nvSpPr>
          <p:cNvPr id="1221" name="Google Shape;1221;p72"/>
          <p:cNvSpPr txBox="1"/>
          <p:nvPr/>
        </p:nvSpPr>
        <p:spPr>
          <a:xfrm>
            <a:off x="901262" y="1182671"/>
            <a:ext cx="8540750" cy="125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box-and-whisker plot is an exploratory data analysis tool that highlights the important features of a data set.</a:t>
            </a:r>
            <a:endParaRPr/>
          </a:p>
        </p:txBody>
      </p:sp>
      <p:sp>
        <p:nvSpPr>
          <p:cNvPr id="1222" name="Google Shape;1222;p72"/>
          <p:cNvSpPr txBox="1"/>
          <p:nvPr/>
        </p:nvSpPr>
        <p:spPr>
          <a:xfrm>
            <a:off x="901262" y="2451191"/>
            <a:ext cx="8358188" cy="306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five-number summary is used to draw the graph.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minimum entry	 		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Q1				 	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  (median)		 	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Q3				  	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maximum entry  	</a:t>
            </a:r>
            <a:endParaRPr/>
          </a:p>
        </p:txBody>
      </p:sp>
      <p:sp>
        <p:nvSpPr>
          <p:cNvPr id="1223" name="Google Shape;1223;p72"/>
          <p:cNvSpPr txBox="1"/>
          <p:nvPr/>
        </p:nvSpPr>
        <p:spPr>
          <a:xfrm>
            <a:off x="901262" y="4946815"/>
            <a:ext cx="8458200" cy="138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the data from the 15 quiz scores to draw a box-and-whisker plot.</a:t>
            </a:r>
            <a:endParaRPr/>
          </a:p>
        </p:txBody>
      </p:sp>
      <p:sp>
        <p:nvSpPr>
          <p:cNvPr id="1224" name="Google Shape;1224;p72"/>
          <p:cNvSpPr txBox="1"/>
          <p:nvPr/>
        </p:nvSpPr>
        <p:spPr>
          <a:xfrm>
            <a:off x="3500403" y="5736484"/>
            <a:ext cx="792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30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37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38  42  </a:t>
            </a: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  </a:t>
            </a: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48  51  </a:t>
            </a: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7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/>
              <a:t>Box and Whisker Plot</a:t>
            </a:r>
            <a:endParaRPr/>
          </a:p>
        </p:txBody>
      </p:sp>
      <p:sp>
        <p:nvSpPr>
          <p:cNvPr id="1230" name="Google Shape;1230;p7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1" name="Google Shape;1231;p73"/>
          <p:cNvSpPr txBox="1"/>
          <p:nvPr/>
        </p:nvSpPr>
        <p:spPr>
          <a:xfrm>
            <a:off x="838200" y="1356966"/>
            <a:ext cx="8358188" cy="306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Five-number summary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minimum entry	 		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Q1				 	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  (median)		 	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Q3				  	</a:t>
            </a:r>
            <a:endParaRPr/>
          </a:p>
          <a:p>
            <a:pPr indent="-4572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maximum entry  	</a:t>
            </a:r>
            <a:endParaRPr/>
          </a:p>
        </p:txBody>
      </p:sp>
      <p:pic>
        <p:nvPicPr>
          <p:cNvPr id="1232" name="Google Shape;123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536" y="4287047"/>
            <a:ext cx="7980356" cy="2908044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73"/>
          <p:cNvSpPr txBox="1"/>
          <p:nvPr/>
        </p:nvSpPr>
        <p:spPr>
          <a:xfrm>
            <a:off x="3859063" y="2782669"/>
            <a:ext cx="373299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Whisker: Indicate variability outside the upper and lower quartiles. </a:t>
            </a:r>
            <a:endParaRPr/>
          </a:p>
        </p:txBody>
      </p:sp>
      <p:cxnSp>
        <p:nvCxnSpPr>
          <p:cNvPr id="1234" name="Google Shape;1234;p73"/>
          <p:cNvCxnSpPr>
            <a:stCxn id="1233" idx="2"/>
          </p:cNvCxnSpPr>
          <p:nvPr/>
        </p:nvCxnSpPr>
        <p:spPr>
          <a:xfrm flipH="1">
            <a:off x="3303358" y="3429000"/>
            <a:ext cx="2422200" cy="172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5" name="Google Shape;1235;p73"/>
          <p:cNvCxnSpPr>
            <a:stCxn id="1233" idx="2"/>
          </p:cNvCxnSpPr>
          <p:nvPr/>
        </p:nvCxnSpPr>
        <p:spPr>
          <a:xfrm>
            <a:off x="5725558" y="3429000"/>
            <a:ext cx="2402400" cy="172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800"/>
              <a:t>Percentiles and Deciles</a:t>
            </a:r>
            <a:endParaRPr/>
          </a:p>
        </p:txBody>
      </p:sp>
      <p:sp>
        <p:nvSpPr>
          <p:cNvPr id="1242" name="Google Shape;1242;p74"/>
          <p:cNvSpPr txBox="1"/>
          <p:nvPr/>
        </p:nvSpPr>
        <p:spPr>
          <a:xfrm>
            <a:off x="838200" y="1303086"/>
            <a:ext cx="8091488" cy="4912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55" r="-1505" t="-2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7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248" name="Google Shape;1248;p75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Probability and Statistics by Prof. Kevin M. Riordan</a:t>
            </a:r>
            <a:endParaRPr/>
          </a:p>
        </p:txBody>
      </p:sp>
      <p:sp>
        <p:nvSpPr>
          <p:cNvPr id="1249" name="Google Shape;1249;p7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4"/>
          <p:cNvGrpSpPr/>
          <p:nvPr/>
        </p:nvGrpSpPr>
        <p:grpSpPr>
          <a:xfrm>
            <a:off x="1933575" y="3898900"/>
            <a:ext cx="3124200" cy="1676400"/>
            <a:chOff x="240" y="2496"/>
            <a:chExt cx="1968" cy="1056"/>
          </a:xfrm>
        </p:grpSpPr>
        <p:sp>
          <p:nvSpPr>
            <p:cNvPr id="187" name="Google Shape;187;p24"/>
            <p:cNvSpPr txBox="1"/>
            <p:nvPr/>
          </p:nvSpPr>
          <p:spPr>
            <a:xfrm>
              <a:off x="240" y="2600"/>
              <a:ext cx="1152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Upper Class Limits</a:t>
              </a:r>
              <a:endParaRPr/>
            </a:p>
          </p:txBody>
        </p:sp>
        <p:cxnSp>
          <p:nvCxnSpPr>
            <p:cNvPr id="188" name="Google Shape;188;p24"/>
            <p:cNvCxnSpPr/>
            <p:nvPr/>
          </p:nvCxnSpPr>
          <p:spPr>
            <a:xfrm flipH="1">
              <a:off x="1200" y="2496"/>
              <a:ext cx="960" cy="288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9" name="Google Shape;189;p24"/>
            <p:cNvCxnSpPr/>
            <p:nvPr/>
          </p:nvCxnSpPr>
          <p:spPr>
            <a:xfrm flipH="1">
              <a:off x="1200" y="2736"/>
              <a:ext cx="960" cy="192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90" name="Google Shape;190;p24"/>
            <p:cNvCxnSpPr/>
            <p:nvPr/>
          </p:nvCxnSpPr>
          <p:spPr>
            <a:xfrm flipH="1">
              <a:off x="1200" y="3024"/>
              <a:ext cx="960" cy="30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91" name="Google Shape;191;p24"/>
            <p:cNvCxnSpPr/>
            <p:nvPr/>
          </p:nvCxnSpPr>
          <p:spPr>
            <a:xfrm rot="10800000">
              <a:off x="1200" y="3178"/>
              <a:ext cx="1008" cy="134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92" name="Google Shape;192;p24"/>
            <p:cNvCxnSpPr/>
            <p:nvPr/>
          </p:nvCxnSpPr>
          <p:spPr>
            <a:xfrm rot="10800000">
              <a:off x="1200" y="3312"/>
              <a:ext cx="912" cy="240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Distributions</a:t>
            </a:r>
            <a:endParaRPr/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3764281" y="3055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063450"/>
                <a:gridCol w="24933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 – 4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 – 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9 – 12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 – 16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17 – 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24"/>
          <p:cNvSpPr/>
          <p:nvPr/>
        </p:nvSpPr>
        <p:spPr>
          <a:xfrm>
            <a:off x="974090" y="1263331"/>
            <a:ext cx="8382000" cy="156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590"/>
              <a:buFont typeface="Arial"/>
              <a:buChar char="•"/>
            </a:pPr>
            <a:r>
              <a:rPr b="1" lang="en-US" sz="259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59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frequency distribution </a:t>
            </a:r>
            <a:r>
              <a:rPr b="1" lang="en-US" sz="259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a table that shows classes or intervals of data with a count of the number in each class.  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90"/>
              <a:buFont typeface="Arial"/>
              <a:buChar char="•"/>
            </a:pPr>
            <a:r>
              <a:rPr b="1" lang="en-US" sz="259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frequency </a:t>
            </a:r>
            <a:r>
              <a:rPr b="1" lang="en-US" sz="259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US" sz="259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of a class is the number of data points in the class.</a:t>
            </a:r>
            <a:endParaRPr/>
          </a:p>
        </p:txBody>
      </p:sp>
      <p:grpSp>
        <p:nvGrpSpPr>
          <p:cNvPr id="196" name="Google Shape;196;p24"/>
          <p:cNvGrpSpPr/>
          <p:nvPr/>
        </p:nvGrpSpPr>
        <p:grpSpPr>
          <a:xfrm>
            <a:off x="7162800" y="3886200"/>
            <a:ext cx="3505200" cy="1752600"/>
            <a:chOff x="3552" y="2448"/>
            <a:chExt cx="2208" cy="1104"/>
          </a:xfrm>
        </p:grpSpPr>
        <p:sp>
          <p:nvSpPr>
            <p:cNvPr id="197" name="Google Shape;197;p24"/>
            <p:cNvSpPr txBox="1"/>
            <p:nvPr/>
          </p:nvSpPr>
          <p:spPr>
            <a:xfrm flipH="1">
              <a:off x="4416" y="2840"/>
              <a:ext cx="134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Frequencies</a:t>
              </a:r>
              <a:endParaRPr/>
            </a:p>
          </p:txBody>
        </p:sp>
        <p:cxnSp>
          <p:nvCxnSpPr>
            <p:cNvPr id="198" name="Google Shape;198;p24"/>
            <p:cNvCxnSpPr/>
            <p:nvPr/>
          </p:nvCxnSpPr>
          <p:spPr>
            <a:xfrm>
              <a:off x="3600" y="2448"/>
              <a:ext cx="960" cy="336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99" name="Google Shape;199;p24"/>
            <p:cNvCxnSpPr/>
            <p:nvPr/>
          </p:nvCxnSpPr>
          <p:spPr>
            <a:xfrm>
              <a:off x="3600" y="2688"/>
              <a:ext cx="883" cy="202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200" name="Google Shape;200;p24"/>
            <p:cNvCxnSpPr/>
            <p:nvPr/>
          </p:nvCxnSpPr>
          <p:spPr>
            <a:xfrm>
              <a:off x="3552" y="2976"/>
              <a:ext cx="931" cy="30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201" name="Google Shape;201;p24"/>
            <p:cNvCxnSpPr/>
            <p:nvPr/>
          </p:nvCxnSpPr>
          <p:spPr>
            <a:xfrm flipH="1" rot="10800000">
              <a:off x="3600" y="3130"/>
              <a:ext cx="912" cy="134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202" name="Google Shape;202;p24"/>
            <p:cNvCxnSpPr/>
            <p:nvPr/>
          </p:nvCxnSpPr>
          <p:spPr>
            <a:xfrm flipH="1" rot="10800000">
              <a:off x="3600" y="3235"/>
              <a:ext cx="1008" cy="317"/>
            </a:xfrm>
            <a:prstGeom prst="straightConnector1">
              <a:avLst/>
            </a:prstGeom>
            <a:noFill/>
            <a:ln cap="sq" cmpd="sng" w="28575">
              <a:solidFill>
                <a:schemeClr val="fol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203" name="Google Shape;203;p24"/>
          <p:cNvGrpSpPr/>
          <p:nvPr/>
        </p:nvGrpSpPr>
        <p:grpSpPr>
          <a:xfrm>
            <a:off x="1933575" y="3822700"/>
            <a:ext cx="2590800" cy="1752600"/>
            <a:chOff x="240" y="2448"/>
            <a:chExt cx="1632" cy="1104"/>
          </a:xfrm>
        </p:grpSpPr>
        <p:sp>
          <p:nvSpPr>
            <p:cNvPr id="204" name="Google Shape;204;p24"/>
            <p:cNvSpPr txBox="1"/>
            <p:nvPr/>
          </p:nvSpPr>
          <p:spPr>
            <a:xfrm>
              <a:off x="240" y="2600"/>
              <a:ext cx="1152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Lower Class Limits</a:t>
              </a:r>
              <a:endParaRPr/>
            </a:p>
          </p:txBody>
        </p:sp>
        <p:cxnSp>
          <p:nvCxnSpPr>
            <p:cNvPr id="205" name="Google Shape;205;p24"/>
            <p:cNvCxnSpPr/>
            <p:nvPr/>
          </p:nvCxnSpPr>
          <p:spPr>
            <a:xfrm flipH="1">
              <a:off x="1200" y="2448"/>
              <a:ext cx="605" cy="336"/>
            </a:xfrm>
            <a:prstGeom prst="straightConnector1">
              <a:avLst/>
            </a:prstGeom>
            <a:noFill/>
            <a:ln cap="sq" cmpd="sng" w="28575">
              <a:solidFill>
                <a:schemeClr val="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206" name="Google Shape;206;p24"/>
            <p:cNvCxnSpPr/>
            <p:nvPr/>
          </p:nvCxnSpPr>
          <p:spPr>
            <a:xfrm flipH="1">
              <a:off x="1200" y="2736"/>
              <a:ext cx="672" cy="192"/>
            </a:xfrm>
            <a:prstGeom prst="straightConnector1">
              <a:avLst/>
            </a:prstGeom>
            <a:noFill/>
            <a:ln cap="sq" cmpd="sng" w="28575">
              <a:solidFill>
                <a:schemeClr val="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207" name="Google Shape;207;p24"/>
            <p:cNvCxnSpPr/>
            <p:nvPr/>
          </p:nvCxnSpPr>
          <p:spPr>
            <a:xfrm flipH="1">
              <a:off x="1200" y="2996"/>
              <a:ext cx="558" cy="58"/>
            </a:xfrm>
            <a:prstGeom prst="straightConnector1">
              <a:avLst/>
            </a:prstGeom>
            <a:noFill/>
            <a:ln cap="sq" cmpd="sng" w="28575">
              <a:solidFill>
                <a:schemeClr val="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208" name="Google Shape;208;p24"/>
            <p:cNvCxnSpPr/>
            <p:nvPr/>
          </p:nvCxnSpPr>
          <p:spPr>
            <a:xfrm rot="10800000">
              <a:off x="1200" y="3178"/>
              <a:ext cx="528" cy="86"/>
            </a:xfrm>
            <a:prstGeom prst="straightConnector1">
              <a:avLst/>
            </a:prstGeom>
            <a:noFill/>
            <a:ln cap="sq" cmpd="sng" w="28575">
              <a:solidFill>
                <a:schemeClr val="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209" name="Google Shape;209;p24"/>
            <p:cNvCxnSpPr/>
            <p:nvPr/>
          </p:nvCxnSpPr>
          <p:spPr>
            <a:xfrm rot="10800000">
              <a:off x="1200" y="3312"/>
              <a:ext cx="576" cy="240"/>
            </a:xfrm>
            <a:prstGeom prst="straightConnector1">
              <a:avLst/>
            </a:prstGeom>
            <a:noFill/>
            <a:ln cap="sq" cmpd="sng" w="28575">
              <a:solidFill>
                <a:schemeClr val="hlink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Frequency Distributions</a:t>
            </a:r>
            <a:endParaRPr/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3840481" y="2299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2065175"/>
                <a:gridCol w="24954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Frequency,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f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 – 4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 – 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9 – 12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13 – 16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17 – 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5"/>
          <p:cNvSpPr/>
          <p:nvPr/>
        </p:nvSpPr>
        <p:spPr>
          <a:xfrm>
            <a:off x="884556" y="1231177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width </a:t>
            </a: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the distance between lower (or upper) limits of consecutive classes.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5059680" y="5072205"/>
            <a:ext cx="26548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width is 4.</a:t>
            </a:r>
            <a:endParaRPr b="1"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25"/>
          <p:cNvGrpSpPr/>
          <p:nvPr/>
        </p:nvGrpSpPr>
        <p:grpSpPr>
          <a:xfrm>
            <a:off x="1583056" y="3003550"/>
            <a:ext cx="2806240" cy="739624"/>
            <a:chOff x="690" y="2198"/>
            <a:chExt cx="1768" cy="466"/>
          </a:xfrm>
        </p:grpSpPr>
        <p:cxnSp>
          <p:nvCxnSpPr>
            <p:cNvPr id="220" name="Google Shape;220;p25"/>
            <p:cNvCxnSpPr/>
            <p:nvPr/>
          </p:nvCxnSpPr>
          <p:spPr>
            <a:xfrm flipH="1" rot="10800000">
              <a:off x="1776" y="2198"/>
              <a:ext cx="672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" name="Google Shape;221;p25"/>
            <p:cNvSpPr txBox="1"/>
            <p:nvPr/>
          </p:nvSpPr>
          <p:spPr>
            <a:xfrm>
              <a:off x="690" y="2230"/>
              <a:ext cx="10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– 1 = </a:t>
              </a:r>
              <a:r>
                <a:rPr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22" name="Google Shape;222;p25"/>
            <p:cNvCxnSpPr/>
            <p:nvPr/>
          </p:nvCxnSpPr>
          <p:spPr>
            <a:xfrm flipH="1" rot="-9340181">
              <a:off x="1776" y="2342"/>
              <a:ext cx="672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3" name="Google Shape;223;p25"/>
          <p:cNvGrpSpPr/>
          <p:nvPr/>
        </p:nvGrpSpPr>
        <p:grpSpPr>
          <a:xfrm>
            <a:off x="1573531" y="3444875"/>
            <a:ext cx="2806240" cy="739624"/>
            <a:chOff x="690" y="2198"/>
            <a:chExt cx="1768" cy="466"/>
          </a:xfrm>
        </p:grpSpPr>
        <p:cxnSp>
          <p:nvCxnSpPr>
            <p:cNvPr id="224" name="Google Shape;224;p25"/>
            <p:cNvCxnSpPr/>
            <p:nvPr/>
          </p:nvCxnSpPr>
          <p:spPr>
            <a:xfrm flipH="1" rot="10800000">
              <a:off x="1776" y="2198"/>
              <a:ext cx="672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5" name="Google Shape;225;p25"/>
            <p:cNvSpPr txBox="1"/>
            <p:nvPr/>
          </p:nvSpPr>
          <p:spPr>
            <a:xfrm>
              <a:off x="690" y="2230"/>
              <a:ext cx="10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 – 5 = </a:t>
              </a:r>
              <a:r>
                <a:rPr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26" name="Google Shape;226;p25"/>
            <p:cNvCxnSpPr/>
            <p:nvPr/>
          </p:nvCxnSpPr>
          <p:spPr>
            <a:xfrm flipH="1" rot="-9340181">
              <a:off x="1776" y="2342"/>
              <a:ext cx="672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7" name="Google Shape;227;p25"/>
          <p:cNvGrpSpPr/>
          <p:nvPr/>
        </p:nvGrpSpPr>
        <p:grpSpPr>
          <a:xfrm>
            <a:off x="1570356" y="3930650"/>
            <a:ext cx="2806240" cy="739624"/>
            <a:chOff x="690" y="2198"/>
            <a:chExt cx="1768" cy="466"/>
          </a:xfrm>
        </p:grpSpPr>
        <p:cxnSp>
          <p:nvCxnSpPr>
            <p:cNvPr id="228" name="Google Shape;228;p25"/>
            <p:cNvCxnSpPr/>
            <p:nvPr/>
          </p:nvCxnSpPr>
          <p:spPr>
            <a:xfrm flipH="1" rot="10800000">
              <a:off x="1776" y="2198"/>
              <a:ext cx="672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25"/>
            <p:cNvSpPr txBox="1"/>
            <p:nvPr/>
          </p:nvSpPr>
          <p:spPr>
            <a:xfrm>
              <a:off x="690" y="2230"/>
              <a:ext cx="10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 – 9 =</a:t>
              </a:r>
              <a:r>
                <a:rPr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 4</a:t>
              </a:r>
              <a:endParaRPr/>
            </a:p>
          </p:txBody>
        </p:sp>
        <p:cxnSp>
          <p:nvCxnSpPr>
            <p:cNvPr id="230" name="Google Shape;230;p25"/>
            <p:cNvCxnSpPr/>
            <p:nvPr/>
          </p:nvCxnSpPr>
          <p:spPr>
            <a:xfrm flipH="1" rot="-9340181">
              <a:off x="1776" y="2342"/>
              <a:ext cx="672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1" name="Google Shape;231;p25"/>
          <p:cNvGrpSpPr/>
          <p:nvPr/>
        </p:nvGrpSpPr>
        <p:grpSpPr>
          <a:xfrm>
            <a:off x="1433830" y="4359276"/>
            <a:ext cx="2909252" cy="763674"/>
            <a:chOff x="596" y="3052"/>
            <a:chExt cx="1833" cy="481"/>
          </a:xfrm>
        </p:grpSpPr>
        <p:cxnSp>
          <p:nvCxnSpPr>
            <p:cNvPr id="232" name="Google Shape;232;p25"/>
            <p:cNvCxnSpPr/>
            <p:nvPr/>
          </p:nvCxnSpPr>
          <p:spPr>
            <a:xfrm flipH="1" rot="10800000">
              <a:off x="1723" y="3052"/>
              <a:ext cx="697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3" name="Google Shape;233;p25"/>
            <p:cNvSpPr txBox="1"/>
            <p:nvPr/>
          </p:nvSpPr>
          <p:spPr>
            <a:xfrm>
              <a:off x="596" y="3094"/>
              <a:ext cx="109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 – 13 = </a:t>
              </a:r>
              <a:r>
                <a:rPr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34" name="Google Shape;234;p25"/>
            <p:cNvCxnSpPr/>
            <p:nvPr/>
          </p:nvCxnSpPr>
          <p:spPr>
            <a:xfrm flipH="1" rot="-9340181">
              <a:off x="1723" y="3206"/>
              <a:ext cx="697" cy="192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5" name="Google Shape;235;p25"/>
          <p:cNvSpPr/>
          <p:nvPr/>
        </p:nvSpPr>
        <p:spPr>
          <a:xfrm>
            <a:off x="1188404" y="558189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the difference between the maximum and minimum data entries.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800"/>
              <a:t>Constructing a Frequency Distribution</a:t>
            </a:r>
            <a:endParaRPr/>
          </a:p>
        </p:txBody>
      </p:sp>
      <p:graphicFrame>
        <p:nvGraphicFramePr>
          <p:cNvPr id="242" name="Google Shape;242;p26"/>
          <p:cNvGraphicFramePr/>
          <p:nvPr/>
        </p:nvGraphicFramePr>
        <p:xfrm>
          <a:off x="1920006" y="33403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{278B3471-E333-4114-B32C-24108CCF6C25}</a:tableStyleId>
              </a:tblPr>
              <a:tblGrid>
                <a:gridCol w="1270275"/>
                <a:gridCol w="1270275"/>
                <a:gridCol w="1270275"/>
                <a:gridCol w="1270275"/>
                <a:gridCol w="1270275"/>
                <a:gridCol w="12702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33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49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51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26"/>
          <p:cNvSpPr/>
          <p:nvPr/>
        </p:nvSpPr>
        <p:spPr>
          <a:xfrm>
            <a:off x="838200" y="1156493"/>
            <a:ext cx="83820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342900" lvl="1" marL="8001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following data represents the ages of 30 students in a class.  Construct a frequency distribution that has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five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classes.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4359275" y="28956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Ages of Students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800"/>
              <a:t>Constructing a Frequency Distribution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838201" y="1270000"/>
            <a:ext cx="603504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17" r="-201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3241" y="1270000"/>
            <a:ext cx="5318759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