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6" r:id="rId2"/>
    <p:sldId id="569" r:id="rId3"/>
    <p:sldId id="545" r:id="rId4"/>
    <p:sldId id="262" r:id="rId5"/>
    <p:sldId id="263" r:id="rId6"/>
    <p:sldId id="570" r:id="rId7"/>
    <p:sldId id="571" r:id="rId8"/>
    <p:sldId id="520" r:id="rId9"/>
    <p:sldId id="521" r:id="rId10"/>
    <p:sldId id="572" r:id="rId11"/>
    <p:sldId id="550" r:id="rId12"/>
    <p:sldId id="523" r:id="rId13"/>
    <p:sldId id="573" r:id="rId14"/>
    <p:sldId id="574" r:id="rId15"/>
    <p:sldId id="575" r:id="rId16"/>
    <p:sldId id="552" r:id="rId17"/>
    <p:sldId id="551" r:id="rId18"/>
    <p:sldId id="264" r:id="rId19"/>
    <p:sldId id="555" r:id="rId20"/>
    <p:sldId id="267" r:id="rId21"/>
    <p:sldId id="268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4" r:id="rId44"/>
    <p:sldId id="287" r:id="rId45"/>
    <p:sldId id="285" r:id="rId46"/>
    <p:sldId id="286" r:id="rId47"/>
    <p:sldId id="478" r:id="rId48"/>
    <p:sldId id="468" r:id="rId49"/>
    <p:sldId id="479" r:id="rId50"/>
    <p:sldId id="480" r:id="rId51"/>
    <p:sldId id="469" r:id="rId52"/>
    <p:sldId id="470" r:id="rId53"/>
    <p:sldId id="472" r:id="rId54"/>
    <p:sldId id="482" r:id="rId55"/>
    <p:sldId id="483" r:id="rId56"/>
    <p:sldId id="475" r:id="rId57"/>
    <p:sldId id="476" r:id="rId58"/>
    <p:sldId id="305" r:id="rId59"/>
    <p:sldId id="299" r:id="rId60"/>
    <p:sldId id="300" r:id="rId61"/>
    <p:sldId id="301" r:id="rId62"/>
    <p:sldId id="302" r:id="rId63"/>
    <p:sldId id="303" r:id="rId64"/>
    <p:sldId id="304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607" r:id="rId82"/>
    <p:sldId id="325" r:id="rId83"/>
    <p:sldId id="327" r:id="rId84"/>
    <p:sldId id="328" r:id="rId85"/>
    <p:sldId id="329" r:id="rId86"/>
    <p:sldId id="33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C139664-35DC-1C11-C71A-6367F8424E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BE7B62-17AA-9584-9D5F-DA86C4CA0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E486-8D4E-4678-B34F-A73A7A3F1A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391372-BDA7-7605-94FB-D4BD1E983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3CE8EB-6852-9BAE-557D-FD232429CF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4FF12-B944-4E2E-ACA1-3FB4C366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50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2275" y="706438"/>
            <a:ext cx="6169025" cy="3470275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C6AAC6F-33D2-4136-9758-BD1C1D933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306CA-1E4F-43F1-9090-34882EF73239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616898" name="Rectangle 2">
            <a:extLst>
              <a:ext uri="{FF2B5EF4-FFF2-40B4-BE49-F238E27FC236}">
                <a16:creationId xmlns:a16="http://schemas.microsoft.com/office/drawing/2014/main" xmlns="" id="{675181C9-2C15-47E7-84AA-E8EB3FD57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6899" name="Rectangle 3">
            <a:extLst>
              <a:ext uri="{FF2B5EF4-FFF2-40B4-BE49-F238E27FC236}">
                <a16:creationId xmlns:a16="http://schemas.microsoft.com/office/drawing/2014/main" xmlns="" id="{93E30362-A335-4438-9B4C-AB637061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036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45ACD5-40B4-45DF-90FA-DC750C590CB7}" type="slidenum">
              <a:rPr lang="en-US" altLang="en-US" sz="1300"/>
              <a:pPr eaLnBrk="1" hangingPunct="1">
                <a:spcBef>
                  <a:spcPct val="0"/>
                </a:spcBef>
              </a:pPr>
              <a:t>58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0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9B86B-D485-443C-BFFE-1FF4858B73A7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4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2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770D2-B856-4A32-B7ED-DF5D9632A24D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54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6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CEC9A-4E11-4C95-82C4-BEED3D1225DB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5B2E0-5EB8-4795-AB42-051DDF75521C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0DEDB-D658-4B57-A41F-FDAB32565D5D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33B5E-0DF6-45F8-BEAB-2E7655673DBD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6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BB9B6-9FE8-4986-B134-68A2D1B91566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90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0662E-C9E4-4BE9-B51B-8660D5316C6A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79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xmlns="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xmlns="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516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9C727-AE1F-4FBD-A210-9F3DD94F2CCC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698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2FD5E-C6CC-47CE-8EEA-6FB22D50711E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7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E19BBC-A15A-4C5D-BA0A-7DC0F818CF2A}" type="slidenum">
              <a:rPr lang="en-US" altLang="en-US" sz="1300"/>
              <a:pPr eaLnBrk="1" hangingPunct="1">
                <a:spcBef>
                  <a:spcPct val="0"/>
                </a:spcBef>
              </a:pPr>
              <a:t>69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40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591C20-D2D2-4ED6-BD00-1B2E5E84A85B}" type="slidenum">
              <a:rPr lang="en-US" altLang="en-US" sz="1300"/>
              <a:pPr eaLnBrk="1" hangingPunct="1">
                <a:spcBef>
                  <a:spcPct val="0"/>
                </a:spcBef>
              </a:pPr>
              <a:t>73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13366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79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50040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80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92180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58BDC-C03E-4142-A42E-D88C388FFCEF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162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9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82E93-7C85-4300-9582-D0BDAADACB4A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159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3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7C7AB-D857-42D2-B6F8-73F55305006E}" type="slidenum">
              <a:rPr lang="zh-CN" altLang="en-US"/>
              <a:pPr/>
              <a:t>84</a:t>
            </a:fld>
            <a:endParaRPr lang="en-US" altLang="zh-CN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35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3DF08-8C6E-4E1C-9F3D-ECAA0BE9B468}" type="slidenum">
              <a:rPr lang="zh-CN" altLang="en-US"/>
              <a:pPr/>
              <a:t>85</a:t>
            </a:fld>
            <a:endParaRPr lang="en-US" altLang="zh-CN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:a16="http://schemas.microsoft.com/office/drawing/2014/main" xmlns="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:a16="http://schemas.microsoft.com/office/drawing/2014/main" xmlns="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090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86FC-17F3-4515-B0CA-8B8C7B4A87D1}" type="slidenum">
              <a:rPr lang="zh-CN" altLang="en-US"/>
              <a:pPr/>
              <a:t>86</a:t>
            </a:fld>
            <a:endParaRPr lang="en-US" altLang="zh-CN"/>
          </a:p>
        </p:txBody>
      </p:sp>
      <p:sp>
        <p:nvSpPr>
          <p:cNvPr id="160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5222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3EF9721-5A55-4576-8F21-AE4687A1B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D7D9F-1CCB-444D-8FB0-31A6CFEDF57D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602562" name="Rectangle 2">
            <a:extLst>
              <a:ext uri="{FF2B5EF4-FFF2-40B4-BE49-F238E27FC236}">
                <a16:creationId xmlns:a16="http://schemas.microsoft.com/office/drawing/2014/main" xmlns="" id="{F1381BCC-EB00-4318-A160-D34EEA79D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>
            <a:extLst>
              <a:ext uri="{FF2B5EF4-FFF2-40B4-BE49-F238E27FC236}">
                <a16:creationId xmlns:a16="http://schemas.microsoft.com/office/drawing/2014/main" xmlns="" id="{93E1F97C-84D2-40FC-826E-924BD3D47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1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082A5E1-140D-4B17-9DB1-802FA8A81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F343C-6598-4A46-93EF-013BA5FFECE4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604610" name="Rectangle 2">
            <a:extLst>
              <a:ext uri="{FF2B5EF4-FFF2-40B4-BE49-F238E27FC236}">
                <a16:creationId xmlns:a16="http://schemas.microsoft.com/office/drawing/2014/main" xmlns="" id="{E84A5750-F4D9-4CBF-9556-BC06909F3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>
            <a:extLst>
              <a:ext uri="{FF2B5EF4-FFF2-40B4-BE49-F238E27FC236}">
                <a16:creationId xmlns:a16="http://schemas.microsoft.com/office/drawing/2014/main" xmlns="" id="{B86D98A8-BD3D-4919-904F-3FA211DBD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xmlns="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xmlns="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8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xmlns="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xmlns="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1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:a16="http://schemas.microsoft.com/office/drawing/2014/main" xmlns="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:a16="http://schemas.microsoft.com/office/drawing/2014/main" xmlns="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1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C2F0A8F-FD49-4385-AF3F-E487E2FF5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F964E-F895-4527-BF2E-9809B9E34AB3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614850" name="Rectangle 2">
            <a:extLst>
              <a:ext uri="{FF2B5EF4-FFF2-40B4-BE49-F238E27FC236}">
                <a16:creationId xmlns:a16="http://schemas.microsoft.com/office/drawing/2014/main" xmlns="" id="{8E642426-16AC-42FE-BB47-A5BC92C72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4851" name="Rectangle 3">
            <a:extLst>
              <a:ext uri="{FF2B5EF4-FFF2-40B4-BE49-F238E27FC236}">
                <a16:creationId xmlns:a16="http://schemas.microsoft.com/office/drawing/2014/main" xmlns="" id="{42D87FB1-905D-44BA-90E0-94D22FAF6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33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298-E6FD-4211-9404-BC88F1957796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CB9F-E3A5-4037-9910-003F3F4A2CF6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4D58-BCDC-448D-B6AE-A1EE9A5DAC50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61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D435D7CC-849A-4FEE-AD34-D12F3357B2C7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9E-C13A-41C5-B13C-3ABF4EAF6F53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C019-E55E-4485-84B1-512E0AB5BED0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31653DE-74EF-71FC-F94E-22B43704A201}"/>
              </a:ext>
            </a:extLst>
          </p:cNvPr>
          <p:cNvCxnSpPr/>
          <p:nvPr userDrawn="1"/>
        </p:nvCxnSpPr>
        <p:spPr>
          <a:xfrm flipV="1">
            <a:off x="838200" y="1698755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43BF548-D5CC-D038-480A-BF111B696D37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C88-222B-4BBA-878B-0CCBA8C147C1}" type="datetime1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26DB69B-FDE3-E07E-A6D6-B6265C6B9710}"/>
              </a:ext>
            </a:extLst>
          </p:cNvPr>
          <p:cNvCxnSpPr/>
          <p:nvPr userDrawn="1"/>
        </p:nvCxnSpPr>
        <p:spPr>
          <a:xfrm flipV="1">
            <a:off x="838200" y="1708085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0F68823-CCB8-394B-87BD-688BD6B44333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B48C-398E-4703-8D18-68B484CD2C6C}" type="datetime1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DCF5000-6FBB-9318-6D3D-79B3F2665942}"/>
              </a:ext>
            </a:extLst>
          </p:cNvPr>
          <p:cNvCxnSpPr/>
          <p:nvPr userDrawn="1"/>
        </p:nvCxnSpPr>
        <p:spPr>
          <a:xfrm flipV="1">
            <a:off x="838200" y="1680092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594AE72-8A65-89A4-B756-D497BB90175D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2096-24C2-433D-B1A4-D93E7D2A4BF6}" type="datetime1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CF9E-415D-4605-A411-65D7FB46F055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58D-3FF4-41C1-954E-FF3F77DD04D1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209E-0422-48E1-8870-496CA9085273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4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eg"/><Relationship Id="rId5" Type="http://schemas.openxmlformats.org/officeDocument/2006/relationships/image" Target="../media/image68.png"/><Relationship Id="rId4" Type="http://schemas.openxmlformats.org/officeDocument/2006/relationships/image" Target="../media/image70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29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32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756848"/>
            <a:ext cx="10567916" cy="712172"/>
          </a:xfrm>
        </p:spPr>
        <p:txBody>
          <a:bodyPr>
            <a:normAutofit/>
          </a:bodyPr>
          <a:lstStyle/>
          <a:p>
            <a:r>
              <a:rPr lang="en-US" sz="4000" dirty="0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Exclusive versus non-exclusive</a:t>
            </a:r>
          </a:p>
          <a:p>
            <a:pPr lvl="1"/>
            <a:r>
              <a:rPr lang="en-US" altLang="en-US"/>
              <a:t>In non-exclusive clusterings, points may belong to multiple clusters.</a:t>
            </a:r>
          </a:p>
          <a:p>
            <a:pPr lvl="2"/>
            <a:r>
              <a:rPr lang="en-US" altLang="en-US"/>
              <a:t>Can belong to multiple classes or could be ‘border’ points</a:t>
            </a:r>
          </a:p>
          <a:p>
            <a:pPr lvl="1"/>
            <a:r>
              <a:rPr lang="en-US" altLang="en-US"/>
              <a:t>Fuzzy clustering  (one type of non-exclusive) </a:t>
            </a:r>
          </a:p>
          <a:p>
            <a:pPr lvl="2"/>
            <a:r>
              <a:rPr lang="en-US" altLang="en-US"/>
              <a:t>In fuzzy clustering, a point belongs to every cluster with some weight between 0 and 1</a:t>
            </a:r>
          </a:p>
          <a:p>
            <a:pPr lvl="2"/>
            <a:r>
              <a:rPr lang="en-US" altLang="en-US"/>
              <a:t>Weights must sum to 1</a:t>
            </a:r>
          </a:p>
          <a:p>
            <a:pPr lvl="2"/>
            <a:r>
              <a:rPr lang="en-US" altLang="en-US"/>
              <a:t>Probabilistic clustering has similar characteristics</a:t>
            </a:r>
          </a:p>
          <a:p>
            <a:r>
              <a:rPr lang="en-US" altLang="en-US"/>
              <a:t>Partial versus complete</a:t>
            </a:r>
          </a:p>
          <a:p>
            <a:pPr lvl="1"/>
            <a:r>
              <a:rPr lang="en-US" altLang="en-US"/>
              <a:t>In some cases, we only want to cluster some of the data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FD40DC1-4940-B1CB-5C9E-2B9CF707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 Well-separated clusters</a:t>
            </a:r>
          </a:p>
          <a:p>
            <a:endParaRPr lang="en-US" altLang="en-US" dirty="0"/>
          </a:p>
          <a:p>
            <a:r>
              <a:rPr lang="en-US" altLang="en-US" dirty="0"/>
              <a:t> Prototype-based clusters</a:t>
            </a:r>
          </a:p>
          <a:p>
            <a:endParaRPr lang="en-US" altLang="en-US" dirty="0"/>
          </a:p>
          <a:p>
            <a:r>
              <a:rPr lang="en-US" altLang="en-US" dirty="0"/>
              <a:t> Contiguity-based clusters</a:t>
            </a:r>
          </a:p>
          <a:p>
            <a:endParaRPr lang="en-US" altLang="en-US" dirty="0"/>
          </a:p>
          <a:p>
            <a:r>
              <a:rPr lang="en-US" altLang="en-US" dirty="0"/>
              <a:t> Density-based clusters</a:t>
            </a:r>
          </a:p>
          <a:p>
            <a:endParaRPr lang="en-US" altLang="en-US" dirty="0"/>
          </a:p>
          <a:p>
            <a:r>
              <a:rPr lang="en-US" altLang="en-US" dirty="0"/>
              <a:t>Described by an Objective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9E4ACDD-EF1E-565E-5A00-B2726B3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Well-Separated Clusters: </a:t>
            </a:r>
          </a:p>
          <a:p>
            <a:pPr lvl="1"/>
            <a:r>
              <a:rPr lang="en-US" altLang="en-US"/>
              <a:t>A cluster is a set of points such that any point in a cluster is closer (or more similar) to every other point in the cluster than to any point not in the cluster. </a:t>
            </a:r>
          </a:p>
          <a:p>
            <a:endParaRPr lang="en-US" altLang="en-US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2971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7542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5030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860AE78-37DC-6203-89E8-A73F986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Prototype-based</a:t>
            </a:r>
          </a:p>
          <a:p>
            <a:pPr lvl="1"/>
            <a:r>
              <a:rPr lang="en-US" altLang="en-US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lvl="1"/>
            <a:r>
              <a:rPr lang="en-US" altLang="en-US" dirty="0"/>
              <a:t>The center of a cluster is often a centroid, the average of all the points in the cluster, or a </a:t>
            </a:r>
            <a:r>
              <a:rPr lang="en-US" altLang="en-US" dirty="0" err="1"/>
              <a:t>medoid</a:t>
            </a:r>
            <a:r>
              <a:rPr lang="en-US" altLang="en-US" dirty="0"/>
              <a:t>, the most “representative” point of a cluster </a:t>
            </a:r>
          </a:p>
          <a:p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2667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4038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46888" y="43291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8218488" y="43291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8A1966-8ACE-86EE-5E92-BE42F99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Contiguous Cluster (Nearest neighbor or Transitive)</a:t>
            </a:r>
          </a:p>
          <a:p>
            <a:pPr lvl="1"/>
            <a:r>
              <a:rPr lang="en-US" altLang="en-US"/>
              <a:t>A cluster is a set of points such that a point in a cluster is closer (or more similar) to one or more other points in the cluster than to any point not in the cluster.</a:t>
            </a:r>
          </a:p>
          <a:p>
            <a:endParaRPr lang="en-US" altLang="en-US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1905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33791B2-3077-B169-86DE-45684BA7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Density-based</a:t>
            </a:r>
          </a:p>
          <a:p>
            <a:pPr lvl="1"/>
            <a:r>
              <a:rPr lang="en-US" altLang="en-US"/>
              <a:t>A cluster is a dense region of points, which is separated by low-density regions, from other regions of high density. </a:t>
            </a:r>
          </a:p>
          <a:p>
            <a:pPr lvl="1"/>
            <a:r>
              <a:rPr lang="en-US" altLang="en-US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828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0ED5951-D19F-488F-1E89-AB317C5D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Clusters Defined by an Objective Function</a:t>
            </a:r>
          </a:p>
          <a:p>
            <a:pPr lvl="1"/>
            <a:r>
              <a:rPr lang="en-US" altLang="en-US" dirty="0"/>
              <a:t>Finds clusters that minimize or maximize an objective function. </a:t>
            </a:r>
          </a:p>
          <a:p>
            <a:pPr lvl="1"/>
            <a:r>
              <a:rPr lang="en-US" altLang="en-US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dirty="0"/>
              <a:t> Can have global or local objectives.</a:t>
            </a:r>
          </a:p>
          <a:p>
            <a:pPr lvl="2"/>
            <a:r>
              <a:rPr lang="en-US" altLang="en-US" dirty="0"/>
              <a:t> Hierarchical clustering algorithms typically have local objectives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Partitional</a:t>
            </a:r>
            <a:r>
              <a:rPr lang="en-US" altLang="en-US" dirty="0"/>
              <a:t> algorithms typically have global objectives</a:t>
            </a:r>
          </a:p>
          <a:p>
            <a:pPr lvl="1"/>
            <a:r>
              <a:rPr lang="en-US" altLang="en-US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dirty="0"/>
              <a:t> Parameters for the model are determined from the data. </a:t>
            </a:r>
          </a:p>
          <a:p>
            <a:pPr lvl="2"/>
            <a:r>
              <a:rPr lang="en-US" altLang="en-US" dirty="0"/>
              <a:t>Mixture models assume that the data is a ‘mixture' of a number of statistical distributions.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A2F5F26-7826-5165-89BB-DFB5D99A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Type of proximity or density measure</a:t>
            </a:r>
          </a:p>
          <a:p>
            <a:pPr lvl="1"/>
            <a:r>
              <a:rPr lang="en-US" altLang="en-US" dirty="0"/>
              <a:t>Central to clustering </a:t>
            </a:r>
          </a:p>
          <a:p>
            <a:pPr lvl="1"/>
            <a:r>
              <a:rPr lang="en-US" altLang="en-US" dirty="0"/>
              <a:t>Depends on data and application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characteristics that affect proximity and/or density are</a:t>
            </a:r>
          </a:p>
          <a:p>
            <a:pPr lvl="1"/>
            <a:r>
              <a:rPr lang="en-US" altLang="en-US" dirty="0"/>
              <a:t>Dimensionality</a:t>
            </a:r>
          </a:p>
          <a:p>
            <a:pPr lvl="2"/>
            <a:r>
              <a:rPr lang="en-US" altLang="en-US" dirty="0"/>
              <a:t>Sparseness</a:t>
            </a:r>
          </a:p>
          <a:p>
            <a:pPr lvl="1"/>
            <a:r>
              <a:rPr lang="en-US" altLang="en-US" dirty="0"/>
              <a:t>Attribute type</a:t>
            </a:r>
          </a:p>
          <a:p>
            <a:pPr lvl="1"/>
            <a:r>
              <a:rPr lang="en-US" altLang="en-US" dirty="0"/>
              <a:t>Special relationships in the data</a:t>
            </a:r>
          </a:p>
          <a:p>
            <a:pPr lvl="2"/>
            <a:r>
              <a:rPr lang="en-US" altLang="en-US" dirty="0"/>
              <a:t>For example, autocorrelation</a:t>
            </a:r>
          </a:p>
          <a:p>
            <a:pPr lvl="1"/>
            <a:r>
              <a:rPr lang="en-US" altLang="en-US" dirty="0"/>
              <a:t>Distribution of the data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Noise and Outliers</a:t>
            </a:r>
          </a:p>
          <a:p>
            <a:pPr lvl="1"/>
            <a:r>
              <a:rPr lang="en-US" altLang="en-US" dirty="0"/>
              <a:t>Often interfere with the operation of the clustering algorithm</a:t>
            </a:r>
          </a:p>
          <a:p>
            <a:r>
              <a:rPr lang="en-US" altLang="en-US" dirty="0"/>
              <a:t>Clusters of differing sizes, densities, and shapes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F8E181F-A9C5-CB18-BC5F-45211D7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7BE2BF-A9A1-4919-97AD-C59ECB2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Good Clustering?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AC4B7B-2F98-485A-8786-946C295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19800" cy="3402361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u="sng" dirty="0"/>
              <a:t>good clustering</a:t>
            </a:r>
            <a:r>
              <a:rPr lang="en-US" sz="2400" dirty="0"/>
              <a:t> method will produce high quality clusters with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high </a:t>
            </a:r>
            <a:r>
              <a:rPr lang="en-US" sz="2200" u="sng" dirty="0"/>
              <a:t>intra-class</a:t>
            </a:r>
            <a:r>
              <a:rPr lang="en-US" sz="2200" dirty="0"/>
              <a:t> similarity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low </a:t>
            </a:r>
            <a:r>
              <a:rPr lang="en-US" sz="2200" u="sng" dirty="0"/>
              <a:t>inter-class</a:t>
            </a:r>
            <a:r>
              <a:rPr lang="en-US" sz="2200" dirty="0"/>
              <a:t> similarity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u="sng" dirty="0"/>
              <a:t>quality</a:t>
            </a:r>
            <a:r>
              <a:rPr lang="en-US" sz="2400" dirty="0"/>
              <a:t> of a clustering result depends on both the similarity measure used by the method and its implementation.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60F88-0071-40EA-A84D-D4EC25CD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70D625A-735E-4B9E-BC1F-F312E42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Given a set of objects, place them in groups such that the objects in a group are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4800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81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419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819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5C272F9-8D60-E5FA-31DD-1B73E9A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6A37F-C665-4C0B-ACA5-DEB2661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 Clustering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94423D-BF05-4A24-AD13-415D782A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116229" cy="3368907"/>
          </a:xfrm>
        </p:spPr>
        <p:txBody>
          <a:bodyPr>
            <a:normAutofit fontScale="70000" lnSpcReduction="20000"/>
          </a:bodyPr>
          <a:lstStyle/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Partitioning algorithms construct partition of a database of N objects into a set of K clusters. 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The partitioning clustering algorithm usually adopts the Iterative Optimization paradigm.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starts with an initial partition and uses an iterative control strategy.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tries swapping data points to see if such a swapping improves the quality of clustering.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When swapping does not yield any improvements in clustering, it finds a locally optimal partitioning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in principle, optimal partition achieved via </a:t>
            </a:r>
            <a:r>
              <a:rPr lang="en-US" altLang="en-US" dirty="0">
                <a:solidFill>
                  <a:srgbClr val="FF0000"/>
                </a:solidFill>
              </a:rPr>
              <a:t>minimizing the sum of squared distance to its “representative object” in each cluster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90D7AE-D56B-4AD0-857B-34ADA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xmlns="" id="{0441CBAA-C19E-42C1-8116-5D5E65FB140D}"/>
                  </a:ext>
                </a:extLst>
              </p:cNvPr>
              <p:cNvSpPr txBox="1"/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xmlns="" id="{842CF1CA-E873-4298-B5C7-6D60202833FF}"/>
                  </a:ext>
                </a:extLst>
              </p:cNvPr>
              <p:cNvSpPr txBox="1"/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A281463-03F3-4E7E-B1D9-E54B20FEF1FD}"/>
              </a:ext>
            </a:extLst>
          </p:cNvPr>
          <p:cNvSpPr txBox="1"/>
          <p:nvPr/>
        </p:nvSpPr>
        <p:spPr>
          <a:xfrm>
            <a:off x="1920071" y="5570776"/>
            <a:ext cx="3277564" cy="48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540" dirty="0"/>
              <a:t>e.g.,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3166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FAE42-5133-491D-9C37-A7A2A020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K-means  </a:t>
            </a:r>
            <a:r>
              <a:rPr lang="en-US" alt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4E173-F893-4DCA-A739-8FC144E9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3858" cy="4906963"/>
          </a:xfrm>
        </p:spPr>
        <p:txBody>
          <a:bodyPr/>
          <a:lstStyle/>
          <a:p>
            <a:r>
              <a:rPr lang="en-US" altLang="en-US" dirty="0"/>
              <a:t>Given the cluster number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  </a:t>
            </a:r>
            <a:r>
              <a:rPr lang="en-US" altLang="en-US" dirty="0"/>
              <a:t>algorithm is carried out in three steps after initialization:</a:t>
            </a:r>
          </a:p>
          <a:p>
            <a:pPr lvl="1">
              <a:lnSpc>
                <a:spcPct val="150000"/>
              </a:lnSpc>
            </a:pPr>
            <a:r>
              <a:rPr lang="en-GB" sz="2140" dirty="0">
                <a:latin typeface="Tahoma" panose="020B0604030504040204" pitchFamily="34" charset="0"/>
              </a:rPr>
              <a:t>Initialization: set seed points (randomly)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Assign each object to the cluster of the nearest seed point measured with a specific distance metric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Compute new seed points as the centroids of the clusters of the current partition (the centroid is the centre, i.e., </a:t>
            </a:r>
            <a:r>
              <a:rPr lang="en-GB" sz="1900" i="1" dirty="0">
                <a:solidFill>
                  <a:srgbClr val="FF0000"/>
                </a:solidFill>
                <a:latin typeface="Tahoma" panose="020B0604030504040204" pitchFamily="34" charset="0"/>
              </a:rPr>
              <a:t>mean point</a:t>
            </a:r>
            <a:r>
              <a:rPr lang="en-GB" sz="1900" dirty="0">
                <a:latin typeface="Tahoma" panose="020B0604030504040204" pitchFamily="34" charset="0"/>
              </a:rPr>
              <a:t>, of the cluster)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Go back to Step 1), stop when no more new assignment (i.e., membership in each cluster no longer changes)</a:t>
            </a:r>
          </a:p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78CBD0-A817-4DFD-B84D-92FB19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291F6-988C-47F2-B211-BC7617F1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34CBFB-A1EF-45BD-9166-C26A254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14732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Problem:</a:t>
            </a:r>
          </a:p>
          <a:p>
            <a:pPr lvl="1"/>
            <a:r>
              <a:rPr lang="en-GB" altLang="en-US" dirty="0"/>
              <a:t>Suppose we have 4 types of medicines and each has two attributes (pH and weight 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IN" dirty="0"/>
          </a:p>
        </p:txBody>
      </p:sp>
      <p:graphicFrame>
        <p:nvGraphicFramePr>
          <p:cNvPr id="6" name="Group 41">
            <a:extLst>
              <a:ext uri="{FF2B5EF4-FFF2-40B4-BE49-F238E27FC236}">
                <a16:creationId xmlns:a16="http://schemas.microsoft.com/office/drawing/2014/main" xmlns="" id="{F47F1B9C-CBAA-4C23-9050-D5739DA892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4031" y="3052760"/>
          <a:ext cx="3647138" cy="2848021"/>
        </p:xfrm>
        <a:graphic>
          <a:graphicData uri="http://schemas.openxmlformats.org/drawingml/2006/table">
            <a:tbl>
              <a:tblPr/>
              <a:tblGrid>
                <a:gridCol w="1216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6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641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7" name="Group 42">
            <a:extLst>
              <a:ext uri="{FF2B5EF4-FFF2-40B4-BE49-F238E27FC236}">
                <a16:creationId xmlns:a16="http://schemas.microsoft.com/office/drawing/2014/main" xmlns="" id="{E86B9A77-08FA-49EF-9C2B-385F34D49DB3}"/>
              </a:ext>
            </a:extLst>
          </p:cNvPr>
          <p:cNvGrpSpPr>
            <a:grpSpLocks/>
          </p:cNvGrpSpPr>
          <p:nvPr/>
        </p:nvGrpSpPr>
        <p:grpSpPr bwMode="auto">
          <a:xfrm>
            <a:off x="6645582" y="2795892"/>
            <a:ext cx="4293629" cy="3792562"/>
            <a:chOff x="3224" y="1614"/>
            <a:chExt cx="2982" cy="2634"/>
          </a:xfrm>
        </p:grpSpPr>
        <p:pic>
          <p:nvPicPr>
            <p:cNvPr id="8" name="Picture 36">
              <a:extLst>
                <a:ext uri="{FF2B5EF4-FFF2-40B4-BE49-F238E27FC236}">
                  <a16:creationId xmlns:a16="http://schemas.microsoft.com/office/drawing/2014/main" xmlns="" id="{0F94C0AA-ECF3-4032-9DAD-6DEE5BFD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>
              <a:extLst>
                <a:ext uri="{FF2B5EF4-FFF2-40B4-BE49-F238E27FC236}">
                  <a16:creationId xmlns:a16="http://schemas.microsoft.com/office/drawing/2014/main" xmlns="" id="{6E507612-5B99-4242-8CEF-B9DC1ED5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:a16="http://schemas.microsoft.com/office/drawing/2014/main" xmlns="" id="{9F714499-F5C9-4E58-902F-8F0E7565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:a16="http://schemas.microsoft.com/office/drawing/2014/main" xmlns="" id="{4379297F-4E17-4672-BE94-85BECA55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xmlns="" id="{1C61EFAC-9865-429B-A4F4-608EBDC0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7B56F7D7-18D7-488B-808B-C904554464F3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055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Phale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 and 2</a:t>
            </a:r>
            <a:r>
              <a:rPr lang="en-US" baseline="30000" dirty="0" smtClean="0"/>
              <a:t>nd</a:t>
            </a:r>
            <a:r>
              <a:rPr lang="en-US" dirty="0" smtClean="0"/>
              <a:t> row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 cluster </a:t>
            </a:r>
            <a:r>
              <a:rPr lang="en-US" dirty="0" err="1" smtClean="0"/>
              <a:t>bana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endParaRPr lang="en-US" dirty="0" smtClean="0"/>
          </a:p>
          <a:p>
            <a:r>
              <a:rPr lang="en-US" dirty="0" err="1" smtClean="0"/>
              <a:t>Phir</a:t>
            </a:r>
            <a:r>
              <a:rPr lang="en-US" dirty="0" smtClean="0"/>
              <a:t> </a:t>
            </a:r>
            <a:r>
              <a:rPr lang="en-US" dirty="0" err="1" smtClean="0"/>
              <a:t>unse</a:t>
            </a:r>
            <a:r>
              <a:rPr lang="en-US" dirty="0" smtClean="0"/>
              <a:t> </a:t>
            </a:r>
            <a:r>
              <a:rPr lang="en-US" dirty="0" err="1" smtClean="0"/>
              <a:t>saare</a:t>
            </a:r>
            <a:r>
              <a:rPr lang="en-US" dirty="0" smtClean="0"/>
              <a:t> rows </a:t>
            </a:r>
            <a:r>
              <a:rPr lang="en-US" dirty="0" err="1" smtClean="0"/>
              <a:t>ke</a:t>
            </a:r>
            <a:r>
              <a:rPr lang="en-US" dirty="0" smtClean="0"/>
              <a:t> point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eculidian</a:t>
            </a:r>
            <a:r>
              <a:rPr lang="en-US" dirty="0" smtClean="0"/>
              <a:t> distance </a:t>
            </a:r>
            <a:r>
              <a:rPr lang="en-US" dirty="0" err="1" smtClean="0"/>
              <a:t>nikalege</a:t>
            </a:r>
            <a:endParaRPr lang="en-US" dirty="0" smtClean="0"/>
          </a:p>
          <a:p>
            <a:r>
              <a:rPr lang="en-US" dirty="0" err="1" smtClean="0"/>
              <a:t>Jasse</a:t>
            </a:r>
            <a:r>
              <a:rPr lang="en-US" dirty="0" smtClean="0"/>
              <a:t> A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phale</a:t>
            </a:r>
            <a:r>
              <a:rPr lang="en-US" dirty="0" smtClean="0"/>
              <a:t> </a:t>
            </a:r>
            <a:r>
              <a:rPr lang="en-US" dirty="0" err="1"/>
              <a:t>eculidian</a:t>
            </a:r>
            <a:r>
              <a:rPr lang="en-US" dirty="0"/>
              <a:t> distance A,B,C,D </a:t>
            </a:r>
            <a:r>
              <a:rPr lang="en-US" dirty="0" smtClean="0"/>
              <a:t>se </a:t>
            </a:r>
            <a:r>
              <a:rPr lang="en-US" dirty="0" err="1" smtClean="0"/>
              <a:t>phir</a:t>
            </a:r>
            <a:r>
              <a:rPr lang="en-US" dirty="0" smtClean="0"/>
              <a:t> B </a:t>
            </a:r>
            <a:r>
              <a:rPr lang="en-US" dirty="0" err="1" smtClean="0"/>
              <a:t>ka</a:t>
            </a:r>
            <a:r>
              <a:rPr lang="en-US" dirty="0" smtClean="0"/>
              <a:t> A,B,C,D se </a:t>
            </a:r>
            <a:r>
              <a:rPr lang="en-US" dirty="0" err="1" smtClean="0"/>
              <a:t>phir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ecludian</a:t>
            </a:r>
            <a:r>
              <a:rPr lang="en-US" dirty="0" smtClean="0"/>
              <a:t> distance </a:t>
            </a:r>
            <a:r>
              <a:rPr lang="en-US" dirty="0" err="1" smtClean="0"/>
              <a:t>kam</a:t>
            </a:r>
            <a:r>
              <a:rPr lang="en-US" dirty="0" smtClean="0"/>
              <a:t> </a:t>
            </a:r>
            <a:r>
              <a:rPr lang="en-US" dirty="0" err="1" smtClean="0"/>
              <a:t>aaya</a:t>
            </a:r>
            <a:r>
              <a:rPr lang="en-US" dirty="0" smtClean="0"/>
              <a:t> A se </a:t>
            </a:r>
            <a:r>
              <a:rPr lang="en-US" dirty="0" err="1" smtClean="0"/>
              <a:t>nikalne</a:t>
            </a:r>
            <a:r>
              <a:rPr lang="en-US" dirty="0" smtClean="0"/>
              <a:t> par B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bajaye</a:t>
            </a:r>
            <a:r>
              <a:rPr lang="en-US" dirty="0" smtClean="0"/>
              <a:t> </a:t>
            </a:r>
            <a:r>
              <a:rPr lang="en-US" dirty="0" err="1" smtClean="0"/>
              <a:t>usko</a:t>
            </a:r>
            <a:r>
              <a:rPr lang="en-US" dirty="0" smtClean="0"/>
              <a:t> A me dal </a:t>
            </a:r>
            <a:r>
              <a:rPr lang="en-US" dirty="0" err="1" smtClean="0"/>
              <a:t>dange</a:t>
            </a:r>
            <a:r>
              <a:rPr lang="en-US" dirty="0" smtClean="0"/>
              <a:t> or </a:t>
            </a:r>
            <a:r>
              <a:rPr lang="en-US" dirty="0" err="1"/>
              <a:t>jo</a:t>
            </a:r>
            <a:r>
              <a:rPr lang="en-US" dirty="0"/>
              <a:t> </a:t>
            </a:r>
            <a:r>
              <a:rPr lang="en-US" dirty="0" err="1"/>
              <a:t>ecludian</a:t>
            </a:r>
            <a:r>
              <a:rPr lang="en-US" dirty="0"/>
              <a:t> distance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aaya</a:t>
            </a:r>
            <a:r>
              <a:rPr lang="en-US" dirty="0"/>
              <a:t> B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nikalne</a:t>
            </a:r>
            <a:r>
              <a:rPr lang="en-US" dirty="0"/>
              <a:t> par </a:t>
            </a:r>
            <a:r>
              <a:rPr lang="en-US" dirty="0" smtClean="0"/>
              <a:t>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bajaye</a:t>
            </a:r>
            <a:r>
              <a:rPr lang="en-US" dirty="0"/>
              <a:t> </a:t>
            </a:r>
            <a:r>
              <a:rPr lang="en-US" dirty="0" err="1"/>
              <a:t>usko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me dal </a:t>
            </a:r>
            <a:r>
              <a:rPr lang="en-US" dirty="0" err="1"/>
              <a:t>dange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Phir</a:t>
            </a:r>
            <a:r>
              <a:rPr lang="en-US" dirty="0" smtClean="0"/>
              <a:t> </a:t>
            </a:r>
            <a:r>
              <a:rPr lang="en-US" dirty="0" err="1" smtClean="0"/>
              <a:t>jis</a:t>
            </a:r>
            <a:r>
              <a:rPr lang="en-US" dirty="0" smtClean="0"/>
              <a:t> bhi cluster me 1 se </a:t>
            </a:r>
            <a:r>
              <a:rPr lang="en-US" dirty="0" err="1" smtClean="0"/>
              <a:t>zyada</a:t>
            </a:r>
            <a:r>
              <a:rPr lang="en-US" dirty="0" smtClean="0"/>
              <a:t> values h </a:t>
            </a:r>
            <a:r>
              <a:rPr lang="en-US" dirty="0" err="1" smtClean="0"/>
              <a:t>uska</a:t>
            </a:r>
            <a:r>
              <a:rPr lang="en-US" dirty="0" smtClean="0"/>
              <a:t> centroid </a:t>
            </a:r>
            <a:r>
              <a:rPr lang="en-US" dirty="0" err="1" smtClean="0"/>
              <a:t>nikal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r>
              <a:rPr lang="en-US" dirty="0" smtClean="0"/>
              <a:t> table </a:t>
            </a:r>
            <a:r>
              <a:rPr lang="en-US" dirty="0" err="1" smtClean="0"/>
              <a:t>ki</a:t>
            </a:r>
            <a:r>
              <a:rPr lang="en-US" dirty="0" smtClean="0"/>
              <a:t> values se .to </a:t>
            </a:r>
            <a:r>
              <a:rPr lang="en-US" dirty="0" err="1" smtClean="0"/>
              <a:t>hamare</a:t>
            </a:r>
            <a:r>
              <a:rPr lang="en-US" dirty="0" smtClean="0"/>
              <a:t> </a:t>
            </a:r>
            <a:r>
              <a:rPr lang="en-US" dirty="0" err="1" smtClean="0"/>
              <a:t>cluser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naye</a:t>
            </a:r>
            <a:r>
              <a:rPr lang="en-US" dirty="0" smtClean="0"/>
              <a:t> centroid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 err="1" smtClean="0"/>
              <a:t>jyeage</a:t>
            </a:r>
            <a:endParaRPr lang="en-US" dirty="0" smtClean="0"/>
          </a:p>
          <a:p>
            <a:r>
              <a:rPr lang="en-US" dirty="0" err="1" smtClean="0"/>
              <a:t>Phir</a:t>
            </a:r>
            <a:r>
              <a:rPr lang="en-US" dirty="0" smtClean="0"/>
              <a:t> un centroid se </a:t>
            </a:r>
            <a:r>
              <a:rPr lang="en-US" dirty="0" err="1" smtClean="0"/>
              <a:t>dobara</a:t>
            </a:r>
            <a:r>
              <a:rPr lang="en-US" dirty="0" smtClean="0"/>
              <a:t> A,B,C,D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ecludian</a:t>
            </a:r>
            <a:r>
              <a:rPr lang="en-US" dirty="0" smtClean="0"/>
              <a:t> distance </a:t>
            </a:r>
            <a:r>
              <a:rPr lang="en-US" dirty="0" err="1" smtClean="0"/>
              <a:t>nikalange</a:t>
            </a:r>
            <a:r>
              <a:rPr lang="en-US" dirty="0" smtClean="0"/>
              <a:t> or </a:t>
            </a:r>
            <a:r>
              <a:rPr lang="en-US" dirty="0" err="1" smtClean="0"/>
              <a:t>yahi</a:t>
            </a:r>
            <a:r>
              <a:rPr lang="en-US" dirty="0" smtClean="0"/>
              <a:t> process jab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repeate</a:t>
            </a:r>
            <a:r>
              <a:rPr lang="en-US" dirty="0" smtClean="0"/>
              <a:t> </a:t>
            </a:r>
            <a:r>
              <a:rPr lang="en-US" dirty="0" err="1" smtClean="0"/>
              <a:t>karange</a:t>
            </a:r>
            <a:r>
              <a:rPr lang="en-US" dirty="0" smtClean="0"/>
              <a:t> jab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cluser</a:t>
            </a:r>
            <a:r>
              <a:rPr lang="en-US" dirty="0" smtClean="0"/>
              <a:t> change </a:t>
            </a:r>
            <a:r>
              <a:rPr lang="en-US" dirty="0" err="1" smtClean="0"/>
              <a:t>hona</a:t>
            </a:r>
            <a:r>
              <a:rPr lang="en-US" dirty="0" smtClean="0"/>
              <a:t> band </a:t>
            </a:r>
            <a:r>
              <a:rPr lang="en-US" dirty="0" err="1" smtClean="0"/>
              <a:t>na</a:t>
            </a:r>
            <a:r>
              <a:rPr lang="en-US" dirty="0" smtClean="0"/>
              <a:t> ho </a:t>
            </a:r>
            <a:r>
              <a:rPr lang="en-US" dirty="0" err="1" smtClean="0"/>
              <a:t>jaye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89776-3E49-4041-BCFA-3B198FF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26F06-B88A-4D87-9E31-7C692501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1: Use initial seed points for partitioning </a:t>
            </a:r>
          </a:p>
          <a:p>
            <a:endParaRPr lang="en-IN" dirty="0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xmlns="" id="{11FC6A0C-4C6B-4A27-B674-C6F5CD3301AE}"/>
              </a:ext>
            </a:extLst>
          </p:cNvPr>
          <p:cNvGrpSpPr>
            <a:grpSpLocks/>
          </p:cNvGrpSpPr>
          <p:nvPr/>
        </p:nvGrpSpPr>
        <p:grpSpPr bwMode="auto">
          <a:xfrm>
            <a:off x="1880123" y="1909240"/>
            <a:ext cx="9447519" cy="4177661"/>
            <a:chOff x="488" y="1322"/>
            <a:chExt cx="6045" cy="2788"/>
          </a:xfrm>
        </p:grpSpPr>
        <p:graphicFrame>
          <p:nvGraphicFramePr>
            <p:cNvPr id="7" name="Object 11">
              <a:extLst>
                <a:ext uri="{FF2B5EF4-FFF2-40B4-BE49-F238E27FC236}">
                  <a16:creationId xmlns:a16="http://schemas.microsoft.com/office/drawing/2014/main" xmlns="" id="{5B77F89B-208A-413E-ABA8-009C19A7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723272" imgH="177646" progId="Equation.3">
                    <p:embed/>
                  </p:oleObj>
                </mc:Choice>
                <mc:Fallback>
                  <p:oleObj name="Equation" r:id="rId3" imgW="723272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xmlns="" id="{74DEC104-0CAA-4F42-9DA2-E709613CF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803400" imgH="482600" progId="Equation.3">
                    <p:embed/>
                  </p:oleObj>
                </mc:Choice>
                <mc:Fallback>
                  <p:oleObj name="Equation" r:id="rId5" imgW="18034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xmlns="" id="{3B2AC9F1-AAD0-4352-8128-FB7C474C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xmlns="" id="{C53594E5-30B6-4139-A39D-68B3892D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xmlns="" id="{56FF2065-17DA-44C2-9F06-50844F0D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xmlns="" id="{9ABAD727-7212-499A-BBF2-8B73E963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xmlns="" id="{5DF2F5DE-EF87-4CA9-BB88-C73FA5CC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34"/>
              <a:ext cx="297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with the nearest seed point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E891F4F5-EE71-4B83-BC98-A930D096F381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310886" y="6086901"/>
            <a:ext cx="104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C1=A</a:t>
            </a:r>
          </a:p>
          <a:p>
            <a:r>
              <a:rPr lang="en-IN" dirty="0" smtClean="0"/>
              <a:t>C2=B,C,D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756262" y="6160325"/>
            <a:ext cx="328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seen min distance in matrix</a:t>
            </a:r>
          </a:p>
          <a:p>
            <a:r>
              <a:rPr lang="en-IN" dirty="0" smtClean="0"/>
              <a:t>Clusters 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4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3BEA-DB9F-4D64-8068-89403D7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3C430-805E-4633-82A2-CEF7375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Compute new centroids of the current partition 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xmlns="" id="{B02A308A-E2EE-453D-836B-2C4A8F67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2047465"/>
            <a:ext cx="4146765" cy="3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xmlns="" id="{53CD3E5B-78CD-4C70-B50A-7743AD28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65" y="1927393"/>
            <a:ext cx="4416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cluster, now we compute the new centroid of each group based on these new memberships.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xmlns="" id="{056A3720-6E37-49A8-9088-EDF657801D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93760" y="3502193"/>
          <a:ext cx="3939426" cy="313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676400" imgH="1511300" progId="Equation.3">
                  <p:embed/>
                </p:oleObj>
              </mc:Choice>
              <mc:Fallback>
                <p:oleObj name="Equation" r:id="rId4" imgW="16764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0" y="3502193"/>
                        <a:ext cx="3939426" cy="313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C88BD4C5-BBB1-48F3-A942-311A689B7FF4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675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A2663-5050-4CF7-A415-2BABFA9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C8982-EEBC-47EC-A191-AEEA517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Renew membership based on new centroids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AD69DE5D-8F67-46A2-9C87-A269967F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95" y="2162281"/>
            <a:ext cx="38587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6C3FCF98-1F52-42A4-900C-732FF7A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1978353"/>
            <a:ext cx="4293629" cy="4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5D18FDED-D981-4634-856F-B8919F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2382"/>
            <a:ext cx="4008539" cy="17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18B03962-8D1D-46FC-AC69-9F49BC83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77" y="5167786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dirty="0"/>
              <a:t>Assign the membership to objects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15FE467-8BC8-4E20-9B8A-023E2D17EB77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964" y="5824251"/>
            <a:ext cx="857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C1=A,B</a:t>
            </a:r>
          </a:p>
          <a:p>
            <a:r>
              <a:rPr lang="en-IN" dirty="0" smtClean="0"/>
              <a:t>C2=B,C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73503" y="5824251"/>
            <a:ext cx="328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seen min distance in matrix</a:t>
            </a:r>
          </a:p>
          <a:p>
            <a:r>
              <a:rPr lang="en-IN" dirty="0" smtClean="0"/>
              <a:t>Clusters 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A7A1C-9D13-49A2-80B9-026A0A0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2926B-B9A0-4AA5-981F-BEF15610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524F3EEC-BEF1-42B9-8903-7C2C6902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07801"/>
            <a:ext cx="4354103" cy="405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070A344A-6B15-47AC-A8BF-6BBC092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338" y="1907801"/>
            <a:ext cx="46420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 cluster, now we compute the new  centroid of each group based on  these new  memberships.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xmlns="" id="{8E83CB60-4A93-4EE9-8A34-8F9B70EBB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8922" y="3844397"/>
          <a:ext cx="4476490" cy="16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727200" imgH="698500" progId="Equation.3">
                  <p:embed/>
                </p:oleObj>
              </mc:Choice>
              <mc:Fallback>
                <p:oleObj name="Equation" r:id="rId4" imgW="1727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22" y="3844397"/>
                        <a:ext cx="4476490" cy="16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xmlns="" id="{53712BAB-59AA-43EC-9796-C93C49FD95DD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593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FCEEA-ACD8-4005-B5EB-19E309E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07F2FB-24AC-48A5-B6F4-B290BF95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27CD2F80-5174-45CC-817E-C67C9672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366" y="1748512"/>
            <a:ext cx="4354103" cy="4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82FE32A9-BEE3-49AB-B54B-844EEB21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677" y="2105565"/>
            <a:ext cx="4503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8493DC-2770-4A1F-8267-5CF3B8C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8" y="3011433"/>
            <a:ext cx="4215877" cy="15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C866D1F4-D960-4C09-95E7-66B6DF5A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8" y="4866629"/>
            <a:ext cx="4036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due to no new assignment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 each cluster no longer change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627B0E3-A55A-4E9F-8FDF-D6F1434C6313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1. Partitioning Methods: k-Means</a:t>
            </a:r>
            <a:endParaRPr lang="en-IN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91308" y="6066958"/>
            <a:ext cx="328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seen min distance in matrix</a:t>
            </a:r>
          </a:p>
          <a:p>
            <a:r>
              <a:rPr lang="en-IN" dirty="0" smtClean="0"/>
              <a:t>Clusters are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378189" y="6066958"/>
            <a:ext cx="857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C1=A,B</a:t>
            </a:r>
          </a:p>
          <a:p>
            <a:r>
              <a:rPr lang="en-IN" dirty="0" smtClean="0"/>
              <a:t>C2=B,C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10669" y="5985779"/>
            <a:ext cx="6164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So,here</a:t>
            </a:r>
            <a:r>
              <a:rPr lang="en-IN" b="1" dirty="0" smtClean="0"/>
              <a:t> we see clusters not change in this step so we stop here</a:t>
            </a:r>
          </a:p>
          <a:p>
            <a:r>
              <a:rPr lang="en-IN" b="1" dirty="0" smtClean="0"/>
              <a:t>So,C1=(3/2,1)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C2=(9/2,7/2)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19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9291F6-988C-47F2-B211-BC7617F1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34CBFB-A1EF-45BD-9166-C26A254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14732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Problem:</a:t>
            </a:r>
          </a:p>
          <a:p>
            <a:pPr lvl="1"/>
            <a:r>
              <a:rPr lang="en-GB" altLang="en-US" dirty="0"/>
              <a:t>Suppose we have 4 types of medicines and each has two attributes (pH and weight 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F76108-EF4D-48EC-8037-976E133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Group 41">
            <a:extLst>
              <a:ext uri="{FF2B5EF4-FFF2-40B4-BE49-F238E27FC236}">
                <a16:creationId xmlns:a16="http://schemas.microsoft.com/office/drawing/2014/main" xmlns="" id="{F47F1B9C-CBAA-4C23-9050-D5739DA89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86088"/>
              </p:ext>
            </p:extLst>
          </p:nvPr>
        </p:nvGraphicFramePr>
        <p:xfrm>
          <a:off x="1834031" y="3052760"/>
          <a:ext cx="3647138" cy="2848021"/>
        </p:xfrm>
        <a:graphic>
          <a:graphicData uri="http://schemas.openxmlformats.org/drawingml/2006/table">
            <a:tbl>
              <a:tblPr/>
              <a:tblGrid>
                <a:gridCol w="1216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66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641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7" name="Group 42">
            <a:extLst>
              <a:ext uri="{FF2B5EF4-FFF2-40B4-BE49-F238E27FC236}">
                <a16:creationId xmlns:a16="http://schemas.microsoft.com/office/drawing/2014/main" xmlns="" id="{E86B9A77-08FA-49EF-9C2B-385F34D49DB3}"/>
              </a:ext>
            </a:extLst>
          </p:cNvPr>
          <p:cNvGrpSpPr>
            <a:grpSpLocks/>
          </p:cNvGrpSpPr>
          <p:nvPr/>
        </p:nvGrpSpPr>
        <p:grpSpPr bwMode="auto">
          <a:xfrm>
            <a:off x="6645582" y="2795892"/>
            <a:ext cx="4293629" cy="3792562"/>
            <a:chOff x="3224" y="1614"/>
            <a:chExt cx="2982" cy="2634"/>
          </a:xfrm>
        </p:grpSpPr>
        <p:pic>
          <p:nvPicPr>
            <p:cNvPr id="8" name="Picture 36">
              <a:extLst>
                <a:ext uri="{FF2B5EF4-FFF2-40B4-BE49-F238E27FC236}">
                  <a16:creationId xmlns:a16="http://schemas.microsoft.com/office/drawing/2014/main" xmlns="" id="{0F94C0AA-ECF3-4032-9DAD-6DEE5BFD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>
              <a:extLst>
                <a:ext uri="{FF2B5EF4-FFF2-40B4-BE49-F238E27FC236}">
                  <a16:creationId xmlns:a16="http://schemas.microsoft.com/office/drawing/2014/main" xmlns="" id="{6E507612-5B99-4242-8CEF-B9DC1ED5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:a16="http://schemas.microsoft.com/office/drawing/2014/main" xmlns="" id="{9F714499-F5C9-4E58-902F-8F0E7565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:a16="http://schemas.microsoft.com/office/drawing/2014/main" xmlns="" id="{4379297F-4E17-4672-BE94-85BECA55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:a16="http://schemas.microsoft.com/office/drawing/2014/main" xmlns="" id="{1C61EFAC-9865-429B-A4F4-608EBDC0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3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C00000"/>
                </a:solidFill>
              </a:rPr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r>
              <a:rPr lang="en-US" altLang="en-US" dirty="0"/>
              <a:t>Understanding</a:t>
            </a:r>
          </a:p>
          <a:p>
            <a:pPr lvl="1"/>
            <a:r>
              <a:rPr lang="en-US" altLang="en-US" dirty="0"/>
              <a:t>Group related documents for browsing, group genes and proteins that have similar functionality, or group stocks with similar price fluctuations</a:t>
            </a:r>
          </a:p>
          <a:p>
            <a:endParaRPr lang="en-US" altLang="en-US" dirty="0"/>
          </a:p>
          <a:p>
            <a:r>
              <a:rPr lang="en-US" altLang="en-US" dirty="0"/>
              <a:t>Summarization</a:t>
            </a:r>
          </a:p>
          <a:p>
            <a:pPr lvl="1"/>
            <a:r>
              <a:rPr lang="en-US" altLang="en-US" dirty="0"/>
              <a:t>Reduce the size of large data sets</a:t>
            </a:r>
          </a:p>
          <a:p>
            <a:endParaRPr lang="en-US" altLang="en-US" dirty="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76348818"/>
              </p:ext>
            </p:extLst>
          </p:nvPr>
        </p:nvGraphicFramePr>
        <p:xfrm>
          <a:off x="5867807" y="1193800"/>
          <a:ext cx="479978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41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807" y="1193800"/>
                        <a:ext cx="479978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7059270" y="3810000"/>
            <a:ext cx="3717022" cy="2514600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6248400" y="5654675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89776-3E49-4041-BCFA-3B198FF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26F06-B88A-4D87-9E31-7C692501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1: Use initial seed points for partitioning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BEB9EC-6DDB-4EB6-9E90-1166887F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xmlns="" id="{11FC6A0C-4C6B-4A27-B674-C6F5CD3301AE}"/>
              </a:ext>
            </a:extLst>
          </p:cNvPr>
          <p:cNvGrpSpPr>
            <a:grpSpLocks/>
          </p:cNvGrpSpPr>
          <p:nvPr/>
        </p:nvGrpSpPr>
        <p:grpSpPr bwMode="auto">
          <a:xfrm>
            <a:off x="1880123" y="1909240"/>
            <a:ext cx="9447519" cy="4177661"/>
            <a:chOff x="488" y="1322"/>
            <a:chExt cx="6045" cy="2788"/>
          </a:xfrm>
        </p:grpSpPr>
        <p:graphicFrame>
          <p:nvGraphicFramePr>
            <p:cNvPr id="7" name="Object 11">
              <a:extLst>
                <a:ext uri="{FF2B5EF4-FFF2-40B4-BE49-F238E27FC236}">
                  <a16:creationId xmlns:a16="http://schemas.microsoft.com/office/drawing/2014/main" xmlns="" id="{5B77F89B-208A-413E-ABA8-009C19A7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723272" imgH="177646" progId="Equation.3">
                    <p:embed/>
                  </p:oleObj>
                </mc:Choice>
                <mc:Fallback>
                  <p:oleObj name="Equation" r:id="rId3" imgW="723272" imgH="177646" progId="Equation.3">
                    <p:embed/>
                    <p:pic>
                      <p:nvPicPr>
                        <p:cNvPr id="82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xmlns="" id="{74DEC104-0CAA-4F42-9DA2-E709613CF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1803400" imgH="482600" progId="Equation.3">
                    <p:embed/>
                  </p:oleObj>
                </mc:Choice>
                <mc:Fallback>
                  <p:oleObj name="Equation" r:id="rId5" imgW="1803400" imgH="482600" progId="Equation.3">
                    <p:embed/>
                    <p:pic>
                      <p:nvPicPr>
                        <p:cNvPr id="820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xmlns="" id="{3B2AC9F1-AAD0-4352-8128-FB7C474C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xmlns="" id="{C53594E5-30B6-4139-A39D-68B3892D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xmlns="" id="{56FF2065-17DA-44C2-9F06-50844F0D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xmlns="" id="{9ABAD727-7212-499A-BBF2-8B73E963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xmlns="" id="{5DF2F5DE-EF87-4CA9-BB88-C73FA5CC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34"/>
              <a:ext cx="297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with the nearest seed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41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83BEA-DB9F-4D64-8068-89403D7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A3C430-805E-4633-82A2-CEF7375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Compute new centroids of the current partition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EABDBC4-C3FA-4AE9-83A9-AC6252E1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xmlns="" id="{B02A308A-E2EE-453D-836B-2C4A8F67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2047465"/>
            <a:ext cx="4146765" cy="3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xmlns="" id="{53CD3E5B-78CD-4C70-B50A-7743AD28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65" y="1927393"/>
            <a:ext cx="4416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cluster, now we compute the new centroid of each group based on these new memberships.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xmlns="" id="{056A3720-6E37-49A8-9088-EDF657801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18494"/>
              </p:ext>
            </p:extLst>
          </p:nvPr>
        </p:nvGraphicFramePr>
        <p:xfrm>
          <a:off x="6793760" y="3502193"/>
          <a:ext cx="3939426" cy="313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676400" imgH="1511300" progId="Equation.3">
                  <p:embed/>
                </p:oleObj>
              </mc:Choice>
              <mc:Fallback>
                <p:oleObj name="Equation" r:id="rId4" imgW="1676400" imgH="1511300" progId="Equation.3">
                  <p:embed/>
                  <p:pic>
                    <p:nvPicPr>
                      <p:cNvPr id="92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0" y="3502193"/>
                        <a:ext cx="3939426" cy="313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32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A2663-5050-4CF7-A415-2BABFA9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CC8982-EEBC-47EC-A191-AEEA517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Renew membership based on new centroids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E4AC43-5BD5-4654-8961-5A7591AF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xmlns="" id="{AD69DE5D-8F67-46A2-9C87-A269967F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95" y="2162281"/>
            <a:ext cx="38587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6C3FCF98-1F52-42A4-900C-732FF7A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1978353"/>
            <a:ext cx="4293629" cy="4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5D18FDED-D981-4634-856F-B8919F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2382"/>
            <a:ext cx="4008539" cy="17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18B03962-8D1D-46FC-AC69-9F49BC83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77" y="5167786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dirty="0"/>
              <a:t>Assign the membership to objects</a:t>
            </a:r>
          </a:p>
        </p:txBody>
      </p:sp>
    </p:spTree>
    <p:extLst>
      <p:ext uri="{BB962C8B-B14F-4D97-AF65-F5344CB8AC3E}">
        <p14:creationId xmlns:p14="http://schemas.microsoft.com/office/powerpoint/2010/main" val="4048246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A7A1C-9D13-49A2-80B9-026A0A0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2926B-B9A0-4AA5-981F-BEF15610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6250078-1F9D-41D5-9117-8EF3E1A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524F3EEC-BEF1-42B9-8903-7C2C6902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07801"/>
            <a:ext cx="4354103" cy="405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070A344A-6B15-47AC-A8BF-6BBC092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338" y="1907801"/>
            <a:ext cx="46420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 cluster, now we compute the new  centroid of each group based on  these new  memberships.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xmlns="" id="{8E83CB60-4A93-4EE9-8A34-8F9B70EBB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8922" y="3844397"/>
          <a:ext cx="4476490" cy="16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727200" imgH="698500" progId="Equation.3">
                  <p:embed/>
                </p:oleObj>
              </mc:Choice>
              <mc:Fallback>
                <p:oleObj name="Equation" r:id="rId4" imgW="1727200" imgH="698500" progId="Equation.3">
                  <p:embed/>
                  <p:pic>
                    <p:nvPicPr>
                      <p:cNvPr id="112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22" y="3844397"/>
                        <a:ext cx="4476490" cy="16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274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FCEEA-ACD8-4005-B5EB-19E309E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07F2FB-24AC-48A5-B6F4-B290BF95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BF0845A-0F5F-4B5E-A348-C07FD2B0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27CD2F80-5174-45CC-817E-C67C9672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63954"/>
            <a:ext cx="4354103" cy="4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82FE32A9-BEE3-49AB-B54B-844EEB21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677" y="2105565"/>
            <a:ext cx="4503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8493DC-2770-4A1F-8267-5CF3B8C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8" y="3011433"/>
            <a:ext cx="4215877" cy="15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C866D1F4-D960-4C09-95E7-66B6DF5A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8" y="4866629"/>
            <a:ext cx="4036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due to no new assignment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 each cluster no longer change</a:t>
            </a:r>
          </a:p>
        </p:txBody>
      </p:sp>
    </p:spTree>
    <p:extLst>
      <p:ext uri="{BB962C8B-B14F-4D97-AF65-F5344CB8AC3E}">
        <p14:creationId xmlns:p14="http://schemas.microsoft.com/office/powerpoint/2010/main" val="1868849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02A82C-5F99-4C86-908A-47B8087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Strengths of k-means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08638-8DCE-4EBC-9FCF-B34B890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2487961"/>
          </a:xfrm>
        </p:spPr>
        <p:txBody>
          <a:bodyPr/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Simple: easy to understand and to implement</a:t>
            </a:r>
          </a:p>
          <a:p>
            <a:pPr lvl="1"/>
            <a:r>
              <a:rPr lang="en-US" dirty="0"/>
              <a:t>Efficient: Time complexity: O(</a:t>
            </a:r>
            <a:r>
              <a:rPr lang="en-US" dirty="0" err="1"/>
              <a:t>tkn</a:t>
            </a:r>
            <a:r>
              <a:rPr lang="en-US" dirty="0"/>
              <a:t>), where n is the number of data points, k is the number of clusters, and t is the number of  iterations.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4E1B35-DBB1-4CF0-B8C9-C7C541FB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6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A6AAB-608C-46D6-893E-88CF63B4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50CB1-FD40-4955-B714-9FB3B00F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58307" cy="4906963"/>
          </a:xfrm>
        </p:spPr>
        <p:txBody>
          <a:bodyPr/>
          <a:lstStyle/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needs to specify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are very far away from other data points. 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could be errors in the data recording or some special data points with very different values.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E4D161-266D-42D8-8CF4-0440034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243882-0C96-4A7A-B7B6-C5C77CF7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Problems with outliers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C2FCBBB-DC6C-4F72-851A-6AEC296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BA71CC22-1436-43E6-A085-B33DF9CB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2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B66FF-2040-48DC-BAD4-79D1FEF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To deal with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4B7F9C-5A5F-43C0-A43F-CAF6DD56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499302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is to remove some data points in the clustering process that are much further away from the centroids than other data points. </a:t>
            </a:r>
          </a:p>
          <a:p>
            <a:pPr lvl="1" algn="just"/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safe, we may want to monitor these possible outliers over a few iterations and then decide to remove them. </a:t>
            </a:r>
          </a:p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rest of the data points to the clusters by distance or similarity comparison, or classification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4553D3-AFD2-47B9-8F4E-BA4264C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ja-JP"/>
              <a:t>The algorithm is sensitive to </a:t>
            </a:r>
            <a:r>
              <a:rPr lang="en-US" altLang="ja-JP">
                <a:solidFill>
                  <a:srgbClr val="FF0000"/>
                </a:solidFill>
              </a:rPr>
              <a:t>initial seeds</a:t>
            </a:r>
            <a:r>
              <a:rPr lang="en-US" altLang="ja-JP"/>
              <a:t>.</a:t>
            </a:r>
            <a:endParaRPr lang="en-US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72E90103-3B39-4F1F-B6F2-7A0B590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475" y="1875631"/>
            <a:ext cx="6877050" cy="44529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3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E568C-70E6-4FD3-9C01-729024F6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Clustering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2474E-133A-443D-BFB6-4561EB9A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Marketing: Help marketers discover distinct groups in their customer bases, and then use this knowledge to develop targeted marketing programs</a:t>
            </a:r>
          </a:p>
          <a:p>
            <a:pPr algn="just"/>
            <a:r>
              <a:rPr lang="en-US" dirty="0"/>
              <a:t>Land use: Identification of areas of similar land use in an earth observation database</a:t>
            </a:r>
          </a:p>
          <a:p>
            <a:pPr algn="just"/>
            <a:r>
              <a:rPr lang="en-US" dirty="0"/>
              <a:t>Insurance: Identifying groups of motor insurance policy holders with a high average claim cost</a:t>
            </a:r>
          </a:p>
          <a:p>
            <a:pPr algn="just"/>
            <a:r>
              <a:rPr lang="en-US" dirty="0"/>
              <a:t>City-planning: Identifying groups of houses according to their house type, value, and geographical location</a:t>
            </a:r>
          </a:p>
          <a:p>
            <a:pPr algn="just"/>
            <a:r>
              <a:rPr lang="en-US" dirty="0"/>
              <a:t>Earth-quake studies: Observed earth quake epicenters should be clustered along continent faults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4B2598-5B14-41B5-B650-7F6A561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2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dirty="0"/>
              <a:t>If we use </a:t>
            </a:r>
            <a:r>
              <a:rPr lang="en-US" dirty="0">
                <a:solidFill>
                  <a:srgbClr val="FF0000"/>
                </a:solidFill>
              </a:rPr>
              <a:t>different seeds</a:t>
            </a:r>
            <a:r>
              <a:rPr lang="en-US" dirty="0"/>
              <a:t>: good results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07CE109F-CF83-48E1-A5ED-3A524E15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806" y="1797051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xmlns="" id="{E110CFD9-03F1-4904-9C86-256C0A80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752281"/>
            <a:ext cx="2529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017051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F4934-4B90-4983-B354-BDA8FCC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8321BF-9B42-4E82-B610-8ABBD73D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004849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i="1" dirty="0"/>
              <a:t>k</a:t>
            </a:r>
            <a:r>
              <a:rPr lang="en-US" altLang="ja-JP" dirty="0"/>
              <a:t>-means algorithm is not suitable for discovering clusters that are not hyper-ellipsoids (or hyper-spheres). 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A2C3C5-EE46-41D1-AB92-F379D5D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69E4B6C-FAB1-4F63-AA4B-1A0D33C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3EB58-3F5E-40B5-AD10-D0EE4C3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K</a:t>
            </a:r>
            <a:r>
              <a:rPr lang="en-US" dirty="0"/>
              <a:t>-</a:t>
            </a:r>
            <a:r>
              <a:rPr lang="en-US" i="1" dirty="0"/>
              <a:t>Medoids</a:t>
            </a:r>
            <a:r>
              <a:rPr lang="en-US" dirty="0"/>
              <a:t> Clustering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2791CC-42E6-47ED-A012-A0F94564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91761" cy="4906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representative objects, called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clusters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(Partitioning Around Medoids)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algorithm is intended to find a sequence of objects called medoids that are centrally located in clusters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goal of the algorithm is to minimize the average dissimilarity of objects to their closest selected object.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works effectively for small data sets, but does not scale well for large data sets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B5BA55-BA9C-49A9-9FEA-F6CA54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166272-1817-44F8-8D08-7735CDE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PAM Partition Around Medoids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98EDFF-F524-491F-9CA2-57981153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Pick a number, </a:t>
            </a:r>
            <a:r>
              <a:rPr lang="en-US" i="1" dirty="0"/>
              <a:t>k</a:t>
            </a:r>
            <a:r>
              <a:rPr lang="en-US" dirty="0"/>
              <a:t>, of random </a:t>
            </a:r>
            <a:r>
              <a:rPr lang="en-US" u="sng" dirty="0"/>
              <a:t>data items</a:t>
            </a:r>
            <a:r>
              <a:rPr lang="en-US" dirty="0"/>
              <a:t> as medoids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Calculate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609600" indent="-609600">
              <a:spcBef>
                <a:spcPct val="75000"/>
              </a:spcBef>
              <a:buFont typeface="Arial" panose="020B0604020202020204" pitchFamily="34" charset="0"/>
              <a:buAutoNum type="arabicParenR"/>
            </a:pPr>
            <a:r>
              <a:rPr lang="en-US" dirty="0"/>
              <a:t>If </a:t>
            </a:r>
            <a:r>
              <a:rPr lang="en-US" i="1" dirty="0" err="1"/>
              <a:t>TC</a:t>
            </a:r>
            <a:r>
              <a:rPr lang="en-US" i="1" baseline="-25000" dirty="0" err="1"/>
              <a:t>mn</a:t>
            </a:r>
            <a:r>
              <a:rPr lang="en-US" i="1" dirty="0"/>
              <a:t> </a:t>
            </a:r>
            <a:r>
              <a:rPr lang="en-US" dirty="0"/>
              <a:t>&lt; 0, replace </a:t>
            </a:r>
            <a:r>
              <a:rPr lang="en-US" i="1" dirty="0"/>
              <a:t>m</a:t>
            </a:r>
            <a:r>
              <a:rPr lang="en-US" dirty="0"/>
              <a:t> by </a:t>
            </a:r>
            <a:r>
              <a:rPr lang="en-US" i="1" dirty="0"/>
              <a:t>n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go back to 2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Assign every item to its nearest medoid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1541D01-2999-4066-BD2C-2DC837DF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xmlns="" id="{E93AEAF7-542F-453B-B73A-6E2E9852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68859"/>
              </p:ext>
            </p:extLst>
          </p:nvPr>
        </p:nvGraphicFramePr>
        <p:xfrm>
          <a:off x="3840162" y="2160946"/>
          <a:ext cx="2255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49300" imgH="279400" progId="Equation.3">
                  <p:embed/>
                </p:oleObj>
              </mc:Choice>
              <mc:Fallback>
                <p:oleObj name="Equation" r:id="rId3" imgW="749300" imgH="279400" progId="Equation.3">
                  <p:embed/>
                  <p:pic>
                    <p:nvPicPr>
                      <p:cNvPr id="378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2" y="2160946"/>
                        <a:ext cx="22558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EB3CE2C2-598A-48ED-9649-B15E1617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45" y="2319230"/>
            <a:ext cx="3821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i="0" dirty="0"/>
              <a:t>The pair (</a:t>
            </a:r>
            <a:r>
              <a:rPr lang="en-US" sz="1400" dirty="0" err="1"/>
              <a:t>n</a:t>
            </a:r>
            <a:r>
              <a:rPr lang="en-US" sz="1400" i="0" dirty="0" err="1"/>
              <a:t>,</a:t>
            </a:r>
            <a:r>
              <a:rPr lang="en-US" sz="1400" dirty="0" err="1"/>
              <a:t>m</a:t>
            </a:r>
            <a:r>
              <a:rPr lang="en-US" sz="1400" i="0" dirty="0"/>
              <a:t>) of medoid/non-medoid</a:t>
            </a:r>
          </a:p>
          <a:p>
            <a:pPr eaLnBrk="1" hangingPunct="1"/>
            <a:r>
              <a:rPr lang="en-US" sz="1400" i="0" dirty="0"/>
              <a:t>with the smallest impact on clustering quality </a:t>
            </a:r>
          </a:p>
        </p:txBody>
      </p:sp>
    </p:spTree>
    <p:extLst>
      <p:ext uri="{BB962C8B-B14F-4D97-AF65-F5344CB8AC3E}">
        <p14:creationId xmlns:p14="http://schemas.microsoft.com/office/powerpoint/2010/main" val="4040327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CC232-6F2D-436D-B631-061700C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Swapping Cost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6BF8B-46CC-407B-B15A-B1D3356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95371" cy="4906963"/>
          </a:xfrm>
        </p:spPr>
        <p:txBody>
          <a:bodyPr/>
          <a:lstStyle/>
          <a:p>
            <a:r>
              <a:rPr lang="en-US" altLang="en-US" dirty="0"/>
              <a:t>For each pair of a medoid </a:t>
            </a:r>
            <a:r>
              <a:rPr lang="en-US" altLang="en-US" i="1" dirty="0"/>
              <a:t>m</a:t>
            </a:r>
            <a:r>
              <a:rPr lang="en-US" altLang="en-US" dirty="0"/>
              <a:t> and a non-medoid object </a:t>
            </a:r>
            <a:r>
              <a:rPr lang="en-US" altLang="en-US" i="1" dirty="0"/>
              <a:t>h</a:t>
            </a:r>
            <a:r>
              <a:rPr lang="en-US" altLang="en-US" dirty="0"/>
              <a:t>, measure whether </a:t>
            </a:r>
            <a:r>
              <a:rPr lang="en-US" altLang="en-US" i="1" dirty="0"/>
              <a:t>h</a:t>
            </a:r>
            <a:r>
              <a:rPr lang="en-US" altLang="en-US" dirty="0"/>
              <a:t> is better than </a:t>
            </a:r>
            <a:r>
              <a:rPr lang="en-US" altLang="en-US" i="1" dirty="0"/>
              <a:t>m</a:t>
            </a:r>
            <a:r>
              <a:rPr lang="en-US" altLang="en-US" dirty="0"/>
              <a:t> as a medoid</a:t>
            </a:r>
          </a:p>
          <a:p>
            <a:r>
              <a:rPr lang="en-US" altLang="en-US" dirty="0"/>
              <a:t>For example, we can use the squared-error criterion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Compute E</a:t>
            </a:r>
            <a:r>
              <a:rPr lang="en-US" altLang="en-US" baseline="-25000" dirty="0"/>
              <a:t>h</a:t>
            </a:r>
            <a:r>
              <a:rPr lang="en-US" altLang="en-US" dirty="0"/>
              <a:t>-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m</a:t>
            </a:r>
            <a:endParaRPr lang="en-US" altLang="en-US" baseline="-25000" dirty="0"/>
          </a:p>
          <a:p>
            <a:pPr lvl="1"/>
            <a:r>
              <a:rPr lang="en-US" altLang="en-US" dirty="0"/>
              <a:t>Negative: swapping brings benefit</a:t>
            </a:r>
          </a:p>
          <a:p>
            <a:r>
              <a:rPr lang="en-US" altLang="en-US" dirty="0"/>
              <a:t>Choose the minimum swapping cost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6CD9A7-4DE4-4407-8946-E927566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xmlns="" id="{882E1FF3-E7FB-4F25-8AA2-33E4D9F49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13515"/>
              </p:ext>
            </p:extLst>
          </p:nvPr>
        </p:nvGraphicFramePr>
        <p:xfrm>
          <a:off x="3887711" y="2687444"/>
          <a:ext cx="361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269720" imgH="457200" progId="Equation.3">
                  <p:embed/>
                </p:oleObj>
              </mc:Choice>
              <mc:Fallback>
                <p:oleObj name="Equation" r:id="rId3" imgW="1269720" imgH="457200" progId="Equation.3">
                  <p:embed/>
                  <p:pic>
                    <p:nvPicPr>
                      <p:cNvPr id="1559556" name="Object 4">
                        <a:extLst>
                          <a:ext uri="{FF2B5EF4-FFF2-40B4-BE49-F238E27FC236}">
                            <a16:creationId xmlns:a16="http://schemas.microsoft.com/office/drawing/2014/main" xmlns="" id="{DB88788B-65D5-460F-8ACB-BE6961BB6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11" y="2687444"/>
                        <a:ext cx="361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451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1CB63-BE6F-4377-9AAB-0E7EF62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8A7887-4C83-4F18-AA89-44316E0F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3FED50D-1893-45CB-BCA7-CCA5EF0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74" y="2639263"/>
            <a:ext cx="27733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Assume </a:t>
            </a:r>
            <a:r>
              <a:rPr lang="en-US" sz="1600" dirty="0"/>
              <a:t>k</a:t>
            </a:r>
            <a:r>
              <a:rPr lang="en-US" sz="1600" i="0" dirty="0"/>
              <a:t>=2</a:t>
            </a:r>
          </a:p>
          <a:p>
            <a:pPr eaLnBrk="1" hangingPunct="1"/>
            <a:r>
              <a:rPr lang="en-US" sz="1600" i="0" dirty="0"/>
              <a:t>Select X5 and X9 as medoids</a:t>
            </a:r>
            <a:endParaRPr lang="en-US" sz="180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9333E733-824B-4E41-9CC9-1A90E2C4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544" y="5343960"/>
            <a:ext cx="53080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{X2,X5,X6,X7},{X1,X3,X4,X8,X9,X10}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44736"/>
              </p:ext>
            </p:extLst>
          </p:nvPr>
        </p:nvGraphicFramePr>
        <p:xfrm>
          <a:off x="838200" y="1476744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4983"/>
              </p:ext>
            </p:extLst>
          </p:nvPr>
        </p:nvGraphicFramePr>
        <p:xfrm>
          <a:off x="6628087" y="1476744"/>
          <a:ext cx="2085304" cy="2906064"/>
        </p:xfrm>
        <a:graphic>
          <a:graphicData uri="http://schemas.openxmlformats.org/drawingml/2006/table">
            <a:tbl>
              <a:tblPr firstRow="1" bandRow="1"/>
              <a:tblGrid>
                <a:gridCol w="903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0965">
                <a:tc>
                  <a:txBody>
                    <a:bodyPr/>
                    <a:lstStyle/>
                    <a:p>
                      <a:r>
                        <a:rPr lang="en-US" sz="14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5158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166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A2333-4B91-4281-9347-ACC83C41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Example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C0389F-8B57-44A6-BF71-3BB164BD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44520"/>
              </p:ext>
            </p:extLst>
          </p:nvPr>
        </p:nvGraphicFramePr>
        <p:xfrm>
          <a:off x="838199" y="2446317"/>
          <a:ext cx="3513109" cy="3870960"/>
        </p:xfrm>
        <a:graphic>
          <a:graphicData uri="http://schemas.openxmlformats.org/drawingml/2006/table">
            <a:tbl>
              <a:tblPr firstRow="1" bandRow="1"/>
              <a:tblGrid>
                <a:gridCol w="931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1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9863">
                  <a:extLst>
                    <a:ext uri="{9D8B030D-6E8A-4147-A177-3AD203B41FA5}">
                      <a16:colId xmlns:a16="http://schemas.microsoft.com/office/drawing/2014/main" xmlns="" val="818150381"/>
                    </a:ext>
                  </a:extLst>
                </a:gridCol>
                <a:gridCol w="7471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lang="en-US" sz="1400" dirty="0"/>
                        <a:t>Replace X5 by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X1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D68F7A8-5C56-4E6E-9BF8-632826F8326A}"/>
              </a:ext>
            </a:extLst>
          </p:cNvPr>
          <p:cNvSpPr/>
          <p:nvPr/>
        </p:nvSpPr>
        <p:spPr>
          <a:xfrm>
            <a:off x="838199" y="1156116"/>
            <a:ext cx="8461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So, now let us choose some other point to be a medoid instead of X5 (6, 2). Let us randomly choose X1 (2, 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Not the new medoid set is: (2, 6) and (8, 5). Now repeating the same task as earlier: 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983C670F-EE8A-4170-B3F8-5E6E57A98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94458"/>
              </p:ext>
            </p:extLst>
          </p:nvPr>
        </p:nvGraphicFramePr>
        <p:xfrm>
          <a:off x="10153612" y="-3483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01A80DD1-3578-48D7-8197-5C4694BD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07" y="5354685"/>
            <a:ext cx="5378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Current clustering: {</a:t>
            </a:r>
            <a:r>
              <a:rPr lang="en-US" sz="1600" b="1" i="0" dirty="0"/>
              <a:t>X1</a:t>
            </a:r>
            <a:r>
              <a:rPr lang="en-US" sz="1600" i="0" dirty="0"/>
              <a:t>,X2,X3,X4},{X5,X6,X7,X8,</a:t>
            </a:r>
            <a:r>
              <a:rPr lang="en-US" sz="1600" b="1" i="0" dirty="0"/>
              <a:t>X9</a:t>
            </a:r>
            <a:r>
              <a:rPr lang="en-US" sz="1600" i="0" dirty="0"/>
              <a:t>,X10}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790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DE32AC-A02E-4FCF-B20D-FA498F4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24AEEE8-2F71-446F-86A0-6C9FD2D06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complexity of each iteration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For large values of n and k, such computation becomes very costly</a:t>
                </a:r>
              </a:p>
              <a:p>
                <a:r>
                  <a:rPr lang="en-US" dirty="0"/>
                  <a:t>Advantages </a:t>
                </a:r>
              </a:p>
              <a:p>
                <a:pPr lvl="1"/>
                <a:r>
                  <a:rPr lang="en-US" dirty="0"/>
                  <a:t>K-Medoids method is more robust than k-Means in the presence of noise and outliers</a:t>
                </a:r>
              </a:p>
              <a:p>
                <a:r>
                  <a:rPr lang="en-US" dirty="0"/>
                  <a:t>Disadvantages </a:t>
                </a:r>
              </a:p>
              <a:p>
                <a:pPr lvl="1"/>
                <a:r>
                  <a:rPr lang="en-US" dirty="0"/>
                  <a:t>K-Medoids is more costly that the k-Means method </a:t>
                </a:r>
              </a:p>
              <a:p>
                <a:pPr lvl="1"/>
                <a:r>
                  <a:rPr lang="en-US" dirty="0"/>
                  <a:t>Like k-means, k-medoids requires the user to specify k </a:t>
                </a:r>
              </a:p>
              <a:p>
                <a:pPr lvl="1"/>
                <a:r>
                  <a:rPr lang="en-US" dirty="0"/>
                  <a:t>It does not scale well for large data 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FC4EFD6-D4AF-4DD4-86EA-08D0974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4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xmlns="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xmlns="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508125"/>
            <a:ext cx="5384180" cy="4064620"/>
          </a:xfrm>
        </p:spPr>
        <p:txBody>
          <a:bodyPr/>
          <a:lstStyle/>
          <a:p>
            <a:pPr algn="just"/>
            <a:r>
              <a:rPr lang="en-US" dirty="0"/>
              <a:t>CLARA (Clustering Large Applications) uses a sampling-based method to deal with large data sets</a:t>
            </a:r>
          </a:p>
          <a:p>
            <a:pPr algn="just"/>
            <a:r>
              <a:rPr lang="en-US" dirty="0"/>
              <a:t>A random sample should closely represent the original data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/>
            <a:r>
              <a:rPr lang="en-US" dirty="0"/>
              <a:t>The chosen medoids will likely be similar to what would have been chosen from the whole data set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3917B49-204C-4626-9CDA-9723D0C3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47" y="1285255"/>
            <a:ext cx="48387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:a16="http://schemas.microsoft.com/office/drawing/2014/main" xmlns="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:a16="http://schemas.microsoft.com/office/drawing/2014/main" xmlns="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8125"/>
            <a:ext cx="6187067" cy="4064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Draw multiple samples of the data set</a:t>
            </a:r>
          </a:p>
          <a:p>
            <a:pPr algn="just"/>
            <a:r>
              <a:rPr lang="en-US" dirty="0"/>
              <a:t>Apply PAM to each sample </a:t>
            </a:r>
          </a:p>
          <a:p>
            <a:pPr algn="just"/>
            <a:r>
              <a:rPr lang="en-US" dirty="0"/>
              <a:t>Return the best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0DD7CB-E77B-4ADE-B117-D290729A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886" y="1282642"/>
            <a:ext cx="4640360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EB29D6-D63C-4180-9601-465FB071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of Clustering in Data Mining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320D74-F8F9-4875-9972-8CF0EDDE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Scalability</a:t>
            </a:r>
          </a:p>
          <a:p>
            <a:pPr algn="just"/>
            <a:r>
              <a:rPr lang="en-US" dirty="0"/>
              <a:t>Ability to deal with different types of attributes</a:t>
            </a:r>
          </a:p>
          <a:p>
            <a:pPr algn="just"/>
            <a:r>
              <a:rPr lang="en-US" dirty="0"/>
              <a:t>Discovery of clusters with arbitrary shape</a:t>
            </a:r>
          </a:p>
          <a:p>
            <a:pPr algn="just"/>
            <a:r>
              <a:rPr lang="en-US" dirty="0"/>
              <a:t>Minimal requirements for domain knowledge to determine input parameters</a:t>
            </a:r>
          </a:p>
          <a:p>
            <a:pPr algn="just"/>
            <a:r>
              <a:rPr lang="en-US" dirty="0"/>
              <a:t>Able to deal with noise and outliers</a:t>
            </a:r>
          </a:p>
          <a:p>
            <a:pPr algn="just"/>
            <a:r>
              <a:rPr lang="en-US" dirty="0"/>
              <a:t>Insensitive to order of input records</a:t>
            </a:r>
          </a:p>
          <a:p>
            <a:pPr algn="just"/>
            <a:r>
              <a:rPr lang="en-US" dirty="0"/>
              <a:t>High dimensionality</a:t>
            </a:r>
          </a:p>
          <a:p>
            <a:pPr algn="just"/>
            <a:r>
              <a:rPr lang="en-US" dirty="0"/>
              <a:t>Incorporation of user-specified constraints</a:t>
            </a:r>
          </a:p>
          <a:p>
            <a:pPr algn="just"/>
            <a:r>
              <a:rPr lang="en-US" dirty="0"/>
              <a:t>Interpretability and usability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2C9D51-737E-4263-91E1-F805B59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74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21233-BEDB-4057-92CA-5C6DF3D8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CLARA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F91AC8-BA4B-4783-BE2E-5123E13FA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Complexity of each Iteration (PAM on sample) is: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dirty="0"/>
              </a:p>
              <a:p>
                <a:pPr lvl="1" algn="just"/>
                <a:r>
                  <a:rPr lang="en-US" dirty="0"/>
                  <a:t>s: the size of the sample </a:t>
                </a:r>
              </a:p>
              <a:p>
                <a:pPr lvl="1" algn="just"/>
                <a:r>
                  <a:rPr lang="en-US" dirty="0"/>
                  <a:t>k: number of clusters </a:t>
                </a:r>
              </a:p>
              <a:p>
                <a:pPr lvl="1" algn="just"/>
                <a:r>
                  <a:rPr lang="en-US" dirty="0"/>
                  <a:t>n: number of objects</a:t>
                </a:r>
              </a:p>
              <a:p>
                <a:pPr lvl="1" algn="just"/>
                <a:r>
                  <a:rPr lang="en-US" dirty="0"/>
                  <a:t>t: maximum iteration required for PAM</a:t>
                </a:r>
              </a:p>
              <a:p>
                <a:pPr algn="just"/>
                <a:r>
                  <a:rPr lang="en-US" dirty="0"/>
                  <a:t>PAM finds the best k medoids among a given data, and CLARA finds the best k medoids among the selected samples </a:t>
                </a:r>
              </a:p>
              <a:p>
                <a:pPr algn="just"/>
                <a:r>
                  <a:rPr lang="en-US" dirty="0"/>
                  <a:t>Problems </a:t>
                </a:r>
              </a:p>
              <a:p>
                <a:pPr lvl="1" algn="just"/>
                <a:r>
                  <a:rPr lang="en-US" dirty="0"/>
                  <a:t>The best k medoids may not be selected during the sampling process, in this case, CLARA will never find the best clustering </a:t>
                </a:r>
              </a:p>
              <a:p>
                <a:pPr lvl="1" algn="just"/>
                <a:r>
                  <a:rPr lang="en-US" dirty="0"/>
                  <a:t>If the sampling is biased we cannot have a good clustering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91AC8-BA4B-4783-BE2E-5123E13FA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  <a:blipFill>
                <a:blip r:embed="rId2"/>
                <a:stretch>
                  <a:fillRect l="-1251" t="-2733" r="-1390" b="-2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C9D8D9A-E35F-433E-BFDD-69FA2C2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8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84B457D-98A4-4ECF-A6BD-C220333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C90D-F51A-42CF-BEFD-5826DB33DC6E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601538" name="Rectangle 2">
            <a:extLst>
              <a:ext uri="{FF2B5EF4-FFF2-40B4-BE49-F238E27FC236}">
                <a16:creationId xmlns:a16="http://schemas.microsoft.com/office/drawing/2014/main" xmlns="" id="{87BAD4A6-9F70-46D2-9158-B0E5A648A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 - Algorithm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:a16="http://schemas.microsoft.com/office/drawing/2014/main" xmlns="" id="{18734AAA-EEC3-473A-8616-F2947098E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990600"/>
            <a:ext cx="8442325" cy="5867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to MAXIMUM;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Repeat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times // draws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samples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Create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drawing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objects randomly from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Generate the set of medoids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applying the         PAM algorithm;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Compute cost(K,D)	</a:t>
            </a:r>
          </a:p>
          <a:p>
            <a:pPr lvl="1"/>
            <a:r>
              <a:rPr lang="en-US" altLang="zh-CN" sz="2500" dirty="0">
                <a:ea typeface="宋体" panose="02010600030101010101" pitchFamily="2" charset="-122"/>
              </a:rPr>
              <a:t>If cost(</a:t>
            </a:r>
            <a:r>
              <a:rPr lang="en-US" altLang="zh-CN" sz="2500" i="1" dirty="0">
                <a:ea typeface="宋体" panose="02010600030101010101" pitchFamily="2" charset="-122"/>
              </a:rPr>
              <a:t>K</a:t>
            </a:r>
            <a:r>
              <a:rPr lang="en-US" altLang="zh-CN" sz="2500" dirty="0">
                <a:ea typeface="宋体" panose="02010600030101010101" pitchFamily="2" charset="-122"/>
              </a:rPr>
              <a:t>, </a:t>
            </a:r>
            <a:r>
              <a:rPr lang="en-US" altLang="zh-CN" sz="2500" i="1" dirty="0">
                <a:ea typeface="宋体" panose="02010600030101010101" pitchFamily="2" charset="-122"/>
              </a:rPr>
              <a:t>D</a:t>
            </a:r>
            <a:r>
              <a:rPr lang="en-US" altLang="zh-CN" sz="2500" dirty="0">
                <a:ea typeface="宋体" panose="02010600030101010101" pitchFamily="2" charset="-122"/>
              </a:rPr>
              <a:t>)&lt;</a:t>
            </a:r>
            <a:r>
              <a:rPr lang="en-US" altLang="zh-CN" sz="2500" dirty="0" err="1">
                <a:ea typeface="宋体" panose="02010600030101010101" pitchFamily="2" charset="-122"/>
              </a:rPr>
              <a:t>mincost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=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Endif;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Endrepeat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4AB49362-8A80-4A43-8AC3-F1A297C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B17E-74FE-4D23-B9AB-7C59424BF092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603586" name="Rectangle 2">
            <a:extLst>
              <a:ext uri="{FF2B5EF4-FFF2-40B4-BE49-F238E27FC236}">
                <a16:creationId xmlns:a16="http://schemas.microsoft.com/office/drawing/2014/main" xmlns="" id="{C2F164D9-0BFE-4E7A-AA1E-3708C3585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Complexity of CLARA 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:a16="http://schemas.microsoft.com/office/drawing/2014/main" xmlns="" id="{A2807591-54E2-4CCC-87E8-7F83B5BD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4981575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to MAXIMUM;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Repeat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times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Create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drawing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objects randomly from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Generate the set of medoids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applying the PAM algorithm;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Compute cost(K,D)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If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)&lt;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=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500" dirty="0">
                <a:solidFill>
                  <a:schemeClr val="tx1"/>
                </a:solidFill>
                <a:ea typeface="宋体" panose="02010600030101010101" pitchFamily="2" charset="-122"/>
              </a:rPr>
              <a:t>         Endif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Endrepeat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603588" name="Rectangle 4">
            <a:extLst>
              <a:ext uri="{FF2B5EF4-FFF2-40B4-BE49-F238E27FC236}">
                <a16:creationId xmlns:a16="http://schemas.microsoft.com/office/drawing/2014/main" xmlns="" id="{62EC627B-ECAF-45E0-8D03-C8FC892196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1600" y="99060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89" name="Line 5">
            <a:extLst>
              <a:ext uri="{FF2B5EF4-FFF2-40B4-BE49-F238E27FC236}">
                <a16:creationId xmlns:a16="http://schemas.microsoft.com/office/drawing/2014/main" xmlns="" id="{4E433AFB-D7B1-472B-AA3D-7DFCBB53C78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53200" y="1273176"/>
            <a:ext cx="2819400" cy="222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0" name="Rectangle 6">
            <a:extLst>
              <a:ext uri="{FF2B5EF4-FFF2-40B4-BE49-F238E27FC236}">
                <a16:creationId xmlns:a16="http://schemas.microsoft.com/office/drawing/2014/main" xmlns="" id="{2A190A17-8ABF-49E3-A4E6-9E24E23233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83638" y="2254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1" name="Line 7">
            <a:extLst>
              <a:ext uri="{FF2B5EF4-FFF2-40B4-BE49-F238E27FC236}">
                <a16:creationId xmlns:a16="http://schemas.microsoft.com/office/drawing/2014/main" xmlns="" id="{65C07D47-A769-432B-9361-689865726AD9}"/>
              </a:ext>
            </a:extLst>
          </p:cNvPr>
          <p:cNvSpPr>
            <a:spLocks noChangeShapeType="1"/>
          </p:cNvSpPr>
          <p:nvPr/>
        </p:nvSpPr>
        <p:spPr bwMode="gray">
          <a:xfrm>
            <a:off x="5334000" y="2514600"/>
            <a:ext cx="39624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2" name="Rectangle 8">
            <a:extLst>
              <a:ext uri="{FF2B5EF4-FFF2-40B4-BE49-F238E27FC236}">
                <a16:creationId xmlns:a16="http://schemas.microsoft.com/office/drawing/2014/main" xmlns="" id="{58C2DCC7-B5B1-4849-AC99-C8EE0BDD7A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0900" y="3200401"/>
            <a:ext cx="2093522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*k)</a:t>
            </a:r>
          </a:p>
        </p:txBody>
      </p:sp>
      <p:sp>
        <p:nvSpPr>
          <p:cNvPr id="1603593" name="Line 9">
            <a:extLst>
              <a:ext uri="{FF2B5EF4-FFF2-40B4-BE49-F238E27FC236}">
                <a16:creationId xmlns:a16="http://schemas.microsoft.com/office/drawing/2014/main" xmlns="" id="{8E667DAF-EAFB-4DCE-AB3D-F08938A9F7F6}"/>
              </a:ext>
            </a:extLst>
          </p:cNvPr>
          <p:cNvSpPr>
            <a:spLocks noChangeShapeType="1"/>
          </p:cNvSpPr>
          <p:nvPr/>
        </p:nvSpPr>
        <p:spPr bwMode="gray">
          <a:xfrm>
            <a:off x="5105400" y="3495676"/>
            <a:ext cx="3733800" cy="95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4" name="Rectangle 10">
            <a:extLst>
              <a:ext uri="{FF2B5EF4-FFF2-40B4-BE49-F238E27FC236}">
                <a16:creationId xmlns:a16="http://schemas.microsoft.com/office/drawing/2014/main" xmlns="" id="{822CEC5F-4C5D-4CE8-8F3D-11AECF8351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7726" y="3702051"/>
            <a:ext cx="1950855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O((n-k)*k)</a:t>
            </a:r>
          </a:p>
        </p:txBody>
      </p:sp>
      <p:sp>
        <p:nvSpPr>
          <p:cNvPr id="1603595" name="Line 11">
            <a:extLst>
              <a:ext uri="{FF2B5EF4-FFF2-40B4-BE49-F238E27FC236}">
                <a16:creationId xmlns:a16="http://schemas.microsoft.com/office/drawing/2014/main" xmlns="" id="{E257DB32-6FBE-488E-ABE3-A0350CE5F19B}"/>
              </a:ext>
            </a:extLst>
          </p:cNvPr>
          <p:cNvSpPr>
            <a:spLocks noChangeShapeType="1"/>
          </p:cNvSpPr>
          <p:nvPr/>
        </p:nvSpPr>
        <p:spPr bwMode="gray">
          <a:xfrm>
            <a:off x="5486400" y="3962400"/>
            <a:ext cx="3352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6" name="Rectangle 12">
            <a:extLst>
              <a:ext uri="{FF2B5EF4-FFF2-40B4-BE49-F238E27FC236}">
                <a16:creationId xmlns:a16="http://schemas.microsoft.com/office/drawing/2014/main" xmlns="" id="{F8571386-D573-437A-AA0A-B592E9D4AC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8838" y="4159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7" name="Line 13">
            <a:extLst>
              <a:ext uri="{FF2B5EF4-FFF2-40B4-BE49-F238E27FC236}">
                <a16:creationId xmlns:a16="http://schemas.microsoft.com/office/drawing/2014/main" xmlns="" id="{395CB9FB-4EEA-43D8-90A8-7DA30C121F8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86450" y="4357688"/>
            <a:ext cx="30480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8" name="Line 14">
            <a:extLst>
              <a:ext uri="{FF2B5EF4-FFF2-40B4-BE49-F238E27FC236}">
                <a16:creationId xmlns:a16="http://schemas.microsoft.com/office/drawing/2014/main" xmlns="" id="{9F5720E9-BAFE-4B84-8542-299BE841DA9A}"/>
              </a:ext>
            </a:extLst>
          </p:cNvPr>
          <p:cNvSpPr>
            <a:spLocks noChangeShapeType="1"/>
          </p:cNvSpPr>
          <p:nvPr/>
        </p:nvSpPr>
        <p:spPr bwMode="gray">
          <a:xfrm>
            <a:off x="4495800" y="1752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9" name="Rectangle 15">
            <a:extLst>
              <a:ext uri="{FF2B5EF4-FFF2-40B4-BE49-F238E27FC236}">
                <a16:creationId xmlns:a16="http://schemas.microsoft.com/office/drawing/2014/main" xmlns="" id="{3583D662-0DD3-457F-8178-8B717196D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1" y="1492251"/>
            <a:ext cx="329737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*k+(n-k)*k)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xmlns="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xmlns="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0000"/>
            <a:ext cx="7235283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dirty="0"/>
              <a:t>Two nodes are neighbours if their sets differ by only one medoid</a:t>
            </a:r>
          </a:p>
          <a:p>
            <a:pPr algn="just"/>
            <a:r>
              <a:rPr lang="en-US" dirty="0"/>
              <a:t>Each node can be assigned a cost that is defined to be the total dissimilarity between every object and the medoid of its cluster</a:t>
            </a:r>
          </a:p>
          <a:p>
            <a:pPr algn="just"/>
            <a:r>
              <a:rPr lang="en-US" dirty="0"/>
              <a:t>The problem corresponds to search for a minimum on the graph</a:t>
            </a:r>
          </a:p>
          <a:p>
            <a:pPr algn="just"/>
            <a:r>
              <a:rPr lang="en-US" dirty="0"/>
              <a:t>At each step, all neighbours of current node node are searched; the neighbour which corresponds to the deepest descent in cost is chosen as the next solution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:a16="http://schemas.microsoft.com/office/drawing/2014/main" xmlns="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xmlns="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70000"/>
            <a:ext cx="5752171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altLang="zh-CN" dirty="0"/>
              <a:t>Graph Abstraction</a:t>
            </a:r>
          </a:p>
          <a:p>
            <a:pPr lvl="1" algn="just"/>
            <a:r>
              <a:rPr lang="en-US" altLang="zh-CN" dirty="0"/>
              <a:t>Every node is a potential solution (k-medoid)</a:t>
            </a:r>
          </a:p>
          <a:p>
            <a:pPr lvl="1" algn="just"/>
            <a:r>
              <a:rPr lang="en-US" altLang="zh-CN" dirty="0"/>
              <a:t>Two nodes are adjacent if they differ by one medoid</a:t>
            </a:r>
          </a:p>
          <a:p>
            <a:pPr lvl="1" algn="just"/>
            <a:r>
              <a:rPr lang="en-US" altLang="zh-CN" dirty="0"/>
              <a:t>Every node has 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i="1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/>
              <a:t>k</a:t>
            </a:r>
            <a:r>
              <a:rPr lang="en-US" altLang="zh-CN" dirty="0"/>
              <a:t>) adjacent nodes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3D393D-3486-4EAE-A33C-9F235508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1" y="1837409"/>
            <a:ext cx="5752171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8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>
            <a:extLst>
              <a:ext uri="{FF2B5EF4-FFF2-40B4-BE49-F238E27FC236}">
                <a16:creationId xmlns:a16="http://schemas.microsoft.com/office/drawing/2014/main" xmlns="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CLARANS (“Randomized” CLARA)</a:t>
            </a:r>
            <a:endParaRPr lang="en-US" altLang="zh-CN" dirty="0"/>
          </a:p>
        </p:txBody>
      </p:sp>
      <p:sp>
        <p:nvSpPr>
          <p:cNvPr id="1607683" name="Rectangle 3">
            <a:extLst>
              <a:ext uri="{FF2B5EF4-FFF2-40B4-BE49-F238E27FC236}">
                <a16:creationId xmlns:a16="http://schemas.microsoft.com/office/drawing/2014/main" xmlns="" id="{76D81870-411B-47B6-BE57-688860C72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pPr algn="just"/>
            <a:r>
              <a:rPr lang="en-US"/>
              <a:t>For large values of n and k, examining k(n‐k) neighbours is time consuming.</a:t>
            </a:r>
          </a:p>
          <a:p>
            <a:pPr algn="just"/>
            <a:r>
              <a:rPr lang="en-US"/>
              <a:t>At each step, CLARANS draws sample of neighbours to examine. </a:t>
            </a:r>
          </a:p>
          <a:p>
            <a:pPr algn="just"/>
            <a:r>
              <a:rPr lang="en-US"/>
              <a:t>Note that CLARA draws a sample of nodes at the beginning of search; therefore, CLARANS has the benefit of not confining the search to a restricted area. </a:t>
            </a:r>
          </a:p>
          <a:p>
            <a:pPr algn="just"/>
            <a:r>
              <a:rPr lang="en-US"/>
              <a:t>If the local optimum is found, CLARANS starts with a new randomly selected node in search for a new local optimum. The number of local optimums to search for is a parameter. </a:t>
            </a:r>
          </a:p>
          <a:p>
            <a:pPr algn="just"/>
            <a:r>
              <a:rPr lang="en-US"/>
              <a:t>It is more efficient and scalable than both PAM and CLARA; returns higher quality clusters.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4A8A2869-37D2-4FB4-B4FE-7160706CFDCA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37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xmlns="" id="{212E08C7-7B9C-4106-98B6-1A8A7D2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69DD-E0A4-46AC-9E1C-EAD489FDABB4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613826" name="Rectangle 2">
            <a:extLst>
              <a:ext uri="{FF2B5EF4-FFF2-40B4-BE49-F238E27FC236}">
                <a16:creationId xmlns:a16="http://schemas.microsoft.com/office/drawing/2014/main" xmlns="" id="{D7DD31F7-7ACD-4BBC-8822-9AEB267BA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CLARANS</a:t>
            </a:r>
          </a:p>
        </p:txBody>
      </p:sp>
      <p:grpSp>
        <p:nvGrpSpPr>
          <p:cNvPr id="1613827" name="Group 3">
            <a:extLst>
              <a:ext uri="{FF2B5EF4-FFF2-40B4-BE49-F238E27FC236}">
                <a16:creationId xmlns:a16="http://schemas.microsoft.com/office/drawing/2014/main" xmlns="" id="{B22F27AE-3060-40FA-96AC-CC2AF99561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52600"/>
            <a:ext cx="1981200" cy="2362200"/>
            <a:chOff x="432" y="1200"/>
            <a:chExt cx="1920" cy="2208"/>
          </a:xfrm>
        </p:grpSpPr>
        <p:sp>
          <p:nvSpPr>
            <p:cNvPr id="1613828" name="Oval 4">
              <a:extLst>
                <a:ext uri="{FF2B5EF4-FFF2-40B4-BE49-F238E27FC236}">
                  <a16:creationId xmlns:a16="http://schemas.microsoft.com/office/drawing/2014/main" xmlns="" id="{B35EB0C9-FF77-4449-82A3-89BE73DBD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29" name="Oval 5">
              <a:extLst>
                <a:ext uri="{FF2B5EF4-FFF2-40B4-BE49-F238E27FC236}">
                  <a16:creationId xmlns:a16="http://schemas.microsoft.com/office/drawing/2014/main" xmlns="" id="{6024D702-B50D-4297-9D7F-E66731FA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0" name="Oval 6">
              <a:extLst>
                <a:ext uri="{FF2B5EF4-FFF2-40B4-BE49-F238E27FC236}">
                  <a16:creationId xmlns:a16="http://schemas.microsoft.com/office/drawing/2014/main" xmlns="" id="{C6485E06-4AB6-42A8-B1AB-0959BE30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1" name="Oval 7">
              <a:extLst>
                <a:ext uri="{FF2B5EF4-FFF2-40B4-BE49-F238E27FC236}">
                  <a16:creationId xmlns:a16="http://schemas.microsoft.com/office/drawing/2014/main" xmlns="" id="{F004B446-C2D2-41D8-807F-1820B3D6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32" name="Line 8">
              <a:extLst>
                <a:ext uri="{FF2B5EF4-FFF2-40B4-BE49-F238E27FC236}">
                  <a16:creationId xmlns:a16="http://schemas.microsoft.com/office/drawing/2014/main" xmlns="" id="{C893CBC6-21CE-4260-8FE6-8CA4D5973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3" name="Line 9">
              <a:extLst>
                <a:ext uri="{FF2B5EF4-FFF2-40B4-BE49-F238E27FC236}">
                  <a16:creationId xmlns:a16="http://schemas.microsoft.com/office/drawing/2014/main" xmlns="" id="{FEEC6048-5BA7-4565-96A0-FA5C14F20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4" name="Oval 10">
              <a:extLst>
                <a:ext uri="{FF2B5EF4-FFF2-40B4-BE49-F238E27FC236}">
                  <a16:creationId xmlns:a16="http://schemas.microsoft.com/office/drawing/2014/main" xmlns="" id="{90250E24-504A-4597-BCA9-F712EB95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5" name="Oval 11">
              <a:extLst>
                <a:ext uri="{FF2B5EF4-FFF2-40B4-BE49-F238E27FC236}">
                  <a16:creationId xmlns:a16="http://schemas.microsoft.com/office/drawing/2014/main" xmlns="" id="{044D060E-F4B2-4203-8639-5D04E1A8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6" name="Line 12">
              <a:extLst>
                <a:ext uri="{FF2B5EF4-FFF2-40B4-BE49-F238E27FC236}">
                  <a16:creationId xmlns:a16="http://schemas.microsoft.com/office/drawing/2014/main" xmlns="" id="{63A96A23-0E29-44E8-871D-E205C3735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7" name="Line 13">
              <a:extLst>
                <a:ext uri="{FF2B5EF4-FFF2-40B4-BE49-F238E27FC236}">
                  <a16:creationId xmlns:a16="http://schemas.microsoft.com/office/drawing/2014/main" xmlns="" id="{C547E4BE-D047-42D1-BB98-9A73D6F7D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8" name="Line 14">
              <a:extLst>
                <a:ext uri="{FF2B5EF4-FFF2-40B4-BE49-F238E27FC236}">
                  <a16:creationId xmlns:a16="http://schemas.microsoft.com/office/drawing/2014/main" xmlns="" id="{57563684-57C9-483F-8960-B180B0DF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584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13839" name="Group 15">
            <a:extLst>
              <a:ext uri="{FF2B5EF4-FFF2-40B4-BE49-F238E27FC236}">
                <a16:creationId xmlns:a16="http://schemas.microsoft.com/office/drawing/2014/main" xmlns="" id="{7D9528CC-91F9-44E3-BE10-BB324193454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52600"/>
            <a:ext cx="1981200" cy="2362200"/>
            <a:chOff x="2448" y="1248"/>
            <a:chExt cx="1920" cy="2208"/>
          </a:xfrm>
        </p:grpSpPr>
        <p:sp>
          <p:nvSpPr>
            <p:cNvPr id="1613840" name="Oval 16">
              <a:extLst>
                <a:ext uri="{FF2B5EF4-FFF2-40B4-BE49-F238E27FC236}">
                  <a16:creationId xmlns:a16="http://schemas.microsoft.com/office/drawing/2014/main" xmlns="" id="{F809F37B-55F4-4E8B-A70E-F0AC0050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1" name="Oval 17">
              <a:extLst>
                <a:ext uri="{FF2B5EF4-FFF2-40B4-BE49-F238E27FC236}">
                  <a16:creationId xmlns:a16="http://schemas.microsoft.com/office/drawing/2014/main" xmlns="" id="{0E10B639-67C1-4305-B4F2-3646BD3C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42" name="Oval 18">
              <a:extLst>
                <a:ext uri="{FF2B5EF4-FFF2-40B4-BE49-F238E27FC236}">
                  <a16:creationId xmlns:a16="http://schemas.microsoft.com/office/drawing/2014/main" xmlns="" id="{32FF6DE7-F19F-4943-A774-712531CC3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1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3" name="Oval 19">
              <a:extLst>
                <a:ext uri="{FF2B5EF4-FFF2-40B4-BE49-F238E27FC236}">
                  <a16:creationId xmlns:a16="http://schemas.microsoft.com/office/drawing/2014/main" xmlns="" id="{442E48E6-7665-4811-8BE7-82A91733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4" name="Line 20">
              <a:extLst>
                <a:ext uri="{FF2B5EF4-FFF2-40B4-BE49-F238E27FC236}">
                  <a16:creationId xmlns:a16="http://schemas.microsoft.com/office/drawing/2014/main" xmlns="" id="{F86096BF-7DEE-4ED3-871C-EE08604C0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5" name="Line 21">
              <a:extLst>
                <a:ext uri="{FF2B5EF4-FFF2-40B4-BE49-F238E27FC236}">
                  <a16:creationId xmlns:a16="http://schemas.microsoft.com/office/drawing/2014/main" xmlns="" id="{5D373340-B6FF-4E05-BF0A-E8F0793C5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6" name="Oval 22">
              <a:extLst>
                <a:ext uri="{FF2B5EF4-FFF2-40B4-BE49-F238E27FC236}">
                  <a16:creationId xmlns:a16="http://schemas.microsoft.com/office/drawing/2014/main" xmlns="" id="{CFC837D2-7393-4CAA-B97B-FD5B72DC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7" name="Oval 23">
              <a:extLst>
                <a:ext uri="{FF2B5EF4-FFF2-40B4-BE49-F238E27FC236}">
                  <a16:creationId xmlns:a16="http://schemas.microsoft.com/office/drawing/2014/main" xmlns="" id="{D11E5AC0-41EE-49E7-961A-089A7F37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8" name="Line 24">
              <a:extLst>
                <a:ext uri="{FF2B5EF4-FFF2-40B4-BE49-F238E27FC236}">
                  <a16:creationId xmlns:a16="http://schemas.microsoft.com/office/drawing/2014/main" xmlns="" id="{AC7AF9DE-7678-4DC8-B09B-75934A856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544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9" name="Line 25">
              <a:extLst>
                <a:ext uri="{FF2B5EF4-FFF2-40B4-BE49-F238E27FC236}">
                  <a16:creationId xmlns:a16="http://schemas.microsoft.com/office/drawing/2014/main" xmlns="" id="{CA696F26-D0F4-4B53-A163-4ABCBD90E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4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50" name="Line 26">
              <a:extLst>
                <a:ext uri="{FF2B5EF4-FFF2-40B4-BE49-F238E27FC236}">
                  <a16:creationId xmlns:a16="http://schemas.microsoft.com/office/drawing/2014/main" xmlns="" id="{256E9E2F-2FA8-4F86-8F46-E18FF01F3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32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13851" name="Object 27">
            <a:extLst>
              <a:ext uri="{FF2B5EF4-FFF2-40B4-BE49-F238E27FC236}">
                <a16:creationId xmlns:a16="http://schemas.microsoft.com/office/drawing/2014/main" xmlns="" id="{326C24DF-36CE-4EEB-BE6C-BB2208D6E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1676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26720" imgH="152280" progId="Equation.3">
                  <p:embed/>
                </p:oleObj>
              </mc:Choice>
              <mc:Fallback>
                <p:oleObj name="Equation" r:id="rId4" imgW="126720" imgH="152280" progId="Equation.3">
                  <p:embed/>
                  <p:pic>
                    <p:nvPicPr>
                      <p:cNvPr id="1613851" name="Object 27">
                        <a:extLst>
                          <a:ext uri="{FF2B5EF4-FFF2-40B4-BE49-F238E27FC236}">
                            <a16:creationId xmlns:a16="http://schemas.microsoft.com/office/drawing/2014/main" xmlns="" id="{326C24DF-36CE-4EEB-BE6C-BB2208D6E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676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2" name="Object 28">
            <a:extLst>
              <a:ext uri="{FF2B5EF4-FFF2-40B4-BE49-F238E27FC236}">
                <a16:creationId xmlns:a16="http://schemas.microsoft.com/office/drawing/2014/main" xmlns="" id="{AA1F7423-FB36-4909-B6F2-80E3E9252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38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1613852" name="Object 28">
                        <a:extLst>
                          <a:ext uri="{FF2B5EF4-FFF2-40B4-BE49-F238E27FC236}">
                            <a16:creationId xmlns:a16="http://schemas.microsoft.com/office/drawing/2014/main" xmlns="" id="{AA1F7423-FB36-4909-B6F2-80E3E9252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3853" name="Text Box 29">
            <a:extLst>
              <a:ext uri="{FF2B5EF4-FFF2-40B4-BE49-F238E27FC236}">
                <a16:creationId xmlns:a16="http://schemas.microsoft.com/office/drawing/2014/main" xmlns="" id="{B72604F4-7600-43C3-BD1D-13BF0F9C6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&lt;</a:t>
            </a:r>
          </a:p>
        </p:txBody>
      </p:sp>
      <p:graphicFrame>
        <p:nvGraphicFramePr>
          <p:cNvPr id="1613854" name="Object 30">
            <a:extLst>
              <a:ext uri="{FF2B5EF4-FFF2-40B4-BE49-F238E27FC236}">
                <a16:creationId xmlns:a16="http://schemas.microsoft.com/office/drawing/2014/main" xmlns="" id="{470D50EE-DF3E-47F1-9E7C-4ECAEE7F8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1613854" name="Object 30">
                        <a:extLst>
                          <a:ext uri="{FF2B5EF4-FFF2-40B4-BE49-F238E27FC236}">
                            <a16:creationId xmlns:a16="http://schemas.microsoft.com/office/drawing/2014/main" xmlns="" id="{470D50EE-DF3E-47F1-9E7C-4ECAEE7F8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5" name="Object 31">
            <a:extLst>
              <a:ext uri="{FF2B5EF4-FFF2-40B4-BE49-F238E27FC236}">
                <a16:creationId xmlns:a16="http://schemas.microsoft.com/office/drawing/2014/main" xmlns="" id="{6DD2584A-75F4-47E3-A6EC-82C771FE9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1613855" name="Object 31">
                        <a:extLst>
                          <a:ext uri="{FF2B5EF4-FFF2-40B4-BE49-F238E27FC236}">
                            <a16:creationId xmlns:a16="http://schemas.microsoft.com/office/drawing/2014/main" xmlns="" id="{6DD2584A-75F4-47E3-A6EC-82C771FE9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56" name="Group 32">
            <a:extLst>
              <a:ext uri="{FF2B5EF4-FFF2-40B4-BE49-F238E27FC236}">
                <a16:creationId xmlns:a16="http://schemas.microsoft.com/office/drawing/2014/main" xmlns="" id="{5F5490C7-974B-4540-90D6-69C0C1715D6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057401"/>
            <a:ext cx="2667000" cy="1006475"/>
            <a:chOff x="3217" y="1872"/>
            <a:chExt cx="1680" cy="634"/>
          </a:xfrm>
        </p:grpSpPr>
        <p:sp>
          <p:nvSpPr>
            <p:cNvPr id="1613857" name="AutoShape 33">
              <a:extLst>
                <a:ext uri="{FF2B5EF4-FFF2-40B4-BE49-F238E27FC236}">
                  <a16:creationId xmlns:a16="http://schemas.microsoft.com/office/drawing/2014/main" xmlns="" id="{F8DA7F3A-4114-4CCB-83FD-36FE6B4F5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58" name="Text Box 34">
              <a:extLst>
                <a:ext uri="{FF2B5EF4-FFF2-40B4-BE49-F238E27FC236}">
                  <a16:creationId xmlns:a16="http://schemas.microsoft.com/office/drawing/2014/main" xmlns="" id="{6868B913-F478-467C-BE1F-12BCCB575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59" name="Text Box 35">
              <a:extLst>
                <a:ext uri="{FF2B5EF4-FFF2-40B4-BE49-F238E27FC236}">
                  <a16:creationId xmlns:a16="http://schemas.microsoft.com/office/drawing/2014/main" xmlns="" id="{493C93E3-0A3D-4BB4-B04B-0D0A3B9E0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613860" name="AutoShape 36">
            <a:extLst>
              <a:ext uri="{FF2B5EF4-FFF2-40B4-BE49-F238E27FC236}">
                <a16:creationId xmlns:a16="http://schemas.microsoft.com/office/drawing/2014/main" xmlns="" id="{EF42243B-8B13-42B6-A15F-AD45E1C0EAE3}"/>
              </a:ext>
            </a:extLst>
          </p:cNvPr>
          <p:cNvSpPr>
            <a:spLocks/>
          </p:cNvSpPr>
          <p:nvPr/>
        </p:nvSpPr>
        <p:spPr bwMode="auto">
          <a:xfrm rot="16226663">
            <a:off x="4304507" y="-575469"/>
            <a:ext cx="304800" cy="4040187"/>
          </a:xfrm>
          <a:prstGeom prst="rightBrace">
            <a:avLst>
              <a:gd name="adj1" fmla="val 110460"/>
              <a:gd name="adj2" fmla="val 500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1" name="Text Box 37">
            <a:extLst>
              <a:ext uri="{FF2B5EF4-FFF2-40B4-BE49-F238E27FC236}">
                <a16:creationId xmlns:a16="http://schemas.microsoft.com/office/drawing/2014/main" xmlns="" id="{731E0797-8D73-4D58-A4F3-5F3D4F6B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1"/>
            <a:ext cx="487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Compare no more than </a:t>
            </a:r>
            <a:r>
              <a:rPr lang="en-US" altLang="zh-CN" sz="2400" i="1">
                <a:solidFill>
                  <a:srgbClr val="CC0000"/>
                </a:solidFill>
                <a:cs typeface="Arial" panose="020B0604020202020204" pitchFamily="34" charset="0"/>
              </a:rPr>
              <a:t>maxneighbor</a:t>
            </a:r>
            <a:r>
              <a:rPr lang="en-US" altLang="zh-CN" sz="2400" i="1">
                <a:cs typeface="Arial" panose="020B0604020202020204" pitchFamily="34" charset="0"/>
              </a:rPr>
              <a:t> </a:t>
            </a:r>
            <a:r>
              <a:rPr lang="en-US" altLang="zh-CN" sz="2400">
                <a:cs typeface="Arial" panose="020B0604020202020204" pitchFamily="34" charset="0"/>
              </a:rPr>
              <a:t>times</a:t>
            </a:r>
          </a:p>
        </p:txBody>
      </p:sp>
      <p:grpSp>
        <p:nvGrpSpPr>
          <p:cNvPr id="1613862" name="Group 38">
            <a:extLst>
              <a:ext uri="{FF2B5EF4-FFF2-40B4-BE49-F238E27FC236}">
                <a16:creationId xmlns:a16="http://schemas.microsoft.com/office/drawing/2014/main" xmlns="" id="{60A25CA8-0FC1-4240-955A-402813376DB7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1752600"/>
            <a:ext cx="1828800" cy="4724400"/>
            <a:chOff x="4704" y="1488"/>
            <a:chExt cx="912" cy="1632"/>
          </a:xfrm>
        </p:grpSpPr>
        <p:sp>
          <p:nvSpPr>
            <p:cNvPr id="1613863" name="AutoShape 39">
              <a:extLst>
                <a:ext uri="{FF2B5EF4-FFF2-40B4-BE49-F238E27FC236}">
                  <a16:creationId xmlns:a16="http://schemas.microsoft.com/office/drawing/2014/main" xmlns="" id="{36494348-21A4-48DB-9E14-227EA730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488"/>
              <a:ext cx="96" cy="1632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64" name="Text Box 40">
              <a:extLst>
                <a:ext uri="{FF2B5EF4-FFF2-40B4-BE49-F238E27FC236}">
                  <a16:creationId xmlns:a16="http://schemas.microsoft.com/office/drawing/2014/main" xmlns="" id="{7B7FBA24-5B85-4809-9C81-F82330646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60"/>
              <a:ext cx="76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0000"/>
                  </a:solidFill>
                  <a:cs typeface="Arial" panose="020B0604020202020204" pitchFamily="34" charset="0"/>
                </a:rPr>
                <a:t>numlocal</a:t>
              </a:r>
            </a:p>
          </p:txBody>
        </p:sp>
      </p:grpSp>
      <p:sp>
        <p:nvSpPr>
          <p:cNvPr id="1613865" name="AutoShape 41">
            <a:extLst>
              <a:ext uri="{FF2B5EF4-FFF2-40B4-BE49-F238E27FC236}">
                <a16:creationId xmlns:a16="http://schemas.microsoft.com/office/drawing/2014/main" xmlns="" id="{FC2FBB78-29E6-4A84-8197-4C098CCD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405314"/>
            <a:ext cx="838200" cy="7762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6" name="Text Box 42">
            <a:extLst>
              <a:ext uri="{FF2B5EF4-FFF2-40B4-BE49-F238E27FC236}">
                <a16:creationId xmlns:a16="http://schemas.microsoft.com/office/drawing/2014/main" xmlns="" id="{826B502A-CE6B-425B-9828-FEF67E88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486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Best Node</a:t>
            </a:r>
          </a:p>
        </p:txBody>
      </p:sp>
      <p:graphicFrame>
        <p:nvGraphicFramePr>
          <p:cNvPr id="1613867" name="Object 43">
            <a:extLst>
              <a:ext uri="{FF2B5EF4-FFF2-40B4-BE49-F238E27FC236}">
                <a16:creationId xmlns:a16="http://schemas.microsoft.com/office/drawing/2014/main" xmlns="" id="{3A7143E3-277C-4E67-BA15-5907A80F2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2860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1613867" name="Object 43">
                        <a:extLst>
                          <a:ext uri="{FF2B5EF4-FFF2-40B4-BE49-F238E27FC236}">
                            <a16:creationId xmlns:a16="http://schemas.microsoft.com/office/drawing/2014/main" xmlns="" id="{3A7143E3-277C-4E67-BA15-5907A80F2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68" name="Group 44">
            <a:extLst>
              <a:ext uri="{FF2B5EF4-FFF2-40B4-BE49-F238E27FC236}">
                <a16:creationId xmlns:a16="http://schemas.microsoft.com/office/drawing/2014/main" xmlns="" id="{D8A19570-4873-494C-AA38-8A5E67A4535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33801"/>
            <a:ext cx="2667000" cy="1006475"/>
            <a:chOff x="3217" y="1872"/>
            <a:chExt cx="1680" cy="634"/>
          </a:xfrm>
        </p:grpSpPr>
        <p:sp>
          <p:nvSpPr>
            <p:cNvPr id="1613869" name="AutoShape 45">
              <a:extLst>
                <a:ext uri="{FF2B5EF4-FFF2-40B4-BE49-F238E27FC236}">
                  <a16:creationId xmlns:a16="http://schemas.microsoft.com/office/drawing/2014/main" xmlns="" id="{A29AC726-EE2C-4C95-9233-847EDEA0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0" name="Text Box 46">
              <a:extLst>
                <a:ext uri="{FF2B5EF4-FFF2-40B4-BE49-F238E27FC236}">
                  <a16:creationId xmlns:a16="http://schemas.microsoft.com/office/drawing/2014/main" xmlns="" id="{2B897AAB-6719-450F-8F04-8E9ECCB2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1" name="Text Box 47">
              <a:extLst>
                <a:ext uri="{FF2B5EF4-FFF2-40B4-BE49-F238E27FC236}">
                  <a16:creationId xmlns:a16="http://schemas.microsoft.com/office/drawing/2014/main" xmlns="" id="{FAAF70B4-79AB-43C7-9DE7-F8F68FB75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2" name="Group 48">
            <a:extLst>
              <a:ext uri="{FF2B5EF4-FFF2-40B4-BE49-F238E27FC236}">
                <a16:creationId xmlns:a16="http://schemas.microsoft.com/office/drawing/2014/main" xmlns="" id="{D70EACC4-4437-44CB-9D2A-FB6021963D7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648201"/>
            <a:ext cx="2667000" cy="1006475"/>
            <a:chOff x="3217" y="1872"/>
            <a:chExt cx="1680" cy="634"/>
          </a:xfrm>
        </p:grpSpPr>
        <p:sp>
          <p:nvSpPr>
            <p:cNvPr id="1613873" name="AutoShape 49">
              <a:extLst>
                <a:ext uri="{FF2B5EF4-FFF2-40B4-BE49-F238E27FC236}">
                  <a16:creationId xmlns:a16="http://schemas.microsoft.com/office/drawing/2014/main" xmlns="" id="{10F3FE07-3844-423E-A5C9-28DE743B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4" name="Text Box 50">
              <a:extLst>
                <a:ext uri="{FF2B5EF4-FFF2-40B4-BE49-F238E27FC236}">
                  <a16:creationId xmlns:a16="http://schemas.microsoft.com/office/drawing/2014/main" xmlns="" id="{2DDC97A8-4D9E-4CC3-9BC5-67ACC00A7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5" name="Text Box 51">
              <a:extLst>
                <a:ext uri="{FF2B5EF4-FFF2-40B4-BE49-F238E27FC236}">
                  <a16:creationId xmlns:a16="http://schemas.microsoft.com/office/drawing/2014/main" xmlns="" id="{70325A93-1B64-4F27-9732-F51F8A74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6" name="Group 52">
            <a:extLst>
              <a:ext uri="{FF2B5EF4-FFF2-40B4-BE49-F238E27FC236}">
                <a16:creationId xmlns:a16="http://schemas.microsoft.com/office/drawing/2014/main" xmlns="" id="{7030A355-B321-4D53-8B49-6999437422C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470526"/>
            <a:ext cx="2667000" cy="1006475"/>
            <a:chOff x="3217" y="1872"/>
            <a:chExt cx="1680" cy="634"/>
          </a:xfrm>
        </p:grpSpPr>
        <p:sp>
          <p:nvSpPr>
            <p:cNvPr id="1613877" name="AutoShape 53">
              <a:extLst>
                <a:ext uri="{FF2B5EF4-FFF2-40B4-BE49-F238E27FC236}">
                  <a16:creationId xmlns:a16="http://schemas.microsoft.com/office/drawing/2014/main" xmlns="" id="{58222BA8-006E-4291-BCC2-24390782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8" name="Text Box 54">
              <a:extLst>
                <a:ext uri="{FF2B5EF4-FFF2-40B4-BE49-F238E27FC236}">
                  <a16:creationId xmlns:a16="http://schemas.microsoft.com/office/drawing/2014/main" xmlns="" id="{5D3F9370-D292-47BD-BF44-EC56BFC45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9" name="Text Box 55">
              <a:extLst>
                <a:ext uri="{FF2B5EF4-FFF2-40B4-BE49-F238E27FC236}">
                  <a16:creationId xmlns:a16="http://schemas.microsoft.com/office/drawing/2014/main" xmlns="" id="{3B0AEBB2-2085-4901-BB4F-1D67D59C1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53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5BCD223E-BBCA-478C-A8FB-658EC7B2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838D-578C-4CBF-A28D-13F11D7BF9A6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615874" name="Rectangle 2">
            <a:extLst>
              <a:ext uri="{FF2B5EF4-FFF2-40B4-BE49-F238E27FC236}">
                <a16:creationId xmlns:a16="http://schemas.microsoft.com/office/drawing/2014/main" xmlns="" id="{60EC5029-3495-4E0C-A90F-83375AB24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CLARANS - Algorithm</a:t>
            </a:r>
          </a:p>
        </p:txBody>
      </p:sp>
      <p:sp>
        <p:nvSpPr>
          <p:cNvPr id="1615875" name="Rectangle 3">
            <a:extLst>
              <a:ext uri="{FF2B5EF4-FFF2-40B4-BE49-F238E27FC236}">
                <a16:creationId xmlns:a16="http://schemas.microsoft.com/office/drawing/2014/main" xmlns="" id="{CFEE07AE-5D65-43D0-9889-561DD6AB2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8105775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Set mincost to MAXIMUM;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For i=1 to </a:t>
            </a:r>
            <a:r>
              <a:rPr lang="en-US" altLang="zh-CN" sz="2400" i="1">
                <a:ea typeface="宋体" panose="02010600030101010101" pitchFamily="2" charset="-122"/>
              </a:rPr>
              <a:t>h</a:t>
            </a:r>
            <a:r>
              <a:rPr lang="en-US" altLang="zh-CN" sz="2400">
                <a:ea typeface="宋体" panose="02010600030101010101" pitchFamily="2" charset="-122"/>
              </a:rPr>
              <a:t> do  // find h local optimum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Randomly select a node as the current node C in the graph;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J = 1;  // counter of neighbors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Repeat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Randomly select a neighbor N of C;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If Cost(N,D)&lt;Cost(C,D) 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>
                <a:ea typeface="宋体" panose="02010600030101010101" pitchFamily="2" charset="-122"/>
              </a:rPr>
              <a:t>	</a:t>
            </a:r>
            <a:r>
              <a:rPr lang="en-US" altLang="zh-CN" sz="1900">
                <a:ea typeface="宋体" panose="02010600030101010101" pitchFamily="2" charset="-122"/>
              </a:rPr>
              <a:t>Assign N as the current node C;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900">
                <a:ea typeface="宋体" panose="02010600030101010101" pitchFamily="2" charset="-122"/>
              </a:rPr>
              <a:t>	J = 1;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Else  J++;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Endif;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Until J &gt; 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Update mincost with Cost(C,D) if applicableEnd for;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End For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Return bestnode;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Hierarchical Clustering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8852211" cy="4906963"/>
          </a:xfrm>
        </p:spPr>
        <p:txBody>
          <a:bodyPr>
            <a:normAutofit fontScale="40000" lnSpcReduction="20000"/>
          </a:bodyPr>
          <a:lstStyle/>
          <a:p>
            <a:pPr marL="483794" indent="-483794" algn="just">
              <a:lnSpc>
                <a:spcPct val="110000"/>
              </a:lnSpc>
            </a:pPr>
            <a:r>
              <a:rPr lang="en-US" altLang="en-US" sz="6000" dirty="0"/>
              <a:t>Hierarchical Clustering Approach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5500" dirty="0"/>
              <a:t>A typical clustering analysis approach via partitioning data set </a:t>
            </a:r>
            <a:r>
              <a:rPr lang="en-US" altLang="en-US" sz="5500" dirty="0">
                <a:solidFill>
                  <a:srgbClr val="FF0000"/>
                </a:solidFill>
              </a:rPr>
              <a:t>sequentially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Construct nested partitions layer by layer via grouping objects  into a tree of clusters </a:t>
            </a:r>
            <a:r>
              <a:rPr lang="en-US" altLang="en-US" sz="5500" dirty="0"/>
              <a:t>(</a:t>
            </a:r>
            <a:r>
              <a:rPr lang="en-US" altLang="en-US" sz="5500" dirty="0">
                <a:solidFill>
                  <a:srgbClr val="FF0000"/>
                </a:solidFill>
              </a:rPr>
              <a:t>without the need to know the number of clusters in advance</a:t>
            </a:r>
            <a:r>
              <a:rPr lang="en-US" altLang="en-US" sz="5500" dirty="0"/>
              <a:t>)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Use (generalised) distance matrix as clustering criteria</a:t>
            </a:r>
            <a:endParaRPr lang="en-US" altLang="en-US" sz="5500" dirty="0"/>
          </a:p>
          <a:p>
            <a:pPr marL="483794" indent="-483794" algn="just">
              <a:lnSpc>
                <a:spcPct val="110000"/>
              </a:lnSpc>
            </a:pPr>
            <a:r>
              <a:rPr lang="en-US" altLang="en-US" sz="5100" dirty="0"/>
              <a:t>Agglomerative vs Divisive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/>
              <a:t>Two sequential clustering strategies for constructing a tree of clusters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>
                <a:solidFill>
                  <a:srgbClr val="FF0000"/>
                </a:solidFill>
              </a:rPr>
              <a:t>Agglomerative: a bottom-up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each data object is in its own (atomic) cluster</a:t>
            </a:r>
          </a:p>
          <a:p>
            <a:pPr marL="1291557" lvl="2" indent="-345567" algn="just"/>
            <a:r>
              <a:rPr lang="en-US" altLang="en-US" sz="4500" dirty="0"/>
              <a:t>Then merge these atomic clusters into larger and larger clusters</a:t>
            </a:r>
            <a:endParaRPr lang="en-GB" altLang="en-US" sz="4500" dirty="0"/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4600" dirty="0">
                <a:solidFill>
                  <a:srgbClr val="FF0000"/>
                </a:solidFill>
              </a:rPr>
              <a:t>Divisive: a top-down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all objects are in one single cluster</a:t>
            </a:r>
          </a:p>
          <a:p>
            <a:pPr marL="1291557" lvl="2" indent="-345567" algn="just"/>
            <a:r>
              <a:rPr lang="en-US" altLang="en-US" sz="4500" dirty="0"/>
              <a:t>Then the cluster is subdivided into smaller and smaller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25670F2-637A-3058-279A-5F6C51B3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219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Agglomerative approach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E26-C6EC-474F-96AB-F970EB5D033B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41124" name="Text Box 4"/>
          <p:cNvSpPr txBox="1">
            <a:spLocks noChangeArrowheads="1"/>
          </p:cNvSpPr>
          <p:nvPr/>
        </p:nvSpPr>
        <p:spPr bwMode="auto">
          <a:xfrm>
            <a:off x="2209800" y="3265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2209800" y="4217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1126" name="Text Box 6"/>
          <p:cNvSpPr txBox="1">
            <a:spLocks noChangeArrowheads="1"/>
          </p:cNvSpPr>
          <p:nvPr/>
        </p:nvSpPr>
        <p:spPr bwMode="auto">
          <a:xfrm>
            <a:off x="2209800" y="37417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1127" name="Text Box 7"/>
          <p:cNvSpPr txBox="1">
            <a:spLocks noChangeArrowheads="1"/>
          </p:cNvSpPr>
          <p:nvPr/>
        </p:nvSpPr>
        <p:spPr bwMode="auto">
          <a:xfrm>
            <a:off x="2209800" y="46339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1128" name="Text Box 8"/>
          <p:cNvSpPr txBox="1">
            <a:spLocks noChangeArrowheads="1"/>
          </p:cNvSpPr>
          <p:nvPr/>
        </p:nvSpPr>
        <p:spPr bwMode="auto">
          <a:xfrm>
            <a:off x="2209800" y="2789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1129" name="Oval 9"/>
          <p:cNvSpPr>
            <a:spLocks noChangeArrowheads="1"/>
          </p:cNvSpPr>
          <p:nvPr/>
        </p:nvSpPr>
        <p:spPr bwMode="auto">
          <a:xfrm>
            <a:off x="2133600" y="28654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0" name="Oval 10"/>
          <p:cNvSpPr>
            <a:spLocks noChangeArrowheads="1"/>
          </p:cNvSpPr>
          <p:nvPr/>
        </p:nvSpPr>
        <p:spPr bwMode="auto">
          <a:xfrm>
            <a:off x="2133600" y="33226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1" name="Oval 11"/>
          <p:cNvSpPr>
            <a:spLocks noChangeArrowheads="1"/>
          </p:cNvSpPr>
          <p:nvPr/>
        </p:nvSpPr>
        <p:spPr bwMode="auto">
          <a:xfrm>
            <a:off x="2133600" y="37798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2" name="Oval 12"/>
          <p:cNvSpPr>
            <a:spLocks noChangeArrowheads="1"/>
          </p:cNvSpPr>
          <p:nvPr/>
        </p:nvSpPr>
        <p:spPr bwMode="auto">
          <a:xfrm>
            <a:off x="2133600" y="42370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3" name="Oval 13"/>
          <p:cNvSpPr>
            <a:spLocks noChangeArrowheads="1"/>
          </p:cNvSpPr>
          <p:nvPr/>
        </p:nvSpPr>
        <p:spPr bwMode="auto">
          <a:xfrm>
            <a:off x="2133600" y="46942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4" name="Text Box 14"/>
          <p:cNvSpPr txBox="1">
            <a:spLocks noChangeArrowheads="1"/>
          </p:cNvSpPr>
          <p:nvPr/>
        </p:nvSpPr>
        <p:spPr bwMode="auto">
          <a:xfrm>
            <a:off x="3048000" y="29416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1135" name="Oval 15"/>
          <p:cNvSpPr>
            <a:spLocks noChangeArrowheads="1"/>
          </p:cNvSpPr>
          <p:nvPr/>
        </p:nvSpPr>
        <p:spPr bwMode="auto">
          <a:xfrm>
            <a:off x="2895600" y="30178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6" name="Text Box 16"/>
          <p:cNvSpPr txBox="1">
            <a:spLocks noChangeArrowheads="1"/>
          </p:cNvSpPr>
          <p:nvPr/>
        </p:nvSpPr>
        <p:spPr bwMode="auto">
          <a:xfrm>
            <a:off x="3886200" y="43894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1137" name="Oval 17"/>
          <p:cNvSpPr>
            <a:spLocks noChangeArrowheads="1"/>
          </p:cNvSpPr>
          <p:nvPr/>
        </p:nvSpPr>
        <p:spPr bwMode="auto">
          <a:xfrm>
            <a:off x="3733800" y="44656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8" name="Text Box 18"/>
          <p:cNvSpPr txBox="1">
            <a:spLocks noChangeArrowheads="1"/>
          </p:cNvSpPr>
          <p:nvPr/>
        </p:nvSpPr>
        <p:spPr bwMode="auto">
          <a:xfrm>
            <a:off x="4495801" y="393223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1139" name="Oval 19"/>
          <p:cNvSpPr>
            <a:spLocks noChangeArrowheads="1"/>
          </p:cNvSpPr>
          <p:nvPr/>
        </p:nvSpPr>
        <p:spPr bwMode="auto">
          <a:xfrm>
            <a:off x="4343400" y="393223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0" name="Text Box 20"/>
          <p:cNvSpPr txBox="1">
            <a:spLocks noChangeArrowheads="1"/>
          </p:cNvSpPr>
          <p:nvPr/>
        </p:nvSpPr>
        <p:spPr bwMode="auto">
          <a:xfrm>
            <a:off x="5029201" y="3398838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1141" name="Oval 21"/>
          <p:cNvSpPr>
            <a:spLocks noChangeArrowheads="1"/>
          </p:cNvSpPr>
          <p:nvPr/>
        </p:nvSpPr>
        <p:spPr bwMode="auto">
          <a:xfrm>
            <a:off x="4876800" y="3398838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2" name="Line 22"/>
          <p:cNvSpPr>
            <a:spLocks noChangeShapeType="1"/>
          </p:cNvSpPr>
          <p:nvPr/>
        </p:nvSpPr>
        <p:spPr bwMode="auto">
          <a:xfrm>
            <a:off x="2590800" y="30178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3" name="Line 23"/>
          <p:cNvSpPr>
            <a:spLocks noChangeShapeType="1"/>
          </p:cNvSpPr>
          <p:nvPr/>
        </p:nvSpPr>
        <p:spPr bwMode="auto">
          <a:xfrm flipV="1">
            <a:off x="2590800" y="31702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4" name="Line 24"/>
          <p:cNvSpPr>
            <a:spLocks noChangeShapeType="1"/>
          </p:cNvSpPr>
          <p:nvPr/>
        </p:nvSpPr>
        <p:spPr bwMode="auto">
          <a:xfrm>
            <a:off x="2590800" y="43894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5" name="Line 25"/>
          <p:cNvSpPr>
            <a:spLocks noChangeShapeType="1"/>
          </p:cNvSpPr>
          <p:nvPr/>
        </p:nvSpPr>
        <p:spPr bwMode="auto">
          <a:xfrm flipV="1">
            <a:off x="2590800" y="46180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6" name="Line 26"/>
          <p:cNvSpPr>
            <a:spLocks noChangeShapeType="1"/>
          </p:cNvSpPr>
          <p:nvPr/>
        </p:nvSpPr>
        <p:spPr bwMode="auto">
          <a:xfrm>
            <a:off x="2590800" y="4008438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7" name="Line 27"/>
          <p:cNvSpPr>
            <a:spLocks noChangeShapeType="1"/>
          </p:cNvSpPr>
          <p:nvPr/>
        </p:nvSpPr>
        <p:spPr bwMode="auto">
          <a:xfrm flipV="1">
            <a:off x="4191000" y="41608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8" name="Line 28"/>
          <p:cNvSpPr>
            <a:spLocks noChangeShapeType="1"/>
          </p:cNvSpPr>
          <p:nvPr/>
        </p:nvSpPr>
        <p:spPr bwMode="auto">
          <a:xfrm>
            <a:off x="3733800" y="3246438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9" name="Line 29"/>
          <p:cNvSpPr>
            <a:spLocks noChangeShapeType="1"/>
          </p:cNvSpPr>
          <p:nvPr/>
        </p:nvSpPr>
        <p:spPr bwMode="auto">
          <a:xfrm flipV="1">
            <a:off x="4800600" y="3627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1150" name="Group 30"/>
          <p:cNvGrpSpPr>
            <a:grpSpLocks/>
          </p:cNvGrpSpPr>
          <p:nvPr/>
        </p:nvGrpSpPr>
        <p:grpSpPr bwMode="auto">
          <a:xfrm>
            <a:off x="1828800" y="5532432"/>
            <a:ext cx="6540500" cy="492124"/>
            <a:chOff x="192" y="3485"/>
            <a:chExt cx="4120" cy="310"/>
          </a:xfrm>
        </p:grpSpPr>
        <p:sp>
          <p:nvSpPr>
            <p:cNvPr id="1541151" name="Line 31"/>
            <p:cNvSpPr>
              <a:spLocks noChangeShapeType="1"/>
            </p:cNvSpPr>
            <p:nvPr/>
          </p:nvSpPr>
          <p:spPr bwMode="auto">
            <a:xfrm>
              <a:off x="192" y="3485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2" name="Line 32"/>
            <p:cNvSpPr>
              <a:spLocks noChangeShapeType="1"/>
            </p:cNvSpPr>
            <p:nvPr/>
          </p:nvSpPr>
          <p:spPr bwMode="auto">
            <a:xfrm flipH="1">
              <a:off x="514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3" name="Text Box 33"/>
            <p:cNvSpPr txBox="1">
              <a:spLocks noChangeArrowheads="1"/>
            </p:cNvSpPr>
            <p:nvPr/>
          </p:nvSpPr>
          <p:spPr bwMode="auto">
            <a:xfrm>
              <a:off x="418" y="356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4" name="Line 34"/>
            <p:cNvSpPr>
              <a:spLocks noChangeShapeType="1"/>
            </p:cNvSpPr>
            <p:nvPr/>
          </p:nvSpPr>
          <p:spPr bwMode="auto">
            <a:xfrm flipH="1">
              <a:off x="1042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5" name="Text Box 35"/>
            <p:cNvSpPr txBox="1">
              <a:spLocks noChangeArrowheads="1"/>
            </p:cNvSpPr>
            <p:nvPr/>
          </p:nvSpPr>
          <p:spPr bwMode="auto">
            <a:xfrm>
              <a:off x="946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6" name="Line 36"/>
            <p:cNvSpPr>
              <a:spLocks noChangeShapeType="1"/>
            </p:cNvSpPr>
            <p:nvPr/>
          </p:nvSpPr>
          <p:spPr bwMode="auto">
            <a:xfrm flipH="1">
              <a:off x="157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7" name="Text Box 37"/>
            <p:cNvSpPr txBox="1">
              <a:spLocks noChangeArrowheads="1"/>
            </p:cNvSpPr>
            <p:nvPr/>
          </p:nvSpPr>
          <p:spPr bwMode="auto">
            <a:xfrm>
              <a:off x="147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8" name="Line 38"/>
            <p:cNvSpPr>
              <a:spLocks noChangeShapeType="1"/>
            </p:cNvSpPr>
            <p:nvPr/>
          </p:nvSpPr>
          <p:spPr bwMode="auto">
            <a:xfrm flipH="1">
              <a:off x="205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9" name="Text Box 39"/>
            <p:cNvSpPr txBox="1">
              <a:spLocks noChangeArrowheads="1"/>
            </p:cNvSpPr>
            <p:nvPr/>
          </p:nvSpPr>
          <p:spPr bwMode="auto">
            <a:xfrm>
              <a:off x="195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0" name="Line 40"/>
            <p:cNvSpPr>
              <a:spLocks noChangeShapeType="1"/>
            </p:cNvSpPr>
            <p:nvPr/>
          </p:nvSpPr>
          <p:spPr bwMode="auto">
            <a:xfrm flipH="1">
              <a:off x="253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61" name="Text Box 41"/>
            <p:cNvSpPr txBox="1">
              <a:spLocks noChangeArrowheads="1"/>
            </p:cNvSpPr>
            <p:nvPr/>
          </p:nvSpPr>
          <p:spPr bwMode="auto">
            <a:xfrm>
              <a:off x="243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2" name="Text Box 42"/>
            <p:cNvSpPr txBox="1">
              <a:spLocks noChangeArrowheads="1"/>
            </p:cNvSpPr>
            <p:nvPr/>
          </p:nvSpPr>
          <p:spPr bwMode="auto">
            <a:xfrm>
              <a:off x="3389" y="3504"/>
              <a:ext cx="9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bottom-up</a:t>
              </a:r>
            </a:p>
          </p:txBody>
        </p:sp>
      </p:grpSp>
      <p:sp>
        <p:nvSpPr>
          <p:cNvPr id="1541163" name="Text Box 43"/>
          <p:cNvSpPr txBox="1">
            <a:spLocks noChangeArrowheads="1"/>
          </p:cNvSpPr>
          <p:nvPr/>
        </p:nvSpPr>
        <p:spPr bwMode="auto">
          <a:xfrm>
            <a:off x="7162800" y="1981200"/>
            <a:ext cx="32004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Each object is a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Merge two clusters which are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most similar to each other;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Until all objects are merged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 into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21737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4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4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4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34" grpId="0"/>
      <p:bldP spid="1541135" grpId="0" animBg="1"/>
      <p:bldP spid="1541136" grpId="0"/>
      <p:bldP spid="1541137" grpId="0" animBg="1"/>
      <p:bldP spid="1541138" grpId="0"/>
      <p:bldP spid="1541139" grpId="0" animBg="1"/>
      <p:bldP spid="1541140" grpId="0"/>
      <p:bldP spid="1541141" grpId="0" animBg="1"/>
      <p:bldP spid="1541142" grpId="0" animBg="1"/>
      <p:bldP spid="1541143" grpId="0" animBg="1"/>
      <p:bldP spid="1541144" grpId="0" animBg="1"/>
      <p:bldP spid="1541145" grpId="0" animBg="1"/>
      <p:bldP spid="1541146" grpId="0" animBg="1"/>
      <p:bldP spid="1541147" grpId="0" animBg="1"/>
      <p:bldP spid="1541148" grpId="0" animBg="1"/>
      <p:bldP spid="15411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2209801" y="1905001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484938" y="4114801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09801" y="4114801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6484938" y="1905001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9C35D57E-A19B-13C9-E55F-D0A8F70C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Divisive Approaches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349F-8188-40BB-86EB-9AE53858125F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543172" name="Text Box 4"/>
          <p:cNvSpPr txBox="1">
            <a:spLocks noChangeArrowheads="1"/>
          </p:cNvSpPr>
          <p:nvPr/>
        </p:nvSpPr>
        <p:spPr bwMode="auto">
          <a:xfrm>
            <a:off x="2286000" y="3006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2286000" y="3959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3174" name="Text Box 6"/>
          <p:cNvSpPr txBox="1">
            <a:spLocks noChangeArrowheads="1"/>
          </p:cNvSpPr>
          <p:nvPr/>
        </p:nvSpPr>
        <p:spPr bwMode="auto">
          <a:xfrm>
            <a:off x="2286000" y="34829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3175" name="Text Box 7"/>
          <p:cNvSpPr txBox="1">
            <a:spLocks noChangeArrowheads="1"/>
          </p:cNvSpPr>
          <p:nvPr/>
        </p:nvSpPr>
        <p:spPr bwMode="auto">
          <a:xfrm>
            <a:off x="2286000" y="4435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286000" y="2530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3177" name="Oval 9"/>
          <p:cNvSpPr>
            <a:spLocks noChangeArrowheads="1"/>
          </p:cNvSpPr>
          <p:nvPr/>
        </p:nvSpPr>
        <p:spPr bwMode="auto">
          <a:xfrm>
            <a:off x="2209800" y="26066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8" name="Oval 10"/>
          <p:cNvSpPr>
            <a:spLocks noChangeArrowheads="1"/>
          </p:cNvSpPr>
          <p:nvPr/>
        </p:nvSpPr>
        <p:spPr bwMode="auto">
          <a:xfrm>
            <a:off x="2209800" y="30638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9" name="Oval 11"/>
          <p:cNvSpPr>
            <a:spLocks noChangeArrowheads="1"/>
          </p:cNvSpPr>
          <p:nvPr/>
        </p:nvSpPr>
        <p:spPr bwMode="auto">
          <a:xfrm>
            <a:off x="2209800" y="35210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0" name="Oval 12"/>
          <p:cNvSpPr>
            <a:spLocks noChangeArrowheads="1"/>
          </p:cNvSpPr>
          <p:nvPr/>
        </p:nvSpPr>
        <p:spPr bwMode="auto">
          <a:xfrm>
            <a:off x="2209800" y="39782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1" name="Oval 13"/>
          <p:cNvSpPr>
            <a:spLocks noChangeArrowheads="1"/>
          </p:cNvSpPr>
          <p:nvPr/>
        </p:nvSpPr>
        <p:spPr bwMode="auto">
          <a:xfrm>
            <a:off x="2209800" y="44354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2" name="Text Box 14"/>
          <p:cNvSpPr txBox="1">
            <a:spLocks noChangeArrowheads="1"/>
          </p:cNvSpPr>
          <p:nvPr/>
        </p:nvSpPr>
        <p:spPr bwMode="auto">
          <a:xfrm>
            <a:off x="3124200" y="26828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3183" name="Oval 15"/>
          <p:cNvSpPr>
            <a:spLocks noChangeArrowheads="1"/>
          </p:cNvSpPr>
          <p:nvPr/>
        </p:nvSpPr>
        <p:spPr bwMode="auto">
          <a:xfrm>
            <a:off x="2971800" y="27590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4" name="Text Box 16"/>
          <p:cNvSpPr txBox="1">
            <a:spLocks noChangeArrowheads="1"/>
          </p:cNvSpPr>
          <p:nvPr/>
        </p:nvSpPr>
        <p:spPr bwMode="auto">
          <a:xfrm>
            <a:off x="3962400" y="41306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3185" name="Oval 17"/>
          <p:cNvSpPr>
            <a:spLocks noChangeArrowheads="1"/>
          </p:cNvSpPr>
          <p:nvPr/>
        </p:nvSpPr>
        <p:spPr bwMode="auto">
          <a:xfrm>
            <a:off x="3810000" y="42068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6" name="Text Box 18"/>
          <p:cNvSpPr txBox="1">
            <a:spLocks noChangeArrowheads="1"/>
          </p:cNvSpPr>
          <p:nvPr/>
        </p:nvSpPr>
        <p:spPr bwMode="auto">
          <a:xfrm>
            <a:off x="4572001" y="36734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3187" name="Oval 19"/>
          <p:cNvSpPr>
            <a:spLocks noChangeArrowheads="1"/>
          </p:cNvSpPr>
          <p:nvPr/>
        </p:nvSpPr>
        <p:spPr bwMode="auto">
          <a:xfrm>
            <a:off x="4419600" y="3673475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8" name="Text Box 20"/>
          <p:cNvSpPr txBox="1">
            <a:spLocks noChangeArrowheads="1"/>
          </p:cNvSpPr>
          <p:nvPr/>
        </p:nvSpPr>
        <p:spPr bwMode="auto">
          <a:xfrm>
            <a:off x="5105401" y="3140075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3189" name="Oval 21"/>
          <p:cNvSpPr>
            <a:spLocks noChangeArrowheads="1"/>
          </p:cNvSpPr>
          <p:nvPr/>
        </p:nvSpPr>
        <p:spPr bwMode="auto">
          <a:xfrm>
            <a:off x="4953000" y="3140075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0" name="Line 22"/>
          <p:cNvSpPr>
            <a:spLocks noChangeShapeType="1"/>
          </p:cNvSpPr>
          <p:nvPr/>
        </p:nvSpPr>
        <p:spPr bwMode="auto">
          <a:xfrm>
            <a:off x="1905000" y="5456238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1" name="Line 23"/>
          <p:cNvSpPr>
            <a:spLocks noChangeShapeType="1"/>
          </p:cNvSpPr>
          <p:nvPr/>
        </p:nvSpPr>
        <p:spPr bwMode="auto">
          <a:xfrm flipH="1">
            <a:off x="2438400" y="5456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2" name="Text Box 24"/>
          <p:cNvSpPr txBox="1">
            <a:spLocks noChangeArrowheads="1"/>
          </p:cNvSpPr>
          <p:nvPr/>
        </p:nvSpPr>
        <p:spPr bwMode="auto">
          <a:xfrm>
            <a:off x="2286000" y="55467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3" name="Line 25"/>
          <p:cNvSpPr>
            <a:spLocks noChangeShapeType="1"/>
          </p:cNvSpPr>
          <p:nvPr/>
        </p:nvSpPr>
        <p:spPr bwMode="auto">
          <a:xfrm flipH="1">
            <a:off x="32766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4" name="Text Box 26"/>
          <p:cNvSpPr txBox="1">
            <a:spLocks noChangeArrowheads="1"/>
          </p:cNvSpPr>
          <p:nvPr/>
        </p:nvSpPr>
        <p:spPr bwMode="auto">
          <a:xfrm>
            <a:off x="31242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5" name="Line 27"/>
          <p:cNvSpPr>
            <a:spLocks noChangeShapeType="1"/>
          </p:cNvSpPr>
          <p:nvPr/>
        </p:nvSpPr>
        <p:spPr bwMode="auto">
          <a:xfrm flipH="1">
            <a:off x="4114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6" name="Text Box 28"/>
          <p:cNvSpPr txBox="1">
            <a:spLocks noChangeArrowheads="1"/>
          </p:cNvSpPr>
          <p:nvPr/>
        </p:nvSpPr>
        <p:spPr bwMode="auto">
          <a:xfrm>
            <a:off x="3962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7" name="Line 29"/>
          <p:cNvSpPr>
            <a:spLocks noChangeShapeType="1"/>
          </p:cNvSpPr>
          <p:nvPr/>
        </p:nvSpPr>
        <p:spPr bwMode="auto">
          <a:xfrm flipH="1">
            <a:off x="4876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8" name="Text Box 30"/>
          <p:cNvSpPr txBox="1">
            <a:spLocks noChangeArrowheads="1"/>
          </p:cNvSpPr>
          <p:nvPr/>
        </p:nvSpPr>
        <p:spPr bwMode="auto">
          <a:xfrm>
            <a:off x="4724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9" name="Line 31"/>
          <p:cNvSpPr>
            <a:spLocks noChangeShapeType="1"/>
          </p:cNvSpPr>
          <p:nvPr/>
        </p:nvSpPr>
        <p:spPr bwMode="auto">
          <a:xfrm flipH="1">
            <a:off x="5638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0" name="Text Box 32"/>
          <p:cNvSpPr txBox="1">
            <a:spLocks noChangeArrowheads="1"/>
          </p:cNvSpPr>
          <p:nvPr/>
        </p:nvSpPr>
        <p:spPr bwMode="auto">
          <a:xfrm>
            <a:off x="5486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201" name="Line 33"/>
          <p:cNvSpPr>
            <a:spLocks noChangeShapeType="1"/>
          </p:cNvSpPr>
          <p:nvPr/>
        </p:nvSpPr>
        <p:spPr bwMode="auto">
          <a:xfrm>
            <a:off x="2667000" y="2759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2" name="Line 34"/>
          <p:cNvSpPr>
            <a:spLocks noChangeShapeType="1"/>
          </p:cNvSpPr>
          <p:nvPr/>
        </p:nvSpPr>
        <p:spPr bwMode="auto">
          <a:xfrm flipV="1">
            <a:off x="2667000" y="2911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3" name="Line 35"/>
          <p:cNvSpPr>
            <a:spLocks noChangeShapeType="1"/>
          </p:cNvSpPr>
          <p:nvPr/>
        </p:nvSpPr>
        <p:spPr bwMode="auto">
          <a:xfrm>
            <a:off x="2667000" y="41306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4" name="Line 36"/>
          <p:cNvSpPr>
            <a:spLocks noChangeShapeType="1"/>
          </p:cNvSpPr>
          <p:nvPr/>
        </p:nvSpPr>
        <p:spPr bwMode="auto">
          <a:xfrm flipV="1">
            <a:off x="2667000" y="4359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5" name="Line 37"/>
          <p:cNvSpPr>
            <a:spLocks noChangeShapeType="1"/>
          </p:cNvSpPr>
          <p:nvPr/>
        </p:nvSpPr>
        <p:spPr bwMode="auto">
          <a:xfrm>
            <a:off x="2667000" y="374967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6" name="Line 38"/>
          <p:cNvSpPr>
            <a:spLocks noChangeShapeType="1"/>
          </p:cNvSpPr>
          <p:nvPr/>
        </p:nvSpPr>
        <p:spPr bwMode="auto">
          <a:xfrm flipV="1">
            <a:off x="4267200" y="390207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7" name="Line 39"/>
          <p:cNvSpPr>
            <a:spLocks noChangeShapeType="1"/>
          </p:cNvSpPr>
          <p:nvPr/>
        </p:nvSpPr>
        <p:spPr bwMode="auto">
          <a:xfrm>
            <a:off x="3810000" y="2987675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8" name="Line 40"/>
          <p:cNvSpPr>
            <a:spLocks noChangeShapeType="1"/>
          </p:cNvSpPr>
          <p:nvPr/>
        </p:nvSpPr>
        <p:spPr bwMode="auto">
          <a:xfrm flipV="1">
            <a:off x="4876800" y="336867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9" name="Text Box 41"/>
          <p:cNvSpPr txBox="1">
            <a:spLocks noChangeArrowheads="1"/>
          </p:cNvSpPr>
          <p:nvPr/>
        </p:nvSpPr>
        <p:spPr bwMode="auto">
          <a:xfrm>
            <a:off x="6821006" y="5486401"/>
            <a:ext cx="144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Top-down</a:t>
            </a:r>
          </a:p>
        </p:txBody>
      </p:sp>
      <p:sp>
        <p:nvSpPr>
          <p:cNvPr id="1543210" name="Text Box 42"/>
          <p:cNvSpPr txBox="1">
            <a:spLocks noChangeArrowheads="1"/>
          </p:cNvSpPr>
          <p:nvPr/>
        </p:nvSpPr>
        <p:spPr bwMode="auto">
          <a:xfrm>
            <a:off x="7162800" y="1600200"/>
            <a:ext cx="33528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All objects stay in one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Select a cluster and split it into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two sub clusters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Until each leaf cluster contains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7162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2" grpId="0"/>
      <p:bldP spid="1543173" grpId="0"/>
      <p:bldP spid="1543174" grpId="0"/>
      <p:bldP spid="1543175" grpId="0"/>
      <p:bldP spid="1543176" grpId="0"/>
      <p:bldP spid="1543177" grpId="0" animBg="1"/>
      <p:bldP spid="1543178" grpId="0" animBg="1"/>
      <p:bldP spid="1543179" grpId="0" animBg="1"/>
      <p:bldP spid="1543180" grpId="0" animBg="1"/>
      <p:bldP spid="1543181" grpId="0" animBg="1"/>
      <p:bldP spid="1543182" grpId="0"/>
      <p:bldP spid="1543183" grpId="0" animBg="1"/>
      <p:bldP spid="1543184" grpId="0"/>
      <p:bldP spid="1543185" grpId="0" animBg="1"/>
      <p:bldP spid="1543186" grpId="0"/>
      <p:bldP spid="1543187" grpId="0" animBg="1"/>
      <p:bldP spid="1543201" grpId="0" animBg="1"/>
      <p:bldP spid="1543202" grpId="0" animBg="1"/>
      <p:bldP spid="1543203" grpId="0" animBg="1"/>
      <p:bldP spid="1543204" grpId="0" animBg="1"/>
      <p:bldP spid="1543205" grpId="0" animBg="1"/>
      <p:bldP spid="1543206" grpId="0" animBg="1"/>
      <p:bldP spid="1543207" grpId="0" animBg="1"/>
      <p:bldP spid="154320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7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1"/>
            <a:ext cx="6880224" cy="175895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binary tree that shows how clusters are merged/split hierarchically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Each node on the tree is a cluster; each leaf node is a singleton cluster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3655E2F-6364-4022-AA78-27C853A26FE5}" type="slidenum">
              <a:rPr lang="zh-CN" altLang="en-US"/>
              <a:pPr/>
              <a:t>61</a:t>
            </a:fld>
            <a:endParaRPr lang="en-US" altLang="zh-CN"/>
          </a:p>
        </p:txBody>
      </p:sp>
      <p:grpSp>
        <p:nvGrpSpPr>
          <p:cNvPr id="1577988" name="Group 4"/>
          <p:cNvGrpSpPr>
            <a:grpSpLocks/>
          </p:cNvGrpSpPr>
          <p:nvPr/>
        </p:nvGrpSpPr>
        <p:grpSpPr bwMode="auto">
          <a:xfrm>
            <a:off x="2971800" y="3271838"/>
            <a:ext cx="6248400" cy="2900362"/>
            <a:chOff x="912" y="2061"/>
            <a:chExt cx="3936" cy="1827"/>
          </a:xfrm>
        </p:grpSpPr>
        <p:sp>
          <p:nvSpPr>
            <p:cNvPr id="1577989" name="Line 5"/>
            <p:cNvSpPr>
              <a:spLocks noChangeShapeType="1"/>
            </p:cNvSpPr>
            <p:nvPr/>
          </p:nvSpPr>
          <p:spPr bwMode="auto">
            <a:xfrm>
              <a:off x="950" y="3479"/>
              <a:ext cx="45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0" name="Line 6"/>
            <p:cNvSpPr>
              <a:spLocks noChangeShapeType="1"/>
            </p:cNvSpPr>
            <p:nvPr/>
          </p:nvSpPr>
          <p:spPr bwMode="auto">
            <a:xfrm>
              <a:off x="1404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1" name="Line 7"/>
            <p:cNvSpPr>
              <a:spLocks noChangeShapeType="1"/>
            </p:cNvSpPr>
            <p:nvPr/>
          </p:nvSpPr>
          <p:spPr bwMode="auto">
            <a:xfrm>
              <a:off x="23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2" name="Line 8"/>
            <p:cNvSpPr>
              <a:spLocks noChangeShapeType="1"/>
            </p:cNvSpPr>
            <p:nvPr/>
          </p:nvSpPr>
          <p:spPr bwMode="auto">
            <a:xfrm>
              <a:off x="2350" y="3479"/>
              <a:ext cx="4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3" name="Line 9"/>
            <p:cNvSpPr>
              <a:spLocks noChangeShapeType="1"/>
            </p:cNvSpPr>
            <p:nvPr/>
          </p:nvSpPr>
          <p:spPr bwMode="auto">
            <a:xfrm>
              <a:off x="2842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4" name="Line 10"/>
            <p:cNvSpPr>
              <a:spLocks noChangeShapeType="1"/>
            </p:cNvSpPr>
            <p:nvPr/>
          </p:nvSpPr>
          <p:spPr bwMode="auto">
            <a:xfrm>
              <a:off x="428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5" name="Line 11"/>
            <p:cNvSpPr>
              <a:spLocks noChangeShapeType="1"/>
            </p:cNvSpPr>
            <p:nvPr/>
          </p:nvSpPr>
          <p:spPr bwMode="auto">
            <a:xfrm>
              <a:off x="4280" y="3510"/>
              <a:ext cx="53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6" name="Line 12"/>
            <p:cNvSpPr>
              <a:spLocks noChangeShapeType="1"/>
            </p:cNvSpPr>
            <p:nvPr/>
          </p:nvSpPr>
          <p:spPr bwMode="auto">
            <a:xfrm>
              <a:off x="481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7" name="Line 13"/>
            <p:cNvSpPr>
              <a:spLocks noChangeShapeType="1"/>
            </p:cNvSpPr>
            <p:nvPr/>
          </p:nvSpPr>
          <p:spPr bwMode="auto">
            <a:xfrm>
              <a:off x="11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8" name="Line 14"/>
            <p:cNvSpPr>
              <a:spLocks noChangeShapeType="1"/>
            </p:cNvSpPr>
            <p:nvPr/>
          </p:nvSpPr>
          <p:spPr bwMode="auto">
            <a:xfrm>
              <a:off x="1177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9" name="Line 15"/>
            <p:cNvSpPr>
              <a:spLocks noChangeShapeType="1"/>
            </p:cNvSpPr>
            <p:nvPr/>
          </p:nvSpPr>
          <p:spPr bwMode="auto">
            <a:xfrm>
              <a:off x="1896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0" name="Line 16"/>
            <p:cNvSpPr>
              <a:spLocks noChangeShapeType="1"/>
            </p:cNvSpPr>
            <p:nvPr/>
          </p:nvSpPr>
          <p:spPr bwMode="auto">
            <a:xfrm>
              <a:off x="2539" y="3164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1" name="Line 17"/>
            <p:cNvSpPr>
              <a:spLocks noChangeShapeType="1"/>
            </p:cNvSpPr>
            <p:nvPr/>
          </p:nvSpPr>
          <p:spPr bwMode="auto">
            <a:xfrm>
              <a:off x="25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2" name="Line 18"/>
            <p:cNvSpPr>
              <a:spLocks noChangeShapeType="1"/>
            </p:cNvSpPr>
            <p:nvPr/>
          </p:nvSpPr>
          <p:spPr bwMode="auto">
            <a:xfrm>
              <a:off x="2615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3" name="Line 19"/>
            <p:cNvSpPr>
              <a:spLocks noChangeShapeType="1"/>
            </p:cNvSpPr>
            <p:nvPr/>
          </p:nvSpPr>
          <p:spPr bwMode="auto">
            <a:xfrm>
              <a:off x="3334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4" name="Line 20"/>
            <p:cNvSpPr>
              <a:spLocks noChangeShapeType="1"/>
            </p:cNvSpPr>
            <p:nvPr/>
          </p:nvSpPr>
          <p:spPr bwMode="auto">
            <a:xfrm>
              <a:off x="2577" y="3164"/>
              <a:ext cx="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5" name="Line 21"/>
            <p:cNvSpPr>
              <a:spLocks noChangeShapeType="1"/>
            </p:cNvSpPr>
            <p:nvPr/>
          </p:nvSpPr>
          <p:spPr bwMode="auto">
            <a:xfrm>
              <a:off x="2956" y="2817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6" name="Line 22"/>
            <p:cNvSpPr>
              <a:spLocks noChangeShapeType="1"/>
            </p:cNvSpPr>
            <p:nvPr/>
          </p:nvSpPr>
          <p:spPr bwMode="auto">
            <a:xfrm flipV="1">
              <a:off x="3788" y="2817"/>
              <a:ext cx="0" cy="10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7" name="Line 23"/>
            <p:cNvSpPr>
              <a:spLocks noChangeShapeType="1"/>
            </p:cNvSpPr>
            <p:nvPr/>
          </p:nvSpPr>
          <p:spPr bwMode="auto">
            <a:xfrm>
              <a:off x="2956" y="2817"/>
              <a:ext cx="8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8" name="Line 24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9" name="Line 25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0" name="Line 26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1" name="Line 27"/>
            <p:cNvSpPr>
              <a:spLocks noChangeShapeType="1"/>
            </p:cNvSpPr>
            <p:nvPr/>
          </p:nvSpPr>
          <p:spPr bwMode="auto">
            <a:xfrm flipV="1">
              <a:off x="3372" y="2439"/>
              <a:ext cx="0" cy="9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2" name="Line 28"/>
            <p:cNvSpPr>
              <a:spLocks noChangeShapeType="1"/>
            </p:cNvSpPr>
            <p:nvPr/>
          </p:nvSpPr>
          <p:spPr bwMode="auto">
            <a:xfrm>
              <a:off x="3940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3" name="Line 29"/>
            <p:cNvSpPr>
              <a:spLocks noChangeShapeType="1"/>
            </p:cNvSpPr>
            <p:nvPr/>
          </p:nvSpPr>
          <p:spPr bwMode="auto">
            <a:xfrm flipH="1">
              <a:off x="1593" y="2061"/>
              <a:ext cx="23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4" name="Line 30"/>
            <p:cNvSpPr>
              <a:spLocks noChangeShapeType="1"/>
            </p:cNvSpPr>
            <p:nvPr/>
          </p:nvSpPr>
          <p:spPr bwMode="auto">
            <a:xfrm flipV="1">
              <a:off x="1518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5" name="Line 31"/>
            <p:cNvSpPr>
              <a:spLocks noChangeShapeType="1"/>
            </p:cNvSpPr>
            <p:nvPr/>
          </p:nvSpPr>
          <p:spPr bwMode="auto">
            <a:xfrm>
              <a:off x="1782" y="2061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6" name="Line 32"/>
            <p:cNvSpPr>
              <a:spLocks noChangeShapeType="1"/>
            </p:cNvSpPr>
            <p:nvPr/>
          </p:nvSpPr>
          <p:spPr bwMode="auto">
            <a:xfrm flipH="1">
              <a:off x="1518" y="2061"/>
              <a:ext cx="18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7" name="Line 33"/>
            <p:cNvSpPr>
              <a:spLocks noChangeShapeType="1"/>
            </p:cNvSpPr>
            <p:nvPr/>
          </p:nvSpPr>
          <p:spPr bwMode="auto">
            <a:xfrm>
              <a:off x="9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8" name="Oval 34"/>
            <p:cNvSpPr>
              <a:spLocks noChangeArrowheads="1"/>
            </p:cNvSpPr>
            <p:nvPr/>
          </p:nvSpPr>
          <p:spPr bwMode="auto">
            <a:xfrm>
              <a:off x="477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9" name="Oval 35"/>
            <p:cNvSpPr>
              <a:spLocks noChangeArrowheads="1"/>
            </p:cNvSpPr>
            <p:nvPr/>
          </p:nvSpPr>
          <p:spPr bwMode="auto">
            <a:xfrm>
              <a:off x="424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0" name="Oval 36"/>
            <p:cNvSpPr>
              <a:spLocks noChangeArrowheads="1"/>
            </p:cNvSpPr>
            <p:nvPr/>
          </p:nvSpPr>
          <p:spPr bwMode="auto">
            <a:xfrm>
              <a:off x="3750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1" name="Oval 37"/>
            <p:cNvSpPr>
              <a:spLocks noChangeArrowheads="1"/>
            </p:cNvSpPr>
            <p:nvPr/>
          </p:nvSpPr>
          <p:spPr bwMode="auto">
            <a:xfrm>
              <a:off x="329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2" name="Oval 38"/>
            <p:cNvSpPr>
              <a:spLocks noChangeArrowheads="1"/>
            </p:cNvSpPr>
            <p:nvPr/>
          </p:nvSpPr>
          <p:spPr bwMode="auto">
            <a:xfrm>
              <a:off x="2804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3" name="Oval 39"/>
            <p:cNvSpPr>
              <a:spLocks noChangeArrowheads="1"/>
            </p:cNvSpPr>
            <p:nvPr/>
          </p:nvSpPr>
          <p:spPr bwMode="auto">
            <a:xfrm>
              <a:off x="23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4" name="Oval 40"/>
            <p:cNvSpPr>
              <a:spLocks noChangeArrowheads="1"/>
            </p:cNvSpPr>
            <p:nvPr/>
          </p:nvSpPr>
          <p:spPr bwMode="auto">
            <a:xfrm>
              <a:off x="1858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5" name="Oval 41"/>
            <p:cNvSpPr>
              <a:spLocks noChangeArrowheads="1"/>
            </p:cNvSpPr>
            <p:nvPr/>
          </p:nvSpPr>
          <p:spPr bwMode="auto">
            <a:xfrm>
              <a:off x="136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6" name="Oval 42"/>
            <p:cNvSpPr>
              <a:spLocks noChangeArrowheads="1"/>
            </p:cNvSpPr>
            <p:nvPr/>
          </p:nvSpPr>
          <p:spPr bwMode="auto">
            <a:xfrm>
              <a:off x="9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8027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8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9" name="Rectangle 45"/>
          <p:cNvSpPr>
            <a:spLocks noChangeArrowheads="1"/>
          </p:cNvSpPr>
          <p:nvPr/>
        </p:nvSpPr>
        <p:spPr bwMode="auto">
          <a:xfrm>
            <a:off x="5816600" y="317976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0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1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2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3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4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4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9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596189" cy="1268413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C6B379B-C866-462E-8721-36A3E03EEB43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579013" name="Line 5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4" name="Line 6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5" name="Line 7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6" name="Line 8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7" name="Line 9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8" name="Line 10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9" name="Line 11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0" name="Line 12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1" name="Line 13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2" name="Line 14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3" name="Line 15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4" name="Line 16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5" name="Line 17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6" name="Line 18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7" name="Line 19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8" name="Line 20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9" name="Line 21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0" name="Line 22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1" name="Line 23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2" name="Line 24"/>
          <p:cNvSpPr>
            <a:spLocks noChangeShapeType="1"/>
          </p:cNvSpPr>
          <p:nvPr/>
        </p:nvSpPr>
        <p:spPr bwMode="auto">
          <a:xfrm>
            <a:off x="6877050" y="3922714"/>
            <a:ext cx="0" cy="5492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3" name="Line 25"/>
          <p:cNvSpPr>
            <a:spLocks noChangeShapeType="1"/>
          </p:cNvSpPr>
          <p:nvPr/>
        </p:nvSpPr>
        <p:spPr bwMode="auto">
          <a:xfrm flipV="1">
            <a:off x="8739188" y="3871913"/>
            <a:ext cx="0" cy="17002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4" name="Line 26"/>
          <p:cNvSpPr>
            <a:spLocks noChangeShapeType="1"/>
          </p:cNvSpPr>
          <p:nvPr/>
        </p:nvSpPr>
        <p:spPr bwMode="auto">
          <a:xfrm flipH="1">
            <a:off x="6877050" y="3871913"/>
            <a:ext cx="1862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5" name="Line 27"/>
          <p:cNvSpPr>
            <a:spLocks noChangeShapeType="1"/>
          </p:cNvSpPr>
          <p:nvPr/>
        </p:nvSpPr>
        <p:spPr bwMode="auto">
          <a:xfrm flipV="1">
            <a:off x="6877050" y="3871913"/>
            <a:ext cx="0" cy="1508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9" name="Line 31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1" name="Line 33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2" name="Oval 34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3" name="Oval 35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4" name="Oval 36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5" name="Oval 37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6" name="Oval 38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7" name="Oval 39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8" name="Oval 40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9" name="Oval 41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0" name="Oval 42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1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2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9063" name="Group 55"/>
          <p:cNvGrpSpPr>
            <a:grpSpLocks/>
          </p:cNvGrpSpPr>
          <p:nvPr/>
        </p:nvGrpSpPr>
        <p:grpSpPr bwMode="auto">
          <a:xfrm>
            <a:off x="3962401" y="3179764"/>
            <a:ext cx="3844925" cy="1843087"/>
            <a:chOff x="1536" y="2003"/>
            <a:chExt cx="2422" cy="1161"/>
          </a:xfrm>
        </p:grpSpPr>
        <p:sp>
          <p:nvSpPr>
            <p:cNvPr id="1579036" name="Line 28"/>
            <p:cNvSpPr>
              <a:spLocks noChangeShapeType="1"/>
            </p:cNvSpPr>
            <p:nvPr/>
          </p:nvSpPr>
          <p:spPr bwMode="auto">
            <a:xfrm>
              <a:off x="3958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7" name="Line 29"/>
            <p:cNvSpPr>
              <a:spLocks noChangeShapeType="1"/>
            </p:cNvSpPr>
            <p:nvPr/>
          </p:nvSpPr>
          <p:spPr bwMode="auto">
            <a:xfrm flipH="1">
              <a:off x="1536" y="2061"/>
              <a:ext cx="2422" cy="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8" name="Line 30"/>
            <p:cNvSpPr>
              <a:spLocks noChangeShapeType="1"/>
            </p:cNvSpPr>
            <p:nvPr/>
          </p:nvSpPr>
          <p:spPr bwMode="auto">
            <a:xfrm flipV="1">
              <a:off x="1536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53" name="Rectangle 45"/>
            <p:cNvSpPr>
              <a:spLocks noChangeArrowheads="1"/>
            </p:cNvSpPr>
            <p:nvPr/>
          </p:nvSpPr>
          <p:spPr bwMode="auto">
            <a:xfrm>
              <a:off x="2722" y="2003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9054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5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6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7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8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9" name="Line 51"/>
          <p:cNvSpPr>
            <a:spLocks noChangeShapeType="1"/>
          </p:cNvSpPr>
          <p:nvPr/>
        </p:nvSpPr>
        <p:spPr bwMode="gray">
          <a:xfrm>
            <a:off x="2667000" y="35052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79061" name="Oval 53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79062" name="Oval 54"/>
          <p:cNvSpPr>
            <a:spLocks noChangeArrowheads="1"/>
          </p:cNvSpPr>
          <p:nvPr/>
        </p:nvSpPr>
        <p:spPr bwMode="gray">
          <a:xfrm>
            <a:off x="5064125" y="5819775"/>
            <a:ext cx="44958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59" grpId="0" animBg="1"/>
      <p:bldP spid="1579061" grpId="0" animBg="1"/>
      <p:bldP spid="157906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81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691435" cy="1293815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FF37BE2-0DFF-4AAE-936F-C2945AAE8906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581060" name="Line 4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1" name="Line 5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2" name="Line 6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3" name="Line 7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4" name="Line 8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5" name="Line 9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6" name="Line 10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7" name="Line 11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8" name="Line 12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9" name="Line 13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0" name="Line 14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1" name="Line 15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2" name="Line 16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3" name="Line 17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4" name="Line 18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5" name="Line 19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6" name="Line 20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7" name="Line 21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8" name="Line 22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3" name="Line 27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5" name="Line 29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6" name="Oval 30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7" name="Oval 31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8" name="Oval 32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9" name="Oval 33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0" name="Oval 34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1" name="Oval 35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2" name="Oval 36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3" name="Oval 37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4" name="Oval 38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5" name="Rectangle 39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6" name="Rectangle 40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2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3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4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1113" name="Group 57"/>
          <p:cNvGrpSpPr>
            <a:grpSpLocks/>
          </p:cNvGrpSpPr>
          <p:nvPr/>
        </p:nvGrpSpPr>
        <p:grpSpPr bwMode="auto">
          <a:xfrm>
            <a:off x="3886201" y="3114676"/>
            <a:ext cx="4811713" cy="2371725"/>
            <a:chOff x="1514" y="2016"/>
            <a:chExt cx="3031" cy="1494"/>
          </a:xfrm>
        </p:grpSpPr>
        <p:sp>
          <p:nvSpPr>
            <p:cNvPr id="1581079" name="Line 23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0" name="Line 24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1" name="Line 25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8" name="Line 42"/>
            <p:cNvSpPr>
              <a:spLocks noChangeShapeType="1"/>
            </p:cNvSpPr>
            <p:nvPr/>
          </p:nvSpPr>
          <p:spPr bwMode="auto">
            <a:xfrm>
              <a:off x="3958" y="2074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9" name="Line 43"/>
            <p:cNvSpPr>
              <a:spLocks noChangeShapeType="1"/>
            </p:cNvSpPr>
            <p:nvPr/>
          </p:nvSpPr>
          <p:spPr bwMode="auto">
            <a:xfrm flipH="1" flipV="1">
              <a:off x="1514" y="2064"/>
              <a:ext cx="2470" cy="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0" name="Line 44"/>
            <p:cNvSpPr>
              <a:spLocks noChangeShapeType="1"/>
            </p:cNvSpPr>
            <p:nvPr/>
          </p:nvSpPr>
          <p:spPr bwMode="auto">
            <a:xfrm flipV="1">
              <a:off x="1536" y="2074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1" name="Rectangle 45"/>
            <p:cNvSpPr>
              <a:spLocks noChangeArrowheads="1"/>
            </p:cNvSpPr>
            <p:nvPr/>
          </p:nvSpPr>
          <p:spPr bwMode="auto">
            <a:xfrm>
              <a:off x="2722" y="2016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5" name="Rectangle 49"/>
            <p:cNvSpPr>
              <a:spLocks noChangeArrowheads="1"/>
            </p:cNvSpPr>
            <p:nvPr/>
          </p:nvSpPr>
          <p:spPr bwMode="auto">
            <a:xfrm>
              <a:off x="3840" y="2352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1106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7" name="Line 51"/>
          <p:cNvSpPr>
            <a:spLocks noChangeShapeType="1"/>
          </p:cNvSpPr>
          <p:nvPr/>
        </p:nvSpPr>
        <p:spPr bwMode="gray">
          <a:xfrm>
            <a:off x="2667000" y="41148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81108" name="Oval 52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1" name="Oval 55"/>
          <p:cNvSpPr>
            <a:spLocks noChangeArrowheads="1"/>
          </p:cNvSpPr>
          <p:nvPr/>
        </p:nvSpPr>
        <p:spPr bwMode="gray">
          <a:xfrm>
            <a:off x="5105400" y="5867400"/>
            <a:ext cx="26670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2" name="Oval 56"/>
          <p:cNvSpPr>
            <a:spLocks noChangeArrowheads="1"/>
          </p:cNvSpPr>
          <p:nvPr/>
        </p:nvSpPr>
        <p:spPr bwMode="gray">
          <a:xfrm>
            <a:off x="7994650" y="5826125"/>
            <a:ext cx="16764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8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8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107" grpId="0" animBg="1"/>
      <p:bldP spid="1581108" grpId="0" animBg="1"/>
      <p:bldP spid="1581111" grpId="0" animBg="1"/>
      <p:bldP spid="15811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Merge Clusters?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measure the distance between clusters?</a:t>
            </a:r>
          </a:p>
          <a:p>
            <a:endParaRPr lang="en-US" dirty="0"/>
          </a:p>
        </p:txBody>
      </p:sp>
      <p:sp>
        <p:nvSpPr>
          <p:cNvPr id="1582084" name="Rectangle 4"/>
          <p:cNvSpPr>
            <a:spLocks noChangeArrowheads="1"/>
          </p:cNvSpPr>
          <p:nvPr/>
        </p:nvSpPr>
        <p:spPr bwMode="auto">
          <a:xfrm>
            <a:off x="1001713" y="2039144"/>
            <a:ext cx="3417887" cy="223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 </a:t>
            </a:r>
            <a:r>
              <a:rPr lang="en-US" altLang="zh-CN" dirty="0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Centroid distance</a:t>
            </a:r>
          </a:p>
        </p:txBody>
      </p:sp>
      <p:grpSp>
        <p:nvGrpSpPr>
          <p:cNvPr id="1582085" name="Group 5"/>
          <p:cNvGrpSpPr>
            <a:grpSpLocks/>
          </p:cNvGrpSpPr>
          <p:nvPr/>
        </p:nvGrpSpPr>
        <p:grpSpPr bwMode="auto">
          <a:xfrm>
            <a:off x="5181600" y="2362200"/>
            <a:ext cx="4419600" cy="1828800"/>
            <a:chOff x="432" y="672"/>
            <a:chExt cx="2784" cy="1152"/>
          </a:xfrm>
        </p:grpSpPr>
        <p:sp>
          <p:nvSpPr>
            <p:cNvPr id="1582086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7" name="Text Box 7"/>
            <p:cNvSpPr txBox="1">
              <a:spLocks noChangeArrowheads="1"/>
            </p:cNvSpPr>
            <p:nvPr/>
          </p:nvSpPr>
          <p:spPr bwMode="auto">
            <a:xfrm>
              <a:off x="1392" y="1008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Distance?</a:t>
              </a:r>
            </a:p>
          </p:txBody>
        </p:sp>
        <p:sp>
          <p:nvSpPr>
            <p:cNvPr id="1582088" name="Freeform 8" descr="5%"/>
            <p:cNvSpPr>
              <a:spLocks/>
            </p:cNvSpPr>
            <p:nvPr/>
          </p:nvSpPr>
          <p:spPr bwMode="auto">
            <a:xfrm rot="-5400000">
              <a:off x="292" y="812"/>
              <a:ext cx="1152" cy="871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9" name="Oval 9"/>
            <p:cNvSpPr>
              <a:spLocks noChangeArrowheads="1"/>
            </p:cNvSpPr>
            <p:nvPr/>
          </p:nvSpPr>
          <p:spPr bwMode="auto">
            <a:xfrm rot="-5400000">
              <a:off x="110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0" name="Oval 10"/>
            <p:cNvSpPr>
              <a:spLocks noChangeArrowheads="1"/>
            </p:cNvSpPr>
            <p:nvPr/>
          </p:nvSpPr>
          <p:spPr bwMode="auto">
            <a:xfrm rot="-5400000">
              <a:off x="1056" y="91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1" name="Oval 11"/>
            <p:cNvSpPr>
              <a:spLocks noChangeArrowheads="1"/>
            </p:cNvSpPr>
            <p:nvPr/>
          </p:nvSpPr>
          <p:spPr bwMode="auto">
            <a:xfrm rot="-5400000">
              <a:off x="528" y="120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2" name="Oval 12"/>
            <p:cNvSpPr>
              <a:spLocks noChangeArrowheads="1"/>
            </p:cNvSpPr>
            <p:nvPr/>
          </p:nvSpPr>
          <p:spPr bwMode="auto">
            <a:xfrm rot="-5400000">
              <a:off x="1199" y="1103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3" name="Freeform 13" descr="5%"/>
            <p:cNvSpPr>
              <a:spLocks/>
            </p:cNvSpPr>
            <p:nvPr/>
          </p:nvSpPr>
          <p:spPr bwMode="auto">
            <a:xfrm rot="5400000" flipV="1">
              <a:off x="2112" y="720"/>
              <a:ext cx="1152" cy="1056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94" name="Oval 14"/>
            <p:cNvSpPr>
              <a:spLocks noChangeArrowheads="1"/>
            </p:cNvSpPr>
            <p:nvPr/>
          </p:nvSpPr>
          <p:spPr bwMode="auto">
            <a:xfrm rot="5400000" flipV="1">
              <a:off x="30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5" name="Oval 15"/>
            <p:cNvSpPr>
              <a:spLocks noChangeArrowheads="1"/>
            </p:cNvSpPr>
            <p:nvPr/>
          </p:nvSpPr>
          <p:spPr bwMode="auto">
            <a:xfrm rot="5400000" flipV="1">
              <a:off x="2215" y="100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6" name="Oval 16"/>
            <p:cNvSpPr>
              <a:spLocks noChangeArrowheads="1"/>
            </p:cNvSpPr>
            <p:nvPr/>
          </p:nvSpPr>
          <p:spPr bwMode="auto">
            <a:xfrm rot="5400000" flipV="1">
              <a:off x="25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7" name="Oval 17"/>
            <p:cNvSpPr>
              <a:spLocks noChangeArrowheads="1"/>
            </p:cNvSpPr>
            <p:nvPr/>
          </p:nvSpPr>
          <p:spPr bwMode="auto">
            <a:xfrm rot="5400000" flipV="1">
              <a:off x="2544" y="76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2098" name="Text Box 18"/>
          <p:cNvSpPr txBox="1">
            <a:spLocks noChangeArrowheads="1"/>
          </p:cNvSpPr>
          <p:nvPr/>
        </p:nvSpPr>
        <p:spPr bwMode="auto">
          <a:xfrm>
            <a:off x="4724400" y="4724400"/>
            <a:ext cx="6359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</a:rPr>
              <a:t>Hint: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clusters</a:t>
            </a:r>
            <a:r>
              <a:rPr lang="en-US" altLang="zh-CN" sz="2200" dirty="0">
                <a:latin typeface="Arial" panose="020B0604020202020204" pitchFamily="34" charset="0"/>
              </a:rPr>
              <a:t> is usually defined on the basis of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objects.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0E83B1E-BE64-70DC-0998-69800A4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68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FCE8-1DD4-40FD-88B4-602C4AC4FC0E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>
                <a:solidFill>
                  <a:srgbClr val="FF3300"/>
                </a:solidFill>
              </a:rPr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3413" name="Freeform 5" descr="5%"/>
          <p:cNvSpPr>
            <a:spLocks/>
          </p:cNvSpPr>
          <p:nvPr/>
        </p:nvSpPr>
        <p:spPr bwMode="auto">
          <a:xfrm rot="-5400000">
            <a:off x="1986757" y="13660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4" name="Oval 6"/>
          <p:cNvSpPr>
            <a:spLocks noChangeArrowheads="1"/>
          </p:cNvSpPr>
          <p:nvPr/>
        </p:nvSpPr>
        <p:spPr bwMode="auto">
          <a:xfrm rot="-5400000">
            <a:off x="3276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5" name="Oval 7"/>
          <p:cNvSpPr>
            <a:spLocks noChangeArrowheads="1"/>
          </p:cNvSpPr>
          <p:nvPr/>
        </p:nvSpPr>
        <p:spPr bwMode="auto">
          <a:xfrm rot="-5400000">
            <a:off x="32004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6" name="Oval 8"/>
          <p:cNvSpPr>
            <a:spLocks noChangeArrowheads="1"/>
          </p:cNvSpPr>
          <p:nvPr/>
        </p:nvSpPr>
        <p:spPr bwMode="auto">
          <a:xfrm rot="-5400000">
            <a:off x="23622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7" name="Oval 9"/>
          <p:cNvSpPr>
            <a:spLocks noChangeArrowheads="1"/>
          </p:cNvSpPr>
          <p:nvPr/>
        </p:nvSpPr>
        <p:spPr bwMode="auto">
          <a:xfrm rot="-5400000">
            <a:off x="3427413" y="1827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8" name="Freeform 10" descr="5%"/>
          <p:cNvSpPr>
            <a:spLocks/>
          </p:cNvSpPr>
          <p:nvPr/>
        </p:nvSpPr>
        <p:spPr bwMode="auto">
          <a:xfrm rot="5400000" flipV="1">
            <a:off x="4876800" y="1219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9" name="Oval 11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0" name="Oval 12"/>
          <p:cNvSpPr>
            <a:spLocks noChangeArrowheads="1"/>
          </p:cNvSpPr>
          <p:nvPr/>
        </p:nvSpPr>
        <p:spPr bwMode="auto">
          <a:xfrm rot="5400000" flipV="1">
            <a:off x="5040313" y="1674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1" name="Oval 13"/>
          <p:cNvSpPr>
            <a:spLocks noChangeArrowheads="1"/>
          </p:cNvSpPr>
          <p:nvPr/>
        </p:nvSpPr>
        <p:spPr bwMode="auto">
          <a:xfrm rot="5400000" flipV="1">
            <a:off x="5562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2" name="Oval 14"/>
          <p:cNvSpPr>
            <a:spLocks noChangeArrowheads="1"/>
          </p:cNvSpPr>
          <p:nvPr/>
        </p:nvSpPr>
        <p:spPr bwMode="auto">
          <a:xfrm rot="5400000" flipV="1">
            <a:off x="5562600" y="1295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3" name="Line 15"/>
          <p:cNvSpPr>
            <a:spLocks noChangeShapeType="1"/>
          </p:cNvSpPr>
          <p:nvPr/>
        </p:nvSpPr>
        <p:spPr bwMode="auto">
          <a:xfrm flipV="1">
            <a:off x="3505200" y="1676400"/>
            <a:ext cx="15240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52" name="Rectangle 44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closest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3453" name="Object 45"/>
          <p:cNvGraphicFramePr>
            <a:graphicFrameLocks noChangeAspect="1"/>
          </p:cNvGraphicFramePr>
          <p:nvPr/>
        </p:nvGraphicFramePr>
        <p:xfrm>
          <a:off x="4876800" y="3200400"/>
          <a:ext cx="5638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1803240" imgH="304560" progId="Equation.3">
                  <p:embed/>
                </p:oleObj>
              </mc:Choice>
              <mc:Fallback>
                <p:oleObj name="Equation" r:id="rId4" imgW="1803240" imgH="304560" progId="Equation.3">
                  <p:embed/>
                  <p:pic>
                    <p:nvPicPr>
                      <p:cNvPr id="15534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5638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3454" name="Rectangle 46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CE2E-AB83-4C1F-81BE-5DA46EE218F8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5461" name="Freeform 5" descr="5%"/>
          <p:cNvSpPr>
            <a:spLocks/>
          </p:cNvSpPr>
          <p:nvPr/>
        </p:nvSpPr>
        <p:spPr bwMode="auto">
          <a:xfrm rot="-5400000">
            <a:off x="19867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2" name="Oval 6"/>
          <p:cNvSpPr>
            <a:spLocks noChangeArrowheads="1"/>
          </p:cNvSpPr>
          <p:nvPr/>
        </p:nvSpPr>
        <p:spPr bwMode="auto">
          <a:xfrm rot="-5400000">
            <a:off x="3276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3" name="Oval 7"/>
          <p:cNvSpPr>
            <a:spLocks noChangeArrowheads="1"/>
          </p:cNvSpPr>
          <p:nvPr/>
        </p:nvSpPr>
        <p:spPr bwMode="auto">
          <a:xfrm rot="-5400000">
            <a:off x="32004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4" name="Oval 8"/>
          <p:cNvSpPr>
            <a:spLocks noChangeArrowheads="1"/>
          </p:cNvSpPr>
          <p:nvPr/>
        </p:nvSpPr>
        <p:spPr bwMode="auto">
          <a:xfrm rot="-5400000">
            <a:off x="23622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5" name="Oval 9"/>
          <p:cNvSpPr>
            <a:spLocks noChangeArrowheads="1"/>
          </p:cNvSpPr>
          <p:nvPr/>
        </p:nvSpPr>
        <p:spPr bwMode="auto">
          <a:xfrm rot="-5400000">
            <a:off x="34274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6" name="Freeform 10" descr="5%"/>
          <p:cNvSpPr>
            <a:spLocks/>
          </p:cNvSpPr>
          <p:nvPr/>
        </p:nvSpPr>
        <p:spPr bwMode="auto">
          <a:xfrm rot="5400000" flipV="1">
            <a:off x="48768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7" name="Oval 11"/>
          <p:cNvSpPr>
            <a:spLocks noChangeArrowheads="1"/>
          </p:cNvSpPr>
          <p:nvPr/>
        </p:nvSpPr>
        <p:spPr bwMode="auto">
          <a:xfrm rot="5400000" flipV="1">
            <a:off x="64008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8" name="Oval 12"/>
          <p:cNvSpPr>
            <a:spLocks noChangeArrowheads="1"/>
          </p:cNvSpPr>
          <p:nvPr/>
        </p:nvSpPr>
        <p:spPr bwMode="auto">
          <a:xfrm rot="5400000" flipV="1">
            <a:off x="50403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9" name="Oval 13"/>
          <p:cNvSpPr>
            <a:spLocks noChangeArrowheads="1"/>
          </p:cNvSpPr>
          <p:nvPr/>
        </p:nvSpPr>
        <p:spPr bwMode="auto">
          <a:xfrm rot="5400000" flipV="1">
            <a:off x="5562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0" name="Oval 14"/>
          <p:cNvSpPr>
            <a:spLocks noChangeArrowheads="1"/>
          </p:cNvSpPr>
          <p:nvPr/>
        </p:nvSpPr>
        <p:spPr bwMode="auto">
          <a:xfrm rot="5400000" flipV="1">
            <a:off x="55626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1" name="Line 15"/>
          <p:cNvSpPr>
            <a:spLocks noChangeShapeType="1"/>
          </p:cNvSpPr>
          <p:nvPr/>
        </p:nvSpPr>
        <p:spPr bwMode="auto">
          <a:xfrm flipV="1">
            <a:off x="2438400" y="1828800"/>
            <a:ext cx="396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99" name="Rectangle 43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farthest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5500" name="Object 44"/>
          <p:cNvGraphicFramePr>
            <a:graphicFrameLocks noChangeAspect="1"/>
          </p:cNvGraphicFramePr>
          <p:nvPr/>
        </p:nvGraphicFramePr>
        <p:xfrm>
          <a:off x="4876800" y="3181351"/>
          <a:ext cx="5638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803240" imgH="317160" progId="Equation.3">
                  <p:embed/>
                </p:oleObj>
              </mc:Choice>
              <mc:Fallback>
                <p:oleObj name="Equation" r:id="rId4" imgW="1803240" imgH="317160" progId="Equation.3">
                  <p:embed/>
                  <p:pic>
                    <p:nvPicPr>
                      <p:cNvPr id="155550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81351"/>
                        <a:ext cx="5638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5501" name="Rectangle 45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7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C481-DFAC-4461-B96C-8F248D8F824C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1557508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</p:txBody>
      </p:sp>
      <p:sp>
        <p:nvSpPr>
          <p:cNvPr id="1557509" name="Freeform 5" descr="5%"/>
          <p:cNvSpPr>
            <a:spLocks/>
          </p:cNvSpPr>
          <p:nvPr/>
        </p:nvSpPr>
        <p:spPr bwMode="auto">
          <a:xfrm rot="-5400000">
            <a:off x="1986757" y="15184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0" name="Oval 6"/>
          <p:cNvSpPr>
            <a:spLocks noChangeArrowheads="1"/>
          </p:cNvSpPr>
          <p:nvPr/>
        </p:nvSpPr>
        <p:spPr bwMode="auto">
          <a:xfrm rot="-5400000">
            <a:off x="3276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1" name="Oval 7"/>
          <p:cNvSpPr>
            <a:spLocks noChangeArrowheads="1"/>
          </p:cNvSpPr>
          <p:nvPr/>
        </p:nvSpPr>
        <p:spPr bwMode="auto">
          <a:xfrm rot="-5400000">
            <a:off x="32004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2" name="Oval 8"/>
          <p:cNvSpPr>
            <a:spLocks noChangeArrowheads="1"/>
          </p:cNvSpPr>
          <p:nvPr/>
        </p:nvSpPr>
        <p:spPr bwMode="auto">
          <a:xfrm rot="-5400000">
            <a:off x="23622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3" name="Oval 9"/>
          <p:cNvSpPr>
            <a:spLocks noChangeArrowheads="1"/>
          </p:cNvSpPr>
          <p:nvPr/>
        </p:nvSpPr>
        <p:spPr bwMode="auto">
          <a:xfrm rot="-5400000">
            <a:off x="3427413" y="1979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4" name="Freeform 10" descr="5%"/>
          <p:cNvSpPr>
            <a:spLocks/>
          </p:cNvSpPr>
          <p:nvPr/>
        </p:nvSpPr>
        <p:spPr bwMode="auto">
          <a:xfrm rot="5400000" flipV="1">
            <a:off x="4876800" y="1371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5" name="Oval 11"/>
          <p:cNvSpPr>
            <a:spLocks noChangeArrowheads="1"/>
          </p:cNvSpPr>
          <p:nvPr/>
        </p:nvSpPr>
        <p:spPr bwMode="auto">
          <a:xfrm rot="5400000" flipV="1">
            <a:off x="64008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6" name="Oval 12"/>
          <p:cNvSpPr>
            <a:spLocks noChangeArrowheads="1"/>
          </p:cNvSpPr>
          <p:nvPr/>
        </p:nvSpPr>
        <p:spPr bwMode="auto">
          <a:xfrm rot="5400000" flipV="1">
            <a:off x="5040313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7" name="Oval 13"/>
          <p:cNvSpPr>
            <a:spLocks noChangeArrowheads="1"/>
          </p:cNvSpPr>
          <p:nvPr/>
        </p:nvSpPr>
        <p:spPr bwMode="auto">
          <a:xfrm rot="5400000" flipV="1">
            <a:off x="5562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8" name="Oval 14"/>
          <p:cNvSpPr>
            <a:spLocks noChangeArrowheads="1"/>
          </p:cNvSpPr>
          <p:nvPr/>
        </p:nvSpPr>
        <p:spPr bwMode="auto">
          <a:xfrm rot="5400000" flipV="1">
            <a:off x="55626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9" name="Line 15"/>
          <p:cNvSpPr>
            <a:spLocks noChangeShapeType="1"/>
          </p:cNvSpPr>
          <p:nvPr/>
        </p:nvSpPr>
        <p:spPr bwMode="auto">
          <a:xfrm>
            <a:off x="3352800" y="2438400"/>
            <a:ext cx="2209800" cy="762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0" name="Line 16"/>
          <p:cNvSpPr>
            <a:spLocks noChangeShapeType="1"/>
          </p:cNvSpPr>
          <p:nvPr/>
        </p:nvSpPr>
        <p:spPr bwMode="auto">
          <a:xfrm flipV="1">
            <a:off x="3352800" y="1905000"/>
            <a:ext cx="1676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1" name="Line 17"/>
          <p:cNvSpPr>
            <a:spLocks noChangeShapeType="1"/>
          </p:cNvSpPr>
          <p:nvPr/>
        </p:nvSpPr>
        <p:spPr bwMode="auto">
          <a:xfrm flipV="1">
            <a:off x="3352800" y="1524000"/>
            <a:ext cx="22098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2" name="Line 18"/>
          <p:cNvSpPr>
            <a:spLocks noChangeShapeType="1"/>
          </p:cNvSpPr>
          <p:nvPr/>
        </p:nvSpPr>
        <p:spPr bwMode="auto">
          <a:xfrm flipV="1">
            <a:off x="3352800" y="1905000"/>
            <a:ext cx="3048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4" name="Line 20"/>
          <p:cNvSpPr>
            <a:spLocks noChangeShapeType="1"/>
          </p:cNvSpPr>
          <p:nvPr/>
        </p:nvSpPr>
        <p:spPr bwMode="auto">
          <a:xfrm flipV="1">
            <a:off x="3505200" y="1905000"/>
            <a:ext cx="1524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3" name="Line 29"/>
          <p:cNvSpPr>
            <a:spLocks noChangeShapeType="1"/>
          </p:cNvSpPr>
          <p:nvPr/>
        </p:nvSpPr>
        <p:spPr bwMode="auto">
          <a:xfrm flipV="1">
            <a:off x="3200400" y="1524000"/>
            <a:ext cx="2286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4" name="Line 30"/>
          <p:cNvSpPr>
            <a:spLocks noChangeShapeType="1"/>
          </p:cNvSpPr>
          <p:nvPr/>
        </p:nvSpPr>
        <p:spPr bwMode="auto">
          <a:xfrm>
            <a:off x="2438400" y="2209800"/>
            <a:ext cx="31242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70" name="Rectangle 66"/>
          <p:cNvSpPr>
            <a:spLocks noChangeArrowheads="1"/>
          </p:cNvSpPr>
          <p:nvPr/>
        </p:nvSpPr>
        <p:spPr bwMode="gray">
          <a:xfrm>
            <a:off x="5562600" y="447675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</a:t>
            </a:r>
            <a:r>
              <a:rPr lang="en-US" i="1" u="sng">
                <a:solidFill>
                  <a:srgbClr val="FF0000"/>
                </a:solidFill>
              </a:rPr>
              <a:t>average</a:t>
            </a:r>
            <a:r>
              <a:rPr lang="en-US"/>
              <a:t> distance of </a:t>
            </a:r>
            <a:r>
              <a:rPr lang="en-US" i="1" u="sng">
                <a:solidFill>
                  <a:srgbClr val="FF0000"/>
                </a:solidFill>
              </a:rPr>
              <a:t>all pairs of data objects</a:t>
            </a:r>
            <a:r>
              <a:rPr lang="en-US"/>
              <a:t> belonging to different clusters.</a:t>
            </a:r>
          </a:p>
        </p:txBody>
      </p:sp>
      <p:sp>
        <p:nvSpPr>
          <p:cNvPr id="1557571" name="Rectangle 67"/>
          <p:cNvSpPr>
            <a:spLocks noChangeArrowheads="1"/>
          </p:cNvSpPr>
          <p:nvPr/>
        </p:nvSpPr>
        <p:spPr bwMode="gray">
          <a:xfrm>
            <a:off x="4724400" y="32766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57572" name="Line 68"/>
          <p:cNvSpPr>
            <a:spLocks noChangeShapeType="1"/>
          </p:cNvSpPr>
          <p:nvPr/>
        </p:nvSpPr>
        <p:spPr bwMode="gray">
          <a:xfrm>
            <a:off x="3200400" y="1676400"/>
            <a:ext cx="3200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3" name="Line 69"/>
          <p:cNvSpPr>
            <a:spLocks noChangeShapeType="1"/>
          </p:cNvSpPr>
          <p:nvPr/>
        </p:nvSpPr>
        <p:spPr bwMode="gray">
          <a:xfrm>
            <a:off x="3200400" y="1676400"/>
            <a:ext cx="1905000" cy="1524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4" name="Line 70"/>
          <p:cNvSpPr>
            <a:spLocks noChangeShapeType="1"/>
          </p:cNvSpPr>
          <p:nvPr/>
        </p:nvSpPr>
        <p:spPr bwMode="gray">
          <a:xfrm>
            <a:off x="3276600" y="1676400"/>
            <a:ext cx="2286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5" name="Line 71"/>
          <p:cNvSpPr>
            <a:spLocks noChangeShapeType="1"/>
          </p:cNvSpPr>
          <p:nvPr/>
        </p:nvSpPr>
        <p:spPr bwMode="gray">
          <a:xfrm flipV="1">
            <a:off x="3505200" y="1447800"/>
            <a:ext cx="2133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6" name="Line 72"/>
          <p:cNvSpPr>
            <a:spLocks noChangeShapeType="1"/>
          </p:cNvSpPr>
          <p:nvPr/>
        </p:nvSpPr>
        <p:spPr bwMode="gray">
          <a:xfrm flipV="1">
            <a:off x="3429000" y="1905000"/>
            <a:ext cx="3048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7" name="Line 73"/>
          <p:cNvSpPr>
            <a:spLocks noChangeShapeType="1"/>
          </p:cNvSpPr>
          <p:nvPr/>
        </p:nvSpPr>
        <p:spPr bwMode="gray">
          <a:xfrm>
            <a:off x="3505200" y="19812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8" name="Line 74"/>
          <p:cNvSpPr>
            <a:spLocks noChangeShapeType="1"/>
          </p:cNvSpPr>
          <p:nvPr/>
        </p:nvSpPr>
        <p:spPr bwMode="gray">
          <a:xfrm flipV="1">
            <a:off x="2438400" y="1447800"/>
            <a:ext cx="3200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9" name="Line 75"/>
          <p:cNvSpPr>
            <a:spLocks noChangeShapeType="1"/>
          </p:cNvSpPr>
          <p:nvPr/>
        </p:nvSpPr>
        <p:spPr bwMode="gray">
          <a:xfrm flipV="1">
            <a:off x="2438400" y="1905000"/>
            <a:ext cx="396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aphicFrame>
        <p:nvGraphicFramePr>
          <p:cNvPr id="1557580" name="Object 76"/>
          <p:cNvGraphicFramePr>
            <a:graphicFrameLocks noChangeAspect="1"/>
          </p:cNvGraphicFramePr>
          <p:nvPr/>
        </p:nvGraphicFramePr>
        <p:xfrm>
          <a:off x="4821238" y="3395663"/>
          <a:ext cx="5638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1803240" imgH="342720" progId="Equation.3">
                  <p:embed/>
                </p:oleObj>
              </mc:Choice>
              <mc:Fallback>
                <p:oleObj name="Equation" r:id="rId4" imgW="1803240" imgH="342720" progId="Equation.3">
                  <p:embed/>
                  <p:pic>
                    <p:nvPicPr>
                      <p:cNvPr id="155758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395663"/>
                        <a:ext cx="5638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347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9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B2D4-0827-4021-9DB8-4595514BF548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1559556" name="Rectangle 4"/>
          <p:cNvSpPr>
            <a:spLocks noChangeArrowheads="1"/>
          </p:cNvSpPr>
          <p:nvPr/>
        </p:nvSpPr>
        <p:spPr bwMode="auto">
          <a:xfrm>
            <a:off x="1828800" y="3352800"/>
            <a:ext cx="5867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>
                <a:solidFill>
                  <a:srgbClr val="FF3300"/>
                </a:solidFill>
              </a:rPr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9557" name="Line 5"/>
          <p:cNvSpPr>
            <a:spLocks noChangeShapeType="1"/>
          </p:cNvSpPr>
          <p:nvPr/>
        </p:nvSpPr>
        <p:spPr bwMode="auto">
          <a:xfrm flipV="1">
            <a:off x="2971800" y="2133600"/>
            <a:ext cx="2895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8" name="Freeform 6" descr="5%"/>
          <p:cNvSpPr>
            <a:spLocks/>
          </p:cNvSpPr>
          <p:nvPr/>
        </p:nvSpPr>
        <p:spPr bwMode="auto">
          <a:xfrm rot="-5400000">
            <a:off x="20629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9" name="Oval 7"/>
          <p:cNvSpPr>
            <a:spLocks noChangeArrowheads="1"/>
          </p:cNvSpPr>
          <p:nvPr/>
        </p:nvSpPr>
        <p:spPr bwMode="auto">
          <a:xfrm rot="-5400000">
            <a:off x="3352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0" name="Oval 8"/>
          <p:cNvSpPr>
            <a:spLocks noChangeArrowheads="1"/>
          </p:cNvSpPr>
          <p:nvPr/>
        </p:nvSpPr>
        <p:spPr bwMode="auto">
          <a:xfrm rot="-5400000">
            <a:off x="32766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1" name="Oval 9"/>
          <p:cNvSpPr>
            <a:spLocks noChangeArrowheads="1"/>
          </p:cNvSpPr>
          <p:nvPr/>
        </p:nvSpPr>
        <p:spPr bwMode="auto">
          <a:xfrm rot="-5400000">
            <a:off x="2438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2" name="Oval 10"/>
          <p:cNvSpPr>
            <a:spLocks noChangeArrowheads="1"/>
          </p:cNvSpPr>
          <p:nvPr/>
        </p:nvSpPr>
        <p:spPr bwMode="auto">
          <a:xfrm rot="-5400000">
            <a:off x="35036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3" name="Freeform 11" descr="5%"/>
          <p:cNvSpPr>
            <a:spLocks/>
          </p:cNvSpPr>
          <p:nvPr/>
        </p:nvSpPr>
        <p:spPr bwMode="auto">
          <a:xfrm rot="5400000" flipV="1">
            <a:off x="49530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64" name="Oval 12"/>
          <p:cNvSpPr>
            <a:spLocks noChangeArrowheads="1"/>
          </p:cNvSpPr>
          <p:nvPr/>
        </p:nvSpPr>
        <p:spPr bwMode="auto">
          <a:xfrm rot="5400000" flipV="1">
            <a:off x="64770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5" name="Oval 13"/>
          <p:cNvSpPr>
            <a:spLocks noChangeArrowheads="1"/>
          </p:cNvSpPr>
          <p:nvPr/>
        </p:nvSpPr>
        <p:spPr bwMode="auto">
          <a:xfrm rot="5400000" flipV="1">
            <a:off x="51165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6" name="Oval 14"/>
          <p:cNvSpPr>
            <a:spLocks noChangeArrowheads="1"/>
          </p:cNvSpPr>
          <p:nvPr/>
        </p:nvSpPr>
        <p:spPr bwMode="auto">
          <a:xfrm rot="5400000" flipV="1">
            <a:off x="5638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7" name="Oval 15"/>
          <p:cNvSpPr>
            <a:spLocks noChangeArrowheads="1"/>
          </p:cNvSpPr>
          <p:nvPr/>
        </p:nvSpPr>
        <p:spPr bwMode="auto">
          <a:xfrm rot="5400000" flipV="1">
            <a:off x="56388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8" name="Text Box 16"/>
          <p:cNvSpPr txBox="1">
            <a:spLocks noChangeArrowheads="1"/>
          </p:cNvSpPr>
          <p:nvPr/>
        </p:nvSpPr>
        <p:spPr bwMode="auto">
          <a:xfrm>
            <a:off x="28194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69" name="Text Box 17"/>
          <p:cNvSpPr txBox="1">
            <a:spLocks noChangeArrowheads="1"/>
          </p:cNvSpPr>
          <p:nvPr/>
        </p:nvSpPr>
        <p:spPr bwMode="auto">
          <a:xfrm>
            <a:off x="57150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89" name="Text Box 37"/>
          <p:cNvSpPr txBox="1">
            <a:spLocks noChangeArrowheads="1"/>
          </p:cNvSpPr>
          <p:nvPr/>
        </p:nvSpPr>
        <p:spPr bwMode="auto">
          <a:xfrm>
            <a:off x="5410200" y="5791200"/>
            <a:ext cx="3352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200">
              <a:latin typeface="Arial" panose="020B0604020202020204" pitchFamily="34" charset="0"/>
            </a:endParaRPr>
          </a:p>
        </p:txBody>
      </p:sp>
      <p:sp>
        <p:nvSpPr>
          <p:cNvPr id="1559590" name="Text Box 38"/>
          <p:cNvSpPr txBox="1">
            <a:spLocks noChangeArrowheads="1"/>
          </p:cNvSpPr>
          <p:nvPr/>
        </p:nvSpPr>
        <p:spPr bwMode="auto">
          <a:xfrm>
            <a:off x="7391400" y="2057401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m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,m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 are the means of C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 C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,</a:t>
            </a:r>
          </a:p>
        </p:txBody>
      </p:sp>
      <p:graphicFrame>
        <p:nvGraphicFramePr>
          <p:cNvPr id="1559592" name="Object 40"/>
          <p:cNvGraphicFramePr>
            <a:graphicFrameLocks noChangeAspect="1"/>
          </p:cNvGraphicFramePr>
          <p:nvPr/>
        </p:nvGraphicFramePr>
        <p:xfrm>
          <a:off x="5105400" y="3352801"/>
          <a:ext cx="510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536480" imgH="241200" progId="Equation.3">
                  <p:embed/>
                </p:oleObj>
              </mc:Choice>
              <mc:Fallback>
                <p:oleObj name="Equation" r:id="rId4" imgW="1536480" imgH="241200" progId="Equation.3">
                  <p:embed/>
                  <p:pic>
                    <p:nvPicPr>
                      <p:cNvPr id="15595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1"/>
                        <a:ext cx="5105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9593" name="Rectangle 41"/>
          <p:cNvSpPr>
            <a:spLocks noChangeArrowheads="1"/>
          </p:cNvSpPr>
          <p:nvPr/>
        </p:nvSpPr>
        <p:spPr bwMode="gray">
          <a:xfrm>
            <a:off x="5562600" y="43434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between </a:t>
            </a:r>
            <a:r>
              <a:rPr lang="en-US" i="1" u="sng">
                <a:solidFill>
                  <a:srgbClr val="FF0000"/>
                </a:solidFill>
              </a:rPr>
              <a:t>the means of the cluters.</a:t>
            </a:r>
          </a:p>
        </p:txBody>
      </p:sp>
      <p:sp>
        <p:nvSpPr>
          <p:cNvPr id="1559594" name="Rectangle 42"/>
          <p:cNvSpPr>
            <a:spLocks noChangeArrowheads="1"/>
          </p:cNvSpPr>
          <p:nvPr/>
        </p:nvSpPr>
        <p:spPr bwMode="gray">
          <a:xfrm>
            <a:off x="4724400" y="32004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6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Cluster Distance Measures	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ln w="31750"/>
        </p:spPr>
        <p:txBody>
          <a:bodyPr/>
          <a:lstStyle/>
          <a:p>
            <a:pPr marL="0" lvl="1" indent="0">
              <a:lnSpc>
                <a:spcPct val="110000"/>
              </a:lnSpc>
              <a:buNone/>
            </a:pPr>
            <a:r>
              <a:rPr lang="en-US" sz="1814" b="1" dirty="0"/>
              <a:t>Example</a:t>
            </a:r>
            <a:r>
              <a:rPr lang="en-US" sz="1814" dirty="0"/>
              <a:t>: Given a data set of five objects characterized by a single continuous  feature, assume that there are two clusters: C</a:t>
            </a:r>
            <a:r>
              <a:rPr lang="en-US" sz="1270" dirty="0"/>
              <a:t>1</a:t>
            </a:r>
            <a:r>
              <a:rPr lang="en-US" sz="1814" dirty="0"/>
              <a:t>: {a, b} and C</a:t>
            </a:r>
            <a:r>
              <a:rPr lang="en-US" sz="1270" dirty="0"/>
              <a:t>2</a:t>
            </a:r>
            <a:r>
              <a:rPr lang="en-US" sz="1814" dirty="0"/>
              <a:t>: {c, d, e}.</a:t>
            </a:r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r>
              <a:rPr lang="en-US" sz="1633" dirty="0"/>
              <a:t>1. Calculate the distance matrix.     	  2. Calculate three cluster distances between C</a:t>
            </a:r>
            <a:r>
              <a:rPr lang="en-US" sz="1270" dirty="0"/>
              <a:t>1</a:t>
            </a:r>
            <a:r>
              <a:rPr lang="en-US" sz="1633" dirty="0"/>
              <a:t> and C</a:t>
            </a:r>
            <a:r>
              <a:rPr lang="en-US" sz="1270" dirty="0"/>
              <a:t>2</a:t>
            </a:r>
            <a:r>
              <a:rPr lang="en-US" sz="1633" dirty="0"/>
              <a:t>.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77251"/>
              </p:ext>
            </p:extLst>
          </p:nvPr>
        </p:nvGraphicFramePr>
        <p:xfrm>
          <a:off x="838200" y="2016509"/>
          <a:ext cx="5389354" cy="673850"/>
        </p:xfrm>
        <a:graphic>
          <a:graphicData uri="http://schemas.openxmlformats.org/drawingml/2006/table">
            <a:tbl>
              <a:tblPr/>
              <a:tblGrid>
                <a:gridCol w="10784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0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84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70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84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87556" y="3220942"/>
          <a:ext cx="2902734" cy="2695398"/>
        </p:xfrm>
        <a:graphic>
          <a:graphicData uri="http://schemas.openxmlformats.org/drawingml/2006/table">
            <a:tbl>
              <a:tblPr/>
              <a:tblGrid>
                <a:gridCol w="4837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837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248" name="Left Bracket 38"/>
          <p:cNvSpPr>
            <a:spLocks/>
          </p:cNvSpPr>
          <p:nvPr/>
        </p:nvSpPr>
        <p:spPr bwMode="auto">
          <a:xfrm>
            <a:off x="1666128" y="3588823"/>
            <a:ext cx="41756" cy="2349833"/>
          </a:xfrm>
          <a:prstGeom prst="leftBracket">
            <a:avLst>
              <a:gd name="adj" fmla="val 833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7249" name="Right Bracket 39"/>
          <p:cNvSpPr>
            <a:spLocks/>
          </p:cNvSpPr>
          <p:nvPr/>
        </p:nvSpPr>
        <p:spPr bwMode="auto">
          <a:xfrm>
            <a:off x="4002314" y="3590977"/>
            <a:ext cx="69113" cy="2349833"/>
          </a:xfrm>
          <a:prstGeom prst="rightBracket">
            <a:avLst>
              <a:gd name="adj" fmla="val 8343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977158" y="2944492"/>
            <a:ext cx="5045230" cy="34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05" tIns="47302" rIns="94605" bIns="47302"/>
          <a:lstStyle>
            <a:lvl1pPr marL="268288" indent="-268288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endParaRPr lang="en-US" sz="1633" dirty="0"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endParaRPr lang="en-US" sz="1633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</a:p>
          <a:p>
            <a:pPr eaLnBrk="1" hangingPunct="1">
              <a:lnSpc>
                <a:spcPct val="200000"/>
              </a:lnSpc>
            </a:pPr>
            <a:endParaRPr lang="en-US" sz="1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endParaRPr lang="en-US" sz="1633" dirty="0">
              <a:latin typeface="Tahoma" panose="020B0604030504040204" pitchFamily="34" charset="0"/>
            </a:endParaRPr>
          </a:p>
        </p:txBody>
      </p:sp>
      <p:graphicFrame>
        <p:nvGraphicFramePr>
          <p:cNvPr id="7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78656"/>
              </p:ext>
            </p:extLst>
          </p:nvPr>
        </p:nvGraphicFramePr>
        <p:xfrm>
          <a:off x="5112252" y="3424712"/>
          <a:ext cx="5461347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3949700" imgH="431800" progId="Equation.3">
                  <p:embed/>
                </p:oleObj>
              </mc:Choice>
              <mc:Fallback>
                <p:oleObj name="Equation" r:id="rId4" imgW="3949700" imgH="431800" progId="Equation.3">
                  <p:embed/>
                  <p:pic>
                    <p:nvPicPr>
                      <p:cNvPr id="7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252" y="3424712"/>
                        <a:ext cx="5461347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18847"/>
              </p:ext>
            </p:extLst>
          </p:nvPr>
        </p:nvGraphicFramePr>
        <p:xfrm>
          <a:off x="5077696" y="4502068"/>
          <a:ext cx="5495903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3975100" imgH="431800" progId="Equation.3">
                  <p:embed/>
                </p:oleObj>
              </mc:Choice>
              <mc:Fallback>
                <p:oleObj name="Equation" r:id="rId6" imgW="3975100" imgH="431800" progId="Equation.3">
                  <p:embed/>
                  <p:pic>
                    <p:nvPicPr>
                      <p:cNvPr id="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696" y="4502068"/>
                        <a:ext cx="5495903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54903"/>
              </p:ext>
            </p:extLst>
          </p:nvPr>
        </p:nvGraphicFramePr>
        <p:xfrm>
          <a:off x="5164088" y="5352287"/>
          <a:ext cx="5278486" cy="103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4013200" imgH="787400" progId="Equation.3">
                  <p:embed/>
                </p:oleObj>
              </mc:Choice>
              <mc:Fallback>
                <p:oleObj name="Equation" r:id="rId8" imgW="4013200" imgH="787400" progId="Equation.3">
                  <p:embed/>
                  <p:pic>
                    <p:nvPicPr>
                      <p:cNvPr id="7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88" y="5352287"/>
                        <a:ext cx="5278486" cy="1036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5B909F1-3F16-E6B3-1F97-65F0FAC7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8" grpId="0" animBg="1"/>
      <p:bldP spid="7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A clustering is a set of clusters</a:t>
            </a:r>
          </a:p>
          <a:p>
            <a:endParaRPr lang="en-US" altLang="en-US"/>
          </a:p>
          <a:p>
            <a:r>
              <a:rPr lang="en-US" altLang="en-US"/>
              <a:t>Important distinction between hierarchical and partitional sets of clusters </a:t>
            </a:r>
          </a:p>
          <a:p>
            <a:endParaRPr lang="en-US" altLang="en-US"/>
          </a:p>
          <a:p>
            <a:pPr lvl="1"/>
            <a:r>
              <a:rPr lang="en-US" altLang="en-US"/>
              <a:t>Partitional Clustering</a:t>
            </a:r>
          </a:p>
          <a:p>
            <a:pPr lvl="2"/>
            <a:r>
              <a:rPr lang="en-US" altLang="en-US"/>
              <a:t>A division of data objects into non-overlapping subsets (clusters)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Hierarchical clustering</a:t>
            </a:r>
          </a:p>
          <a:p>
            <a:pPr lvl="2"/>
            <a:r>
              <a:rPr lang="en-US" altLang="en-US"/>
              <a:t>A set of nested clusters organized as a hierarchical tree 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1772CD-0B75-B712-F8AC-6B0C3F7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Agglomerative Algorithm	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The Agglomerative algorithm is carried out in three steps:</a:t>
            </a: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spcBef>
                <a:spcPct val="20000"/>
              </a:spcBef>
              <a:buChar char="•"/>
              <a:defRPr sz="254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856" indent="-259175" defTabSz="945990" eaLnBrk="0" hangingPunct="0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701" indent="-207340" defTabSz="94599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381" indent="-207340" defTabSz="945990" eaLnBrk="0" hangingPunct="0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6062" indent="-207340" defTabSz="945990" eaLnBrk="0" hangingPunct="0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742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42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1010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78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F8BCAF75-B0C0-4C24-AAAB-B7D4AAC4B2DB}" type="slidenum">
              <a:rPr lang="en-GB" altLang="en-US" sz="1200">
                <a:latin typeface="+mn-lt"/>
              </a:rPr>
              <a:pPr>
                <a:buNone/>
              </a:pPr>
              <a:t>70</a:t>
            </a:fld>
            <a:endParaRPr lang="en-GB" altLang="en-US" sz="1200" dirty="0">
              <a:latin typeface="+mn-lt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569115" y="1755871"/>
            <a:ext cx="4354103" cy="478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Convert all object features into a distance matrix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Set each object as a cluster (thus if we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objects, we will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clusters at the beginning)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FF0000"/>
                </a:solidFill>
              </a:rPr>
              <a:t>Repeat until number of cluster is one </a:t>
            </a:r>
            <a:r>
              <a:rPr lang="en-GB" altLang="en-US" sz="2177" dirty="0">
                <a:solidFill>
                  <a:srgbClr val="2D2D8A"/>
                </a:solidFill>
              </a:rPr>
              <a:t>(or known # of clusters)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Merge two closest clusters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Update “distance matrix”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177" dirty="0">
              <a:solidFill>
                <a:srgbClr val="FF0000"/>
              </a:solidFill>
            </a:endParaRP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98" y="1840127"/>
            <a:ext cx="3481554" cy="428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718015" y="1771014"/>
            <a:ext cx="3593863" cy="4423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cxnSp>
        <p:nvCxnSpPr>
          <p:cNvPr id="8201" name="Straight Arrow Connector 9"/>
          <p:cNvCxnSpPr>
            <a:cxnSpLocks noChangeShapeType="1"/>
          </p:cNvCxnSpPr>
          <p:nvPr/>
        </p:nvCxnSpPr>
        <p:spPr bwMode="auto">
          <a:xfrm flipV="1">
            <a:off x="5789313" y="4741424"/>
            <a:ext cx="1688942" cy="280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2900039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56FC3B-3EC9-4A2E-B363-F52A2777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Problem: clustering analysis with agglomerative algorithm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9222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1" y="4535524"/>
            <a:ext cx="3939426" cy="52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99" y="5088427"/>
            <a:ext cx="3593863" cy="55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49"/>
          <p:cNvSpPr txBox="1">
            <a:spLocks noChangeArrowheads="1"/>
          </p:cNvSpPr>
          <p:nvPr/>
        </p:nvSpPr>
        <p:spPr bwMode="auto">
          <a:xfrm>
            <a:off x="7740307" y="3567946"/>
            <a:ext cx="135485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data matrix</a:t>
            </a:r>
          </a:p>
        </p:txBody>
      </p:sp>
      <p:sp>
        <p:nvSpPr>
          <p:cNvPr id="9225" name="Text Box 50"/>
          <p:cNvSpPr txBox="1">
            <a:spLocks noChangeArrowheads="1"/>
          </p:cNvSpPr>
          <p:nvPr/>
        </p:nvSpPr>
        <p:spPr bwMode="auto">
          <a:xfrm>
            <a:off x="7685593" y="6041606"/>
            <a:ext cx="1749197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distance matrix</a:t>
            </a:r>
          </a:p>
        </p:txBody>
      </p: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3016164" y="5572215"/>
            <a:ext cx="2076466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Euclidean distance</a:t>
            </a:r>
          </a:p>
        </p:txBody>
      </p:sp>
      <p:pic>
        <p:nvPicPr>
          <p:cNvPr id="922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51" y="4102130"/>
            <a:ext cx="4250434" cy="202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51" y="1700462"/>
            <a:ext cx="3170547" cy="26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79" y="1769576"/>
            <a:ext cx="2410307" cy="189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3473555-BDF9-F648-8B69-0C3830C9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717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58073D-41FB-404B-94DA-3715649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1)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024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9576"/>
            <a:ext cx="4250434" cy="197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391590"/>
            <a:ext cx="3170547" cy="267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3981183"/>
            <a:ext cx="4276351" cy="187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08" y="4534085"/>
            <a:ext cx="622015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40" y="4534085"/>
            <a:ext cx="738643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CE72CB3-4F33-9DF7-88CE-F8DAF5B1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060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A68827-60B1-40E1-BC2D-5566D316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1)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12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1909240"/>
            <a:ext cx="3939426" cy="40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393030"/>
            <a:ext cx="3939426" cy="33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807706"/>
            <a:ext cx="3939426" cy="3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9582"/>
            <a:ext cx="3939426" cy="33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Line 19"/>
          <p:cNvSpPr>
            <a:spLocks noChangeShapeType="1"/>
          </p:cNvSpPr>
          <p:nvPr/>
        </p:nvSpPr>
        <p:spPr bwMode="auto">
          <a:xfrm flipH="1">
            <a:off x="5404872" y="3637058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1275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4188521"/>
            <a:ext cx="4060374" cy="1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56" y="4033017"/>
            <a:ext cx="4457772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2" y="1735019"/>
            <a:ext cx="4224516" cy="19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72" y="4879648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88" y="4734223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17" y="4855170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43" y="4747183"/>
            <a:ext cx="583139" cy="26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13F43EF-2A89-8C5E-D0B0-E1B94B4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0937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F7701-EAAF-4914-BBF8-F4143A66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2)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295" name="Line 13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229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31" y="1631350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4050296"/>
            <a:ext cx="4224516" cy="178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2529815"/>
            <a:ext cx="3179186" cy="262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33" y="2460702"/>
            <a:ext cx="552902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7CC83C6-C4E8-E0E1-25B8-457ADC8D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52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341F5-1AB2-4B36-BFB5-A7641F5E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2) 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 flipH="1">
            <a:off x="5473985" y="3706171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5957775" y="5088426"/>
            <a:ext cx="48378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332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2151135"/>
            <a:ext cx="4354103" cy="31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6234226" y="2531254"/>
            <a:ext cx="3939426" cy="489549"/>
            <a:chOff x="3560" y="1710"/>
            <a:chExt cx="2736" cy="340"/>
          </a:xfrm>
        </p:grpSpPr>
        <p:pic>
          <p:nvPicPr>
            <p:cNvPr id="13327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3124472"/>
            <a:ext cx="4077652" cy="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64" y="4119408"/>
            <a:ext cx="4025817" cy="18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4257634"/>
            <a:ext cx="3955265" cy="165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1700463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69" y="2529815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D13BAF5-B31D-7FA5-7AD8-1912FA48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945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8D967-27E1-4E00-855F-D20F379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3)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434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0522"/>
            <a:ext cx="4431855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36" y="2529815"/>
            <a:ext cx="3170547" cy="265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Group 28"/>
          <p:cNvGrpSpPr>
            <a:grpSpLocks/>
          </p:cNvGrpSpPr>
          <p:nvPr/>
        </p:nvGrpSpPr>
        <p:grpSpPr bwMode="auto">
          <a:xfrm>
            <a:off x="6096000" y="4119408"/>
            <a:ext cx="4369942" cy="1935157"/>
            <a:chOff x="5346700" y="4542631"/>
            <a:chExt cx="4818130" cy="2133600"/>
          </a:xfrm>
        </p:grpSpPr>
        <p:pic>
          <p:nvPicPr>
            <p:cNvPr id="14350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A33BDAE-22BB-4878-BD7E-107EB0B7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4420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41ED6-AB2A-4564-99E9-B9C86F4A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4)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2391590"/>
            <a:ext cx="3170547" cy="2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2" name="Group 30"/>
          <p:cNvGrpSpPr>
            <a:grpSpLocks/>
          </p:cNvGrpSpPr>
          <p:nvPr/>
        </p:nvGrpSpPr>
        <p:grpSpPr bwMode="auto">
          <a:xfrm>
            <a:off x="6096000" y="1907801"/>
            <a:ext cx="4155404" cy="1840127"/>
            <a:chOff x="5346700" y="2104231"/>
            <a:chExt cx="4581525" cy="2028825"/>
          </a:xfrm>
        </p:grpSpPr>
        <p:pic>
          <p:nvPicPr>
            <p:cNvPr id="15376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3" name="Group 16"/>
          <p:cNvGrpSpPr>
            <a:grpSpLocks/>
          </p:cNvGrpSpPr>
          <p:nvPr/>
        </p:nvGrpSpPr>
        <p:grpSpPr bwMode="auto">
          <a:xfrm>
            <a:off x="6234225" y="4119409"/>
            <a:ext cx="3991261" cy="1684623"/>
            <a:chOff x="5499100" y="4541838"/>
            <a:chExt cx="4400550" cy="1857375"/>
          </a:xfrm>
        </p:grpSpPr>
        <p:pic>
          <p:nvPicPr>
            <p:cNvPr id="15374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18D9CD-5567-506C-733F-ED029AC4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237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1C5A9-250B-4C77-B6C7-F3ABE28A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Final result (meeting termination condition)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639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046026"/>
            <a:ext cx="8423116" cy="38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FFBB8BD-B691-1A2C-8F0D-204DB4C3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1108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64CFE-98DB-425D-B2E2-724D28F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5957775" y="1834368"/>
            <a:ext cx="4632487" cy="444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GB" altLang="en-US" sz="1814" dirty="0">
                <a:solidFill>
                  <a:srgbClr val="000000"/>
                </a:solidFill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 startAt="2"/>
            </a:pPr>
            <a:r>
              <a:rPr lang="en-GB" altLang="en-US" sz="1814" dirty="0">
                <a:solidFill>
                  <a:srgbClr val="000000"/>
                </a:solidFill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 (D, F) at distance 0.50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GB" altLang="en-US" sz="1814" dirty="0">
                <a:solidFill>
                  <a:srgbClr val="000000"/>
                </a:solidFill>
              </a:rPr>
              <a:t>We merge cluster A and cluster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(A, B) at distance 0.71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GB" altLang="en-US" sz="1814" dirty="0">
                <a:solidFill>
                  <a:srgbClr val="000000"/>
                </a:solidFill>
              </a:rPr>
              <a:t>We merge clusters E and (D, 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((D, F), E) at distance 1.00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((D, F), E) and 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(((D, F), E), C) at distance 1.41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(((D, F), E), 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and (A, B) into ((((D, F), E), C), (A, B))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at distance 2.50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7"/>
            </a:pPr>
            <a:r>
              <a:rPr lang="en-GB" altLang="en-US" sz="1814" dirty="0">
                <a:solidFill>
                  <a:srgbClr val="000000"/>
                </a:solidFill>
              </a:rPr>
              <a:t>The last cluster contain all the objects,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thus conclude the computation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681D7E3-5A11-6E8D-A28A-A9B1DF14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5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D274B36-56B7-4AAB-E582-E1077803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097902B-658B-4FAB-9C14-AA99C4E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968574" y="177101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lifetime of a cluster (individual cluster)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F9481-E57D-8819-7564-4DE0F10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5825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8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156354" y="5168901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4911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6816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4875118" y="4260852"/>
            <a:ext cx="1978025" cy="1797507"/>
            <a:chOff x="438" y="1309"/>
            <a:chExt cx="1937" cy="1759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5997480" y="5167315"/>
            <a:ext cx="917575" cy="619582"/>
            <a:chOff x="1537" y="2197"/>
            <a:chExt cx="898" cy="606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4814792" y="4538664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4589367" y="4102101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5586317" y="5053014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4617942" y="4384677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7681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8809038" y="2360612"/>
            <a:ext cx="919162" cy="619616"/>
            <a:chOff x="1465" y="2309"/>
            <a:chExt cx="883" cy="596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7624764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7399339" y="1293814"/>
            <a:ext cx="2583903" cy="2287587"/>
            <a:chOff x="111" y="1285"/>
            <a:chExt cx="2482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8397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7567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2533651" y="1362075"/>
            <a:ext cx="1990725" cy="1808634"/>
            <a:chOff x="471" y="1117"/>
            <a:chExt cx="1935" cy="1757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3665539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2389189" y="1825626"/>
            <a:ext cx="1125537" cy="745011"/>
            <a:chOff x="332" y="1568"/>
            <a:chExt cx="1093" cy="723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2336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2295526" y="1477964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2247901" y="1216026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C27BC8-ED35-371B-6EEB-EE317ED1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Distance Measure is Better?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8484220" cy="4906963"/>
          </a:xfrm>
        </p:spPr>
        <p:txBody>
          <a:bodyPr>
            <a:normAutofit/>
          </a:bodyPr>
          <a:lstStyle/>
          <a:p>
            <a:r>
              <a:rPr lang="en-US" dirty="0"/>
              <a:t>Each method has both advantages and disadvantages; application-dependent, single-link and complete-link are the most common methods</a:t>
            </a:r>
          </a:p>
          <a:p>
            <a:r>
              <a:rPr lang="en-US" dirty="0"/>
              <a:t>Single-link</a:t>
            </a:r>
          </a:p>
          <a:p>
            <a:pPr lvl="1"/>
            <a:r>
              <a:rPr lang="en-US" dirty="0"/>
              <a:t>Can find irregular-shaped clusters</a:t>
            </a:r>
          </a:p>
          <a:p>
            <a:pPr lvl="1"/>
            <a:r>
              <a:rPr lang="en-US" dirty="0"/>
              <a:t>Sensitive to outliers, suffers the so-called chaining effects</a:t>
            </a:r>
          </a:p>
          <a:p>
            <a:pPr lvl="2"/>
            <a:r>
              <a:rPr lang="en-US" dirty="0"/>
              <a:t>In order to merge two groups, only need one pair of points to be close, irrespective of all others. Therefore clusters can be too spread out, and not compact enough </a:t>
            </a:r>
          </a:p>
          <a:p>
            <a:r>
              <a:rPr lang="en-US" dirty="0"/>
              <a:t>Average-link, and Centroid distance</a:t>
            </a:r>
          </a:p>
          <a:p>
            <a:pPr lvl="1"/>
            <a:r>
              <a:rPr lang="en-US" dirty="0"/>
              <a:t>Robust to outliers</a:t>
            </a:r>
          </a:p>
          <a:p>
            <a:pPr lvl="1"/>
            <a:r>
              <a:rPr lang="en-US" dirty="0"/>
              <a:t>Tend to break large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34018C4-413B-8734-2852-DA609020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67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57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AGNES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1158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AGNES : </a:t>
            </a:r>
            <a:r>
              <a:rPr lang="en-US" altLang="zh-CN" sz="2400" dirty="0">
                <a:solidFill>
                  <a:schemeClr val="accent2"/>
                </a:solidFill>
              </a:rPr>
              <a:t>Ag</a:t>
            </a:r>
            <a:r>
              <a:rPr lang="en-US" altLang="zh-CN" sz="2400" dirty="0">
                <a:solidFill>
                  <a:srgbClr val="C00000"/>
                </a:solidFill>
              </a:rPr>
              <a:t>glomerative </a:t>
            </a:r>
            <a:r>
              <a:rPr lang="en-US" altLang="zh-CN" sz="2400" dirty="0">
                <a:solidFill>
                  <a:schemeClr val="accent2"/>
                </a:solidFill>
              </a:rPr>
              <a:t>Nes</a:t>
            </a:r>
            <a:r>
              <a:rPr lang="en-US" altLang="zh-CN" sz="2400" dirty="0">
                <a:solidFill>
                  <a:srgbClr val="C00000"/>
                </a:solidFill>
              </a:rPr>
              <a:t>ting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</a:t>
            </a:r>
            <a:r>
              <a:rPr lang="en-US" altLang="zh-CN" sz="2400" i="1" dirty="0">
                <a:ea typeface="宋体" panose="02010600030101010101" pitchFamily="2" charset="-122"/>
              </a:rPr>
              <a:t>single-link method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Merge nodes that have </a:t>
            </a:r>
            <a:r>
              <a:rPr lang="en-US" altLang="zh-CN" sz="2400" i="1" dirty="0">
                <a:ea typeface="宋体" panose="02010600030101010101" pitchFamily="2" charset="-122"/>
              </a:rPr>
              <a:t>the least</a:t>
            </a:r>
            <a:r>
              <a:rPr lang="en-US" altLang="zh-CN" sz="2400" dirty="0">
                <a:ea typeface="宋体" panose="02010600030101010101" pitchFamily="2" charset="-122"/>
              </a:rPr>
              <a:t> dissimilarity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Eventually all objects belong to the same cluster</a:t>
            </a:r>
          </a:p>
        </p:txBody>
      </p:sp>
      <p:grpSp>
        <p:nvGrpSpPr>
          <p:cNvPr id="1371140" name="Group 4"/>
          <p:cNvGrpSpPr>
            <a:grpSpLocks/>
          </p:cNvGrpSpPr>
          <p:nvPr/>
        </p:nvGrpSpPr>
        <p:grpSpPr bwMode="auto">
          <a:xfrm>
            <a:off x="1981200" y="3810001"/>
            <a:ext cx="2209800" cy="2017713"/>
            <a:chOff x="384" y="2496"/>
            <a:chExt cx="1392" cy="1271"/>
          </a:xfrm>
        </p:grpSpPr>
        <p:graphicFrame>
          <p:nvGraphicFramePr>
            <p:cNvPr id="1371141" name="Object 5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13711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42" name="Oval 6"/>
            <p:cNvSpPr>
              <a:spLocks noChangeArrowheads="1"/>
            </p:cNvSpPr>
            <p:nvPr/>
          </p:nvSpPr>
          <p:spPr bwMode="auto">
            <a:xfrm>
              <a:off x="816" y="2716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3" name="Oval 7"/>
            <p:cNvSpPr>
              <a:spLocks noChangeArrowheads="1"/>
            </p:cNvSpPr>
            <p:nvPr/>
          </p:nvSpPr>
          <p:spPr bwMode="auto">
            <a:xfrm>
              <a:off x="816" y="300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4" name="Oval 8"/>
            <p:cNvSpPr>
              <a:spLocks noChangeArrowheads="1"/>
            </p:cNvSpPr>
            <p:nvPr/>
          </p:nvSpPr>
          <p:spPr bwMode="auto">
            <a:xfrm>
              <a:off x="1392" y="3004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1145" name="Group 9"/>
          <p:cNvGrpSpPr>
            <a:grpSpLocks/>
          </p:cNvGrpSpPr>
          <p:nvPr/>
        </p:nvGrpSpPr>
        <p:grpSpPr bwMode="auto">
          <a:xfrm>
            <a:off x="4953000" y="3810001"/>
            <a:ext cx="2209800" cy="2017713"/>
            <a:chOff x="1968" y="2496"/>
            <a:chExt cx="1392" cy="1271"/>
          </a:xfrm>
        </p:grpSpPr>
        <p:graphicFrame>
          <p:nvGraphicFramePr>
            <p:cNvPr id="1371146" name="Object 10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13711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47" name="Oval 11"/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8" name="Oval 12"/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49" name="Oval 13"/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50" name="Oval 14"/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1151" name="Group 15"/>
          <p:cNvGrpSpPr>
            <a:grpSpLocks/>
          </p:cNvGrpSpPr>
          <p:nvPr/>
        </p:nvGrpSpPr>
        <p:grpSpPr bwMode="auto">
          <a:xfrm>
            <a:off x="8001000" y="3810001"/>
            <a:ext cx="2209800" cy="2017713"/>
            <a:chOff x="3552" y="2496"/>
            <a:chExt cx="1392" cy="1271"/>
          </a:xfrm>
        </p:grpSpPr>
        <p:graphicFrame>
          <p:nvGraphicFramePr>
            <p:cNvPr id="1371152" name="Object 16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Worksheet" r:id="rId7" imgW="2200656" imgH="2076907" progId="Excel.Sheet.8">
                    <p:embed/>
                  </p:oleObj>
                </mc:Choice>
                <mc:Fallback>
                  <p:oleObj name="Worksheet" r:id="rId7" imgW="2200656" imgH="2076907" progId="Excel.Sheet.8">
                    <p:embed/>
                    <p:pic>
                      <p:nvPicPr>
                        <p:cNvPr id="13711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53" name="Oval 17"/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54" name="Oval 18"/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71155" name="Line 19"/>
          <p:cNvSpPr>
            <a:spLocks noChangeShapeType="1"/>
          </p:cNvSpPr>
          <p:nvPr/>
        </p:nvSpPr>
        <p:spPr bwMode="auto">
          <a:xfrm>
            <a:off x="441960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1156" name="Line 20"/>
          <p:cNvSpPr>
            <a:spLocks noChangeShapeType="1"/>
          </p:cNvSpPr>
          <p:nvPr/>
        </p:nvSpPr>
        <p:spPr bwMode="auto">
          <a:xfrm>
            <a:off x="739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4611291-A85A-5609-97E2-33B44F5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27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UPGMA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UPGMA: Un-weighted Pair-Group Method Average.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 Merge Strategy: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Average-link approach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distance between two clusters is measured by the average distance between two objects belonging to different clusters.</a:t>
            </a:r>
          </a:p>
        </p:txBody>
      </p:sp>
      <p:grpSp>
        <p:nvGrpSpPr>
          <p:cNvPr id="1603588" name="Group 4"/>
          <p:cNvGrpSpPr>
            <a:grpSpLocks/>
          </p:cNvGrpSpPr>
          <p:nvPr/>
        </p:nvGrpSpPr>
        <p:grpSpPr bwMode="auto">
          <a:xfrm>
            <a:off x="2249120" y="3716565"/>
            <a:ext cx="3892309" cy="769938"/>
            <a:chOff x="2811" y="2243"/>
            <a:chExt cx="2303" cy="485"/>
          </a:xfrm>
        </p:grpSpPr>
        <p:sp>
          <p:nvSpPr>
            <p:cNvPr id="1603589" name="Line 5"/>
            <p:cNvSpPr>
              <a:spLocks noChangeShapeType="1"/>
            </p:cNvSpPr>
            <p:nvPr/>
          </p:nvSpPr>
          <p:spPr bwMode="auto">
            <a:xfrm>
              <a:off x="3805" y="2467"/>
              <a:ext cx="3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3590" name="Rectangle 6"/>
            <p:cNvSpPr>
              <a:spLocks noChangeArrowheads="1"/>
            </p:cNvSpPr>
            <p:nvPr/>
          </p:nvSpPr>
          <p:spPr bwMode="auto">
            <a:xfrm>
              <a:off x="4161" y="2286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1" name="Rectangle 7"/>
            <p:cNvSpPr>
              <a:spLocks noChangeArrowheads="1"/>
            </p:cNvSpPr>
            <p:nvPr/>
          </p:nvSpPr>
          <p:spPr bwMode="auto">
            <a:xfrm>
              <a:off x="4398" y="2286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2" name="Rectangle 8"/>
            <p:cNvSpPr>
              <a:spLocks noChangeArrowheads="1"/>
            </p:cNvSpPr>
            <p:nvPr/>
          </p:nvSpPr>
          <p:spPr bwMode="auto">
            <a:xfrm>
              <a:off x="4201" y="2577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3" name="Rectangle 9"/>
            <p:cNvSpPr>
              <a:spLocks noChangeArrowheads="1"/>
            </p:cNvSpPr>
            <p:nvPr/>
          </p:nvSpPr>
          <p:spPr bwMode="auto">
            <a:xfrm>
              <a:off x="4423" y="2577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4" name="Rectangle 10"/>
            <p:cNvSpPr>
              <a:spLocks noChangeArrowheads="1"/>
            </p:cNvSpPr>
            <p:nvPr/>
          </p:nvSpPr>
          <p:spPr bwMode="auto">
            <a:xfrm>
              <a:off x="3664" y="2334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5" name="Rectangle 11"/>
            <p:cNvSpPr>
              <a:spLocks noChangeArrowheads="1"/>
            </p:cNvSpPr>
            <p:nvPr/>
          </p:nvSpPr>
          <p:spPr bwMode="auto">
            <a:xfrm>
              <a:off x="4336" y="2641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6" name="Rectangle 12"/>
            <p:cNvSpPr>
              <a:spLocks noChangeArrowheads="1"/>
            </p:cNvSpPr>
            <p:nvPr/>
          </p:nvSpPr>
          <p:spPr bwMode="auto">
            <a:xfrm>
              <a:off x="4574" y="2641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7" name="Rectangle 13"/>
            <p:cNvSpPr>
              <a:spLocks noChangeArrowheads="1"/>
            </p:cNvSpPr>
            <p:nvPr/>
          </p:nvSpPr>
          <p:spPr bwMode="auto">
            <a:xfrm>
              <a:off x="4266" y="2588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8" name="Rectangle 14"/>
            <p:cNvSpPr>
              <a:spLocks noChangeArrowheads="1"/>
            </p:cNvSpPr>
            <p:nvPr/>
          </p:nvSpPr>
          <p:spPr bwMode="auto">
            <a:xfrm>
              <a:off x="4153" y="258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9" name="Rectangle 15"/>
            <p:cNvSpPr>
              <a:spLocks noChangeArrowheads="1"/>
            </p:cNvSpPr>
            <p:nvPr/>
          </p:nvSpPr>
          <p:spPr bwMode="auto">
            <a:xfrm>
              <a:off x="4488" y="2588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0" name="Rectangle 16"/>
            <p:cNvSpPr>
              <a:spLocks noChangeArrowheads="1"/>
            </p:cNvSpPr>
            <p:nvPr/>
          </p:nvSpPr>
          <p:spPr bwMode="auto">
            <a:xfrm>
              <a:off x="4375" y="258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1" name="Rectangle 17"/>
            <p:cNvSpPr>
              <a:spLocks noChangeArrowheads="1"/>
            </p:cNvSpPr>
            <p:nvPr/>
          </p:nvSpPr>
          <p:spPr bwMode="auto">
            <a:xfrm>
              <a:off x="4049" y="260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2" name="Rectangle 18"/>
            <p:cNvSpPr>
              <a:spLocks noChangeArrowheads="1"/>
            </p:cNvSpPr>
            <p:nvPr/>
          </p:nvSpPr>
          <p:spPr bwMode="auto">
            <a:xfrm>
              <a:off x="3901" y="260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3" name="Rectangle 19"/>
            <p:cNvSpPr>
              <a:spLocks noChangeArrowheads="1"/>
            </p:cNvSpPr>
            <p:nvPr/>
          </p:nvSpPr>
          <p:spPr bwMode="auto">
            <a:xfrm>
              <a:off x="3511" y="246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4" name="Rectangle 20"/>
            <p:cNvSpPr>
              <a:spLocks noChangeArrowheads="1"/>
            </p:cNvSpPr>
            <p:nvPr/>
          </p:nvSpPr>
          <p:spPr bwMode="auto">
            <a:xfrm>
              <a:off x="3261" y="246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5" name="Rectangle 21"/>
            <p:cNvSpPr>
              <a:spLocks noChangeArrowheads="1"/>
            </p:cNvSpPr>
            <p:nvPr/>
          </p:nvSpPr>
          <p:spPr bwMode="auto">
            <a:xfrm>
              <a:off x="2909" y="2463"/>
              <a:ext cx="15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avg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6" name="Rectangle 22"/>
            <p:cNvSpPr>
              <a:spLocks noChangeArrowheads="1"/>
            </p:cNvSpPr>
            <p:nvPr/>
          </p:nvSpPr>
          <p:spPr bwMode="auto">
            <a:xfrm>
              <a:off x="4960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7" name="Rectangle 23"/>
            <p:cNvSpPr>
              <a:spLocks noChangeArrowheads="1"/>
            </p:cNvSpPr>
            <p:nvPr/>
          </p:nvSpPr>
          <p:spPr bwMode="auto">
            <a:xfrm>
              <a:off x="4803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8" name="Rectangle 24"/>
            <p:cNvSpPr>
              <a:spLocks noChangeArrowheads="1"/>
            </p:cNvSpPr>
            <p:nvPr/>
          </p:nvSpPr>
          <p:spPr bwMode="auto">
            <a:xfrm>
              <a:off x="4610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9" name="Rectangle 25"/>
            <p:cNvSpPr>
              <a:spLocks noChangeArrowheads="1"/>
            </p:cNvSpPr>
            <p:nvPr/>
          </p:nvSpPr>
          <p:spPr bwMode="auto">
            <a:xfrm>
              <a:off x="3942" y="249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0" name="Rectangle 26"/>
            <p:cNvSpPr>
              <a:spLocks noChangeArrowheads="1"/>
            </p:cNvSpPr>
            <p:nvPr/>
          </p:nvSpPr>
          <p:spPr bwMode="auto">
            <a:xfrm>
              <a:off x="3817" y="249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1" name="Rectangle 27"/>
            <p:cNvSpPr>
              <a:spLocks noChangeArrowheads="1"/>
            </p:cNvSpPr>
            <p:nvPr/>
          </p:nvSpPr>
          <p:spPr bwMode="auto">
            <a:xfrm>
              <a:off x="3371" y="2354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2" name="Rectangle 28"/>
            <p:cNvSpPr>
              <a:spLocks noChangeArrowheads="1"/>
            </p:cNvSpPr>
            <p:nvPr/>
          </p:nvSpPr>
          <p:spPr bwMode="auto">
            <a:xfrm>
              <a:off x="3143" y="2354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3" name="Rectangle 29"/>
            <p:cNvSpPr>
              <a:spLocks noChangeArrowheads="1"/>
            </p:cNvSpPr>
            <p:nvPr/>
          </p:nvSpPr>
          <p:spPr bwMode="auto">
            <a:xfrm>
              <a:off x="2811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4" name="Rectangle 30"/>
            <p:cNvSpPr>
              <a:spLocks noChangeArrowheads="1"/>
            </p:cNvSpPr>
            <p:nvPr/>
          </p:nvSpPr>
          <p:spPr bwMode="auto">
            <a:xfrm>
              <a:off x="5054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5" name="Rectangle 31"/>
            <p:cNvSpPr>
              <a:spLocks noChangeArrowheads="1"/>
            </p:cNvSpPr>
            <p:nvPr/>
          </p:nvSpPr>
          <p:spPr bwMode="auto">
            <a:xfrm>
              <a:off x="4894" y="2354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6" name="Rectangle 32"/>
            <p:cNvSpPr>
              <a:spLocks noChangeArrowheads="1"/>
            </p:cNvSpPr>
            <p:nvPr/>
          </p:nvSpPr>
          <p:spPr bwMode="auto">
            <a:xfrm>
              <a:off x="4718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7" name="Rectangle 33"/>
            <p:cNvSpPr>
              <a:spLocks noChangeArrowheads="1"/>
            </p:cNvSpPr>
            <p:nvPr/>
          </p:nvSpPr>
          <p:spPr bwMode="auto">
            <a:xfrm>
              <a:off x="3913" y="224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8" name="Rectangle 34"/>
            <p:cNvSpPr>
              <a:spLocks noChangeArrowheads="1"/>
            </p:cNvSpPr>
            <p:nvPr/>
          </p:nvSpPr>
          <p:spPr bwMode="auto">
            <a:xfrm>
              <a:off x="3565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9" name="Rectangle 35"/>
            <p:cNvSpPr>
              <a:spLocks noChangeArrowheads="1"/>
            </p:cNvSpPr>
            <p:nvPr/>
          </p:nvSpPr>
          <p:spPr bwMode="auto">
            <a:xfrm>
              <a:off x="3310" y="2354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20" name="Rectangle 36"/>
            <p:cNvSpPr>
              <a:spLocks noChangeArrowheads="1"/>
            </p:cNvSpPr>
            <p:nvPr/>
          </p:nvSpPr>
          <p:spPr bwMode="auto">
            <a:xfrm>
              <a:off x="3085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603621" name="Object 37"/>
          <p:cNvGraphicFramePr>
            <a:graphicFrameLocks noChangeAspect="1"/>
          </p:cNvGraphicFramePr>
          <p:nvPr/>
        </p:nvGraphicFramePr>
        <p:xfrm>
          <a:off x="6401167" y="3864769"/>
          <a:ext cx="3541713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Picture" r:id="rId4" imgW="2743200" imgH="1828800" progId="Word.Picture.8">
                  <p:embed/>
                </p:oleObj>
              </mc:Choice>
              <mc:Fallback>
                <p:oleObj name="Picture" r:id="rId4" imgW="2743200" imgH="1828800" progId="Word.Picture.8">
                  <p:embed/>
                  <p:pic>
                    <p:nvPicPr>
                      <p:cNvPr id="160362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167" y="3864769"/>
                        <a:ext cx="3541713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622" name="Line 38"/>
          <p:cNvSpPr>
            <a:spLocks noChangeShapeType="1"/>
          </p:cNvSpPr>
          <p:nvPr/>
        </p:nvSpPr>
        <p:spPr bwMode="auto">
          <a:xfrm flipH="1" flipV="1">
            <a:off x="8220927" y="4665445"/>
            <a:ext cx="0" cy="3762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3623" name="Text Box 39"/>
          <p:cNvSpPr txBox="1">
            <a:spLocks noChangeArrowheads="1"/>
          </p:cNvSpPr>
          <p:nvPr/>
        </p:nvSpPr>
        <p:spPr bwMode="auto">
          <a:xfrm>
            <a:off x="9047712" y="4538093"/>
            <a:ext cx="1295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Average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1603624" name="Text Box 40"/>
          <p:cNvSpPr txBox="1">
            <a:spLocks noChangeArrowheads="1"/>
          </p:cNvSpPr>
          <p:nvPr/>
        </p:nvSpPr>
        <p:spPr bwMode="auto">
          <a:xfrm>
            <a:off x="1696044" y="4824254"/>
            <a:ext cx="49113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,n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: the number of objects in cluster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75E8044-0293-36D6-1EA6-4D47624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1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208" name="Rectangle 24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DIANA </a:t>
            </a:r>
            <a:endParaRPr lang="en-US" altLang="zh-CN" dirty="0"/>
          </a:p>
        </p:txBody>
      </p:sp>
      <p:sp>
        <p:nvSpPr>
          <p:cNvPr id="1373209" name="Rectangle 25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zh-CN" dirty="0"/>
              <a:t>DIANA: </a:t>
            </a:r>
            <a:r>
              <a:rPr lang="en-US" altLang="zh-CN" dirty="0">
                <a:solidFill>
                  <a:srgbClr val="C00000"/>
                </a:solidFill>
              </a:rPr>
              <a:t>Di</a:t>
            </a:r>
            <a:r>
              <a:rPr lang="en-US" altLang="zh-CN" dirty="0"/>
              <a:t>visive </a:t>
            </a:r>
            <a:r>
              <a:rPr lang="en-US" altLang="zh-CN" dirty="0">
                <a:solidFill>
                  <a:srgbClr val="C00000"/>
                </a:solidFill>
              </a:rPr>
              <a:t>Ana</a:t>
            </a:r>
            <a:r>
              <a:rPr lang="en-US" altLang="zh-CN" dirty="0"/>
              <a:t>lysis</a:t>
            </a:r>
          </a:p>
          <a:p>
            <a:r>
              <a:rPr lang="en-US" dirty="0"/>
              <a:t>First, all of the objects form one cluster.</a:t>
            </a:r>
          </a:p>
          <a:p>
            <a:r>
              <a:rPr lang="en-US" dirty="0"/>
              <a:t>The cluster is split according to some principle, such as the minimum Euclidean distance between the closest neighboring objects in the cluster.</a:t>
            </a:r>
          </a:p>
          <a:p>
            <a:r>
              <a:rPr lang="en-US" dirty="0"/>
              <a:t>The cluster splitting process repeats until, eventually, each new cluster contains a single object, or a termination condition is met.</a:t>
            </a:r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B2B6B6F-3FAC-89A6-DDED-73514745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62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C00000"/>
                </a:solidFill>
              </a:rPr>
              <a:t>Splitting Process of DIANA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FA081C0-367C-4B14-9998-42769BC4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6881232" cy="4930077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Choose the object O</a:t>
            </a:r>
            <a:r>
              <a:rPr lang="en-US" sz="2400" baseline="-25000">
                <a:latin typeface="Garamond (W1)" pitchFamily="18" charset="0"/>
              </a:rPr>
              <a:t>h</a:t>
            </a:r>
            <a:r>
              <a:rPr lang="en-US" sz="2400">
                <a:latin typeface="Garamond (W1)" pitchFamily="18" charset="0"/>
              </a:rPr>
              <a:t> which is most dissimilar to other objects in C.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Let C1={O</a:t>
            </a:r>
            <a:r>
              <a:rPr lang="en-US" sz="2400" baseline="-25000">
                <a:latin typeface="Garamond (W1)" pitchFamily="18" charset="0"/>
              </a:rPr>
              <a:t>h</a:t>
            </a:r>
            <a:r>
              <a:rPr lang="en-US" sz="2400">
                <a:latin typeface="Garamond (W1)" pitchFamily="18" charset="0"/>
              </a:rPr>
              <a:t>}, C2=C-C1.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For each object O</a:t>
            </a:r>
            <a:r>
              <a:rPr lang="en-US" sz="2400" baseline="-25000">
                <a:latin typeface="Garamond (W1)" pitchFamily="18" charset="0"/>
              </a:rPr>
              <a:t>i</a:t>
            </a:r>
            <a:r>
              <a:rPr lang="en-US" sz="2400">
                <a:latin typeface="Garamond (W1)" pitchFamily="18" charset="0"/>
              </a:rPr>
              <a:t> in C2, tell whether it is more close to C1 or to other objects in C2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/>
              <a:t>Choose the object O</a:t>
            </a:r>
            <a:r>
              <a:rPr lang="en-US" sz="2400" baseline="-25000"/>
              <a:t>k</a:t>
            </a:r>
            <a:r>
              <a:rPr lang="en-US" sz="2400"/>
              <a:t> with greatest D score.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/>
              <a:t>If D</a:t>
            </a:r>
            <a:r>
              <a:rPr lang="en-US" sz="2400" baseline="-25000"/>
              <a:t>k</a:t>
            </a:r>
            <a:r>
              <a:rPr lang="en-US" sz="2400">
                <a:cs typeface="Arial" panose="020B0604020202020204" pitchFamily="34" charset="0"/>
              </a:rPr>
              <a:t>&gt;0, move O</a:t>
            </a:r>
            <a:r>
              <a:rPr lang="en-US" sz="2400" baseline="-25000">
                <a:cs typeface="Arial" panose="020B0604020202020204" pitchFamily="34" charset="0"/>
              </a:rPr>
              <a:t>k</a:t>
            </a:r>
            <a:r>
              <a:rPr lang="en-US" sz="2400">
                <a:cs typeface="Arial" panose="020B0604020202020204" pitchFamily="34" charset="0"/>
              </a:rPr>
              <a:t> from C2 to C1, and repeat 3-5.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cs typeface="Arial" panose="020B0604020202020204" pitchFamily="34" charset="0"/>
              </a:rPr>
              <a:t>Otherwise, stop splitting process.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endParaRPr lang="en-IN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EB4E-E112-4116-80F7-88A9C2E3A311}" type="slidenum">
              <a:rPr lang="zh-CN" altLang="en-US" smtClean="0"/>
              <a:pPr/>
              <a:t>86</a:t>
            </a:fld>
            <a:endParaRPr lang="en-US" altLang="zh-CN" dirty="0"/>
          </a:p>
        </p:txBody>
      </p:sp>
      <p:sp>
        <p:nvSpPr>
          <p:cNvPr id="1599520" name="Line 32"/>
          <p:cNvSpPr>
            <a:spLocks noChangeShapeType="1"/>
          </p:cNvSpPr>
          <p:nvPr/>
        </p:nvSpPr>
        <p:spPr bwMode="auto">
          <a:xfrm>
            <a:off x="5076825" y="2476500"/>
            <a:ext cx="1066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9589" name="Group 101"/>
          <p:cNvGrpSpPr>
            <a:grpSpLocks/>
          </p:cNvGrpSpPr>
          <p:nvPr/>
        </p:nvGrpSpPr>
        <p:grpSpPr bwMode="auto">
          <a:xfrm>
            <a:off x="8184994" y="114301"/>
            <a:ext cx="3423425" cy="1513778"/>
            <a:chOff x="240" y="624"/>
            <a:chExt cx="1968" cy="1056"/>
          </a:xfrm>
        </p:grpSpPr>
        <p:sp>
          <p:nvSpPr>
            <p:cNvPr id="1599491" name="Oval 3"/>
            <p:cNvSpPr>
              <a:spLocks noChangeArrowheads="1"/>
            </p:cNvSpPr>
            <p:nvPr/>
          </p:nvSpPr>
          <p:spPr bwMode="auto">
            <a:xfrm>
              <a:off x="1008" y="67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2" name="Oval 4"/>
            <p:cNvSpPr>
              <a:spLocks noChangeArrowheads="1"/>
            </p:cNvSpPr>
            <p:nvPr/>
          </p:nvSpPr>
          <p:spPr bwMode="auto">
            <a:xfrm>
              <a:off x="1056" y="76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3" name="Oval 5"/>
            <p:cNvSpPr>
              <a:spLocks noChangeArrowheads="1"/>
            </p:cNvSpPr>
            <p:nvPr/>
          </p:nvSpPr>
          <p:spPr bwMode="auto">
            <a:xfrm>
              <a:off x="1104" y="67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4" name="Oval 6"/>
            <p:cNvSpPr>
              <a:spLocks noChangeArrowheads="1"/>
            </p:cNvSpPr>
            <p:nvPr/>
          </p:nvSpPr>
          <p:spPr bwMode="auto">
            <a:xfrm>
              <a:off x="960" y="7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5" name="Oval 7"/>
            <p:cNvSpPr>
              <a:spLocks noChangeArrowheads="1"/>
            </p:cNvSpPr>
            <p:nvPr/>
          </p:nvSpPr>
          <p:spPr bwMode="auto">
            <a:xfrm>
              <a:off x="1230" y="7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6" name="Oval 8"/>
            <p:cNvSpPr>
              <a:spLocks noChangeArrowheads="1"/>
            </p:cNvSpPr>
            <p:nvPr/>
          </p:nvSpPr>
          <p:spPr bwMode="auto">
            <a:xfrm>
              <a:off x="960" y="8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7" name="Oval 9"/>
            <p:cNvSpPr>
              <a:spLocks noChangeArrowheads="1"/>
            </p:cNvSpPr>
            <p:nvPr/>
          </p:nvSpPr>
          <p:spPr bwMode="auto">
            <a:xfrm>
              <a:off x="1122" y="84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8" name="Oval 10"/>
            <p:cNvSpPr>
              <a:spLocks noChangeArrowheads="1"/>
            </p:cNvSpPr>
            <p:nvPr/>
          </p:nvSpPr>
          <p:spPr bwMode="auto">
            <a:xfrm>
              <a:off x="1278" y="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9" name="Oval 11"/>
            <p:cNvSpPr>
              <a:spLocks noChangeArrowheads="1"/>
            </p:cNvSpPr>
            <p:nvPr/>
          </p:nvSpPr>
          <p:spPr bwMode="auto">
            <a:xfrm>
              <a:off x="1326" y="81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0" name="Oval 12"/>
            <p:cNvSpPr>
              <a:spLocks noChangeArrowheads="1"/>
            </p:cNvSpPr>
            <p:nvPr/>
          </p:nvSpPr>
          <p:spPr bwMode="auto">
            <a:xfrm>
              <a:off x="1056" y="91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1" name="Oval 13"/>
            <p:cNvSpPr>
              <a:spLocks noChangeArrowheads="1"/>
            </p:cNvSpPr>
            <p:nvPr/>
          </p:nvSpPr>
          <p:spPr bwMode="auto">
            <a:xfrm>
              <a:off x="1278" y="9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2" name="Oval 14"/>
            <p:cNvSpPr>
              <a:spLocks noChangeArrowheads="1"/>
            </p:cNvSpPr>
            <p:nvPr/>
          </p:nvSpPr>
          <p:spPr bwMode="auto">
            <a:xfrm>
              <a:off x="1422" y="71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3" name="Oval 15"/>
            <p:cNvSpPr>
              <a:spLocks noChangeArrowheads="1"/>
            </p:cNvSpPr>
            <p:nvPr/>
          </p:nvSpPr>
          <p:spPr bwMode="auto">
            <a:xfrm>
              <a:off x="1422" y="906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4" name="Oval 16"/>
            <p:cNvSpPr>
              <a:spLocks noChangeArrowheads="1"/>
            </p:cNvSpPr>
            <p:nvPr/>
          </p:nvSpPr>
          <p:spPr bwMode="auto">
            <a:xfrm>
              <a:off x="768" y="624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53" name="AutoShape 65"/>
            <p:cNvSpPr>
              <a:spLocks noChangeArrowheads="1"/>
            </p:cNvSpPr>
            <p:nvPr/>
          </p:nvSpPr>
          <p:spPr bwMode="auto">
            <a:xfrm>
              <a:off x="1152" y="1056"/>
              <a:ext cx="96" cy="336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99565" name="Text Box 77"/>
            <p:cNvSpPr txBox="1">
              <a:spLocks noChangeArrowheads="1"/>
            </p:cNvSpPr>
            <p:nvPr/>
          </p:nvSpPr>
          <p:spPr bwMode="auto">
            <a:xfrm>
              <a:off x="1728" y="672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99570" name="Oval 82"/>
            <p:cNvSpPr>
              <a:spLocks noChangeArrowheads="1"/>
            </p:cNvSpPr>
            <p:nvPr/>
          </p:nvSpPr>
          <p:spPr bwMode="auto">
            <a:xfrm>
              <a:off x="474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1" name="Oval 83"/>
            <p:cNvSpPr>
              <a:spLocks noChangeArrowheads="1"/>
            </p:cNvSpPr>
            <p:nvPr/>
          </p:nvSpPr>
          <p:spPr bwMode="auto">
            <a:xfrm>
              <a:off x="522" y="14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2" name="Oval 84"/>
            <p:cNvSpPr>
              <a:spLocks noChangeArrowheads="1"/>
            </p:cNvSpPr>
            <p:nvPr/>
          </p:nvSpPr>
          <p:spPr bwMode="auto">
            <a:xfrm>
              <a:off x="570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3" name="Oval 85"/>
            <p:cNvSpPr>
              <a:spLocks noChangeArrowheads="1"/>
            </p:cNvSpPr>
            <p:nvPr/>
          </p:nvSpPr>
          <p:spPr bwMode="auto">
            <a:xfrm>
              <a:off x="426" y="138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4" name="Oval 86"/>
            <p:cNvSpPr>
              <a:spLocks noChangeArrowheads="1"/>
            </p:cNvSpPr>
            <p:nvPr/>
          </p:nvSpPr>
          <p:spPr bwMode="auto">
            <a:xfrm>
              <a:off x="666" y="14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5" name="Oval 87"/>
            <p:cNvSpPr>
              <a:spLocks noChangeArrowheads="1"/>
            </p:cNvSpPr>
            <p:nvPr/>
          </p:nvSpPr>
          <p:spPr bwMode="auto">
            <a:xfrm>
              <a:off x="426" y="15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6" name="Oval 88"/>
            <p:cNvSpPr>
              <a:spLocks noChangeArrowheads="1"/>
            </p:cNvSpPr>
            <p:nvPr/>
          </p:nvSpPr>
          <p:spPr bwMode="auto">
            <a:xfrm>
              <a:off x="588" y="155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7" name="Oval 89"/>
            <p:cNvSpPr>
              <a:spLocks noChangeArrowheads="1"/>
            </p:cNvSpPr>
            <p:nvPr/>
          </p:nvSpPr>
          <p:spPr bwMode="auto">
            <a:xfrm>
              <a:off x="714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8" name="Oval 90"/>
            <p:cNvSpPr>
              <a:spLocks noChangeArrowheads="1"/>
            </p:cNvSpPr>
            <p:nvPr/>
          </p:nvSpPr>
          <p:spPr bwMode="auto">
            <a:xfrm>
              <a:off x="762" y="15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9" name="Oval 91"/>
            <p:cNvSpPr>
              <a:spLocks noChangeArrowheads="1"/>
            </p:cNvSpPr>
            <p:nvPr/>
          </p:nvSpPr>
          <p:spPr bwMode="auto">
            <a:xfrm>
              <a:off x="522" y="16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0" name="Oval 92"/>
            <p:cNvSpPr>
              <a:spLocks noChangeArrowheads="1"/>
            </p:cNvSpPr>
            <p:nvPr/>
          </p:nvSpPr>
          <p:spPr bwMode="auto">
            <a:xfrm>
              <a:off x="714" y="16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1" name="Oval 93"/>
            <p:cNvSpPr>
              <a:spLocks noChangeArrowheads="1"/>
            </p:cNvSpPr>
            <p:nvPr/>
          </p:nvSpPr>
          <p:spPr bwMode="auto">
            <a:xfrm>
              <a:off x="858" y="1380"/>
              <a:ext cx="48" cy="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2" name="Oval 94"/>
            <p:cNvSpPr>
              <a:spLocks noChangeArrowheads="1"/>
            </p:cNvSpPr>
            <p:nvPr/>
          </p:nvSpPr>
          <p:spPr bwMode="auto">
            <a:xfrm>
              <a:off x="240" y="1296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3" name="Oval 95"/>
            <p:cNvSpPr>
              <a:spLocks noChangeArrowheads="1"/>
            </p:cNvSpPr>
            <p:nvPr/>
          </p:nvSpPr>
          <p:spPr bwMode="auto">
            <a:xfrm>
              <a:off x="1944" y="15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4" name="Oval 96"/>
            <p:cNvSpPr>
              <a:spLocks noChangeArrowheads="1"/>
            </p:cNvSpPr>
            <p:nvPr/>
          </p:nvSpPr>
          <p:spPr bwMode="auto">
            <a:xfrm>
              <a:off x="1344" y="1296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5" name="Text Box 97"/>
            <p:cNvSpPr txBox="1">
              <a:spLocks noChangeArrowheads="1"/>
            </p:cNvSpPr>
            <p:nvPr/>
          </p:nvSpPr>
          <p:spPr bwMode="auto">
            <a:xfrm>
              <a:off x="288" y="1104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599586" name="Text Box 98"/>
            <p:cNvSpPr txBox="1">
              <a:spLocks noChangeArrowheads="1"/>
            </p:cNvSpPr>
            <p:nvPr/>
          </p:nvSpPr>
          <p:spPr bwMode="auto">
            <a:xfrm>
              <a:off x="1536" y="1104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</p:grpSp>
      <p:graphicFrame>
        <p:nvGraphicFramePr>
          <p:cNvPr id="41" name="Object 73">
            <a:extLst>
              <a:ext uri="{FF2B5EF4-FFF2-40B4-BE49-F238E27FC236}">
                <a16:creationId xmlns:a16="http://schemas.microsoft.com/office/drawing/2014/main" xmlns="" id="{F87581E6-52C5-4422-8D71-3DDA41B23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13348"/>
              </p:ext>
            </p:extLst>
          </p:nvPr>
        </p:nvGraphicFramePr>
        <p:xfrm>
          <a:off x="1764674" y="3552018"/>
          <a:ext cx="4648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2120760" imgH="330120" progId="Equation.3">
                  <p:embed/>
                </p:oleObj>
              </mc:Choice>
              <mc:Fallback>
                <p:oleObj name="Equation" r:id="rId4" imgW="2120760" imgH="330120" progId="Equation.3">
                  <p:embed/>
                  <p:pic>
                    <p:nvPicPr>
                      <p:cNvPr id="160160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764674" y="3552018"/>
                        <a:ext cx="4648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BB32E0CF-2F21-48B9-82D9-B6E26D08A008}"/>
              </a:ext>
            </a:extLst>
          </p:cNvPr>
          <p:cNvGrpSpPr/>
          <p:nvPr/>
        </p:nvGrpSpPr>
        <p:grpSpPr>
          <a:xfrm>
            <a:off x="8263306" y="2089061"/>
            <a:ext cx="3621668" cy="4237969"/>
            <a:chOff x="7346794" y="914401"/>
            <a:chExt cx="4114800" cy="5334000"/>
          </a:xfrm>
        </p:grpSpPr>
        <p:sp>
          <p:nvSpPr>
            <p:cNvPr id="118" name="Oval 17">
              <a:extLst>
                <a:ext uri="{FF2B5EF4-FFF2-40B4-BE49-F238E27FC236}">
                  <a16:creationId xmlns:a16="http://schemas.microsoft.com/office/drawing/2014/main" xmlns="" id="{4392643C-DC6F-4550-B16D-51BFABBC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2549526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8">
              <a:extLst>
                <a:ext uri="{FF2B5EF4-FFF2-40B4-BE49-F238E27FC236}">
                  <a16:creationId xmlns:a16="http://schemas.microsoft.com/office/drawing/2014/main" xmlns="" id="{499CBAA8-FBCE-4814-B4CB-9EC410CF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27209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9">
              <a:extLst>
                <a:ext uri="{FF2B5EF4-FFF2-40B4-BE49-F238E27FC236}">
                  <a16:creationId xmlns:a16="http://schemas.microsoft.com/office/drawing/2014/main" xmlns="" id="{91A1E5A2-6D11-4826-960C-86EB7B877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25495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20">
              <a:extLst>
                <a:ext uri="{FF2B5EF4-FFF2-40B4-BE49-F238E27FC236}">
                  <a16:creationId xmlns:a16="http://schemas.microsoft.com/office/drawing/2014/main" xmlns="" id="{F7437061-2897-4EDA-8E94-E99B7E1A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908" y="26352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21">
              <a:extLst>
                <a:ext uri="{FF2B5EF4-FFF2-40B4-BE49-F238E27FC236}">
                  <a16:creationId xmlns:a16="http://schemas.microsoft.com/office/drawing/2014/main" xmlns="" id="{ADC3D018-B3B8-4151-A40B-4B0F7B34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858" y="27209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22">
              <a:extLst>
                <a:ext uri="{FF2B5EF4-FFF2-40B4-BE49-F238E27FC236}">
                  <a16:creationId xmlns:a16="http://schemas.microsoft.com/office/drawing/2014/main" xmlns="" id="{D77577C1-9610-4FAE-B187-D9C14FDE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908" y="2806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23">
              <a:extLst>
                <a:ext uri="{FF2B5EF4-FFF2-40B4-BE49-F238E27FC236}">
                  <a16:creationId xmlns:a16="http://schemas.microsoft.com/office/drawing/2014/main" xmlns="" id="{3BC4C80B-9949-42BA-AFFF-B05A6AB7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9108" y="28606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24">
              <a:extLst>
                <a:ext uri="{FF2B5EF4-FFF2-40B4-BE49-F238E27FC236}">
                  <a16:creationId xmlns:a16="http://schemas.microsoft.com/office/drawing/2014/main" xmlns="" id="{A77D2562-17EF-4D32-9A64-E8AA0A51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25495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25">
              <a:extLst>
                <a:ext uri="{FF2B5EF4-FFF2-40B4-BE49-F238E27FC236}">
                  <a16:creationId xmlns:a16="http://schemas.microsoft.com/office/drawing/2014/main" xmlns="" id="{5CC2DFCA-A431-4F24-A791-DAB0F5EE5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2806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26">
              <a:extLst>
                <a:ext uri="{FF2B5EF4-FFF2-40B4-BE49-F238E27FC236}">
                  <a16:creationId xmlns:a16="http://schemas.microsoft.com/office/drawing/2014/main" xmlns="" id="{FE2A71BB-B3D5-4785-9CD3-184967578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2979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27">
              <a:extLst>
                <a:ext uri="{FF2B5EF4-FFF2-40B4-BE49-F238E27FC236}">
                  <a16:creationId xmlns:a16="http://schemas.microsoft.com/office/drawing/2014/main" xmlns="" id="{3309F5EE-C1BD-418E-AEA3-E2AD8318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2979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28">
              <a:extLst>
                <a:ext uri="{FF2B5EF4-FFF2-40B4-BE49-F238E27FC236}">
                  <a16:creationId xmlns:a16="http://schemas.microsoft.com/office/drawing/2014/main" xmlns="" id="{51B6D199-365C-438F-A753-A0FBF32B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9970" y="2635251"/>
              <a:ext cx="984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29">
              <a:extLst>
                <a:ext uri="{FF2B5EF4-FFF2-40B4-BE49-F238E27FC236}">
                  <a16:creationId xmlns:a16="http://schemas.microsoft.com/office/drawing/2014/main" xmlns="" id="{AB6BABBA-7D04-41F7-B816-C024D2E84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795" y="2462214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30">
              <a:extLst>
                <a:ext uri="{FF2B5EF4-FFF2-40B4-BE49-F238E27FC236}">
                  <a16:creationId xmlns:a16="http://schemas.microsoft.com/office/drawing/2014/main" xmlns="" id="{7E9E6F7E-6DBF-4583-A8E8-838AE090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219" y="2979739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31">
              <a:extLst>
                <a:ext uri="{FF2B5EF4-FFF2-40B4-BE49-F238E27FC236}">
                  <a16:creationId xmlns:a16="http://schemas.microsoft.com/office/drawing/2014/main" xmlns="" id="{956B6CBD-CE2A-4E5E-938A-60C5F815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457" y="2462214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33">
              <a:extLst>
                <a:ext uri="{FF2B5EF4-FFF2-40B4-BE49-F238E27FC236}">
                  <a16:creationId xmlns:a16="http://schemas.microsoft.com/office/drawing/2014/main" xmlns="" id="{81E8C7BE-1FC2-45B2-8E67-662E4BC4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370046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34">
              <a:extLst>
                <a:ext uri="{FF2B5EF4-FFF2-40B4-BE49-F238E27FC236}">
                  <a16:creationId xmlns:a16="http://schemas.microsoft.com/office/drawing/2014/main" xmlns="" id="{1291CF14-C25A-4EE8-AAEA-85297228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3871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35">
              <a:extLst>
                <a:ext uri="{FF2B5EF4-FFF2-40B4-BE49-F238E27FC236}">
                  <a16:creationId xmlns:a16="http://schemas.microsoft.com/office/drawing/2014/main" xmlns="" id="{56035FD0-DE1F-4045-B719-960FA13F9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019" y="3700464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36">
              <a:extLst>
                <a:ext uri="{FF2B5EF4-FFF2-40B4-BE49-F238E27FC236}">
                  <a16:creationId xmlns:a16="http://schemas.microsoft.com/office/drawing/2014/main" xmlns="" id="{52AF012A-698A-4D83-83B3-91D971CB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3786189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37">
              <a:extLst>
                <a:ext uri="{FF2B5EF4-FFF2-40B4-BE49-F238E27FC236}">
                  <a16:creationId xmlns:a16="http://schemas.microsoft.com/office/drawing/2014/main" xmlns="" id="{D461C56B-A8AE-48D5-9CD3-29DD7C56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3871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38">
              <a:extLst>
                <a:ext uri="{FF2B5EF4-FFF2-40B4-BE49-F238E27FC236}">
                  <a16:creationId xmlns:a16="http://schemas.microsoft.com/office/drawing/2014/main" xmlns="" id="{ED711DC0-AE82-4F04-A420-CBD04B1D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3957639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9">
              <a:extLst>
                <a:ext uri="{FF2B5EF4-FFF2-40B4-BE49-F238E27FC236}">
                  <a16:creationId xmlns:a16="http://schemas.microsoft.com/office/drawing/2014/main" xmlns="" id="{23758B7E-992A-47C5-87FA-E8549088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533" y="40116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40">
              <a:extLst>
                <a:ext uri="{FF2B5EF4-FFF2-40B4-BE49-F238E27FC236}">
                  <a16:creationId xmlns:a16="http://schemas.microsoft.com/office/drawing/2014/main" xmlns="" id="{29681EFD-8A32-4B07-B471-B2A0C7A8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370046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41">
              <a:extLst>
                <a:ext uri="{FF2B5EF4-FFF2-40B4-BE49-F238E27FC236}">
                  <a16:creationId xmlns:a16="http://schemas.microsoft.com/office/drawing/2014/main" xmlns="" id="{59234C0D-1FC7-43E6-8613-17A22F0B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133" y="3957639"/>
              <a:ext cx="96837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42">
              <a:extLst>
                <a:ext uri="{FF2B5EF4-FFF2-40B4-BE49-F238E27FC236}">
                  <a16:creationId xmlns:a16="http://schemas.microsoft.com/office/drawing/2014/main" xmlns="" id="{CBBCA1CD-D024-4D2F-BC63-C78F8862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43">
              <a:extLst>
                <a:ext uri="{FF2B5EF4-FFF2-40B4-BE49-F238E27FC236}">
                  <a16:creationId xmlns:a16="http://schemas.microsoft.com/office/drawing/2014/main" xmlns="" id="{C7871B93-DBE4-41CB-96D6-6186CBA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44">
              <a:extLst>
                <a:ext uri="{FF2B5EF4-FFF2-40B4-BE49-F238E27FC236}">
                  <a16:creationId xmlns:a16="http://schemas.microsoft.com/office/drawing/2014/main" xmlns="" id="{2CF994A0-1D9B-40C3-8BF2-27B1B0BE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7245" y="3752851"/>
              <a:ext cx="98425" cy="87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45">
              <a:extLst>
                <a:ext uri="{FF2B5EF4-FFF2-40B4-BE49-F238E27FC236}">
                  <a16:creationId xmlns:a16="http://schemas.microsoft.com/office/drawing/2014/main" xmlns="" id="{4CDE955B-D9BD-47A4-A2C0-F1824BAFA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220" y="3613151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46">
              <a:extLst>
                <a:ext uri="{FF2B5EF4-FFF2-40B4-BE49-F238E27FC236}">
                  <a16:creationId xmlns:a16="http://schemas.microsoft.com/office/drawing/2014/main" xmlns="" id="{5F188B28-50EB-4394-87F9-8A4DFA69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1058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47">
              <a:extLst>
                <a:ext uri="{FF2B5EF4-FFF2-40B4-BE49-F238E27FC236}">
                  <a16:creationId xmlns:a16="http://schemas.microsoft.com/office/drawing/2014/main" xmlns="" id="{B79DAB01-E6BF-4E62-9902-E3BE60D8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882" y="3613151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48">
              <a:extLst>
                <a:ext uri="{FF2B5EF4-FFF2-40B4-BE49-F238E27FC236}">
                  <a16:creationId xmlns:a16="http://schemas.microsoft.com/office/drawing/2014/main" xmlns="" id="{22AAD438-0EB1-4F27-AE79-2473B7BF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8858" y="3989388"/>
              <a:ext cx="12731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49">
              <a:extLst>
                <a:ext uri="{FF2B5EF4-FFF2-40B4-BE49-F238E27FC236}">
                  <a16:creationId xmlns:a16="http://schemas.microsoft.com/office/drawing/2014/main" xmlns="" id="{B6628B1D-726C-469E-89D1-47C8ADAAF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095" y="2667000"/>
              <a:ext cx="12731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50">
              <a:extLst>
                <a:ext uri="{FF2B5EF4-FFF2-40B4-BE49-F238E27FC236}">
                  <a16:creationId xmlns:a16="http://schemas.microsoft.com/office/drawing/2014/main" xmlns="" id="{33BBF4B9-8CC1-458A-ABD0-D02AC81D1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5646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51">
              <a:extLst>
                <a:ext uri="{FF2B5EF4-FFF2-40B4-BE49-F238E27FC236}">
                  <a16:creationId xmlns:a16="http://schemas.microsoft.com/office/drawing/2014/main" xmlns="" id="{CD61100C-D1DC-4D6D-A8ED-9DDC8E9FE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581818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52">
              <a:extLst>
                <a:ext uri="{FF2B5EF4-FFF2-40B4-BE49-F238E27FC236}">
                  <a16:creationId xmlns:a16="http://schemas.microsoft.com/office/drawing/2014/main" xmlns="" id="{749A16BD-9810-4E86-BDAF-2E01DEAA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019" y="5646739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53">
              <a:extLst>
                <a:ext uri="{FF2B5EF4-FFF2-40B4-BE49-F238E27FC236}">
                  <a16:creationId xmlns:a16="http://schemas.microsoft.com/office/drawing/2014/main" xmlns="" id="{EA45A7DE-315A-40D3-8172-82AF3212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573246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4">
              <a:extLst>
                <a:ext uri="{FF2B5EF4-FFF2-40B4-BE49-F238E27FC236}">
                  <a16:creationId xmlns:a16="http://schemas.microsoft.com/office/drawing/2014/main" xmlns="" id="{B29A23E9-EDE5-494F-B112-A982E494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590391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55">
              <a:extLst>
                <a:ext uri="{FF2B5EF4-FFF2-40B4-BE49-F238E27FC236}">
                  <a16:creationId xmlns:a16="http://schemas.microsoft.com/office/drawing/2014/main" xmlns="" id="{50F003E8-3182-46C2-A99D-CA6D618C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533" y="595788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56">
              <a:extLst>
                <a:ext uri="{FF2B5EF4-FFF2-40B4-BE49-F238E27FC236}">
                  <a16:creationId xmlns:a16="http://schemas.microsoft.com/office/drawing/2014/main" xmlns="" id="{71492865-5BE2-4CB7-B2A8-BF772E23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60769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57">
              <a:extLst>
                <a:ext uri="{FF2B5EF4-FFF2-40B4-BE49-F238E27FC236}">
                  <a16:creationId xmlns:a16="http://schemas.microsoft.com/office/drawing/2014/main" xmlns="" id="{BE0DCFB8-BC35-4648-A2E5-0E032D09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220" y="5559426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58">
              <a:extLst>
                <a:ext uri="{FF2B5EF4-FFF2-40B4-BE49-F238E27FC236}">
                  <a16:creationId xmlns:a16="http://schemas.microsoft.com/office/drawing/2014/main" xmlns="" id="{30823B7D-1448-49CD-88BA-976AC778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882" y="5559426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59">
              <a:extLst>
                <a:ext uri="{FF2B5EF4-FFF2-40B4-BE49-F238E27FC236}">
                  <a16:creationId xmlns:a16="http://schemas.microsoft.com/office/drawing/2014/main" xmlns="" id="{766F50C0-F379-41C7-9885-63C64A78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45" y="57864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60">
              <a:extLst>
                <a:ext uri="{FF2B5EF4-FFF2-40B4-BE49-F238E27FC236}">
                  <a16:creationId xmlns:a16="http://schemas.microsoft.com/office/drawing/2014/main" xmlns="" id="{A6A92A7B-5CE9-4E1E-A031-15DDFB9A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070" y="5613401"/>
              <a:ext cx="98425" cy="8731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61">
              <a:extLst>
                <a:ext uri="{FF2B5EF4-FFF2-40B4-BE49-F238E27FC236}">
                  <a16:creationId xmlns:a16="http://schemas.microsoft.com/office/drawing/2014/main" xmlns="" id="{B6F80E8B-2735-4EC6-9CFB-4E2E21AE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494" y="5872164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62">
              <a:extLst>
                <a:ext uri="{FF2B5EF4-FFF2-40B4-BE49-F238E27FC236}">
                  <a16:creationId xmlns:a16="http://schemas.microsoft.com/office/drawing/2014/main" xmlns="" id="{8591F7D2-649B-4E98-B5D9-9A86AA779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070" y="60436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63">
              <a:extLst>
                <a:ext uri="{FF2B5EF4-FFF2-40B4-BE49-F238E27FC236}">
                  <a16:creationId xmlns:a16="http://schemas.microsoft.com/office/drawing/2014/main" xmlns="" id="{25ADFA56-F04D-47E1-903A-948038CC0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58" y="57007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64">
              <a:extLst>
                <a:ext uri="{FF2B5EF4-FFF2-40B4-BE49-F238E27FC236}">
                  <a16:creationId xmlns:a16="http://schemas.microsoft.com/office/drawing/2014/main" xmlns="" id="{B2805B35-2176-46BF-99B2-66239F18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58" y="6043614"/>
              <a:ext cx="98425" cy="85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utoShape 66">
              <a:extLst>
                <a:ext uri="{FF2B5EF4-FFF2-40B4-BE49-F238E27FC236}">
                  <a16:creationId xmlns:a16="http://schemas.microsoft.com/office/drawing/2014/main" xmlns="" id="{833E97B9-6709-46EC-A311-6AFFF862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2840038"/>
              <a:ext cx="195262" cy="601662"/>
            </a:xfrm>
            <a:prstGeom prst="downArrow">
              <a:avLst>
                <a:gd name="adj1" fmla="val 50000"/>
                <a:gd name="adj2" fmla="val 770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6" name="AutoShape 67">
              <a:extLst>
                <a:ext uri="{FF2B5EF4-FFF2-40B4-BE49-F238E27FC236}">
                  <a16:creationId xmlns:a16="http://schemas.microsoft.com/office/drawing/2014/main" xmlns="" id="{FAA7F2D2-778D-4F1C-9DF0-408E0CD0B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4194176"/>
              <a:ext cx="195262" cy="601663"/>
            </a:xfrm>
            <a:prstGeom prst="downArrow">
              <a:avLst>
                <a:gd name="adj1" fmla="val 50000"/>
                <a:gd name="adj2" fmla="val 770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7" name="Text Box 68">
              <a:extLst>
                <a:ext uri="{FF2B5EF4-FFF2-40B4-BE49-F238E27FC236}">
                  <a16:creationId xmlns:a16="http://schemas.microsoft.com/office/drawing/2014/main" xmlns="" id="{72F77EDB-C6A2-4D5D-B903-B0B9C2281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7376" y="4564281"/>
              <a:ext cx="888932" cy="515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dirty="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68" name="AutoShape 69">
              <a:extLst>
                <a:ext uri="{FF2B5EF4-FFF2-40B4-BE49-F238E27FC236}">
                  <a16:creationId xmlns:a16="http://schemas.microsoft.com/office/drawing/2014/main" xmlns="" id="{9F987A15-7E37-485A-B6CF-471C5D91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5043488"/>
              <a:ext cx="195262" cy="603250"/>
            </a:xfrm>
            <a:prstGeom prst="downArrow">
              <a:avLst>
                <a:gd name="adj1" fmla="val 50000"/>
                <a:gd name="adj2" fmla="val 772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9" name="Text Box 75">
              <a:extLst>
                <a:ext uri="{FF2B5EF4-FFF2-40B4-BE49-F238E27FC236}">
                  <a16:creationId xmlns:a16="http://schemas.microsoft.com/office/drawing/2014/main" xmlns="" id="{151A6358-F7C1-4F3A-8970-E44BBC520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2119313"/>
              <a:ext cx="979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:a16="http://schemas.microsoft.com/office/drawing/2014/main" xmlns="" id="{BE82DC5A-68F9-490E-A1B3-7B990DE4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6308" y="2119313"/>
              <a:ext cx="9794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1" name="Text Box 78">
              <a:extLst>
                <a:ext uri="{FF2B5EF4-FFF2-40B4-BE49-F238E27FC236}">
                  <a16:creationId xmlns:a16="http://schemas.microsoft.com/office/drawing/2014/main" xmlns="" id="{329F52C9-9FAA-433A-AB79-179F41E0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3263900"/>
              <a:ext cx="979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2" name="Text Box 79">
              <a:extLst>
                <a:ext uri="{FF2B5EF4-FFF2-40B4-BE49-F238E27FC236}">
                  <a16:creationId xmlns:a16="http://schemas.microsoft.com/office/drawing/2014/main" xmlns="" id="{1900258C-A85D-46C3-A31B-F56E58DA8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9994" y="3263900"/>
              <a:ext cx="979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3" name="Text Box 80">
              <a:extLst>
                <a:ext uri="{FF2B5EF4-FFF2-40B4-BE49-F238E27FC236}">
                  <a16:creationId xmlns:a16="http://schemas.microsoft.com/office/drawing/2014/main" xmlns="" id="{9A8E3C7A-04A0-4D1E-AC0C-9D535C988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6794" y="5221288"/>
              <a:ext cx="9794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4" name="Text Box 81">
              <a:extLst>
                <a:ext uri="{FF2B5EF4-FFF2-40B4-BE49-F238E27FC236}">
                  <a16:creationId xmlns:a16="http://schemas.microsoft.com/office/drawing/2014/main" xmlns="" id="{F17AE8F1-9A32-435F-96B0-6567D3952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1569" y="5221288"/>
              <a:ext cx="9794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5" name="Oval 82">
              <a:extLst>
                <a:ext uri="{FF2B5EF4-FFF2-40B4-BE49-F238E27FC236}">
                  <a16:creationId xmlns:a16="http://schemas.microsoft.com/office/drawing/2014/main" xmlns="" id="{34942B99-49ED-4A65-8647-9E791580F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33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83">
              <a:extLst>
                <a:ext uri="{FF2B5EF4-FFF2-40B4-BE49-F238E27FC236}">
                  <a16:creationId xmlns:a16="http://schemas.microsoft.com/office/drawing/2014/main" xmlns="" id="{AD5CDB80-9275-483C-9482-A4AE2D24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58" y="1495426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84">
              <a:extLst>
                <a:ext uri="{FF2B5EF4-FFF2-40B4-BE49-F238E27FC236}">
                  <a16:creationId xmlns:a16="http://schemas.microsoft.com/office/drawing/2014/main" xmlns="" id="{EA6D88C7-A6D0-40A5-A8BF-7CBF6B88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895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85">
              <a:extLst>
                <a:ext uri="{FF2B5EF4-FFF2-40B4-BE49-F238E27FC236}">
                  <a16:creationId xmlns:a16="http://schemas.microsoft.com/office/drawing/2014/main" xmlns="" id="{D6EC08D9-D30E-4BDD-965A-9D003670E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08" y="1409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86">
              <a:extLst>
                <a:ext uri="{FF2B5EF4-FFF2-40B4-BE49-F238E27FC236}">
                  <a16:creationId xmlns:a16="http://schemas.microsoft.com/office/drawing/2014/main" xmlns="" id="{CB72B16B-A589-42EF-B0F3-EB30D2265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744" y="1495426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87">
              <a:extLst>
                <a:ext uri="{FF2B5EF4-FFF2-40B4-BE49-F238E27FC236}">
                  <a16:creationId xmlns:a16="http://schemas.microsoft.com/office/drawing/2014/main" xmlns="" id="{B317D09D-B9F1-463B-AC15-7B3086FA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08" y="16668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88">
              <a:extLst>
                <a:ext uri="{FF2B5EF4-FFF2-40B4-BE49-F238E27FC236}">
                  <a16:creationId xmlns:a16="http://schemas.microsoft.com/office/drawing/2014/main" xmlns="" id="{39252BC6-1916-4AA9-B86B-4190E834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6408" y="17208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89">
              <a:extLst>
                <a:ext uri="{FF2B5EF4-FFF2-40B4-BE49-F238E27FC236}">
                  <a16:creationId xmlns:a16="http://schemas.microsoft.com/office/drawing/2014/main" xmlns="" id="{4B4B28EC-25D3-4731-983C-9C6FD16B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583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90">
              <a:extLst>
                <a:ext uri="{FF2B5EF4-FFF2-40B4-BE49-F238E27FC236}">
                  <a16:creationId xmlns:a16="http://schemas.microsoft.com/office/drawing/2014/main" xmlns="" id="{50958C96-BB80-4279-9871-CE89713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008" y="16668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91">
              <a:extLst>
                <a:ext uri="{FF2B5EF4-FFF2-40B4-BE49-F238E27FC236}">
                  <a16:creationId xmlns:a16="http://schemas.microsoft.com/office/drawing/2014/main" xmlns="" id="{6E770E0E-343F-4A54-98F4-FC303BC0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58" y="183991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92">
              <a:extLst>
                <a:ext uri="{FF2B5EF4-FFF2-40B4-BE49-F238E27FC236}">
                  <a16:creationId xmlns:a16="http://schemas.microsoft.com/office/drawing/2014/main" xmlns="" id="{17EB00F0-0A24-42A2-9FD1-AA4760A4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583" y="1839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93">
              <a:extLst>
                <a:ext uri="{FF2B5EF4-FFF2-40B4-BE49-F238E27FC236}">
                  <a16:creationId xmlns:a16="http://schemas.microsoft.com/office/drawing/2014/main" xmlns="" id="{44E4A719-2212-4CA8-AFCD-F05508C4B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858" y="1409701"/>
              <a:ext cx="96837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94">
              <a:extLst>
                <a:ext uri="{FF2B5EF4-FFF2-40B4-BE49-F238E27FC236}">
                  <a16:creationId xmlns:a16="http://schemas.microsoft.com/office/drawing/2014/main" xmlns="" id="{DB640265-D3E7-4DA7-8ACA-DC75869B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795" y="1258889"/>
              <a:ext cx="1763713" cy="68738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95">
              <a:extLst>
                <a:ext uri="{FF2B5EF4-FFF2-40B4-BE49-F238E27FC236}">
                  <a16:creationId xmlns:a16="http://schemas.microsoft.com/office/drawing/2014/main" xmlns="" id="{9F02166A-CBF3-4108-BA29-A423516D7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5008" y="17748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96">
              <a:extLst>
                <a:ext uri="{FF2B5EF4-FFF2-40B4-BE49-F238E27FC236}">
                  <a16:creationId xmlns:a16="http://schemas.microsoft.com/office/drawing/2014/main" xmlns="" id="{CF3633A1-5AC1-48AB-9818-D20A431B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457" y="1258889"/>
              <a:ext cx="1763712" cy="68738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97">
              <a:extLst>
                <a:ext uri="{FF2B5EF4-FFF2-40B4-BE49-F238E27FC236}">
                  <a16:creationId xmlns:a16="http://schemas.microsoft.com/office/drawing/2014/main" xmlns="" id="{6307C52C-9319-4E47-8CDA-1AE33269D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914401"/>
              <a:ext cx="979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91" name="Text Box 98">
              <a:extLst>
                <a:ext uri="{FF2B5EF4-FFF2-40B4-BE49-F238E27FC236}">
                  <a16:creationId xmlns:a16="http://schemas.microsoft.com/office/drawing/2014/main" xmlns="" id="{18FE288E-A852-4F3F-8ED7-3FCD55A7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1569" y="914401"/>
              <a:ext cx="979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92" name="AutoShape 99">
              <a:extLst>
                <a:ext uri="{FF2B5EF4-FFF2-40B4-BE49-F238E27FC236}">
                  <a16:creationId xmlns:a16="http://schemas.microsoft.com/office/drawing/2014/main" xmlns="" id="{FDE18ABB-696D-4A88-A196-7034263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0044" y="1795463"/>
              <a:ext cx="196850" cy="603250"/>
            </a:xfrm>
            <a:prstGeom prst="downArrow">
              <a:avLst>
                <a:gd name="adj1" fmla="val 50000"/>
                <a:gd name="adj2" fmla="val 766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82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905000" y="3200401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52600" y="5791201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324600" y="5791201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324600" y="3200401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141923-2361-12F9-4A73-00873EF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4501</Words>
  <Application>Microsoft Office PowerPoint</Application>
  <PresentationFormat>Widescreen</PresentationFormat>
  <Paragraphs>1021</Paragraphs>
  <Slides>86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86</vt:i4>
      </vt:variant>
    </vt:vector>
  </HeadingPairs>
  <TitlesOfParts>
    <vt:vector size="105" baseType="lpstr">
      <vt:lpstr>MS PGothic</vt:lpstr>
      <vt:lpstr>MS PGothic</vt:lpstr>
      <vt:lpstr>宋体</vt:lpstr>
      <vt:lpstr>Arial</vt:lpstr>
      <vt:lpstr>Calibri</vt:lpstr>
      <vt:lpstr>Calibri Light</vt:lpstr>
      <vt:lpstr>Cambria Math</vt:lpstr>
      <vt:lpstr>Garamond (W1)</vt:lpstr>
      <vt:lpstr>Monotype Sorts</vt:lpstr>
      <vt:lpstr>Symbol</vt:lpstr>
      <vt:lpstr>Tahoma</vt:lpstr>
      <vt:lpstr>Times New Roman</vt:lpstr>
      <vt:lpstr>Wingdings</vt:lpstr>
      <vt:lpstr>Office Theme</vt:lpstr>
      <vt:lpstr>Document</vt:lpstr>
      <vt:lpstr>VISIO</vt:lpstr>
      <vt:lpstr>Equation</vt:lpstr>
      <vt:lpstr>Worksheet</vt:lpstr>
      <vt:lpstr>Picture</vt:lpstr>
      <vt:lpstr>Clustering Techniques</vt:lpstr>
      <vt:lpstr>What is Cluster Analysis?</vt:lpstr>
      <vt:lpstr>Applications of Cluster Analysis</vt:lpstr>
      <vt:lpstr>Examples of Clustering Applications</vt:lpstr>
      <vt:lpstr>Requirements of Clustering in Data Mining </vt:lpstr>
      <vt:lpstr>Notion of a Cluster can be Ambiguous</vt:lpstr>
      <vt:lpstr>Types of Clustering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What Is Good Clustering?</vt:lpstr>
      <vt:lpstr>Clustering Algorithms</vt:lpstr>
      <vt:lpstr>Partitioning Clustering Approach</vt:lpstr>
      <vt:lpstr>K-means  algorithm</vt:lpstr>
      <vt:lpstr>K-means - Example</vt:lpstr>
      <vt:lpstr>PowerPoint Presentation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K-means - Example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</vt:lpstr>
      <vt:lpstr>Weaknesses of k-means</vt:lpstr>
      <vt:lpstr>Weaknesses of k-means</vt:lpstr>
      <vt:lpstr>The K-Medoids Clustering Method</vt:lpstr>
      <vt:lpstr>PAM Partition Around Medoids</vt:lpstr>
      <vt:lpstr>Swapping Cost</vt:lpstr>
      <vt:lpstr>K-medoids Example</vt:lpstr>
      <vt:lpstr>K-medoids Example</vt:lpstr>
      <vt:lpstr>K-medoids Properties</vt:lpstr>
      <vt:lpstr>CLARA (Clustering Large Applications) </vt:lpstr>
      <vt:lpstr>CLARA (Clustering Large Applications) </vt:lpstr>
      <vt:lpstr>CLARA Properties</vt:lpstr>
      <vt:lpstr>CLARA - Algorithm</vt:lpstr>
      <vt:lpstr>Complexity of CLARA </vt:lpstr>
      <vt:lpstr>CLARANS (“Randomized” CLARA)</vt:lpstr>
      <vt:lpstr>CLARANS (“Randomized” CLARA)</vt:lpstr>
      <vt:lpstr>CLARANS (“Randomized” CLARA)</vt:lpstr>
      <vt:lpstr>CLARANS</vt:lpstr>
      <vt:lpstr>CLARANS - Algorithm</vt:lpstr>
      <vt:lpstr>Hierarchical Clustering</vt:lpstr>
      <vt:lpstr>Hierarchical Clustering</vt:lpstr>
      <vt:lpstr>Hierarchical Clustering</vt:lpstr>
      <vt:lpstr>Dendrogram</vt:lpstr>
      <vt:lpstr>Dendrogram</vt:lpstr>
      <vt:lpstr>Dendrogram</vt:lpstr>
      <vt:lpstr>How to Merge Clusters?</vt:lpstr>
      <vt:lpstr>How to Define Inter-Cluster Distance</vt:lpstr>
      <vt:lpstr>How to Define Inter-Cluster Distance</vt:lpstr>
      <vt:lpstr>How to Define Inter-Cluster Distance</vt:lpstr>
      <vt:lpstr>How to Define Inter-Cluster Distance</vt:lpstr>
      <vt:lpstr>Cluster Distance Measures </vt:lpstr>
      <vt:lpstr> Agglomerative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Hierarchical Clustering: Comparison</vt:lpstr>
      <vt:lpstr>Which Distance Measure is Better?</vt:lpstr>
      <vt:lpstr>AGNES </vt:lpstr>
      <vt:lpstr>UPGMA</vt:lpstr>
      <vt:lpstr>DIANA </vt:lpstr>
      <vt:lpstr>Splitting Process of DIANA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Sumit kumar</cp:lastModifiedBy>
  <cp:revision>344</cp:revision>
  <dcterms:created xsi:type="dcterms:W3CDTF">2018-08-09T05:48:18Z</dcterms:created>
  <dcterms:modified xsi:type="dcterms:W3CDTF">2024-12-18T12:09:27Z</dcterms:modified>
</cp:coreProperties>
</file>