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22" Type="http://schemas.openxmlformats.org/officeDocument/2006/relationships/slide" Target="slides/slide18.xml"/><Relationship Id="rId10" Type="http://schemas.openxmlformats.org/officeDocument/2006/relationships/slide" Target="slides/slide6.xml"/><Relationship Id="rId21" Type="http://schemas.openxmlformats.org/officeDocument/2006/relationships/slide" Target="slides/slide17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b="1" sz="6000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200"/>
              <a:buFont typeface="Times New Roman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  <a:defRPr b="1" i="0" sz="4400" u="none" cap="none" strike="noStrike">
                <a:solidFill>
                  <a:srgbClr val="C00000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www.nytimes.com/2012/02/19/magazine/shopping-habits.html?pagewanted=1&amp;_r=2&amp;hp&amp;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6000"/>
              <a:buFont typeface="Times New Roman"/>
              <a:buNone/>
            </a:pPr>
            <a:r>
              <a:rPr lang="en-US"/>
              <a:t>Introduction to Data Science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What is Data Science?</a:t>
            </a:r>
            <a:endParaRPr/>
          </a:p>
        </p:txBody>
      </p:sp>
      <p:sp>
        <p:nvSpPr>
          <p:cNvPr id="162" name="Google Shape;16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Fourth paradigm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“… change of all sciences moving from observational, to theoretical, to computational and now to the 4th Paradigm – Data-Intensive Scientific Discovery”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[image%255B3%255D.png]" id="167" name="Google Shape;167;p23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3568" y="111967"/>
            <a:ext cx="9370880" cy="6412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What is Data Science?</a:t>
            </a:r>
            <a:endParaRPr/>
          </a:p>
        </p:txBody>
      </p:sp>
      <p:sp>
        <p:nvSpPr>
          <p:cNvPr id="173" name="Google Shape;173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Theories and techniques from many fields and disciplines are used to investigate and analyze a large amount of data to help decision makers in many industries such as science, engineering, economics, politics, finance, and education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Computer Science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Pattern recognition, visualization, data warehousing, High performance computing, Databases, AI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Mathematics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Mathematical Modeling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Statistics</a:t>
            </a:r>
            <a:endParaRPr/>
          </a:p>
          <a:p>
            <a:pPr indent="-228600" lvl="2" marL="11430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Statistical and Stochastic modeling, Probability.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upload.wikimedia.org/wikipedia/commons/4/44/DataScienceDisciplines.png" id="178" name="Google Shape;178;p2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0220" y="379380"/>
            <a:ext cx="7875037" cy="59073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Real Life Examples</a:t>
            </a:r>
            <a:endParaRPr/>
          </a:p>
        </p:txBody>
      </p:sp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Companies learn your secrets, shopping patterns, and preferences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example, can we know if a woman is pregnant, even if she doesn’t want us to know?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Target case study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Science and election (2008, 2012)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1 million people installed the Obama Facebook app that gave access to info on “friends”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Data Science and Big Data – SAME?</a:t>
            </a:r>
            <a:endParaRPr/>
          </a:p>
        </p:txBody>
      </p:sp>
      <p:sp>
        <p:nvSpPr>
          <p:cNvPr id="190" name="Google Shape;190;p2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3600"/>
              <a:buNone/>
            </a:pPr>
            <a:r>
              <a:rPr b="0" i="0" lang="en-US" sz="3600">
                <a:solidFill>
                  <a:srgbClr val="C00000"/>
                </a:solidFill>
              </a:rPr>
              <a:t>NO</a:t>
            </a:r>
            <a:endParaRPr b="0" i="0" sz="2800">
              <a:solidFill>
                <a:srgbClr val="C00000"/>
              </a:solidFill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solidFill>
                <a:srgbClr val="00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>
                <a:solidFill>
                  <a:srgbClr val="000000"/>
                </a:solidFill>
              </a:rPr>
              <a:t>Big data = crude oil</a:t>
            </a: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science is about refining the “crude oil”</a:t>
            </a:r>
            <a:br>
              <a:rPr lang="en-US"/>
            </a:b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Data Science</a:t>
            </a:r>
            <a:endParaRPr/>
          </a:p>
        </p:txBody>
      </p:sp>
      <p:sp>
        <p:nvSpPr>
          <p:cNvPr id="196" name="Google Shape;196;p2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Data Science depends upon DATA and Application. </a:t>
            </a:r>
            <a:endParaRPr/>
          </a:p>
        </p:txBody>
      </p:sp>
      <p:pic>
        <p:nvPicPr>
          <p:cNvPr id="197" name="Google Shape;197;p28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525697" y="1825625"/>
            <a:ext cx="4474605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Core Research Issues &amp; Interactions</a:t>
            </a:r>
            <a:endParaRPr/>
          </a:p>
        </p:txBody>
      </p:sp>
      <p:pic>
        <p:nvPicPr>
          <p:cNvPr id="203" name="Google Shape;203;p2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1978900"/>
            <a:ext cx="5181600" cy="4044788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Sources </a:t>
            </a:r>
            <a:endParaRPr/>
          </a:p>
        </p:txBody>
      </p:sp>
      <p:sp>
        <p:nvSpPr>
          <p:cNvPr id="210" name="Google Shape;210;p3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Char char="•"/>
            </a:pPr>
            <a:r>
              <a:rPr b="0" i="0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ÖZSU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et al., on “</a:t>
            </a:r>
            <a:r>
              <a:rPr b="0" i="0" lang="en-US" sz="2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Ecosystem”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Nasr et al. “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Introduction to Data Science”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https://hbr.org/2012/10/data-scientist-the-sexiest-job-of-the-21st-century/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Data </a:t>
            </a:r>
            <a:r>
              <a:rPr lang="en-US" sz="4800"/>
              <a:t>Data</a:t>
            </a:r>
            <a:r>
              <a:rPr lang="en-US"/>
              <a:t> </a:t>
            </a:r>
            <a:r>
              <a:rPr lang="en-US" sz="6000"/>
              <a:t>Data….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“Data is the new oil” - Clive Humby declared in 2006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Data growth in both commercial and scientific databases due to advances in data generation and collection technologies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Lots of data is being collected and warehoused </a:t>
            </a:r>
            <a:endParaRPr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508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Big Data</a:t>
            </a:r>
            <a:endParaRPr/>
          </a:p>
        </p:txBody>
      </p:sp>
      <p:grpSp>
        <p:nvGrpSpPr>
          <p:cNvPr id="97" name="Google Shape;97;p15"/>
          <p:cNvGrpSpPr/>
          <p:nvPr/>
        </p:nvGrpSpPr>
        <p:grpSpPr>
          <a:xfrm>
            <a:off x="838200" y="1865312"/>
            <a:ext cx="10515600" cy="4271963"/>
            <a:chOff x="0" y="39687"/>
            <a:chExt cx="10515600" cy="4271963"/>
          </a:xfrm>
        </p:grpSpPr>
        <p:sp>
          <p:nvSpPr>
            <p:cNvPr id="98" name="Google Shape;98;p15"/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15"/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imes New Roma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Volume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size of the data</a:t>
              </a:r>
              <a:endParaRPr b="0" i="0" sz="2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0" name="Google Shape;100;p15"/>
            <p:cNvSpPr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  <a:solidFill>
              <a:srgbClr val="93F316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15"/>
            <p:cNvSpPr txBox="1"/>
            <p:nvPr/>
          </p:nvSpPr>
          <p:spPr>
            <a:xfrm>
              <a:off x="3614737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imes New Roma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Variety 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diversity of sources, formats, quality, structures</a:t>
              </a:r>
              <a:endParaRPr b="0" i="0" sz="2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" name="Google Shape;102;p15"/>
            <p:cNvSpPr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  <a:solidFill>
              <a:srgbClr val="2EE844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15"/>
            <p:cNvSpPr txBox="1"/>
            <p:nvPr/>
          </p:nvSpPr>
          <p:spPr>
            <a:xfrm>
              <a:off x="7229475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10475" lIns="110475" spcFirstLastPara="1" rIns="110475" wrap="square" tIns="1104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imes New Roma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Velocity</a:t>
              </a:r>
              <a:endParaRPr/>
            </a:p>
            <a:p>
              <a:pPr indent="-228600" lvl="1" marL="228600" marR="0" rtl="0" algn="l">
                <a:lnSpc>
                  <a:spcPct val="90000"/>
                </a:lnSpc>
                <a:spcBef>
                  <a:spcPts val="1015"/>
                </a:spcBef>
                <a:spcAft>
                  <a:spcPts val="0"/>
                </a:spcAft>
                <a:buClr>
                  <a:schemeClr val="lt1"/>
                </a:buClr>
                <a:buSzPts val="2300"/>
                <a:buFont typeface="Times New Roman"/>
                <a:buChar char="•"/>
              </a:pPr>
              <a:r>
                <a:rPr b="0" i="0" lang="en-US" sz="23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The latency of data processing relative to the growing demand for interactivity</a:t>
              </a:r>
              <a:endParaRPr b="0" i="0" sz="2300" u="none" cap="none" strike="noStrike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" name="Google Shape;104;p15"/>
            <p:cNvSpPr/>
            <p:nvPr/>
          </p:nvSpPr>
          <p:spPr>
            <a:xfrm>
              <a:off x="1807368" y="2339975"/>
              <a:ext cx="3286125" cy="1971675"/>
            </a:xfrm>
            <a:prstGeom prst="rect">
              <a:avLst/>
            </a:prstGeom>
            <a:solidFill>
              <a:srgbClr val="44DEBE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5" name="Google Shape;105;p15"/>
            <p:cNvSpPr txBox="1"/>
            <p:nvPr/>
          </p:nvSpPr>
          <p:spPr>
            <a:xfrm>
              <a:off x="1807368" y="233997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imes New Roma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Veracity </a:t>
              </a:r>
              <a:endParaRPr/>
            </a:p>
          </p:txBody>
        </p:sp>
        <p:sp>
          <p:nvSpPr>
            <p:cNvPr id="106" name="Google Shape;106;p15"/>
            <p:cNvSpPr/>
            <p:nvPr/>
          </p:nvSpPr>
          <p:spPr>
            <a:xfrm>
              <a:off x="5422106" y="2339975"/>
              <a:ext cx="3286125" cy="1971675"/>
            </a:xfrm>
            <a:prstGeom prst="rect">
              <a:avLst/>
            </a:prstGeom>
            <a:solidFill>
              <a:srgbClr val="5999D5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15"/>
            <p:cNvSpPr txBox="1"/>
            <p:nvPr/>
          </p:nvSpPr>
          <p:spPr>
            <a:xfrm>
              <a:off x="5422106" y="2339975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475" lIns="110475" spcFirstLastPara="1" rIns="110475" wrap="square" tIns="1104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900"/>
                <a:buFont typeface="Times New Roman"/>
                <a:buNone/>
              </a:pPr>
              <a:r>
                <a:rPr b="0" i="0" lang="en-US" sz="2900" u="none" cap="none" strike="noStrike">
                  <a:solidFill>
                    <a:schemeClr val="lt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Value</a:t>
              </a:r>
              <a:endParaRPr/>
            </a:p>
          </p:txBody>
        </p:sp>
      </p:grpSp>
      <p:grpSp>
        <p:nvGrpSpPr>
          <p:cNvPr id="108" name="Google Shape;108;p15"/>
          <p:cNvGrpSpPr/>
          <p:nvPr/>
        </p:nvGrpSpPr>
        <p:grpSpPr>
          <a:xfrm>
            <a:off x="9052930" y="106976"/>
            <a:ext cx="2218450" cy="1648620"/>
            <a:chOff x="0" y="39687"/>
            <a:chExt cx="3286125" cy="1971675"/>
          </a:xfrm>
        </p:grpSpPr>
        <p:sp>
          <p:nvSpPr>
            <p:cNvPr id="109" name="Google Shape;109;p15"/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0" name="Google Shape;110;p15"/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4300" lIns="194300" spcFirstLastPara="1" rIns="194300" wrap="square" tIns="1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3Vs</a:t>
              </a:r>
              <a:endParaRPr/>
            </a:p>
          </p:txBody>
        </p:sp>
      </p:grpSp>
      <p:sp>
        <p:nvSpPr>
          <p:cNvPr id="111" name="Google Shape;111;p15"/>
          <p:cNvSpPr/>
          <p:nvPr/>
        </p:nvSpPr>
        <p:spPr>
          <a:xfrm>
            <a:off x="2593910" y="4133461"/>
            <a:ext cx="3387012" cy="20435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6211080" y="4133461"/>
            <a:ext cx="3387012" cy="204350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lt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3" name="Google Shape;113;p15"/>
          <p:cNvGrpSpPr/>
          <p:nvPr/>
        </p:nvGrpSpPr>
        <p:grpSpPr>
          <a:xfrm>
            <a:off x="375458" y="5009065"/>
            <a:ext cx="2218450" cy="1648620"/>
            <a:chOff x="0" y="39687"/>
            <a:chExt cx="3286125" cy="1971675"/>
          </a:xfrm>
        </p:grpSpPr>
        <p:sp>
          <p:nvSpPr>
            <p:cNvPr id="114" name="Google Shape;114;p15"/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5" name="Google Shape;115;p15"/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4300" lIns="194300" spcFirstLastPara="1" rIns="194300" wrap="square" tIns="1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r>
                <a:rPr baseline="30000"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Vs</a:t>
              </a:r>
              <a:endParaRPr/>
            </a:p>
          </p:txBody>
        </p:sp>
      </p:grpSp>
      <p:grpSp>
        <p:nvGrpSpPr>
          <p:cNvPr id="116" name="Google Shape;116;p15"/>
          <p:cNvGrpSpPr/>
          <p:nvPr/>
        </p:nvGrpSpPr>
        <p:grpSpPr>
          <a:xfrm>
            <a:off x="9828250" y="4589041"/>
            <a:ext cx="2218450" cy="1648620"/>
            <a:chOff x="0" y="39687"/>
            <a:chExt cx="3286125" cy="1971675"/>
          </a:xfrm>
        </p:grpSpPr>
        <p:sp>
          <p:nvSpPr>
            <p:cNvPr id="117" name="Google Shape;117;p15"/>
            <p:cNvSpPr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solidFill>
              <a:schemeClr val="accent2"/>
            </a:solidFill>
            <a:ln cap="flat" cmpd="sng" w="12700">
              <a:solidFill>
                <a:schemeClr val="lt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15"/>
            <p:cNvSpPr txBox="1"/>
            <p:nvPr/>
          </p:nvSpPr>
          <p:spPr>
            <a:xfrm>
              <a:off x="0" y="39687"/>
              <a:ext cx="3286125" cy="19716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94300" lIns="194300" spcFirstLastPara="1" rIns="194300" wrap="square" tIns="19430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5100"/>
                <a:buFont typeface="Calibri"/>
                <a:buNone/>
              </a:pP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r>
                <a:rPr baseline="30000"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th</a:t>
              </a:r>
              <a:r>
                <a:rPr lang="en-US" sz="51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 Vs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1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Big Data</a:t>
            </a:r>
            <a:endParaRPr/>
          </a:p>
        </p:txBody>
      </p:sp>
      <p:pic>
        <p:nvPicPr>
          <p:cNvPr id="124" name="Google Shape;124;p1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2730" y="1825625"/>
            <a:ext cx="5966540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Data (contd…)</a:t>
            </a:r>
            <a:endParaRPr/>
          </a:p>
        </p:txBody>
      </p:sp>
      <p:pic>
        <p:nvPicPr>
          <p:cNvPr id="130" name="Google Shape;130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97095" y="1825625"/>
            <a:ext cx="8997810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17"/>
          <p:cNvSpPr txBox="1"/>
          <p:nvPr/>
        </p:nvSpPr>
        <p:spPr>
          <a:xfrm>
            <a:off x="2183363" y="6372808"/>
            <a:ext cx="6951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ÖZSU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al., PPT: “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ECOSYSTEM”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Big Data (contd…)</a:t>
            </a:r>
            <a:endParaRPr/>
          </a:p>
        </p:txBody>
      </p:sp>
      <p:pic>
        <p:nvPicPr>
          <p:cNvPr id="137" name="Google Shape;137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73143" y="1825625"/>
            <a:ext cx="8845713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18"/>
          <p:cNvSpPr txBox="1"/>
          <p:nvPr/>
        </p:nvSpPr>
        <p:spPr>
          <a:xfrm>
            <a:off x="2183363" y="6372808"/>
            <a:ext cx="695130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Source: 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ÖZSU</a:t>
            </a:r>
            <a:r>
              <a:rPr lang="en-US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et al., PPT: “</a:t>
            </a:r>
            <a:r>
              <a:rPr b="0" i="0" lang="en-US" sz="18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 SCIENCE ECOSYSTEM”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What To Do With These Data?</a:t>
            </a:r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Aggregation and Statistics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warehousing and OLAP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Indexing, Searching, and Querying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Keyword based search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Pattern matching (XML/RDF)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Knowledge discovery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Data Mining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Statistical Modeling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Big Data and Data Science</a:t>
            </a:r>
            <a:endParaRPr/>
          </a:p>
        </p:txBody>
      </p:sp>
      <p:sp>
        <p:nvSpPr>
          <p:cNvPr id="150" name="Google Shape;150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“… the sexy job in the next 10 years will be statisticians,” </a:t>
            </a:r>
            <a:r>
              <a:rPr lang="en-US" sz="1400"/>
              <a:t>Hal Varian, Google Chief Economist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The U.S. will need 140,000-190,000 predictive analysts and 1.5 million managers/analysts by 2018. </a:t>
            </a:r>
            <a:r>
              <a:rPr lang="en-US" sz="1400"/>
              <a:t>McKinsey Global Institute’s June 2011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New Data Science institutes being created or repurposed – NYU, Columbia, Washington, UCB,...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/>
              <a:t>New degree programs, courses, boot-camps: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e.g., at Berkeley: Stats, I-School, CS, Astronomy…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One proposal (elsewhere) for an MS in “Big Data Science”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Times New Roman"/>
              <a:buNone/>
            </a:pPr>
            <a:r>
              <a:rPr lang="en-US"/>
              <a:t>What is Data Science?</a:t>
            </a:r>
            <a:endParaRPr/>
          </a:p>
        </p:txBody>
      </p:sp>
      <p:sp>
        <p:nvSpPr>
          <p:cNvPr id="156" name="Google Shape;15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“Data science, also known as </a:t>
            </a:r>
            <a:r>
              <a:rPr lang="en-US">
                <a:solidFill>
                  <a:srgbClr val="C00000"/>
                </a:solidFill>
              </a:rPr>
              <a:t>data-driven science</a:t>
            </a:r>
            <a:r>
              <a:rPr lang="en-US"/>
              <a:t>, is an </a:t>
            </a:r>
            <a:r>
              <a:rPr lang="en-US">
                <a:solidFill>
                  <a:srgbClr val="C00000"/>
                </a:solidFill>
              </a:rPr>
              <a:t>interdisciplinary field </a:t>
            </a:r>
            <a:r>
              <a:rPr lang="en-US"/>
              <a:t>of scientific methods, processes, algorithms and systems to </a:t>
            </a:r>
            <a:r>
              <a:rPr lang="en-US">
                <a:solidFill>
                  <a:srgbClr val="C00000"/>
                </a:solidFill>
              </a:rPr>
              <a:t>extract knowledge </a:t>
            </a:r>
            <a:r>
              <a:rPr lang="en-US"/>
              <a:t>or </a:t>
            </a:r>
            <a:r>
              <a:rPr lang="en-US">
                <a:solidFill>
                  <a:srgbClr val="C00000"/>
                </a:solidFill>
              </a:rPr>
              <a:t>insights</a:t>
            </a:r>
            <a:r>
              <a:rPr lang="en-US"/>
              <a:t> from </a:t>
            </a:r>
            <a:r>
              <a:rPr lang="en-US">
                <a:solidFill>
                  <a:srgbClr val="C00000"/>
                </a:solidFill>
              </a:rPr>
              <a:t>data</a:t>
            </a:r>
            <a:r>
              <a:rPr lang="en-US"/>
              <a:t> in various forms, either structured or unstructured, similar to </a:t>
            </a:r>
            <a:r>
              <a:rPr lang="en-US">
                <a:solidFill>
                  <a:srgbClr val="C00000"/>
                </a:solidFill>
              </a:rPr>
              <a:t>data mining</a:t>
            </a:r>
            <a:r>
              <a:rPr lang="en-US"/>
              <a:t>.” -Wikipedia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An area that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manages,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manipulates,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extracts, and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interprets knowledge from tremendous amount of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66"/>
              </a:buClr>
              <a:buSzPts val="2800"/>
              <a:buChar char="•"/>
            </a:pPr>
            <a:r>
              <a:rPr lang="en-US">
                <a:solidFill>
                  <a:srgbClr val="000066"/>
                </a:solidFill>
              </a:rPr>
              <a:t>Data science principles apply to all data – big and small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