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Book Antiqua"/>
      <p:regular r:id="rId42"/>
      <p:bold r:id="rId43"/>
      <p:italic r:id="rId44"/>
      <p:boldItalic r:id="rId45"/>
    </p:embeddedFont>
    <p:embeddedFont>
      <p:font typeface="Noto Sans Symbols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3BFD99-D9B2-4946-8C35-93C263A4168D}">
  <a:tblStyle styleId="{8F3BFD99-D9B2-4946-8C35-93C263A4168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BookAntiqua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BookAntiqua-italic.fntdata"/><Relationship Id="rId21" Type="http://schemas.openxmlformats.org/officeDocument/2006/relationships/slide" Target="slides/slide16.xml"/><Relationship Id="rId43" Type="http://schemas.openxmlformats.org/officeDocument/2006/relationships/font" Target="fonts/BookAntiqua-bold.fntdata"/><Relationship Id="rId24" Type="http://schemas.openxmlformats.org/officeDocument/2006/relationships/slide" Target="slides/slide19.xml"/><Relationship Id="rId46" Type="http://schemas.openxmlformats.org/officeDocument/2006/relationships/font" Target="fonts/NotoSansSymbols-regular.fntdata"/><Relationship Id="rId23" Type="http://schemas.openxmlformats.org/officeDocument/2006/relationships/slide" Target="slides/slide18.xml"/><Relationship Id="rId45" Type="http://schemas.openxmlformats.org/officeDocument/2006/relationships/font" Target="fonts/BookAntiqu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NotoSansSymbol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b="1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14867" y="76201"/>
            <a:ext cx="11362267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21217" y="1066800"/>
            <a:ext cx="557106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6195485" y="1066800"/>
            <a:ext cx="557318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524000" y="73152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b="1" sz="40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b="1">
                <a:solidFill>
                  <a:srgbClr val="002060"/>
                </a:solidFill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 b="1">
                <a:solidFill>
                  <a:srgbClr val="FF0000"/>
                </a:solidFill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  <a:defRPr b="1">
                <a:solidFill>
                  <a:srgbClr val="00B050"/>
                </a:solidFill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 flipH="1" rot="10800000">
            <a:off x="838200" y="1081087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 flipH="1" rot="10800000">
            <a:off x="838200" y="6356350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Review of Probability Theory</a:t>
            </a:r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Probability of an Event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838200" y="1270001"/>
            <a:ext cx="7622219" cy="1782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probability of an event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measures “how often”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will occur. We write </a:t>
            </a:r>
            <a:r>
              <a:rPr lang="en-US">
                <a:solidFill>
                  <a:srgbClr val="FF0000"/>
                </a:solidFill>
              </a:rPr>
              <a:t>P(A)</a:t>
            </a:r>
            <a:r>
              <a:rPr lang="en-US"/>
              <a:t>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Suppose that an experiment is performed n times. The relative frequency for an event A is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1514475" y="3238500"/>
            <a:ext cx="6945944" cy="63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1231491" y="4179445"/>
            <a:ext cx="7228928" cy="75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 A die is Tossed.  Find the probability of Event A: rolling a 5. 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2691579" y="5024282"/>
            <a:ext cx="5768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There is one outcome in Event </a:t>
            </a:r>
            <a:r>
              <a:rPr i="1" lang="en-US" sz="18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folHlink"/>
                </a:solidFill>
                <a:latin typeface="Calibri"/>
                <a:ea typeface="Calibri"/>
                <a:cs typeface="Calibri"/>
                <a:sym typeface="Calibri"/>
              </a:rPr>
              <a:t>: {5}</a:t>
            </a:r>
            <a:endParaRPr/>
          </a:p>
        </p:txBody>
      </p:sp>
      <p:grpSp>
        <p:nvGrpSpPr>
          <p:cNvPr id="247" name="Google Shape;247;p26"/>
          <p:cNvGrpSpPr/>
          <p:nvPr/>
        </p:nvGrpSpPr>
        <p:grpSpPr>
          <a:xfrm>
            <a:off x="4568004" y="5505295"/>
            <a:ext cx="2314575" cy="647700"/>
            <a:chOff x="1239" y="3411"/>
            <a:chExt cx="1458" cy="408"/>
          </a:xfrm>
        </p:grpSpPr>
        <p:pic>
          <p:nvPicPr>
            <p:cNvPr id="248" name="Google Shape;248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81" y="3411"/>
              <a:ext cx="816" cy="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6"/>
            <p:cNvSpPr/>
            <p:nvPr/>
          </p:nvSpPr>
          <p:spPr>
            <a:xfrm>
              <a:off x="1239" y="3476"/>
              <a:ext cx="50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P(A</a:t>
              </a:r>
              <a:r>
                <a:rPr lang="en-US" sz="1800">
                  <a:solidFill>
                    <a:schemeClr val="folHlink"/>
                  </a:solidFill>
                  <a:latin typeface="Calibri"/>
                  <a:ea typeface="Calibri"/>
                  <a:cs typeface="Calibri"/>
                  <a:sym typeface="Calibri"/>
                </a:rPr>
                <a:t>) =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grpSp>
        <p:nvGrpSpPr>
          <p:cNvPr id="250" name="Google Shape;250;p26"/>
          <p:cNvGrpSpPr/>
          <p:nvPr/>
        </p:nvGrpSpPr>
        <p:grpSpPr>
          <a:xfrm>
            <a:off x="2080734" y="5978371"/>
            <a:ext cx="2568575" cy="565150"/>
            <a:chOff x="206" y="3621"/>
            <a:chExt cx="1618" cy="356"/>
          </a:xfrm>
        </p:grpSpPr>
        <p:sp>
          <p:nvSpPr>
            <p:cNvPr id="251" name="Google Shape;251;p26"/>
            <p:cNvSpPr txBox="1"/>
            <p:nvPr/>
          </p:nvSpPr>
          <p:spPr>
            <a:xfrm>
              <a:off x="206" y="3621"/>
              <a:ext cx="161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“Probability of Event </a:t>
              </a:r>
              <a:r>
                <a:rPr i="1" lang="en-US" sz="18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180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</a:rPr>
                <a:t>.”</a:t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rot="10800000">
              <a:off x="1344" y="3744"/>
              <a:ext cx="480" cy="233"/>
            </a:xfrm>
            <a:custGeom>
              <a:rect b="b" l="l" r="r" t="t"/>
              <a:pathLst>
                <a:path extrusionOk="0" h="288" w="240">
                  <a:moveTo>
                    <a:pt x="240" y="0"/>
                  </a:moveTo>
                  <a:lnTo>
                    <a:pt x="0" y="0"/>
                  </a:lnTo>
                  <a:lnTo>
                    <a:pt x="0" y="288"/>
                  </a:lnTo>
                </a:path>
              </a:pathLst>
            </a:custGeom>
            <a:noFill/>
            <a:ln cap="flat" cmpd="sng" w="9525">
              <a:solidFill>
                <a:schemeClr val="hlink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Probability of an Event</a:t>
            </a:r>
            <a:endParaRPr/>
          </a:p>
        </p:txBody>
      </p:sp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838200" y="1270000"/>
            <a:ext cx="7622219" cy="1502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P(A) must be between 0 and 1.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sum of the probabilities for all simple events in S equals 1.</a:t>
            </a:r>
            <a:endParaRPr/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988381" y="2772697"/>
            <a:ext cx="7622219" cy="1797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Probabilities can be found using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Estimates from empirical studies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Common sense estimates based on equally likely events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1558413" y="4423542"/>
            <a:ext cx="7924800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Char char="•"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Examples: </a:t>
            </a:r>
            <a:endParaRPr/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Toss a fair coin.</a:t>
            </a:r>
            <a:endParaRPr/>
          </a:p>
          <a:p>
            <a:pPr indent="-215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Suppose that 10% of the U.S. population has red hair. Then for a person selected at random</a:t>
            </a:r>
            <a:endParaRPr/>
          </a:p>
        </p:txBody>
      </p:sp>
      <p:sp>
        <p:nvSpPr>
          <p:cNvPr id="262" name="Google Shape;262;p27"/>
          <p:cNvSpPr txBox="1"/>
          <p:nvPr/>
        </p:nvSpPr>
        <p:spPr>
          <a:xfrm>
            <a:off x="5453335" y="4697325"/>
            <a:ext cx="2743200" cy="557213"/>
          </a:xfrm>
          <a:prstGeom prst="rect">
            <a:avLst/>
          </a:prstGeom>
          <a:solidFill>
            <a:srgbClr val="CC0066"/>
          </a:solidFill>
          <a:ln cap="flat" cmpd="sng" w="38100">
            <a:solidFill>
              <a:srgbClr val="F4EC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P(Head) = 1/2</a:t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5453335" y="5779704"/>
            <a:ext cx="2743200" cy="557213"/>
          </a:xfrm>
          <a:prstGeom prst="rect">
            <a:avLst/>
          </a:prstGeom>
          <a:solidFill>
            <a:srgbClr val="CC0066"/>
          </a:solidFill>
          <a:ln cap="flat" cmpd="sng" w="38100">
            <a:solidFill>
              <a:srgbClr val="F4EC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P(Red hair) = .10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4000"/>
              <a:t>Using Simple Events</a:t>
            </a:r>
            <a:endParaRPr/>
          </a:p>
        </p:txBody>
      </p:sp>
      <p:sp>
        <p:nvSpPr>
          <p:cNvPr id="269" name="Google Shape;269;p28"/>
          <p:cNvSpPr txBox="1"/>
          <p:nvPr>
            <p:ph idx="1" type="body"/>
          </p:nvPr>
        </p:nvSpPr>
        <p:spPr>
          <a:xfrm>
            <a:off x="838200" y="1270000"/>
            <a:ext cx="8261555" cy="2594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probability of an event A </a:t>
            </a:r>
            <a:r>
              <a:rPr lang="en-US"/>
              <a:t>is equal to the sum of the probabilities of the simple events contained in A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If the simple events in an experiment are equally likely, then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0" name="Google Shape;270;p2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909" y="3864077"/>
            <a:ext cx="7772400" cy="1227138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/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Using Simple Events: </a:t>
            </a:r>
            <a:r>
              <a:rPr b="1" lang="en-US"/>
              <a:t>Example 1</a:t>
            </a:r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838200" y="1270000"/>
            <a:ext cx="7622219" cy="1266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Toss a fair coin twice. What is the probability of observing at least one head?</a:t>
            </a:r>
            <a:endParaRPr/>
          </a:p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0" name="Google Shape;280;p29"/>
          <p:cNvGrpSpPr/>
          <p:nvPr/>
        </p:nvGrpSpPr>
        <p:grpSpPr>
          <a:xfrm>
            <a:off x="2131142" y="3126660"/>
            <a:ext cx="1752599" cy="547688"/>
            <a:chOff x="1008" y="2304"/>
            <a:chExt cx="1104" cy="345"/>
          </a:xfrm>
        </p:grpSpPr>
        <p:sp>
          <p:nvSpPr>
            <p:cNvPr id="281" name="Google Shape;281;p29"/>
            <p:cNvSpPr txBox="1"/>
            <p:nvPr/>
          </p:nvSpPr>
          <p:spPr>
            <a:xfrm>
              <a:off x="1776" y="2304"/>
              <a:ext cx="336" cy="306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  <p:cxnSp>
          <p:nvCxnSpPr>
            <p:cNvPr id="282" name="Google Shape;282;p29"/>
            <p:cNvCxnSpPr>
              <a:stCxn id="283" idx="3"/>
              <a:endCxn id="281" idx="1"/>
            </p:cNvCxnSpPr>
            <p:nvPr/>
          </p:nvCxnSpPr>
          <p:spPr>
            <a:xfrm flipH="1" rot="10800000">
              <a:off x="1008" y="2349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4" name="Google Shape;284;p29"/>
          <p:cNvSpPr txBox="1"/>
          <p:nvPr/>
        </p:nvSpPr>
        <p:spPr>
          <a:xfrm>
            <a:off x="1445342" y="2669460"/>
            <a:ext cx="4648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1st Coin                     2nd Coin       E</a:t>
            </a:r>
            <a:r>
              <a:rPr baseline="-25000" i="1" lang="en-US" sz="1800" u="sng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u="sng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              P(E</a:t>
            </a:r>
            <a:r>
              <a:rPr baseline="-25000" i="1" lang="en-US" sz="1800" u="sng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u="sng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-25000"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1597742" y="3431460"/>
            <a:ext cx="533400" cy="485775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285" name="Google Shape;285;p29"/>
          <p:cNvSpPr txBox="1"/>
          <p:nvPr/>
        </p:nvSpPr>
        <p:spPr>
          <a:xfrm>
            <a:off x="1597742" y="4698285"/>
            <a:ext cx="533400" cy="485775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grpSp>
        <p:nvGrpSpPr>
          <p:cNvPr id="286" name="Google Shape;286;p29"/>
          <p:cNvGrpSpPr/>
          <p:nvPr/>
        </p:nvGrpSpPr>
        <p:grpSpPr>
          <a:xfrm>
            <a:off x="2131143" y="3674348"/>
            <a:ext cx="1752600" cy="547674"/>
            <a:chOff x="1008" y="2649"/>
            <a:chExt cx="1104" cy="345"/>
          </a:xfrm>
        </p:grpSpPr>
        <p:sp>
          <p:nvSpPr>
            <p:cNvPr id="287" name="Google Shape;287;p29"/>
            <p:cNvSpPr txBox="1"/>
            <p:nvPr/>
          </p:nvSpPr>
          <p:spPr>
            <a:xfrm>
              <a:off x="1776" y="2688"/>
              <a:ext cx="336" cy="306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cxnSp>
          <p:nvCxnSpPr>
            <p:cNvPr id="288" name="Google Shape;288;p29"/>
            <p:cNvCxnSpPr>
              <a:stCxn id="283" idx="3"/>
              <a:endCxn id="287" idx="1"/>
            </p:cNvCxnSpPr>
            <p:nvPr/>
          </p:nvCxnSpPr>
          <p:spPr>
            <a:xfrm>
              <a:off x="1008" y="2649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9" name="Google Shape;289;p29"/>
          <p:cNvGrpSpPr/>
          <p:nvPr/>
        </p:nvGrpSpPr>
        <p:grpSpPr>
          <a:xfrm>
            <a:off x="2131143" y="4317281"/>
            <a:ext cx="1752600" cy="623891"/>
            <a:chOff x="1008" y="3054"/>
            <a:chExt cx="1104" cy="393"/>
          </a:xfrm>
        </p:grpSpPr>
        <p:sp>
          <p:nvSpPr>
            <p:cNvPr id="290" name="Google Shape;290;p29"/>
            <p:cNvSpPr txBox="1"/>
            <p:nvPr/>
          </p:nvSpPr>
          <p:spPr>
            <a:xfrm>
              <a:off x="1776" y="3054"/>
              <a:ext cx="336" cy="306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/>
            </a:p>
          </p:txBody>
        </p:sp>
        <p:cxnSp>
          <p:nvCxnSpPr>
            <p:cNvPr id="291" name="Google Shape;291;p29"/>
            <p:cNvCxnSpPr>
              <a:stCxn id="285" idx="3"/>
              <a:endCxn id="290" idx="1"/>
            </p:cNvCxnSpPr>
            <p:nvPr/>
          </p:nvCxnSpPr>
          <p:spPr>
            <a:xfrm flipH="1" rot="10800000">
              <a:off x="1008" y="3147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2" name="Google Shape;292;p29"/>
          <p:cNvGrpSpPr/>
          <p:nvPr/>
        </p:nvGrpSpPr>
        <p:grpSpPr>
          <a:xfrm>
            <a:off x="2131143" y="4941173"/>
            <a:ext cx="1752600" cy="547670"/>
            <a:chOff x="1008" y="3447"/>
            <a:chExt cx="1104" cy="345"/>
          </a:xfrm>
        </p:grpSpPr>
        <p:sp>
          <p:nvSpPr>
            <p:cNvPr id="293" name="Google Shape;293;p29"/>
            <p:cNvSpPr txBox="1"/>
            <p:nvPr/>
          </p:nvSpPr>
          <p:spPr>
            <a:xfrm>
              <a:off x="1776" y="3486"/>
              <a:ext cx="336" cy="306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cxnSp>
          <p:nvCxnSpPr>
            <p:cNvPr id="294" name="Google Shape;294;p29"/>
            <p:cNvCxnSpPr>
              <a:stCxn id="285" idx="3"/>
              <a:endCxn id="293" idx="1"/>
            </p:cNvCxnSpPr>
            <p:nvPr/>
          </p:nvCxnSpPr>
          <p:spPr>
            <a:xfrm>
              <a:off x="1008" y="3447"/>
              <a:ext cx="900" cy="30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5" name="Google Shape;295;p29"/>
          <p:cNvSpPr txBox="1"/>
          <p:nvPr/>
        </p:nvSpPr>
        <p:spPr>
          <a:xfrm>
            <a:off x="4340942" y="3126660"/>
            <a:ext cx="762000" cy="485775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HH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4340942" y="3736260"/>
            <a:ext cx="762000" cy="485775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HT</a:t>
            </a:r>
            <a:endParaRPr/>
          </a:p>
        </p:txBody>
      </p:sp>
      <p:sp>
        <p:nvSpPr>
          <p:cNvPr id="297" name="Google Shape;297;p29"/>
          <p:cNvSpPr txBox="1"/>
          <p:nvPr/>
        </p:nvSpPr>
        <p:spPr>
          <a:xfrm>
            <a:off x="4340942" y="4345860"/>
            <a:ext cx="762000" cy="485775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endParaRPr/>
          </a:p>
        </p:txBody>
      </p:sp>
      <p:sp>
        <p:nvSpPr>
          <p:cNvPr id="298" name="Google Shape;298;p29"/>
          <p:cNvSpPr txBox="1"/>
          <p:nvPr/>
        </p:nvSpPr>
        <p:spPr>
          <a:xfrm>
            <a:off x="4340942" y="4955460"/>
            <a:ext cx="762000" cy="485775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TT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>
            <a:off x="7279559" y="3675419"/>
            <a:ext cx="3124200" cy="15811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P(at least 1 head)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= P(E</a:t>
            </a:r>
            <a:r>
              <a:rPr baseline="-25000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 + P(E</a:t>
            </a:r>
            <a:r>
              <a:rPr baseline="-25000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 + P(E</a:t>
            </a:r>
            <a:r>
              <a:rPr baseline="-25000"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= 1/4 + 1/4 + 1/4 = 3/4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5477796" y="3198090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1/4</a:t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>
            <a:off x="5477796" y="3808296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1/4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5477796" y="4433724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1/4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5477796" y="5071903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1/4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Using Simple Events: </a:t>
            </a:r>
            <a:r>
              <a:rPr b="1" lang="en-US"/>
              <a:t>Example 2</a:t>
            </a:r>
            <a:endParaRPr/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bowl contains three balls, one red, one blue and one green. A child selects two ball at random. What is the probability that at least one is red?</a:t>
            </a:r>
            <a:endParaRPr/>
          </a:p>
        </p:txBody>
      </p:sp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30"/>
          <p:cNvSpPr txBox="1"/>
          <p:nvPr/>
        </p:nvSpPr>
        <p:spPr>
          <a:xfrm>
            <a:off x="1214284" y="28956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1st ball                2nd ball                  E</a:t>
            </a:r>
            <a:r>
              <a:rPr baseline="-25000" lang="en-US" sz="1800" u="sng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u="sng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                  P(E</a:t>
            </a:r>
            <a:r>
              <a:rPr baseline="-25000" lang="en-US" sz="1800" u="sng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u="sng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aseline="-25000"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4338484" y="3324225"/>
            <a:ext cx="685800" cy="4254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endParaRPr/>
          </a:p>
        </p:txBody>
      </p:sp>
      <p:sp>
        <p:nvSpPr>
          <p:cNvPr id="313" name="Google Shape;313;p30"/>
          <p:cNvSpPr txBox="1"/>
          <p:nvPr/>
        </p:nvSpPr>
        <p:spPr>
          <a:xfrm>
            <a:off x="4338484" y="3810000"/>
            <a:ext cx="685800" cy="4254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RG</a:t>
            </a:r>
            <a:endParaRPr/>
          </a:p>
        </p:txBody>
      </p:sp>
      <p:sp>
        <p:nvSpPr>
          <p:cNvPr id="314" name="Google Shape;314;p30"/>
          <p:cNvSpPr txBox="1"/>
          <p:nvPr/>
        </p:nvSpPr>
        <p:spPr>
          <a:xfrm>
            <a:off x="4338484" y="4343400"/>
            <a:ext cx="685800" cy="4254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BR</a:t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4338484" y="4876800"/>
            <a:ext cx="685800" cy="4254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7692069" y="3632200"/>
            <a:ext cx="3429000" cy="1946275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P(at least 1 red) 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= P(RB) + P(BR)+ P(RG) + P(GR)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= 4/6 = 2/3</a:t>
            </a:r>
            <a:endParaRPr/>
          </a:p>
        </p:txBody>
      </p:sp>
      <p:grpSp>
        <p:nvGrpSpPr>
          <p:cNvPr id="317" name="Google Shape;317;p30"/>
          <p:cNvGrpSpPr/>
          <p:nvPr/>
        </p:nvGrpSpPr>
        <p:grpSpPr>
          <a:xfrm>
            <a:off x="1595284" y="3506788"/>
            <a:ext cx="379413" cy="455612"/>
            <a:chOff x="1776" y="144"/>
            <a:chExt cx="192" cy="230"/>
          </a:xfrm>
        </p:grpSpPr>
        <p:sp>
          <p:nvSpPr>
            <p:cNvPr id="318" name="Google Shape;318;p30"/>
            <p:cNvSpPr/>
            <p:nvPr/>
          </p:nvSpPr>
          <p:spPr>
            <a:xfrm>
              <a:off x="1776" y="192"/>
              <a:ext cx="182" cy="18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rotWithShape="0" algn="ctr" dir="2700000" dist="35921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0"/>
            <p:cNvSpPr txBox="1"/>
            <p:nvPr/>
          </p:nvSpPr>
          <p:spPr>
            <a:xfrm>
              <a:off x="1778" y="144"/>
              <a:ext cx="190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</p:grpSp>
      <p:grpSp>
        <p:nvGrpSpPr>
          <p:cNvPr id="320" name="Google Shape;320;p30"/>
          <p:cNvGrpSpPr/>
          <p:nvPr/>
        </p:nvGrpSpPr>
        <p:grpSpPr>
          <a:xfrm>
            <a:off x="1595284" y="4508500"/>
            <a:ext cx="365125" cy="444500"/>
            <a:chOff x="5328" y="576"/>
            <a:chExt cx="184" cy="224"/>
          </a:xfrm>
        </p:grpSpPr>
        <p:sp>
          <p:nvSpPr>
            <p:cNvPr id="321" name="Google Shape;321;p30"/>
            <p:cNvSpPr/>
            <p:nvPr/>
          </p:nvSpPr>
          <p:spPr>
            <a:xfrm>
              <a:off x="5328" y="624"/>
              <a:ext cx="176" cy="176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rotWithShape="0" algn="ctr" dir="2700000" dist="35921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0"/>
            <p:cNvSpPr txBox="1"/>
            <p:nvPr/>
          </p:nvSpPr>
          <p:spPr>
            <a:xfrm>
              <a:off x="5328" y="576"/>
              <a:ext cx="184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1595284" y="5422900"/>
            <a:ext cx="365125" cy="444500"/>
            <a:chOff x="4944" y="192"/>
            <a:chExt cx="184" cy="224"/>
          </a:xfrm>
        </p:grpSpPr>
        <p:sp>
          <p:nvSpPr>
            <p:cNvPr id="324" name="Google Shape;324;p30"/>
            <p:cNvSpPr/>
            <p:nvPr/>
          </p:nvSpPr>
          <p:spPr>
            <a:xfrm>
              <a:off x="4944" y="240"/>
              <a:ext cx="176" cy="176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rotWithShape="0" algn="ctr" dir="2700000" dist="35921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0"/>
            <p:cNvSpPr txBox="1"/>
            <p:nvPr/>
          </p:nvSpPr>
          <p:spPr>
            <a:xfrm>
              <a:off x="4944" y="192"/>
              <a:ext cx="184" cy="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/>
            </a:p>
          </p:txBody>
        </p:sp>
      </p:grpSp>
      <p:grpSp>
        <p:nvGrpSpPr>
          <p:cNvPr id="326" name="Google Shape;326;p30"/>
          <p:cNvGrpSpPr/>
          <p:nvPr/>
        </p:nvGrpSpPr>
        <p:grpSpPr>
          <a:xfrm>
            <a:off x="1954938" y="3733800"/>
            <a:ext cx="1529473" cy="444500"/>
            <a:chOff x="851" y="2352"/>
            <a:chExt cx="963" cy="280"/>
          </a:xfrm>
        </p:grpSpPr>
        <p:grpSp>
          <p:nvGrpSpPr>
            <p:cNvPr id="327" name="Google Shape;327;p30"/>
            <p:cNvGrpSpPr/>
            <p:nvPr/>
          </p:nvGrpSpPr>
          <p:grpSpPr>
            <a:xfrm>
              <a:off x="1584" y="2352"/>
              <a:ext cx="230" cy="280"/>
              <a:chOff x="4944" y="192"/>
              <a:chExt cx="184" cy="224"/>
            </a:xfrm>
          </p:grpSpPr>
          <p:sp>
            <p:nvSpPr>
              <p:cNvPr id="328" name="Google Shape;328;p30"/>
              <p:cNvSpPr/>
              <p:nvPr/>
            </p:nvSpPr>
            <p:spPr>
              <a:xfrm>
                <a:off x="4944" y="240"/>
                <a:ext cx="176" cy="176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30"/>
              <p:cNvSpPr txBox="1"/>
              <p:nvPr/>
            </p:nvSpPr>
            <p:spPr>
              <a:xfrm>
                <a:off x="4944" y="192"/>
                <a:ext cx="184" cy="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/>
              </a:p>
            </p:txBody>
          </p:sp>
        </p:grpSp>
        <p:cxnSp>
          <p:nvCxnSpPr>
            <p:cNvPr id="330" name="Google Shape;330;p30"/>
            <p:cNvCxnSpPr>
              <a:stCxn id="318" idx="6"/>
              <a:endCxn id="329" idx="1"/>
            </p:cNvCxnSpPr>
            <p:nvPr/>
          </p:nvCxnSpPr>
          <p:spPr>
            <a:xfrm>
              <a:off x="851" y="2382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1" name="Google Shape;331;p30"/>
          <p:cNvGrpSpPr/>
          <p:nvPr/>
        </p:nvGrpSpPr>
        <p:grpSpPr>
          <a:xfrm>
            <a:off x="1960409" y="4692055"/>
            <a:ext cx="1447800" cy="476845"/>
            <a:chOff x="854" y="2956"/>
            <a:chExt cx="912" cy="300"/>
          </a:xfrm>
        </p:grpSpPr>
        <p:grpSp>
          <p:nvGrpSpPr>
            <p:cNvPr id="332" name="Google Shape;332;p30"/>
            <p:cNvGrpSpPr/>
            <p:nvPr/>
          </p:nvGrpSpPr>
          <p:grpSpPr>
            <a:xfrm>
              <a:off x="1536" y="2976"/>
              <a:ext cx="230" cy="280"/>
              <a:chOff x="4944" y="192"/>
              <a:chExt cx="184" cy="224"/>
            </a:xfrm>
          </p:grpSpPr>
          <p:sp>
            <p:nvSpPr>
              <p:cNvPr id="333" name="Google Shape;333;p30"/>
              <p:cNvSpPr/>
              <p:nvPr/>
            </p:nvSpPr>
            <p:spPr>
              <a:xfrm>
                <a:off x="4944" y="240"/>
                <a:ext cx="176" cy="176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0"/>
              <p:cNvSpPr txBox="1"/>
              <p:nvPr/>
            </p:nvSpPr>
            <p:spPr>
              <a:xfrm>
                <a:off x="4944" y="192"/>
                <a:ext cx="184" cy="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/>
              </a:p>
            </p:txBody>
          </p:sp>
        </p:grpSp>
        <p:cxnSp>
          <p:nvCxnSpPr>
            <p:cNvPr id="335" name="Google Shape;335;p30"/>
            <p:cNvCxnSpPr>
              <a:stCxn id="322" idx="3"/>
              <a:endCxn id="333" idx="2"/>
            </p:cNvCxnSpPr>
            <p:nvPr/>
          </p:nvCxnSpPr>
          <p:spPr>
            <a:xfrm>
              <a:off x="854" y="2956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6" name="Google Shape;336;p30"/>
          <p:cNvGrpSpPr/>
          <p:nvPr/>
        </p:nvGrpSpPr>
        <p:grpSpPr>
          <a:xfrm>
            <a:off x="1960409" y="4215805"/>
            <a:ext cx="1462088" cy="507008"/>
            <a:chOff x="854" y="2656"/>
            <a:chExt cx="921" cy="319"/>
          </a:xfrm>
        </p:grpSpPr>
        <p:grpSp>
          <p:nvGrpSpPr>
            <p:cNvPr id="337" name="Google Shape;337;p30"/>
            <p:cNvGrpSpPr/>
            <p:nvPr/>
          </p:nvGrpSpPr>
          <p:grpSpPr>
            <a:xfrm>
              <a:off x="1536" y="2688"/>
              <a:ext cx="239" cy="287"/>
              <a:chOff x="1776" y="144"/>
              <a:chExt cx="192" cy="230"/>
            </a:xfrm>
          </p:grpSpPr>
          <p:sp>
            <p:nvSpPr>
              <p:cNvPr id="338" name="Google Shape;338;p30"/>
              <p:cNvSpPr/>
              <p:nvPr/>
            </p:nvSpPr>
            <p:spPr>
              <a:xfrm>
                <a:off x="1776" y="192"/>
                <a:ext cx="182" cy="1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0"/>
              <p:cNvSpPr txBox="1"/>
              <p:nvPr/>
            </p:nvSpPr>
            <p:spPr>
              <a:xfrm>
                <a:off x="1778" y="144"/>
                <a:ext cx="190" cy="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/>
              </a:p>
            </p:txBody>
          </p:sp>
        </p:grpSp>
        <p:cxnSp>
          <p:nvCxnSpPr>
            <p:cNvPr id="340" name="Google Shape;340;p30"/>
            <p:cNvCxnSpPr>
              <a:stCxn id="322" idx="3"/>
              <a:endCxn id="339" idx="1"/>
            </p:cNvCxnSpPr>
            <p:nvPr/>
          </p:nvCxnSpPr>
          <p:spPr>
            <a:xfrm flipH="1" rot="10800000">
              <a:off x="854" y="2656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1" name="Google Shape;341;p30"/>
          <p:cNvGrpSpPr/>
          <p:nvPr/>
        </p:nvGrpSpPr>
        <p:grpSpPr>
          <a:xfrm>
            <a:off x="1960409" y="5606455"/>
            <a:ext cx="1462088" cy="640358"/>
            <a:chOff x="854" y="3532"/>
            <a:chExt cx="921" cy="403"/>
          </a:xfrm>
        </p:grpSpPr>
        <p:grpSp>
          <p:nvGrpSpPr>
            <p:cNvPr id="342" name="Google Shape;342;p30"/>
            <p:cNvGrpSpPr/>
            <p:nvPr/>
          </p:nvGrpSpPr>
          <p:grpSpPr>
            <a:xfrm>
              <a:off x="1536" y="3648"/>
              <a:ext cx="239" cy="287"/>
              <a:chOff x="1776" y="144"/>
              <a:chExt cx="192" cy="230"/>
            </a:xfrm>
          </p:grpSpPr>
          <p:sp>
            <p:nvSpPr>
              <p:cNvPr id="343" name="Google Shape;343;p30"/>
              <p:cNvSpPr/>
              <p:nvPr/>
            </p:nvSpPr>
            <p:spPr>
              <a:xfrm>
                <a:off x="1776" y="192"/>
                <a:ext cx="182" cy="18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0"/>
              <p:cNvSpPr txBox="1"/>
              <p:nvPr/>
            </p:nvSpPr>
            <p:spPr>
              <a:xfrm>
                <a:off x="1778" y="144"/>
                <a:ext cx="190" cy="1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/>
              </a:p>
            </p:txBody>
          </p:sp>
        </p:grpSp>
        <p:cxnSp>
          <p:nvCxnSpPr>
            <p:cNvPr id="345" name="Google Shape;345;p30"/>
            <p:cNvCxnSpPr>
              <a:stCxn id="325" idx="3"/>
              <a:endCxn id="344" idx="1"/>
            </p:cNvCxnSpPr>
            <p:nvPr/>
          </p:nvCxnSpPr>
          <p:spPr>
            <a:xfrm>
              <a:off x="854" y="3532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6" name="Google Shape;346;p30"/>
          <p:cNvGrpSpPr/>
          <p:nvPr/>
        </p:nvGrpSpPr>
        <p:grpSpPr>
          <a:xfrm>
            <a:off x="1960409" y="5257800"/>
            <a:ext cx="1458913" cy="457200"/>
            <a:chOff x="854" y="3312"/>
            <a:chExt cx="919" cy="288"/>
          </a:xfrm>
        </p:grpSpPr>
        <p:grpSp>
          <p:nvGrpSpPr>
            <p:cNvPr id="347" name="Google Shape;347;p30"/>
            <p:cNvGrpSpPr/>
            <p:nvPr/>
          </p:nvGrpSpPr>
          <p:grpSpPr>
            <a:xfrm>
              <a:off x="1536" y="3312"/>
              <a:ext cx="237" cy="288"/>
              <a:chOff x="5328" y="576"/>
              <a:chExt cx="184" cy="224"/>
            </a:xfrm>
          </p:grpSpPr>
          <p:sp>
            <p:nvSpPr>
              <p:cNvPr id="348" name="Google Shape;348;p30"/>
              <p:cNvSpPr/>
              <p:nvPr/>
            </p:nvSpPr>
            <p:spPr>
              <a:xfrm>
                <a:off x="5328" y="624"/>
                <a:ext cx="176" cy="17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0"/>
              <p:cNvSpPr txBox="1"/>
              <p:nvPr/>
            </p:nvSpPr>
            <p:spPr>
              <a:xfrm>
                <a:off x="5328" y="576"/>
                <a:ext cx="184" cy="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/>
              </a:p>
            </p:txBody>
          </p:sp>
        </p:grpSp>
        <p:cxnSp>
          <p:nvCxnSpPr>
            <p:cNvPr id="350" name="Google Shape;350;p30"/>
            <p:cNvCxnSpPr>
              <a:stCxn id="325" idx="3"/>
              <a:endCxn id="349" idx="1"/>
            </p:cNvCxnSpPr>
            <p:nvPr/>
          </p:nvCxnSpPr>
          <p:spPr>
            <a:xfrm>
              <a:off x="854" y="3532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1" name="Google Shape;351;p30"/>
          <p:cNvSpPr txBox="1"/>
          <p:nvPr/>
        </p:nvSpPr>
        <p:spPr>
          <a:xfrm>
            <a:off x="4338484" y="5365750"/>
            <a:ext cx="685800" cy="4254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GB</a:t>
            </a:r>
            <a:endParaRPr/>
          </a:p>
        </p:txBody>
      </p:sp>
      <p:sp>
        <p:nvSpPr>
          <p:cNvPr id="352" name="Google Shape;352;p30"/>
          <p:cNvSpPr txBox="1"/>
          <p:nvPr/>
        </p:nvSpPr>
        <p:spPr>
          <a:xfrm>
            <a:off x="4338484" y="5867400"/>
            <a:ext cx="685800" cy="4254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GR</a:t>
            </a:r>
            <a:endParaRPr/>
          </a:p>
        </p:txBody>
      </p:sp>
      <p:grpSp>
        <p:nvGrpSpPr>
          <p:cNvPr id="353" name="Google Shape;353;p30"/>
          <p:cNvGrpSpPr/>
          <p:nvPr/>
        </p:nvGrpSpPr>
        <p:grpSpPr>
          <a:xfrm>
            <a:off x="2172880" y="3313647"/>
            <a:ext cx="1328738" cy="457200"/>
            <a:chOff x="936" y="3312"/>
            <a:chExt cx="837" cy="288"/>
          </a:xfrm>
        </p:grpSpPr>
        <p:grpSp>
          <p:nvGrpSpPr>
            <p:cNvPr id="354" name="Google Shape;354;p30"/>
            <p:cNvGrpSpPr/>
            <p:nvPr/>
          </p:nvGrpSpPr>
          <p:grpSpPr>
            <a:xfrm>
              <a:off x="1536" y="3312"/>
              <a:ext cx="237" cy="288"/>
              <a:chOff x="5328" y="576"/>
              <a:chExt cx="184" cy="224"/>
            </a:xfrm>
          </p:grpSpPr>
          <p:sp>
            <p:nvSpPr>
              <p:cNvPr id="355" name="Google Shape;355;p30"/>
              <p:cNvSpPr/>
              <p:nvPr/>
            </p:nvSpPr>
            <p:spPr>
              <a:xfrm>
                <a:off x="5328" y="624"/>
                <a:ext cx="176" cy="176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>
                <a:outerShdw rotWithShape="0" algn="ctr" dir="2700000" dist="35921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30"/>
              <p:cNvSpPr txBox="1"/>
              <p:nvPr/>
            </p:nvSpPr>
            <p:spPr>
              <a:xfrm>
                <a:off x="5328" y="576"/>
                <a:ext cx="184" cy="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</a:t>
                </a:r>
                <a:endParaRPr/>
              </a:p>
            </p:txBody>
          </p:sp>
        </p:grpSp>
        <p:cxnSp>
          <p:nvCxnSpPr>
            <p:cNvPr id="357" name="Google Shape;357;p30"/>
            <p:cNvCxnSpPr>
              <a:endCxn id="356" idx="1"/>
            </p:cNvCxnSpPr>
            <p:nvPr/>
          </p:nvCxnSpPr>
          <p:spPr>
            <a:xfrm>
              <a:off x="936" y="3428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8" name="Google Shape;358;p30"/>
          <p:cNvSpPr txBox="1"/>
          <p:nvPr/>
        </p:nvSpPr>
        <p:spPr>
          <a:xfrm>
            <a:off x="5496508" y="3332718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1/6</a:t>
            </a:r>
            <a:endParaRPr/>
          </a:p>
        </p:txBody>
      </p:sp>
      <p:sp>
        <p:nvSpPr>
          <p:cNvPr id="359" name="Google Shape;359;p30"/>
          <p:cNvSpPr txBox="1"/>
          <p:nvPr/>
        </p:nvSpPr>
        <p:spPr>
          <a:xfrm>
            <a:off x="5533613" y="4431141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1/6</a:t>
            </a:r>
            <a:endParaRPr/>
          </a:p>
        </p:txBody>
      </p:sp>
      <p:sp>
        <p:nvSpPr>
          <p:cNvPr id="360" name="Google Shape;360;p30"/>
          <p:cNvSpPr txBox="1"/>
          <p:nvPr/>
        </p:nvSpPr>
        <p:spPr>
          <a:xfrm>
            <a:off x="5533888" y="4904859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1/6</a:t>
            </a:r>
            <a:endParaRPr/>
          </a:p>
        </p:txBody>
      </p:sp>
      <p:sp>
        <p:nvSpPr>
          <p:cNvPr id="361" name="Google Shape;361;p30"/>
          <p:cNvSpPr txBox="1"/>
          <p:nvPr/>
        </p:nvSpPr>
        <p:spPr>
          <a:xfrm>
            <a:off x="5543445" y="5385951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1/6</a:t>
            </a:r>
            <a:endParaRPr/>
          </a:p>
        </p:txBody>
      </p:sp>
      <p:sp>
        <p:nvSpPr>
          <p:cNvPr id="362" name="Google Shape;362;p30"/>
          <p:cNvSpPr txBox="1"/>
          <p:nvPr/>
        </p:nvSpPr>
        <p:spPr>
          <a:xfrm>
            <a:off x="5545613" y="5875417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1/6</a:t>
            </a:r>
            <a:endParaRPr/>
          </a:p>
        </p:txBody>
      </p:sp>
      <p:sp>
        <p:nvSpPr>
          <p:cNvPr id="363" name="Google Shape;363;p30"/>
          <p:cNvSpPr txBox="1"/>
          <p:nvPr/>
        </p:nvSpPr>
        <p:spPr>
          <a:xfrm>
            <a:off x="5513232" y="3933866"/>
            <a:ext cx="76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1/6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Using Simple Events: </a:t>
            </a:r>
            <a:r>
              <a:rPr b="1" lang="en-US"/>
              <a:t>Example 3</a:t>
            </a:r>
            <a:endParaRPr/>
          </a:p>
        </p:txBody>
      </p:sp>
      <p:sp>
        <p:nvSpPr>
          <p:cNvPr id="369" name="Google Shape;369;p31"/>
          <p:cNvSpPr txBox="1"/>
          <p:nvPr>
            <p:ph idx="1" type="body"/>
          </p:nvPr>
        </p:nvSpPr>
        <p:spPr>
          <a:xfrm>
            <a:off x="838200" y="1270001"/>
            <a:ext cx="7622219" cy="79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/>
              <a:t>The sample space of throwing a pair of dice is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427" y="1895168"/>
            <a:ext cx="6481763" cy="42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Using Simple Events: </a:t>
            </a:r>
            <a:r>
              <a:rPr b="1" lang="en-US"/>
              <a:t>Example 3</a:t>
            </a:r>
            <a:endParaRPr/>
          </a:p>
        </p:txBody>
      </p:sp>
      <p:sp>
        <p:nvSpPr>
          <p:cNvPr id="377" name="Google Shape;377;p3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78" name="Google Shape;378;p32"/>
          <p:cNvGraphicFramePr/>
          <p:nvPr/>
        </p:nvGraphicFramePr>
        <p:xfrm>
          <a:off x="2015613" y="18549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{8F3BFD99-D9B2-4946-8C35-93C263A4168D}</a:tableStyleId>
              </a:tblPr>
              <a:tblGrid>
                <a:gridCol w="2895600"/>
                <a:gridCol w="3406775"/>
                <a:gridCol w="2155825"/>
              </a:tblGrid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3399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Event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3399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 events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9933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rgbClr val="3399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Probability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Dice add to 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Dice add to 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9" name="Google Shape;379;p32"/>
          <p:cNvSpPr txBox="1"/>
          <p:nvPr/>
        </p:nvSpPr>
        <p:spPr>
          <a:xfrm>
            <a:off x="5187746" y="3008360"/>
            <a:ext cx="1512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(1,2),(2,1)</a:t>
            </a:r>
            <a:endParaRPr/>
          </a:p>
        </p:txBody>
      </p:sp>
      <p:sp>
        <p:nvSpPr>
          <p:cNvPr id="380" name="Google Shape;380;p32"/>
          <p:cNvSpPr txBox="1"/>
          <p:nvPr/>
        </p:nvSpPr>
        <p:spPr>
          <a:xfrm>
            <a:off x="8432391" y="3008360"/>
            <a:ext cx="12425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2/36</a:t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5187746" y="3624488"/>
            <a:ext cx="2668226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(1,5),(2,4),(3,3),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(4,2),(5,1)</a:t>
            </a:r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8437311" y="3721197"/>
            <a:ext cx="12425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5/36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Counting Rules</a:t>
            </a:r>
            <a:endParaRPr/>
          </a:p>
        </p:txBody>
      </p:sp>
      <p:sp>
        <p:nvSpPr>
          <p:cNvPr id="388" name="Google Shape;388;p3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Sample space of throwing 3 dice has 216 entries, sample space of throwing 4 dice has 1296 entries, …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At some point, we have to stop listing and start thinking …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We need some counting rules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</a:t>
            </a:r>
            <a:r>
              <a:rPr i="1" lang="en-US"/>
              <a:t> mn </a:t>
            </a:r>
            <a:r>
              <a:rPr lang="en-US"/>
              <a:t>Rule</a:t>
            </a:r>
            <a:endParaRPr/>
          </a:p>
        </p:txBody>
      </p:sp>
      <p:sp>
        <p:nvSpPr>
          <p:cNvPr id="395" name="Google Shape;395;p34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If an experiment is performed in two stages, with </a:t>
            </a:r>
            <a:r>
              <a:rPr b="1" i="1" lang="en-US">
                <a:solidFill>
                  <a:srgbClr val="FF0000"/>
                </a:solidFill>
              </a:rPr>
              <a:t>m</a:t>
            </a:r>
            <a:r>
              <a:rPr b="1" lang="en-US"/>
              <a:t> </a:t>
            </a:r>
            <a:r>
              <a:rPr lang="en-US"/>
              <a:t>ways to accomplish the first stage and </a:t>
            </a:r>
            <a:r>
              <a:rPr b="1" i="1" lang="en-US">
                <a:solidFill>
                  <a:srgbClr val="FF0000"/>
                </a:solidFill>
              </a:rPr>
              <a:t>n</a:t>
            </a:r>
            <a:r>
              <a:rPr lang="en-US"/>
              <a:t> ways to accomplish the second stage, then there are </a:t>
            </a:r>
            <a:r>
              <a:rPr b="1" i="1" lang="en-US">
                <a:solidFill>
                  <a:srgbClr val="FF0000"/>
                </a:solidFill>
              </a:rPr>
              <a:t>mn</a:t>
            </a:r>
            <a:r>
              <a:rPr b="1" lang="en-US"/>
              <a:t> </a:t>
            </a:r>
            <a:r>
              <a:rPr lang="en-US"/>
              <a:t>ways to accomplish the experiment.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This rule is easily extended to </a:t>
            </a:r>
            <a:r>
              <a:rPr b="1" i="1" lang="en-US">
                <a:solidFill>
                  <a:srgbClr val="FF0000"/>
                </a:solidFill>
              </a:rPr>
              <a:t>k</a:t>
            </a:r>
            <a:r>
              <a:rPr i="1" lang="en-US"/>
              <a:t> </a:t>
            </a:r>
            <a:r>
              <a:rPr lang="en-US"/>
              <a:t>stages, with the number of ways equal to </a:t>
            </a:r>
            <a:endParaRPr/>
          </a:p>
          <a:p>
            <a:pPr indent="-228600" lvl="1" marL="6858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/>
              <a:buNone/>
            </a:pPr>
            <a:r>
              <a:rPr b="1" i="1" lang="en-US" sz="2800"/>
              <a:t>n</a:t>
            </a:r>
            <a:r>
              <a:rPr b="1" baseline="-25000" lang="en-US" sz="2800"/>
              <a:t>1 </a:t>
            </a:r>
            <a:r>
              <a:rPr b="1" i="1" lang="en-US" sz="2800"/>
              <a:t>n</a:t>
            </a:r>
            <a:r>
              <a:rPr b="1" baseline="-25000" lang="en-US" sz="2800"/>
              <a:t>2 </a:t>
            </a:r>
            <a:r>
              <a:rPr b="1" i="1" lang="en-US" sz="2800"/>
              <a:t>n</a:t>
            </a:r>
            <a:r>
              <a:rPr b="1" baseline="-25000" lang="en-US" sz="2800"/>
              <a:t>3 </a:t>
            </a:r>
            <a:r>
              <a:rPr b="1" lang="en-US" sz="2800"/>
              <a:t>… </a:t>
            </a:r>
            <a:r>
              <a:rPr b="1" i="1" lang="en-US" sz="2800"/>
              <a:t>n</a:t>
            </a:r>
            <a:r>
              <a:rPr b="1" baseline="-25000" i="1" lang="en-US" sz="2800"/>
              <a:t>k</a:t>
            </a:r>
            <a:endParaRPr sz="2800"/>
          </a:p>
        </p:txBody>
      </p:sp>
      <p:sp>
        <p:nvSpPr>
          <p:cNvPr id="396" name="Google Shape;396;p3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34"/>
          <p:cNvSpPr txBox="1"/>
          <p:nvPr/>
        </p:nvSpPr>
        <p:spPr>
          <a:xfrm>
            <a:off x="1160206" y="4672782"/>
            <a:ext cx="73152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 Toss two coins. The total number of simple events is:</a:t>
            </a: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4208206" y="5358582"/>
            <a:ext cx="2286000" cy="608013"/>
          </a:xfrm>
          <a:prstGeom prst="rect">
            <a:avLst/>
          </a:prstGeom>
          <a:solidFill>
            <a:srgbClr val="CC0066"/>
          </a:solidFill>
          <a:ln cap="flat" cmpd="sng" w="28575">
            <a:solidFill>
              <a:srgbClr val="F4EC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2 × 2 = 4</a:t>
            </a:r>
            <a:endParaRPr b="1" sz="3200">
              <a:solidFill>
                <a:srgbClr val="F4EC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</a:t>
            </a:r>
            <a:r>
              <a:rPr i="1" lang="en-US"/>
              <a:t> mn </a:t>
            </a:r>
            <a:r>
              <a:rPr lang="en-US"/>
              <a:t>Rule</a:t>
            </a:r>
            <a:endParaRPr/>
          </a:p>
        </p:txBody>
      </p:sp>
      <p:sp>
        <p:nvSpPr>
          <p:cNvPr id="404" name="Google Shape;404;p3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35"/>
          <p:cNvSpPr txBox="1"/>
          <p:nvPr/>
        </p:nvSpPr>
        <p:spPr>
          <a:xfrm>
            <a:off x="953728" y="1339647"/>
            <a:ext cx="73152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 Toss three coins. The total number of simple events is:</a:t>
            </a: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4965290" y="1936344"/>
            <a:ext cx="2819400" cy="608013"/>
          </a:xfrm>
          <a:prstGeom prst="rect">
            <a:avLst/>
          </a:prstGeom>
          <a:solidFill>
            <a:srgbClr val="CC0066"/>
          </a:solidFill>
          <a:ln cap="flat" cmpd="sng" w="28575">
            <a:solidFill>
              <a:srgbClr val="F4EC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2 × 2 × 2 = 8</a:t>
            </a:r>
            <a:endParaRPr/>
          </a:p>
        </p:txBody>
      </p:sp>
      <p:sp>
        <p:nvSpPr>
          <p:cNvPr id="407" name="Google Shape;407;p35"/>
          <p:cNvSpPr txBox="1"/>
          <p:nvPr/>
        </p:nvSpPr>
        <p:spPr>
          <a:xfrm>
            <a:off x="4991102" y="3502306"/>
            <a:ext cx="2819400" cy="608013"/>
          </a:xfrm>
          <a:prstGeom prst="rect">
            <a:avLst/>
          </a:prstGeom>
          <a:solidFill>
            <a:srgbClr val="CC0066"/>
          </a:solidFill>
          <a:ln cap="flat" cmpd="sng" w="28575">
            <a:solidFill>
              <a:srgbClr val="F4EC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6 × 6 = 36</a:t>
            </a:r>
            <a:endParaRPr/>
          </a:p>
        </p:txBody>
      </p:sp>
      <p:sp>
        <p:nvSpPr>
          <p:cNvPr id="408" name="Google Shape;408;p35"/>
          <p:cNvSpPr txBox="1"/>
          <p:nvPr/>
        </p:nvSpPr>
        <p:spPr>
          <a:xfrm>
            <a:off x="1052054" y="2912806"/>
            <a:ext cx="73152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 Toss two dice. The total number of simple events is:</a:t>
            </a:r>
            <a:endParaRPr/>
          </a:p>
        </p:txBody>
      </p:sp>
      <p:sp>
        <p:nvSpPr>
          <p:cNvPr id="409" name="Google Shape;409;p35"/>
          <p:cNvSpPr/>
          <p:nvPr/>
        </p:nvSpPr>
        <p:spPr>
          <a:xfrm>
            <a:off x="1128254" y="4208206"/>
            <a:ext cx="7848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 Toss three dice. The total number of simple events is:</a:t>
            </a:r>
            <a:endParaRPr/>
          </a:p>
        </p:txBody>
      </p:sp>
      <p:sp>
        <p:nvSpPr>
          <p:cNvPr id="410" name="Google Shape;410;p35"/>
          <p:cNvSpPr txBox="1"/>
          <p:nvPr/>
        </p:nvSpPr>
        <p:spPr>
          <a:xfrm>
            <a:off x="4991102" y="4804903"/>
            <a:ext cx="2819400" cy="608013"/>
          </a:xfrm>
          <a:prstGeom prst="rect">
            <a:avLst/>
          </a:prstGeom>
          <a:solidFill>
            <a:srgbClr val="CC0066"/>
          </a:solidFill>
          <a:ln cap="flat" cmpd="sng" w="28575">
            <a:solidFill>
              <a:srgbClr val="F4ECC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6 × 6 × 6 = 216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Introduction to Probability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Experiments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Counting Rules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Events and Their Probability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Some Basic Relationships of Probability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Conditional Probability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Bayes’ Theorem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4000"/>
              <a:t>Combinatorial reasoning</a:t>
            </a:r>
            <a:endParaRPr/>
          </a:p>
        </p:txBody>
      </p:sp>
      <p:sp>
        <p:nvSpPr>
          <p:cNvPr id="416" name="Google Shape;416;p36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17" name="Google Shape;417;p3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838200" y="1270001"/>
            <a:ext cx="7622219" cy="1399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/>
              <a:t>How many 3-digit lock combinations (without repetition) can we make from the numbers 1, 2, 3, and 4?</a:t>
            </a:r>
            <a:endParaRPr/>
          </a:p>
        </p:txBody>
      </p:sp>
      <p:sp>
        <p:nvSpPr>
          <p:cNvPr id="424" name="Google Shape;424;p3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37"/>
          <p:cNvSpPr txBox="1"/>
          <p:nvPr/>
        </p:nvSpPr>
        <p:spPr>
          <a:xfrm>
            <a:off x="4970206" y="2895568"/>
            <a:ext cx="3962400" cy="6600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426" name="Google Shape;426;p37"/>
          <p:cNvGrpSpPr/>
          <p:nvPr/>
        </p:nvGrpSpPr>
        <p:grpSpPr>
          <a:xfrm>
            <a:off x="1251154" y="2800144"/>
            <a:ext cx="4495800" cy="850900"/>
            <a:chOff x="240" y="3360"/>
            <a:chExt cx="2832" cy="536"/>
          </a:xfrm>
        </p:grpSpPr>
        <p:sp>
          <p:nvSpPr>
            <p:cNvPr id="427" name="Google Shape;427;p37"/>
            <p:cNvSpPr txBox="1"/>
            <p:nvPr/>
          </p:nvSpPr>
          <p:spPr>
            <a:xfrm>
              <a:off x="240" y="3360"/>
              <a:ext cx="2496" cy="536"/>
            </a:xfrm>
            <a:prstGeom prst="rect">
              <a:avLst/>
            </a:prstGeom>
            <a:solidFill>
              <a:srgbClr val="CC0066"/>
            </a:solidFill>
            <a:ln cap="flat" cmpd="sng" w="28575">
              <a:solidFill>
                <a:srgbClr val="F4ECC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4ECC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order of the choice is important!</a:t>
              </a:r>
              <a:endParaRPr/>
            </a:p>
          </p:txBody>
        </p:sp>
        <p:cxnSp>
          <p:nvCxnSpPr>
            <p:cNvPr id="428" name="Google Shape;428;p37"/>
            <p:cNvCxnSpPr/>
            <p:nvPr/>
          </p:nvCxnSpPr>
          <p:spPr>
            <a:xfrm>
              <a:off x="2736" y="3600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29" name="Google Shape;429;p37"/>
          <p:cNvSpPr txBox="1"/>
          <p:nvPr/>
        </p:nvSpPr>
        <p:spPr>
          <a:xfrm>
            <a:off x="838199" y="3970643"/>
            <a:ext cx="7622219" cy="1399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Three members of a 5-person committee must be chosen to form a subcommittee. How many different subcommittees could be formed?</a:t>
            </a:r>
            <a:endParaRPr b="1"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37"/>
          <p:cNvSpPr txBox="1"/>
          <p:nvPr/>
        </p:nvSpPr>
        <p:spPr>
          <a:xfrm>
            <a:off x="4970206" y="5308669"/>
            <a:ext cx="3962400" cy="66749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431" name="Google Shape;431;p37"/>
          <p:cNvGrpSpPr/>
          <p:nvPr/>
        </p:nvGrpSpPr>
        <p:grpSpPr>
          <a:xfrm>
            <a:off x="1251154" y="5213245"/>
            <a:ext cx="4495800" cy="850900"/>
            <a:chOff x="240" y="3360"/>
            <a:chExt cx="2832" cy="536"/>
          </a:xfrm>
        </p:grpSpPr>
        <p:sp>
          <p:nvSpPr>
            <p:cNvPr id="432" name="Google Shape;432;p37"/>
            <p:cNvSpPr txBox="1"/>
            <p:nvPr/>
          </p:nvSpPr>
          <p:spPr>
            <a:xfrm>
              <a:off x="240" y="3360"/>
              <a:ext cx="2496" cy="536"/>
            </a:xfrm>
            <a:prstGeom prst="rect">
              <a:avLst/>
            </a:prstGeom>
            <a:solidFill>
              <a:srgbClr val="CC0066"/>
            </a:solidFill>
            <a:ln cap="flat" cmpd="sng" w="28575">
              <a:solidFill>
                <a:srgbClr val="F4ECC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4ECC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order of the choice is not important!</a:t>
              </a:r>
              <a:endParaRPr/>
            </a:p>
          </p:txBody>
        </p:sp>
        <p:cxnSp>
          <p:nvCxnSpPr>
            <p:cNvPr id="433" name="Google Shape;433;p37"/>
            <p:cNvCxnSpPr/>
            <p:nvPr/>
          </p:nvCxnSpPr>
          <p:spPr>
            <a:xfrm>
              <a:off x="2736" y="3600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box contains six balls four red and two green. A child selects two balls at random. What is the probability that exactly one is red?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40" name="Google Shape;440;p3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p38"/>
          <p:cNvSpPr txBox="1"/>
          <p:nvPr/>
        </p:nvSpPr>
        <p:spPr>
          <a:xfrm>
            <a:off x="1752598" y="3121740"/>
            <a:ext cx="1981200" cy="1216025"/>
          </a:xfrm>
          <a:prstGeom prst="rect">
            <a:avLst/>
          </a:prstGeom>
          <a:solidFill>
            <a:srgbClr val="CC0066"/>
          </a:solidFill>
          <a:ln cap="flat" cmpd="sng" w="28575">
            <a:solidFill>
              <a:srgbClr val="F4ECC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The order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the choice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not important!</a:t>
            </a:r>
            <a:endParaRPr/>
          </a:p>
        </p:txBody>
      </p:sp>
      <p:grpSp>
        <p:nvGrpSpPr>
          <p:cNvPr id="442" name="Google Shape;442;p38"/>
          <p:cNvGrpSpPr/>
          <p:nvPr/>
        </p:nvGrpSpPr>
        <p:grpSpPr>
          <a:xfrm>
            <a:off x="3733798" y="2893140"/>
            <a:ext cx="3373438" cy="1368425"/>
            <a:chOff x="1776" y="1776"/>
            <a:chExt cx="2125" cy="862"/>
          </a:xfrm>
        </p:grpSpPr>
        <p:pic>
          <p:nvPicPr>
            <p:cNvPr id="443" name="Google Shape;443;p3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1" y="1776"/>
              <a:ext cx="1840" cy="862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444" name="Google Shape;444;p38"/>
            <p:cNvCxnSpPr/>
            <p:nvPr/>
          </p:nvCxnSpPr>
          <p:spPr>
            <a:xfrm>
              <a:off x="1776" y="2256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45" name="Google Shape;445;p38"/>
          <p:cNvGrpSpPr/>
          <p:nvPr/>
        </p:nvGrpSpPr>
        <p:grpSpPr>
          <a:xfrm>
            <a:off x="7391398" y="2740740"/>
            <a:ext cx="2306638" cy="1762125"/>
            <a:chOff x="4080" y="1680"/>
            <a:chExt cx="1453" cy="1110"/>
          </a:xfrm>
        </p:grpSpPr>
        <p:pic>
          <p:nvPicPr>
            <p:cNvPr id="446" name="Google Shape;446;p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24" y="1680"/>
              <a:ext cx="1309" cy="1110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447" name="Google Shape;447;p38"/>
            <p:cNvCxnSpPr/>
            <p:nvPr/>
          </p:nvCxnSpPr>
          <p:spPr>
            <a:xfrm>
              <a:off x="4080" y="2208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48" name="Google Shape;448;p38"/>
          <p:cNvGrpSpPr/>
          <p:nvPr/>
        </p:nvGrpSpPr>
        <p:grpSpPr>
          <a:xfrm>
            <a:off x="1523998" y="4569540"/>
            <a:ext cx="2382838" cy="1709738"/>
            <a:chOff x="384" y="2832"/>
            <a:chExt cx="1501" cy="1077"/>
          </a:xfrm>
        </p:grpSpPr>
        <p:pic>
          <p:nvPicPr>
            <p:cNvPr id="449" name="Google Shape;449;p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76" y="2832"/>
              <a:ext cx="1309" cy="1077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cxnSp>
          <p:nvCxnSpPr>
            <p:cNvPr id="450" name="Google Shape;450;p38"/>
            <p:cNvCxnSpPr/>
            <p:nvPr/>
          </p:nvCxnSpPr>
          <p:spPr>
            <a:xfrm>
              <a:off x="384" y="3312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51" name="Google Shape;451;p38"/>
          <p:cNvGrpSpPr/>
          <p:nvPr/>
        </p:nvGrpSpPr>
        <p:grpSpPr>
          <a:xfrm>
            <a:off x="3886198" y="4721944"/>
            <a:ext cx="3200400" cy="646113"/>
            <a:chOff x="1872" y="2928"/>
            <a:chExt cx="2016" cy="407"/>
          </a:xfrm>
        </p:grpSpPr>
        <p:sp>
          <p:nvSpPr>
            <p:cNvPr id="452" name="Google Shape;452;p38"/>
            <p:cNvSpPr txBox="1"/>
            <p:nvPr/>
          </p:nvSpPr>
          <p:spPr>
            <a:xfrm>
              <a:off x="2112" y="2928"/>
              <a:ext cx="1776" cy="407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× 2 =8 ways to choose 1 red and 1 green balls.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53" name="Google Shape;453;p38"/>
            <p:cNvCxnSpPr/>
            <p:nvPr/>
          </p:nvCxnSpPr>
          <p:spPr>
            <a:xfrm>
              <a:off x="1872" y="3312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54" name="Google Shape;454;p38"/>
          <p:cNvGrpSpPr/>
          <p:nvPr/>
        </p:nvGrpSpPr>
        <p:grpSpPr>
          <a:xfrm>
            <a:off x="7238998" y="4950540"/>
            <a:ext cx="2286000" cy="850900"/>
            <a:chOff x="3984" y="3072"/>
            <a:chExt cx="1440" cy="536"/>
          </a:xfrm>
        </p:grpSpPr>
        <p:sp>
          <p:nvSpPr>
            <p:cNvPr id="455" name="Google Shape;455;p38"/>
            <p:cNvSpPr txBox="1"/>
            <p:nvPr/>
          </p:nvSpPr>
          <p:spPr>
            <a:xfrm>
              <a:off x="4176" y="3072"/>
              <a:ext cx="1248" cy="536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P(exactly one red) = 8/15</a:t>
              </a:r>
              <a:endParaRPr/>
            </a:p>
          </p:txBody>
        </p:sp>
        <p:cxnSp>
          <p:nvCxnSpPr>
            <p:cNvPr id="456" name="Google Shape;456;p38"/>
            <p:cNvCxnSpPr/>
            <p:nvPr/>
          </p:nvCxnSpPr>
          <p:spPr>
            <a:xfrm>
              <a:off x="3984" y="3312"/>
              <a:ext cx="288" cy="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Some Basic Relationships of Probability</a:t>
            </a:r>
            <a:endParaRPr/>
          </a:p>
        </p:txBody>
      </p:sp>
      <p:sp>
        <p:nvSpPr>
          <p:cNvPr id="462" name="Google Shape;462;p39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There are some basic probability relationships that can be used to compute the probability of an event without knowledge of all the sample point probabilities.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Complement of an Event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Union of Two Events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Intersection of Two Events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Mutually Exclusive Events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Complement of an Event</a:t>
            </a:r>
            <a:endParaRPr/>
          </a:p>
        </p:txBody>
      </p:sp>
      <p:sp>
        <p:nvSpPr>
          <p:cNvPr id="469" name="Google Shape;469;p40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complement</a:t>
            </a:r>
            <a:r>
              <a:rPr lang="en-US"/>
              <a:t> of event A is defined to be the event consisting of all sample points that are not in 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 The complement of A is denoted by A</a:t>
            </a:r>
            <a:r>
              <a:rPr baseline="30000" lang="en-US"/>
              <a:t>c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0" name="Google Shape;470;p4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2682875" y="3216275"/>
            <a:ext cx="3732213" cy="2041525"/>
          </a:xfrm>
          <a:prstGeom prst="rect">
            <a:avLst/>
          </a:prstGeom>
          <a:gradFill>
            <a:gsLst>
              <a:gs pos="0">
                <a:srgbClr val="00476B"/>
              </a:gs>
              <a:gs pos="50000">
                <a:srgbClr val="006699"/>
              </a:gs>
              <a:gs pos="100000">
                <a:srgbClr val="00476B"/>
              </a:gs>
            </a:gsLst>
            <a:lin ang="54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3016250" y="3425825"/>
            <a:ext cx="1663700" cy="1587500"/>
          </a:xfrm>
          <a:prstGeom prst="ellipse">
            <a:avLst/>
          </a:prstGeom>
          <a:gradFill>
            <a:gsLst>
              <a:gs pos="0">
                <a:srgbClr val="919191"/>
              </a:gs>
              <a:gs pos="100000">
                <a:srgbClr val="666666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0"/>
          <p:cNvSpPr/>
          <p:nvPr/>
        </p:nvSpPr>
        <p:spPr>
          <a:xfrm>
            <a:off x="3224213" y="3995738"/>
            <a:ext cx="12588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Event </a:t>
            </a:r>
            <a:r>
              <a:rPr i="1"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endParaRPr i="1" sz="24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5300663" y="3995738"/>
            <a:ext cx="4921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aseline="30000"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c</a:t>
            </a:r>
            <a:endParaRPr baseline="30000" sz="240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6862763" y="3652838"/>
            <a:ext cx="1125309" cy="754566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000000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Space </a:t>
            </a: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cxnSp>
        <p:nvCxnSpPr>
          <p:cNvPr id="476" name="Google Shape;476;p40"/>
          <p:cNvCxnSpPr/>
          <p:nvPr/>
        </p:nvCxnSpPr>
        <p:spPr>
          <a:xfrm>
            <a:off x="6419850" y="4162425"/>
            <a:ext cx="4000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477" name="Google Shape;477;p40"/>
          <p:cNvSpPr/>
          <p:nvPr/>
        </p:nvSpPr>
        <p:spPr>
          <a:xfrm>
            <a:off x="647700" y="4867275"/>
            <a:ext cx="1600200" cy="933450"/>
          </a:xfrm>
          <a:prstGeom prst="wedgeRoundRectCallout">
            <a:avLst>
              <a:gd fmla="val 74704" name="adj1"/>
              <a:gd fmla="val -91157" name="adj2"/>
              <a:gd fmla="val 16667" name="adj3"/>
            </a:avLst>
          </a:prstGeom>
          <a:gradFill>
            <a:gsLst>
              <a:gs pos="0">
                <a:srgbClr val="006B8F"/>
              </a:gs>
              <a:gs pos="50000">
                <a:srgbClr val="0099CC"/>
              </a:gs>
              <a:gs pos="100000">
                <a:srgbClr val="006B8F"/>
              </a:gs>
            </a:gsLst>
            <a:lin ang="5400000" scaled="0"/>
          </a:gra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Book Antiqua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Venn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Book Antiqua"/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Diagram</a:t>
            </a:r>
            <a:endParaRPr/>
          </a:p>
        </p:txBody>
      </p:sp>
      <p:sp>
        <p:nvSpPr>
          <p:cNvPr id="478" name="Google Shape;478;p40"/>
          <p:cNvSpPr txBox="1"/>
          <p:nvPr/>
        </p:nvSpPr>
        <p:spPr>
          <a:xfrm>
            <a:off x="7928052" y="3775076"/>
            <a:ext cx="4263948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Example: Select a student from the classroom and record his/her hair color and gender.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A: student has brown hair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B: student is female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C: student is male</a:t>
            </a:r>
            <a:endParaRPr/>
          </a:p>
        </p:txBody>
      </p:sp>
      <p:sp>
        <p:nvSpPr>
          <p:cNvPr id="479" name="Google Shape;479;p40"/>
          <p:cNvSpPr txBox="1"/>
          <p:nvPr/>
        </p:nvSpPr>
        <p:spPr>
          <a:xfrm>
            <a:off x="8835514" y="6365876"/>
            <a:ext cx="662447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aseline="3000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C?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9722875" y="6407150"/>
            <a:ext cx="662447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Union of Two Events</a:t>
            </a:r>
            <a:endParaRPr/>
          </a:p>
        </p:txBody>
      </p:sp>
      <p:sp>
        <p:nvSpPr>
          <p:cNvPr id="486" name="Google Shape;486;p41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87" name="Google Shape;487;p4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41"/>
          <p:cNvSpPr/>
          <p:nvPr/>
        </p:nvSpPr>
        <p:spPr>
          <a:xfrm>
            <a:off x="2682875" y="3216275"/>
            <a:ext cx="3732213" cy="2041525"/>
          </a:xfrm>
          <a:prstGeom prst="rect">
            <a:avLst/>
          </a:prstGeom>
          <a:gradFill>
            <a:gsLst>
              <a:gs pos="0">
                <a:srgbClr val="00476B"/>
              </a:gs>
              <a:gs pos="50000">
                <a:srgbClr val="006699"/>
              </a:gs>
              <a:gs pos="100000">
                <a:srgbClr val="00476B"/>
              </a:gs>
            </a:gsLst>
            <a:lin ang="54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6862763" y="3652838"/>
            <a:ext cx="1215077" cy="75693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000000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Space S</a:t>
            </a:r>
            <a:endParaRPr/>
          </a:p>
        </p:txBody>
      </p:sp>
      <p:cxnSp>
        <p:nvCxnSpPr>
          <p:cNvPr id="490" name="Google Shape;490;p41"/>
          <p:cNvCxnSpPr/>
          <p:nvPr/>
        </p:nvCxnSpPr>
        <p:spPr>
          <a:xfrm>
            <a:off x="6419850" y="4162425"/>
            <a:ext cx="40005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  <a:effectLst>
            <a:outerShdw rotWithShape="0" algn="ctr" dir="2700000" dist="17961">
              <a:srgbClr val="3C0023"/>
            </a:outerShdw>
          </a:effectLst>
        </p:spPr>
      </p:cxnSp>
      <p:sp>
        <p:nvSpPr>
          <p:cNvPr id="491" name="Google Shape;491;p41"/>
          <p:cNvSpPr/>
          <p:nvPr/>
        </p:nvSpPr>
        <p:spPr>
          <a:xfrm>
            <a:off x="3028950" y="3414713"/>
            <a:ext cx="1711325" cy="1676400"/>
          </a:xfrm>
          <a:prstGeom prst="ellipse">
            <a:avLst/>
          </a:prstGeom>
          <a:gradFill>
            <a:gsLst>
              <a:gs pos="0">
                <a:srgbClr val="666666"/>
              </a:gs>
              <a:gs pos="100000">
                <a:srgbClr val="919191"/>
              </a:gs>
            </a:gsLst>
            <a:lin ang="0" scaled="0"/>
          </a:gra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1"/>
          <p:cNvSpPr/>
          <p:nvPr/>
        </p:nvSpPr>
        <p:spPr>
          <a:xfrm>
            <a:off x="3097213" y="4002088"/>
            <a:ext cx="15255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Event </a:t>
            </a:r>
            <a:r>
              <a:rPr i="1"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endParaRPr i="1" sz="24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pSp>
        <p:nvGrpSpPr>
          <p:cNvPr id="493" name="Google Shape;493;p41"/>
          <p:cNvGrpSpPr/>
          <p:nvPr/>
        </p:nvGrpSpPr>
        <p:grpSpPr>
          <a:xfrm>
            <a:off x="4370388" y="3395663"/>
            <a:ext cx="1701800" cy="1674812"/>
            <a:chOff x="2753" y="2205"/>
            <a:chExt cx="1072" cy="1055"/>
          </a:xfrm>
        </p:grpSpPr>
        <p:sp>
          <p:nvSpPr>
            <p:cNvPr id="494" name="Google Shape;494;p41"/>
            <p:cNvSpPr/>
            <p:nvPr/>
          </p:nvSpPr>
          <p:spPr>
            <a:xfrm>
              <a:off x="2760" y="2205"/>
              <a:ext cx="1065" cy="1055"/>
            </a:xfrm>
            <a:prstGeom prst="ellipse">
              <a:avLst/>
            </a:prstGeom>
            <a:gradFill>
              <a:gsLst>
                <a:gs pos="0">
                  <a:srgbClr val="919191"/>
                </a:gs>
                <a:gs pos="100000">
                  <a:srgbClr val="666666"/>
                </a:gs>
              </a:gsLst>
              <a:lin ang="0" scaled="0"/>
            </a:gra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2753" y="2417"/>
              <a:ext cx="237" cy="649"/>
            </a:xfrm>
            <a:custGeom>
              <a:rect b="b" l="l" r="r" t="t"/>
              <a:pathLst>
                <a:path extrusionOk="0" h="622" w="230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solidFill>
              <a:srgbClr val="919191"/>
            </a:solidFill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6" name="Google Shape;496;p41"/>
          <p:cNvSpPr/>
          <p:nvPr/>
        </p:nvSpPr>
        <p:spPr>
          <a:xfrm>
            <a:off x="4791075" y="4008438"/>
            <a:ext cx="1223963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Event </a:t>
            </a:r>
            <a:r>
              <a:rPr i="1"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B</a:t>
            </a:r>
            <a:endParaRPr/>
          </a:p>
        </p:txBody>
      </p:sp>
      <p:sp>
        <p:nvSpPr>
          <p:cNvPr id="497" name="Google Shape;497;p41"/>
          <p:cNvSpPr txBox="1"/>
          <p:nvPr/>
        </p:nvSpPr>
        <p:spPr>
          <a:xfrm>
            <a:off x="7928052" y="3775076"/>
            <a:ext cx="4263948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b="1"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Example: Select a student from the classroom and record his/her hair color and gender.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A: student has brown hair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B: student is female</a:t>
            </a:r>
            <a:endParaRPr/>
          </a:p>
          <a:p>
            <a:pPr indent="-228600" lvl="1" marL="6858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C: student is male</a:t>
            </a:r>
            <a:endParaRPr/>
          </a:p>
        </p:txBody>
      </p:sp>
      <p:sp>
        <p:nvSpPr>
          <p:cNvPr id="498" name="Google Shape;498;p41"/>
          <p:cNvSpPr txBox="1"/>
          <p:nvPr/>
        </p:nvSpPr>
        <p:spPr>
          <a:xfrm>
            <a:off x="8273845" y="6365876"/>
            <a:ext cx="1224117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9" name="Google Shape;499;p41"/>
          <p:cNvSpPr txBox="1"/>
          <p:nvPr/>
        </p:nvSpPr>
        <p:spPr>
          <a:xfrm>
            <a:off x="9722875" y="6407150"/>
            <a:ext cx="2164325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students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Intersection of Two Events</a:t>
            </a:r>
            <a:endParaRPr/>
          </a:p>
        </p:txBody>
      </p:sp>
      <p:sp>
        <p:nvSpPr>
          <p:cNvPr id="505" name="Google Shape;505;p42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06" name="Google Shape;506;p4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7" name="Google Shape;507;p42"/>
          <p:cNvSpPr/>
          <p:nvPr/>
        </p:nvSpPr>
        <p:spPr>
          <a:xfrm>
            <a:off x="2682875" y="3216275"/>
            <a:ext cx="3732213" cy="2041525"/>
          </a:xfrm>
          <a:prstGeom prst="rect">
            <a:avLst/>
          </a:prstGeom>
          <a:gradFill>
            <a:gsLst>
              <a:gs pos="0">
                <a:srgbClr val="00476B"/>
              </a:gs>
              <a:gs pos="50000">
                <a:srgbClr val="006699"/>
              </a:gs>
              <a:gs pos="100000">
                <a:srgbClr val="00476B"/>
              </a:gs>
            </a:gsLst>
            <a:lin ang="5400000" scaled="0"/>
          </a:gra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2"/>
          <p:cNvSpPr/>
          <p:nvPr/>
        </p:nvSpPr>
        <p:spPr>
          <a:xfrm>
            <a:off x="6862763" y="3652838"/>
            <a:ext cx="1203325" cy="7461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000000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Sample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Space S</a:t>
            </a:r>
            <a:endParaRPr/>
          </a:p>
        </p:txBody>
      </p:sp>
      <p:cxnSp>
        <p:nvCxnSpPr>
          <p:cNvPr id="509" name="Google Shape;509;p42"/>
          <p:cNvCxnSpPr/>
          <p:nvPr/>
        </p:nvCxnSpPr>
        <p:spPr>
          <a:xfrm>
            <a:off x="6419850" y="4162425"/>
            <a:ext cx="40005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triangle"/>
            <a:tailEnd len="med" w="med" type="none"/>
          </a:ln>
          <a:effectLst>
            <a:outerShdw rotWithShape="0" algn="ctr" dir="2700000" dist="17961">
              <a:srgbClr val="3C0023"/>
            </a:outerShdw>
          </a:effectLst>
        </p:spPr>
      </p:cxnSp>
      <p:sp>
        <p:nvSpPr>
          <p:cNvPr id="510" name="Google Shape;510;p42"/>
          <p:cNvSpPr/>
          <p:nvPr/>
        </p:nvSpPr>
        <p:spPr>
          <a:xfrm>
            <a:off x="3028950" y="3414713"/>
            <a:ext cx="1711325" cy="1676400"/>
          </a:xfrm>
          <a:prstGeom prst="ellipse">
            <a:avLst/>
          </a:prstGeom>
          <a:gradFill>
            <a:gsLst>
              <a:gs pos="0">
                <a:srgbClr val="666666"/>
              </a:gs>
              <a:gs pos="100000">
                <a:srgbClr val="919191"/>
              </a:gs>
            </a:gsLst>
            <a:lin ang="0" scaled="0"/>
          </a:gra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2"/>
          <p:cNvSpPr/>
          <p:nvPr/>
        </p:nvSpPr>
        <p:spPr>
          <a:xfrm>
            <a:off x="3097213" y="4002088"/>
            <a:ext cx="15255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Event </a:t>
            </a:r>
            <a:r>
              <a:rPr i="1"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endParaRPr i="1" sz="2400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pSp>
        <p:nvGrpSpPr>
          <p:cNvPr id="512" name="Google Shape;512;p42"/>
          <p:cNvGrpSpPr/>
          <p:nvPr/>
        </p:nvGrpSpPr>
        <p:grpSpPr>
          <a:xfrm>
            <a:off x="4370388" y="3395663"/>
            <a:ext cx="1701800" cy="1674812"/>
            <a:chOff x="2753" y="2205"/>
            <a:chExt cx="1072" cy="1055"/>
          </a:xfrm>
        </p:grpSpPr>
        <p:sp>
          <p:nvSpPr>
            <p:cNvPr id="513" name="Google Shape;513;p42"/>
            <p:cNvSpPr/>
            <p:nvPr/>
          </p:nvSpPr>
          <p:spPr>
            <a:xfrm>
              <a:off x="2760" y="2205"/>
              <a:ext cx="1065" cy="1055"/>
            </a:xfrm>
            <a:prstGeom prst="ellipse">
              <a:avLst/>
            </a:prstGeom>
            <a:gradFill>
              <a:gsLst>
                <a:gs pos="0">
                  <a:srgbClr val="919191"/>
                </a:gs>
                <a:gs pos="100000">
                  <a:srgbClr val="666666"/>
                </a:gs>
              </a:gsLst>
              <a:lin ang="0" scaled="0"/>
            </a:gradFill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2753" y="2417"/>
              <a:ext cx="237" cy="649"/>
            </a:xfrm>
            <a:custGeom>
              <a:rect b="b" l="l" r="r" t="t"/>
              <a:pathLst>
                <a:path extrusionOk="0" h="622" w="230">
                  <a:moveTo>
                    <a:pt x="110" y="0"/>
                  </a:moveTo>
                  <a:lnTo>
                    <a:pt x="98" y="18"/>
                  </a:lnTo>
                  <a:lnTo>
                    <a:pt x="84" y="40"/>
                  </a:lnTo>
                  <a:lnTo>
                    <a:pt x="70" y="62"/>
                  </a:lnTo>
                  <a:lnTo>
                    <a:pt x="50" y="92"/>
                  </a:lnTo>
                  <a:lnTo>
                    <a:pt x="40" y="118"/>
                  </a:lnTo>
                  <a:lnTo>
                    <a:pt x="32" y="141"/>
                  </a:lnTo>
                  <a:lnTo>
                    <a:pt x="23" y="168"/>
                  </a:lnTo>
                  <a:lnTo>
                    <a:pt x="14" y="194"/>
                  </a:lnTo>
                  <a:lnTo>
                    <a:pt x="10" y="218"/>
                  </a:lnTo>
                  <a:lnTo>
                    <a:pt x="6" y="246"/>
                  </a:lnTo>
                  <a:lnTo>
                    <a:pt x="2" y="272"/>
                  </a:lnTo>
                  <a:lnTo>
                    <a:pt x="0" y="302"/>
                  </a:lnTo>
                  <a:lnTo>
                    <a:pt x="0" y="330"/>
                  </a:lnTo>
                  <a:lnTo>
                    <a:pt x="2" y="358"/>
                  </a:lnTo>
                  <a:lnTo>
                    <a:pt x="6" y="388"/>
                  </a:lnTo>
                  <a:lnTo>
                    <a:pt x="10" y="414"/>
                  </a:lnTo>
                  <a:lnTo>
                    <a:pt x="18" y="438"/>
                  </a:lnTo>
                  <a:lnTo>
                    <a:pt x="26" y="464"/>
                  </a:lnTo>
                  <a:lnTo>
                    <a:pt x="36" y="488"/>
                  </a:lnTo>
                  <a:lnTo>
                    <a:pt x="48" y="514"/>
                  </a:lnTo>
                  <a:lnTo>
                    <a:pt x="60" y="540"/>
                  </a:lnTo>
                  <a:lnTo>
                    <a:pt x="74" y="560"/>
                  </a:lnTo>
                  <a:lnTo>
                    <a:pt x="84" y="582"/>
                  </a:lnTo>
                  <a:lnTo>
                    <a:pt x="102" y="604"/>
                  </a:lnTo>
                  <a:lnTo>
                    <a:pt x="122" y="622"/>
                  </a:lnTo>
                  <a:lnTo>
                    <a:pt x="138" y="598"/>
                  </a:lnTo>
                  <a:lnTo>
                    <a:pt x="156" y="572"/>
                  </a:lnTo>
                  <a:lnTo>
                    <a:pt x="172" y="546"/>
                  </a:lnTo>
                  <a:lnTo>
                    <a:pt x="186" y="514"/>
                  </a:lnTo>
                  <a:lnTo>
                    <a:pt x="196" y="492"/>
                  </a:lnTo>
                  <a:lnTo>
                    <a:pt x="204" y="472"/>
                  </a:lnTo>
                  <a:lnTo>
                    <a:pt x="212" y="450"/>
                  </a:lnTo>
                  <a:lnTo>
                    <a:pt x="218" y="426"/>
                  </a:lnTo>
                  <a:lnTo>
                    <a:pt x="224" y="402"/>
                  </a:lnTo>
                  <a:lnTo>
                    <a:pt x="226" y="378"/>
                  </a:lnTo>
                  <a:lnTo>
                    <a:pt x="228" y="354"/>
                  </a:lnTo>
                  <a:lnTo>
                    <a:pt x="230" y="324"/>
                  </a:lnTo>
                  <a:lnTo>
                    <a:pt x="230" y="286"/>
                  </a:lnTo>
                  <a:lnTo>
                    <a:pt x="226" y="256"/>
                  </a:lnTo>
                  <a:lnTo>
                    <a:pt x="222" y="232"/>
                  </a:lnTo>
                  <a:lnTo>
                    <a:pt x="220" y="206"/>
                  </a:lnTo>
                  <a:lnTo>
                    <a:pt x="212" y="180"/>
                  </a:lnTo>
                  <a:lnTo>
                    <a:pt x="204" y="154"/>
                  </a:lnTo>
                  <a:lnTo>
                    <a:pt x="194" y="126"/>
                  </a:lnTo>
                  <a:lnTo>
                    <a:pt x="184" y="100"/>
                  </a:lnTo>
                  <a:lnTo>
                    <a:pt x="168" y="70"/>
                  </a:lnTo>
                  <a:lnTo>
                    <a:pt x="152" y="44"/>
                  </a:lnTo>
                  <a:lnTo>
                    <a:pt x="138" y="22"/>
                  </a:lnTo>
                  <a:lnTo>
                    <a:pt x="120" y="6"/>
                  </a:lnTo>
                </a:path>
              </a:pathLst>
            </a:custGeom>
            <a:solidFill>
              <a:srgbClr val="919191"/>
            </a:solidFill>
            <a:ln cap="rnd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t/>
              </a:r>
              <a:endParaRPr b="0" i="0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p42"/>
          <p:cNvSpPr/>
          <p:nvPr/>
        </p:nvSpPr>
        <p:spPr>
          <a:xfrm>
            <a:off x="4791075" y="4008438"/>
            <a:ext cx="1223963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Event </a:t>
            </a:r>
            <a:r>
              <a:rPr i="1" lang="en-US" sz="240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B</a:t>
            </a: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4370388" y="3732213"/>
            <a:ext cx="376237" cy="1030287"/>
          </a:xfrm>
          <a:custGeom>
            <a:rect b="b" l="l" r="r" t="t"/>
            <a:pathLst>
              <a:path extrusionOk="0" h="622" w="230">
                <a:moveTo>
                  <a:pt x="110" y="0"/>
                </a:moveTo>
                <a:lnTo>
                  <a:pt x="98" y="18"/>
                </a:lnTo>
                <a:lnTo>
                  <a:pt x="84" y="40"/>
                </a:lnTo>
                <a:lnTo>
                  <a:pt x="70" y="62"/>
                </a:lnTo>
                <a:lnTo>
                  <a:pt x="50" y="92"/>
                </a:lnTo>
                <a:lnTo>
                  <a:pt x="40" y="118"/>
                </a:lnTo>
                <a:lnTo>
                  <a:pt x="32" y="141"/>
                </a:lnTo>
                <a:lnTo>
                  <a:pt x="23" y="168"/>
                </a:lnTo>
                <a:lnTo>
                  <a:pt x="14" y="194"/>
                </a:lnTo>
                <a:lnTo>
                  <a:pt x="10" y="218"/>
                </a:lnTo>
                <a:lnTo>
                  <a:pt x="6" y="246"/>
                </a:lnTo>
                <a:lnTo>
                  <a:pt x="2" y="272"/>
                </a:lnTo>
                <a:lnTo>
                  <a:pt x="0" y="302"/>
                </a:lnTo>
                <a:lnTo>
                  <a:pt x="0" y="330"/>
                </a:lnTo>
                <a:lnTo>
                  <a:pt x="2" y="358"/>
                </a:lnTo>
                <a:lnTo>
                  <a:pt x="6" y="388"/>
                </a:lnTo>
                <a:lnTo>
                  <a:pt x="10" y="414"/>
                </a:lnTo>
                <a:lnTo>
                  <a:pt x="18" y="438"/>
                </a:lnTo>
                <a:lnTo>
                  <a:pt x="26" y="464"/>
                </a:lnTo>
                <a:lnTo>
                  <a:pt x="36" y="488"/>
                </a:lnTo>
                <a:lnTo>
                  <a:pt x="48" y="514"/>
                </a:lnTo>
                <a:lnTo>
                  <a:pt x="60" y="540"/>
                </a:lnTo>
                <a:lnTo>
                  <a:pt x="74" y="560"/>
                </a:lnTo>
                <a:lnTo>
                  <a:pt x="84" y="582"/>
                </a:lnTo>
                <a:lnTo>
                  <a:pt x="102" y="604"/>
                </a:lnTo>
                <a:lnTo>
                  <a:pt x="122" y="622"/>
                </a:lnTo>
                <a:lnTo>
                  <a:pt x="138" y="598"/>
                </a:lnTo>
                <a:lnTo>
                  <a:pt x="156" y="572"/>
                </a:lnTo>
                <a:lnTo>
                  <a:pt x="172" y="546"/>
                </a:lnTo>
                <a:lnTo>
                  <a:pt x="186" y="514"/>
                </a:lnTo>
                <a:lnTo>
                  <a:pt x="196" y="492"/>
                </a:lnTo>
                <a:lnTo>
                  <a:pt x="204" y="472"/>
                </a:lnTo>
                <a:lnTo>
                  <a:pt x="212" y="450"/>
                </a:lnTo>
                <a:lnTo>
                  <a:pt x="218" y="426"/>
                </a:lnTo>
                <a:lnTo>
                  <a:pt x="224" y="402"/>
                </a:lnTo>
                <a:lnTo>
                  <a:pt x="226" y="378"/>
                </a:lnTo>
                <a:lnTo>
                  <a:pt x="228" y="354"/>
                </a:lnTo>
                <a:lnTo>
                  <a:pt x="230" y="324"/>
                </a:lnTo>
                <a:lnTo>
                  <a:pt x="230" y="286"/>
                </a:lnTo>
                <a:lnTo>
                  <a:pt x="226" y="256"/>
                </a:lnTo>
                <a:lnTo>
                  <a:pt x="222" y="232"/>
                </a:lnTo>
                <a:lnTo>
                  <a:pt x="220" y="206"/>
                </a:lnTo>
                <a:lnTo>
                  <a:pt x="212" y="180"/>
                </a:lnTo>
                <a:lnTo>
                  <a:pt x="204" y="154"/>
                </a:lnTo>
                <a:lnTo>
                  <a:pt x="194" y="126"/>
                </a:lnTo>
                <a:lnTo>
                  <a:pt x="184" y="100"/>
                </a:lnTo>
                <a:lnTo>
                  <a:pt x="168" y="70"/>
                </a:lnTo>
                <a:lnTo>
                  <a:pt x="152" y="44"/>
                </a:lnTo>
                <a:lnTo>
                  <a:pt x="138" y="22"/>
                </a:lnTo>
                <a:lnTo>
                  <a:pt x="120" y="6"/>
                </a:lnTo>
              </a:path>
            </a:pathLst>
          </a:custGeom>
          <a:solidFill>
            <a:srgbClr val="5F5F5F"/>
          </a:solidFill>
          <a:ln cap="rnd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2"/>
          <p:cNvSpPr/>
          <p:nvPr/>
        </p:nvSpPr>
        <p:spPr>
          <a:xfrm>
            <a:off x="3043238" y="5440363"/>
            <a:ext cx="3267075" cy="4540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rgbClr val="000000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Intersection of A and B</a:t>
            </a:r>
            <a:endParaRPr/>
          </a:p>
        </p:txBody>
      </p:sp>
      <p:cxnSp>
        <p:nvCxnSpPr>
          <p:cNvPr id="518" name="Google Shape;518;p42"/>
          <p:cNvCxnSpPr/>
          <p:nvPr/>
        </p:nvCxnSpPr>
        <p:spPr>
          <a:xfrm rot="10800000">
            <a:off x="4572000" y="4391025"/>
            <a:ext cx="0" cy="108585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  <a:effectLst>
            <a:outerShdw rotWithShape="0" algn="ctr" dir="2700000" dist="17961">
              <a:srgbClr val="000000"/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The Additive Rule for Unions</a:t>
            </a:r>
            <a:endParaRPr/>
          </a:p>
        </p:txBody>
      </p:sp>
      <p:sp>
        <p:nvSpPr>
          <p:cNvPr id="524" name="Google Shape;524;p4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25" name="Google Shape;525;p4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6" name="Google Shape;52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9909" y="2934493"/>
            <a:ext cx="5638800" cy="5397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rgbClr val="808080"/>
            </a:outerShdw>
          </a:effectLst>
        </p:spPr>
      </p:pic>
      <p:grpSp>
        <p:nvGrpSpPr>
          <p:cNvPr id="527" name="Google Shape;527;p43"/>
          <p:cNvGrpSpPr/>
          <p:nvPr/>
        </p:nvGrpSpPr>
        <p:grpSpPr>
          <a:xfrm>
            <a:off x="8460418" y="2518568"/>
            <a:ext cx="2438400" cy="1371600"/>
            <a:chOff x="1488" y="2064"/>
            <a:chExt cx="2688" cy="1632"/>
          </a:xfrm>
        </p:grpSpPr>
        <p:sp>
          <p:nvSpPr>
            <p:cNvPr id="528" name="Google Shape;528;p43"/>
            <p:cNvSpPr/>
            <p:nvPr/>
          </p:nvSpPr>
          <p:spPr>
            <a:xfrm>
              <a:off x="1488" y="2064"/>
              <a:ext cx="2688" cy="1632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9" name="Google Shape;529;p43"/>
            <p:cNvGrpSpPr/>
            <p:nvPr/>
          </p:nvGrpSpPr>
          <p:grpSpPr>
            <a:xfrm>
              <a:off x="1776" y="2448"/>
              <a:ext cx="1104" cy="864"/>
              <a:chOff x="1776" y="2448"/>
              <a:chExt cx="1104" cy="864"/>
            </a:xfrm>
          </p:grpSpPr>
          <p:sp>
            <p:nvSpPr>
              <p:cNvPr id="530" name="Google Shape;530;p43"/>
              <p:cNvSpPr/>
              <p:nvPr/>
            </p:nvSpPr>
            <p:spPr>
              <a:xfrm>
                <a:off x="1776" y="2448"/>
                <a:ext cx="1104" cy="864"/>
              </a:xfrm>
              <a:prstGeom prst="ellipse">
                <a:avLst/>
              </a:prstGeom>
              <a:solidFill>
                <a:srgbClr val="33993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43"/>
              <p:cNvSpPr txBox="1"/>
              <p:nvPr/>
            </p:nvSpPr>
            <p:spPr>
              <a:xfrm>
                <a:off x="2017" y="2736"/>
                <a:ext cx="239" cy="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</p:grpSp>
        <p:grpSp>
          <p:nvGrpSpPr>
            <p:cNvPr id="532" name="Google Shape;532;p43"/>
            <p:cNvGrpSpPr/>
            <p:nvPr/>
          </p:nvGrpSpPr>
          <p:grpSpPr>
            <a:xfrm>
              <a:off x="2592" y="2496"/>
              <a:ext cx="1248" cy="864"/>
              <a:chOff x="2592" y="2496"/>
              <a:chExt cx="1248" cy="864"/>
            </a:xfrm>
          </p:grpSpPr>
          <p:sp>
            <p:nvSpPr>
              <p:cNvPr id="533" name="Google Shape;533;p43"/>
              <p:cNvSpPr/>
              <p:nvPr/>
            </p:nvSpPr>
            <p:spPr>
              <a:xfrm>
                <a:off x="2592" y="2496"/>
                <a:ext cx="1248" cy="864"/>
              </a:xfrm>
              <a:prstGeom prst="ellipse">
                <a:avLst/>
              </a:prstGeom>
              <a:solidFill>
                <a:schemeClr val="accent1">
                  <a:alpha val="49803"/>
                </a:schemeClr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43"/>
              <p:cNvSpPr txBox="1"/>
              <p:nvPr/>
            </p:nvSpPr>
            <p:spPr>
              <a:xfrm>
                <a:off x="3168" y="2784"/>
                <a:ext cx="240" cy="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33333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4000"/>
              <a:t>Example: Additive Rule</a:t>
            </a:r>
            <a:endParaRPr/>
          </a:p>
        </p:txBody>
      </p:sp>
      <p:sp>
        <p:nvSpPr>
          <p:cNvPr id="540" name="Google Shape;540;p44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Example: Suppose that there were 120 students in the classroom, and that they could be classified as follows: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A: brown hair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P(A) = 50/120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B: female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</a:pPr>
            <a:r>
              <a:rPr lang="en-US"/>
              <a:t>P(B) = 60/120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42" name="Google Shape;542;p44"/>
          <p:cNvGraphicFramePr/>
          <p:nvPr/>
        </p:nvGraphicFramePr>
        <p:xfrm>
          <a:off x="4421819" y="2510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{8F3BFD99-D9B2-4946-8C35-93C263A4168D}</a:tableStyleId>
              </a:tblPr>
              <a:tblGrid>
                <a:gridCol w="1162050"/>
                <a:gridCol w="1135075"/>
                <a:gridCol w="1741475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Brown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Female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3" name="Google Shape;543;p44"/>
          <p:cNvSpPr txBox="1"/>
          <p:nvPr/>
        </p:nvSpPr>
        <p:spPr>
          <a:xfrm>
            <a:off x="1504335" y="4596070"/>
            <a:ext cx="1784555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1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4" name="Google Shape;544;p44"/>
          <p:cNvSpPr txBox="1"/>
          <p:nvPr/>
        </p:nvSpPr>
        <p:spPr>
          <a:xfrm>
            <a:off x="3393119" y="5038726"/>
            <a:ext cx="6096000" cy="13271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P(A∪B) = P(A) + P(B) – P(A∩B)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= 50/120 + 60/120 - 30/120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= 80/120 = 2/3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Example: Two Dice</a:t>
            </a:r>
            <a:endParaRPr/>
          </a:p>
        </p:txBody>
      </p:sp>
      <p:sp>
        <p:nvSpPr>
          <p:cNvPr id="550" name="Google Shape;550;p45"/>
          <p:cNvSpPr txBox="1"/>
          <p:nvPr>
            <p:ph idx="1" type="body"/>
          </p:nvPr>
        </p:nvSpPr>
        <p:spPr>
          <a:xfrm>
            <a:off x="838200" y="1270001"/>
            <a:ext cx="4810431" cy="2535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6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CC0066"/>
                </a:solidFill>
              </a:rPr>
              <a:t>A:</a:t>
            </a:r>
            <a:r>
              <a:rPr lang="en-US" sz="2800"/>
              <a:t> </a:t>
            </a:r>
            <a:r>
              <a:rPr lang="en-US" sz="2800">
                <a:solidFill>
                  <a:schemeClr val="dk1"/>
                </a:solidFill>
              </a:rPr>
              <a:t>red die show 1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0066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CC0066"/>
                </a:solidFill>
              </a:rPr>
              <a:t>B:</a:t>
            </a:r>
            <a:r>
              <a:rPr lang="en-US" sz="2800"/>
              <a:t> </a:t>
            </a:r>
            <a:r>
              <a:rPr lang="en-US" sz="2800">
                <a:solidFill>
                  <a:schemeClr val="dk1"/>
                </a:solidFill>
              </a:rPr>
              <a:t>green die show 1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2" name="Google Shape;55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799" y="1351116"/>
            <a:ext cx="4953000" cy="3259138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45"/>
          <p:cNvSpPr txBox="1"/>
          <p:nvPr/>
        </p:nvSpPr>
        <p:spPr>
          <a:xfrm>
            <a:off x="1017638" y="5005081"/>
            <a:ext cx="6934200" cy="13271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P(A∪B) = P(A) + P(B) – P(A∩B)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= 6/36 + 6/36 – 1/36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= 11/36</a:t>
            </a:r>
            <a:endParaRPr/>
          </a:p>
        </p:txBody>
      </p:sp>
      <p:sp>
        <p:nvSpPr>
          <p:cNvPr id="554" name="Google Shape;554;p45"/>
          <p:cNvSpPr txBox="1"/>
          <p:nvPr/>
        </p:nvSpPr>
        <p:spPr>
          <a:xfrm>
            <a:off x="838200" y="3429000"/>
            <a:ext cx="1784555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733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Why to study Probability?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838199" y="1270001"/>
            <a:ext cx="7622219" cy="732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Do you know what happen tomorrow?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838199" y="2734914"/>
            <a:ext cx="7622219" cy="498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Uncertainties in the World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838199" y="1777370"/>
            <a:ext cx="7622219" cy="994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Nothing in life is certain. In everything we do, we gauge the chances of successful outcomes.</a:t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323105" y="3838180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Getting hit by a disease or an epidemic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323105" y="4354738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Political party winning an election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323107" y="4883196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1323105" y="3284392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Weather and natural events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949036" y="5512713"/>
            <a:ext cx="10744201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all these cases, we understand that some repetitive process generates outcomes that are not deterministic but nevertheless exhibit a rational pattern.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4000"/>
              <a:t>A Special Case</a:t>
            </a:r>
            <a:endParaRPr/>
          </a:p>
        </p:txBody>
      </p:sp>
      <p:sp>
        <p:nvSpPr>
          <p:cNvPr id="560" name="Google Shape;560;p46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61" name="Google Shape;561;p4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62" name="Google Shape;562;p46"/>
          <p:cNvGraphicFramePr/>
          <p:nvPr/>
        </p:nvGraphicFramePr>
        <p:xfrm>
          <a:off x="5724833" y="29382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{8F3BFD99-D9B2-4946-8C35-93C263A4168D}</a:tableStyleId>
              </a:tblPr>
              <a:tblGrid>
                <a:gridCol w="1139825"/>
                <a:gridCol w="1112850"/>
                <a:gridCol w="1709725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Brown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Female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3" name="Google Shape;563;p46"/>
          <p:cNvSpPr txBox="1"/>
          <p:nvPr/>
        </p:nvSpPr>
        <p:spPr>
          <a:xfrm>
            <a:off x="1152833" y="2955720"/>
            <a:ext cx="4800600" cy="1844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A:</a:t>
            </a:r>
            <a:r>
              <a:rPr b="1"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male with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brown hair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	P(A) = 20/120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B:</a:t>
            </a:r>
            <a:r>
              <a:rPr b="1" lang="en-US" sz="3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female with brown hair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	P(B) = 30/120</a:t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5375786" y="4800600"/>
            <a:ext cx="4191000" cy="1327150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P(A∪B) = P(A) + P(B)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= 20/120 + 30/120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= 50/120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5" name="Google Shape;565;p46"/>
          <p:cNvGrpSpPr/>
          <p:nvPr/>
        </p:nvGrpSpPr>
        <p:grpSpPr>
          <a:xfrm>
            <a:off x="1184786" y="4953000"/>
            <a:ext cx="4114800" cy="974725"/>
            <a:chOff x="192" y="3120"/>
            <a:chExt cx="2592" cy="614"/>
          </a:xfrm>
        </p:grpSpPr>
        <p:sp>
          <p:nvSpPr>
            <p:cNvPr id="566" name="Google Shape;566;p46"/>
            <p:cNvSpPr txBox="1"/>
            <p:nvPr/>
          </p:nvSpPr>
          <p:spPr>
            <a:xfrm>
              <a:off x="192" y="3120"/>
              <a:ext cx="2256" cy="614"/>
            </a:xfrm>
            <a:prstGeom prst="rect">
              <a:avLst/>
            </a:prstGeom>
            <a:solidFill>
              <a:srgbClr val="CC0066"/>
            </a:solidFill>
            <a:ln cap="flat" cmpd="sng" w="28575">
              <a:solidFill>
                <a:srgbClr val="F4ECC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4ECC6"/>
                  </a:solidFill>
                  <a:latin typeface="Calibri"/>
                  <a:ea typeface="Calibri"/>
                  <a:cs typeface="Calibri"/>
                  <a:sym typeface="Calibri"/>
                </a:rPr>
                <a:t>A and B are mutually exclusive, so that</a:t>
              </a:r>
              <a:endParaRPr/>
            </a:p>
          </p:txBody>
        </p:sp>
        <p:cxnSp>
          <p:nvCxnSpPr>
            <p:cNvPr id="567" name="Google Shape;567;p46"/>
            <p:cNvCxnSpPr/>
            <p:nvPr/>
          </p:nvCxnSpPr>
          <p:spPr>
            <a:xfrm>
              <a:off x="2448" y="340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Calculating Probabilities for Complements</a:t>
            </a:r>
            <a:endParaRPr/>
          </a:p>
        </p:txBody>
      </p:sp>
      <p:sp>
        <p:nvSpPr>
          <p:cNvPr id="573" name="Google Shape;573;p47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solidFill>
                  <a:schemeClr val="dk1"/>
                </a:solidFill>
              </a:rPr>
              <a:t>P(A </a:t>
            </a:r>
            <a:r>
              <a:rPr b="1" lang="en-US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∩ </a:t>
            </a:r>
            <a:r>
              <a:rPr b="1" lang="en-US">
                <a:solidFill>
                  <a:schemeClr val="dk1"/>
                </a:solidFill>
              </a:rPr>
              <a:t>A</a:t>
            </a:r>
            <a:r>
              <a:rPr b="1" baseline="30000" lang="en-US">
                <a:solidFill>
                  <a:schemeClr val="dk1"/>
                </a:solidFill>
              </a:rPr>
              <a:t>C</a:t>
            </a:r>
            <a:r>
              <a:rPr b="1" lang="en-US">
                <a:solidFill>
                  <a:schemeClr val="dk1"/>
                </a:solidFill>
              </a:rPr>
              <a:t>) = 0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solidFill>
                  <a:schemeClr val="dk1"/>
                </a:solidFill>
              </a:rPr>
              <a:t>P(A </a:t>
            </a:r>
            <a:r>
              <a:rPr b="1" lang="en-US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 </a:t>
            </a:r>
            <a:r>
              <a:rPr b="1" lang="en-US">
                <a:solidFill>
                  <a:schemeClr val="dk1"/>
                </a:solidFill>
              </a:rPr>
              <a:t>A</a:t>
            </a:r>
            <a:r>
              <a:rPr b="1" baseline="30000" lang="en-US">
                <a:solidFill>
                  <a:schemeClr val="dk1"/>
                </a:solidFill>
              </a:rPr>
              <a:t>C</a:t>
            </a:r>
            <a:r>
              <a:rPr b="1" lang="en-US">
                <a:solidFill>
                  <a:schemeClr val="dk1"/>
                </a:solidFill>
              </a:rPr>
              <a:t>) =1</a:t>
            </a:r>
            <a:endParaRPr sz="1600">
              <a:solidFill>
                <a:schemeClr val="dk1"/>
              </a:solidFill>
            </a:endParaRPr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solidFill>
                  <a:schemeClr val="dk1"/>
                </a:solidFill>
              </a:rPr>
              <a:t>Since either </a:t>
            </a:r>
            <a:r>
              <a:rPr b="1" lang="en-US">
                <a:solidFill>
                  <a:schemeClr val="dk1"/>
                </a:solidFill>
              </a:rPr>
              <a:t>A</a:t>
            </a:r>
            <a:r>
              <a:rPr lang="en-US">
                <a:solidFill>
                  <a:schemeClr val="dk1"/>
                </a:solidFill>
              </a:rPr>
              <a:t> or </a:t>
            </a:r>
            <a:r>
              <a:rPr b="1" lang="en-US">
                <a:solidFill>
                  <a:schemeClr val="dk1"/>
                </a:solidFill>
              </a:rPr>
              <a:t>A</a:t>
            </a:r>
            <a:r>
              <a:rPr b="1" baseline="30000" lang="en-US">
                <a:solidFill>
                  <a:schemeClr val="dk1"/>
                </a:solidFill>
              </a:rPr>
              <a:t>C </a:t>
            </a:r>
            <a:r>
              <a:rPr lang="en-US">
                <a:solidFill>
                  <a:schemeClr val="dk1"/>
                </a:solidFill>
              </a:rPr>
              <a:t>must occur,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b="1" lang="en-US">
                <a:solidFill>
                  <a:srgbClr val="333333"/>
                </a:solidFill>
              </a:rPr>
              <a:t>P(A)+ P(A</a:t>
            </a:r>
            <a:r>
              <a:rPr b="1" baseline="30000" lang="en-US">
                <a:solidFill>
                  <a:srgbClr val="333333"/>
                </a:solidFill>
              </a:rPr>
              <a:t>C</a:t>
            </a:r>
            <a:r>
              <a:rPr b="1" lang="en-US">
                <a:solidFill>
                  <a:srgbClr val="333333"/>
                </a:solidFill>
              </a:rPr>
              <a:t>) = 1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2000"/>
              <a:buChar char="•"/>
            </a:pPr>
            <a:r>
              <a:rPr b="1" lang="en-US">
                <a:solidFill>
                  <a:srgbClr val="333333"/>
                </a:solidFill>
              </a:rPr>
              <a:t>P(A</a:t>
            </a:r>
            <a:r>
              <a:rPr b="1" baseline="30000" lang="en-US">
                <a:solidFill>
                  <a:srgbClr val="333333"/>
                </a:solidFill>
              </a:rPr>
              <a:t>C</a:t>
            </a:r>
            <a:r>
              <a:rPr b="1" lang="en-US">
                <a:solidFill>
                  <a:srgbClr val="333333"/>
                </a:solidFill>
              </a:rPr>
              <a:t>) = 1- P(A)</a:t>
            </a:r>
            <a:endParaRPr/>
          </a:p>
          <a:p>
            <a:pPr indent="-101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t/>
            </a:r>
            <a:endParaRPr/>
          </a:p>
          <a:p>
            <a:pPr indent="-101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74" name="Google Shape;574;p4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5" name="Google Shape;575;p47"/>
          <p:cNvGrpSpPr/>
          <p:nvPr/>
        </p:nvGrpSpPr>
        <p:grpSpPr>
          <a:xfrm>
            <a:off x="9729020" y="1270000"/>
            <a:ext cx="2286000" cy="1371600"/>
            <a:chOff x="4320" y="144"/>
            <a:chExt cx="1440" cy="864"/>
          </a:xfrm>
        </p:grpSpPr>
        <p:grpSp>
          <p:nvGrpSpPr>
            <p:cNvPr id="576" name="Google Shape;576;p47"/>
            <p:cNvGrpSpPr/>
            <p:nvPr/>
          </p:nvGrpSpPr>
          <p:grpSpPr>
            <a:xfrm>
              <a:off x="4320" y="144"/>
              <a:ext cx="1440" cy="864"/>
              <a:chOff x="1488" y="2064"/>
              <a:chExt cx="2688" cy="1632"/>
            </a:xfrm>
          </p:grpSpPr>
          <p:sp>
            <p:nvSpPr>
              <p:cNvPr id="577" name="Google Shape;577;p47"/>
              <p:cNvSpPr/>
              <p:nvPr/>
            </p:nvSpPr>
            <p:spPr>
              <a:xfrm>
                <a:off x="1488" y="2064"/>
                <a:ext cx="2688" cy="1632"/>
              </a:xfrm>
              <a:prstGeom prst="rect">
                <a:avLst/>
              </a:prstGeom>
              <a:solidFill>
                <a:srgbClr val="F4ECC6"/>
              </a:solidFill>
              <a:ln cap="flat" cmpd="sng" w="28575">
                <a:solidFill>
                  <a:srgbClr val="CC0066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2700000" dist="107763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8" name="Google Shape;578;p47"/>
              <p:cNvGrpSpPr/>
              <p:nvPr/>
            </p:nvGrpSpPr>
            <p:grpSpPr>
              <a:xfrm>
                <a:off x="2304" y="2496"/>
                <a:ext cx="1104" cy="864"/>
                <a:chOff x="1776" y="2448"/>
                <a:chExt cx="1104" cy="864"/>
              </a:xfrm>
            </p:grpSpPr>
            <p:sp>
              <p:nvSpPr>
                <p:cNvPr id="579" name="Google Shape;579;p47"/>
                <p:cNvSpPr/>
                <p:nvPr/>
              </p:nvSpPr>
              <p:spPr>
                <a:xfrm>
                  <a:off x="1776" y="2448"/>
                  <a:ext cx="1104" cy="864"/>
                </a:xfrm>
                <a:prstGeom prst="ellipse">
                  <a:avLst/>
                </a:prstGeom>
                <a:solidFill>
                  <a:srgbClr val="339933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47"/>
                <p:cNvSpPr txBox="1"/>
                <p:nvPr/>
              </p:nvSpPr>
              <p:spPr>
                <a:xfrm>
                  <a:off x="2017" y="2736"/>
                  <a:ext cx="238" cy="5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333333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</p:grpSp>
          <p:sp>
            <p:nvSpPr>
              <p:cNvPr id="581" name="Google Shape;581;p47"/>
              <p:cNvSpPr txBox="1"/>
              <p:nvPr/>
            </p:nvSpPr>
            <p:spPr>
              <a:xfrm>
                <a:off x="2578" y="2714"/>
                <a:ext cx="217" cy="5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2" name="Google Shape;582;p47"/>
            <p:cNvSpPr txBox="1"/>
            <p:nvPr/>
          </p:nvSpPr>
          <p:spPr>
            <a:xfrm>
              <a:off x="4416" y="240"/>
              <a:ext cx="432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b="1" baseline="30000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4000"/>
              <a:t>Example</a:t>
            </a:r>
            <a:endParaRPr/>
          </a:p>
        </p:txBody>
      </p:sp>
      <p:sp>
        <p:nvSpPr>
          <p:cNvPr id="588" name="Google Shape;588;p48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/>
              <a:t>Select a student at random from the classroom. Define: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89" name="Google Shape;589;p4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0" name="Google Shape;590;p48"/>
          <p:cNvSpPr txBox="1"/>
          <p:nvPr/>
        </p:nvSpPr>
        <p:spPr>
          <a:xfrm>
            <a:off x="1088923" y="2519362"/>
            <a:ext cx="4267200" cy="181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P(A) = 60/120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female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P(B) = ?</a:t>
            </a:r>
            <a:endParaRPr/>
          </a:p>
        </p:txBody>
      </p:sp>
      <p:graphicFrame>
        <p:nvGraphicFramePr>
          <p:cNvPr id="591" name="Google Shape;591;p48"/>
          <p:cNvGraphicFramePr/>
          <p:nvPr/>
        </p:nvGraphicFramePr>
        <p:xfrm>
          <a:off x="4850871" y="25193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{8F3BFD99-D9B2-4946-8C35-93C263A4168D}</a:tableStyleId>
              </a:tblPr>
              <a:tblGrid>
                <a:gridCol w="1182700"/>
                <a:gridCol w="1157275"/>
                <a:gridCol w="1774825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b="1" i="0" sz="2400" u="none" cap="none" strike="noStrike">
                        <a:solidFill>
                          <a:srgbClr val="33333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Brown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Brown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Female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EC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2400"/>
                        <a:buFont typeface="Times New Roman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33333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CC00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2" name="Google Shape;592;p48"/>
          <p:cNvSpPr txBox="1"/>
          <p:nvPr/>
        </p:nvSpPr>
        <p:spPr>
          <a:xfrm>
            <a:off x="5272542" y="5029200"/>
            <a:ext cx="4191000" cy="942975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P(B) = 1- P(A)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= 1- 60/120 = 60/120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3" name="Google Shape;593;p48"/>
          <p:cNvGrpSpPr/>
          <p:nvPr/>
        </p:nvGrpSpPr>
        <p:grpSpPr>
          <a:xfrm>
            <a:off x="1157742" y="5029200"/>
            <a:ext cx="4114800" cy="974725"/>
            <a:chOff x="192" y="3120"/>
            <a:chExt cx="2592" cy="614"/>
          </a:xfrm>
        </p:grpSpPr>
        <p:sp>
          <p:nvSpPr>
            <p:cNvPr id="594" name="Google Shape;594;p48"/>
            <p:cNvSpPr txBox="1"/>
            <p:nvPr/>
          </p:nvSpPr>
          <p:spPr>
            <a:xfrm>
              <a:off x="192" y="3120"/>
              <a:ext cx="2256" cy="614"/>
            </a:xfrm>
            <a:prstGeom prst="rect">
              <a:avLst/>
            </a:prstGeom>
            <a:solidFill>
              <a:srgbClr val="CC0066"/>
            </a:solidFill>
            <a:ln cap="flat" cmpd="sng" w="28575">
              <a:solidFill>
                <a:srgbClr val="F4ECC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4ECC6"/>
                  </a:solidFill>
                  <a:latin typeface="Calibri"/>
                  <a:ea typeface="Calibri"/>
                  <a:cs typeface="Calibri"/>
                  <a:sym typeface="Calibri"/>
                </a:rPr>
                <a:t>A and B are complementary, so that</a:t>
              </a:r>
              <a:endParaRPr/>
            </a:p>
          </p:txBody>
        </p:sp>
        <p:cxnSp>
          <p:nvCxnSpPr>
            <p:cNvPr id="595" name="Google Shape;595;p48"/>
            <p:cNvCxnSpPr/>
            <p:nvPr/>
          </p:nvCxnSpPr>
          <p:spPr>
            <a:xfrm>
              <a:off x="2448" y="340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4000"/>
              <a:t>Calculating Probabilities for Intersections</a:t>
            </a:r>
            <a:endParaRPr/>
          </a:p>
        </p:txBody>
      </p:sp>
      <p:sp>
        <p:nvSpPr>
          <p:cNvPr id="601" name="Google Shape;601;p49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602" name="Google Shape;602;p4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608" name="Google Shape;608;p50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Two cards are randomly drawn from a deck of 52 playing cards. find the probability that both cards will be greater than 3 and less than 8.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4 candidates are seeking a vacancy on a school board. If A is twice as likely to be elected as B, and B and C are given about the same chance of being elected, while C is twice as likely to be elected as D, then what are the probabilities that C will win? A will not win?</a:t>
            </a:r>
            <a:endParaRPr/>
          </a:p>
        </p:txBody>
      </p:sp>
      <p:sp>
        <p:nvSpPr>
          <p:cNvPr id="609" name="Google Shape;609;p5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Topic for the next class</a:t>
            </a:r>
            <a:endParaRPr/>
          </a:p>
        </p:txBody>
      </p:sp>
      <p:sp>
        <p:nvSpPr>
          <p:cNvPr id="615" name="Google Shape;615;p51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b="1" lang="en-US" sz="2800"/>
              <a:t>Conditional Probabilities</a:t>
            </a:r>
            <a:endParaRPr/>
          </a:p>
        </p:txBody>
      </p:sp>
      <p:sp>
        <p:nvSpPr>
          <p:cNvPr id="616" name="Google Shape;616;p5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622" name="Google Shape;622;p52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/>
              <a:t>Statistics with Economics and Business Applications, </a:t>
            </a:r>
            <a:r>
              <a:rPr b="1" lang="en-US" sz="2800"/>
              <a:t>Chapter 3  Probability and Discrete Probability Distributions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Modern Business Statistics, Slides by John Loucks</a:t>
            </a:r>
            <a:endParaRPr/>
          </a:p>
        </p:txBody>
      </p:sp>
      <p:sp>
        <p:nvSpPr>
          <p:cNvPr id="623" name="Google Shape;623;p5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Why to study Probability?</a:t>
            </a:r>
            <a:endParaRPr/>
          </a:p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838199" y="1224767"/>
            <a:ext cx="7622219" cy="498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Uncertainties in the World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1323105" y="2328033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Getting hit by a disease or an epidemic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1323105" y="2844591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Political party winning an election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1323107" y="3373049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Transport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1323105" y="1774245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Weather and natural events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949036" y="4002566"/>
            <a:ext cx="10744201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all these cases, we understand that some repetitive process generates outcomes that are not deterministic but nevertheless exhibit a rational pattern.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949036" y="5047453"/>
            <a:ext cx="10744201" cy="1569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example, each rotation of the planet brings a new day, on which rain may or may not occur. </a:t>
            </a:r>
            <a:endParaRPr/>
          </a:p>
          <a:p>
            <a:pPr indent="-342900" lvl="1" marL="800100" marR="0" rtl="0" algn="just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 interpret a 40% chance of rain as meaning that over an extended run of days, 40% of them will be rainy. 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838199" y="554037"/>
            <a:ext cx="11021291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/>
              <a:t>Probability as a Numerical Measure of the Likelihood of Occurrence</a:t>
            </a:r>
            <a:endParaRPr/>
          </a:p>
        </p:txBody>
      </p:sp>
      <p:sp>
        <p:nvSpPr>
          <p:cNvPr id="154" name="Google Shape;154;p2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838200" y="2983796"/>
            <a:ext cx="8361218" cy="138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probability of an event is a numerical value that measures the likelihood that the event can occur</a:t>
            </a:r>
            <a:endParaRPr/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838200" y="1218879"/>
            <a:ext cx="8472055" cy="195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Probability theory provides a rigorous mathematical framework for investigating phenomena that exhibit repeatable patterns, even though individual outcomes may appear random.</a:t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1364667" y="4023348"/>
            <a:ext cx="9192491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Probability values are always assigned on a scale  from 0 to 1.</a:t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364668" y="4841258"/>
            <a:ext cx="919249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probability near zero indicates an event is quite  unlikely to occur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1364668" y="5673572"/>
            <a:ext cx="919249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probability near one indicates an event is almost  certain to occur.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Probability Experiments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probability experiment </a:t>
            </a:r>
            <a:r>
              <a:rPr lang="en-US"/>
              <a:t>is an action through which specific results (counts, measurements or responses) are obtained.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Example: Toss a die and observing the number that is rolled is a probability experiment.</a:t>
            </a:r>
            <a:endParaRPr/>
          </a:p>
          <a:p>
            <a:pPr indent="-762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838199" y="3589123"/>
            <a:ext cx="7622218" cy="75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result of a single trial in a probability experiment is the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outcome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838199" y="4499618"/>
            <a:ext cx="7622218" cy="75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set of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possible outcomes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for an experiment is the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sample space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1177413" y="5422595"/>
            <a:ext cx="7283004" cy="757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 The sample space when tossing a die has six outcomes. 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{1, 2, 3, 4, 5, 6}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Event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838200" y="1270001"/>
            <a:ext cx="7622219" cy="957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An </a:t>
            </a:r>
            <a:r>
              <a:rPr lang="en-US">
                <a:solidFill>
                  <a:srgbClr val="FF0000"/>
                </a:solidFill>
              </a:rPr>
              <a:t>event</a:t>
            </a:r>
            <a:r>
              <a:rPr lang="en-US"/>
              <a:t> consists of one or more outcomes and is a subset of the sample space.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1177414" y="2415921"/>
            <a:ext cx="7283004" cy="1422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 A die is tossed.  Event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observing an even number.</a:t>
            </a:r>
            <a:endParaRPr/>
          </a:p>
          <a:p>
            <a:pPr indent="-342900" lvl="1" marL="8001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{2, 4, 6}.</a:t>
            </a:r>
            <a:endParaRPr/>
          </a:p>
          <a:p>
            <a:pPr indent="-1905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838199" y="3925790"/>
            <a:ext cx="7622219" cy="86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simple event </a:t>
            </a: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an event that consists of a single outcome.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Event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838200" y="1270001"/>
            <a:ext cx="7622219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 die toss: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040990" y="1931193"/>
            <a:ext cx="10110020" cy="800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Char char="•"/>
            </a:pPr>
            <a:r>
              <a:rPr b="1" i="0" lang="en-US" sz="4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Simple events:		             Sample space:</a:t>
            </a:r>
            <a:r>
              <a:rPr b="1" i="0" lang="en-US" sz="4000" u="none" cap="none" strike="noStrike">
                <a:solidFill>
                  <a:srgbClr val="CC00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187" name="Google Shape;187;p24"/>
          <p:cNvGrpSpPr/>
          <p:nvPr/>
        </p:nvGrpSpPr>
        <p:grpSpPr>
          <a:xfrm>
            <a:off x="1858296" y="4063176"/>
            <a:ext cx="609600" cy="609600"/>
            <a:chOff x="576" y="2448"/>
            <a:chExt cx="384" cy="384"/>
          </a:xfrm>
        </p:grpSpPr>
        <p:sp>
          <p:nvSpPr>
            <p:cNvPr id="188" name="Google Shape;188;p24"/>
            <p:cNvSpPr/>
            <p:nvPr/>
          </p:nvSpPr>
          <p:spPr>
            <a:xfrm>
              <a:off x="576" y="2448"/>
              <a:ext cx="384" cy="384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9" name="Google Shape;189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2" y="2496"/>
              <a:ext cx="260" cy="2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24"/>
          <p:cNvGrpSpPr/>
          <p:nvPr/>
        </p:nvGrpSpPr>
        <p:grpSpPr>
          <a:xfrm>
            <a:off x="2467897" y="2615377"/>
            <a:ext cx="1219200" cy="1752601"/>
            <a:chOff x="960" y="1536"/>
            <a:chExt cx="768" cy="1104"/>
          </a:xfrm>
        </p:grpSpPr>
        <p:sp>
          <p:nvSpPr>
            <p:cNvPr id="191" name="Google Shape;191;p24"/>
            <p:cNvSpPr txBox="1"/>
            <p:nvPr/>
          </p:nvSpPr>
          <p:spPr>
            <a:xfrm>
              <a:off x="1392" y="1536"/>
              <a:ext cx="336" cy="306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92" name="Google Shape;192;p24"/>
            <p:cNvCxnSpPr>
              <a:stCxn id="188" idx="3"/>
              <a:endCxn id="191" idx="1"/>
            </p:cNvCxnSpPr>
            <p:nvPr/>
          </p:nvCxnSpPr>
          <p:spPr>
            <a:xfrm flipH="1" rot="10800000">
              <a:off x="960" y="1740"/>
              <a:ext cx="300" cy="90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p24"/>
          <p:cNvGrpSpPr/>
          <p:nvPr/>
        </p:nvGrpSpPr>
        <p:grpSpPr>
          <a:xfrm>
            <a:off x="2467897" y="3224977"/>
            <a:ext cx="1219200" cy="1143001"/>
            <a:chOff x="960" y="1920"/>
            <a:chExt cx="768" cy="720"/>
          </a:xfrm>
        </p:grpSpPr>
        <p:sp>
          <p:nvSpPr>
            <p:cNvPr id="194" name="Google Shape;194;p24"/>
            <p:cNvSpPr txBox="1"/>
            <p:nvPr/>
          </p:nvSpPr>
          <p:spPr>
            <a:xfrm>
              <a:off x="1392" y="1920"/>
              <a:ext cx="336" cy="306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95" name="Google Shape;195;p24"/>
            <p:cNvCxnSpPr>
              <a:stCxn id="188" idx="3"/>
              <a:endCxn id="194" idx="1"/>
            </p:cNvCxnSpPr>
            <p:nvPr/>
          </p:nvCxnSpPr>
          <p:spPr>
            <a:xfrm flipH="1" rot="10800000">
              <a:off x="960" y="2040"/>
              <a:ext cx="300" cy="60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6" name="Google Shape;196;p24"/>
          <p:cNvGrpSpPr/>
          <p:nvPr/>
        </p:nvGrpSpPr>
        <p:grpSpPr>
          <a:xfrm>
            <a:off x="2467897" y="3910776"/>
            <a:ext cx="1219200" cy="485775"/>
            <a:chOff x="960" y="2352"/>
            <a:chExt cx="768" cy="306"/>
          </a:xfrm>
        </p:grpSpPr>
        <p:sp>
          <p:nvSpPr>
            <p:cNvPr id="197" name="Google Shape;197;p24"/>
            <p:cNvSpPr txBox="1"/>
            <p:nvPr/>
          </p:nvSpPr>
          <p:spPr>
            <a:xfrm>
              <a:off x="1392" y="2352"/>
              <a:ext cx="336" cy="306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198" name="Google Shape;198;p24"/>
            <p:cNvCxnSpPr>
              <a:stCxn id="188" idx="3"/>
              <a:endCxn id="197" idx="1"/>
            </p:cNvCxnSpPr>
            <p:nvPr/>
          </p:nvCxnSpPr>
          <p:spPr>
            <a:xfrm>
              <a:off x="960" y="2640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" name="Google Shape;199;p24"/>
          <p:cNvGrpSpPr/>
          <p:nvPr/>
        </p:nvGrpSpPr>
        <p:grpSpPr>
          <a:xfrm>
            <a:off x="2467897" y="4367976"/>
            <a:ext cx="1219200" cy="638179"/>
            <a:chOff x="960" y="2640"/>
            <a:chExt cx="768" cy="402"/>
          </a:xfrm>
        </p:grpSpPr>
        <p:sp>
          <p:nvSpPr>
            <p:cNvPr id="200" name="Google Shape;200;p24"/>
            <p:cNvSpPr txBox="1"/>
            <p:nvPr/>
          </p:nvSpPr>
          <p:spPr>
            <a:xfrm>
              <a:off x="1392" y="2736"/>
              <a:ext cx="336" cy="306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201" name="Google Shape;201;p24"/>
            <p:cNvCxnSpPr>
              <a:stCxn id="188" idx="3"/>
              <a:endCxn id="200" idx="1"/>
            </p:cNvCxnSpPr>
            <p:nvPr/>
          </p:nvCxnSpPr>
          <p:spPr>
            <a:xfrm>
              <a:off x="960" y="2640"/>
              <a:ext cx="300" cy="30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" name="Google Shape;202;p24"/>
          <p:cNvGrpSpPr/>
          <p:nvPr/>
        </p:nvGrpSpPr>
        <p:grpSpPr>
          <a:xfrm>
            <a:off x="2467897" y="4367978"/>
            <a:ext cx="1219200" cy="1247775"/>
            <a:chOff x="960" y="2640"/>
            <a:chExt cx="768" cy="786"/>
          </a:xfrm>
        </p:grpSpPr>
        <p:sp>
          <p:nvSpPr>
            <p:cNvPr id="203" name="Google Shape;203;p24"/>
            <p:cNvSpPr txBox="1"/>
            <p:nvPr/>
          </p:nvSpPr>
          <p:spPr>
            <a:xfrm>
              <a:off x="1392" y="3120"/>
              <a:ext cx="336" cy="306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04" name="Google Shape;204;p24"/>
            <p:cNvCxnSpPr>
              <a:stCxn id="188" idx="3"/>
              <a:endCxn id="203" idx="1"/>
            </p:cNvCxnSpPr>
            <p:nvPr/>
          </p:nvCxnSpPr>
          <p:spPr>
            <a:xfrm>
              <a:off x="960" y="2640"/>
              <a:ext cx="300" cy="60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5" name="Google Shape;205;p24"/>
          <p:cNvGrpSpPr/>
          <p:nvPr/>
        </p:nvGrpSpPr>
        <p:grpSpPr>
          <a:xfrm>
            <a:off x="2467897" y="4367978"/>
            <a:ext cx="1219200" cy="1933575"/>
            <a:chOff x="960" y="2640"/>
            <a:chExt cx="768" cy="1218"/>
          </a:xfrm>
        </p:grpSpPr>
        <p:sp>
          <p:nvSpPr>
            <p:cNvPr id="206" name="Google Shape;206;p24"/>
            <p:cNvSpPr txBox="1"/>
            <p:nvPr/>
          </p:nvSpPr>
          <p:spPr>
            <a:xfrm>
              <a:off x="1392" y="3552"/>
              <a:ext cx="336" cy="306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cxnSp>
          <p:nvCxnSpPr>
            <p:cNvPr id="207" name="Google Shape;207;p24"/>
            <p:cNvCxnSpPr>
              <a:stCxn id="188" idx="3"/>
              <a:endCxn id="206" idx="1"/>
            </p:cNvCxnSpPr>
            <p:nvPr/>
          </p:nvCxnSpPr>
          <p:spPr>
            <a:xfrm>
              <a:off x="960" y="2640"/>
              <a:ext cx="300" cy="1200"/>
            </a:xfrm>
            <a:prstGeom prst="straightConnector1">
              <a:avLst/>
            </a:prstGeom>
            <a:noFill/>
            <a:ln cap="flat" cmpd="sng" w="28575">
              <a:solidFill>
                <a:srgbClr val="CC00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8" name="Google Shape;208;p24"/>
          <p:cNvGrpSpPr/>
          <p:nvPr/>
        </p:nvGrpSpPr>
        <p:grpSpPr>
          <a:xfrm>
            <a:off x="6553200" y="3339276"/>
            <a:ext cx="4114800" cy="2667000"/>
            <a:chOff x="2736" y="2160"/>
            <a:chExt cx="2592" cy="1680"/>
          </a:xfrm>
        </p:grpSpPr>
        <p:sp>
          <p:nvSpPr>
            <p:cNvPr id="209" name="Google Shape;209;p24"/>
            <p:cNvSpPr/>
            <p:nvPr/>
          </p:nvSpPr>
          <p:spPr>
            <a:xfrm>
              <a:off x="2736" y="2160"/>
              <a:ext cx="2592" cy="1680"/>
            </a:xfrm>
            <a:prstGeom prst="rect">
              <a:avLst/>
            </a:prstGeom>
            <a:solidFill>
              <a:srgbClr val="F4ECC6"/>
            </a:solidFill>
            <a:ln cap="flat" cmpd="sng" w="28575">
              <a:solidFill>
                <a:srgbClr val="CC0066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5088" y="2160"/>
              <a:ext cx="24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333333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3024" y="2352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9933"/>
                </a:buClr>
                <a:buSzPts val="2800"/>
                <a:buFont typeface="Calibri"/>
                <a:buChar char="•"/>
              </a:pPr>
              <a:r>
                <a:rPr b="1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1" baseline="-25000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4560" y="3168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9933"/>
                </a:buClr>
                <a:buSzPts val="2800"/>
                <a:buFont typeface="Calibri"/>
                <a:buChar char="•"/>
              </a:pPr>
              <a:r>
                <a:rPr b="1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1" baseline="-25000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13" name="Google Shape;213;p24"/>
            <p:cNvSpPr txBox="1"/>
            <p:nvPr/>
          </p:nvSpPr>
          <p:spPr>
            <a:xfrm>
              <a:off x="3024" y="3120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9933"/>
                </a:buClr>
                <a:buSzPts val="2800"/>
                <a:buFont typeface="Calibri"/>
                <a:buChar char="•"/>
              </a:pPr>
              <a:r>
                <a:rPr b="1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1" baseline="-25000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14" name="Google Shape;214;p24"/>
            <p:cNvSpPr txBox="1"/>
            <p:nvPr/>
          </p:nvSpPr>
          <p:spPr>
            <a:xfrm>
              <a:off x="3744" y="2400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9933"/>
                </a:buClr>
                <a:buSzPts val="2800"/>
                <a:buFont typeface="Calibri"/>
                <a:buChar char="•"/>
              </a:pPr>
              <a:r>
                <a:rPr b="1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1" baseline="-25000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3840" y="3216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9933"/>
                </a:buClr>
                <a:buSzPts val="2800"/>
                <a:buFont typeface="Calibri"/>
                <a:buChar char="•"/>
              </a:pPr>
              <a:r>
                <a:rPr b="1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1" baseline="-25000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216" name="Google Shape;216;p24"/>
            <p:cNvSpPr txBox="1"/>
            <p:nvPr/>
          </p:nvSpPr>
          <p:spPr>
            <a:xfrm>
              <a:off x="4272" y="2688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39933"/>
                </a:buClr>
                <a:buSzPts val="2800"/>
                <a:buFont typeface="Calibri"/>
                <a:buChar char="•"/>
              </a:pPr>
              <a:r>
                <a:rPr b="1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1" baseline="-25000" lang="en-US" sz="2800">
                  <a:solidFill>
                    <a:srgbClr val="339933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sp>
        <p:nvSpPr>
          <p:cNvPr id="217" name="Google Shape;217;p24"/>
          <p:cNvSpPr txBox="1"/>
          <p:nvPr/>
        </p:nvSpPr>
        <p:spPr>
          <a:xfrm>
            <a:off x="6629400" y="2562989"/>
            <a:ext cx="4724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 ={E</a:t>
            </a:r>
            <a:r>
              <a:rPr b="1" baseline="-25000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E</a:t>
            </a:r>
            <a:r>
              <a:rPr b="1" baseline="-25000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E</a:t>
            </a:r>
            <a:r>
              <a:rPr b="1" baseline="-25000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E</a:t>
            </a:r>
            <a:r>
              <a:rPr b="1" baseline="-25000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E</a:t>
            </a:r>
            <a:r>
              <a:rPr b="1" baseline="-25000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, E</a:t>
            </a:r>
            <a:r>
              <a:rPr b="1" baseline="-25000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lang="en-US"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18" name="Google Shape;218;p24"/>
          <p:cNvSpPr txBox="1"/>
          <p:nvPr/>
        </p:nvSpPr>
        <p:spPr>
          <a:xfrm>
            <a:off x="3801397" y="2512983"/>
            <a:ext cx="1219200" cy="436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>
              <a:solidFill>
                <a:srgbClr val="3399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>
              <a:solidFill>
                <a:srgbClr val="3399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>
              <a:solidFill>
                <a:srgbClr val="3399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800">
              <a:solidFill>
                <a:srgbClr val="3399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aseline="-25000" lang="en-US" sz="28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800">
              <a:solidFill>
                <a:srgbClr val="3399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399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Event</a:t>
            </a:r>
            <a:endParaRPr/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838200" y="1270000"/>
            <a:ext cx="7622219" cy="175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Two events are </a:t>
            </a:r>
            <a:r>
              <a:rPr lang="en-US">
                <a:solidFill>
                  <a:srgbClr val="FF0000"/>
                </a:solidFill>
              </a:rPr>
              <a:t>mutually exclusive </a:t>
            </a:r>
            <a:r>
              <a:rPr lang="en-US"/>
              <a:t>if, when one event occurs, the other cannot, and vice versa.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1177415" y="2258375"/>
            <a:ext cx="7283004" cy="425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 Toss a die.  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1957285" y="3336747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B: Observe a number greater than 2</a:t>
            </a:r>
            <a:endParaRPr/>
          </a:p>
          <a:p>
            <a:pPr indent="-762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1957285" y="3853305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C: Observe a 6</a:t>
            </a:r>
            <a:endParaRPr/>
          </a:p>
        </p:txBody>
      </p:sp>
      <p:sp>
        <p:nvSpPr>
          <p:cNvPr id="230" name="Google Shape;230;p25"/>
          <p:cNvSpPr txBox="1"/>
          <p:nvPr/>
        </p:nvSpPr>
        <p:spPr>
          <a:xfrm>
            <a:off x="1957287" y="4381763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D: observe a 3</a:t>
            </a:r>
            <a:endParaRPr/>
          </a:p>
        </p:txBody>
      </p:sp>
      <p:sp>
        <p:nvSpPr>
          <p:cNvPr id="231" name="Google Shape;231;p25"/>
          <p:cNvSpPr txBox="1"/>
          <p:nvPr/>
        </p:nvSpPr>
        <p:spPr>
          <a:xfrm>
            <a:off x="1957285" y="2782959"/>
            <a:ext cx="7622219" cy="427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A: Observe an odd number</a:t>
            </a: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4788309" y="4406812"/>
            <a:ext cx="2133600" cy="1815882"/>
          </a:xfrm>
          <a:prstGeom prst="rect">
            <a:avLst/>
          </a:prstGeom>
          <a:solidFill>
            <a:srgbClr val="F4ECC6"/>
          </a:solidFill>
          <a:ln cap="flat" cmpd="sng" w="28575">
            <a:solidFill>
              <a:srgbClr val="CC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and B?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and D?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and  C?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and D?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7064078" y="4479718"/>
            <a:ext cx="262398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Mutually Exclusive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7064078" y="4956647"/>
            <a:ext cx="262398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Mutually Exclusive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7078826" y="5425287"/>
            <a:ext cx="262398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Mutually Exclusive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7064078" y="5878692"/>
            <a:ext cx="2623984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Mutually Exclusive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