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 b="1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414867" y="76201"/>
            <a:ext cx="11362267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421217" y="1066800"/>
            <a:ext cx="557106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6195485" y="1066800"/>
            <a:ext cx="5573183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609600" y="1600200"/>
            <a:ext cx="53848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3" type="body"/>
          </p:nvPr>
        </p:nvSpPr>
        <p:spPr>
          <a:xfrm>
            <a:off x="609600" y="3938589"/>
            <a:ext cx="53848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4" type="body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1524000" y="731520"/>
            <a:ext cx="85344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  <a:defRPr b="1" sz="4000"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b="1">
                <a:solidFill>
                  <a:srgbClr val="002060"/>
                </a:solidFill>
              </a:defRPr>
            </a:lvl1pPr>
            <a:lvl2pPr indent="-3810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  <a:defRPr b="1">
                <a:solidFill>
                  <a:srgbClr val="FF0000"/>
                </a:solidFill>
              </a:defRPr>
            </a:lvl2pPr>
            <a:lvl3pPr indent="-355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  <a:defRPr b="1">
                <a:solidFill>
                  <a:srgbClr val="00B050"/>
                </a:solidFill>
              </a:defRPr>
            </a:lvl3pPr>
            <a:lvl4pPr indent="-3429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 flipH="1" rot="10800000">
            <a:off x="838200" y="1081087"/>
            <a:ext cx="10515600" cy="1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" name="Google Shape;28;p3"/>
          <p:cNvCxnSpPr/>
          <p:nvPr/>
        </p:nvCxnSpPr>
        <p:spPr>
          <a:xfrm flipH="1" rot="10800000">
            <a:off x="838200" y="6356350"/>
            <a:ext cx="10515600" cy="1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ctrTitle"/>
          </p:nvPr>
        </p:nvSpPr>
        <p:spPr>
          <a:xfrm>
            <a:off x="893322" y="3030220"/>
            <a:ext cx="10567916" cy="678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</a:rPr>
              <a:t>Conditional Probability</a:t>
            </a:r>
            <a:endParaRPr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1" y="6488668"/>
            <a:ext cx="551329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slides are based on lecture notes on Probability Theory by Phanuel Mariano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Recall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8" r="-1598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Recall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8" r="-1598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Recall</a:t>
            </a:r>
            <a:endParaRPr/>
          </a:p>
        </p:txBody>
      </p:sp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3633" y="1161769"/>
            <a:ext cx="7744733" cy="5084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Recall</a:t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8" r="-15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2066" y="1683921"/>
            <a:ext cx="5638800" cy="539750"/>
          </a:xfrm>
          <a:prstGeom prst="rect">
            <a:avLst/>
          </a:prstGeom>
          <a:solidFill>
            <a:srgbClr val="F4ECC6"/>
          </a:solidFill>
          <a:ln cap="flat" cmpd="sng" w="28575">
            <a:solidFill>
              <a:srgbClr val="CC006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rgbClr val="808080"/>
            </a:outerShdw>
          </a:effectLst>
        </p:spPr>
      </p:pic>
      <p:grpSp>
        <p:nvGrpSpPr>
          <p:cNvPr id="204" name="Google Shape;204;p29"/>
          <p:cNvGrpSpPr/>
          <p:nvPr/>
        </p:nvGrpSpPr>
        <p:grpSpPr>
          <a:xfrm>
            <a:off x="7532575" y="1267996"/>
            <a:ext cx="2438400" cy="1371600"/>
            <a:chOff x="1488" y="2064"/>
            <a:chExt cx="2688" cy="1632"/>
          </a:xfrm>
        </p:grpSpPr>
        <p:sp>
          <p:nvSpPr>
            <p:cNvPr id="205" name="Google Shape;205;p29"/>
            <p:cNvSpPr/>
            <p:nvPr/>
          </p:nvSpPr>
          <p:spPr>
            <a:xfrm>
              <a:off x="1488" y="2064"/>
              <a:ext cx="2688" cy="1632"/>
            </a:xfrm>
            <a:prstGeom prst="rect">
              <a:avLst/>
            </a:prstGeom>
            <a:solidFill>
              <a:srgbClr val="F4ECC6"/>
            </a:solidFill>
            <a:ln cap="flat" cmpd="sng" w="28575">
              <a:solidFill>
                <a:srgbClr val="CC006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107763">
                <a:schemeClr val="l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6" name="Google Shape;206;p29"/>
            <p:cNvGrpSpPr/>
            <p:nvPr/>
          </p:nvGrpSpPr>
          <p:grpSpPr>
            <a:xfrm>
              <a:off x="1776" y="2448"/>
              <a:ext cx="1104" cy="864"/>
              <a:chOff x="1776" y="2448"/>
              <a:chExt cx="1104" cy="864"/>
            </a:xfrm>
          </p:grpSpPr>
          <p:sp>
            <p:nvSpPr>
              <p:cNvPr id="207" name="Google Shape;207;p29"/>
              <p:cNvSpPr/>
              <p:nvPr/>
            </p:nvSpPr>
            <p:spPr>
              <a:xfrm>
                <a:off x="1776" y="2448"/>
                <a:ext cx="1104" cy="864"/>
              </a:xfrm>
              <a:prstGeom prst="ellipse">
                <a:avLst/>
              </a:prstGeom>
              <a:solidFill>
                <a:srgbClr val="33993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29"/>
              <p:cNvSpPr txBox="1"/>
              <p:nvPr/>
            </p:nvSpPr>
            <p:spPr>
              <a:xfrm>
                <a:off x="2017" y="2736"/>
                <a:ext cx="239" cy="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</p:grpSp>
        <p:grpSp>
          <p:nvGrpSpPr>
            <p:cNvPr id="209" name="Google Shape;209;p29"/>
            <p:cNvGrpSpPr/>
            <p:nvPr/>
          </p:nvGrpSpPr>
          <p:grpSpPr>
            <a:xfrm>
              <a:off x="2592" y="2496"/>
              <a:ext cx="1248" cy="864"/>
              <a:chOff x="2592" y="2496"/>
              <a:chExt cx="1248" cy="864"/>
            </a:xfrm>
          </p:grpSpPr>
          <p:sp>
            <p:nvSpPr>
              <p:cNvPr id="210" name="Google Shape;210;p29"/>
              <p:cNvSpPr/>
              <p:nvPr/>
            </p:nvSpPr>
            <p:spPr>
              <a:xfrm>
                <a:off x="2592" y="2496"/>
                <a:ext cx="1248" cy="864"/>
              </a:xfrm>
              <a:prstGeom prst="ellipse">
                <a:avLst/>
              </a:prstGeom>
              <a:solidFill>
                <a:schemeClr val="accent1">
                  <a:alpha val="49803"/>
                </a:schemeClr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9"/>
              <p:cNvSpPr txBox="1"/>
              <p:nvPr/>
            </p:nvSpPr>
            <p:spPr>
              <a:xfrm>
                <a:off x="3168" y="2784"/>
                <a:ext cx="240" cy="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</p:grpSp>
      <p:grpSp>
        <p:nvGrpSpPr>
          <p:cNvPr id="212" name="Google Shape;212;p29"/>
          <p:cNvGrpSpPr/>
          <p:nvPr/>
        </p:nvGrpSpPr>
        <p:grpSpPr>
          <a:xfrm>
            <a:off x="7652318" y="4280928"/>
            <a:ext cx="2286000" cy="1371600"/>
            <a:chOff x="4320" y="144"/>
            <a:chExt cx="1440" cy="864"/>
          </a:xfrm>
        </p:grpSpPr>
        <p:grpSp>
          <p:nvGrpSpPr>
            <p:cNvPr id="213" name="Google Shape;213;p29"/>
            <p:cNvGrpSpPr/>
            <p:nvPr/>
          </p:nvGrpSpPr>
          <p:grpSpPr>
            <a:xfrm>
              <a:off x="4320" y="144"/>
              <a:ext cx="1440" cy="864"/>
              <a:chOff x="1488" y="2064"/>
              <a:chExt cx="2688" cy="1632"/>
            </a:xfrm>
          </p:grpSpPr>
          <p:sp>
            <p:nvSpPr>
              <p:cNvPr id="214" name="Google Shape;214;p29"/>
              <p:cNvSpPr/>
              <p:nvPr/>
            </p:nvSpPr>
            <p:spPr>
              <a:xfrm>
                <a:off x="1488" y="2064"/>
                <a:ext cx="2688" cy="1632"/>
              </a:xfrm>
              <a:prstGeom prst="rect">
                <a:avLst/>
              </a:prstGeom>
              <a:solidFill>
                <a:srgbClr val="F4ECC6"/>
              </a:solidFill>
              <a:ln cap="flat" cmpd="sng" w="28575">
                <a:solidFill>
                  <a:srgbClr val="CC0066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2700000" dist="107763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5" name="Google Shape;215;p29"/>
              <p:cNvGrpSpPr/>
              <p:nvPr/>
            </p:nvGrpSpPr>
            <p:grpSpPr>
              <a:xfrm>
                <a:off x="2304" y="2496"/>
                <a:ext cx="1104" cy="864"/>
                <a:chOff x="1776" y="2448"/>
                <a:chExt cx="1104" cy="864"/>
              </a:xfrm>
            </p:grpSpPr>
            <p:sp>
              <p:nvSpPr>
                <p:cNvPr id="216" name="Google Shape;216;p29"/>
                <p:cNvSpPr/>
                <p:nvPr/>
              </p:nvSpPr>
              <p:spPr>
                <a:xfrm>
                  <a:off x="1776" y="2448"/>
                  <a:ext cx="1104" cy="864"/>
                </a:xfrm>
                <a:prstGeom prst="ellipse">
                  <a:avLst/>
                </a:prstGeom>
                <a:solidFill>
                  <a:srgbClr val="339933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217;p29"/>
                <p:cNvSpPr txBox="1"/>
                <p:nvPr/>
              </p:nvSpPr>
              <p:spPr>
                <a:xfrm>
                  <a:off x="2017" y="2736"/>
                  <a:ext cx="238" cy="5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rgbClr val="333333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</p:grpSp>
          <p:sp>
            <p:nvSpPr>
              <p:cNvPr id="218" name="Google Shape;218;p29"/>
              <p:cNvSpPr txBox="1"/>
              <p:nvPr/>
            </p:nvSpPr>
            <p:spPr>
              <a:xfrm>
                <a:off x="2578" y="2714"/>
                <a:ext cx="217" cy="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9" name="Google Shape;219;p29"/>
            <p:cNvSpPr txBox="1"/>
            <p:nvPr/>
          </p:nvSpPr>
          <p:spPr>
            <a:xfrm>
              <a:off x="4416" y="240"/>
              <a:ext cx="43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="1" baseline="30000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Will You Play?</a:t>
            </a:r>
            <a:endParaRPr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Suppose that a “friend” offers you to play a game. He has </a:t>
            </a:r>
            <a:r>
              <a:rPr lang="en-US">
                <a:solidFill>
                  <a:srgbClr val="FF0000"/>
                </a:solidFill>
              </a:rPr>
              <a:t>three cards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one red on both sides, one black on both sides, and one red on one side and black on the other</a:t>
            </a:r>
            <a:r>
              <a:rPr lang="en-US"/>
              <a:t>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He mixes the three cards in a hat, picks one at random, and places it flat on the table with only one side showing.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Suppose that one side is red. He then offers to bet his $4 against your $3 that the other side of the card is also red.</a:t>
            </a:r>
            <a:endParaRPr/>
          </a:p>
        </p:txBody>
      </p:sp>
      <p:sp>
        <p:nvSpPr>
          <p:cNvPr id="226" name="Google Shape;226;p30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Independent Events</a:t>
            </a:r>
            <a:endParaRPr/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838200" y="1270000"/>
            <a:ext cx="10515600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-578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33" name="Google Shape;233;p31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31"/>
          <p:cNvSpPr txBox="1"/>
          <p:nvPr/>
        </p:nvSpPr>
        <p:spPr>
          <a:xfrm>
            <a:off x="416560" y="4672747"/>
            <a:ext cx="11277600" cy="16312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occurrence of one event will result in the non-occurrence of the other in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mutually exclusive events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Outcomes of rolling a die are mutually exclusive events. You can get either 5 or 6, but you can never get 5 and 6 at the same time. 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independent events, the occurrence of one event has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bearing on the occurrence of the other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Outcomes of rolling a die two times are independent events.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Independent Events</a:t>
            </a:r>
            <a:endParaRPr/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8" r="-1598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41" name="Google Shape;241;p32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2" name="Google Shape;24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32812" y="41762"/>
            <a:ext cx="5159188" cy="338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Independent Events</a:t>
            </a:r>
            <a:endParaRPr/>
          </a:p>
        </p:txBody>
      </p:sp>
      <p:sp>
        <p:nvSpPr>
          <p:cNvPr id="248" name="Google Shape;248;p33"/>
          <p:cNvSpPr txBox="1"/>
          <p:nvPr>
            <p:ph idx="1" type="body"/>
          </p:nvPr>
        </p:nvSpPr>
        <p:spPr>
          <a:xfrm>
            <a:off x="838201" y="1270000"/>
            <a:ext cx="5939118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42" r="-2258" t="-24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49" name="Google Shape;249;p33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33"/>
          <p:cNvSpPr txBox="1"/>
          <p:nvPr/>
        </p:nvSpPr>
        <p:spPr>
          <a:xfrm>
            <a:off x="7377954" y="1720497"/>
            <a:ext cx="4320988" cy="53619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126" r="0" t="-56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/>
          <p:nvPr/>
        </p:nvSpPr>
        <p:spPr>
          <a:xfrm>
            <a:off x="4047565" y="4833756"/>
            <a:ext cx="1733475" cy="44369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4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Conditional Probability and Independence</a:t>
            </a:r>
            <a:endParaRPr/>
          </a:p>
        </p:txBody>
      </p:sp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8" r="-1598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58" name="Google Shape;258;p34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34"/>
          <p:cNvSpPr txBox="1"/>
          <p:nvPr/>
        </p:nvSpPr>
        <p:spPr>
          <a:xfrm>
            <a:off x="1438835" y="5380633"/>
            <a:ext cx="7382436" cy="923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precisely, we have computed a </a:t>
            </a:r>
            <a:r>
              <a:rPr b="0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conditional probability</a:t>
            </a: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That is, we have determined that, </a:t>
            </a:r>
            <a:r>
              <a:rPr b="0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conditional</a:t>
            </a: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on knowing that exactly two coins came up heads, the conditional probability of the first coin being head is 2/3.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4"/>
          <p:cNvSpPr txBox="1"/>
          <p:nvPr/>
        </p:nvSpPr>
        <p:spPr>
          <a:xfrm>
            <a:off x="8821271" y="4464424"/>
            <a:ext cx="3370729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“conditional on,” or “given that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p34"/>
          <p:cNvCxnSpPr>
            <a:stCxn id="255" idx="0"/>
            <a:endCxn id="260" idx="1"/>
          </p:cNvCxnSpPr>
          <p:nvPr/>
        </p:nvCxnSpPr>
        <p:spPr>
          <a:xfrm rot="-5400000">
            <a:off x="6775352" y="2787906"/>
            <a:ext cx="184800" cy="39069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Conditional Probability</a:t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838200" y="1270000"/>
            <a:ext cx="7902388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88" r="-1541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68" name="Google Shape;268;p35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35"/>
          <p:cNvSpPr txBox="1"/>
          <p:nvPr/>
        </p:nvSpPr>
        <p:spPr>
          <a:xfrm>
            <a:off x="1865780" y="2604264"/>
            <a:ext cx="60141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raction of the time that </a:t>
            </a:r>
            <a:r>
              <a:rPr b="0"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occurs once we </a:t>
            </a:r>
            <a:r>
              <a:rPr b="0"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know </a:t>
            </a: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>
              <a:rPr b="0"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occurs.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Practice Exercises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79" r="-1359" t="-24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Conditional Probability</a:t>
            </a:r>
            <a:endParaRPr/>
          </a:p>
        </p:txBody>
      </p:sp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838200" y="1270000"/>
            <a:ext cx="7902388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88" r="-1541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76" name="Google Shape;276;p36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Conditional Probability</a:t>
            </a:r>
            <a:endParaRPr/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838200" y="1270000"/>
            <a:ext cx="6598024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63" r="-1846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83" name="Google Shape;283;p37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37"/>
          <p:cNvSpPr txBox="1"/>
          <p:nvPr/>
        </p:nvSpPr>
        <p:spPr>
          <a:xfrm>
            <a:off x="8077200" y="1945997"/>
            <a:ext cx="3809999" cy="42309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-7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Conditional Probability</a:t>
            </a:r>
            <a:endParaRPr/>
          </a:p>
        </p:txBody>
      </p:sp>
      <p:sp>
        <p:nvSpPr>
          <p:cNvPr id="290" name="Google Shape;290;p38"/>
          <p:cNvSpPr txBox="1"/>
          <p:nvPr>
            <p:ph idx="1" type="body"/>
          </p:nvPr>
        </p:nvSpPr>
        <p:spPr>
          <a:xfrm>
            <a:off x="838200" y="1270000"/>
            <a:ext cx="6598024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63" r="-1846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91" name="Google Shape;291;p38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38"/>
          <p:cNvSpPr txBox="1"/>
          <p:nvPr/>
        </p:nvSpPr>
        <p:spPr>
          <a:xfrm>
            <a:off x="8077200" y="1270000"/>
            <a:ext cx="3809999" cy="532972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Conditional Probability</a:t>
            </a:r>
            <a:endParaRPr/>
          </a:p>
        </p:txBody>
      </p:sp>
      <p:sp>
        <p:nvSpPr>
          <p:cNvPr id="298" name="Google Shape;298;p39"/>
          <p:cNvSpPr txBox="1"/>
          <p:nvPr>
            <p:ph idx="1" type="body"/>
          </p:nvPr>
        </p:nvSpPr>
        <p:spPr>
          <a:xfrm>
            <a:off x="838200" y="1270000"/>
            <a:ext cx="10515600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12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99" name="Google Shape;299;p39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Practice Exercises</a:t>
            </a:r>
            <a:endParaRPr/>
          </a:p>
        </p:txBody>
      </p:sp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8" r="-1598" t="-27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06" name="Google Shape;306;p40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Today’s Class</a:t>
            </a:r>
            <a:endParaRPr/>
          </a:p>
        </p:txBody>
      </p:sp>
      <p:sp>
        <p:nvSpPr>
          <p:cNvPr id="312" name="Google Shape;312;p41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Bayes' Formula</a:t>
            </a:r>
            <a:endParaRPr/>
          </a:p>
        </p:txBody>
      </p:sp>
      <p:sp>
        <p:nvSpPr>
          <p:cNvPr id="313" name="Google Shape;313;p41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Practice Exercises</a:t>
            </a:r>
            <a:endParaRPr/>
          </a:p>
        </p:txBody>
      </p:sp>
      <p:sp>
        <p:nvSpPr>
          <p:cNvPr id="319" name="Google Shape;319;p42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19" r="-1199" t="-28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20" name="Google Shape;320;p42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Bayes' Formula</a:t>
            </a:r>
            <a:endParaRPr/>
          </a:p>
        </p:txBody>
      </p:sp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27" name="Google Shape;327;p43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8" name="Google Shape;328;p43"/>
          <p:cNvSpPr/>
          <p:nvPr/>
        </p:nvSpPr>
        <p:spPr>
          <a:xfrm>
            <a:off x="2407024" y="3832412"/>
            <a:ext cx="4773705" cy="1492623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3"/>
          <p:cNvSpPr txBox="1"/>
          <p:nvPr/>
        </p:nvSpPr>
        <p:spPr>
          <a:xfrm>
            <a:off x="8610600" y="4359462"/>
            <a:ext cx="12348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Bayes’ law</a:t>
            </a:r>
            <a:endParaRPr/>
          </a:p>
        </p:txBody>
      </p:sp>
      <p:cxnSp>
        <p:nvCxnSpPr>
          <p:cNvPr id="330" name="Google Shape;330;p43"/>
          <p:cNvCxnSpPr/>
          <p:nvPr/>
        </p:nvCxnSpPr>
        <p:spPr>
          <a:xfrm rot="10800000">
            <a:off x="7180729" y="4578723"/>
            <a:ext cx="1302101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1" name="Google Shape;331;p43"/>
          <p:cNvSpPr txBox="1"/>
          <p:nvPr/>
        </p:nvSpPr>
        <p:spPr>
          <a:xfrm>
            <a:off x="997311" y="5530632"/>
            <a:ext cx="6834468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law is important in the cases where we want to know the number on the left, and we do know (or can guess) the numbers on the right.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337" name="Google Shape;337;p44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sz="2800"/>
              <a:t>Statistics with Economics and Business Applications, </a:t>
            </a:r>
            <a:r>
              <a:rPr b="1" lang="en-US" sz="2800"/>
              <a:t>Chapter 3  Probability and Discrete Probability Distributions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Modern Business Statistics, Slides by John Loucks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0" i="0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lecture notes on Probability Theory by Phanuel Mariano</a:t>
            </a:r>
            <a:endParaRPr/>
          </a:p>
        </p:txBody>
      </p:sp>
      <p:sp>
        <p:nvSpPr>
          <p:cNvPr id="338" name="Google Shape;338;p44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Recall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Sample Space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/>
              <a:t>The set of all possible outcomes for an experiment is the sample space.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/>
              <a:t>Tossing a coin: </a:t>
            </a:r>
            <a:r>
              <a:rPr b="1" lang="en-US"/>
              <a:t>{H, T}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/>
              <a:t>Tossing two coin: </a:t>
            </a:r>
            <a:r>
              <a:rPr b="1" lang="en-US"/>
              <a:t>{HH,HT, TH, TT}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Event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Consists of one or more outcomes and is a subset of the sample space.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/>
              <a:t>A die is tossed.  Event A is observing an even number.</a:t>
            </a:r>
            <a:endParaRPr/>
          </a:p>
          <a:p>
            <a:pPr indent="-228600" lvl="3" marL="1600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 = {2, 4, 6}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>
                <a:solidFill>
                  <a:srgbClr val="002060"/>
                </a:solidFill>
              </a:rPr>
              <a:t>A</a:t>
            </a:r>
            <a:r>
              <a:rPr b="1" lang="en-US" sz="2400">
                <a:solidFill>
                  <a:srgbClr val="002060"/>
                </a:solidFill>
              </a:rPr>
              <a:t>n event that consists of a single outcome is called </a:t>
            </a:r>
            <a:r>
              <a:rPr b="1" lang="en-US" sz="2400"/>
              <a:t>simple event</a:t>
            </a:r>
            <a:endParaRPr/>
          </a:p>
          <a:p>
            <a:pPr indent="-762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  <a:p>
            <a:pPr indent="-762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Recall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79" r="-1359" t="-24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Recall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8" r="-1598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Recall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Counting Principle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Sample space of throwing 3 dice has 216 entries, sample space of throwing 4 dice has 1296 entries, …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We need a way to help us count faster rather than counting by hand one by one.</a:t>
            </a:r>
            <a:endParaRPr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1639399" y="3429000"/>
            <a:ext cx="6821020" cy="23083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(Basic Counting Principle) </a:t>
            </a:r>
            <a:r>
              <a:rPr b="0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Suppose 2 experiments are to be performed.</a:t>
            </a:r>
            <a:br>
              <a:rPr b="0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one experiment can result in </a:t>
            </a:r>
            <a:r>
              <a:rPr b="0" i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possibilities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Second experiment can result in </a:t>
            </a:r>
            <a:r>
              <a:rPr b="0" i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possibilities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Then together there are </a:t>
            </a:r>
            <a:r>
              <a:rPr b="0" i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mn</a:t>
            </a:r>
            <a:r>
              <a:rPr b="0" i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possibilities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Recall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8" r="-15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1238799" y="1310341"/>
            <a:ext cx="7221620" cy="23083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(Basic Counting Principle) </a:t>
            </a:r>
            <a:r>
              <a:rPr b="0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Suppose 2 experiments are to be performed.</a:t>
            </a:r>
            <a:br>
              <a:rPr b="0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one experiment can result in m possibilities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Second experiment can result in n possibilities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Then together there are </a:t>
            </a:r>
            <a:r>
              <a:rPr b="0" i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mn</a:t>
            </a:r>
            <a:r>
              <a:rPr b="0" i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possibilities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Recall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8" r="-1598" t="-27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Recall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37" l="-1438" r="-1598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