
<file path=[Content_Types].xml><?xml version="1.0" encoding="utf-8"?>
<Types xmlns="http://schemas.openxmlformats.org/package/2006/content-types"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11.xml"/>
  <Override ContentType="application/vnd.openxmlformats-officedocument.presentationml.slide+xml" PartName="/ppt/slides/slide22.xml"/>
  <Override ContentType="application/vnd.openxmlformats-officedocument.presentationml.slide+xml" PartName="/ppt/slides/slide1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3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strictFirstAndLastChars="0" saveSubsetFonts="1">
  <p:sldMasterIdLst>
    <p:sldMasterId id="2147483663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  <p:sldId id="268" r:id="rId18"/>
    <p:sldId id="269" r:id="rId19"/>
    <p:sldId id="270" r:id="rId20"/>
    <p:sldId id="271" r:id="rId21"/>
    <p:sldId id="272" r:id="rId22"/>
    <p:sldId id="273" r:id="rId23"/>
    <p:sldId id="274" r:id="rId24"/>
    <p:sldId id="275" r:id="rId25"/>
    <p:sldId id="276" r:id="rId26"/>
    <p:sldId id="277" r:id="rId27"/>
    <p:sldId id="278" r:id="rId28"/>
  </p:sldIdLst>
  <p:sldSz cy="6858000" cx="12192000"/>
  <p:notesSz cx="6858000" cy="9144000"/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475E9631-63EB-49D8-BA7E-72325A8159AE}">
  <a:tblStyle styleId="{475E9631-63EB-49D8-BA7E-72325A8159AE}" styleName="Table_0">
    <a:wholeTbl>
      <a:tcTxStyle b="off" i="off">
        <a:font>
          <a:latin typeface="Calibri"/>
          <a:ea typeface="Calibri"/>
          <a:cs typeface="Calibri"/>
        </a:font>
        <a:schemeClr val="dk1"/>
      </a:tcTxStyle>
      <a:tcStyle>
        <a:tcBdr>
          <a:lef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127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insideV>
        </a:tcBdr>
        <a:fill>
          <a:solidFill>
            <a:srgbClr val="E9EFF7"/>
          </a:solidFill>
        </a:fill>
      </a:tcStyle>
    </a:wholeTbl>
    <a:band1H>
      <a:tcTxStyle/>
      <a:tcStyle>
        <a:fill>
          <a:solidFill>
            <a:srgbClr val="D0DEEF"/>
          </a:solidFill>
        </a:fill>
      </a:tcStyle>
    </a:band1H>
    <a:band2H>
      <a:tcTxStyle/>
    </a:band2H>
    <a:band1V>
      <a:tcTxStyle/>
      <a:tcStyle>
        <a:fill>
          <a:solidFill>
            <a:srgbClr val="D0DEEF"/>
          </a:solidFill>
        </a:fill>
      </a:tcStyle>
    </a:band1V>
    <a:band2V>
      <a:tcTxStyle/>
    </a:band2V>
    <a:la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lastCol>
    <a:firstCol>
      <a:tcTxStyle b="on" i="off">
        <a:font>
          <a:latin typeface="Calibri"/>
          <a:ea typeface="Calibri"/>
          <a:cs typeface="Calibri"/>
        </a:font>
        <a:schemeClr val="lt1"/>
      </a:tcTxStyle>
      <a:tcStyle>
        <a:fill>
          <a:solidFill>
            <a:schemeClr val="accent1"/>
          </a:solidFill>
        </a:fill>
      </a:tcStyle>
    </a:firstCol>
    <a:la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top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top>
        </a:tcBdr>
        <a:fill>
          <a:solidFill>
            <a:schemeClr val="accent1"/>
          </a:solidFill>
        </a:fill>
      </a:tcStyle>
    </a:lastRow>
    <a:seCell>
      <a:tcTxStyle/>
    </a:seCell>
    <a:swCell>
      <a:tcTxStyle/>
    </a:swCell>
    <a:firstRow>
      <a:tcTxStyle b="on" i="off">
        <a:font>
          <a:latin typeface="Calibri"/>
          <a:ea typeface="Calibri"/>
          <a:cs typeface="Calibri"/>
        </a:font>
        <a:schemeClr val="lt1"/>
      </a:tcTxStyle>
      <a:tcStyle>
        <a:tcBdr>
          <a:bottom>
            <a:ln cap="flat" cmpd="sng" w="38100">
              <a:solidFill>
                <a:schemeClr val="lt1"/>
              </a:solidFill>
              <a:prstDash val="solid"/>
              <a:round/>
              <a:headEnd len="sm" w="sm" type="none"/>
              <a:tailEnd len="sm" w="sm" type="none"/>
            </a:ln>
          </a:bottom>
        </a:tcBdr>
        <a:fill>
          <a:solidFill>
            <a:schemeClr val="accent1"/>
          </a:solidFill>
        </a:fill>
      </a:tcStyle>
    </a:firstRow>
    <a:neCell>
      <a:tcTxStyle/>
    </a:neCell>
    <a:nwCell>
      <a:tcTxStyle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slide" Target="slides/slide15.xml"/><Relationship Id="rId22" Type="http://schemas.openxmlformats.org/officeDocument/2006/relationships/slide" Target="slides/slide17.xml"/><Relationship Id="rId21" Type="http://schemas.openxmlformats.org/officeDocument/2006/relationships/slide" Target="slides/slide16.xml"/><Relationship Id="rId24" Type="http://schemas.openxmlformats.org/officeDocument/2006/relationships/slide" Target="slides/slide19.xml"/><Relationship Id="rId23" Type="http://schemas.openxmlformats.org/officeDocument/2006/relationships/slide" Target="slides/slide1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6" Type="http://schemas.openxmlformats.org/officeDocument/2006/relationships/slide" Target="slides/slide21.xml"/><Relationship Id="rId25" Type="http://schemas.openxmlformats.org/officeDocument/2006/relationships/slide" Target="slides/slide20.xml"/><Relationship Id="rId28" Type="http://schemas.openxmlformats.org/officeDocument/2006/relationships/slide" Target="slides/slide23.xml"/><Relationship Id="rId27" Type="http://schemas.openxmlformats.org/officeDocument/2006/relationships/slide" Target="slides/slide22.xml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slide" Target="slides/slide10.xml"/><Relationship Id="rId14" Type="http://schemas.openxmlformats.org/officeDocument/2006/relationships/slide" Target="slides/slide9.xml"/><Relationship Id="rId17" Type="http://schemas.openxmlformats.org/officeDocument/2006/relationships/slide" Target="slides/slide12.xml"/><Relationship Id="rId16" Type="http://schemas.openxmlformats.org/officeDocument/2006/relationships/slide" Target="slides/slide11.xml"/><Relationship Id="rId19" Type="http://schemas.openxmlformats.org/officeDocument/2006/relationships/slide" Target="slides/slide14.xml"/><Relationship Id="rId18" Type="http://schemas.openxmlformats.org/officeDocument/2006/relationships/slide" Target="slides/slide13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9" name="Shape 10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Google Shape;110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11" name="Google Shape;111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4" name="Shape 1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Google Shape;195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6" name="Google Shape;196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04" name="Google Shape;204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" name="Google Shape;215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16" name="Google Shape;216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1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4" name="Google Shape;224;p1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1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32" name="Google Shape;232;p1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38" name="Shape 2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9" name="Google Shape;239;p1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0" name="Google Shape;240;p1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6" name="Shape 2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Google Shape;247;p1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8" name="Google Shape;248;p1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53" name="Shape 2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4" name="Google Shape;254;p1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5" name="Google Shape;255;p1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1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68" name="Google Shape;268;p1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69" name="Google Shape;269;p18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8" name="Shape 2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Google Shape;279;p1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280" name="Google Shape;280;p1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81" name="Google Shape;281;p19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8" name="Google Shape;118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1" name="Shape 2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2" name="Google Shape;292;p2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93" name="Google Shape;293;p2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98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p2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0" name="Google Shape;300;p2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08" name="Shape 3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9" name="Google Shape;309;p2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0" name="Google Shape;310;p2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315" name="Shape 3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Google Shape;316;p2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17" name="Google Shape;317;p2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8" name="Google Shape;128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33" name="Shape 1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Google Shape;13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35" name="Google Shape;13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3" name="Google Shape;143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52" name="Shape 1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Google Shape;153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54" name="Google Shape;154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1" name="Shape 1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Google Shape;162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3" name="Google Shape;163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2" name="Google Shape;172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87" name="Shape 18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Google Shape;188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89" name="Google Shape;189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4400"/>
              <a:buFont typeface="Calibri"/>
              <a:buNone/>
              <a:defRPr b="1" sz="4400">
                <a:solidFill>
                  <a:srgbClr val="FF0000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4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8" name="Google Shape;78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9" name="Google Shape;79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4" name="Google Shape;84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5" name="Google Shape;85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, Text, and Content" type="txAndObj">
  <p:cSld name="TEXT_AND_OBJECT"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13"/>
          <p:cNvSpPr txBox="1"/>
          <p:nvPr>
            <p:ph type="title"/>
          </p:nvPr>
        </p:nvSpPr>
        <p:spPr>
          <a:xfrm>
            <a:off x="414867" y="76201"/>
            <a:ext cx="11362267" cy="70167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8" name="Google Shape;88;p13"/>
          <p:cNvSpPr txBox="1"/>
          <p:nvPr>
            <p:ph idx="1" type="body"/>
          </p:nvPr>
        </p:nvSpPr>
        <p:spPr>
          <a:xfrm>
            <a:off x="421217" y="1066800"/>
            <a:ext cx="5571067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9" name="Google Shape;89;p13"/>
          <p:cNvSpPr txBox="1"/>
          <p:nvPr>
            <p:ph idx="2" type="body"/>
          </p:nvPr>
        </p:nvSpPr>
        <p:spPr>
          <a:xfrm>
            <a:off x="6195485" y="1066800"/>
            <a:ext cx="5573183" cy="52578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0" name="Google Shape;90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1" name="Google Shape;91;p1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标题和内容">
  <p:cSld name="标题和内容"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14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5" name="Google Shape;95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4 Content" type="fourObj">
  <p:cSld name="FOUR_OBJECTS"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5"/>
          <p:cNvSpPr txBox="1"/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98" name="Google Shape;98;p15"/>
          <p:cNvSpPr txBox="1"/>
          <p:nvPr>
            <p:ph idx="1" type="body"/>
          </p:nvPr>
        </p:nvSpPr>
        <p:spPr>
          <a:xfrm>
            <a:off x="609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99" name="Google Shape;99;p15"/>
          <p:cNvSpPr txBox="1"/>
          <p:nvPr>
            <p:ph idx="2" type="body"/>
          </p:nvPr>
        </p:nvSpPr>
        <p:spPr>
          <a:xfrm>
            <a:off x="6197600" y="1600200"/>
            <a:ext cx="5384800" cy="21859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0" name="Google Shape;100;p15"/>
          <p:cNvSpPr txBox="1"/>
          <p:nvPr>
            <p:ph idx="3" type="body"/>
          </p:nvPr>
        </p:nvSpPr>
        <p:spPr>
          <a:xfrm>
            <a:off x="609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1" name="Google Shape;101;p15"/>
          <p:cNvSpPr txBox="1"/>
          <p:nvPr>
            <p:ph idx="4" type="body"/>
          </p:nvPr>
        </p:nvSpPr>
        <p:spPr>
          <a:xfrm>
            <a:off x="6197600" y="3938589"/>
            <a:ext cx="5384800" cy="218757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2" name="Google Shape;102;p15"/>
          <p:cNvSpPr txBox="1"/>
          <p:nvPr>
            <p:ph idx="12" type="sldNum"/>
          </p:nvPr>
        </p:nvSpPr>
        <p:spPr>
          <a:xfrm>
            <a:off x="8737600" y="6245225"/>
            <a:ext cx="2844800" cy="4762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1_Title and Content">
  <p:cSld name="1_Title and Content">
    <p:spTree>
      <p:nvGrpSpPr>
        <p:cNvPr id="103" name="Shape 10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" name="Google Shape;104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5" name="Google Shape;105;p16"/>
          <p:cNvSpPr txBox="1"/>
          <p:nvPr>
            <p:ph idx="1" type="body"/>
          </p:nvPr>
        </p:nvSpPr>
        <p:spPr>
          <a:xfrm>
            <a:off x="1524000" y="731520"/>
            <a:ext cx="8534400" cy="34747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106" name="Google Shape;106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7" name="Google Shape;107;p1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08" name="Google Shape;108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algn="r">
              <a:spcBef>
                <a:spcPts val="0"/>
              </a:spcBef>
              <a:buNone/>
              <a:defRPr sz="1200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  <a:defRPr b="1" sz="4000">
                <a:solidFill>
                  <a:srgbClr val="C00000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  <a:defRPr b="1">
                <a:solidFill>
                  <a:srgbClr val="002060"/>
                </a:solidFill>
              </a:defRPr>
            </a:lvl1pPr>
            <a:lvl2pPr indent="-381000" lvl="1" marL="9144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  <a:defRPr b="1">
                <a:solidFill>
                  <a:srgbClr val="FF0000"/>
                </a:solidFill>
              </a:defRPr>
            </a:lvl2pPr>
            <a:lvl3pPr indent="-355600" lvl="2" marL="13716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000"/>
              <a:buChar char="•"/>
              <a:defRPr b="1">
                <a:solidFill>
                  <a:srgbClr val="00B050"/>
                </a:solidFill>
              </a:defRPr>
            </a:lvl3pPr>
            <a:lvl4pPr indent="-342900" lvl="3" marL="18288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4071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cxnSp>
        <p:nvCxnSpPr>
          <p:cNvPr id="27" name="Google Shape;27;p3"/>
          <p:cNvCxnSpPr/>
          <p:nvPr/>
        </p:nvCxnSpPr>
        <p:spPr>
          <a:xfrm flipH="1" rot="10800000">
            <a:off x="838200" y="1081087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  <p:cxnSp>
        <p:nvCxnSpPr>
          <p:cNvPr id="28" name="Google Shape;28;p3"/>
          <p:cNvCxnSpPr/>
          <p:nvPr/>
        </p:nvCxnSpPr>
        <p:spPr>
          <a:xfrm flipH="1" rot="10800000">
            <a:off x="838200" y="6356350"/>
            <a:ext cx="10515600" cy="1"/>
          </a:xfrm>
          <a:prstGeom prst="straightConnector1">
            <a:avLst/>
          </a:prstGeom>
          <a:noFill/>
          <a:ln cap="flat" cmpd="sng" w="19050">
            <a:solidFill>
              <a:srgbClr val="C00000"/>
            </a:solidFill>
            <a:prstDash val="solid"/>
            <a:miter lim="800000"/>
            <a:headEnd len="sm" w="sm" type="none"/>
            <a:tailEnd len="sm" w="sm" type="none"/>
          </a:ln>
        </p:spPr>
      </p:cxn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29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6" name="Google Shape;36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9" name="Shape 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Google Shape;40;p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1" name="Google Shape;41;p6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3" name="Google Shape;43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5" name="Google Shape;45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6" name="Shape 4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Google Shape;47;p7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7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9" name="Google Shape;49;p7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0" name="Google Shape;50;p7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51" name="Google Shape;51;p7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4" name="Google Shape;54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55" name="Shape 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Google Shape;56;p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8" name="Google Shape;58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9" name="Google Shape;59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2" name="Google Shape;62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3" name="Google Shape;63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4" name="Google Shape;64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5" name="Google Shape;65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6" name="Google Shape;66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9" name="Google Shape;69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70" name="Google Shape;70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71" name="Google Shape;71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2" name="Google Shape;72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3" name="Google Shape;73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6" Type="http://schemas.openxmlformats.org/officeDocument/2006/relationships/theme" Target="../theme/theme2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Relationship Id="rId3" Type="http://schemas.openxmlformats.org/officeDocument/2006/relationships/image" Target="../media/image21.png"/><Relationship Id="rId4" Type="http://schemas.openxmlformats.org/officeDocument/2006/relationships/image" Target="../media/image17.png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20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19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24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4.xml"/><Relationship Id="rId3" Type="http://schemas.openxmlformats.org/officeDocument/2006/relationships/image" Target="../media/image23.png"/><Relationship Id="rId4" Type="http://schemas.openxmlformats.org/officeDocument/2006/relationships/image" Target="../media/image26.png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27.png"/><Relationship Id="rId4" Type="http://schemas.openxmlformats.org/officeDocument/2006/relationships/image" Target="../media/image25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6.xml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28.png"/><Relationship Id="rId4" Type="http://schemas.openxmlformats.org/officeDocument/2006/relationships/image" Target="../media/image31.png"/><Relationship Id="rId5" Type="http://schemas.openxmlformats.org/officeDocument/2006/relationships/image" Target="../media/image30.png"/><Relationship Id="rId6" Type="http://schemas.openxmlformats.org/officeDocument/2006/relationships/image" Target="../media/image2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8.xml"/><Relationship Id="rId3" Type="http://schemas.openxmlformats.org/officeDocument/2006/relationships/image" Target="../media/image41.png"/><Relationship Id="rId4" Type="http://schemas.openxmlformats.org/officeDocument/2006/relationships/image" Target="../media/image31.png"/><Relationship Id="rId5" Type="http://schemas.openxmlformats.org/officeDocument/2006/relationships/image" Target="../media/image29.png"/><Relationship Id="rId6" Type="http://schemas.openxmlformats.org/officeDocument/2006/relationships/image" Target="../media/image35.png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36.png"/><Relationship Id="rId4" Type="http://schemas.openxmlformats.org/officeDocument/2006/relationships/image" Target="../media/image29.png"/><Relationship Id="rId5" Type="http://schemas.openxmlformats.org/officeDocument/2006/relationships/image" Target="../media/image34.png"/><Relationship Id="rId6" Type="http://schemas.openxmlformats.org/officeDocument/2006/relationships/image" Target="../media/image38.png"/><Relationship Id="rId7" Type="http://schemas.openxmlformats.org/officeDocument/2006/relationships/image" Target="../media/image3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Relationship Id="rId3" Type="http://schemas.openxmlformats.org/officeDocument/2006/relationships/image" Target="../media/image2.png"/><Relationship Id="rId4" Type="http://schemas.openxmlformats.org/officeDocument/2006/relationships/image" Target="../media/image1.png"/><Relationship Id="rId5" Type="http://schemas.openxmlformats.org/officeDocument/2006/relationships/image" Target="../media/image3.png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39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3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3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5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7.png"/><Relationship Id="rId4" Type="http://schemas.openxmlformats.org/officeDocument/2006/relationships/image" Target="../media/image4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Relationship Id="rId4" Type="http://schemas.openxmlformats.org/officeDocument/2006/relationships/image" Target="../media/image6.png"/><Relationship Id="rId5" Type="http://schemas.openxmlformats.org/officeDocument/2006/relationships/image" Target="../media/image4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10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13.png"/><Relationship Id="rId4" Type="http://schemas.openxmlformats.org/officeDocument/2006/relationships/image" Target="../media/image4.png"/><Relationship Id="rId5" Type="http://schemas.openxmlformats.org/officeDocument/2006/relationships/image" Target="../media/image12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11.png"/><Relationship Id="rId4" Type="http://schemas.openxmlformats.org/officeDocument/2006/relationships/image" Target="../media/image18.png"/><Relationship Id="rId5" Type="http://schemas.openxmlformats.org/officeDocument/2006/relationships/image" Target="../media/image15.png"/><Relationship Id="rId6" Type="http://schemas.openxmlformats.org/officeDocument/2006/relationships/image" Target="../media/image16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22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17"/>
          <p:cNvSpPr txBox="1"/>
          <p:nvPr>
            <p:ph type="ctrTitle"/>
          </p:nvPr>
        </p:nvSpPr>
        <p:spPr>
          <a:xfrm>
            <a:off x="893322" y="3030220"/>
            <a:ext cx="10567916" cy="67818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ts val="4000"/>
              <a:buFont typeface="Calibri"/>
              <a:buNone/>
            </a:pPr>
            <a:r>
              <a:rPr lang="en-US" sz="4000">
                <a:solidFill>
                  <a:srgbClr val="C00000"/>
                </a:solidFill>
              </a:rPr>
              <a:t>Bayes' Formula</a:t>
            </a:r>
            <a:endParaRPr/>
          </a:p>
        </p:txBody>
      </p:sp>
      <p:sp>
        <p:nvSpPr>
          <p:cNvPr id="115" name="Google Shape;115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2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Total Probability Theorem</a:t>
            </a:r>
            <a:endParaRPr/>
          </a:p>
        </p:txBody>
      </p:sp>
      <p:sp>
        <p:nvSpPr>
          <p:cNvPr id="199" name="Google Shape;199;p26"/>
          <p:cNvSpPr txBox="1"/>
          <p:nvPr>
            <p:ph idx="1" type="body"/>
          </p:nvPr>
        </p:nvSpPr>
        <p:spPr>
          <a:xfrm>
            <a:off x="838200" y="1270000"/>
            <a:ext cx="545766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86" r="-1898" t="-3104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0" name="Google Shape;200;p26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1" name="Google Shape;201;p26"/>
          <p:cNvSpPr txBox="1"/>
          <p:nvPr/>
        </p:nvSpPr>
        <p:spPr>
          <a:xfrm>
            <a:off x="6297121" y="282446"/>
            <a:ext cx="5849909" cy="60215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73" r="0" t="-16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p27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Bayes' Formula</a:t>
            </a:r>
            <a:endParaRPr/>
          </a:p>
        </p:txBody>
      </p:sp>
      <p:sp>
        <p:nvSpPr>
          <p:cNvPr id="207" name="Google Shape;207;p27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9" r="0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08" name="Google Shape;208;p27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9" name="Google Shape;209;p27"/>
          <p:cNvSpPr/>
          <p:nvPr/>
        </p:nvSpPr>
        <p:spPr>
          <a:xfrm>
            <a:off x="2407024" y="3832412"/>
            <a:ext cx="4773705" cy="1492623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10" name="Google Shape;210;p27"/>
          <p:cNvSpPr txBox="1"/>
          <p:nvPr/>
        </p:nvSpPr>
        <p:spPr>
          <a:xfrm>
            <a:off x="8610600" y="4359462"/>
            <a:ext cx="1234867" cy="36933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Bayes’ law</a:t>
            </a:r>
            <a:endParaRPr/>
          </a:p>
        </p:txBody>
      </p:sp>
      <p:cxnSp>
        <p:nvCxnSpPr>
          <p:cNvPr id="211" name="Google Shape;211;p27"/>
          <p:cNvCxnSpPr/>
          <p:nvPr/>
        </p:nvCxnSpPr>
        <p:spPr>
          <a:xfrm rot="10800000">
            <a:off x="7180729" y="4578723"/>
            <a:ext cx="1302101" cy="0"/>
          </a:xfrm>
          <a:prstGeom prst="straightConnector1">
            <a:avLst/>
          </a:prstGeom>
          <a:noFill/>
          <a:ln cap="flat" cmpd="sng" w="28575">
            <a:solidFill>
              <a:srgbClr val="FF0000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12" name="Google Shape;212;p27"/>
          <p:cNvSpPr txBox="1"/>
          <p:nvPr/>
        </p:nvSpPr>
        <p:spPr>
          <a:xfrm>
            <a:off x="997311" y="5530632"/>
            <a:ext cx="6834468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Calibri"/>
                <a:ea typeface="Calibri"/>
                <a:cs typeface="Calibri"/>
                <a:sym typeface="Calibri"/>
              </a:rPr>
              <a:t>This law is important in the cases where we want to know the number on the left, and we do know (or can guess) the numbers on the right.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  <p:sp>
        <p:nvSpPr>
          <p:cNvPr id="213" name="Google Shape;213;p27"/>
          <p:cNvSpPr txBox="1"/>
          <p:nvPr/>
        </p:nvSpPr>
        <p:spPr>
          <a:xfrm>
            <a:off x="7568656" y="1548167"/>
            <a:ext cx="4153651" cy="1754326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just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800">
                <a:solidFill>
                  <a:srgbClr val="0000FF"/>
                </a:solidFill>
                <a:latin typeface="Arial"/>
                <a:ea typeface="Arial"/>
                <a:cs typeface="Arial"/>
                <a:sym typeface="Arial"/>
              </a:rPr>
              <a:t>Applications of Bayes’ Theorem: Machine Learning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AutoNum type="arabicPeriod"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Naive Bayes Classifier: Find posterior probabilities of Classes </a:t>
            </a:r>
            <a:endParaRPr/>
          </a:p>
          <a:p>
            <a:pPr indent="-342900" lvl="0" marL="342900" marR="0" rtl="0" algn="just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800"/>
              <a:buFont typeface="Calibri"/>
              <a:buAutoNum type="arabicPeriod"/>
            </a:pP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Bayesian Belief Networks : Reasoning with uncertain knowledge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p2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Bayes' Formula</a:t>
            </a:r>
            <a:endParaRPr/>
          </a:p>
        </p:txBody>
      </p:sp>
      <p:sp>
        <p:nvSpPr>
          <p:cNvPr id="219" name="Google Shape;219;p28"/>
          <p:cNvSpPr txBox="1"/>
          <p:nvPr>
            <p:ph idx="1" type="body"/>
          </p:nvPr>
        </p:nvSpPr>
        <p:spPr>
          <a:xfrm>
            <a:off x="838200" y="1270000"/>
            <a:ext cx="731644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364" l="-1332" r="-99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20" name="Google Shape;220;p2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1" name="Google Shape;221;p28"/>
          <p:cNvSpPr txBox="1"/>
          <p:nvPr/>
        </p:nvSpPr>
        <p:spPr>
          <a:xfrm>
            <a:off x="948129" y="6419877"/>
            <a:ext cx="7316448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rPr>
              <a:t>Evaluation of posteriori probability in terms of a priori information</a:t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5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2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Bayes' Formula</a:t>
            </a:r>
            <a:endParaRPr/>
          </a:p>
        </p:txBody>
      </p:sp>
      <p:sp>
        <p:nvSpPr>
          <p:cNvPr id="227" name="Google Shape;227;p29"/>
          <p:cNvSpPr txBox="1"/>
          <p:nvPr>
            <p:ph idx="1" type="body"/>
          </p:nvPr>
        </p:nvSpPr>
        <p:spPr>
          <a:xfrm>
            <a:off x="838201" y="1270000"/>
            <a:ext cx="4873052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Question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A laboratory blood test is 99 percent effective in detecting a certain disease when it is, in fact, present.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However, the test also yields a “false positive” result for 0.5% percent of the healthy persons tested. </a:t>
            </a:r>
            <a:endParaRPr/>
          </a:p>
          <a:p>
            <a:pPr indent="-228600" lvl="1" marL="685800" rtl="0" algn="just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2400"/>
              <a:buChar char="•"/>
            </a:pPr>
            <a:r>
              <a:rPr lang="en-US"/>
              <a:t>If 0.1 percent of the population actually has the disease, what is the probability a person has the disease given that his test result is positive?</a:t>
            </a:r>
            <a:endParaRPr/>
          </a:p>
        </p:txBody>
      </p:sp>
      <p:sp>
        <p:nvSpPr>
          <p:cNvPr id="228" name="Google Shape;228;p2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9" name="Google Shape;229;p29"/>
          <p:cNvSpPr txBox="1"/>
          <p:nvPr/>
        </p:nvSpPr>
        <p:spPr>
          <a:xfrm>
            <a:off x="6297121" y="282446"/>
            <a:ext cx="5849909" cy="6021518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873" r="0" t="-161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9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p3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Bayes' Formula</a:t>
            </a:r>
            <a:endParaRPr/>
          </a:p>
        </p:txBody>
      </p:sp>
      <p:sp>
        <p:nvSpPr>
          <p:cNvPr id="235" name="Google Shape;235;p30"/>
          <p:cNvSpPr txBox="1"/>
          <p:nvPr>
            <p:ph idx="1" type="body"/>
          </p:nvPr>
        </p:nvSpPr>
        <p:spPr>
          <a:xfrm>
            <a:off x="838201" y="1270000"/>
            <a:ext cx="5257800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-1490" l="-1623" r="-1158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36" name="Google Shape;236;p3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37" name="Google Shape;237;p30"/>
          <p:cNvSpPr txBox="1"/>
          <p:nvPr/>
        </p:nvSpPr>
        <p:spPr>
          <a:xfrm>
            <a:off x="6297121" y="282446"/>
            <a:ext cx="5849909" cy="6021518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1873" r="0" t="-222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3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243" name="Google Shape;243;p31"/>
          <p:cNvSpPr txBox="1"/>
          <p:nvPr>
            <p:ph idx="1" type="body"/>
          </p:nvPr>
        </p:nvSpPr>
        <p:spPr>
          <a:xfrm>
            <a:off x="838200" y="1270000"/>
            <a:ext cx="4902843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870" r="-994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44" name="Google Shape;244;p3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5" name="Google Shape;245;p31"/>
          <p:cNvSpPr txBox="1"/>
          <p:nvPr/>
        </p:nvSpPr>
        <p:spPr>
          <a:xfrm>
            <a:off x="5905984" y="1270000"/>
            <a:ext cx="6039089" cy="2670411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-706" r="0" t="-114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3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Naive Bayes Classifier</a:t>
            </a:r>
            <a:endParaRPr/>
          </a:p>
        </p:txBody>
      </p:sp>
      <p:sp>
        <p:nvSpPr>
          <p:cNvPr id="251" name="Google Shape;251;p32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252" name="Google Shape;252;p3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6" name="Shape 2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7" name="Google Shape;257;p3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Naive Bayes Classifier</a:t>
            </a:r>
            <a:endParaRPr/>
          </a:p>
        </p:txBody>
      </p:sp>
      <p:sp>
        <p:nvSpPr>
          <p:cNvPr id="258" name="Google Shape;258;p33"/>
          <p:cNvSpPr txBox="1"/>
          <p:nvPr>
            <p:ph idx="1" type="body"/>
          </p:nvPr>
        </p:nvSpPr>
        <p:spPr>
          <a:xfrm>
            <a:off x="838200" y="1270000"/>
            <a:ext cx="6399575" cy="5137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15" r="-2000" t="-189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59" name="Google Shape;259;p3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60" name="Google Shape;260;p33"/>
          <p:cNvSpPr txBox="1"/>
          <p:nvPr/>
        </p:nvSpPr>
        <p:spPr>
          <a:xfrm>
            <a:off x="7237775" y="3418938"/>
            <a:ext cx="4954225" cy="6399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1" name="Google Shape;261;p33"/>
          <p:cNvSpPr txBox="1"/>
          <p:nvPr/>
        </p:nvSpPr>
        <p:spPr>
          <a:xfrm>
            <a:off x="7237775" y="4402642"/>
            <a:ext cx="22785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14753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62" name="Google Shape;262;p33"/>
          <p:cNvSpPr/>
          <p:nvPr/>
        </p:nvSpPr>
        <p:spPr>
          <a:xfrm>
            <a:off x="3882452" y="5021706"/>
            <a:ext cx="2653259" cy="374754"/>
          </a:xfrm>
          <a:prstGeom prst="rect">
            <a:avLst/>
          </a:prstGeom>
          <a:noFill/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lt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cxnSp>
        <p:nvCxnSpPr>
          <p:cNvPr id="263" name="Google Shape;263;p33"/>
          <p:cNvCxnSpPr>
            <a:stCxn id="262" idx="3"/>
            <a:endCxn id="264" idx="1"/>
          </p:cNvCxnSpPr>
          <p:nvPr/>
        </p:nvCxnSpPr>
        <p:spPr>
          <a:xfrm flipH="1" rot="10800000">
            <a:off x="6535711" y="5205183"/>
            <a:ext cx="702000" cy="3900"/>
          </a:xfrm>
          <a:prstGeom prst="straightConnector1">
            <a:avLst/>
          </a:prstGeom>
          <a:noFill/>
          <a:ln cap="flat" cmpd="sng" w="9525">
            <a:solidFill>
              <a:schemeClr val="accent1"/>
            </a:solidFill>
            <a:prstDash val="solid"/>
            <a:miter lim="800000"/>
            <a:headEnd len="sm" w="sm" type="none"/>
            <a:tailEnd len="med" w="med" type="triangle"/>
          </a:ln>
        </p:spPr>
      </p:cxnSp>
      <p:sp>
        <p:nvSpPr>
          <p:cNvPr id="264" name="Google Shape;264;p33"/>
          <p:cNvSpPr txBox="1"/>
          <p:nvPr/>
        </p:nvSpPr>
        <p:spPr>
          <a:xfrm>
            <a:off x="7237775" y="5020527"/>
            <a:ext cx="2278505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Constant</a:t>
            </a:r>
            <a:endParaRPr/>
          </a:p>
        </p:txBody>
      </p:sp>
      <p:pic>
        <p:nvPicPr>
          <p:cNvPr id="265" name="Google Shape;265;p33"/>
          <p:cNvPicPr preferRelativeResize="0"/>
          <p:nvPr/>
        </p:nvPicPr>
        <p:blipFill rotWithShape="1">
          <a:blip r:embed="rId6">
            <a:alphaModFix/>
          </a:blip>
          <a:srcRect b="0" l="0" r="0" t="0"/>
          <a:stretch/>
        </p:blipFill>
        <p:spPr>
          <a:xfrm>
            <a:off x="7236649" y="18245"/>
            <a:ext cx="4956478" cy="310313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8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0" name="Shape 2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1" name="Google Shape;271;p3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Naive Bayes Classifier</a:t>
            </a:r>
            <a:endParaRPr/>
          </a:p>
        </p:txBody>
      </p:sp>
      <p:sp>
        <p:nvSpPr>
          <p:cNvPr id="272" name="Google Shape;272;p34"/>
          <p:cNvSpPr txBox="1"/>
          <p:nvPr>
            <p:ph idx="1" type="body"/>
          </p:nvPr>
        </p:nvSpPr>
        <p:spPr>
          <a:xfrm>
            <a:off x="838200" y="1270000"/>
            <a:ext cx="6399575" cy="5137150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715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73" name="Google Shape;273;p3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4" name="Google Shape;274;p34"/>
          <p:cNvSpPr txBox="1"/>
          <p:nvPr/>
        </p:nvSpPr>
        <p:spPr>
          <a:xfrm>
            <a:off x="7237775" y="3418938"/>
            <a:ext cx="4954225" cy="639983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-14285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pic>
        <p:nvPicPr>
          <p:cNvPr id="275" name="Google Shape;275;p34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7236649" y="18245"/>
            <a:ext cx="4956478" cy="31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276" name="Google Shape;276;p34"/>
          <p:cNvSpPr txBox="1"/>
          <p:nvPr/>
        </p:nvSpPr>
        <p:spPr>
          <a:xfrm>
            <a:off x="5343992" y="5588000"/>
            <a:ext cx="6803035" cy="763158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31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cxnSp>
        <p:nvCxnSpPr>
          <p:cNvPr id="277" name="Google Shape;277;p34"/>
          <p:cNvCxnSpPr>
            <a:stCxn id="274" idx="2"/>
            <a:endCxn id="276" idx="0"/>
          </p:cNvCxnSpPr>
          <p:nvPr/>
        </p:nvCxnSpPr>
        <p:spPr>
          <a:xfrm flipH="1">
            <a:off x="8745588" y="4058921"/>
            <a:ext cx="969300" cy="1529100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med" w="med" type="triangle"/>
          </a:ln>
        </p:spPr>
      </p:cxn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82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3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Naive Bayes Classifier</a:t>
            </a:r>
            <a:endParaRPr/>
          </a:p>
        </p:txBody>
      </p:sp>
      <p:sp>
        <p:nvSpPr>
          <p:cNvPr id="284" name="Google Shape;284;p35"/>
          <p:cNvSpPr txBox="1"/>
          <p:nvPr>
            <p:ph idx="1" type="body"/>
          </p:nvPr>
        </p:nvSpPr>
        <p:spPr>
          <a:xfrm>
            <a:off x="838198" y="2358219"/>
            <a:ext cx="8290812" cy="4048931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285" name="Google Shape;285;p3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286" name="Google Shape;286;p35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7281619" y="18245"/>
            <a:ext cx="4956478" cy="3103133"/>
          </a:xfrm>
          <a:prstGeom prst="rect">
            <a:avLst/>
          </a:prstGeom>
          <a:noFill/>
          <a:ln>
            <a:noFill/>
          </a:ln>
        </p:spPr>
      </p:pic>
      <p:sp>
        <p:nvSpPr>
          <p:cNvPr id="287" name="Google Shape;287;p35"/>
          <p:cNvSpPr txBox="1"/>
          <p:nvPr/>
        </p:nvSpPr>
        <p:spPr>
          <a:xfrm>
            <a:off x="755828" y="1338074"/>
            <a:ext cx="6600742" cy="763158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3198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8" name="Google Shape;288;p35"/>
          <p:cNvSpPr txBox="1"/>
          <p:nvPr/>
        </p:nvSpPr>
        <p:spPr>
          <a:xfrm>
            <a:off x="755828" y="5945485"/>
            <a:ext cx="7361420" cy="923330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9209" l="-743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89" name="Google Shape;289;p35"/>
          <p:cNvSpPr txBox="1"/>
          <p:nvPr/>
        </p:nvSpPr>
        <p:spPr>
          <a:xfrm>
            <a:off x="755827" y="5945485"/>
            <a:ext cx="8942809" cy="923330"/>
          </a:xfrm>
          <a:prstGeom prst="rect">
            <a:avLst/>
          </a:prstGeom>
          <a:blipFill rotWithShape="1">
            <a:blip r:embed="rId7">
              <a:alphaModFix/>
            </a:blip>
            <a:stretch>
              <a:fillRect b="-9209" l="-611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290" name="Google Shape;290;p35"/>
          <p:cNvSpPr txBox="1"/>
          <p:nvPr/>
        </p:nvSpPr>
        <p:spPr>
          <a:xfrm>
            <a:off x="5516469" y="5806986"/>
            <a:ext cx="4183429" cy="369332"/>
          </a:xfrm>
          <a:prstGeom prst="rect">
            <a:avLst/>
          </a:prstGeom>
          <a:solidFill>
            <a:srgbClr val="00B05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Calibri"/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X belongs to class ’buys computer = ’yes’.</a:t>
            </a: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 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4">
                                            <p:txEl>
                                              <p:pRg end="0" st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1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Recall</a:t>
            </a:r>
            <a:endParaRPr/>
          </a:p>
        </p:txBody>
      </p:sp>
      <p:sp>
        <p:nvSpPr>
          <p:cNvPr id="121" name="Google Shape;121;p18"/>
          <p:cNvSpPr txBox="1"/>
          <p:nvPr>
            <p:ph idx="1" type="body"/>
          </p:nvPr>
        </p:nvSpPr>
        <p:spPr>
          <a:xfrm>
            <a:off x="838200" y="1270000"/>
            <a:ext cx="910027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070" r="-133" t="-1862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22" name="Google Shape;122;p1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23" name="Google Shape;123;p18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053137" y="1270000"/>
            <a:ext cx="3606966" cy="2291347"/>
          </a:xfrm>
          <a:prstGeom prst="rect">
            <a:avLst/>
          </a:prstGeom>
          <a:noFill/>
          <a:ln>
            <a:noFill/>
          </a:ln>
        </p:spPr>
      </p:pic>
      <p:sp>
        <p:nvSpPr>
          <p:cNvPr id="124" name="Google Shape;124;p18"/>
          <p:cNvSpPr txBox="1"/>
          <p:nvPr/>
        </p:nvSpPr>
        <p:spPr>
          <a:xfrm>
            <a:off x="954506" y="2759706"/>
            <a:ext cx="6364705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-26666" l="-861" r="0" t="-9999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i="0" lang="en-US" sz="1800" u="none" cap="none" strike="noStrike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25" name="Google Shape;125;p18"/>
          <p:cNvSpPr txBox="1"/>
          <p:nvPr/>
        </p:nvSpPr>
        <p:spPr>
          <a:xfrm>
            <a:off x="946485" y="3129038"/>
            <a:ext cx="6372726" cy="646331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If P(B)=0, it means that the event B never occurs, so it does not make sense to talk about the probability of A given B.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94" name="Shape 2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5" name="Google Shape;295;p36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Example </a:t>
            </a:r>
            <a:endParaRPr/>
          </a:p>
        </p:txBody>
      </p:sp>
      <p:pic>
        <p:nvPicPr>
          <p:cNvPr id="296" name="Google Shape;296;p36"/>
          <p:cNvPicPr preferRelativeResize="0"/>
          <p:nvPr>
            <p:ph idx="1" type="body"/>
          </p:nvPr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609598" y="1842906"/>
            <a:ext cx="6631710" cy="4649969"/>
          </a:xfrm>
          <a:prstGeom prst="rect">
            <a:avLst/>
          </a:prstGeom>
          <a:noFill/>
          <a:ln>
            <a:noFill/>
          </a:ln>
        </p:spPr>
      </p:pic>
      <p:sp>
        <p:nvSpPr>
          <p:cNvPr id="297" name="Google Shape;297;p36"/>
          <p:cNvSpPr txBox="1"/>
          <p:nvPr/>
        </p:nvSpPr>
        <p:spPr>
          <a:xfrm>
            <a:off x="8164946" y="3060606"/>
            <a:ext cx="3657600" cy="1200329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rgbClr val="C00000"/>
                </a:solidFill>
                <a:latin typeface="Calibri"/>
                <a:ea typeface="Calibri"/>
                <a:cs typeface="Calibri"/>
                <a:sym typeface="Calibri"/>
              </a:rPr>
              <a:t>QUESTION: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today = (Sunny, Hot, Normal, weak)</a:t>
            </a:r>
            <a:endParaRPr/>
          </a:p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Predict the response.</a:t>
            </a:r>
            <a:endParaRPr b="1"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0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302" name="Google Shape;302;p37"/>
          <p:cNvGraphicFramePr/>
          <p:nvPr/>
        </p:nvGraphicFramePr>
        <p:xfrm>
          <a:off x="6456217" y="74833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{475E9631-63EB-49D8-BA7E-72325A8159AE}</a:tableStyleId>
              </a:tblPr>
              <a:tblGrid>
                <a:gridCol w="1034475"/>
                <a:gridCol w="785100"/>
                <a:gridCol w="563425"/>
                <a:gridCol w="633125"/>
                <a:gridCol w="743100"/>
              </a:tblGrid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 u="none" cap="none" strike="noStrike"/>
                        <a:t>Outlook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baseline="-25000"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Sunny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8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Overcast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Rain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pic>
        <p:nvPicPr>
          <p:cNvPr id="303" name="Google Shape;303;p37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>
            <a:off x="82467" y="112710"/>
            <a:ext cx="6209616" cy="4354009"/>
          </a:xfrm>
          <a:prstGeom prst="rect">
            <a:avLst/>
          </a:prstGeom>
          <a:noFill/>
          <a:ln>
            <a:noFill/>
          </a:ln>
        </p:spPr>
      </p:pic>
      <p:graphicFrame>
        <p:nvGraphicFramePr>
          <p:cNvPr id="304" name="Google Shape;304;p37"/>
          <p:cNvGraphicFramePr/>
          <p:nvPr/>
        </p:nvGraphicFramePr>
        <p:xfrm>
          <a:off x="6456216" y="192445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{475E9631-63EB-49D8-BA7E-72325A8159AE}</a:tableStyleId>
              </a:tblPr>
              <a:tblGrid>
                <a:gridCol w="1034475"/>
                <a:gridCol w="785100"/>
                <a:gridCol w="563425"/>
                <a:gridCol w="633125"/>
                <a:gridCol w="743100"/>
              </a:tblGrid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Temp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Hot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8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Mild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045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Cool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5" name="Google Shape;305;p37"/>
          <p:cNvGraphicFramePr/>
          <p:nvPr/>
        </p:nvGraphicFramePr>
        <p:xfrm>
          <a:off x="6479306" y="3852304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{475E9631-63EB-49D8-BA7E-72325A8159AE}</a:tableStyleId>
              </a:tblPr>
              <a:tblGrid>
                <a:gridCol w="1057350"/>
                <a:gridCol w="802450"/>
                <a:gridCol w="575875"/>
                <a:gridCol w="647125"/>
                <a:gridCol w="607125"/>
              </a:tblGrid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Humidity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High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8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Normal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6" name="Google Shape;306;p37"/>
          <p:cNvGraphicFramePr/>
          <p:nvPr/>
        </p:nvGraphicFramePr>
        <p:xfrm>
          <a:off x="6539340" y="5375572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{475E9631-63EB-49D8-BA7E-72325A8159AE}</a:tableStyleId>
              </a:tblPr>
              <a:tblGrid>
                <a:gridCol w="1034475"/>
                <a:gridCol w="785100"/>
                <a:gridCol w="563425"/>
                <a:gridCol w="633125"/>
                <a:gridCol w="743100"/>
              </a:tblGrid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Wind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Weak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8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Strong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  <p:graphicFrame>
        <p:nvGraphicFramePr>
          <p:cNvPr id="307" name="Google Shape;307;p37"/>
          <p:cNvGraphicFramePr/>
          <p:nvPr/>
        </p:nvGraphicFramePr>
        <p:xfrm>
          <a:off x="438721" y="4779827"/>
          <a:ext cx="3000000" cy="3000000"/>
        </p:xfrm>
        <a:graphic>
          <a:graphicData uri="http://schemas.openxmlformats.org/drawingml/2006/table">
            <a:tbl>
              <a:tblPr bandRow="1" firstRow="1">
                <a:noFill/>
                <a:tableStyleId>{475E9631-63EB-49D8-BA7E-72325A8159AE}</a:tableStyleId>
              </a:tblPr>
              <a:tblGrid>
                <a:gridCol w="1131575"/>
                <a:gridCol w="692550"/>
                <a:gridCol w="812850"/>
              </a:tblGrid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Play 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Count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P()</a:t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69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YES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85150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rPr lang="en-US" sz="1600"/>
                        <a:t>NO</a:t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  <a:tr h="345425"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spcBef>
                          <a:spcPts val="0"/>
                        </a:spcBef>
                        <a:spcAft>
                          <a:spcPts val="0"/>
                        </a:spcAft>
                        <a:buNone/>
                      </a:pPr>
                      <a:r>
                        <a:t/>
                      </a:r>
                      <a:endParaRPr sz="1600"/>
                    </a:p>
                  </a:txBody>
                  <a:tcPr marT="45725" marB="45725" marR="91450" marL="91450"/>
                </a:tc>
              </a:tr>
            </a:tbl>
          </a:graphicData>
        </a:graphic>
      </p:graphicFrame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1" name="Shape 3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2" name="Google Shape;312;p38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t/>
            </a:r>
            <a:endParaRPr/>
          </a:p>
        </p:txBody>
      </p:sp>
      <p:sp>
        <p:nvSpPr>
          <p:cNvPr id="313" name="Google Shape;313;p38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508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None/>
            </a:pPr>
            <a:r>
              <a:t/>
            </a:r>
            <a:endParaRPr/>
          </a:p>
        </p:txBody>
      </p:sp>
      <p:sp>
        <p:nvSpPr>
          <p:cNvPr id="314" name="Google Shape;314;p38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318" name="Shape 3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Google Shape;319;p3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Reference</a:t>
            </a:r>
            <a:endParaRPr/>
          </a:p>
        </p:txBody>
      </p:sp>
      <p:sp>
        <p:nvSpPr>
          <p:cNvPr id="320" name="Google Shape;320;p39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 sz="2800"/>
              <a:t>Statistics with Economics and Business Applications, </a:t>
            </a:r>
            <a:r>
              <a:rPr b="1" lang="en-US" sz="2800"/>
              <a:t>Chapter 3  Probability and Discrete Probability Distributions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2060"/>
              </a:buClr>
              <a:buSzPts val="2800"/>
              <a:buChar char="•"/>
            </a:pPr>
            <a:r>
              <a:rPr lang="en-US"/>
              <a:t>Modern Business Statistics, Slides by John Loucks</a:t>
            </a:r>
            <a:endParaRPr/>
          </a:p>
          <a:p>
            <a:pPr indent="-228600" lvl="0" marL="228600" rtl="0" algn="just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b="0" i="0" lang="en-US" sz="2800">
                <a:solidFill>
                  <a:srgbClr val="FF0000"/>
                </a:solidFill>
                <a:latin typeface="Arial"/>
                <a:ea typeface="Arial"/>
                <a:cs typeface="Arial"/>
                <a:sym typeface="Arial"/>
              </a:rPr>
              <a:t>lecture notes on Probability Theory by Phanuel Mariano</a:t>
            </a:r>
            <a:endParaRPr/>
          </a:p>
        </p:txBody>
      </p:sp>
      <p:sp>
        <p:nvSpPr>
          <p:cNvPr id="321" name="Google Shape;321;p3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p19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Practice Exercises</a:t>
            </a:r>
            <a:endParaRPr/>
          </a:p>
        </p:txBody>
      </p:sp>
      <p:sp>
        <p:nvSpPr>
          <p:cNvPr id="131" name="Google Shape;131;p19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119" r="-1199" t="-285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2" name="Google Shape;132;p19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36" name="Shape 1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Google Shape;137;p20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A partition of a sample space</a:t>
            </a:r>
            <a:endParaRPr/>
          </a:p>
        </p:txBody>
      </p:sp>
      <p:sp>
        <p:nvSpPr>
          <p:cNvPr id="138" name="Google Shape;138;p20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39" name="Google Shape;139;p20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40" name="Google Shape;140;p20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2338332" y="3701412"/>
            <a:ext cx="4468047" cy="2219703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p21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A partition of a sample space</a:t>
            </a:r>
            <a:endParaRPr/>
          </a:p>
        </p:txBody>
      </p:sp>
      <p:sp>
        <p:nvSpPr>
          <p:cNvPr id="146" name="Google Shape;146;p21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47" name="Google Shape;147;p21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grpSp>
        <p:nvGrpSpPr>
          <p:cNvPr id="148" name="Google Shape;148;p21"/>
          <p:cNvGrpSpPr/>
          <p:nvPr/>
        </p:nvGrpSpPr>
        <p:grpSpPr>
          <a:xfrm>
            <a:off x="3327815" y="4508035"/>
            <a:ext cx="3897443" cy="1961294"/>
            <a:chOff x="3327815" y="4508035"/>
            <a:chExt cx="3897443" cy="1961294"/>
          </a:xfrm>
        </p:grpSpPr>
        <p:pic>
          <p:nvPicPr>
            <p:cNvPr id="149" name="Google Shape;149;p21"/>
            <p:cNvPicPr preferRelativeResize="0"/>
            <p:nvPr/>
          </p:nvPicPr>
          <p:blipFill rotWithShape="1">
            <a:blip r:embed="rId4">
              <a:alphaModFix/>
            </a:blip>
            <a:srcRect b="0" l="0" r="0" t="0"/>
            <a:stretch/>
          </p:blipFill>
          <p:spPr>
            <a:xfrm>
              <a:off x="3327815" y="4508035"/>
              <a:ext cx="3897443" cy="196129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50" name="Google Shape;150;p21"/>
            <p:cNvSpPr txBox="1"/>
            <p:nvPr/>
          </p:nvSpPr>
          <p:spPr>
            <a:xfrm>
              <a:off x="4780615" y="5378966"/>
              <a:ext cx="361011" cy="369332"/>
            </a:xfrm>
            <a:prstGeom prst="rect">
              <a:avLst/>
            </a:prstGeom>
            <a:solidFill>
              <a:srgbClr val="A5A5A5"/>
            </a:solidFill>
            <a:ln>
              <a:noFill/>
            </a:ln>
          </p:spPr>
          <p:txBody>
            <a:bodyPr anchorCtr="0" anchor="t" bIns="45700" lIns="91425" spcFirstLastPara="1" rIns="91425" wrap="square" tIns="45700">
              <a:sp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1800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rPr>
                <a:t>A</a:t>
              </a:r>
              <a:endParaRPr/>
            </a:p>
          </p:txBody>
        </p:sp>
      </p:grpSp>
      <p:pic>
        <p:nvPicPr>
          <p:cNvPr id="151" name="Google Shape;151;p21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610600" y="1503778"/>
            <a:ext cx="3605623" cy="2063881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55" name="Shape 15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Google Shape;156;p22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A partition of a sample space</a:t>
            </a:r>
            <a:endParaRPr/>
          </a:p>
        </p:txBody>
      </p:sp>
      <p:sp>
        <p:nvSpPr>
          <p:cNvPr id="157" name="Google Shape;157;p22"/>
          <p:cNvSpPr txBox="1"/>
          <p:nvPr>
            <p:ph idx="1" type="body"/>
          </p:nvPr>
        </p:nvSpPr>
        <p:spPr>
          <a:xfrm>
            <a:off x="838200" y="1270000"/>
            <a:ext cx="8005997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70" r="-1522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58" name="Google Shape;158;p22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59" name="Google Shape;159;p22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5367" y="1180060"/>
            <a:ext cx="2951813" cy="153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0" name="Google Shape;160;p22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65367" y="2812195"/>
            <a:ext cx="2951813" cy="1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64" name="Shape 1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5" name="Google Shape;165;p23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A partition of a sample space</a:t>
            </a:r>
            <a:endParaRPr/>
          </a:p>
        </p:txBody>
      </p:sp>
      <p:sp>
        <p:nvSpPr>
          <p:cNvPr id="166" name="Google Shape;166;p23"/>
          <p:cNvSpPr txBox="1"/>
          <p:nvPr>
            <p:ph idx="1" type="body"/>
          </p:nvPr>
        </p:nvSpPr>
        <p:spPr>
          <a:xfrm>
            <a:off x="838200" y="1270000"/>
            <a:ext cx="8005997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370" r="-1522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67" name="Google Shape;167;p23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pic>
        <p:nvPicPr>
          <p:cNvPr id="168" name="Google Shape;168;p23"/>
          <p:cNvPicPr preferRelativeResize="0"/>
          <p:nvPr/>
        </p:nvPicPr>
        <p:blipFill rotWithShape="1">
          <a:blip r:embed="rId4">
            <a:alphaModFix/>
          </a:blip>
          <a:srcRect b="0" l="0" r="0" t="0"/>
          <a:stretch/>
        </p:blipFill>
        <p:spPr>
          <a:xfrm>
            <a:off x="8965367" y="1180060"/>
            <a:ext cx="2951813" cy="1533161"/>
          </a:xfrm>
          <a:prstGeom prst="rect">
            <a:avLst/>
          </a:prstGeom>
          <a:noFill/>
          <a:ln>
            <a:noFill/>
          </a:ln>
        </p:spPr>
      </p:pic>
      <p:pic>
        <p:nvPicPr>
          <p:cNvPr id="169" name="Google Shape;169;p23"/>
          <p:cNvPicPr preferRelativeResize="0"/>
          <p:nvPr/>
        </p:nvPicPr>
        <p:blipFill rotWithShape="1">
          <a:blip r:embed="rId5">
            <a:alphaModFix/>
          </a:blip>
          <a:srcRect b="0" l="0" r="0" t="0"/>
          <a:stretch/>
        </p:blipFill>
        <p:spPr>
          <a:xfrm>
            <a:off x="8965367" y="2812195"/>
            <a:ext cx="2951813" cy="15913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3" name="Shape 1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" name="Google Shape;174;p24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Total Probability Theorem</a:t>
            </a:r>
            <a:endParaRPr/>
          </a:p>
        </p:txBody>
      </p:sp>
      <p:sp>
        <p:nvSpPr>
          <p:cNvPr id="175" name="Google Shape;175;p24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1987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76" name="Google Shape;176;p24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7" name="Google Shape;177;p24"/>
          <p:cNvSpPr/>
          <p:nvPr/>
        </p:nvSpPr>
        <p:spPr>
          <a:xfrm>
            <a:off x="8610600" y="2023675"/>
            <a:ext cx="3306580" cy="2008682"/>
          </a:xfrm>
          <a:prstGeom prst="rect">
            <a:avLst/>
          </a:prstGeom>
          <a:solidFill>
            <a:srgbClr val="FFFFFF"/>
          </a:solidFill>
          <a:ln cap="flat" cmpd="sng" w="12700">
            <a:solidFill>
              <a:schemeClr val="accent6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sz="1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178" name="Google Shape;178;p24"/>
          <p:cNvSpPr/>
          <p:nvPr/>
        </p:nvSpPr>
        <p:spPr>
          <a:xfrm>
            <a:off x="8775210" y="3058891"/>
            <a:ext cx="1064303" cy="75728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cxnSp>
        <p:nvCxnSpPr>
          <p:cNvPr id="179" name="Google Shape;179;p24"/>
          <p:cNvCxnSpPr/>
          <p:nvPr/>
        </p:nvCxnSpPr>
        <p:spPr>
          <a:xfrm rot="-5400000">
            <a:off x="8569952" y="2064207"/>
            <a:ext cx="2008800" cy="1927500"/>
          </a:xfrm>
          <a:prstGeom prst="curvedConnector3">
            <a:avLst>
              <a:gd fmla="val 22387" name="adj1"/>
            </a:avLst>
          </a:prstGeom>
          <a:noFill/>
          <a:ln cap="flat" cmpd="sng" w="28575">
            <a:solidFill>
              <a:schemeClr val="dk1"/>
            </a:solidFill>
            <a:prstDash val="solid"/>
            <a:miter lim="800000"/>
            <a:headEnd len="sm" w="sm" type="none"/>
            <a:tailEnd len="sm" w="sm" type="none"/>
          </a:ln>
        </p:spPr>
      </p:cxnSp>
      <p:sp>
        <p:nvSpPr>
          <p:cNvPr id="180" name="Google Shape;180;p24"/>
          <p:cNvSpPr txBox="1"/>
          <p:nvPr/>
        </p:nvSpPr>
        <p:spPr>
          <a:xfrm>
            <a:off x="9024079" y="2473377"/>
            <a:ext cx="914400" cy="369332"/>
          </a:xfrm>
          <a:prstGeom prst="rect">
            <a:avLst/>
          </a:prstGeom>
          <a:blipFill rotWithShape="1">
            <a:blip r:embed="rId4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1" name="Google Shape;181;p24"/>
          <p:cNvSpPr txBox="1"/>
          <p:nvPr/>
        </p:nvSpPr>
        <p:spPr>
          <a:xfrm>
            <a:off x="10545581" y="3271214"/>
            <a:ext cx="914400" cy="369332"/>
          </a:xfrm>
          <a:prstGeom prst="rect">
            <a:avLst/>
          </a:prstGeom>
          <a:blipFill rotWithShape="1">
            <a:blip r:embed="rId5">
              <a:alphaModFix/>
            </a:blip>
            <a:stretch>
              <a:fillRect b="0" l="0" r="0" t="0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2" name="Google Shape;182;p24"/>
          <p:cNvSpPr txBox="1"/>
          <p:nvPr/>
        </p:nvSpPr>
        <p:spPr>
          <a:xfrm>
            <a:off x="8610600" y="4452079"/>
            <a:ext cx="3306580" cy="646331"/>
          </a:xfrm>
          <a:prstGeom prst="rect">
            <a:avLst/>
          </a:prstGeom>
          <a:blipFill rotWithShape="1">
            <a:blip r:embed="rId6">
              <a:alphaModFix/>
            </a:blip>
            <a:stretch>
              <a:fillRect b="-14149" l="-1660" r="-1106" t="-4716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latin typeface="Calibri"/>
                <a:ea typeface="Calibri"/>
                <a:cs typeface="Calibri"/>
                <a:sym typeface="Calibri"/>
              </a:rPr>
              <a:t> </a:t>
            </a:r>
            <a:endParaRPr/>
          </a:p>
        </p:txBody>
      </p:sp>
      <p:sp>
        <p:nvSpPr>
          <p:cNvPr id="183" name="Google Shape;183;p24"/>
          <p:cNvSpPr txBox="1"/>
          <p:nvPr/>
        </p:nvSpPr>
        <p:spPr>
          <a:xfrm>
            <a:off x="8535369" y="1558980"/>
            <a:ext cx="2608289" cy="52322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S: Sample Space</a:t>
            </a:r>
            <a:endParaRPr/>
          </a:p>
        </p:txBody>
      </p:sp>
      <p:sp>
        <p:nvSpPr>
          <p:cNvPr id="184" name="Google Shape;184;p24"/>
          <p:cNvSpPr/>
          <p:nvPr/>
        </p:nvSpPr>
        <p:spPr>
          <a:xfrm>
            <a:off x="10545581" y="2251129"/>
            <a:ext cx="1064303" cy="75728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5" name="Google Shape;185;p24"/>
          <p:cNvSpPr/>
          <p:nvPr/>
        </p:nvSpPr>
        <p:spPr>
          <a:xfrm>
            <a:off x="8610599" y="2049400"/>
            <a:ext cx="787611" cy="757283"/>
          </a:xfrm>
          <a:prstGeom prst="ellipse">
            <a:avLst/>
          </a:prstGeom>
          <a:solidFill>
            <a:schemeClr val="lt1"/>
          </a:solidFill>
          <a:ln cap="flat" cmpd="sng" w="12700">
            <a:solidFill>
              <a:srgbClr val="FF0000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A</a:t>
            </a:r>
            <a:endParaRPr/>
          </a:p>
        </p:txBody>
      </p:sp>
      <p:sp>
        <p:nvSpPr>
          <p:cNvPr id="186" name="Google Shape;186;p24"/>
          <p:cNvSpPr txBox="1"/>
          <p:nvPr/>
        </p:nvSpPr>
        <p:spPr>
          <a:xfrm>
            <a:off x="3081588" y="5588000"/>
            <a:ext cx="3783907" cy="369332"/>
          </a:xfrm>
          <a:prstGeom prst="rect">
            <a:avLst/>
          </a:prstGeom>
          <a:solidFill>
            <a:srgbClr val="FFFF00"/>
          </a:solidFill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800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This is the theorem of Total Probability</a:t>
            </a:r>
            <a:endParaRPr/>
          </a:p>
        </p:txBody>
      </p:sp>
    </p:spTree>
  </p:cSld>
  <p:clrMapOvr>
    <a:masterClrMapping/>
  </p:clrMapOvr>
  <p:timing>
    <p:tnLst>
      <p:par>
        <p:cTn dur="indefinite" nodeType="tmRoot" restart="never">
          <p:childTnLst>
            <p:seq concurrent="1" nextAc="seek">
              <p:cTn dur="indefinite" id="2" nodeType="mainSeq">
                <p:childTnLst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fill="hold" nodeType="with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fill="hold">
                      <p:stCondLst>
                        <p:cond delay="indefinite"/>
                      </p:stCondLst>
                      <p:childTnLst>
                        <p:par>
                          <p:cTn fill="hold">
                            <p:stCondLst>
                              <p:cond delay="0"/>
                            </p:stCondLst>
                            <p:childTnLst>
                              <p:par>
                                <p:cTn fill="hold" nodeType="clickEffect" presetClass="entr" presetID="1" presetSubtype="0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>
                  <p:tgtEl>
                    <p:sldTgt/>
                  </p:tgtEl>
                </p:cond>
              </p:prevCondLst>
              <p:nextCondLst>
                <p:cond evt="onNext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90" name="Shape 1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1" name="Google Shape;191;p25"/>
          <p:cNvSpPr txBox="1"/>
          <p:nvPr>
            <p:ph type="title"/>
          </p:nvPr>
        </p:nvSpPr>
        <p:spPr>
          <a:xfrm>
            <a:off x="838200" y="554037"/>
            <a:ext cx="10515600" cy="52705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 fontScale="90000"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C00000"/>
              </a:buClr>
              <a:buSzPct val="100000"/>
              <a:buFont typeface="Calibri"/>
              <a:buNone/>
            </a:pPr>
            <a:r>
              <a:rPr lang="en-US"/>
              <a:t>Total Probability Theorem</a:t>
            </a:r>
            <a:endParaRPr/>
          </a:p>
        </p:txBody>
      </p:sp>
      <p:sp>
        <p:nvSpPr>
          <p:cNvPr id="192" name="Google Shape;192;p25"/>
          <p:cNvSpPr txBox="1"/>
          <p:nvPr>
            <p:ph idx="1" type="body"/>
          </p:nvPr>
        </p:nvSpPr>
        <p:spPr>
          <a:xfrm>
            <a:off x="838200" y="1270000"/>
            <a:ext cx="7622219" cy="4906963"/>
          </a:xfrm>
          <a:prstGeom prst="rect">
            <a:avLst/>
          </a:prstGeom>
          <a:blipFill rotWithShape="1">
            <a:blip r:embed="rId3">
              <a:alphaModFix/>
            </a:blip>
            <a:stretch>
              <a:fillRect b="0" l="-1438" r="-1598" t="-2731"/>
            </a:stretch>
          </a:blipFill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just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 </a:t>
            </a:r>
            <a:endParaRPr/>
          </a:p>
        </p:txBody>
      </p:sp>
      <p:sp>
        <p:nvSpPr>
          <p:cNvPr id="193" name="Google Shape;193;p25"/>
          <p:cNvSpPr txBox="1"/>
          <p:nvPr>
            <p:ph idx="12" type="sldNum"/>
          </p:nvPr>
        </p:nvSpPr>
        <p:spPr>
          <a:xfrm>
            <a:off x="8610600" y="64071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