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Arim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1642C5-59FF-4494-A7AF-34F384BEE6BA}">
  <a:tblStyle styleId="{F71642C5-59FF-4494-A7AF-34F384BEE6B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Arimo-bold.fntdata"/><Relationship Id="rId52" Type="http://schemas.openxmlformats.org/officeDocument/2006/relationships/font" Target="fonts/Arimo-regular.fntdata"/><Relationship Id="rId11" Type="http://schemas.openxmlformats.org/officeDocument/2006/relationships/slide" Target="slides/slide6.xml"/><Relationship Id="rId55" Type="http://schemas.openxmlformats.org/officeDocument/2006/relationships/font" Target="fonts/Arimo-boldItalic.fntdata"/><Relationship Id="rId10" Type="http://schemas.openxmlformats.org/officeDocument/2006/relationships/slide" Target="slides/slide5.xml"/><Relationship Id="rId54" Type="http://schemas.openxmlformats.org/officeDocument/2006/relationships/font" Target="fonts/Arim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0000"/>
              </a:buClr>
              <a:buSzPts val="4400"/>
              <a:buFont typeface="Calibri"/>
              <a:buNone/>
              <a:defRPr b="1" sz="440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6" name="Shape 86"/>
        <p:cNvGrpSpPr/>
        <p:nvPr/>
      </p:nvGrpSpPr>
      <p:grpSpPr>
        <a:xfrm>
          <a:off x="0" y="0"/>
          <a:ext cx="0" cy="0"/>
          <a:chOff x="0" y="0"/>
          <a:chExt cx="0" cy="0"/>
        </a:xfrm>
      </p:grpSpPr>
      <p:sp>
        <p:nvSpPr>
          <p:cNvPr id="87" name="Google Shape;87;p13"/>
          <p:cNvSpPr txBox="1"/>
          <p:nvPr>
            <p:ph type="title"/>
          </p:nvPr>
        </p:nvSpPr>
        <p:spPr>
          <a:xfrm>
            <a:off x="414867" y="76201"/>
            <a:ext cx="11362267" cy="70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00000"/>
              </a:buClr>
              <a:buSzPts val="4400"/>
              <a:buFont typeface="Calibri"/>
              <a:buNone/>
              <a:defRPr>
                <a:solidFill>
                  <a:srgbClr val="C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a:off x="421217" y="1066800"/>
            <a:ext cx="5571067" cy="5257800"/>
          </a:xfrm>
          <a:prstGeom prst="rect">
            <a:avLst/>
          </a:prstGeom>
          <a:noFill/>
          <a:ln>
            <a:noFill/>
          </a:ln>
        </p:spPr>
        <p:txBody>
          <a:bodyPr anchorCtr="0" anchor="t" bIns="45700" lIns="91425" spcFirstLastPara="1" rIns="91425" wrap="square" tIns="45700">
            <a:normAutofit/>
          </a:bodyPr>
          <a:lstStyle>
            <a:lvl1pPr indent="-406400" lvl="0" marL="457200" algn="just">
              <a:lnSpc>
                <a:spcPct val="90000"/>
              </a:lnSpc>
              <a:spcBef>
                <a:spcPts val="1000"/>
              </a:spcBef>
              <a:spcAft>
                <a:spcPts val="0"/>
              </a:spcAft>
              <a:buClr>
                <a:srgbClr val="002060"/>
              </a:buClr>
              <a:buSzPts val="2800"/>
              <a:buFont typeface="Arial"/>
              <a:buChar char="•"/>
              <a:defRPr b="1" sz="2800">
                <a:solidFill>
                  <a:srgbClr val="002060"/>
                </a:solidFill>
                <a:latin typeface="Calibri"/>
                <a:ea typeface="Calibri"/>
                <a:cs typeface="Calibri"/>
                <a:sym typeface="Calibri"/>
              </a:defRPr>
            </a:lvl1pPr>
            <a:lvl2pPr indent="-406400" lvl="1" marL="914400" algn="just">
              <a:lnSpc>
                <a:spcPct val="90000"/>
              </a:lnSpc>
              <a:spcBef>
                <a:spcPts val="500"/>
              </a:spcBef>
              <a:spcAft>
                <a:spcPts val="0"/>
              </a:spcAft>
              <a:buClr>
                <a:srgbClr val="002060"/>
              </a:buClr>
              <a:buSzPts val="2800"/>
              <a:buFont typeface="Arial"/>
              <a:buChar char="•"/>
              <a:defRPr b="1" sz="2800">
                <a:solidFill>
                  <a:srgbClr val="002060"/>
                </a:solidFill>
                <a:latin typeface="Calibri"/>
                <a:ea typeface="Calibri"/>
                <a:cs typeface="Calibri"/>
                <a:sym typeface="Calibri"/>
              </a:defRPr>
            </a:lvl2pPr>
            <a:lvl3pPr indent="-406400" lvl="2" marL="1371600" algn="just">
              <a:lnSpc>
                <a:spcPct val="90000"/>
              </a:lnSpc>
              <a:spcBef>
                <a:spcPts val="500"/>
              </a:spcBef>
              <a:spcAft>
                <a:spcPts val="0"/>
              </a:spcAft>
              <a:buClr>
                <a:srgbClr val="002060"/>
              </a:buClr>
              <a:buSzPts val="2800"/>
              <a:buFont typeface="Arial"/>
              <a:buChar char="•"/>
              <a:defRPr b="1" sz="2800">
                <a:solidFill>
                  <a:srgbClr val="002060"/>
                </a:solidFill>
                <a:latin typeface="Calibri"/>
                <a:ea typeface="Calibri"/>
                <a:cs typeface="Calibri"/>
                <a:sym typeface="Calibri"/>
              </a:defRPr>
            </a:lvl3pPr>
            <a:lvl4pPr indent="-406400" lvl="3" marL="1828800" algn="just">
              <a:lnSpc>
                <a:spcPct val="90000"/>
              </a:lnSpc>
              <a:spcBef>
                <a:spcPts val="500"/>
              </a:spcBef>
              <a:spcAft>
                <a:spcPts val="0"/>
              </a:spcAft>
              <a:buClr>
                <a:srgbClr val="002060"/>
              </a:buClr>
              <a:buSzPts val="2800"/>
              <a:buFont typeface="Arial"/>
              <a:buChar char="•"/>
              <a:defRPr b="1" sz="2800">
                <a:solidFill>
                  <a:srgbClr val="002060"/>
                </a:solidFill>
                <a:latin typeface="Calibri"/>
                <a:ea typeface="Calibri"/>
                <a:cs typeface="Calibri"/>
                <a:sym typeface="Calibri"/>
              </a:defRPr>
            </a:lvl4pPr>
            <a:lvl5pPr indent="-406400" lvl="4" marL="2286000" algn="just">
              <a:lnSpc>
                <a:spcPct val="90000"/>
              </a:lnSpc>
              <a:spcBef>
                <a:spcPts val="500"/>
              </a:spcBef>
              <a:spcAft>
                <a:spcPts val="0"/>
              </a:spcAft>
              <a:buClr>
                <a:srgbClr val="002060"/>
              </a:buClr>
              <a:buSzPts val="2800"/>
              <a:buFont typeface="Arial"/>
              <a:buChar char="•"/>
              <a:defRPr b="1" sz="2800">
                <a:solidFill>
                  <a:srgbClr val="002060"/>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3"/>
          <p:cNvSpPr txBox="1"/>
          <p:nvPr>
            <p:ph idx="2" type="body"/>
          </p:nvPr>
        </p:nvSpPr>
        <p:spPr>
          <a:xfrm>
            <a:off x="6195485" y="1066800"/>
            <a:ext cx="5573183"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70C0"/>
              </a:buClr>
              <a:buSzPts val="2800"/>
              <a:buChar char="•"/>
              <a:defRPr>
                <a:solidFill>
                  <a:srgbClr val="0070C0"/>
                </a:solidFill>
              </a:defRPr>
            </a:lvl1pPr>
            <a:lvl2pPr indent="-381000" lvl="1" marL="914400" algn="l">
              <a:lnSpc>
                <a:spcPct val="90000"/>
              </a:lnSpc>
              <a:spcBef>
                <a:spcPts val="500"/>
              </a:spcBef>
              <a:spcAft>
                <a:spcPts val="0"/>
              </a:spcAft>
              <a:buClr>
                <a:srgbClr val="0070C0"/>
              </a:buClr>
              <a:buSzPts val="2400"/>
              <a:buChar char="•"/>
              <a:defRPr>
                <a:solidFill>
                  <a:srgbClr val="0070C0"/>
                </a:solidFill>
              </a:defRPr>
            </a:lvl2pPr>
            <a:lvl3pPr indent="-355600" lvl="2" marL="1371600" algn="l">
              <a:lnSpc>
                <a:spcPct val="90000"/>
              </a:lnSpc>
              <a:spcBef>
                <a:spcPts val="500"/>
              </a:spcBef>
              <a:spcAft>
                <a:spcPts val="0"/>
              </a:spcAft>
              <a:buClr>
                <a:srgbClr val="0070C0"/>
              </a:buClr>
              <a:buSzPts val="2000"/>
              <a:buChar char="•"/>
              <a:defRPr>
                <a:solidFill>
                  <a:srgbClr val="0070C0"/>
                </a:solidFill>
              </a:defRPr>
            </a:lvl3pPr>
            <a:lvl4pPr indent="-342900" lvl="3" marL="1828800" algn="l">
              <a:lnSpc>
                <a:spcPct val="90000"/>
              </a:lnSpc>
              <a:spcBef>
                <a:spcPts val="500"/>
              </a:spcBef>
              <a:spcAft>
                <a:spcPts val="0"/>
              </a:spcAft>
              <a:buClr>
                <a:srgbClr val="0070C0"/>
              </a:buClr>
              <a:buSzPts val="1800"/>
              <a:buChar char="•"/>
              <a:defRPr>
                <a:solidFill>
                  <a:srgbClr val="0070C0"/>
                </a:solidFill>
              </a:defRPr>
            </a:lvl4pPr>
            <a:lvl5pPr indent="-342900" lvl="4" marL="2286000" algn="l">
              <a:lnSpc>
                <a:spcPct val="90000"/>
              </a:lnSpc>
              <a:spcBef>
                <a:spcPts val="500"/>
              </a:spcBef>
              <a:spcAft>
                <a:spcPts val="0"/>
              </a:spcAft>
              <a:buClr>
                <a:srgbClr val="0070C0"/>
              </a:buClr>
              <a:buSzPts val="1800"/>
              <a:buChar char="•"/>
              <a:defRPr>
                <a:solidFill>
                  <a:srgbClr val="0070C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93" name="Shape 93"/>
        <p:cNvGrpSpPr/>
        <p:nvPr/>
      </p:nvGrpSpPr>
      <p:grpSpPr>
        <a:xfrm>
          <a:off x="0" y="0"/>
          <a:ext cx="0" cy="0"/>
          <a:chOff x="0" y="0"/>
          <a:chExt cx="0" cy="0"/>
        </a:xfrm>
      </p:grpSpPr>
      <p:sp>
        <p:nvSpPr>
          <p:cNvPr id="94" name="Google Shape;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body"/>
          </p:nvPr>
        </p:nvSpPr>
        <p:spPr>
          <a:xfrm>
            <a:off x="1524000" y="731520"/>
            <a:ext cx="8534400" cy="34747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00000"/>
              </a:buClr>
              <a:buSzPts val="4400"/>
              <a:buFont typeface="Calibri"/>
              <a:buNone/>
              <a:defRPr b="1">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2F5496"/>
              </a:buClr>
              <a:buSzPts val="2800"/>
              <a:buChar char="•"/>
              <a:defRPr>
                <a:solidFill>
                  <a:srgbClr val="2F5496"/>
                </a:solidFill>
              </a:defRPr>
            </a:lvl1pPr>
            <a:lvl2pPr indent="-381000" lvl="1" marL="914400" algn="l">
              <a:lnSpc>
                <a:spcPct val="90000"/>
              </a:lnSpc>
              <a:spcBef>
                <a:spcPts val="500"/>
              </a:spcBef>
              <a:spcAft>
                <a:spcPts val="0"/>
              </a:spcAft>
              <a:buClr>
                <a:srgbClr val="2F5496"/>
              </a:buClr>
              <a:buSzPts val="2400"/>
              <a:buChar char="•"/>
              <a:defRPr>
                <a:solidFill>
                  <a:srgbClr val="2F5496"/>
                </a:solidFill>
              </a:defRPr>
            </a:lvl2pPr>
            <a:lvl3pPr indent="-355600" lvl="2" marL="1371600" algn="l">
              <a:lnSpc>
                <a:spcPct val="90000"/>
              </a:lnSpc>
              <a:spcBef>
                <a:spcPts val="500"/>
              </a:spcBef>
              <a:spcAft>
                <a:spcPts val="0"/>
              </a:spcAft>
              <a:buClr>
                <a:srgbClr val="2F5496"/>
              </a:buClr>
              <a:buSzPts val="2000"/>
              <a:buChar char="•"/>
              <a:defRPr>
                <a:solidFill>
                  <a:srgbClr val="2F5496"/>
                </a:solidFill>
              </a:defRPr>
            </a:lvl3pPr>
            <a:lvl4pPr indent="-342900" lvl="3" marL="1828800" algn="l">
              <a:lnSpc>
                <a:spcPct val="90000"/>
              </a:lnSpc>
              <a:spcBef>
                <a:spcPts val="500"/>
              </a:spcBef>
              <a:spcAft>
                <a:spcPts val="0"/>
              </a:spcAft>
              <a:buClr>
                <a:srgbClr val="2F5496"/>
              </a:buClr>
              <a:buSzPts val="1800"/>
              <a:buChar char="•"/>
              <a:defRPr>
                <a:solidFill>
                  <a:srgbClr val="2F5496"/>
                </a:solidFill>
              </a:defRPr>
            </a:lvl4pPr>
            <a:lvl5pPr indent="-342900" lvl="4" marL="2286000" algn="l">
              <a:lnSpc>
                <a:spcPct val="90000"/>
              </a:lnSpc>
              <a:spcBef>
                <a:spcPts val="500"/>
              </a:spcBef>
              <a:spcAft>
                <a:spcPts val="0"/>
              </a:spcAft>
              <a:buClr>
                <a:srgbClr val="2F5496"/>
              </a:buClr>
              <a:buSzPts val="1800"/>
              <a:buChar char="•"/>
              <a:defRPr>
                <a:solidFill>
                  <a:srgbClr val="2F549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00000"/>
              </a:buClr>
              <a:buSzPts val="4000"/>
              <a:buFont typeface="Calibri"/>
              <a:buNone/>
              <a:defRPr b="1" sz="40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lvl1pPr indent="-406400" lvl="0" marL="457200" algn="just">
              <a:lnSpc>
                <a:spcPct val="90000"/>
              </a:lnSpc>
              <a:spcBef>
                <a:spcPts val="1000"/>
              </a:spcBef>
              <a:spcAft>
                <a:spcPts val="0"/>
              </a:spcAft>
              <a:buClr>
                <a:srgbClr val="002060"/>
              </a:buClr>
              <a:buSzPts val="2800"/>
              <a:buChar char="•"/>
              <a:defRPr b="1">
                <a:solidFill>
                  <a:srgbClr val="002060"/>
                </a:solidFill>
              </a:defRPr>
            </a:lvl1pPr>
            <a:lvl2pPr indent="-381000" lvl="1" marL="914400" algn="just">
              <a:lnSpc>
                <a:spcPct val="90000"/>
              </a:lnSpc>
              <a:spcBef>
                <a:spcPts val="500"/>
              </a:spcBef>
              <a:spcAft>
                <a:spcPts val="0"/>
              </a:spcAft>
              <a:buClr>
                <a:srgbClr val="FF0000"/>
              </a:buClr>
              <a:buSzPts val="2400"/>
              <a:buChar char="•"/>
              <a:defRPr b="1">
                <a:solidFill>
                  <a:srgbClr val="FF0000"/>
                </a:solidFill>
              </a:defRPr>
            </a:lvl2pPr>
            <a:lvl3pPr indent="-355600" lvl="2" marL="1371600" algn="just">
              <a:lnSpc>
                <a:spcPct val="90000"/>
              </a:lnSpc>
              <a:spcBef>
                <a:spcPts val="500"/>
              </a:spcBef>
              <a:spcAft>
                <a:spcPts val="0"/>
              </a:spcAft>
              <a:buClr>
                <a:srgbClr val="00B050"/>
              </a:buClr>
              <a:buSzPts val="2000"/>
              <a:buChar char="•"/>
              <a:defRPr b="1">
                <a:solidFill>
                  <a:srgbClr val="00B050"/>
                </a:solidFill>
              </a:defRPr>
            </a:lvl3pPr>
            <a:lvl4pPr indent="-342900" lvl="3" marL="1828800" algn="just">
              <a:lnSpc>
                <a:spcPct val="90000"/>
              </a:lnSpc>
              <a:spcBef>
                <a:spcPts val="500"/>
              </a:spcBef>
              <a:spcAft>
                <a:spcPts val="0"/>
              </a:spcAft>
              <a:buClr>
                <a:schemeClr val="dk1"/>
              </a:buClr>
              <a:buSzPts val="1800"/>
              <a:buChar char="•"/>
              <a:defRPr/>
            </a:lvl4pPr>
            <a:lvl5pPr indent="-342900" lvl="4" marL="2286000" algn="just">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4071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4071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4"/>
          <p:cNvCxnSpPr/>
          <p:nvPr/>
        </p:nvCxnSpPr>
        <p:spPr>
          <a:xfrm flipH="1" rot="10800000">
            <a:off x="838200" y="1081087"/>
            <a:ext cx="10515600" cy="1"/>
          </a:xfrm>
          <a:prstGeom prst="straightConnector1">
            <a:avLst/>
          </a:prstGeom>
          <a:noFill/>
          <a:ln cap="flat" cmpd="sng" w="19050">
            <a:solidFill>
              <a:srgbClr val="C00000"/>
            </a:solidFill>
            <a:prstDash val="solid"/>
            <a:miter lim="800000"/>
            <a:headEnd len="sm" w="sm" type="none"/>
            <a:tailEnd len="sm" w="sm" type="none"/>
          </a:ln>
        </p:spPr>
      </p:cxnSp>
      <p:cxnSp>
        <p:nvCxnSpPr>
          <p:cNvPr id="35" name="Google Shape;35;p4"/>
          <p:cNvCxnSpPr/>
          <p:nvPr/>
        </p:nvCxnSpPr>
        <p:spPr>
          <a:xfrm flipH="1" rot="10800000">
            <a:off x="838200" y="6356350"/>
            <a:ext cx="10515600" cy="1"/>
          </a:xfrm>
          <a:prstGeom prst="straightConnector1">
            <a:avLst/>
          </a:prstGeom>
          <a:noFill/>
          <a:ln cap="flat" cmpd="sng" w="19050">
            <a:solidFill>
              <a:srgbClr val="C00000"/>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34.png"/><Relationship Id="rId5"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6.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lang="en-US"/>
              <a:t>Probability Distribution</a:t>
            </a:r>
            <a:endParaRPr/>
          </a:p>
        </p:txBody>
      </p:sp>
      <p:sp>
        <p:nvSpPr>
          <p:cNvPr id="107" name="Google Shape;10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08" name="Google Shape;10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Cumulative Distribution Function (CDF)</a:t>
            </a:r>
            <a:endParaRPr/>
          </a:p>
        </p:txBody>
      </p:sp>
      <p:sp>
        <p:nvSpPr>
          <p:cNvPr id="273" name="Google Shape;273;p25"/>
          <p:cNvSpPr txBox="1"/>
          <p:nvPr>
            <p:ph idx="1" type="body"/>
          </p:nvPr>
        </p:nvSpPr>
        <p:spPr>
          <a:xfrm>
            <a:off x="838201" y="1270000"/>
            <a:ext cx="5562600" cy="4906963"/>
          </a:xfrm>
          <a:prstGeom prst="rect">
            <a:avLst/>
          </a:prstGeom>
          <a:blipFill rotWithShape="1">
            <a:blip r:embed="rId3">
              <a:alphaModFix/>
            </a:blip>
            <a:stretch>
              <a:fillRect b="0" l="-1973" r="-2191" t="-1987"/>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274" name="Google Shape;274;p25"/>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75" name="Google Shape;275;p25"/>
          <p:cNvGraphicFramePr/>
          <p:nvPr/>
        </p:nvGraphicFramePr>
        <p:xfrm>
          <a:off x="6919993" y="2415601"/>
          <a:ext cx="3000000" cy="3000000"/>
        </p:xfrm>
        <a:graphic>
          <a:graphicData uri="http://schemas.openxmlformats.org/drawingml/2006/table">
            <a:tbl>
              <a:tblPr>
                <a:noFill/>
                <a:tableStyleId>{F71642C5-59FF-4494-A7AF-34F384BEE6BA}</a:tableStyleId>
              </a:tblPr>
              <a:tblGrid>
                <a:gridCol w="309675"/>
                <a:gridCol w="1322225"/>
                <a:gridCol w="1889350"/>
                <a:gridCol w="1546475"/>
              </a:tblGrid>
              <a:tr h="365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500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500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500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500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500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5000">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76" name="Google Shape;276;p25"/>
          <p:cNvSpPr txBox="1"/>
          <p:nvPr/>
        </p:nvSpPr>
        <p:spPr>
          <a:xfrm>
            <a:off x="7963710" y="1928690"/>
            <a:ext cx="3390089" cy="36933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 (CDF): Tossing a die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Summary Measures</a:t>
            </a:r>
            <a:endParaRPr/>
          </a:p>
        </p:txBody>
      </p:sp>
      <p:sp>
        <p:nvSpPr>
          <p:cNvPr id="282" name="Google Shape;282;p26"/>
          <p:cNvSpPr txBox="1"/>
          <p:nvPr>
            <p:ph idx="1" type="body"/>
          </p:nvPr>
        </p:nvSpPr>
        <p:spPr>
          <a:xfrm>
            <a:off x="838200" y="1270000"/>
            <a:ext cx="10358119" cy="4906963"/>
          </a:xfrm>
          <a:prstGeom prst="rect">
            <a:avLst/>
          </a:prstGeom>
          <a:blipFill rotWithShape="1">
            <a:blip r:embed="rId3">
              <a:alphaModFix/>
            </a:blip>
            <a:stretch>
              <a:fillRect b="0" l="-940" r="0" t="-2483"/>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283" name="Google Shape;283;p26"/>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Example</a:t>
            </a:r>
            <a:endParaRPr/>
          </a:p>
        </p:txBody>
      </p:sp>
      <p:sp>
        <p:nvSpPr>
          <p:cNvPr id="289" name="Google Shape;289;p27"/>
          <p:cNvSpPr txBox="1"/>
          <p:nvPr>
            <p:ph idx="1" type="body"/>
          </p:nvPr>
        </p:nvSpPr>
        <p:spPr>
          <a:xfrm>
            <a:off x="838200" y="1270000"/>
            <a:ext cx="7622219" cy="4906963"/>
          </a:xfrm>
          <a:prstGeom prst="rect">
            <a:avLst/>
          </a:prstGeom>
          <a:blipFill rotWithShape="1">
            <a:blip r:embed="rId3">
              <a:alphaModFix/>
            </a:blip>
            <a:stretch>
              <a:fillRect b="0" l="-1438" r="-1598" t="-2731"/>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290" name="Google Shape;290;p27"/>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Example</a:t>
            </a:r>
            <a:endParaRPr/>
          </a:p>
        </p:txBody>
      </p:sp>
      <p:sp>
        <p:nvSpPr>
          <p:cNvPr id="297" name="Google Shape;297;p28"/>
          <p:cNvSpPr txBox="1"/>
          <p:nvPr>
            <p:ph idx="1" type="body"/>
          </p:nvPr>
        </p:nvSpPr>
        <p:spPr>
          <a:xfrm>
            <a:off x="838200" y="1270000"/>
            <a:ext cx="10337800" cy="4906963"/>
          </a:xfrm>
          <a:prstGeom prst="rect">
            <a:avLst/>
          </a:prstGeom>
          <a:blipFill rotWithShape="1">
            <a:blip r:embed="rId3">
              <a:alphaModFix/>
            </a:blip>
            <a:stretch>
              <a:fillRect b="-868" l="-943" r="-1060" t="-2483"/>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298" name="Google Shape;298;p28"/>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Expected Value</a:t>
            </a:r>
            <a:endParaRPr/>
          </a:p>
        </p:txBody>
      </p:sp>
      <p:sp>
        <p:nvSpPr>
          <p:cNvPr id="305" name="Google Shape;305;p29"/>
          <p:cNvSpPr txBox="1"/>
          <p:nvPr>
            <p:ph idx="1" type="body"/>
          </p:nvPr>
        </p:nvSpPr>
        <p:spPr>
          <a:xfrm>
            <a:off x="838201" y="1270000"/>
            <a:ext cx="6506979" cy="5310682"/>
          </a:xfrm>
          <a:prstGeom prst="rect">
            <a:avLst/>
          </a:prstGeom>
          <a:blipFill rotWithShape="1">
            <a:blip r:embed="rId3">
              <a:alphaModFix/>
            </a:blip>
            <a:stretch>
              <a:fillRect b="0" l="-1311" r="-1405" t="-2178"/>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306" name="Google Shape;306;p29"/>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29"/>
          <p:cNvSpPr txBox="1"/>
          <p:nvPr/>
        </p:nvSpPr>
        <p:spPr>
          <a:xfrm>
            <a:off x="7345180" y="3429000"/>
            <a:ext cx="4601980" cy="2874963"/>
          </a:xfrm>
          <a:prstGeom prst="rect">
            <a:avLst/>
          </a:prstGeom>
          <a:blipFill rotWithShape="1">
            <a:blip r:embed="rId4">
              <a:alphaModFix/>
            </a:blip>
            <a:stretch>
              <a:fillRect b="-1484" l="-2117" r="0" t="-445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sz="4000"/>
              <a:t>Variance</a:t>
            </a:r>
            <a:endParaRPr/>
          </a:p>
        </p:txBody>
      </p:sp>
      <p:sp>
        <p:nvSpPr>
          <p:cNvPr id="313" name="Google Shape;313;p30"/>
          <p:cNvSpPr txBox="1"/>
          <p:nvPr>
            <p:ph idx="1" type="body"/>
          </p:nvPr>
        </p:nvSpPr>
        <p:spPr>
          <a:xfrm>
            <a:off x="838200" y="1270000"/>
            <a:ext cx="9861884" cy="4906963"/>
          </a:xfrm>
          <a:prstGeom prst="rect">
            <a:avLst/>
          </a:prstGeom>
          <a:blipFill rotWithShape="1">
            <a:blip r:embed="rId3">
              <a:alphaModFix/>
            </a:blip>
            <a:stretch>
              <a:fillRect b="0" l="-1112" r="0" t="0"/>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314" name="Google Shape;314;p30"/>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txBox="1"/>
          <p:nvPr>
            <p:ph idx="12" type="sldNum"/>
          </p:nvPr>
        </p:nvSpPr>
        <p:spPr>
          <a:xfrm>
            <a:off x="10859506" y="6363615"/>
            <a:ext cx="78012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35C75"/>
                </a:solidFill>
              </a:rPr>
              <a:t>‹#›</a:t>
            </a:fld>
            <a:endParaRPr>
              <a:solidFill>
                <a:srgbClr val="035C75"/>
              </a:solidFill>
            </a:endParaRPr>
          </a:p>
        </p:txBody>
      </p:sp>
      <p:sp>
        <p:nvSpPr>
          <p:cNvPr id="320" name="Google Shape;320;p31"/>
          <p:cNvSpPr txBox="1"/>
          <p:nvPr>
            <p:ph idx="1" type="body"/>
          </p:nvPr>
        </p:nvSpPr>
        <p:spPr>
          <a:xfrm>
            <a:off x="1883335" y="1191812"/>
            <a:ext cx="8425339" cy="467813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rgbClr val="002060"/>
              </a:buClr>
              <a:buSzPct val="100000"/>
              <a:buNone/>
            </a:pPr>
            <a:r>
              <a:rPr lang="en-US">
                <a:latin typeface="Times New Roman"/>
                <a:ea typeface="Times New Roman"/>
                <a:cs typeface="Times New Roman"/>
                <a:sym typeface="Times New Roman"/>
              </a:rPr>
              <a:t>   </a:t>
            </a:r>
            <a:endParaRPr/>
          </a:p>
          <a:p>
            <a:pPr indent="0" lvl="0" marL="0" rtl="0" algn="just">
              <a:lnSpc>
                <a:spcPct val="90000"/>
              </a:lnSpc>
              <a:spcBef>
                <a:spcPts val="1000"/>
              </a:spcBef>
              <a:spcAft>
                <a:spcPts val="0"/>
              </a:spcAft>
              <a:buClr>
                <a:srgbClr val="002060"/>
              </a:buClr>
              <a:buSzPct val="100000"/>
              <a:buNone/>
            </a:pPr>
            <a:r>
              <a:rPr lang="en-US" sz="1800"/>
              <a:t>		           </a:t>
            </a:r>
            <a:r>
              <a:rPr b="1" lang="en-US" sz="1800"/>
              <a:t>Discrete probability distributions</a:t>
            </a:r>
            <a:endParaRPr/>
          </a:p>
          <a:p>
            <a:pPr indent="-93979" lvl="0" marL="2689225" rtl="0" algn="just">
              <a:lnSpc>
                <a:spcPct val="90000"/>
              </a:lnSpc>
              <a:spcBef>
                <a:spcPts val="1000"/>
              </a:spcBef>
              <a:spcAft>
                <a:spcPts val="0"/>
              </a:spcAft>
              <a:buClr>
                <a:srgbClr val="002060"/>
              </a:buClr>
              <a:buSzPct val="100000"/>
              <a:buChar char="•"/>
            </a:pPr>
            <a:r>
              <a:rPr lang="en-US" sz="1600"/>
              <a:t>Binomial distribution</a:t>
            </a:r>
            <a:endParaRPr/>
          </a:p>
          <a:p>
            <a:pPr indent="-93979" lvl="0" marL="2689225" rtl="0" algn="just">
              <a:lnSpc>
                <a:spcPct val="90000"/>
              </a:lnSpc>
              <a:spcBef>
                <a:spcPts val="1000"/>
              </a:spcBef>
              <a:spcAft>
                <a:spcPts val="0"/>
              </a:spcAft>
              <a:buClr>
                <a:srgbClr val="002060"/>
              </a:buClr>
              <a:buSzPct val="100000"/>
              <a:buChar char="•"/>
            </a:pPr>
            <a:r>
              <a:rPr lang="en-US" sz="1600"/>
              <a:t>Multinomial distribution</a:t>
            </a:r>
            <a:endParaRPr/>
          </a:p>
          <a:p>
            <a:pPr indent="-93979" lvl="0" marL="2689225" rtl="0" algn="just">
              <a:lnSpc>
                <a:spcPct val="90000"/>
              </a:lnSpc>
              <a:spcBef>
                <a:spcPts val="1000"/>
              </a:spcBef>
              <a:spcAft>
                <a:spcPts val="0"/>
              </a:spcAft>
              <a:buClr>
                <a:srgbClr val="002060"/>
              </a:buClr>
              <a:buSzPct val="100000"/>
              <a:buChar char="•"/>
            </a:pPr>
            <a:r>
              <a:rPr lang="en-US" sz="1600"/>
              <a:t>Poisson distribution</a:t>
            </a:r>
            <a:endParaRPr/>
          </a:p>
          <a:p>
            <a:pPr indent="-93979" lvl="0" marL="2689225" rtl="0" algn="just">
              <a:lnSpc>
                <a:spcPct val="90000"/>
              </a:lnSpc>
              <a:spcBef>
                <a:spcPts val="1000"/>
              </a:spcBef>
              <a:spcAft>
                <a:spcPts val="0"/>
              </a:spcAft>
              <a:buClr>
                <a:srgbClr val="002060"/>
              </a:buClr>
              <a:buSzPct val="100000"/>
              <a:buChar char="•"/>
            </a:pPr>
            <a:r>
              <a:rPr lang="en-US" sz="1600"/>
              <a:t>Hypergeometric distribution</a:t>
            </a:r>
            <a:endParaRPr/>
          </a:p>
          <a:p>
            <a:pPr indent="0" lvl="0" marL="2689225" rtl="0" algn="just">
              <a:lnSpc>
                <a:spcPct val="90000"/>
              </a:lnSpc>
              <a:spcBef>
                <a:spcPts val="1000"/>
              </a:spcBef>
              <a:spcAft>
                <a:spcPts val="0"/>
              </a:spcAft>
              <a:buClr>
                <a:srgbClr val="002060"/>
              </a:buClr>
              <a:buSzPct val="100000"/>
              <a:buNone/>
            </a:pPr>
            <a:r>
              <a:t/>
            </a:r>
            <a:endParaRPr sz="1600"/>
          </a:p>
          <a:p>
            <a:pPr indent="0" lvl="0" marL="0" rtl="0" algn="just">
              <a:lnSpc>
                <a:spcPct val="90000"/>
              </a:lnSpc>
              <a:spcBef>
                <a:spcPts val="1000"/>
              </a:spcBef>
              <a:spcAft>
                <a:spcPts val="0"/>
              </a:spcAft>
              <a:buClr>
                <a:srgbClr val="002060"/>
              </a:buClr>
              <a:buSzPct val="100000"/>
              <a:buNone/>
            </a:pPr>
            <a:r>
              <a:rPr lang="en-US" sz="1000"/>
              <a:t>		       </a:t>
            </a:r>
            <a:endParaRPr/>
          </a:p>
          <a:p>
            <a:pPr indent="0" lvl="0" marL="0" rtl="0" algn="just">
              <a:lnSpc>
                <a:spcPct val="90000"/>
              </a:lnSpc>
              <a:spcBef>
                <a:spcPts val="1000"/>
              </a:spcBef>
              <a:spcAft>
                <a:spcPts val="0"/>
              </a:spcAft>
              <a:buClr>
                <a:srgbClr val="002060"/>
              </a:buClr>
              <a:buSzPct val="100000"/>
              <a:buNone/>
            </a:pPr>
            <a:r>
              <a:rPr lang="en-US" sz="1800"/>
              <a:t>		           </a:t>
            </a:r>
            <a:r>
              <a:rPr b="1" lang="en-US" sz="1800"/>
              <a:t>Continuous probability distributions</a:t>
            </a:r>
            <a:endParaRPr/>
          </a:p>
          <a:p>
            <a:pPr indent="-93979" lvl="0" marL="2797175" rtl="0" algn="just">
              <a:lnSpc>
                <a:spcPct val="90000"/>
              </a:lnSpc>
              <a:spcBef>
                <a:spcPts val="1000"/>
              </a:spcBef>
              <a:spcAft>
                <a:spcPts val="0"/>
              </a:spcAft>
              <a:buClr>
                <a:srgbClr val="002060"/>
              </a:buClr>
              <a:buSzPct val="100000"/>
              <a:buChar char="•"/>
            </a:pPr>
            <a:r>
              <a:rPr lang="en-US" sz="1600"/>
              <a:t>Normal distribution</a:t>
            </a:r>
            <a:endParaRPr/>
          </a:p>
          <a:p>
            <a:pPr indent="-93979" lvl="0" marL="2797175" rtl="0" algn="just">
              <a:lnSpc>
                <a:spcPct val="90000"/>
              </a:lnSpc>
              <a:spcBef>
                <a:spcPts val="1000"/>
              </a:spcBef>
              <a:spcAft>
                <a:spcPts val="0"/>
              </a:spcAft>
              <a:buClr>
                <a:srgbClr val="002060"/>
              </a:buClr>
              <a:buSzPct val="100000"/>
              <a:buChar char="•"/>
            </a:pPr>
            <a:r>
              <a:rPr lang="en-US" sz="1600"/>
              <a:t>Standard normal distribution</a:t>
            </a:r>
            <a:endParaRPr/>
          </a:p>
          <a:p>
            <a:pPr indent="-93979" lvl="0" marL="2797175" rtl="0" algn="just">
              <a:lnSpc>
                <a:spcPct val="90000"/>
              </a:lnSpc>
              <a:spcBef>
                <a:spcPts val="1000"/>
              </a:spcBef>
              <a:spcAft>
                <a:spcPts val="0"/>
              </a:spcAft>
              <a:buClr>
                <a:srgbClr val="002060"/>
              </a:buClr>
              <a:buSzPct val="100000"/>
              <a:buChar char="•"/>
            </a:pPr>
            <a:r>
              <a:rPr lang="en-US" sz="1600"/>
              <a:t>Gamma distribution</a:t>
            </a:r>
            <a:endParaRPr/>
          </a:p>
          <a:p>
            <a:pPr indent="-93979" lvl="0" marL="2797175" rtl="0" algn="just">
              <a:lnSpc>
                <a:spcPct val="90000"/>
              </a:lnSpc>
              <a:spcBef>
                <a:spcPts val="1000"/>
              </a:spcBef>
              <a:spcAft>
                <a:spcPts val="0"/>
              </a:spcAft>
              <a:buClr>
                <a:srgbClr val="002060"/>
              </a:buClr>
              <a:buSzPct val="100000"/>
              <a:buChar char="•"/>
            </a:pPr>
            <a:r>
              <a:rPr lang="en-US" sz="1600"/>
              <a:t>Exponential distribution</a:t>
            </a:r>
            <a:endParaRPr/>
          </a:p>
          <a:p>
            <a:pPr indent="-93979" lvl="0" marL="2797175" rtl="0" algn="just">
              <a:lnSpc>
                <a:spcPct val="90000"/>
              </a:lnSpc>
              <a:spcBef>
                <a:spcPts val="1000"/>
              </a:spcBef>
              <a:spcAft>
                <a:spcPts val="0"/>
              </a:spcAft>
              <a:buClr>
                <a:srgbClr val="002060"/>
              </a:buClr>
              <a:buSzPct val="100000"/>
              <a:buChar char="•"/>
            </a:pPr>
            <a:r>
              <a:rPr lang="en-US" sz="1600"/>
              <a:t>Chi square distribution</a:t>
            </a:r>
            <a:endParaRPr/>
          </a:p>
          <a:p>
            <a:pPr indent="-93979" lvl="0" marL="2797175" rtl="0" algn="just">
              <a:lnSpc>
                <a:spcPct val="90000"/>
              </a:lnSpc>
              <a:spcBef>
                <a:spcPts val="1000"/>
              </a:spcBef>
              <a:spcAft>
                <a:spcPts val="0"/>
              </a:spcAft>
              <a:buClr>
                <a:srgbClr val="002060"/>
              </a:buClr>
              <a:buSzPct val="100000"/>
              <a:buChar char="•"/>
            </a:pPr>
            <a:r>
              <a:rPr lang="en-US" sz="1600"/>
              <a:t>Lognormal distribution</a:t>
            </a:r>
            <a:endParaRPr/>
          </a:p>
          <a:p>
            <a:pPr indent="-93979" lvl="0" marL="2797175" rtl="0" algn="just">
              <a:lnSpc>
                <a:spcPct val="90000"/>
              </a:lnSpc>
              <a:spcBef>
                <a:spcPts val="1000"/>
              </a:spcBef>
              <a:spcAft>
                <a:spcPts val="0"/>
              </a:spcAft>
              <a:buClr>
                <a:srgbClr val="002060"/>
              </a:buClr>
              <a:buSzPct val="100000"/>
              <a:buChar char="•"/>
            </a:pPr>
            <a:r>
              <a:rPr lang="en-US" sz="1600"/>
              <a:t>Weibull distribution</a:t>
            </a:r>
            <a:endParaRPr/>
          </a:p>
          <a:p>
            <a:pPr indent="0" lvl="0" marL="174625" rtl="0" algn="just">
              <a:lnSpc>
                <a:spcPct val="90000"/>
              </a:lnSpc>
              <a:spcBef>
                <a:spcPts val="1000"/>
              </a:spcBef>
              <a:spcAft>
                <a:spcPts val="0"/>
              </a:spcAft>
              <a:buClr>
                <a:srgbClr val="002060"/>
              </a:buClr>
              <a:buSzPct val="100000"/>
              <a:buNone/>
            </a:pPr>
            <a:r>
              <a:t/>
            </a:r>
            <a:endParaRPr sz="1600"/>
          </a:p>
          <a:p>
            <a:pPr indent="0" lvl="0" marL="0" rtl="0" algn="just">
              <a:lnSpc>
                <a:spcPct val="90000"/>
              </a:lnSpc>
              <a:spcBef>
                <a:spcPts val="1000"/>
              </a:spcBef>
              <a:spcAft>
                <a:spcPts val="0"/>
              </a:spcAft>
              <a:buClr>
                <a:srgbClr val="002060"/>
              </a:buClr>
              <a:buSzPct val="1000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002060"/>
              </a:buClr>
              <a:buSzPct val="100000"/>
              <a:buNone/>
            </a:pPr>
            <a:r>
              <a:t/>
            </a:r>
            <a:endParaRPr>
              <a:latin typeface="Times New Roman"/>
              <a:ea typeface="Times New Roman"/>
              <a:cs typeface="Times New Roman"/>
              <a:sym typeface="Times New Roman"/>
            </a:endParaRPr>
          </a:p>
        </p:txBody>
      </p:sp>
      <p:grpSp>
        <p:nvGrpSpPr>
          <p:cNvPr id="321" name="Google Shape;321;p31"/>
          <p:cNvGrpSpPr/>
          <p:nvPr/>
        </p:nvGrpSpPr>
        <p:grpSpPr>
          <a:xfrm>
            <a:off x="2481331" y="1324151"/>
            <a:ext cx="1698173" cy="2404569"/>
            <a:chOff x="1208314" y="1349829"/>
            <a:chExt cx="1698173" cy="2104849"/>
          </a:xfrm>
        </p:grpSpPr>
        <p:grpSp>
          <p:nvGrpSpPr>
            <p:cNvPr id="322" name="Google Shape;322;p31"/>
            <p:cNvGrpSpPr/>
            <p:nvPr/>
          </p:nvGrpSpPr>
          <p:grpSpPr>
            <a:xfrm>
              <a:off x="1208314" y="1349829"/>
              <a:ext cx="1698172" cy="2104849"/>
              <a:chOff x="1208314" y="1349829"/>
              <a:chExt cx="1698172" cy="2104849"/>
            </a:xfrm>
          </p:grpSpPr>
          <p:cxnSp>
            <p:nvCxnSpPr>
              <p:cNvPr id="323" name="Google Shape;323;p31"/>
              <p:cNvCxnSpPr/>
              <p:nvPr/>
            </p:nvCxnSpPr>
            <p:spPr>
              <a:xfrm>
                <a:off x="1208314" y="1349829"/>
                <a:ext cx="0" cy="2104849"/>
              </a:xfrm>
              <a:prstGeom prst="straightConnector1">
                <a:avLst/>
              </a:prstGeom>
              <a:noFill/>
              <a:ln cap="flat" cmpd="sng" w="19050">
                <a:solidFill>
                  <a:schemeClr val="dk1"/>
                </a:solidFill>
                <a:prstDash val="solid"/>
                <a:miter lim="800000"/>
                <a:headEnd len="sm" w="sm" type="none"/>
                <a:tailEnd len="sm" w="sm" type="none"/>
              </a:ln>
            </p:spPr>
          </p:cxnSp>
          <p:cxnSp>
            <p:nvCxnSpPr>
              <p:cNvPr id="324" name="Google Shape;324;p31"/>
              <p:cNvCxnSpPr/>
              <p:nvPr/>
            </p:nvCxnSpPr>
            <p:spPr>
              <a:xfrm>
                <a:off x="1208314" y="1763482"/>
                <a:ext cx="1698172" cy="0"/>
              </a:xfrm>
              <a:prstGeom prst="straightConnector1">
                <a:avLst/>
              </a:prstGeom>
              <a:noFill/>
              <a:ln cap="flat" cmpd="sng" w="19050">
                <a:solidFill>
                  <a:schemeClr val="dk1"/>
                </a:solidFill>
                <a:prstDash val="solid"/>
                <a:miter lim="800000"/>
                <a:headEnd len="sm" w="sm" type="none"/>
                <a:tailEnd len="med" w="med" type="triangle"/>
              </a:ln>
            </p:spPr>
          </p:cxnSp>
        </p:grpSp>
        <p:cxnSp>
          <p:nvCxnSpPr>
            <p:cNvPr id="325" name="Google Shape;325;p31"/>
            <p:cNvCxnSpPr/>
            <p:nvPr/>
          </p:nvCxnSpPr>
          <p:spPr>
            <a:xfrm>
              <a:off x="1208315" y="3439881"/>
              <a:ext cx="1698172" cy="0"/>
            </a:xfrm>
            <a:prstGeom prst="straightConnector1">
              <a:avLst/>
            </a:prstGeom>
            <a:noFill/>
            <a:ln cap="flat" cmpd="sng" w="19050">
              <a:solidFill>
                <a:schemeClr val="dk1"/>
              </a:solidFill>
              <a:prstDash val="solid"/>
              <a:miter lim="800000"/>
              <a:headEnd len="sm" w="sm" type="none"/>
              <a:tailEnd len="med" w="med" type="triangle"/>
            </a:ln>
          </p:spPr>
        </p:cxnSp>
      </p:grpSp>
      <p:sp>
        <p:nvSpPr>
          <p:cNvPr id="326" name="Google Shape;326;p31"/>
          <p:cNvSpPr txBox="1"/>
          <p:nvPr>
            <p:ph type="title"/>
          </p:nvPr>
        </p:nvSpPr>
        <p:spPr>
          <a:xfrm>
            <a:off x="1746726" y="187171"/>
            <a:ext cx="8425339" cy="9803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50021"/>
              </a:buClr>
              <a:buSzPts val="4000"/>
              <a:buFont typeface="Calibri"/>
              <a:buNone/>
            </a:pPr>
            <a:r>
              <a:rPr lang="en-US" sz="4000">
                <a:solidFill>
                  <a:srgbClr val="A50021"/>
                </a:solidFill>
              </a:rPr>
              <a:t>Taxonomy of Probability Distributions </a:t>
            </a:r>
            <a:endParaRPr sz="4000">
              <a:solidFill>
                <a:srgbClr val="A50021"/>
              </a:solidFill>
            </a:endParaRPr>
          </a:p>
        </p:txBody>
      </p:sp>
      <p:sp>
        <p:nvSpPr>
          <p:cNvPr id="327" name="Google Shape;327;p31"/>
          <p:cNvSpPr txBox="1"/>
          <p:nvPr/>
        </p:nvSpPr>
        <p:spPr>
          <a:xfrm>
            <a:off x="2712720" y="1167494"/>
            <a:ext cx="412495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C00000"/>
                </a:solidFill>
                <a:latin typeface="Calibri"/>
                <a:ea typeface="Calibri"/>
                <a:cs typeface="Calibri"/>
                <a:sym typeface="Calibri"/>
              </a:rPr>
              <a:t>Discrete Random Variable</a:t>
            </a:r>
            <a:endParaRPr sz="1200">
              <a:solidFill>
                <a:schemeClr val="dk1"/>
              </a:solidFill>
              <a:latin typeface="Calibri"/>
              <a:ea typeface="Calibri"/>
              <a:cs typeface="Calibri"/>
              <a:sym typeface="Calibri"/>
            </a:endParaRPr>
          </a:p>
        </p:txBody>
      </p:sp>
      <p:sp>
        <p:nvSpPr>
          <p:cNvPr id="328" name="Google Shape;328;p31"/>
          <p:cNvSpPr txBox="1"/>
          <p:nvPr/>
        </p:nvSpPr>
        <p:spPr>
          <a:xfrm>
            <a:off x="2590799" y="3122427"/>
            <a:ext cx="43687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C00000"/>
                </a:solidFill>
                <a:latin typeface="Calibri"/>
                <a:ea typeface="Calibri"/>
                <a:cs typeface="Calibri"/>
                <a:sym typeface="Calibri"/>
              </a:rPr>
              <a:t>Continuous Random Variable</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type="ctrTitle"/>
          </p:nvPr>
        </p:nvSpPr>
        <p:spPr>
          <a:xfrm>
            <a:off x="893322" y="3030220"/>
            <a:ext cx="10567916" cy="6781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Calibri"/>
              <a:buNone/>
            </a:pPr>
            <a:r>
              <a:rPr lang="en-US" sz="4000">
                <a:solidFill>
                  <a:srgbClr val="C00000"/>
                </a:solidFill>
              </a:rPr>
              <a:t>Discrete random variables</a:t>
            </a:r>
            <a:endParaRPr/>
          </a:p>
        </p:txBody>
      </p:sp>
      <p:sp>
        <p:nvSpPr>
          <p:cNvPr id="335" name="Google Shape;3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Uniform discrete random variable</a:t>
            </a:r>
            <a:endParaRPr/>
          </a:p>
        </p:txBody>
      </p:sp>
      <p:sp>
        <p:nvSpPr>
          <p:cNvPr id="341" name="Google Shape;341;p33"/>
          <p:cNvSpPr txBox="1"/>
          <p:nvPr>
            <p:ph idx="1" type="body"/>
          </p:nvPr>
        </p:nvSpPr>
        <p:spPr>
          <a:xfrm>
            <a:off x="838200" y="1270000"/>
            <a:ext cx="8722360" cy="4906963"/>
          </a:xfrm>
          <a:prstGeom prst="rect">
            <a:avLst/>
          </a:prstGeom>
          <a:blipFill rotWithShape="1">
            <a:blip r:embed="rId3">
              <a:alphaModFix/>
            </a:blip>
            <a:stretch>
              <a:fillRect b="-122" l="-1258" r="-1466" t="-1987"/>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342" name="Google Shape;342;p33"/>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Bernoulli random variable</a:t>
            </a:r>
            <a:endParaRPr/>
          </a:p>
        </p:txBody>
      </p:sp>
      <p:sp>
        <p:nvSpPr>
          <p:cNvPr id="348" name="Google Shape;348;p34"/>
          <p:cNvSpPr txBox="1"/>
          <p:nvPr>
            <p:ph idx="1" type="body"/>
          </p:nvPr>
        </p:nvSpPr>
        <p:spPr>
          <a:xfrm>
            <a:off x="838200" y="1270000"/>
            <a:ext cx="7622219" cy="4906963"/>
          </a:xfrm>
          <a:prstGeom prst="rect">
            <a:avLst/>
          </a:prstGeom>
          <a:blipFill rotWithShape="1">
            <a:blip r:embed="rId3">
              <a:alphaModFix/>
            </a:blip>
            <a:stretch>
              <a:fillRect b="0" l="-1438" r="-1598" t="-1987"/>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349" name="Google Shape;349;p34"/>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Scenarios</a:t>
            </a:r>
            <a:endParaRPr/>
          </a:p>
        </p:txBody>
      </p:sp>
      <p:sp>
        <p:nvSpPr>
          <p:cNvPr id="114" name="Google Shape;114;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02060"/>
              </a:buClr>
              <a:buSzPct val="100000"/>
              <a:buChar char="•"/>
            </a:pPr>
            <a:r>
              <a:rPr lang="en-US"/>
              <a:t>Consider there is a bag containing 100 balls: 30 red, 20 blue and  50 black balls.</a:t>
            </a:r>
            <a:endParaRPr/>
          </a:p>
          <a:p>
            <a:pPr indent="-228600" lvl="1" marL="685800" rtl="0" algn="l">
              <a:lnSpc>
                <a:spcPct val="90000"/>
              </a:lnSpc>
              <a:spcBef>
                <a:spcPts val="500"/>
              </a:spcBef>
              <a:spcAft>
                <a:spcPts val="0"/>
              </a:spcAft>
              <a:buClr>
                <a:srgbClr val="002060"/>
              </a:buClr>
              <a:buSzPct val="100000"/>
              <a:buChar char="•"/>
            </a:pPr>
            <a:r>
              <a:rPr lang="en-US"/>
              <a:t>Changes of drawing two blue balls or two red ball from the drawer</a:t>
            </a:r>
            <a:endParaRPr/>
          </a:p>
          <a:p>
            <a:pPr indent="-228600" lvl="1" marL="685800" rtl="0" algn="l">
              <a:lnSpc>
                <a:spcPct val="90000"/>
              </a:lnSpc>
              <a:spcBef>
                <a:spcPts val="500"/>
              </a:spcBef>
              <a:spcAft>
                <a:spcPts val="0"/>
              </a:spcAft>
              <a:buClr>
                <a:srgbClr val="002060"/>
              </a:buClr>
              <a:buSzPct val="100000"/>
              <a:buChar char="•"/>
            </a:pPr>
            <a:r>
              <a:rPr lang="en-US"/>
              <a:t>Changes of pulling out three balls or have matching pair.</a:t>
            </a:r>
            <a:endParaRPr/>
          </a:p>
          <a:p>
            <a:pPr indent="-228600" lvl="1" marL="685800" rtl="0" algn="l">
              <a:lnSpc>
                <a:spcPct val="90000"/>
              </a:lnSpc>
              <a:spcBef>
                <a:spcPts val="500"/>
              </a:spcBef>
              <a:spcAft>
                <a:spcPts val="0"/>
              </a:spcAft>
              <a:buClr>
                <a:srgbClr val="002060"/>
              </a:buClr>
              <a:buSzPct val="100000"/>
              <a:buChar char="•"/>
            </a:pPr>
            <a:r>
              <a:rPr lang="en-US"/>
              <a:t>Changes of drawing five balls and they are all black.</a:t>
            </a:r>
            <a:endParaRPr/>
          </a:p>
          <a:p>
            <a:pPr indent="-64135" lvl="0" marL="228600" rtl="0" algn="l">
              <a:lnSpc>
                <a:spcPct val="90000"/>
              </a:lnSpc>
              <a:spcBef>
                <a:spcPts val="1000"/>
              </a:spcBef>
              <a:spcAft>
                <a:spcPts val="0"/>
              </a:spcAft>
              <a:buClr>
                <a:srgbClr val="002060"/>
              </a:buClr>
              <a:buSzPct val="100000"/>
              <a:buNone/>
            </a:pPr>
            <a:r>
              <a:t/>
            </a:r>
            <a:endParaRPr/>
          </a:p>
        </p:txBody>
      </p:sp>
      <p:sp>
        <p:nvSpPr>
          <p:cNvPr id="115" name="Google Shape;115;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2F5496"/>
              </a:buClr>
              <a:buSzPct val="100000"/>
              <a:buChar char="•"/>
            </a:pPr>
            <a:r>
              <a:rPr lang="en-US"/>
              <a:t>A random sample of 10 balls from the bag produced one blue, four red, five black balls. What is the </a:t>
            </a:r>
            <a:r>
              <a:rPr b="1" lang="en-US"/>
              <a:t>total population </a:t>
            </a:r>
            <a:r>
              <a:rPr lang="en-US"/>
              <a:t>of black, blue or  red balls in the bag?</a:t>
            </a:r>
            <a:endParaRPr/>
          </a:p>
          <a:p>
            <a:pPr indent="-228600" lvl="0" marL="228600" rtl="0" algn="just">
              <a:lnSpc>
                <a:spcPct val="90000"/>
              </a:lnSpc>
              <a:spcBef>
                <a:spcPts val="1000"/>
              </a:spcBef>
              <a:spcAft>
                <a:spcPts val="0"/>
              </a:spcAft>
              <a:buClr>
                <a:srgbClr val="2F5496"/>
              </a:buClr>
              <a:buSzPct val="100000"/>
              <a:buChar char="•"/>
            </a:pPr>
            <a:r>
              <a:rPr lang="en-US"/>
              <a:t>We randomly sample 10 balls, and write down the number of black balls and then return the balls to the drawer. The process is done for five times. The mean number of balls for each of these trial is 7. What is the true number of black balls in the bags?</a:t>
            </a:r>
            <a:endParaRPr/>
          </a:p>
          <a:p>
            <a:pPr indent="-64135" lvl="0" marL="228600" rtl="0" algn="just">
              <a:lnSpc>
                <a:spcPct val="90000"/>
              </a:lnSpc>
              <a:spcBef>
                <a:spcPts val="1000"/>
              </a:spcBef>
              <a:spcAft>
                <a:spcPts val="0"/>
              </a:spcAft>
              <a:buClr>
                <a:srgbClr val="2F5496"/>
              </a:buClr>
              <a:buSzPct val="100000"/>
              <a:buNone/>
            </a:pPr>
            <a:r>
              <a:t/>
            </a:r>
            <a:endParaRPr/>
          </a:p>
        </p:txBody>
      </p:sp>
      <p:sp>
        <p:nvSpPr>
          <p:cNvPr id="116" name="Google Shape;1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17"/>
          <p:cNvSpPr txBox="1"/>
          <p:nvPr/>
        </p:nvSpPr>
        <p:spPr>
          <a:xfrm>
            <a:off x="1564640" y="4719221"/>
            <a:ext cx="16560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Probability </a:t>
            </a:r>
            <a:endParaRPr b="1" sz="2400">
              <a:solidFill>
                <a:srgbClr val="C00000"/>
              </a:solidFill>
              <a:latin typeface="Calibri"/>
              <a:ea typeface="Calibri"/>
              <a:cs typeface="Calibri"/>
              <a:sym typeface="Calibri"/>
            </a:endParaRPr>
          </a:p>
        </p:txBody>
      </p:sp>
      <p:sp>
        <p:nvSpPr>
          <p:cNvPr id="118" name="Google Shape;118;p17"/>
          <p:cNvSpPr txBox="1"/>
          <p:nvPr/>
        </p:nvSpPr>
        <p:spPr>
          <a:xfrm>
            <a:off x="8326120" y="6035824"/>
            <a:ext cx="16560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Statistics  </a:t>
            </a:r>
            <a:endParaRPr b="1" sz="2400">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5"/>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Binomial random variable</a:t>
            </a:r>
            <a:endParaRPr/>
          </a:p>
        </p:txBody>
      </p:sp>
      <p:sp>
        <p:nvSpPr>
          <p:cNvPr id="355" name="Google Shape;355;p35"/>
          <p:cNvSpPr txBox="1"/>
          <p:nvPr>
            <p:ph idx="1" type="body"/>
          </p:nvPr>
        </p:nvSpPr>
        <p:spPr>
          <a:xfrm>
            <a:off x="838200" y="1270000"/>
            <a:ext cx="7622219" cy="4906963"/>
          </a:xfrm>
          <a:prstGeom prst="rect">
            <a:avLst/>
          </a:prstGeom>
          <a:blipFill rotWithShape="1">
            <a:blip r:embed="rId3">
              <a:alphaModFix/>
            </a:blip>
            <a:stretch>
              <a:fillRect b="0" l="-1438" r="-1598" t="-1987"/>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356" name="Google Shape;356;p35"/>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7" name="Google Shape;357;p35"/>
          <p:cNvSpPr txBox="1"/>
          <p:nvPr/>
        </p:nvSpPr>
        <p:spPr>
          <a:xfrm>
            <a:off x="2598821" y="5716909"/>
            <a:ext cx="3978442" cy="512191"/>
          </a:xfrm>
          <a:prstGeom prst="rect">
            <a:avLst/>
          </a:prstGeom>
          <a:blipFill rotWithShape="1">
            <a:blip r:embed="rId4">
              <a:alphaModFix/>
            </a:blip>
            <a:stretch>
              <a:fillRect b="-5951"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Binomial example</a:t>
            </a:r>
            <a:endParaRPr/>
          </a:p>
        </p:txBody>
      </p:sp>
      <p:sp>
        <p:nvSpPr>
          <p:cNvPr id="363" name="Google Shape;363;p36"/>
          <p:cNvSpPr txBox="1"/>
          <p:nvPr>
            <p:ph idx="1" type="body"/>
          </p:nvPr>
        </p:nvSpPr>
        <p:spPr>
          <a:xfrm>
            <a:off x="838200" y="1263273"/>
            <a:ext cx="8421688" cy="514191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2060"/>
              </a:buClr>
              <a:buSzPts val="2800"/>
              <a:buChar char="•"/>
            </a:pPr>
            <a:r>
              <a:rPr lang="en-US"/>
              <a:t>Take the example of 5 coin tosses.  What’s the probability that you flip exactly 3 heads in 5 coin tosses? </a:t>
            </a:r>
            <a:endParaRPr/>
          </a:p>
          <a:p>
            <a:pPr indent="-228600" lvl="0" marL="228600" rtl="0" algn="just">
              <a:lnSpc>
                <a:spcPct val="90000"/>
              </a:lnSpc>
              <a:spcBef>
                <a:spcPts val="1000"/>
              </a:spcBef>
              <a:spcAft>
                <a:spcPts val="0"/>
              </a:spcAft>
              <a:buClr>
                <a:srgbClr val="002060"/>
              </a:buClr>
              <a:buSzPts val="2800"/>
              <a:buFont typeface="Noto Sans Symbols"/>
              <a:buNone/>
            </a:pPr>
            <a:r>
              <a:t/>
            </a:r>
            <a:endParaRPr/>
          </a:p>
        </p:txBody>
      </p:sp>
      <p:sp>
        <p:nvSpPr>
          <p:cNvPr id="364" name="Google Shape;364;p36"/>
          <p:cNvSpPr/>
          <p:nvPr/>
        </p:nvSpPr>
        <p:spPr>
          <a:xfrm>
            <a:off x="3124200" y="2719387"/>
            <a:ext cx="9144000" cy="600164"/>
          </a:xfrm>
          <a:prstGeom prst="rect">
            <a:avLst/>
          </a:prstGeom>
          <a:noFill/>
          <a:ln>
            <a:noFill/>
          </a:ln>
        </p:spPr>
        <p:txBody>
          <a:bodyPr anchorCtr="0" anchor="t" bIns="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365" name="Google Shape;365;p36"/>
          <p:cNvGrpSpPr/>
          <p:nvPr/>
        </p:nvGrpSpPr>
        <p:grpSpPr>
          <a:xfrm>
            <a:off x="3429001" y="1957387"/>
            <a:ext cx="5286375" cy="4662488"/>
            <a:chOff x="1104" y="835"/>
            <a:chExt cx="3330" cy="2937"/>
          </a:xfrm>
        </p:grpSpPr>
        <p:sp>
          <p:nvSpPr>
            <p:cNvPr id="366" name="Google Shape;366;p36"/>
            <p:cNvSpPr/>
            <p:nvPr/>
          </p:nvSpPr>
          <p:spPr>
            <a:xfrm>
              <a:off x="1104" y="1296"/>
              <a:ext cx="336" cy="1884"/>
            </a:xfrm>
            <a:prstGeom prst="leftBrace">
              <a:avLst>
                <a:gd fmla="val 46726" name="adj1"/>
                <a:gd fmla="val 50000" name="adj2"/>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36"/>
            <p:cNvSpPr/>
            <p:nvPr/>
          </p:nvSpPr>
          <p:spPr>
            <a:xfrm>
              <a:off x="3984" y="1296"/>
              <a:ext cx="450" cy="1878"/>
            </a:xfrm>
            <a:prstGeom prst="rightBrace">
              <a:avLst>
                <a:gd fmla="val 34778" name="adj1"/>
                <a:gd fmla="val 50000" name="adj2"/>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6"/>
            <p:cNvSpPr/>
            <p:nvPr/>
          </p:nvSpPr>
          <p:spPr>
            <a:xfrm>
              <a:off x="1248" y="835"/>
              <a:ext cx="2976" cy="293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grpSp>
        <p:nvGrpSpPr>
          <p:cNvPr id="369" name="Google Shape;369;p36"/>
          <p:cNvGrpSpPr/>
          <p:nvPr/>
        </p:nvGrpSpPr>
        <p:grpSpPr>
          <a:xfrm>
            <a:off x="8000998" y="2643187"/>
            <a:ext cx="3278585" cy="3276600"/>
            <a:chOff x="4080" y="1248"/>
            <a:chExt cx="1502" cy="2064"/>
          </a:xfrm>
        </p:grpSpPr>
        <p:sp>
          <p:nvSpPr>
            <p:cNvPr id="370" name="Google Shape;370;p36"/>
            <p:cNvSpPr txBox="1"/>
            <p:nvPr/>
          </p:nvSpPr>
          <p:spPr>
            <a:xfrm>
              <a:off x="4478" y="2013"/>
              <a:ext cx="1104" cy="9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probability of each unique outcome  (note: they are all equal</a:t>
              </a:r>
              <a:r>
                <a:rPr lang="en-US" sz="10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1" name="Google Shape;371;p36"/>
            <p:cNvSpPr/>
            <p:nvPr/>
          </p:nvSpPr>
          <p:spPr>
            <a:xfrm>
              <a:off x="4080" y="1248"/>
              <a:ext cx="288" cy="2064"/>
            </a:xfrm>
            <a:prstGeom prst="rightBrace">
              <a:avLst>
                <a:gd fmla="val 59722"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72" name="Google Shape;372;p36"/>
          <p:cNvGrpSpPr/>
          <p:nvPr/>
        </p:nvGrpSpPr>
        <p:grpSpPr>
          <a:xfrm>
            <a:off x="1524000" y="2795588"/>
            <a:ext cx="2514600" cy="3984625"/>
            <a:chOff x="0" y="1344"/>
            <a:chExt cx="1584" cy="2510"/>
          </a:xfrm>
        </p:grpSpPr>
        <p:sp>
          <p:nvSpPr>
            <p:cNvPr id="373" name="Google Shape;373;p36"/>
            <p:cNvSpPr txBox="1"/>
            <p:nvPr/>
          </p:nvSpPr>
          <p:spPr>
            <a:xfrm>
              <a:off x="480" y="1968"/>
              <a:ext cx="660" cy="6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ways to arrange 3 heads  in 5 trials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grpSp>
          <p:nvGrpSpPr>
            <p:cNvPr id="374" name="Google Shape;374;p36"/>
            <p:cNvGrpSpPr/>
            <p:nvPr/>
          </p:nvGrpSpPr>
          <p:grpSpPr>
            <a:xfrm>
              <a:off x="0" y="1344"/>
              <a:ext cx="1584" cy="2510"/>
              <a:chOff x="0" y="1344"/>
              <a:chExt cx="1584" cy="2510"/>
            </a:xfrm>
          </p:grpSpPr>
          <p:grpSp>
            <p:nvGrpSpPr>
              <p:cNvPr id="375" name="Google Shape;375;p36"/>
              <p:cNvGrpSpPr/>
              <p:nvPr/>
            </p:nvGrpSpPr>
            <p:grpSpPr>
              <a:xfrm>
                <a:off x="0" y="1968"/>
                <a:ext cx="1103" cy="1886"/>
                <a:chOff x="0" y="1968"/>
                <a:chExt cx="1103" cy="1886"/>
              </a:xfrm>
            </p:grpSpPr>
            <p:pic>
              <p:nvPicPr>
                <p:cNvPr id="376" name="Google Shape;376;p36"/>
                <p:cNvPicPr preferRelativeResize="0"/>
                <p:nvPr/>
              </p:nvPicPr>
              <p:blipFill rotWithShape="1">
                <a:blip r:embed="rId4">
                  <a:alphaModFix/>
                </a:blip>
                <a:srcRect b="0" l="0" r="0" t="0"/>
                <a:stretch/>
              </p:blipFill>
              <p:spPr>
                <a:xfrm>
                  <a:off x="0" y="1968"/>
                  <a:ext cx="441" cy="816"/>
                </a:xfrm>
                <a:prstGeom prst="rect">
                  <a:avLst/>
                </a:prstGeom>
                <a:solidFill>
                  <a:srgbClr val="C0C0C0"/>
                </a:solidFill>
                <a:ln>
                  <a:noFill/>
                </a:ln>
              </p:spPr>
            </p:pic>
            <p:sp>
              <p:nvSpPr>
                <p:cNvPr id="377" name="Google Shape;377;p36"/>
                <p:cNvSpPr/>
                <p:nvPr/>
              </p:nvSpPr>
              <p:spPr>
                <a:xfrm>
                  <a:off x="0" y="3360"/>
                  <a:ext cx="1103" cy="494"/>
                </a:xfrm>
                <a:prstGeom prst="rect">
                  <a:avLst/>
                </a:prstGeom>
                <a:solidFill>
                  <a:srgbClr val="C0C0C0"/>
                </a:solidFill>
                <a:ln cap="flat" cmpd="sng" w="9525">
                  <a:solidFill>
                    <a:schemeClr val="hlink"/>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rPr lang="en-US" sz="2400">
                      <a:solidFill>
                        <a:schemeClr val="hlink"/>
                      </a:solidFill>
                      <a:latin typeface="Times New Roman"/>
                      <a:ea typeface="Times New Roman"/>
                      <a:cs typeface="Times New Roman"/>
                      <a:sym typeface="Times New Roman"/>
                    </a:rPr>
                    <a:t>5!/3!2!  = 10</a:t>
                  </a:r>
                  <a:br>
                    <a:rPr lang="en-US" sz="2400">
                      <a:solidFill>
                        <a:schemeClr val="hlink"/>
                      </a:solidFill>
                      <a:latin typeface="Times New Roman"/>
                      <a:ea typeface="Times New Roman"/>
                      <a:cs typeface="Times New Roman"/>
                      <a:sym typeface="Times New Roman"/>
                    </a:rPr>
                  </a:br>
                  <a:endParaRPr sz="2400">
                    <a:solidFill>
                      <a:schemeClr val="hlink"/>
                    </a:solidFill>
                    <a:latin typeface="Times New Roman"/>
                    <a:ea typeface="Times New Roman"/>
                    <a:cs typeface="Times New Roman"/>
                    <a:sym typeface="Times New Roman"/>
                  </a:endParaRPr>
                </a:p>
              </p:txBody>
            </p:sp>
            <p:cxnSp>
              <p:nvCxnSpPr>
                <p:cNvPr id="378" name="Google Shape;378;p36"/>
                <p:cNvCxnSpPr/>
                <p:nvPr/>
              </p:nvCxnSpPr>
              <p:spPr>
                <a:xfrm>
                  <a:off x="144" y="2736"/>
                  <a:ext cx="192" cy="624"/>
                </a:xfrm>
                <a:prstGeom prst="straightConnector1">
                  <a:avLst/>
                </a:prstGeom>
                <a:noFill/>
                <a:ln cap="flat" cmpd="sng" w="9525">
                  <a:solidFill>
                    <a:schemeClr val="hlink"/>
                  </a:solidFill>
                  <a:prstDash val="solid"/>
                  <a:miter lim="800000"/>
                  <a:headEnd len="med" w="med" type="none"/>
                  <a:tailEnd len="med" w="med" type="stealth"/>
                </a:ln>
              </p:spPr>
            </p:cxnSp>
          </p:grpSp>
          <p:sp>
            <p:nvSpPr>
              <p:cNvPr id="379" name="Google Shape;379;p36"/>
              <p:cNvSpPr/>
              <p:nvPr/>
            </p:nvSpPr>
            <p:spPr>
              <a:xfrm>
                <a:off x="1104" y="1344"/>
                <a:ext cx="480" cy="1872"/>
              </a:xfrm>
              <a:prstGeom prst="leftBrace">
                <a:avLst>
                  <a:gd fmla="val 32500"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500"/>
                                        <p:tgtEl>
                                          <p:spTgt spid="3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500"/>
                                        <p:tgtEl>
                                          <p:spTgt spid="3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p:nvPr/>
        </p:nvSpPr>
        <p:spPr>
          <a:xfrm>
            <a:off x="3124200" y="2057400"/>
            <a:ext cx="9144000" cy="600164"/>
          </a:xfrm>
          <a:prstGeom prst="rect">
            <a:avLst/>
          </a:prstGeom>
          <a:noFill/>
          <a:ln>
            <a:noFill/>
          </a:ln>
        </p:spPr>
        <p:txBody>
          <a:bodyPr anchorCtr="0" anchor="t" bIns="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5" name="Google Shape;385;p37"/>
          <p:cNvSpPr/>
          <p:nvPr/>
        </p:nvSpPr>
        <p:spPr>
          <a:xfrm>
            <a:off x="3200400" y="3352800"/>
            <a:ext cx="9144000" cy="784830"/>
          </a:xfrm>
          <a:prstGeom prst="rect">
            <a:avLst/>
          </a:prstGeom>
          <a:noFill/>
          <a:ln>
            <a:noFill/>
          </a:ln>
        </p:spPr>
        <p:txBody>
          <a:bodyPr anchorCtr="0" anchor="t" bIns="0" lIns="91425" spcFirstLastPara="1" rIns="91425" wrap="square" tIns="45700">
            <a:noAutofit/>
          </a:bodyPr>
          <a:lstStyle/>
          <a:p>
            <a:pPr indent="45720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a:p>
            <a:pPr indent="45720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6" name="Google Shape;386;p37"/>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Binomial example</a:t>
            </a:r>
            <a:endParaRPr/>
          </a:p>
        </p:txBody>
      </p:sp>
      <p:sp>
        <p:nvSpPr>
          <p:cNvPr id="387" name="Google Shape;387;p37"/>
          <p:cNvSpPr txBox="1"/>
          <p:nvPr>
            <p:ph idx="1" type="body"/>
          </p:nvPr>
        </p:nvSpPr>
        <p:spPr>
          <a:xfrm>
            <a:off x="838200" y="1270000"/>
            <a:ext cx="7622219" cy="4906963"/>
          </a:xfrm>
          <a:prstGeom prst="rect">
            <a:avLst/>
          </a:prstGeom>
          <a:blipFill rotWithShape="1">
            <a:blip r:embed="rId3">
              <a:alphaModFix/>
            </a:blip>
            <a:stretch>
              <a:fillRect b="0" l="-1439" r="0" t="0"/>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8"/>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Binomial example</a:t>
            </a:r>
            <a:endParaRPr/>
          </a:p>
        </p:txBody>
      </p:sp>
      <p:sp>
        <p:nvSpPr>
          <p:cNvPr id="393" name="Google Shape;393;p38"/>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2060"/>
              </a:buClr>
              <a:buSzPts val="2800"/>
              <a:buNone/>
            </a:pPr>
            <a:r>
              <a:rPr lang="en-US"/>
              <a:t>You’re a telemarketer selling service contracts for Jio.  You’ve sold 20 in your last 100 calls (</a:t>
            </a:r>
            <a:r>
              <a:rPr b="1" i="1" lang="en-US">
                <a:solidFill>
                  <a:srgbClr val="8E0D30"/>
                </a:solidFill>
              </a:rPr>
              <a:t>p</a:t>
            </a:r>
            <a:r>
              <a:rPr b="1" lang="en-US">
                <a:solidFill>
                  <a:srgbClr val="8E0D30"/>
                </a:solidFill>
              </a:rPr>
              <a:t> = .20</a:t>
            </a:r>
            <a:r>
              <a:rPr lang="en-US"/>
              <a:t>).  If you call </a:t>
            </a:r>
            <a:r>
              <a:rPr b="1" lang="en-US">
                <a:solidFill>
                  <a:srgbClr val="8E0D30"/>
                </a:solidFill>
              </a:rPr>
              <a:t>12</a:t>
            </a:r>
            <a:r>
              <a:rPr lang="en-US"/>
              <a:t> people tonight, what’s the probability of</a:t>
            </a:r>
            <a:endParaRPr/>
          </a:p>
          <a:p>
            <a:pPr indent="-514350" lvl="0" marL="514350" rtl="0" algn="just">
              <a:lnSpc>
                <a:spcPct val="90000"/>
              </a:lnSpc>
              <a:spcBef>
                <a:spcPts val="1000"/>
              </a:spcBef>
              <a:spcAft>
                <a:spcPts val="0"/>
              </a:spcAft>
              <a:buClr>
                <a:srgbClr val="002060"/>
              </a:buClr>
              <a:buSzPts val="2800"/>
              <a:buFont typeface="Calibri"/>
              <a:buAutoNum type="alphaLcPeriod"/>
            </a:pPr>
            <a:r>
              <a:rPr lang="en-US"/>
              <a:t>No sales?</a:t>
            </a:r>
            <a:endParaRPr/>
          </a:p>
          <a:p>
            <a:pPr indent="-514350" lvl="0" marL="514350" rtl="0" algn="just">
              <a:lnSpc>
                <a:spcPct val="90000"/>
              </a:lnSpc>
              <a:spcBef>
                <a:spcPts val="1000"/>
              </a:spcBef>
              <a:spcAft>
                <a:spcPts val="0"/>
              </a:spcAft>
              <a:buClr>
                <a:srgbClr val="002060"/>
              </a:buClr>
              <a:buSzPts val="2800"/>
              <a:buFont typeface="Calibri"/>
              <a:buAutoNum type="alphaLcPeriod"/>
            </a:pPr>
            <a:r>
              <a:rPr lang="en-US"/>
              <a:t>Exactly 2 sales?</a:t>
            </a:r>
            <a:endParaRPr/>
          </a:p>
          <a:p>
            <a:pPr indent="-514350" lvl="0" marL="514350" rtl="0" algn="just">
              <a:lnSpc>
                <a:spcPct val="90000"/>
              </a:lnSpc>
              <a:spcBef>
                <a:spcPts val="1000"/>
              </a:spcBef>
              <a:spcAft>
                <a:spcPts val="0"/>
              </a:spcAft>
              <a:buClr>
                <a:srgbClr val="002060"/>
              </a:buClr>
              <a:buSzPts val="2800"/>
              <a:buFont typeface="Calibri"/>
              <a:buAutoNum type="alphaLcPeriod"/>
            </a:pPr>
            <a:r>
              <a:rPr lang="en-US"/>
              <a:t>At most 2 sales? </a:t>
            </a:r>
            <a:endParaRPr/>
          </a:p>
          <a:p>
            <a:pPr indent="-514350" lvl="0" marL="514350" rtl="0" algn="just">
              <a:lnSpc>
                <a:spcPct val="90000"/>
              </a:lnSpc>
              <a:spcBef>
                <a:spcPts val="1000"/>
              </a:spcBef>
              <a:spcAft>
                <a:spcPts val="0"/>
              </a:spcAft>
              <a:buClr>
                <a:srgbClr val="002060"/>
              </a:buClr>
              <a:buSzPts val="2800"/>
              <a:buFont typeface="Calibri"/>
              <a:buAutoNum type="alphaLcPeriod"/>
            </a:pPr>
            <a:r>
              <a:rPr lang="en-US"/>
              <a:t>At least 2 sales?</a:t>
            </a:r>
            <a:endParaRPr/>
          </a:p>
          <a:p>
            <a:pPr indent="-50800" lvl="0" marL="228600" rtl="0" algn="just">
              <a:lnSpc>
                <a:spcPct val="90000"/>
              </a:lnSpc>
              <a:spcBef>
                <a:spcPts val="1000"/>
              </a:spcBef>
              <a:spcAft>
                <a:spcPts val="0"/>
              </a:spcAft>
              <a:buClr>
                <a:srgbClr val="002060"/>
              </a:buClr>
              <a:buSzPts val="2800"/>
              <a:buNone/>
            </a:pPr>
            <a:r>
              <a:t/>
            </a:r>
            <a:endParaRPr/>
          </a:p>
        </p:txBody>
      </p:sp>
      <p:sp>
        <p:nvSpPr>
          <p:cNvPr id="394" name="Google Shape;394;p38"/>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9"/>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Binomial example</a:t>
            </a:r>
            <a:endParaRPr/>
          </a:p>
        </p:txBody>
      </p:sp>
      <p:sp>
        <p:nvSpPr>
          <p:cNvPr id="400" name="Google Shape;400;p39"/>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rgbClr val="002060"/>
              </a:buClr>
              <a:buSzPts val="2800"/>
              <a:buNone/>
            </a:pPr>
            <a:r>
              <a:rPr b="1" i="1" lang="en-US"/>
              <a:t>n</a:t>
            </a:r>
            <a:r>
              <a:rPr b="1" lang="en-US"/>
              <a:t> = 12, </a:t>
            </a:r>
            <a:r>
              <a:rPr b="1" i="1" lang="en-US"/>
              <a:t>p</a:t>
            </a:r>
            <a:r>
              <a:rPr b="1" lang="en-US"/>
              <a:t> = .20</a:t>
            </a:r>
            <a:endParaRPr/>
          </a:p>
          <a:p>
            <a:pPr indent="-514350" lvl="0" marL="514350" rtl="0" algn="just">
              <a:lnSpc>
                <a:spcPct val="80000"/>
              </a:lnSpc>
              <a:spcBef>
                <a:spcPts val="980"/>
              </a:spcBef>
              <a:spcAft>
                <a:spcPts val="0"/>
              </a:spcAft>
              <a:buClr>
                <a:srgbClr val="002060"/>
              </a:buClr>
              <a:buSzPts val="2800"/>
              <a:buFont typeface="Calibri"/>
              <a:buAutoNum type="alphaLcPeriod"/>
            </a:pPr>
            <a:r>
              <a:rPr i="1" lang="en-US"/>
              <a:t>p</a:t>
            </a:r>
            <a:r>
              <a:rPr lang="en-US"/>
              <a:t>(0) = </a:t>
            </a:r>
            <a:r>
              <a:rPr b="1" lang="en-US"/>
              <a:t>.0687</a:t>
            </a:r>
            <a:r>
              <a:rPr lang="en-US"/>
              <a:t>            </a:t>
            </a:r>
            <a:endParaRPr/>
          </a:p>
          <a:p>
            <a:pPr indent="-514350" lvl="0" marL="514350" rtl="0" algn="just">
              <a:lnSpc>
                <a:spcPct val="80000"/>
              </a:lnSpc>
              <a:spcBef>
                <a:spcPts val="980"/>
              </a:spcBef>
              <a:spcAft>
                <a:spcPts val="0"/>
              </a:spcAft>
              <a:buClr>
                <a:srgbClr val="002060"/>
              </a:buClr>
              <a:buSzPts val="2800"/>
              <a:buFont typeface="Calibri"/>
              <a:buAutoNum type="alphaLcPeriod"/>
            </a:pPr>
            <a:r>
              <a:rPr i="1" lang="en-US"/>
              <a:t>p</a:t>
            </a:r>
            <a:r>
              <a:rPr lang="en-US"/>
              <a:t>(2) = </a:t>
            </a:r>
            <a:r>
              <a:rPr b="1" lang="en-US"/>
              <a:t>.2835</a:t>
            </a:r>
            <a:endParaRPr/>
          </a:p>
          <a:p>
            <a:pPr indent="-514350" lvl="0" marL="514350" rtl="0" algn="just">
              <a:lnSpc>
                <a:spcPct val="80000"/>
              </a:lnSpc>
              <a:spcBef>
                <a:spcPts val="980"/>
              </a:spcBef>
              <a:spcAft>
                <a:spcPts val="0"/>
              </a:spcAft>
              <a:buClr>
                <a:srgbClr val="002060"/>
              </a:buClr>
              <a:buSzPts val="2800"/>
              <a:buFont typeface="Calibri"/>
              <a:buAutoNum type="alphaLcPeriod"/>
            </a:pPr>
            <a:r>
              <a:rPr i="1" lang="en-US"/>
              <a:t>p</a:t>
            </a:r>
            <a:r>
              <a:rPr lang="en-US"/>
              <a:t>(at most 2)	= </a:t>
            </a:r>
            <a:r>
              <a:rPr i="1" lang="en-US"/>
              <a:t>p</a:t>
            </a:r>
            <a:r>
              <a:rPr lang="en-US"/>
              <a:t>(0) + </a:t>
            </a:r>
            <a:r>
              <a:rPr i="1" lang="en-US"/>
              <a:t>p</a:t>
            </a:r>
            <a:r>
              <a:rPr lang="en-US"/>
              <a:t>(1) + </a:t>
            </a:r>
            <a:r>
              <a:rPr i="1" lang="en-US"/>
              <a:t>p</a:t>
            </a:r>
            <a:r>
              <a:rPr lang="en-US"/>
              <a:t>(2)</a:t>
            </a:r>
            <a:br>
              <a:rPr lang="en-US"/>
            </a:br>
            <a:r>
              <a:rPr lang="en-US"/>
              <a:t>	= .0687 + .2062 + .2835</a:t>
            </a:r>
            <a:br>
              <a:rPr lang="en-US"/>
            </a:br>
            <a:r>
              <a:rPr lang="en-US"/>
              <a:t>	= </a:t>
            </a:r>
            <a:r>
              <a:rPr b="1" lang="en-US"/>
              <a:t>.5584</a:t>
            </a:r>
            <a:endParaRPr/>
          </a:p>
          <a:p>
            <a:pPr indent="-514350" lvl="0" marL="514350" rtl="0" algn="just">
              <a:lnSpc>
                <a:spcPct val="80000"/>
              </a:lnSpc>
              <a:spcBef>
                <a:spcPts val="980"/>
              </a:spcBef>
              <a:spcAft>
                <a:spcPts val="0"/>
              </a:spcAft>
              <a:buClr>
                <a:srgbClr val="002060"/>
              </a:buClr>
              <a:buSzPts val="2800"/>
              <a:buFont typeface="Calibri"/>
              <a:buAutoNum type="alphaLcPeriod"/>
            </a:pPr>
            <a:r>
              <a:rPr i="1" lang="en-US"/>
              <a:t>p</a:t>
            </a:r>
            <a:r>
              <a:rPr lang="en-US"/>
              <a:t>(at least 2)	= </a:t>
            </a:r>
            <a:r>
              <a:rPr i="1" lang="en-US"/>
              <a:t>p</a:t>
            </a:r>
            <a:r>
              <a:rPr lang="en-US"/>
              <a:t>(2) + </a:t>
            </a:r>
            <a:r>
              <a:rPr i="1" lang="en-US"/>
              <a:t>p</a:t>
            </a:r>
            <a:r>
              <a:rPr lang="en-US"/>
              <a:t>(3)...+ </a:t>
            </a:r>
            <a:r>
              <a:rPr i="1" lang="en-US"/>
              <a:t>p</a:t>
            </a:r>
            <a:r>
              <a:rPr lang="en-US"/>
              <a:t>(12)</a:t>
            </a:r>
            <a:br>
              <a:rPr lang="en-US"/>
            </a:br>
            <a:r>
              <a:rPr lang="en-US"/>
              <a:t>	= 1 –  [</a:t>
            </a:r>
            <a:r>
              <a:rPr i="1" lang="en-US"/>
              <a:t>p</a:t>
            </a:r>
            <a:r>
              <a:rPr lang="en-US"/>
              <a:t>(0) + </a:t>
            </a:r>
            <a:r>
              <a:rPr i="1" lang="en-US"/>
              <a:t>p</a:t>
            </a:r>
            <a:r>
              <a:rPr lang="en-US"/>
              <a:t>(1)] </a:t>
            </a:r>
            <a:br>
              <a:rPr lang="en-US"/>
            </a:br>
            <a:r>
              <a:rPr lang="en-US"/>
              <a:t>	= 1 – .0687 – .2062</a:t>
            </a:r>
            <a:br>
              <a:rPr lang="en-US"/>
            </a:br>
            <a:r>
              <a:rPr lang="en-US"/>
              <a:t>	= </a:t>
            </a:r>
            <a:r>
              <a:rPr b="1" lang="en-US"/>
              <a:t>.7251</a:t>
            </a:r>
            <a:endParaRPr/>
          </a:p>
          <a:p>
            <a:pPr indent="-50800" lvl="0" marL="228600" rtl="0" algn="just">
              <a:lnSpc>
                <a:spcPct val="90000"/>
              </a:lnSpc>
              <a:spcBef>
                <a:spcPts val="1000"/>
              </a:spcBef>
              <a:spcAft>
                <a:spcPts val="0"/>
              </a:spcAft>
              <a:buClr>
                <a:srgbClr val="002060"/>
              </a:buClr>
              <a:buSzPts val="2800"/>
              <a:buNone/>
            </a:pPr>
            <a:r>
              <a:t/>
            </a:r>
            <a:endParaRPr/>
          </a:p>
        </p:txBody>
      </p:sp>
      <p:sp>
        <p:nvSpPr>
          <p:cNvPr id="401" name="Google Shape;401;p39"/>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0"/>
          <p:cNvSpPr/>
          <p:nvPr/>
        </p:nvSpPr>
        <p:spPr>
          <a:xfrm>
            <a:off x="3124200" y="2057400"/>
            <a:ext cx="9144000" cy="600164"/>
          </a:xfrm>
          <a:prstGeom prst="rect">
            <a:avLst/>
          </a:prstGeom>
          <a:noFill/>
          <a:ln>
            <a:noFill/>
          </a:ln>
        </p:spPr>
        <p:txBody>
          <a:bodyPr anchorCtr="0" anchor="t" bIns="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07" name="Google Shape;407;p40"/>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Properties </a:t>
            </a:r>
            <a:endParaRPr/>
          </a:p>
        </p:txBody>
      </p:sp>
      <p:sp>
        <p:nvSpPr>
          <p:cNvPr id="408" name="Google Shape;408;p40"/>
          <p:cNvSpPr txBox="1"/>
          <p:nvPr>
            <p:ph idx="1" type="body"/>
          </p:nvPr>
        </p:nvSpPr>
        <p:spPr>
          <a:xfrm>
            <a:off x="838200" y="1270000"/>
            <a:ext cx="9396663" cy="490696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1"/>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Binomial random variable</a:t>
            </a:r>
            <a:endParaRPr/>
          </a:p>
        </p:txBody>
      </p:sp>
      <p:sp>
        <p:nvSpPr>
          <p:cNvPr id="414" name="Google Shape;414;p41"/>
          <p:cNvSpPr txBox="1"/>
          <p:nvPr>
            <p:ph idx="1" type="body"/>
          </p:nvPr>
        </p:nvSpPr>
        <p:spPr>
          <a:xfrm>
            <a:off x="838200" y="1270000"/>
            <a:ext cx="7622219" cy="4906963"/>
          </a:xfrm>
          <a:prstGeom prst="rect">
            <a:avLst/>
          </a:prstGeom>
          <a:blipFill rotWithShape="1">
            <a:blip r:embed="rId3">
              <a:alphaModFix/>
            </a:blip>
            <a:stretch>
              <a:fillRect b="0" l="-1438" r="-1598" t="0"/>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415" name="Google Shape;415;p41"/>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6" name="Google Shape;416;p41"/>
          <p:cNvSpPr txBox="1"/>
          <p:nvPr/>
        </p:nvSpPr>
        <p:spPr>
          <a:xfrm>
            <a:off x="5994400" y="1469777"/>
            <a:ext cx="385064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C00000"/>
                </a:solidFill>
                <a:latin typeface="Calibri"/>
                <a:ea typeface="Calibri"/>
                <a:cs typeface="Calibri"/>
                <a:sym typeface="Calibri"/>
              </a:rPr>
              <a:t>Binomial Theorem</a:t>
            </a:r>
            <a:endParaRPr sz="1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2"/>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Binomial random variable</a:t>
            </a:r>
            <a:endParaRPr/>
          </a:p>
        </p:txBody>
      </p:sp>
      <p:sp>
        <p:nvSpPr>
          <p:cNvPr id="422" name="Google Shape;422;p42"/>
          <p:cNvSpPr txBox="1"/>
          <p:nvPr>
            <p:ph idx="1" type="body"/>
          </p:nvPr>
        </p:nvSpPr>
        <p:spPr>
          <a:xfrm>
            <a:off x="838200" y="1270000"/>
            <a:ext cx="7622219" cy="4906963"/>
          </a:xfrm>
          <a:prstGeom prst="rect">
            <a:avLst/>
          </a:prstGeom>
          <a:blipFill rotWithShape="1">
            <a:blip r:embed="rId3">
              <a:alphaModFix/>
            </a:blip>
            <a:stretch>
              <a:fillRect b="0" l="-1439" r="0" t="0"/>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423" name="Google Shape;423;p42"/>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3"/>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Poisson Distribution</a:t>
            </a:r>
            <a:endParaRPr/>
          </a:p>
        </p:txBody>
      </p:sp>
      <p:sp>
        <p:nvSpPr>
          <p:cNvPr id="429" name="Google Shape;429;p43"/>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2060"/>
              </a:buClr>
              <a:buSzPts val="2800"/>
              <a:buChar char="•"/>
            </a:pPr>
            <a:r>
              <a:rPr lang="en-US"/>
              <a:t>Number of events that occur in an interval </a:t>
            </a:r>
            <a:endParaRPr/>
          </a:p>
          <a:p>
            <a:pPr indent="-228600" lvl="1" marL="685800" rtl="0" algn="just">
              <a:lnSpc>
                <a:spcPct val="90000"/>
              </a:lnSpc>
              <a:spcBef>
                <a:spcPts val="500"/>
              </a:spcBef>
              <a:spcAft>
                <a:spcPts val="0"/>
              </a:spcAft>
              <a:buClr>
                <a:srgbClr val="FF0000"/>
              </a:buClr>
              <a:buSzPts val="2400"/>
              <a:buChar char="•"/>
            </a:pPr>
            <a:r>
              <a:rPr lang="en-US"/>
              <a:t>events per unit</a:t>
            </a:r>
            <a:endParaRPr/>
          </a:p>
          <a:p>
            <a:pPr indent="-228600" lvl="2" marL="1143000" rtl="0" algn="just">
              <a:lnSpc>
                <a:spcPct val="90000"/>
              </a:lnSpc>
              <a:spcBef>
                <a:spcPts val="500"/>
              </a:spcBef>
              <a:spcAft>
                <a:spcPts val="0"/>
              </a:spcAft>
              <a:buClr>
                <a:srgbClr val="00B050"/>
              </a:buClr>
              <a:buSzPts val="2000"/>
              <a:buChar char="•"/>
            </a:pPr>
            <a:r>
              <a:rPr lang="en-US"/>
              <a:t>Time, Length, Area, Space</a:t>
            </a:r>
            <a:endParaRPr/>
          </a:p>
          <a:p>
            <a:pPr indent="-228600" lvl="0" marL="228600" rtl="0" algn="just">
              <a:lnSpc>
                <a:spcPct val="90000"/>
              </a:lnSpc>
              <a:spcBef>
                <a:spcPts val="1000"/>
              </a:spcBef>
              <a:spcAft>
                <a:spcPts val="0"/>
              </a:spcAft>
              <a:buClr>
                <a:srgbClr val="002060"/>
              </a:buClr>
              <a:buSzPts val="2800"/>
              <a:buChar char="•"/>
            </a:pPr>
            <a:r>
              <a:rPr lang="en-US"/>
              <a:t>Examples</a:t>
            </a:r>
            <a:endParaRPr/>
          </a:p>
          <a:p>
            <a:pPr indent="-228600" lvl="1" marL="685800" rtl="0" algn="just">
              <a:lnSpc>
                <a:spcPct val="90000"/>
              </a:lnSpc>
              <a:spcBef>
                <a:spcPts val="500"/>
              </a:spcBef>
              <a:spcAft>
                <a:spcPts val="0"/>
              </a:spcAft>
              <a:buClr>
                <a:srgbClr val="FF0000"/>
              </a:buClr>
              <a:buSzPts val="2400"/>
              <a:buChar char="•"/>
            </a:pPr>
            <a:r>
              <a:rPr lang="en-US"/>
              <a:t>Number of customers arriving in 20 minutes</a:t>
            </a:r>
            <a:endParaRPr/>
          </a:p>
          <a:p>
            <a:pPr indent="-228600" lvl="1" marL="685800" rtl="0" algn="just">
              <a:lnSpc>
                <a:spcPct val="90000"/>
              </a:lnSpc>
              <a:spcBef>
                <a:spcPts val="500"/>
              </a:spcBef>
              <a:spcAft>
                <a:spcPts val="0"/>
              </a:spcAft>
              <a:buClr>
                <a:srgbClr val="FF0000"/>
              </a:buClr>
              <a:buSzPts val="2400"/>
              <a:buChar char="•"/>
            </a:pPr>
            <a:r>
              <a:rPr lang="en-US"/>
              <a:t>Number of strikes per year in the India.</a:t>
            </a:r>
            <a:endParaRPr/>
          </a:p>
          <a:p>
            <a:pPr indent="-228600" lvl="1" marL="685800" rtl="0" algn="just">
              <a:lnSpc>
                <a:spcPct val="90000"/>
              </a:lnSpc>
              <a:spcBef>
                <a:spcPts val="500"/>
              </a:spcBef>
              <a:spcAft>
                <a:spcPts val="0"/>
              </a:spcAft>
              <a:buClr>
                <a:srgbClr val="FF0000"/>
              </a:buClr>
              <a:buSzPts val="2400"/>
              <a:buChar char="•"/>
            </a:pPr>
            <a:r>
              <a:rPr lang="en-US"/>
              <a:t>Number of defects per lot (group) of DVD’s</a:t>
            </a:r>
            <a:endParaRPr/>
          </a:p>
          <a:p>
            <a:pPr indent="-50800" lvl="0" marL="228600" rtl="0" algn="just">
              <a:lnSpc>
                <a:spcPct val="90000"/>
              </a:lnSpc>
              <a:spcBef>
                <a:spcPts val="1000"/>
              </a:spcBef>
              <a:spcAft>
                <a:spcPts val="0"/>
              </a:spcAft>
              <a:buClr>
                <a:srgbClr val="002060"/>
              </a:buClr>
              <a:buSzPts val="2800"/>
              <a:buNone/>
            </a:pPr>
            <a:r>
              <a:t/>
            </a:r>
            <a:endParaRPr/>
          </a:p>
        </p:txBody>
      </p:sp>
      <p:sp>
        <p:nvSpPr>
          <p:cNvPr id="430" name="Google Shape;430;p43"/>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4"/>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Poisson Distribution</a:t>
            </a:r>
            <a:endParaRPr/>
          </a:p>
        </p:txBody>
      </p:sp>
      <p:sp>
        <p:nvSpPr>
          <p:cNvPr id="436" name="Google Shape;436;p44"/>
          <p:cNvSpPr txBox="1"/>
          <p:nvPr>
            <p:ph idx="1" type="body"/>
          </p:nvPr>
        </p:nvSpPr>
        <p:spPr>
          <a:xfrm>
            <a:off x="838200" y="1270000"/>
            <a:ext cx="7622219" cy="4906963"/>
          </a:xfrm>
          <a:prstGeom prst="rect">
            <a:avLst/>
          </a:prstGeom>
          <a:blipFill rotWithShape="1">
            <a:blip r:embed="rId3">
              <a:alphaModFix/>
            </a:blip>
            <a:stretch>
              <a:fillRect b="0" l="-1679" r="-1599" t="-2856"/>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437" name="Google Shape;437;p44"/>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lang="en-US"/>
              <a:t>Probability and Statistics</a:t>
            </a:r>
            <a:endParaRPr/>
          </a:p>
        </p:txBody>
      </p:sp>
      <p:sp>
        <p:nvSpPr>
          <p:cNvPr id="124" name="Google Shape;124;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2060"/>
              </a:buClr>
              <a:buSzPts val="2800"/>
              <a:buChar char="•"/>
            </a:pPr>
            <a:r>
              <a:rPr lang="en-US"/>
              <a:t>In probability, we are </a:t>
            </a:r>
            <a:r>
              <a:rPr lang="en-US">
                <a:solidFill>
                  <a:srgbClr val="FF0000"/>
                </a:solidFill>
              </a:rPr>
              <a:t>given a model </a:t>
            </a:r>
            <a:r>
              <a:rPr lang="en-US"/>
              <a:t>and asked </a:t>
            </a:r>
            <a:r>
              <a:rPr lang="en-US">
                <a:solidFill>
                  <a:srgbClr val="FF0000"/>
                </a:solidFill>
              </a:rPr>
              <a:t>what kind of data</a:t>
            </a:r>
            <a:r>
              <a:rPr lang="en-US"/>
              <a:t> we are likely to see.</a:t>
            </a:r>
            <a:endParaRPr/>
          </a:p>
          <a:p>
            <a:pPr indent="-50800" lvl="0" marL="228600" rtl="0" algn="l">
              <a:lnSpc>
                <a:spcPct val="90000"/>
              </a:lnSpc>
              <a:spcBef>
                <a:spcPts val="1000"/>
              </a:spcBef>
              <a:spcAft>
                <a:spcPts val="0"/>
              </a:spcAft>
              <a:buClr>
                <a:srgbClr val="002060"/>
              </a:buClr>
              <a:buSzPts val="2800"/>
              <a:buNone/>
            </a:pPr>
            <a:r>
              <a:t/>
            </a:r>
            <a:endParaRPr/>
          </a:p>
        </p:txBody>
      </p:sp>
      <p:sp>
        <p:nvSpPr>
          <p:cNvPr id="125" name="Google Shape;125;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t>In statistics, we are </a:t>
            </a:r>
            <a:r>
              <a:rPr lang="en-US">
                <a:solidFill>
                  <a:srgbClr val="FF0000"/>
                </a:solidFill>
              </a:rPr>
              <a:t>given data </a:t>
            </a:r>
            <a:r>
              <a:rPr lang="en-US"/>
              <a:t>and </a:t>
            </a:r>
            <a:r>
              <a:rPr lang="en-US">
                <a:solidFill>
                  <a:srgbClr val="FF0000"/>
                </a:solidFill>
              </a:rPr>
              <a:t>asked what kind of model </a:t>
            </a:r>
            <a:r>
              <a:rPr lang="en-US"/>
              <a:t>is likely to have generated it.</a:t>
            </a:r>
            <a:endParaRPr/>
          </a:p>
          <a:p>
            <a:pPr indent="-50800" lvl="0" marL="228600" rtl="0" algn="l">
              <a:lnSpc>
                <a:spcPct val="90000"/>
              </a:lnSpc>
              <a:spcBef>
                <a:spcPts val="1000"/>
              </a:spcBef>
              <a:spcAft>
                <a:spcPts val="0"/>
              </a:spcAft>
              <a:buClr>
                <a:srgbClr val="2F5496"/>
              </a:buClr>
              <a:buSzPts val="2800"/>
              <a:buNone/>
            </a:pPr>
            <a:r>
              <a:t/>
            </a:r>
            <a:endParaRPr/>
          </a:p>
        </p:txBody>
      </p:sp>
      <p:sp>
        <p:nvSpPr>
          <p:cNvPr id="126" name="Google Shape;1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5"/>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Poisson Probability Distribution Function</a:t>
            </a:r>
            <a:endParaRPr/>
          </a:p>
        </p:txBody>
      </p:sp>
      <p:sp>
        <p:nvSpPr>
          <p:cNvPr id="443" name="Google Shape;443;p45"/>
          <p:cNvSpPr txBox="1"/>
          <p:nvPr>
            <p:ph idx="1" type="body"/>
          </p:nvPr>
        </p:nvSpPr>
        <p:spPr>
          <a:xfrm>
            <a:off x="838200" y="1270000"/>
            <a:ext cx="8395099" cy="4906963"/>
          </a:xfrm>
          <a:prstGeom prst="rect">
            <a:avLst/>
          </a:prstGeom>
          <a:blipFill rotWithShape="1">
            <a:blip r:embed="rId3">
              <a:alphaModFix/>
            </a:blip>
            <a:stretch>
              <a:fillRect b="0" l="-1306" r="0" t="0"/>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444" name="Google Shape;444;p45"/>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5" name="Google Shape;445;p45"/>
          <p:cNvSpPr/>
          <p:nvPr/>
        </p:nvSpPr>
        <p:spPr>
          <a:xfrm>
            <a:off x="3409952" y="3067050"/>
            <a:ext cx="5823347" cy="2343150"/>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t/>
            </a:r>
            <a:endParaRPr b="1" sz="2100">
              <a:solidFill>
                <a:srgbClr val="8E0D3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6"/>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Poisson Distribution</a:t>
            </a:r>
            <a:endParaRPr/>
          </a:p>
        </p:txBody>
      </p:sp>
      <p:sp>
        <p:nvSpPr>
          <p:cNvPr id="451" name="Google Shape;451;p46"/>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2060"/>
              </a:buClr>
              <a:buSzPts val="2800"/>
              <a:buChar char="•"/>
            </a:pPr>
            <a:r>
              <a:rPr lang="en-US"/>
              <a:t>Customers arrive at a rate of </a:t>
            </a:r>
            <a:r>
              <a:rPr lang="en-US">
                <a:solidFill>
                  <a:srgbClr val="8E0D30"/>
                </a:solidFill>
              </a:rPr>
              <a:t>72</a:t>
            </a:r>
            <a:r>
              <a:rPr lang="en-US"/>
              <a:t> per hour.  What is the probability of </a:t>
            </a:r>
            <a:r>
              <a:rPr lang="en-US">
                <a:solidFill>
                  <a:srgbClr val="8E0D30"/>
                </a:solidFill>
              </a:rPr>
              <a:t>4</a:t>
            </a:r>
            <a:r>
              <a:rPr lang="en-US"/>
              <a:t> customers arriving in </a:t>
            </a:r>
            <a:r>
              <a:rPr lang="en-US">
                <a:solidFill>
                  <a:srgbClr val="8E0D30"/>
                </a:solidFill>
              </a:rPr>
              <a:t>3</a:t>
            </a:r>
            <a:r>
              <a:rPr lang="en-US"/>
              <a:t> minutes?</a:t>
            </a:r>
            <a:endParaRPr/>
          </a:p>
          <a:p>
            <a:pPr indent="-228600" lvl="0" marL="228600" rtl="0" algn="just">
              <a:lnSpc>
                <a:spcPct val="90000"/>
              </a:lnSpc>
              <a:spcBef>
                <a:spcPts val="1000"/>
              </a:spcBef>
              <a:spcAft>
                <a:spcPts val="0"/>
              </a:spcAft>
              <a:buClr>
                <a:srgbClr val="002060"/>
              </a:buClr>
              <a:buSzPts val="2800"/>
              <a:buChar char="•"/>
            </a:pPr>
            <a:r>
              <a:rPr lang="en-US"/>
              <a:t>Solution</a:t>
            </a:r>
            <a:endParaRPr/>
          </a:p>
          <a:p>
            <a:pPr indent="-228600" lvl="1" marL="685800" rtl="0" algn="just">
              <a:lnSpc>
                <a:spcPct val="90000"/>
              </a:lnSpc>
              <a:spcBef>
                <a:spcPts val="500"/>
              </a:spcBef>
              <a:spcAft>
                <a:spcPts val="0"/>
              </a:spcAft>
              <a:buClr>
                <a:srgbClr val="FF0000"/>
              </a:buClr>
              <a:buSzPts val="2400"/>
              <a:buChar char="•"/>
            </a:pPr>
            <a:r>
              <a:rPr b="1" lang="en-US"/>
              <a:t>72 Per Hr. = 1.2 Per Min. = 3.6 Per 3 Min. Interval</a:t>
            </a:r>
            <a:endParaRPr/>
          </a:p>
          <a:p>
            <a:pPr indent="-76200" lvl="1" marL="685800" rtl="0" algn="just">
              <a:lnSpc>
                <a:spcPct val="90000"/>
              </a:lnSpc>
              <a:spcBef>
                <a:spcPts val="500"/>
              </a:spcBef>
              <a:spcAft>
                <a:spcPts val="0"/>
              </a:spcAft>
              <a:buClr>
                <a:srgbClr val="FF0000"/>
              </a:buClr>
              <a:buSzPts val="2400"/>
              <a:buNone/>
            </a:pPr>
            <a:r>
              <a:t/>
            </a:r>
            <a:endParaRPr/>
          </a:p>
          <a:p>
            <a:pPr indent="-50800" lvl="0" marL="228600" rtl="0" algn="just">
              <a:lnSpc>
                <a:spcPct val="90000"/>
              </a:lnSpc>
              <a:spcBef>
                <a:spcPts val="1000"/>
              </a:spcBef>
              <a:spcAft>
                <a:spcPts val="0"/>
              </a:spcAft>
              <a:buClr>
                <a:srgbClr val="002060"/>
              </a:buClr>
              <a:buSzPts val="2800"/>
              <a:buNone/>
            </a:pPr>
            <a:r>
              <a:t/>
            </a:r>
            <a:endParaRPr/>
          </a:p>
        </p:txBody>
      </p:sp>
      <p:sp>
        <p:nvSpPr>
          <p:cNvPr id="452" name="Google Shape;452;p46"/>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3" name="Google Shape;453;p46"/>
          <p:cNvSpPr txBox="1"/>
          <p:nvPr/>
        </p:nvSpPr>
        <p:spPr>
          <a:xfrm>
            <a:off x="2711450" y="3467100"/>
            <a:ext cx="4873625" cy="27082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7"/>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Poisson Distribution</a:t>
            </a:r>
            <a:endParaRPr/>
          </a:p>
        </p:txBody>
      </p:sp>
      <p:sp>
        <p:nvSpPr>
          <p:cNvPr id="459" name="Google Shape;459;p47"/>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2060"/>
              </a:buClr>
              <a:buSzPts val="2800"/>
              <a:buChar char="•"/>
            </a:pPr>
            <a:r>
              <a:rPr lang="en-US"/>
              <a:t>Bob receives texts on the average of two every 3 minutes. Assume Poisson.</a:t>
            </a:r>
            <a:endParaRPr/>
          </a:p>
          <a:p>
            <a:pPr indent="-228600" lvl="0" marL="228600" rtl="0" algn="just">
              <a:lnSpc>
                <a:spcPct val="90000"/>
              </a:lnSpc>
              <a:spcBef>
                <a:spcPts val="1000"/>
              </a:spcBef>
              <a:spcAft>
                <a:spcPts val="0"/>
              </a:spcAft>
              <a:buClr>
                <a:srgbClr val="002060"/>
              </a:buClr>
              <a:buSzPts val="2800"/>
              <a:buChar char="•"/>
            </a:pPr>
            <a:r>
              <a:rPr lang="en-US"/>
              <a:t>Question: What is the probability of five or more texts arriving in a 9−minute period</a:t>
            </a:r>
            <a:endParaRPr/>
          </a:p>
        </p:txBody>
      </p:sp>
      <p:sp>
        <p:nvSpPr>
          <p:cNvPr id="460" name="Google Shape;460;p47"/>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61" name="Google Shape;461;p47"/>
          <p:cNvPicPr preferRelativeResize="0"/>
          <p:nvPr/>
        </p:nvPicPr>
        <p:blipFill rotWithShape="1">
          <a:blip r:embed="rId3">
            <a:alphaModFix/>
          </a:blip>
          <a:srcRect b="0" l="0" r="0" t="0"/>
          <a:stretch/>
        </p:blipFill>
        <p:spPr>
          <a:xfrm>
            <a:off x="2605647" y="3429000"/>
            <a:ext cx="4232897" cy="21599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8"/>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Properties of Poisson Distribution</a:t>
            </a:r>
            <a:endParaRPr/>
          </a:p>
        </p:txBody>
      </p:sp>
      <p:sp>
        <p:nvSpPr>
          <p:cNvPr id="467" name="Google Shape;467;p48"/>
          <p:cNvSpPr txBox="1"/>
          <p:nvPr>
            <p:ph idx="1" type="body"/>
          </p:nvPr>
        </p:nvSpPr>
        <p:spPr>
          <a:xfrm>
            <a:off x="838200" y="1270000"/>
            <a:ext cx="7622219" cy="490696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468" name="Google Shape;468;p48"/>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9"/>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Recall: Uniform discrete random variable</a:t>
            </a:r>
            <a:endParaRPr/>
          </a:p>
        </p:txBody>
      </p:sp>
      <p:sp>
        <p:nvSpPr>
          <p:cNvPr id="474" name="Google Shape;474;p49"/>
          <p:cNvSpPr txBox="1"/>
          <p:nvPr>
            <p:ph idx="1" type="body"/>
          </p:nvPr>
        </p:nvSpPr>
        <p:spPr>
          <a:xfrm>
            <a:off x="838200" y="1270000"/>
            <a:ext cx="7622219" cy="4906963"/>
          </a:xfrm>
          <a:prstGeom prst="rect">
            <a:avLst/>
          </a:prstGeom>
          <a:blipFill rotWithShape="1">
            <a:blip r:embed="rId3">
              <a:alphaModFix/>
            </a:blip>
            <a:stretch>
              <a:fillRect b="-122" l="-1438" r="-1598" t="-1987"/>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475" name="Google Shape;475;p49"/>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0"/>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Recall: Binomial random variable</a:t>
            </a:r>
            <a:endParaRPr/>
          </a:p>
        </p:txBody>
      </p:sp>
      <p:sp>
        <p:nvSpPr>
          <p:cNvPr id="481" name="Google Shape;481;p50"/>
          <p:cNvSpPr txBox="1"/>
          <p:nvPr>
            <p:ph idx="1" type="body"/>
          </p:nvPr>
        </p:nvSpPr>
        <p:spPr>
          <a:xfrm>
            <a:off x="838200" y="1270000"/>
            <a:ext cx="7622219" cy="4906963"/>
          </a:xfrm>
          <a:prstGeom prst="rect">
            <a:avLst/>
          </a:prstGeom>
          <a:blipFill rotWithShape="1">
            <a:blip r:embed="rId3">
              <a:alphaModFix/>
            </a:blip>
            <a:stretch>
              <a:fillRect b="0" l="-1438" r="-1598" t="-1987"/>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482" name="Google Shape;482;p50"/>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3" name="Google Shape;483;p50"/>
          <p:cNvSpPr txBox="1"/>
          <p:nvPr/>
        </p:nvSpPr>
        <p:spPr>
          <a:xfrm>
            <a:off x="2598821" y="5716909"/>
            <a:ext cx="3978442" cy="512191"/>
          </a:xfrm>
          <a:prstGeom prst="rect">
            <a:avLst/>
          </a:prstGeom>
          <a:blipFill rotWithShape="1">
            <a:blip r:embed="rId4">
              <a:alphaModFix/>
            </a:blip>
            <a:stretch>
              <a:fillRect b="-5951"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1"/>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Recall: Bernoulli random variable</a:t>
            </a:r>
            <a:endParaRPr/>
          </a:p>
        </p:txBody>
      </p:sp>
      <p:sp>
        <p:nvSpPr>
          <p:cNvPr id="489" name="Google Shape;489;p51"/>
          <p:cNvSpPr txBox="1"/>
          <p:nvPr>
            <p:ph idx="1" type="body"/>
          </p:nvPr>
        </p:nvSpPr>
        <p:spPr>
          <a:xfrm>
            <a:off x="838200" y="1270000"/>
            <a:ext cx="8050306" cy="4906963"/>
          </a:xfrm>
          <a:prstGeom prst="rect">
            <a:avLst/>
          </a:prstGeom>
          <a:blipFill rotWithShape="1">
            <a:blip r:embed="rId3">
              <a:alphaModFix/>
            </a:blip>
            <a:stretch>
              <a:fillRect b="0" l="-1363" r="-1514" t="-2111"/>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490" name="Google Shape;490;p51"/>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1" name="Google Shape;491;p51"/>
          <p:cNvPicPr preferRelativeResize="0"/>
          <p:nvPr/>
        </p:nvPicPr>
        <p:blipFill rotWithShape="1">
          <a:blip r:embed="rId4">
            <a:alphaModFix/>
          </a:blip>
          <a:srcRect b="0" l="0" r="0" t="0"/>
          <a:stretch/>
        </p:blipFill>
        <p:spPr>
          <a:xfrm>
            <a:off x="4572000" y="2950976"/>
            <a:ext cx="3048000" cy="719138"/>
          </a:xfrm>
          <a:prstGeom prst="rect">
            <a:avLst/>
          </a:prstGeom>
          <a:solidFill>
            <a:srgbClr val="CCFFFF"/>
          </a:solidFill>
          <a:ln cap="flat" cmpd="sng" w="9525">
            <a:solidFill>
              <a:schemeClr val="dk1"/>
            </a:solidFill>
            <a:prstDash val="solid"/>
            <a:miter lim="800000"/>
            <a:headEnd len="sm" w="sm" type="none"/>
            <a:tailEnd len="sm" w="sm" type="none"/>
          </a:ln>
        </p:spPr>
      </p:pic>
      <p:pic>
        <p:nvPicPr>
          <p:cNvPr id="492" name="Google Shape;492;p51"/>
          <p:cNvPicPr preferRelativeResize="0"/>
          <p:nvPr/>
        </p:nvPicPr>
        <p:blipFill rotWithShape="1">
          <a:blip r:embed="rId5">
            <a:alphaModFix/>
          </a:blip>
          <a:srcRect b="0" l="0" r="0" t="0"/>
          <a:stretch/>
        </p:blipFill>
        <p:spPr>
          <a:xfrm>
            <a:off x="4572000" y="3900301"/>
            <a:ext cx="3546475" cy="725487"/>
          </a:xfrm>
          <a:prstGeom prst="rect">
            <a:avLst/>
          </a:prstGeom>
          <a:solidFill>
            <a:srgbClr val="CCFFFF"/>
          </a:solidFill>
          <a:ln cap="flat" cmpd="sng" w="9525">
            <a:solidFill>
              <a:schemeClr val="dk1"/>
            </a:solidFill>
            <a:prstDash val="solid"/>
            <a:miter lim="800000"/>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2"/>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Recall: Poisson Distribution</a:t>
            </a:r>
            <a:endParaRPr/>
          </a:p>
        </p:txBody>
      </p:sp>
      <p:sp>
        <p:nvSpPr>
          <p:cNvPr id="498" name="Google Shape;498;p52"/>
          <p:cNvSpPr txBox="1"/>
          <p:nvPr>
            <p:ph idx="1" type="body"/>
          </p:nvPr>
        </p:nvSpPr>
        <p:spPr>
          <a:xfrm>
            <a:off x="838200" y="1270000"/>
            <a:ext cx="6399179" cy="4906963"/>
          </a:xfrm>
          <a:prstGeom prst="rect">
            <a:avLst/>
          </a:prstGeom>
          <a:blipFill rotWithShape="1">
            <a:blip r:embed="rId3">
              <a:alphaModFix/>
            </a:blip>
            <a:stretch>
              <a:fillRect b="0" l="-1809" r="-1715" t="-2608"/>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499" name="Google Shape;499;p52"/>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0" name="Google Shape;500;p52"/>
          <p:cNvSpPr txBox="1"/>
          <p:nvPr/>
        </p:nvSpPr>
        <p:spPr>
          <a:xfrm>
            <a:off x="7733489" y="2052536"/>
            <a:ext cx="4134255" cy="4251427"/>
          </a:xfrm>
          <a:prstGeom prst="rect">
            <a:avLst/>
          </a:prstGeom>
          <a:blipFill rotWithShape="1">
            <a:blip r:embed="rId4">
              <a:alphaModFix/>
            </a:blip>
            <a:stretch>
              <a:fillRect b="-860" l="-2358" r="-2654"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3"/>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Practice Example</a:t>
            </a:r>
            <a:endParaRPr/>
          </a:p>
        </p:txBody>
      </p:sp>
      <p:sp>
        <p:nvSpPr>
          <p:cNvPr id="506" name="Google Shape;506;p53"/>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2060"/>
              </a:buClr>
              <a:buSzPts val="2800"/>
              <a:buChar char="•"/>
            </a:pPr>
            <a:r>
              <a:rPr lang="en-US" sz="2800">
                <a:latin typeface="Times"/>
                <a:ea typeface="Times"/>
                <a:cs typeface="Times"/>
                <a:sym typeface="Times"/>
              </a:rPr>
              <a:t>As voters exit the polls, you ask a representative random sample of 6 voters if they voted for </a:t>
            </a:r>
            <a:r>
              <a:rPr i="1" lang="en-US" sz="2800">
                <a:latin typeface="Times"/>
                <a:ea typeface="Times"/>
                <a:cs typeface="Times"/>
                <a:sym typeface="Times"/>
              </a:rPr>
              <a:t>xyz</a:t>
            </a:r>
            <a:r>
              <a:rPr lang="en-US" sz="2800">
                <a:latin typeface="Times"/>
                <a:ea typeface="Times"/>
                <a:cs typeface="Times"/>
                <a:sym typeface="Times"/>
              </a:rPr>
              <a:t>. If the true percentage of voters who vote for </a:t>
            </a:r>
            <a:r>
              <a:rPr i="1" lang="en-US">
                <a:latin typeface="Times"/>
                <a:ea typeface="Times"/>
                <a:cs typeface="Times"/>
                <a:sym typeface="Times"/>
              </a:rPr>
              <a:t>xyz </a:t>
            </a:r>
            <a:r>
              <a:rPr lang="en-US" sz="2800">
                <a:latin typeface="Times"/>
                <a:ea typeface="Times"/>
                <a:cs typeface="Times"/>
                <a:sym typeface="Times"/>
              </a:rPr>
              <a:t>is 55.1%, what is the probability that, </a:t>
            </a:r>
            <a:r>
              <a:rPr i="1" lang="en-US" sz="2800">
                <a:latin typeface="Times"/>
                <a:ea typeface="Times"/>
                <a:cs typeface="Times"/>
                <a:sym typeface="Times"/>
              </a:rPr>
              <a:t>in your sample, </a:t>
            </a:r>
            <a:r>
              <a:rPr lang="en-US" sz="2800">
                <a:latin typeface="Times"/>
                <a:ea typeface="Times"/>
                <a:cs typeface="Times"/>
                <a:sym typeface="Times"/>
              </a:rPr>
              <a:t>exactly 2 voted for </a:t>
            </a:r>
            <a:r>
              <a:rPr i="1" lang="en-US">
                <a:latin typeface="Times"/>
                <a:ea typeface="Times"/>
                <a:cs typeface="Times"/>
                <a:sym typeface="Times"/>
              </a:rPr>
              <a:t>xyz  </a:t>
            </a:r>
            <a:r>
              <a:rPr lang="en-US" sz="2800">
                <a:latin typeface="Times"/>
                <a:ea typeface="Times"/>
                <a:cs typeface="Times"/>
                <a:sym typeface="Times"/>
              </a:rPr>
              <a:t>and 4 did not?</a:t>
            </a:r>
            <a:endParaRPr sz="2800"/>
          </a:p>
          <a:p>
            <a:pPr indent="-50800" lvl="0" marL="228600" rtl="0" algn="just">
              <a:lnSpc>
                <a:spcPct val="90000"/>
              </a:lnSpc>
              <a:spcBef>
                <a:spcPts val="1000"/>
              </a:spcBef>
              <a:spcAft>
                <a:spcPts val="0"/>
              </a:spcAft>
              <a:buClr>
                <a:srgbClr val="002060"/>
              </a:buClr>
              <a:buSzPts val="2800"/>
              <a:buNone/>
            </a:pPr>
            <a:r>
              <a:t/>
            </a:r>
            <a:endParaRPr/>
          </a:p>
        </p:txBody>
      </p:sp>
      <p:sp>
        <p:nvSpPr>
          <p:cNvPr id="507" name="Google Shape;507;p53"/>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8" name="Google Shape;508;p53"/>
          <p:cNvSpPr/>
          <p:nvPr/>
        </p:nvSpPr>
        <p:spPr>
          <a:xfrm>
            <a:off x="712693" y="4061014"/>
            <a:ext cx="10044953" cy="73642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4"/>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Practice Example</a:t>
            </a:r>
            <a:endParaRPr/>
          </a:p>
        </p:txBody>
      </p:sp>
      <p:sp>
        <p:nvSpPr>
          <p:cNvPr id="514" name="Google Shape;514;p54"/>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2060"/>
              </a:buClr>
              <a:buSzPts val="2800"/>
              <a:buChar char="•"/>
            </a:pPr>
            <a:r>
              <a:rPr lang="en-US" sz="2800">
                <a:latin typeface="Times"/>
                <a:ea typeface="Times"/>
                <a:cs typeface="Times"/>
                <a:sym typeface="Times"/>
              </a:rPr>
              <a:t>Four fair coins are flipped. If the outcomes are assumed independent, what is the probability that two heads and two tails are obtained?</a:t>
            </a:r>
            <a:endParaRPr/>
          </a:p>
        </p:txBody>
      </p:sp>
      <p:sp>
        <p:nvSpPr>
          <p:cNvPr id="515" name="Google Shape;515;p54"/>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6" name="Google Shape;516;p54"/>
          <p:cNvSpPr/>
          <p:nvPr/>
        </p:nvSpPr>
        <p:spPr>
          <a:xfrm>
            <a:off x="712693" y="3186955"/>
            <a:ext cx="10044953" cy="1040221"/>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sz="4000">
                <a:solidFill>
                  <a:srgbClr val="C00000"/>
                </a:solidFill>
              </a:rPr>
              <a:t>Random Variable</a:t>
            </a:r>
            <a:endParaRPr/>
          </a:p>
        </p:txBody>
      </p:sp>
      <p:sp>
        <p:nvSpPr>
          <p:cNvPr id="132" name="Google Shape;132;p19"/>
          <p:cNvSpPr txBox="1"/>
          <p:nvPr>
            <p:ph idx="1" type="body"/>
          </p:nvPr>
        </p:nvSpPr>
        <p:spPr>
          <a:xfrm>
            <a:off x="838200" y="1272916"/>
            <a:ext cx="7772400" cy="4906963"/>
          </a:xfrm>
          <a:prstGeom prst="rect">
            <a:avLst/>
          </a:prstGeom>
          <a:blipFill rotWithShape="1">
            <a:blip r:embed="rId3">
              <a:alphaModFix/>
            </a:blip>
            <a:stretch>
              <a:fillRect b="0" l="-1410" r="-1568" t="-2111"/>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133" name="Google Shape;133;p19"/>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5"/>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Geometric Distribution</a:t>
            </a:r>
            <a:endParaRPr/>
          </a:p>
        </p:txBody>
      </p:sp>
      <p:sp>
        <p:nvSpPr>
          <p:cNvPr id="522" name="Google Shape;522;p55"/>
          <p:cNvSpPr txBox="1"/>
          <p:nvPr>
            <p:ph idx="1" type="body"/>
          </p:nvPr>
        </p:nvSpPr>
        <p:spPr>
          <a:xfrm>
            <a:off x="838200" y="1081087"/>
            <a:ext cx="8050306" cy="5326063"/>
          </a:xfrm>
          <a:prstGeom prst="rect">
            <a:avLst/>
          </a:prstGeom>
          <a:blipFill rotWithShape="1">
            <a:blip r:embed="rId3">
              <a:alphaModFix/>
            </a:blip>
            <a:stretch>
              <a:fillRect b="0" l="-1363" r="-1514" t="-2515"/>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523" name="Google Shape;523;p55"/>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4" name="Google Shape;524;p55"/>
          <p:cNvSpPr txBox="1"/>
          <p:nvPr/>
        </p:nvSpPr>
        <p:spPr>
          <a:xfrm>
            <a:off x="9413822" y="5426439"/>
            <a:ext cx="1939977" cy="659411"/>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6"/>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Negative Binomial</a:t>
            </a:r>
            <a:endParaRPr/>
          </a:p>
        </p:txBody>
      </p:sp>
      <p:sp>
        <p:nvSpPr>
          <p:cNvPr id="530" name="Google Shape;530;p56"/>
          <p:cNvSpPr txBox="1"/>
          <p:nvPr>
            <p:ph idx="1" type="body"/>
          </p:nvPr>
        </p:nvSpPr>
        <p:spPr>
          <a:xfrm>
            <a:off x="838200" y="1270000"/>
            <a:ext cx="7916056" cy="4906963"/>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2060"/>
              </a:buClr>
              <a:buSzPts val="2800"/>
              <a:buChar char="•"/>
            </a:pPr>
            <a:r>
              <a:rPr lang="en-US"/>
              <a:t>Binomial:</a:t>
            </a:r>
            <a:endParaRPr/>
          </a:p>
          <a:p>
            <a:pPr indent="-457200" lvl="1" marL="914400" rtl="0" algn="just">
              <a:lnSpc>
                <a:spcPct val="90000"/>
              </a:lnSpc>
              <a:spcBef>
                <a:spcPts val="500"/>
              </a:spcBef>
              <a:spcAft>
                <a:spcPts val="0"/>
              </a:spcAft>
              <a:buClr>
                <a:srgbClr val="FF0000"/>
              </a:buClr>
              <a:buSzPts val="2400"/>
              <a:buFont typeface="Calibri"/>
              <a:buAutoNum type="arabicPeriod"/>
            </a:pPr>
            <a:r>
              <a:rPr lang="en-US"/>
              <a:t>Fixed number of n trials.</a:t>
            </a:r>
            <a:endParaRPr/>
          </a:p>
          <a:p>
            <a:pPr indent="-457200" lvl="1" marL="914400" rtl="0" algn="just">
              <a:lnSpc>
                <a:spcPct val="90000"/>
              </a:lnSpc>
              <a:spcBef>
                <a:spcPts val="500"/>
              </a:spcBef>
              <a:spcAft>
                <a:spcPts val="0"/>
              </a:spcAft>
              <a:buClr>
                <a:srgbClr val="FF0000"/>
              </a:buClr>
              <a:buSzPts val="2400"/>
              <a:buFont typeface="Calibri"/>
              <a:buAutoNum type="arabicPeriod"/>
            </a:pPr>
            <a:r>
              <a:rPr lang="en-US"/>
              <a:t>Each trial is independent.</a:t>
            </a:r>
            <a:endParaRPr/>
          </a:p>
          <a:p>
            <a:pPr indent="-457200" lvl="1" marL="914400" rtl="0" algn="just">
              <a:lnSpc>
                <a:spcPct val="90000"/>
              </a:lnSpc>
              <a:spcBef>
                <a:spcPts val="500"/>
              </a:spcBef>
              <a:spcAft>
                <a:spcPts val="0"/>
              </a:spcAft>
              <a:buClr>
                <a:srgbClr val="FF0000"/>
              </a:buClr>
              <a:buSzPts val="2400"/>
              <a:buFont typeface="Calibri"/>
              <a:buAutoNum type="arabicPeriod"/>
            </a:pPr>
            <a:r>
              <a:rPr lang="en-US"/>
              <a:t>Only two outcomes are possible (Success and Failure).</a:t>
            </a:r>
            <a:endParaRPr/>
          </a:p>
          <a:p>
            <a:pPr indent="-457200" lvl="1" marL="914400" rtl="0" algn="just">
              <a:lnSpc>
                <a:spcPct val="90000"/>
              </a:lnSpc>
              <a:spcBef>
                <a:spcPts val="500"/>
              </a:spcBef>
              <a:spcAft>
                <a:spcPts val="0"/>
              </a:spcAft>
              <a:buClr>
                <a:srgbClr val="FF0000"/>
              </a:buClr>
              <a:buSzPts val="2400"/>
              <a:buFont typeface="Calibri"/>
              <a:buAutoNum type="arabicPeriod"/>
            </a:pPr>
            <a:r>
              <a:rPr lang="en-US"/>
              <a:t>Probability of success (p) for each trial is constant.</a:t>
            </a:r>
            <a:endParaRPr/>
          </a:p>
          <a:p>
            <a:pPr indent="-457200" lvl="1" marL="914400" rtl="0" algn="just">
              <a:lnSpc>
                <a:spcPct val="90000"/>
              </a:lnSpc>
              <a:spcBef>
                <a:spcPts val="500"/>
              </a:spcBef>
              <a:spcAft>
                <a:spcPts val="0"/>
              </a:spcAft>
              <a:buClr>
                <a:srgbClr val="FF0000"/>
              </a:buClr>
              <a:buSzPts val="2400"/>
              <a:buFont typeface="Calibri"/>
              <a:buAutoNum type="arabicPeriod"/>
            </a:pPr>
            <a:r>
              <a:rPr lang="en-US"/>
              <a:t>A random variable Y= the number of successes.</a:t>
            </a:r>
            <a:endParaRPr/>
          </a:p>
          <a:p>
            <a:pPr indent="-228600" lvl="0" marL="228600" rtl="0" algn="just">
              <a:lnSpc>
                <a:spcPct val="90000"/>
              </a:lnSpc>
              <a:spcBef>
                <a:spcPts val="1000"/>
              </a:spcBef>
              <a:spcAft>
                <a:spcPts val="0"/>
              </a:spcAft>
              <a:buClr>
                <a:srgbClr val="002060"/>
              </a:buClr>
              <a:buSzPts val="2800"/>
              <a:buChar char="•"/>
            </a:pPr>
            <a:r>
              <a:rPr lang="en-US"/>
              <a:t>Negative Binomial</a:t>
            </a:r>
            <a:endParaRPr/>
          </a:p>
          <a:p>
            <a:pPr indent="-457200" lvl="1" marL="914400" rtl="0" algn="just">
              <a:lnSpc>
                <a:spcPct val="90000"/>
              </a:lnSpc>
              <a:spcBef>
                <a:spcPts val="500"/>
              </a:spcBef>
              <a:spcAft>
                <a:spcPts val="0"/>
              </a:spcAft>
              <a:buClr>
                <a:srgbClr val="FF0000"/>
              </a:buClr>
              <a:buSzPts val="2400"/>
              <a:buFont typeface="Calibri"/>
              <a:buAutoNum type="arabicPeriod"/>
            </a:pPr>
            <a:r>
              <a:rPr lang="en-US"/>
              <a:t>The number of trials, </a:t>
            </a:r>
            <a:r>
              <a:rPr lang="en-US">
                <a:solidFill>
                  <a:srgbClr val="002060"/>
                </a:solidFill>
              </a:rPr>
              <a:t>n is not fixed</a:t>
            </a:r>
            <a:r>
              <a:rPr lang="en-US"/>
              <a:t>.</a:t>
            </a:r>
            <a:endParaRPr/>
          </a:p>
          <a:p>
            <a:pPr indent="-457200" lvl="1" marL="914400" rtl="0" algn="just">
              <a:lnSpc>
                <a:spcPct val="90000"/>
              </a:lnSpc>
              <a:spcBef>
                <a:spcPts val="500"/>
              </a:spcBef>
              <a:spcAft>
                <a:spcPts val="0"/>
              </a:spcAft>
              <a:buClr>
                <a:srgbClr val="FF0000"/>
              </a:buClr>
              <a:buSzPts val="2400"/>
              <a:buFont typeface="Calibri"/>
              <a:buAutoNum type="arabicPeriod"/>
            </a:pPr>
            <a:r>
              <a:rPr lang="en-US"/>
              <a:t>Each trial is independent.</a:t>
            </a:r>
            <a:endParaRPr/>
          </a:p>
          <a:p>
            <a:pPr indent="-457200" lvl="1" marL="914400" rtl="0" algn="just">
              <a:lnSpc>
                <a:spcPct val="90000"/>
              </a:lnSpc>
              <a:spcBef>
                <a:spcPts val="500"/>
              </a:spcBef>
              <a:spcAft>
                <a:spcPts val="0"/>
              </a:spcAft>
              <a:buClr>
                <a:srgbClr val="FF0000"/>
              </a:buClr>
              <a:buSzPts val="2400"/>
              <a:buFont typeface="Calibri"/>
              <a:buAutoNum type="arabicPeriod"/>
            </a:pPr>
            <a:r>
              <a:rPr lang="en-US"/>
              <a:t>Only two outcomes are possible (Success and Failure).</a:t>
            </a:r>
            <a:endParaRPr/>
          </a:p>
          <a:p>
            <a:pPr indent="-457200" lvl="1" marL="914400" rtl="0" algn="just">
              <a:lnSpc>
                <a:spcPct val="90000"/>
              </a:lnSpc>
              <a:spcBef>
                <a:spcPts val="500"/>
              </a:spcBef>
              <a:spcAft>
                <a:spcPts val="0"/>
              </a:spcAft>
              <a:buClr>
                <a:srgbClr val="FF0000"/>
              </a:buClr>
              <a:buSzPts val="2400"/>
              <a:buFont typeface="Calibri"/>
              <a:buAutoNum type="arabicPeriod"/>
            </a:pPr>
            <a:r>
              <a:rPr lang="en-US"/>
              <a:t>Probability of success (p) for each trial is constant.</a:t>
            </a:r>
            <a:endParaRPr/>
          </a:p>
          <a:p>
            <a:pPr indent="-457200" lvl="1" marL="914400" rtl="0" algn="just">
              <a:lnSpc>
                <a:spcPct val="90000"/>
              </a:lnSpc>
              <a:spcBef>
                <a:spcPts val="500"/>
              </a:spcBef>
              <a:spcAft>
                <a:spcPts val="0"/>
              </a:spcAft>
              <a:buClr>
                <a:srgbClr val="FF0000"/>
              </a:buClr>
              <a:buSzPts val="2400"/>
              <a:buFont typeface="Calibri"/>
              <a:buAutoNum type="arabicPeriod"/>
            </a:pPr>
            <a:r>
              <a:rPr lang="en-US"/>
              <a:t>A random variable Y= </a:t>
            </a:r>
            <a:r>
              <a:rPr lang="en-US">
                <a:solidFill>
                  <a:srgbClr val="002060"/>
                </a:solidFill>
              </a:rPr>
              <a:t>the number of trials needed to make r successes.</a:t>
            </a:r>
            <a:endParaRPr/>
          </a:p>
          <a:p>
            <a:pPr indent="-50800" lvl="0" marL="228600" rtl="0" algn="just">
              <a:lnSpc>
                <a:spcPct val="90000"/>
              </a:lnSpc>
              <a:spcBef>
                <a:spcPts val="1000"/>
              </a:spcBef>
              <a:spcAft>
                <a:spcPts val="0"/>
              </a:spcAft>
              <a:buClr>
                <a:srgbClr val="002060"/>
              </a:buClr>
              <a:buSzPts val="2800"/>
              <a:buNone/>
            </a:pPr>
            <a:r>
              <a:t/>
            </a:r>
            <a:endParaRPr/>
          </a:p>
        </p:txBody>
      </p:sp>
      <p:sp>
        <p:nvSpPr>
          <p:cNvPr id="531" name="Google Shape;531;p56"/>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7"/>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Negative Binomial</a:t>
            </a:r>
            <a:endParaRPr/>
          </a:p>
        </p:txBody>
      </p:sp>
      <p:sp>
        <p:nvSpPr>
          <p:cNvPr id="537" name="Google Shape;537;p57"/>
          <p:cNvSpPr txBox="1"/>
          <p:nvPr>
            <p:ph idx="1" type="body"/>
          </p:nvPr>
        </p:nvSpPr>
        <p:spPr>
          <a:xfrm>
            <a:off x="838200" y="1270000"/>
            <a:ext cx="7916056" cy="4906963"/>
          </a:xfrm>
          <a:prstGeom prst="rect">
            <a:avLst/>
          </a:prstGeom>
          <a:blipFill rotWithShape="1">
            <a:blip r:embed="rId3">
              <a:alphaModFix/>
            </a:blip>
            <a:stretch>
              <a:fillRect b="0" l="-1385" r="-1155" t="-1987"/>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538" name="Google Shape;538;p57"/>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8"/>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Hypergeometric Distribution</a:t>
            </a:r>
            <a:endParaRPr/>
          </a:p>
        </p:txBody>
      </p:sp>
      <p:sp>
        <p:nvSpPr>
          <p:cNvPr id="544" name="Google Shape;544;p58"/>
          <p:cNvSpPr txBox="1"/>
          <p:nvPr>
            <p:ph idx="1" type="body"/>
          </p:nvPr>
        </p:nvSpPr>
        <p:spPr>
          <a:xfrm>
            <a:off x="838200" y="1270000"/>
            <a:ext cx="9924738" cy="4906963"/>
          </a:xfrm>
          <a:prstGeom prst="rect">
            <a:avLst/>
          </a:prstGeom>
          <a:blipFill rotWithShape="1">
            <a:blip r:embed="rId3">
              <a:alphaModFix/>
            </a:blip>
            <a:stretch>
              <a:fillRect b="0" l="-1105" r="-919" t="-1987"/>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545" name="Google Shape;545;p58"/>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9"/>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Hypergeometric Distribution</a:t>
            </a:r>
            <a:endParaRPr/>
          </a:p>
        </p:txBody>
      </p:sp>
      <p:sp>
        <p:nvSpPr>
          <p:cNvPr id="551" name="Google Shape;551;p59"/>
          <p:cNvSpPr txBox="1"/>
          <p:nvPr>
            <p:ph idx="1" type="body"/>
          </p:nvPr>
        </p:nvSpPr>
        <p:spPr>
          <a:xfrm>
            <a:off x="838200" y="1270000"/>
            <a:ext cx="9924738" cy="4906963"/>
          </a:xfrm>
          <a:prstGeom prst="rect">
            <a:avLst/>
          </a:prstGeom>
          <a:blipFill rotWithShape="1">
            <a:blip r:embed="rId3">
              <a:alphaModFix/>
            </a:blip>
            <a:stretch>
              <a:fillRect b="0" l="-1105" r="-919" t="-1987"/>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552" name="Google Shape;552;p59"/>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0"/>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Practice Example</a:t>
            </a:r>
            <a:endParaRPr/>
          </a:p>
        </p:txBody>
      </p:sp>
      <p:sp>
        <p:nvSpPr>
          <p:cNvPr id="558" name="Google Shape;558;p60"/>
          <p:cNvSpPr txBox="1"/>
          <p:nvPr>
            <p:ph idx="1" type="body"/>
          </p:nvPr>
        </p:nvSpPr>
        <p:spPr>
          <a:xfrm>
            <a:off x="838200" y="1270000"/>
            <a:ext cx="10860741" cy="4906963"/>
          </a:xfrm>
          <a:prstGeom prst="rect">
            <a:avLst/>
          </a:prstGeom>
          <a:blipFill rotWithShape="1">
            <a:blip r:embed="rId3">
              <a:alphaModFix/>
            </a:blip>
            <a:stretch>
              <a:fillRect b="0" l="-897" r="-1009" t="-3353"/>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sp>
        <p:nvSpPr>
          <p:cNvPr id="559" name="Google Shape;559;p60"/>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1"/>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Reference</a:t>
            </a:r>
            <a:endParaRPr/>
          </a:p>
        </p:txBody>
      </p:sp>
      <p:sp>
        <p:nvSpPr>
          <p:cNvPr id="565" name="Google Shape;565;p61"/>
          <p:cNvSpPr txBox="1"/>
          <p:nvPr>
            <p:ph idx="1" type="body"/>
          </p:nvPr>
        </p:nvSpPr>
        <p:spPr>
          <a:xfrm>
            <a:off x="838200" y="1270000"/>
            <a:ext cx="7772400"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00"/>
              </a:buClr>
              <a:buSzPts val="2800"/>
              <a:buChar char="•"/>
            </a:pPr>
            <a:r>
              <a:rPr b="0" lang="en-US">
                <a:solidFill>
                  <a:srgbClr val="FF0000"/>
                </a:solidFill>
                <a:latin typeface="Arial"/>
                <a:ea typeface="Arial"/>
                <a:cs typeface="Arial"/>
                <a:sym typeface="Arial"/>
              </a:rPr>
              <a:t>L</a:t>
            </a:r>
            <a:r>
              <a:rPr b="0" i="0" lang="en-US" sz="2800">
                <a:solidFill>
                  <a:srgbClr val="FF0000"/>
                </a:solidFill>
                <a:latin typeface="Arial"/>
                <a:ea typeface="Arial"/>
                <a:cs typeface="Arial"/>
                <a:sym typeface="Arial"/>
              </a:rPr>
              <a:t>ecture notes on Probability Theory by Phanuel Mariano</a:t>
            </a:r>
            <a:endParaRPr/>
          </a:p>
          <a:p>
            <a:pPr indent="-228600" lvl="0" marL="228600" rtl="0" algn="l">
              <a:lnSpc>
                <a:spcPct val="90000"/>
              </a:lnSpc>
              <a:spcBef>
                <a:spcPts val="1000"/>
              </a:spcBef>
              <a:spcAft>
                <a:spcPts val="0"/>
              </a:spcAft>
              <a:buClr>
                <a:srgbClr val="0F1111"/>
              </a:buClr>
              <a:buSzPts val="2800"/>
              <a:buChar char="•"/>
            </a:pPr>
            <a:r>
              <a:rPr b="1" i="0" lang="en-US">
                <a:solidFill>
                  <a:srgbClr val="0F1111"/>
                </a:solidFill>
                <a:latin typeface="Arial"/>
                <a:ea typeface="Arial"/>
                <a:cs typeface="Arial"/>
                <a:sym typeface="Arial"/>
              </a:rPr>
              <a:t>Schaum's Outline of Probability and Statistics, 4th Edition</a:t>
            </a:r>
            <a:endParaRPr/>
          </a:p>
        </p:txBody>
      </p:sp>
      <p:sp>
        <p:nvSpPr>
          <p:cNvPr id="566" name="Google Shape;566;p61"/>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Random Variable</a:t>
            </a:r>
            <a:endParaRPr/>
          </a:p>
        </p:txBody>
      </p:sp>
      <p:sp>
        <p:nvSpPr>
          <p:cNvPr id="139" name="Google Shape;139;p20"/>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sz="2800" u="none" cap="none" strike="noStrike">
                <a:solidFill>
                  <a:schemeClr val="dk1"/>
                </a:solidFill>
                <a:latin typeface="Calibri"/>
                <a:ea typeface="Calibri"/>
                <a:cs typeface="Calibri"/>
                <a:sym typeface="Calibri"/>
              </a:rPr>
              <a:t>Discrete Random Variable</a:t>
            </a:r>
            <a:endParaRPr sz="1200">
              <a:solidFill>
                <a:schemeClr val="dk1"/>
              </a:solidFill>
            </a:endParaRPr>
          </a:p>
          <a:p>
            <a:pPr indent="-228600" lvl="0" marL="228600" rtl="0" algn="just">
              <a:lnSpc>
                <a:spcPct val="90000"/>
              </a:lnSpc>
              <a:spcBef>
                <a:spcPts val="1000"/>
              </a:spcBef>
              <a:spcAft>
                <a:spcPts val="0"/>
              </a:spcAft>
              <a:buClr>
                <a:schemeClr val="dk1"/>
              </a:buClr>
              <a:buSzPts val="2800"/>
              <a:buChar char="•"/>
            </a:pPr>
            <a:r>
              <a:rPr b="1" i="0" lang="en-US" sz="2800" u="none" cap="none" strike="noStrike">
                <a:solidFill>
                  <a:schemeClr val="dk1"/>
                </a:solidFill>
                <a:latin typeface="Calibri"/>
                <a:ea typeface="Calibri"/>
                <a:cs typeface="Calibri"/>
                <a:sym typeface="Calibri"/>
              </a:rPr>
              <a:t>Continuous Random Variable</a:t>
            </a:r>
            <a:endParaRPr sz="1200">
              <a:solidFill>
                <a:schemeClr val="dk1"/>
              </a:solidFill>
            </a:endParaRPr>
          </a:p>
          <a:p>
            <a:pPr indent="-50800" lvl="0" marL="228600" rtl="0" algn="just">
              <a:lnSpc>
                <a:spcPct val="90000"/>
              </a:lnSpc>
              <a:spcBef>
                <a:spcPts val="1000"/>
              </a:spcBef>
              <a:spcAft>
                <a:spcPts val="0"/>
              </a:spcAft>
              <a:buClr>
                <a:srgbClr val="002060"/>
              </a:buClr>
              <a:buSzPts val="2800"/>
              <a:buNone/>
            </a:pPr>
            <a:r>
              <a:t/>
            </a:r>
            <a:endParaRPr>
              <a:solidFill>
                <a:srgbClr val="A50021"/>
              </a:solidFill>
            </a:endParaRPr>
          </a:p>
          <a:p>
            <a:pPr indent="-50800" lvl="0" marL="228600" rtl="0" algn="just">
              <a:lnSpc>
                <a:spcPct val="90000"/>
              </a:lnSpc>
              <a:spcBef>
                <a:spcPts val="1000"/>
              </a:spcBef>
              <a:spcAft>
                <a:spcPts val="0"/>
              </a:spcAft>
              <a:buClr>
                <a:srgbClr val="002060"/>
              </a:buClr>
              <a:buSzPts val="2800"/>
              <a:buNone/>
            </a:pPr>
            <a:r>
              <a:t/>
            </a:r>
            <a:endParaRPr/>
          </a:p>
        </p:txBody>
      </p:sp>
      <p:sp>
        <p:nvSpPr>
          <p:cNvPr id="140" name="Google Shape;140;p20"/>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Discrete Random Variable</a:t>
            </a:r>
            <a:endParaRPr/>
          </a:p>
        </p:txBody>
      </p:sp>
      <p:sp>
        <p:nvSpPr>
          <p:cNvPr id="146" name="Google Shape;146;p21"/>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2060"/>
              </a:buClr>
              <a:buSzPts val="2800"/>
              <a:buChar char="•"/>
            </a:pPr>
            <a:r>
              <a:rPr lang="en-US"/>
              <a:t>Random variables that can assume a countable number (finite or infinite) of values are called discrete.</a:t>
            </a:r>
            <a:endParaRPr/>
          </a:p>
          <a:p>
            <a:pPr indent="-228600" lvl="0" marL="228600" rtl="0" algn="just">
              <a:lnSpc>
                <a:spcPct val="90000"/>
              </a:lnSpc>
              <a:spcBef>
                <a:spcPts val="1000"/>
              </a:spcBef>
              <a:spcAft>
                <a:spcPts val="0"/>
              </a:spcAft>
              <a:buClr>
                <a:srgbClr val="002060"/>
              </a:buClr>
              <a:buSzPts val="2800"/>
              <a:buChar char="•"/>
            </a:pPr>
            <a:r>
              <a:rPr b="1" lang="en-US" sz="2800"/>
              <a:t>Examples</a:t>
            </a:r>
            <a:endParaRPr/>
          </a:p>
          <a:p>
            <a:pPr indent="-50800" lvl="0" marL="228600" rtl="0" algn="just">
              <a:lnSpc>
                <a:spcPct val="90000"/>
              </a:lnSpc>
              <a:spcBef>
                <a:spcPts val="1000"/>
              </a:spcBef>
              <a:spcAft>
                <a:spcPts val="0"/>
              </a:spcAft>
              <a:buClr>
                <a:srgbClr val="002060"/>
              </a:buClr>
              <a:buSzPts val="2800"/>
              <a:buNone/>
            </a:pPr>
            <a:r>
              <a:t/>
            </a:r>
            <a:endParaRPr/>
          </a:p>
        </p:txBody>
      </p:sp>
      <p:sp>
        <p:nvSpPr>
          <p:cNvPr id="147" name="Google Shape;147;p21"/>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48" name="Google Shape;148;p21"/>
          <p:cNvGrpSpPr/>
          <p:nvPr/>
        </p:nvGrpSpPr>
        <p:grpSpPr>
          <a:xfrm>
            <a:off x="1285674" y="3567956"/>
            <a:ext cx="6087985" cy="2158950"/>
            <a:chOff x="1623725" y="3568447"/>
            <a:chExt cx="6087985" cy="2158950"/>
          </a:xfrm>
        </p:grpSpPr>
        <p:sp>
          <p:nvSpPr>
            <p:cNvPr id="149" name="Google Shape;149;p21"/>
            <p:cNvSpPr/>
            <p:nvPr/>
          </p:nvSpPr>
          <p:spPr>
            <a:xfrm>
              <a:off x="1635630" y="3618777"/>
              <a:ext cx="5943600" cy="300082"/>
            </a:xfrm>
            <a:prstGeom prst="rect">
              <a:avLst/>
            </a:prstGeom>
            <a:solidFill>
              <a:srgbClr val="E9F05A">
                <a:alpha val="6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50" name="Google Shape;150;p21"/>
            <p:cNvSpPr/>
            <p:nvPr/>
          </p:nvSpPr>
          <p:spPr>
            <a:xfrm>
              <a:off x="1988174" y="3568447"/>
              <a:ext cx="1424974" cy="390493"/>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2100">
                  <a:solidFill>
                    <a:schemeClr val="dk1"/>
                  </a:solidFill>
                  <a:latin typeface="Calibri"/>
                  <a:ea typeface="Calibri"/>
                  <a:cs typeface="Calibri"/>
                  <a:sym typeface="Calibri"/>
                </a:rPr>
                <a:t>Experiment</a:t>
              </a:r>
              <a:endParaRPr/>
            </a:p>
          </p:txBody>
        </p:sp>
        <p:sp>
          <p:nvSpPr>
            <p:cNvPr id="151" name="Google Shape;151;p21"/>
            <p:cNvSpPr/>
            <p:nvPr/>
          </p:nvSpPr>
          <p:spPr>
            <a:xfrm>
              <a:off x="3651391" y="3576581"/>
              <a:ext cx="2052572" cy="390493"/>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2100">
                  <a:solidFill>
                    <a:schemeClr val="dk1"/>
                  </a:solidFill>
                  <a:latin typeface="Calibri"/>
                  <a:ea typeface="Calibri"/>
                  <a:cs typeface="Calibri"/>
                  <a:sym typeface="Calibri"/>
                </a:rPr>
                <a:t>Random Variable</a:t>
              </a:r>
              <a:endParaRPr/>
            </a:p>
          </p:txBody>
        </p:sp>
        <p:sp>
          <p:nvSpPr>
            <p:cNvPr id="152" name="Google Shape;152;p21"/>
            <p:cNvSpPr/>
            <p:nvPr/>
          </p:nvSpPr>
          <p:spPr>
            <a:xfrm>
              <a:off x="5783811" y="3595989"/>
              <a:ext cx="1927899" cy="390492"/>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2100">
                  <a:solidFill>
                    <a:schemeClr val="dk1"/>
                  </a:solidFill>
                  <a:latin typeface="Calibri"/>
                  <a:ea typeface="Calibri"/>
                  <a:cs typeface="Calibri"/>
                  <a:sym typeface="Calibri"/>
                </a:rPr>
                <a:t>Possible Values</a:t>
              </a:r>
              <a:endParaRPr/>
            </a:p>
          </p:txBody>
        </p:sp>
        <p:grpSp>
          <p:nvGrpSpPr>
            <p:cNvPr id="153" name="Google Shape;153;p21"/>
            <p:cNvGrpSpPr/>
            <p:nvPr/>
          </p:nvGrpSpPr>
          <p:grpSpPr>
            <a:xfrm>
              <a:off x="1623725" y="4217684"/>
              <a:ext cx="5944790" cy="428625"/>
              <a:chOff x="383" y="1961"/>
              <a:chExt cx="4993" cy="360"/>
            </a:xfrm>
          </p:grpSpPr>
          <p:sp>
            <p:nvSpPr>
              <p:cNvPr id="154" name="Google Shape;154;p21"/>
              <p:cNvSpPr/>
              <p:nvPr/>
            </p:nvSpPr>
            <p:spPr>
              <a:xfrm>
                <a:off x="383" y="1961"/>
                <a:ext cx="1909"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1950">
                    <a:solidFill>
                      <a:schemeClr val="dk1"/>
                    </a:solidFill>
                    <a:latin typeface="Calibri"/>
                    <a:ea typeface="Calibri"/>
                    <a:cs typeface="Calibri"/>
                    <a:sym typeface="Calibri"/>
                  </a:rPr>
                  <a:t>Make 100 Sales Calls</a:t>
                </a:r>
                <a:endParaRPr/>
              </a:p>
            </p:txBody>
          </p:sp>
          <p:sp>
            <p:nvSpPr>
              <p:cNvPr id="155" name="Google Shape;155;p21"/>
              <p:cNvSpPr/>
              <p:nvPr/>
            </p:nvSpPr>
            <p:spPr>
              <a:xfrm>
                <a:off x="2592" y="1961"/>
                <a:ext cx="712"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1950">
                    <a:solidFill>
                      <a:schemeClr val="dk1"/>
                    </a:solidFill>
                    <a:latin typeface="Calibri"/>
                    <a:ea typeface="Calibri"/>
                    <a:cs typeface="Calibri"/>
                    <a:sym typeface="Calibri"/>
                  </a:rPr>
                  <a:t># Sales</a:t>
                </a:r>
                <a:endParaRPr/>
              </a:p>
            </p:txBody>
          </p:sp>
          <p:sp>
            <p:nvSpPr>
              <p:cNvPr id="156" name="Google Shape;156;p21"/>
              <p:cNvSpPr/>
              <p:nvPr/>
            </p:nvSpPr>
            <p:spPr>
              <a:xfrm>
                <a:off x="3805" y="1961"/>
                <a:ext cx="1327"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1950">
                    <a:solidFill>
                      <a:schemeClr val="dk1"/>
                    </a:solidFill>
                    <a:latin typeface="Calibri"/>
                    <a:ea typeface="Calibri"/>
                    <a:cs typeface="Calibri"/>
                    <a:sym typeface="Calibri"/>
                  </a:rPr>
                  <a:t>0, 1, 2, ..., 100</a:t>
                </a:r>
                <a:endParaRPr/>
              </a:p>
            </p:txBody>
          </p:sp>
          <p:cxnSp>
            <p:nvCxnSpPr>
              <p:cNvPr id="157" name="Google Shape;157;p21"/>
              <p:cNvCxnSpPr/>
              <p:nvPr/>
            </p:nvCxnSpPr>
            <p:spPr>
              <a:xfrm>
                <a:off x="384" y="2321"/>
                <a:ext cx="4992" cy="0"/>
              </a:xfrm>
              <a:prstGeom prst="straightConnector1">
                <a:avLst/>
              </a:prstGeom>
              <a:noFill/>
              <a:ln cap="flat" cmpd="sng" w="38100">
                <a:solidFill>
                  <a:srgbClr val="E9F05A"/>
                </a:solidFill>
                <a:prstDash val="solid"/>
                <a:round/>
                <a:headEnd len="med" w="med" type="none"/>
                <a:tailEnd len="med" w="med" type="none"/>
              </a:ln>
            </p:spPr>
          </p:cxnSp>
        </p:grpSp>
        <p:grpSp>
          <p:nvGrpSpPr>
            <p:cNvPr id="158" name="Google Shape;158;p21"/>
            <p:cNvGrpSpPr/>
            <p:nvPr/>
          </p:nvGrpSpPr>
          <p:grpSpPr>
            <a:xfrm>
              <a:off x="1623725" y="4757038"/>
              <a:ext cx="5944790" cy="431006"/>
              <a:chOff x="383" y="2414"/>
              <a:chExt cx="4993" cy="362"/>
            </a:xfrm>
          </p:grpSpPr>
          <p:sp>
            <p:nvSpPr>
              <p:cNvPr id="159" name="Google Shape;159;p21"/>
              <p:cNvSpPr/>
              <p:nvPr/>
            </p:nvSpPr>
            <p:spPr>
              <a:xfrm>
                <a:off x="383" y="2414"/>
                <a:ext cx="1638"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1950">
                    <a:solidFill>
                      <a:schemeClr val="dk1"/>
                    </a:solidFill>
                    <a:latin typeface="Calibri"/>
                    <a:ea typeface="Calibri"/>
                    <a:cs typeface="Calibri"/>
                    <a:sym typeface="Calibri"/>
                  </a:rPr>
                  <a:t>Inspect 70 Radios</a:t>
                </a:r>
                <a:endParaRPr/>
              </a:p>
            </p:txBody>
          </p:sp>
          <p:sp>
            <p:nvSpPr>
              <p:cNvPr id="160" name="Google Shape;160;p21"/>
              <p:cNvSpPr/>
              <p:nvPr/>
            </p:nvSpPr>
            <p:spPr>
              <a:xfrm>
                <a:off x="2592" y="2414"/>
                <a:ext cx="1088"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1950">
                    <a:solidFill>
                      <a:schemeClr val="dk1"/>
                    </a:solidFill>
                    <a:latin typeface="Calibri"/>
                    <a:ea typeface="Calibri"/>
                    <a:cs typeface="Calibri"/>
                    <a:sym typeface="Calibri"/>
                  </a:rPr>
                  <a:t># Defective</a:t>
                </a:r>
                <a:endParaRPr/>
              </a:p>
            </p:txBody>
          </p:sp>
          <p:sp>
            <p:nvSpPr>
              <p:cNvPr id="161" name="Google Shape;161;p21"/>
              <p:cNvSpPr/>
              <p:nvPr/>
            </p:nvSpPr>
            <p:spPr>
              <a:xfrm>
                <a:off x="3805" y="2414"/>
                <a:ext cx="1220"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1950">
                    <a:solidFill>
                      <a:schemeClr val="dk1"/>
                    </a:solidFill>
                    <a:latin typeface="Calibri"/>
                    <a:ea typeface="Calibri"/>
                    <a:cs typeface="Calibri"/>
                    <a:sym typeface="Calibri"/>
                  </a:rPr>
                  <a:t>0, 1, 2, ..., 70</a:t>
                </a:r>
                <a:endParaRPr/>
              </a:p>
            </p:txBody>
          </p:sp>
          <p:cxnSp>
            <p:nvCxnSpPr>
              <p:cNvPr id="162" name="Google Shape;162;p21"/>
              <p:cNvCxnSpPr/>
              <p:nvPr/>
            </p:nvCxnSpPr>
            <p:spPr>
              <a:xfrm>
                <a:off x="384" y="2776"/>
                <a:ext cx="4992" cy="0"/>
              </a:xfrm>
              <a:prstGeom prst="straightConnector1">
                <a:avLst/>
              </a:prstGeom>
              <a:noFill/>
              <a:ln cap="flat" cmpd="sng" w="38100">
                <a:solidFill>
                  <a:srgbClr val="E9F05A"/>
                </a:solidFill>
                <a:prstDash val="solid"/>
                <a:round/>
                <a:headEnd len="med" w="med" type="none"/>
                <a:tailEnd len="med" w="med" type="none"/>
              </a:ln>
            </p:spPr>
          </p:cxnSp>
        </p:grpSp>
        <p:grpSp>
          <p:nvGrpSpPr>
            <p:cNvPr id="163" name="Google Shape;163;p21"/>
            <p:cNvGrpSpPr/>
            <p:nvPr/>
          </p:nvGrpSpPr>
          <p:grpSpPr>
            <a:xfrm>
              <a:off x="1623725" y="5296391"/>
              <a:ext cx="5944790" cy="431006"/>
              <a:chOff x="383" y="2867"/>
              <a:chExt cx="4993" cy="362"/>
            </a:xfrm>
          </p:grpSpPr>
          <p:sp>
            <p:nvSpPr>
              <p:cNvPr id="164" name="Google Shape;164;p21"/>
              <p:cNvSpPr/>
              <p:nvPr/>
            </p:nvSpPr>
            <p:spPr>
              <a:xfrm>
                <a:off x="383" y="2867"/>
                <a:ext cx="1959"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1950">
                    <a:solidFill>
                      <a:schemeClr val="dk1"/>
                    </a:solidFill>
                    <a:latin typeface="Calibri"/>
                    <a:ea typeface="Calibri"/>
                    <a:cs typeface="Calibri"/>
                    <a:sym typeface="Calibri"/>
                  </a:rPr>
                  <a:t>Answer 33 Questions</a:t>
                </a:r>
                <a:endParaRPr/>
              </a:p>
            </p:txBody>
          </p:sp>
          <p:sp>
            <p:nvSpPr>
              <p:cNvPr id="165" name="Google Shape;165;p21"/>
              <p:cNvSpPr/>
              <p:nvPr/>
            </p:nvSpPr>
            <p:spPr>
              <a:xfrm>
                <a:off x="2592" y="2867"/>
                <a:ext cx="904"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1950">
                    <a:solidFill>
                      <a:schemeClr val="dk1"/>
                    </a:solidFill>
                    <a:latin typeface="Calibri"/>
                    <a:ea typeface="Calibri"/>
                    <a:cs typeface="Calibri"/>
                    <a:sym typeface="Calibri"/>
                  </a:rPr>
                  <a:t># Correct</a:t>
                </a:r>
                <a:endParaRPr/>
              </a:p>
            </p:txBody>
          </p:sp>
          <p:sp>
            <p:nvSpPr>
              <p:cNvPr id="166" name="Google Shape;166;p21"/>
              <p:cNvSpPr/>
              <p:nvPr/>
            </p:nvSpPr>
            <p:spPr>
              <a:xfrm>
                <a:off x="3805" y="2867"/>
                <a:ext cx="1220"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1950">
                    <a:solidFill>
                      <a:schemeClr val="dk1"/>
                    </a:solidFill>
                    <a:latin typeface="Calibri"/>
                    <a:ea typeface="Calibri"/>
                    <a:cs typeface="Calibri"/>
                    <a:sym typeface="Calibri"/>
                  </a:rPr>
                  <a:t>0, 1, 2, ..., 33</a:t>
                </a:r>
                <a:endParaRPr/>
              </a:p>
            </p:txBody>
          </p:sp>
          <p:cxnSp>
            <p:nvCxnSpPr>
              <p:cNvPr id="167" name="Google Shape;167;p21"/>
              <p:cNvCxnSpPr/>
              <p:nvPr/>
            </p:nvCxnSpPr>
            <p:spPr>
              <a:xfrm>
                <a:off x="384" y="3229"/>
                <a:ext cx="4992" cy="0"/>
              </a:xfrm>
              <a:prstGeom prst="straightConnector1">
                <a:avLst/>
              </a:prstGeom>
              <a:noFill/>
              <a:ln cap="flat" cmpd="sng" w="38100">
                <a:solidFill>
                  <a:srgbClr val="E9F05A"/>
                </a:solidFill>
                <a:prstDash val="solid"/>
                <a:round/>
                <a:headEnd len="med" w="med" type="none"/>
                <a:tailEnd len="med" w="med" type="none"/>
              </a:ln>
            </p:spPr>
          </p:cxnSp>
        </p:grpSp>
        <p:cxnSp>
          <p:nvCxnSpPr>
            <p:cNvPr id="168" name="Google Shape;168;p21"/>
            <p:cNvCxnSpPr/>
            <p:nvPr/>
          </p:nvCxnSpPr>
          <p:spPr>
            <a:xfrm>
              <a:off x="1635630" y="4114099"/>
              <a:ext cx="5943600" cy="0"/>
            </a:xfrm>
            <a:prstGeom prst="straightConnector1">
              <a:avLst/>
            </a:prstGeom>
            <a:noFill/>
            <a:ln cap="flat" cmpd="sng" w="57150">
              <a:solidFill>
                <a:srgbClr val="E9F05A"/>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lang="en-US"/>
              <a:t>Continuous Random Variable</a:t>
            </a:r>
            <a:endParaRPr/>
          </a:p>
        </p:txBody>
      </p:sp>
      <p:sp>
        <p:nvSpPr>
          <p:cNvPr id="174" name="Google Shape;174;p22"/>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2060"/>
              </a:buClr>
              <a:buSzPts val="2800"/>
              <a:buChar char="•"/>
            </a:pPr>
            <a:r>
              <a:rPr lang="en-US"/>
              <a:t>A continuous random variable is a random variable with infinitely many possible values (in an interval of real numbers ).</a:t>
            </a:r>
            <a:endParaRPr/>
          </a:p>
        </p:txBody>
      </p:sp>
      <p:sp>
        <p:nvSpPr>
          <p:cNvPr id="175" name="Google Shape;175;p22"/>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76" name="Google Shape;176;p22"/>
          <p:cNvGrpSpPr/>
          <p:nvPr/>
        </p:nvGrpSpPr>
        <p:grpSpPr>
          <a:xfrm>
            <a:off x="1191215" y="3247535"/>
            <a:ext cx="6916188" cy="3081960"/>
            <a:chOff x="1600200" y="3237510"/>
            <a:chExt cx="6166247" cy="2872998"/>
          </a:xfrm>
        </p:grpSpPr>
        <p:grpSp>
          <p:nvGrpSpPr>
            <p:cNvPr id="177" name="Google Shape;177;p22"/>
            <p:cNvGrpSpPr/>
            <p:nvPr/>
          </p:nvGrpSpPr>
          <p:grpSpPr>
            <a:xfrm>
              <a:off x="1601392" y="5269419"/>
              <a:ext cx="5641182" cy="654843"/>
              <a:chOff x="385" y="3109"/>
              <a:chExt cx="4738" cy="550"/>
            </a:xfrm>
          </p:grpSpPr>
          <p:sp>
            <p:nvSpPr>
              <p:cNvPr id="178" name="Google Shape;178;p22"/>
              <p:cNvSpPr/>
              <p:nvPr/>
            </p:nvSpPr>
            <p:spPr>
              <a:xfrm>
                <a:off x="385" y="3109"/>
                <a:ext cx="1339"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Measure Time</a:t>
                </a:r>
                <a:endParaRPr/>
              </a:p>
            </p:txBody>
          </p:sp>
          <p:sp>
            <p:nvSpPr>
              <p:cNvPr id="179" name="Google Shape;179;p22"/>
              <p:cNvSpPr/>
              <p:nvPr/>
            </p:nvSpPr>
            <p:spPr>
              <a:xfrm>
                <a:off x="385" y="3350"/>
                <a:ext cx="1558"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Between Arrivals</a:t>
                </a:r>
                <a:endParaRPr/>
              </a:p>
            </p:txBody>
          </p:sp>
          <p:sp>
            <p:nvSpPr>
              <p:cNvPr id="180" name="Google Shape;180;p22"/>
              <p:cNvSpPr/>
              <p:nvPr/>
            </p:nvSpPr>
            <p:spPr>
              <a:xfrm>
                <a:off x="2594" y="3109"/>
                <a:ext cx="1142"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Inter-Arrival</a:t>
                </a:r>
                <a:endParaRPr/>
              </a:p>
            </p:txBody>
          </p:sp>
          <p:sp>
            <p:nvSpPr>
              <p:cNvPr id="181" name="Google Shape;181;p22"/>
              <p:cNvSpPr/>
              <p:nvPr/>
            </p:nvSpPr>
            <p:spPr>
              <a:xfrm>
                <a:off x="2594" y="3350"/>
                <a:ext cx="539"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Time</a:t>
                </a:r>
                <a:endParaRPr/>
              </a:p>
            </p:txBody>
          </p:sp>
          <p:sp>
            <p:nvSpPr>
              <p:cNvPr id="182" name="Google Shape;182;p22"/>
              <p:cNvSpPr/>
              <p:nvPr/>
            </p:nvSpPr>
            <p:spPr>
              <a:xfrm>
                <a:off x="3808" y="3109"/>
                <a:ext cx="1315"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0, 1.3, 2.78, ...</a:t>
                </a:r>
                <a:endParaRPr/>
              </a:p>
            </p:txBody>
          </p:sp>
        </p:grpSp>
        <p:sp>
          <p:nvSpPr>
            <p:cNvPr id="183" name="Google Shape;183;p22"/>
            <p:cNvSpPr/>
            <p:nvPr/>
          </p:nvSpPr>
          <p:spPr>
            <a:xfrm>
              <a:off x="1610916" y="3303676"/>
              <a:ext cx="5943600" cy="300082"/>
            </a:xfrm>
            <a:prstGeom prst="rect">
              <a:avLst/>
            </a:prstGeom>
            <a:solidFill>
              <a:srgbClr val="E9F05A">
                <a:alpha val="6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84" name="Google Shape;184;p22"/>
            <p:cNvSpPr/>
            <p:nvPr/>
          </p:nvSpPr>
          <p:spPr>
            <a:xfrm>
              <a:off x="2126456" y="3238215"/>
              <a:ext cx="1424974" cy="390493"/>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2100">
                  <a:solidFill>
                    <a:schemeClr val="dk1"/>
                  </a:solidFill>
                  <a:latin typeface="Calibri"/>
                  <a:ea typeface="Calibri"/>
                  <a:cs typeface="Calibri"/>
                  <a:sym typeface="Calibri"/>
                </a:rPr>
                <a:t>Experiment</a:t>
              </a:r>
              <a:endParaRPr/>
            </a:p>
          </p:txBody>
        </p:sp>
        <p:sp>
          <p:nvSpPr>
            <p:cNvPr id="185" name="Google Shape;185;p22"/>
            <p:cNvSpPr/>
            <p:nvPr/>
          </p:nvSpPr>
          <p:spPr>
            <a:xfrm>
              <a:off x="3775472" y="3254309"/>
              <a:ext cx="2045490" cy="383765"/>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2100">
                  <a:solidFill>
                    <a:schemeClr val="dk1"/>
                  </a:solidFill>
                  <a:latin typeface="Calibri"/>
                  <a:ea typeface="Calibri"/>
                  <a:cs typeface="Calibri"/>
                  <a:sym typeface="Calibri"/>
                </a:rPr>
                <a:t>Random Variable</a:t>
              </a:r>
              <a:endParaRPr/>
            </a:p>
          </p:txBody>
        </p:sp>
        <p:sp>
          <p:nvSpPr>
            <p:cNvPr id="186" name="Google Shape;186;p22"/>
            <p:cNvSpPr/>
            <p:nvPr/>
          </p:nvSpPr>
          <p:spPr>
            <a:xfrm>
              <a:off x="5720954" y="3237510"/>
              <a:ext cx="2045493" cy="390493"/>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b="1" lang="en-US" sz="2100">
                  <a:solidFill>
                    <a:schemeClr val="dk1"/>
                  </a:solidFill>
                  <a:latin typeface="Calibri"/>
                  <a:ea typeface="Calibri"/>
                  <a:cs typeface="Calibri"/>
                  <a:sym typeface="Calibri"/>
                </a:rPr>
                <a:t>Possible Values</a:t>
              </a:r>
              <a:endParaRPr/>
            </a:p>
          </p:txBody>
        </p:sp>
        <p:cxnSp>
          <p:nvCxnSpPr>
            <p:cNvPr id="187" name="Google Shape;187;p22"/>
            <p:cNvCxnSpPr/>
            <p:nvPr/>
          </p:nvCxnSpPr>
          <p:spPr>
            <a:xfrm>
              <a:off x="1610916" y="3798998"/>
              <a:ext cx="5943600" cy="0"/>
            </a:xfrm>
            <a:prstGeom prst="straightConnector1">
              <a:avLst/>
            </a:prstGeom>
            <a:noFill/>
            <a:ln cap="flat" cmpd="sng" w="57150">
              <a:solidFill>
                <a:srgbClr val="E9F05A"/>
              </a:solidFill>
              <a:prstDash val="solid"/>
              <a:round/>
              <a:headEnd len="med" w="med" type="none"/>
              <a:tailEnd len="med" w="med" type="none"/>
            </a:ln>
          </p:spPr>
        </p:cxnSp>
        <p:grpSp>
          <p:nvGrpSpPr>
            <p:cNvPr id="188" name="Google Shape;188;p22"/>
            <p:cNvGrpSpPr/>
            <p:nvPr/>
          </p:nvGrpSpPr>
          <p:grpSpPr>
            <a:xfrm>
              <a:off x="1600200" y="3839479"/>
              <a:ext cx="5943600" cy="414338"/>
              <a:chOff x="384" y="1908"/>
              <a:chExt cx="4992" cy="348"/>
            </a:xfrm>
          </p:grpSpPr>
          <p:sp>
            <p:nvSpPr>
              <p:cNvPr id="189" name="Google Shape;189;p22"/>
              <p:cNvSpPr/>
              <p:nvPr/>
            </p:nvSpPr>
            <p:spPr>
              <a:xfrm>
                <a:off x="385" y="1908"/>
                <a:ext cx="1654"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Weigh 100 People</a:t>
                </a:r>
                <a:endParaRPr/>
              </a:p>
            </p:txBody>
          </p:sp>
          <p:sp>
            <p:nvSpPr>
              <p:cNvPr id="190" name="Google Shape;190;p22"/>
              <p:cNvSpPr/>
              <p:nvPr/>
            </p:nvSpPr>
            <p:spPr>
              <a:xfrm>
                <a:off x="2594" y="1908"/>
                <a:ext cx="725"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Weight</a:t>
                </a:r>
                <a:endParaRPr/>
              </a:p>
            </p:txBody>
          </p:sp>
          <p:sp>
            <p:nvSpPr>
              <p:cNvPr id="191" name="Google Shape;191;p22"/>
              <p:cNvSpPr/>
              <p:nvPr/>
            </p:nvSpPr>
            <p:spPr>
              <a:xfrm>
                <a:off x="3808" y="1908"/>
                <a:ext cx="1056"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45.1, 78, ...</a:t>
                </a:r>
                <a:endParaRPr/>
              </a:p>
            </p:txBody>
          </p:sp>
          <p:cxnSp>
            <p:nvCxnSpPr>
              <p:cNvPr id="192" name="Google Shape;192;p22"/>
              <p:cNvCxnSpPr/>
              <p:nvPr/>
            </p:nvCxnSpPr>
            <p:spPr>
              <a:xfrm>
                <a:off x="384" y="2256"/>
                <a:ext cx="4992" cy="0"/>
              </a:xfrm>
              <a:prstGeom prst="straightConnector1">
                <a:avLst/>
              </a:prstGeom>
              <a:noFill/>
              <a:ln cap="flat" cmpd="sng" w="38100">
                <a:solidFill>
                  <a:srgbClr val="E9F05A"/>
                </a:solidFill>
                <a:prstDash val="solid"/>
                <a:round/>
                <a:headEnd len="med" w="med" type="none"/>
                <a:tailEnd len="med" w="med" type="none"/>
              </a:ln>
            </p:spPr>
          </p:cxnSp>
        </p:grpSp>
        <p:grpSp>
          <p:nvGrpSpPr>
            <p:cNvPr id="193" name="Google Shape;193;p22"/>
            <p:cNvGrpSpPr/>
            <p:nvPr/>
          </p:nvGrpSpPr>
          <p:grpSpPr>
            <a:xfrm>
              <a:off x="1600200" y="4315731"/>
              <a:ext cx="5943600" cy="441722"/>
              <a:chOff x="384" y="2308"/>
              <a:chExt cx="4992" cy="371"/>
            </a:xfrm>
          </p:grpSpPr>
          <p:sp>
            <p:nvSpPr>
              <p:cNvPr id="194" name="Google Shape;194;p22"/>
              <p:cNvSpPr/>
              <p:nvPr/>
            </p:nvSpPr>
            <p:spPr>
              <a:xfrm>
                <a:off x="385" y="2308"/>
                <a:ext cx="1826"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Measure time taken</a:t>
                </a:r>
                <a:endParaRPr/>
              </a:p>
            </p:txBody>
          </p:sp>
          <p:sp>
            <p:nvSpPr>
              <p:cNvPr id="195" name="Google Shape;195;p22"/>
              <p:cNvSpPr/>
              <p:nvPr/>
            </p:nvSpPr>
            <p:spPr>
              <a:xfrm>
                <a:off x="2594" y="2308"/>
                <a:ext cx="618"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Hours</a:t>
                </a:r>
                <a:endParaRPr/>
              </a:p>
            </p:txBody>
          </p:sp>
          <p:sp>
            <p:nvSpPr>
              <p:cNvPr id="196" name="Google Shape;196;p22"/>
              <p:cNvSpPr/>
              <p:nvPr/>
            </p:nvSpPr>
            <p:spPr>
              <a:xfrm>
                <a:off x="3808" y="2308"/>
                <a:ext cx="1269"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900, 875.9, ...</a:t>
                </a:r>
                <a:endParaRPr/>
              </a:p>
            </p:txBody>
          </p:sp>
          <p:cxnSp>
            <p:nvCxnSpPr>
              <p:cNvPr id="197" name="Google Shape;197;p22"/>
              <p:cNvCxnSpPr/>
              <p:nvPr/>
            </p:nvCxnSpPr>
            <p:spPr>
              <a:xfrm>
                <a:off x="384" y="2679"/>
                <a:ext cx="4992" cy="0"/>
              </a:xfrm>
              <a:prstGeom prst="straightConnector1">
                <a:avLst/>
              </a:prstGeom>
              <a:noFill/>
              <a:ln cap="flat" cmpd="sng" w="38100">
                <a:solidFill>
                  <a:srgbClr val="E9F05A"/>
                </a:solidFill>
                <a:prstDash val="solid"/>
                <a:round/>
                <a:headEnd len="med" w="med" type="none"/>
                <a:tailEnd len="med" w="med" type="none"/>
              </a:ln>
            </p:spPr>
          </p:cxnSp>
        </p:grpSp>
        <p:grpSp>
          <p:nvGrpSpPr>
            <p:cNvPr id="198" name="Google Shape;198;p22"/>
            <p:cNvGrpSpPr/>
            <p:nvPr/>
          </p:nvGrpSpPr>
          <p:grpSpPr>
            <a:xfrm>
              <a:off x="1600200" y="4793170"/>
              <a:ext cx="5943600" cy="432197"/>
              <a:chOff x="384" y="2709"/>
              <a:chExt cx="4992" cy="363"/>
            </a:xfrm>
          </p:grpSpPr>
          <p:sp>
            <p:nvSpPr>
              <p:cNvPr id="199" name="Google Shape;199;p22"/>
              <p:cNvSpPr/>
              <p:nvPr/>
            </p:nvSpPr>
            <p:spPr>
              <a:xfrm>
                <a:off x="385" y="2709"/>
                <a:ext cx="2033"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Amount spent on food</a:t>
                </a:r>
                <a:endParaRPr/>
              </a:p>
            </p:txBody>
          </p:sp>
          <p:sp>
            <p:nvSpPr>
              <p:cNvPr id="200" name="Google Shape;200;p22"/>
              <p:cNvSpPr/>
              <p:nvPr/>
            </p:nvSpPr>
            <p:spPr>
              <a:xfrm>
                <a:off x="2594" y="2709"/>
                <a:ext cx="937"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 amount</a:t>
                </a:r>
                <a:endParaRPr/>
              </a:p>
            </p:txBody>
          </p:sp>
          <p:sp>
            <p:nvSpPr>
              <p:cNvPr id="201" name="Google Shape;201;p22"/>
              <p:cNvSpPr/>
              <p:nvPr/>
            </p:nvSpPr>
            <p:spPr>
              <a:xfrm>
                <a:off x="3808" y="2709"/>
                <a:ext cx="1163" cy="309"/>
              </a:xfrm>
              <a:prstGeom prst="rect">
                <a:avLst/>
              </a:prstGeom>
              <a:noFill/>
              <a:ln>
                <a:noFill/>
              </a:ln>
            </p:spPr>
            <p:txBody>
              <a:bodyPr anchorCtr="0" anchor="t" bIns="33325" lIns="67850" spcFirstLastPara="1" rIns="67850" wrap="square" tIns="33325">
                <a:noAutofit/>
              </a:bodyPr>
              <a:lstStyle/>
              <a:p>
                <a:pPr indent="0" lvl="0" marL="0" marR="0" rtl="0" algn="l">
                  <a:spcBef>
                    <a:spcPts val="0"/>
                  </a:spcBef>
                  <a:spcAft>
                    <a:spcPts val="0"/>
                  </a:spcAft>
                  <a:buNone/>
                </a:pPr>
                <a:r>
                  <a:rPr lang="en-US" sz="1950">
                    <a:solidFill>
                      <a:schemeClr val="dk1"/>
                    </a:solidFill>
                    <a:latin typeface="Calibri"/>
                    <a:ea typeface="Calibri"/>
                    <a:cs typeface="Calibri"/>
                    <a:sym typeface="Calibri"/>
                  </a:rPr>
                  <a:t>54.12, 42, ...</a:t>
                </a:r>
                <a:endParaRPr/>
              </a:p>
            </p:txBody>
          </p:sp>
          <p:cxnSp>
            <p:nvCxnSpPr>
              <p:cNvPr id="202" name="Google Shape;202;p22"/>
              <p:cNvCxnSpPr/>
              <p:nvPr/>
            </p:nvCxnSpPr>
            <p:spPr>
              <a:xfrm>
                <a:off x="384" y="3072"/>
                <a:ext cx="4992" cy="0"/>
              </a:xfrm>
              <a:prstGeom prst="straightConnector1">
                <a:avLst/>
              </a:prstGeom>
              <a:noFill/>
              <a:ln cap="flat" cmpd="sng" w="38100">
                <a:solidFill>
                  <a:srgbClr val="E9F05A"/>
                </a:solidFill>
                <a:prstDash val="solid"/>
                <a:round/>
                <a:headEnd len="med" w="med" type="none"/>
                <a:tailEnd len="med" w="med" type="none"/>
              </a:ln>
            </p:spPr>
          </p:cxnSp>
        </p:grpSp>
        <p:cxnSp>
          <p:nvCxnSpPr>
            <p:cNvPr id="203" name="Google Shape;203;p22"/>
            <p:cNvCxnSpPr/>
            <p:nvPr/>
          </p:nvCxnSpPr>
          <p:spPr>
            <a:xfrm>
              <a:off x="3775472" y="3253008"/>
              <a:ext cx="0" cy="2857500"/>
            </a:xfrm>
            <a:prstGeom prst="straightConnector1">
              <a:avLst/>
            </a:prstGeom>
            <a:noFill/>
            <a:ln cap="flat" cmpd="sng" w="38100">
              <a:solidFill>
                <a:srgbClr val="E9F05A"/>
              </a:solidFill>
              <a:prstDash val="solid"/>
              <a:round/>
              <a:headEnd len="med" w="med" type="none"/>
              <a:tailEnd len="med" w="med" type="none"/>
            </a:ln>
          </p:spPr>
        </p:cxnSp>
        <p:cxnSp>
          <p:nvCxnSpPr>
            <p:cNvPr id="204" name="Google Shape;204;p22"/>
            <p:cNvCxnSpPr/>
            <p:nvPr/>
          </p:nvCxnSpPr>
          <p:spPr>
            <a:xfrm>
              <a:off x="5669756" y="3250299"/>
              <a:ext cx="0" cy="2857500"/>
            </a:xfrm>
            <a:prstGeom prst="straightConnector1">
              <a:avLst/>
            </a:prstGeom>
            <a:noFill/>
            <a:ln cap="flat" cmpd="sng" w="38100">
              <a:solidFill>
                <a:srgbClr val="E9F05A"/>
              </a:solidFill>
              <a:prstDash val="solid"/>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Probability Distributions</a:t>
            </a:r>
            <a:endParaRPr/>
          </a:p>
        </p:txBody>
      </p:sp>
      <p:sp>
        <p:nvSpPr>
          <p:cNvPr id="210" name="Google Shape;210;p23"/>
          <p:cNvSpPr txBox="1"/>
          <p:nvPr>
            <p:ph idx="1" type="body"/>
          </p:nvPr>
        </p:nvSpPr>
        <p:spPr>
          <a:xfrm>
            <a:off x="838200" y="1270000"/>
            <a:ext cx="7622219" cy="4906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2060"/>
              </a:buClr>
              <a:buSzPts val="2800"/>
              <a:buChar char="•"/>
            </a:pPr>
            <a:r>
              <a:rPr lang="en-US"/>
              <a:t>Definition: Probability Distribution</a:t>
            </a:r>
            <a:endParaRPr/>
          </a:p>
          <a:p>
            <a:pPr indent="-228600" lvl="1" marL="685800" rtl="0" algn="just">
              <a:lnSpc>
                <a:spcPct val="90000"/>
              </a:lnSpc>
              <a:spcBef>
                <a:spcPts val="500"/>
              </a:spcBef>
              <a:spcAft>
                <a:spcPts val="0"/>
              </a:spcAft>
              <a:buClr>
                <a:srgbClr val="FF0000"/>
              </a:buClr>
              <a:buSzPts val="2400"/>
              <a:buChar char="•"/>
            </a:pPr>
            <a:r>
              <a:rPr b="0" i="1" lang="en-US"/>
              <a:t>A probability distribution of a random variable X is a description of the probabilities associated with the possible values of X</a:t>
            </a:r>
            <a:endParaRPr/>
          </a:p>
          <a:p>
            <a:pPr indent="-228600" lvl="0" marL="228600" rtl="0" algn="just">
              <a:lnSpc>
                <a:spcPct val="90000"/>
              </a:lnSpc>
              <a:spcBef>
                <a:spcPts val="1000"/>
              </a:spcBef>
              <a:spcAft>
                <a:spcPts val="0"/>
              </a:spcAft>
              <a:buClr>
                <a:srgbClr val="002060"/>
              </a:buClr>
              <a:buSzPts val="2800"/>
              <a:buChar char="•"/>
            </a:pPr>
            <a:r>
              <a:rPr lang="en-US"/>
              <a:t>Example</a:t>
            </a:r>
            <a:endParaRPr/>
          </a:p>
          <a:p>
            <a:pPr indent="-228600" lvl="1" marL="685800" rtl="0" algn="just">
              <a:lnSpc>
                <a:spcPct val="90000"/>
              </a:lnSpc>
              <a:spcBef>
                <a:spcPts val="500"/>
              </a:spcBef>
              <a:spcAft>
                <a:spcPts val="0"/>
              </a:spcAft>
              <a:buClr>
                <a:srgbClr val="FF0000"/>
              </a:buClr>
              <a:buSzPts val="2400"/>
              <a:buChar char="•"/>
            </a:pPr>
            <a:r>
              <a:rPr lang="en-US"/>
              <a:t>Let X = # of heads observed when a coin is flipped twice</a:t>
            </a:r>
            <a:endParaRPr/>
          </a:p>
          <a:p>
            <a:pPr indent="-76200" lvl="1" marL="685800" rtl="0" algn="just">
              <a:lnSpc>
                <a:spcPct val="90000"/>
              </a:lnSpc>
              <a:spcBef>
                <a:spcPts val="500"/>
              </a:spcBef>
              <a:spcAft>
                <a:spcPts val="0"/>
              </a:spcAft>
              <a:buClr>
                <a:srgbClr val="FF0000"/>
              </a:buClr>
              <a:buSzPts val="2400"/>
              <a:buNone/>
            </a:pPr>
            <a:r>
              <a:t/>
            </a:r>
            <a:endParaRPr/>
          </a:p>
          <a:p>
            <a:pPr indent="-76200" lvl="1" marL="685800" rtl="0" algn="just">
              <a:lnSpc>
                <a:spcPct val="90000"/>
              </a:lnSpc>
              <a:spcBef>
                <a:spcPts val="500"/>
              </a:spcBef>
              <a:spcAft>
                <a:spcPts val="0"/>
              </a:spcAft>
              <a:buClr>
                <a:srgbClr val="FF0000"/>
              </a:buClr>
              <a:buSzPts val="2400"/>
              <a:buNone/>
            </a:pPr>
            <a:r>
              <a:t/>
            </a:r>
            <a:endParaRPr/>
          </a:p>
        </p:txBody>
      </p:sp>
      <p:sp>
        <p:nvSpPr>
          <p:cNvPr id="211" name="Google Shape;211;p23"/>
          <p:cNvSpPr txBox="1"/>
          <p:nvPr>
            <p:ph idx="12" type="sldNum"/>
          </p:nvPr>
        </p:nvSpPr>
        <p:spPr>
          <a:xfrm>
            <a:off x="8610600" y="64071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2" name="Google Shape;212;p23"/>
          <p:cNvGraphicFramePr/>
          <p:nvPr/>
        </p:nvGraphicFramePr>
        <p:xfrm>
          <a:off x="1468120" y="4148666"/>
          <a:ext cx="3000000" cy="3000000"/>
        </p:xfrm>
        <a:graphic>
          <a:graphicData uri="http://schemas.openxmlformats.org/drawingml/2006/table">
            <a:tbl>
              <a:tblPr>
                <a:noFill/>
                <a:tableStyleId>{F71642C5-59FF-4494-A7AF-34F384BEE6BA}</a:tableStyleId>
              </a:tblPr>
              <a:tblGrid>
                <a:gridCol w="2326650"/>
                <a:gridCol w="1554475"/>
                <a:gridCol w="1615450"/>
                <a:gridCol w="1341125"/>
              </a:tblGrid>
              <a:tr h="470750">
                <a:tc>
                  <a:txBody>
                    <a:bodyPr/>
                    <a:lstStyle/>
                    <a:p>
                      <a:pPr indent="0" lvl="0" marL="0" marR="0" rtl="0" algn="l">
                        <a:spcBef>
                          <a:spcPts val="0"/>
                        </a:spcBef>
                        <a:spcAft>
                          <a:spcPts val="0"/>
                        </a:spcAft>
                        <a:buNone/>
                      </a:pPr>
                      <a:r>
                        <a:rPr lang="en-US" sz="1800" u="none" cap="none" strike="noStrike"/>
                        <a:t>Number of Heads</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470750">
                <a:tc>
                  <a:txBody>
                    <a:bodyPr/>
                    <a:lstStyle/>
                    <a:p>
                      <a:pPr indent="0" lvl="0" marL="0" marR="0" rtl="0" algn="l">
                        <a:spcBef>
                          <a:spcPts val="0"/>
                        </a:spcBef>
                        <a:spcAft>
                          <a:spcPts val="0"/>
                        </a:spcAft>
                        <a:buNone/>
                      </a:pPr>
                      <a:r>
                        <a:rPr lang="en-US" sz="1800"/>
                        <a:t>Probability</a:t>
                      </a:r>
                      <a:endParaRPr/>
                    </a:p>
                  </a:txBody>
                  <a:tcPr marT="45725" marB="45725" marR="91450" marL="91450"/>
                </a:tc>
                <a:tc>
                  <a:txBody>
                    <a:bodyPr/>
                    <a:lstStyle/>
                    <a:p>
                      <a:pPr indent="0" lvl="0" marL="0" marR="0" rtl="0" algn="l">
                        <a:spcBef>
                          <a:spcPts val="0"/>
                        </a:spcBef>
                        <a:spcAft>
                          <a:spcPts val="0"/>
                        </a:spcAft>
                        <a:buNone/>
                      </a:pPr>
                      <a:r>
                        <a:rPr lang="en-US" sz="1800"/>
                        <a:t>1/4</a:t>
                      </a:r>
                      <a:endParaRPr/>
                    </a:p>
                  </a:txBody>
                  <a:tcPr marT="45725" marB="45725" marR="91450" marL="91450"/>
                </a:tc>
                <a:tc>
                  <a:txBody>
                    <a:bodyPr/>
                    <a:lstStyle/>
                    <a:p>
                      <a:pPr indent="0" lvl="0" marL="0" marR="0" rtl="0" algn="l">
                        <a:spcBef>
                          <a:spcPts val="0"/>
                        </a:spcBef>
                        <a:spcAft>
                          <a:spcPts val="0"/>
                        </a:spcAft>
                        <a:buNone/>
                      </a:pPr>
                      <a:r>
                        <a:rPr lang="en-US" sz="1800"/>
                        <a:t>2/4</a:t>
                      </a:r>
                      <a:endParaRPr/>
                    </a:p>
                  </a:txBody>
                  <a:tcPr marT="45725" marB="45725" marR="91450" marL="91450"/>
                </a:tc>
                <a:tc>
                  <a:txBody>
                    <a:bodyPr/>
                    <a:lstStyle/>
                    <a:p>
                      <a:pPr indent="0" lvl="0" marL="0" marR="0" rtl="0" algn="l">
                        <a:spcBef>
                          <a:spcPts val="0"/>
                        </a:spcBef>
                        <a:spcAft>
                          <a:spcPts val="0"/>
                        </a:spcAft>
                        <a:buNone/>
                      </a:pPr>
                      <a:r>
                        <a:rPr lang="en-US" sz="1800"/>
                        <a:t>1/4</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838200" y="554037"/>
            <a:ext cx="10515600" cy="527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lang="en-US"/>
              <a:t>Probability Mass Function (PMF)</a:t>
            </a:r>
            <a:endParaRPr/>
          </a:p>
        </p:txBody>
      </p:sp>
      <p:sp>
        <p:nvSpPr>
          <p:cNvPr id="219" name="Google Shape;219;p24"/>
          <p:cNvSpPr txBox="1"/>
          <p:nvPr>
            <p:ph idx="1" type="body"/>
          </p:nvPr>
        </p:nvSpPr>
        <p:spPr>
          <a:xfrm>
            <a:off x="838201" y="1270000"/>
            <a:ext cx="6035040" cy="4906963"/>
          </a:xfrm>
          <a:prstGeom prst="rect">
            <a:avLst/>
          </a:prstGeom>
          <a:blipFill rotWithShape="1">
            <a:blip r:embed="rId3">
              <a:alphaModFix/>
            </a:blip>
            <a:stretch>
              <a:fillRect b="0" l="-1817" r="-2018" t="-1987"/>
            </a:stretch>
          </a:blip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Char char="•"/>
            </a:pPr>
            <a:r>
              <a:rPr lang="en-US"/>
              <a:t> </a:t>
            </a:r>
            <a:endParaRPr/>
          </a:p>
        </p:txBody>
      </p:sp>
      <p:grpSp>
        <p:nvGrpSpPr>
          <p:cNvPr id="220" name="Google Shape;220;p24"/>
          <p:cNvGrpSpPr/>
          <p:nvPr/>
        </p:nvGrpSpPr>
        <p:grpSpPr>
          <a:xfrm>
            <a:off x="7429338" y="1836738"/>
            <a:ext cx="4098925" cy="4340226"/>
            <a:chOff x="1488" y="1248"/>
            <a:chExt cx="2582" cy="3163"/>
          </a:xfrm>
        </p:grpSpPr>
        <p:grpSp>
          <p:nvGrpSpPr>
            <p:cNvPr id="221" name="Google Shape;221;p24"/>
            <p:cNvGrpSpPr/>
            <p:nvPr/>
          </p:nvGrpSpPr>
          <p:grpSpPr>
            <a:xfrm>
              <a:off x="1488" y="1248"/>
              <a:ext cx="2582" cy="2905"/>
              <a:chOff x="-3" y="-3"/>
              <a:chExt cx="941" cy="3314"/>
            </a:xfrm>
          </p:grpSpPr>
          <p:grpSp>
            <p:nvGrpSpPr>
              <p:cNvPr id="222" name="Google Shape;222;p24"/>
              <p:cNvGrpSpPr/>
              <p:nvPr/>
            </p:nvGrpSpPr>
            <p:grpSpPr>
              <a:xfrm>
                <a:off x="0" y="0"/>
                <a:ext cx="935" cy="3308"/>
                <a:chOff x="0" y="0"/>
                <a:chExt cx="935" cy="3308"/>
              </a:xfrm>
            </p:grpSpPr>
            <p:grpSp>
              <p:nvGrpSpPr>
                <p:cNvPr id="223" name="Google Shape;223;p24"/>
                <p:cNvGrpSpPr/>
                <p:nvPr/>
              </p:nvGrpSpPr>
              <p:grpSpPr>
                <a:xfrm>
                  <a:off x="0" y="0"/>
                  <a:ext cx="453" cy="374"/>
                  <a:chOff x="0" y="0"/>
                  <a:chExt cx="453" cy="374"/>
                </a:xfrm>
              </p:grpSpPr>
              <p:sp>
                <p:nvSpPr>
                  <p:cNvPr id="224" name="Google Shape;224;p24"/>
                  <p:cNvSpPr/>
                  <p:nvPr/>
                </p:nvSpPr>
                <p:spPr>
                  <a:xfrm>
                    <a:off x="43" y="0"/>
                    <a:ext cx="367" cy="374"/>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Arimo"/>
                        <a:ea typeface="Arimo"/>
                        <a:cs typeface="Arimo"/>
                        <a:sym typeface="Arimo"/>
                      </a:rPr>
                      <a:t>x</a:t>
                    </a:r>
                    <a:endParaRPr sz="2400">
                      <a:solidFill>
                        <a:schemeClr val="dk1"/>
                      </a:solidFill>
                      <a:latin typeface="Arimo"/>
                      <a:ea typeface="Arimo"/>
                      <a:cs typeface="Arimo"/>
                      <a:sym typeface="Arimo"/>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5" name="Google Shape;225;p24"/>
                  <p:cNvSpPr/>
                  <p:nvPr/>
                </p:nvSpPr>
                <p:spPr>
                  <a:xfrm>
                    <a:off x="0" y="0"/>
                    <a:ext cx="453" cy="374"/>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6" name="Google Shape;226;p24"/>
                <p:cNvGrpSpPr/>
                <p:nvPr/>
              </p:nvGrpSpPr>
              <p:grpSpPr>
                <a:xfrm>
                  <a:off x="453" y="0"/>
                  <a:ext cx="482" cy="374"/>
                  <a:chOff x="453" y="0"/>
                  <a:chExt cx="482" cy="374"/>
                </a:xfrm>
              </p:grpSpPr>
              <p:sp>
                <p:nvSpPr>
                  <p:cNvPr id="227" name="Google Shape;227;p24"/>
                  <p:cNvSpPr/>
                  <p:nvPr/>
                </p:nvSpPr>
                <p:spPr>
                  <a:xfrm>
                    <a:off x="496" y="0"/>
                    <a:ext cx="396" cy="374"/>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Arimo"/>
                        <a:ea typeface="Arimo"/>
                        <a:cs typeface="Arimo"/>
                        <a:sym typeface="Arimo"/>
                      </a:rPr>
                      <a:t>p(x)</a:t>
                    </a:r>
                    <a:endParaRPr sz="2400">
                      <a:solidFill>
                        <a:schemeClr val="dk1"/>
                      </a:solidFill>
                      <a:latin typeface="Arimo"/>
                      <a:ea typeface="Arimo"/>
                      <a:cs typeface="Arimo"/>
                      <a:sym typeface="Arimo"/>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8" name="Google Shape;228;p24"/>
                  <p:cNvSpPr/>
                  <p:nvPr/>
                </p:nvSpPr>
                <p:spPr>
                  <a:xfrm>
                    <a:off x="453" y="0"/>
                    <a:ext cx="482" cy="374"/>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9" name="Google Shape;229;p24"/>
                <p:cNvGrpSpPr/>
                <p:nvPr/>
              </p:nvGrpSpPr>
              <p:grpSpPr>
                <a:xfrm>
                  <a:off x="0" y="374"/>
                  <a:ext cx="453" cy="489"/>
                  <a:chOff x="0" y="374"/>
                  <a:chExt cx="453" cy="489"/>
                </a:xfrm>
              </p:grpSpPr>
              <p:sp>
                <p:nvSpPr>
                  <p:cNvPr id="230" name="Google Shape;230;p24"/>
                  <p:cNvSpPr/>
                  <p:nvPr/>
                </p:nvSpPr>
                <p:spPr>
                  <a:xfrm>
                    <a:off x="43" y="374"/>
                    <a:ext cx="367"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mo"/>
                        <a:ea typeface="Arimo"/>
                        <a:cs typeface="Arimo"/>
                        <a:sym typeface="Arimo"/>
                      </a:rPr>
                      <a:t>1</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1" name="Google Shape;231;p24"/>
                  <p:cNvSpPr/>
                  <p:nvPr/>
                </p:nvSpPr>
                <p:spPr>
                  <a:xfrm>
                    <a:off x="0" y="374"/>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2" name="Google Shape;232;p24"/>
                <p:cNvGrpSpPr/>
                <p:nvPr/>
              </p:nvGrpSpPr>
              <p:grpSpPr>
                <a:xfrm>
                  <a:off x="453" y="374"/>
                  <a:ext cx="482" cy="489"/>
                  <a:chOff x="453" y="374"/>
                  <a:chExt cx="482" cy="489"/>
                </a:xfrm>
              </p:grpSpPr>
              <p:sp>
                <p:nvSpPr>
                  <p:cNvPr id="233" name="Google Shape;233;p24"/>
                  <p:cNvSpPr/>
                  <p:nvPr/>
                </p:nvSpPr>
                <p:spPr>
                  <a:xfrm>
                    <a:off x="496" y="374"/>
                    <a:ext cx="396"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Arimo"/>
                        <a:ea typeface="Arimo"/>
                        <a:cs typeface="Arimo"/>
                        <a:sym typeface="Arimo"/>
                      </a:rPr>
                      <a:t>p(x=1)</a:t>
                    </a:r>
                    <a:r>
                      <a:rPr lang="en-US" sz="2400">
                        <a:solidFill>
                          <a:schemeClr val="dk1"/>
                        </a:solidFill>
                        <a:latin typeface="Arimo"/>
                        <a:ea typeface="Arimo"/>
                        <a:cs typeface="Arimo"/>
                        <a:sym typeface="Arimo"/>
                      </a:rPr>
                      <a:t>=1/6</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4" name="Google Shape;234;p24"/>
                  <p:cNvSpPr/>
                  <p:nvPr/>
                </p:nvSpPr>
                <p:spPr>
                  <a:xfrm>
                    <a:off x="453" y="374"/>
                    <a:ext cx="482"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5" name="Google Shape;235;p24"/>
                <p:cNvGrpSpPr/>
                <p:nvPr/>
              </p:nvGrpSpPr>
              <p:grpSpPr>
                <a:xfrm>
                  <a:off x="0" y="863"/>
                  <a:ext cx="453" cy="489"/>
                  <a:chOff x="0" y="863"/>
                  <a:chExt cx="453" cy="489"/>
                </a:xfrm>
              </p:grpSpPr>
              <p:sp>
                <p:nvSpPr>
                  <p:cNvPr id="236" name="Google Shape;236;p24"/>
                  <p:cNvSpPr/>
                  <p:nvPr/>
                </p:nvSpPr>
                <p:spPr>
                  <a:xfrm>
                    <a:off x="43" y="863"/>
                    <a:ext cx="367"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mo"/>
                        <a:ea typeface="Arimo"/>
                        <a:cs typeface="Arimo"/>
                        <a:sym typeface="Arimo"/>
                      </a:rPr>
                      <a:t>2</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7" name="Google Shape;237;p24"/>
                  <p:cNvSpPr/>
                  <p:nvPr/>
                </p:nvSpPr>
                <p:spPr>
                  <a:xfrm>
                    <a:off x="0" y="863"/>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8" name="Google Shape;238;p24"/>
                <p:cNvGrpSpPr/>
                <p:nvPr/>
              </p:nvGrpSpPr>
              <p:grpSpPr>
                <a:xfrm>
                  <a:off x="453" y="863"/>
                  <a:ext cx="482" cy="489"/>
                  <a:chOff x="453" y="863"/>
                  <a:chExt cx="482" cy="489"/>
                </a:xfrm>
              </p:grpSpPr>
              <p:sp>
                <p:nvSpPr>
                  <p:cNvPr id="239" name="Google Shape;239;p24"/>
                  <p:cNvSpPr/>
                  <p:nvPr/>
                </p:nvSpPr>
                <p:spPr>
                  <a:xfrm>
                    <a:off x="496" y="863"/>
                    <a:ext cx="396"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Arimo"/>
                        <a:ea typeface="Arimo"/>
                        <a:cs typeface="Arimo"/>
                        <a:sym typeface="Arimo"/>
                      </a:rPr>
                      <a:t>p(x=2)</a:t>
                    </a:r>
                    <a:r>
                      <a:rPr lang="en-US" sz="2400">
                        <a:solidFill>
                          <a:schemeClr val="dk1"/>
                        </a:solidFill>
                        <a:latin typeface="Arimo"/>
                        <a:ea typeface="Arimo"/>
                        <a:cs typeface="Arimo"/>
                        <a:sym typeface="Arimo"/>
                      </a:rPr>
                      <a:t>=1/6</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0" name="Google Shape;240;p24"/>
                  <p:cNvSpPr/>
                  <p:nvPr/>
                </p:nvSpPr>
                <p:spPr>
                  <a:xfrm>
                    <a:off x="453" y="863"/>
                    <a:ext cx="482"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1" name="Google Shape;241;p24"/>
                <p:cNvGrpSpPr/>
                <p:nvPr/>
              </p:nvGrpSpPr>
              <p:grpSpPr>
                <a:xfrm>
                  <a:off x="0" y="1352"/>
                  <a:ext cx="453" cy="489"/>
                  <a:chOff x="0" y="1352"/>
                  <a:chExt cx="453" cy="489"/>
                </a:xfrm>
              </p:grpSpPr>
              <p:sp>
                <p:nvSpPr>
                  <p:cNvPr id="242" name="Google Shape;242;p24"/>
                  <p:cNvSpPr/>
                  <p:nvPr/>
                </p:nvSpPr>
                <p:spPr>
                  <a:xfrm>
                    <a:off x="43" y="1352"/>
                    <a:ext cx="367"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mo"/>
                        <a:ea typeface="Arimo"/>
                        <a:cs typeface="Arimo"/>
                        <a:sym typeface="Arimo"/>
                      </a:rPr>
                      <a:t>3</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3" name="Google Shape;243;p24"/>
                  <p:cNvSpPr/>
                  <p:nvPr/>
                </p:nvSpPr>
                <p:spPr>
                  <a:xfrm>
                    <a:off x="0" y="1352"/>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4" name="Google Shape;244;p24"/>
                <p:cNvGrpSpPr/>
                <p:nvPr/>
              </p:nvGrpSpPr>
              <p:grpSpPr>
                <a:xfrm>
                  <a:off x="453" y="1352"/>
                  <a:ext cx="482" cy="489"/>
                  <a:chOff x="453" y="1352"/>
                  <a:chExt cx="482" cy="489"/>
                </a:xfrm>
              </p:grpSpPr>
              <p:sp>
                <p:nvSpPr>
                  <p:cNvPr id="245" name="Google Shape;245;p24"/>
                  <p:cNvSpPr/>
                  <p:nvPr/>
                </p:nvSpPr>
                <p:spPr>
                  <a:xfrm>
                    <a:off x="496" y="1352"/>
                    <a:ext cx="396"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Arimo"/>
                        <a:ea typeface="Arimo"/>
                        <a:cs typeface="Arimo"/>
                        <a:sym typeface="Arimo"/>
                      </a:rPr>
                      <a:t>p(x=3)</a:t>
                    </a:r>
                    <a:r>
                      <a:rPr lang="en-US" sz="2400">
                        <a:solidFill>
                          <a:schemeClr val="dk1"/>
                        </a:solidFill>
                        <a:latin typeface="Arimo"/>
                        <a:ea typeface="Arimo"/>
                        <a:cs typeface="Arimo"/>
                        <a:sym typeface="Arimo"/>
                      </a:rPr>
                      <a:t>=1/6</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6" name="Google Shape;246;p24"/>
                  <p:cNvSpPr/>
                  <p:nvPr/>
                </p:nvSpPr>
                <p:spPr>
                  <a:xfrm>
                    <a:off x="453" y="1352"/>
                    <a:ext cx="482"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7" name="Google Shape;247;p24"/>
                <p:cNvGrpSpPr/>
                <p:nvPr/>
              </p:nvGrpSpPr>
              <p:grpSpPr>
                <a:xfrm>
                  <a:off x="0" y="1841"/>
                  <a:ext cx="453" cy="489"/>
                  <a:chOff x="0" y="1841"/>
                  <a:chExt cx="453" cy="489"/>
                </a:xfrm>
              </p:grpSpPr>
              <p:sp>
                <p:nvSpPr>
                  <p:cNvPr id="248" name="Google Shape;248;p24"/>
                  <p:cNvSpPr/>
                  <p:nvPr/>
                </p:nvSpPr>
                <p:spPr>
                  <a:xfrm>
                    <a:off x="43" y="1841"/>
                    <a:ext cx="367"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mo"/>
                        <a:ea typeface="Arimo"/>
                        <a:cs typeface="Arimo"/>
                        <a:sym typeface="Arimo"/>
                      </a:rPr>
                      <a:t>4</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9" name="Google Shape;249;p24"/>
                  <p:cNvSpPr/>
                  <p:nvPr/>
                </p:nvSpPr>
                <p:spPr>
                  <a:xfrm>
                    <a:off x="0" y="1841"/>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0" name="Google Shape;250;p24"/>
                <p:cNvGrpSpPr/>
                <p:nvPr/>
              </p:nvGrpSpPr>
              <p:grpSpPr>
                <a:xfrm>
                  <a:off x="453" y="1841"/>
                  <a:ext cx="482" cy="489"/>
                  <a:chOff x="453" y="1841"/>
                  <a:chExt cx="482" cy="489"/>
                </a:xfrm>
              </p:grpSpPr>
              <p:sp>
                <p:nvSpPr>
                  <p:cNvPr id="251" name="Google Shape;251;p24"/>
                  <p:cNvSpPr/>
                  <p:nvPr/>
                </p:nvSpPr>
                <p:spPr>
                  <a:xfrm>
                    <a:off x="496" y="1841"/>
                    <a:ext cx="396"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Arimo"/>
                        <a:ea typeface="Arimo"/>
                        <a:cs typeface="Arimo"/>
                        <a:sym typeface="Arimo"/>
                      </a:rPr>
                      <a:t>p(x=4)</a:t>
                    </a:r>
                    <a:r>
                      <a:rPr lang="en-US" sz="2400">
                        <a:solidFill>
                          <a:schemeClr val="dk1"/>
                        </a:solidFill>
                        <a:latin typeface="Arimo"/>
                        <a:ea typeface="Arimo"/>
                        <a:cs typeface="Arimo"/>
                        <a:sym typeface="Arimo"/>
                      </a:rPr>
                      <a:t>=1/6</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2" name="Google Shape;252;p24"/>
                  <p:cNvSpPr/>
                  <p:nvPr/>
                </p:nvSpPr>
                <p:spPr>
                  <a:xfrm>
                    <a:off x="453" y="1841"/>
                    <a:ext cx="482"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3" name="Google Shape;253;p24"/>
                <p:cNvGrpSpPr/>
                <p:nvPr/>
              </p:nvGrpSpPr>
              <p:grpSpPr>
                <a:xfrm>
                  <a:off x="0" y="2330"/>
                  <a:ext cx="453" cy="489"/>
                  <a:chOff x="0" y="2330"/>
                  <a:chExt cx="453" cy="489"/>
                </a:xfrm>
              </p:grpSpPr>
              <p:sp>
                <p:nvSpPr>
                  <p:cNvPr id="254" name="Google Shape;254;p24"/>
                  <p:cNvSpPr/>
                  <p:nvPr/>
                </p:nvSpPr>
                <p:spPr>
                  <a:xfrm>
                    <a:off x="43" y="2330"/>
                    <a:ext cx="367"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mo"/>
                        <a:ea typeface="Arimo"/>
                        <a:cs typeface="Arimo"/>
                        <a:sym typeface="Arimo"/>
                      </a:rPr>
                      <a:t>5</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5" name="Google Shape;255;p24"/>
                  <p:cNvSpPr/>
                  <p:nvPr/>
                </p:nvSpPr>
                <p:spPr>
                  <a:xfrm>
                    <a:off x="0" y="2330"/>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6" name="Google Shape;256;p24"/>
                <p:cNvGrpSpPr/>
                <p:nvPr/>
              </p:nvGrpSpPr>
              <p:grpSpPr>
                <a:xfrm>
                  <a:off x="453" y="2330"/>
                  <a:ext cx="482" cy="489"/>
                  <a:chOff x="453" y="2330"/>
                  <a:chExt cx="482" cy="489"/>
                </a:xfrm>
              </p:grpSpPr>
              <p:sp>
                <p:nvSpPr>
                  <p:cNvPr id="257" name="Google Shape;257;p24"/>
                  <p:cNvSpPr/>
                  <p:nvPr/>
                </p:nvSpPr>
                <p:spPr>
                  <a:xfrm>
                    <a:off x="496" y="2330"/>
                    <a:ext cx="396"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Arimo"/>
                        <a:ea typeface="Arimo"/>
                        <a:cs typeface="Arimo"/>
                        <a:sym typeface="Arimo"/>
                      </a:rPr>
                      <a:t>p(x=5)</a:t>
                    </a:r>
                    <a:r>
                      <a:rPr lang="en-US" sz="2400">
                        <a:solidFill>
                          <a:schemeClr val="dk1"/>
                        </a:solidFill>
                        <a:latin typeface="Arimo"/>
                        <a:ea typeface="Arimo"/>
                        <a:cs typeface="Arimo"/>
                        <a:sym typeface="Arimo"/>
                      </a:rPr>
                      <a:t>=1/6</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8" name="Google Shape;258;p24"/>
                  <p:cNvSpPr/>
                  <p:nvPr/>
                </p:nvSpPr>
                <p:spPr>
                  <a:xfrm>
                    <a:off x="453" y="2330"/>
                    <a:ext cx="482"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9" name="Google Shape;259;p24"/>
                <p:cNvGrpSpPr/>
                <p:nvPr/>
              </p:nvGrpSpPr>
              <p:grpSpPr>
                <a:xfrm>
                  <a:off x="0" y="2819"/>
                  <a:ext cx="453" cy="489"/>
                  <a:chOff x="0" y="2819"/>
                  <a:chExt cx="453" cy="489"/>
                </a:xfrm>
              </p:grpSpPr>
              <p:sp>
                <p:nvSpPr>
                  <p:cNvPr id="260" name="Google Shape;260;p24"/>
                  <p:cNvSpPr/>
                  <p:nvPr/>
                </p:nvSpPr>
                <p:spPr>
                  <a:xfrm>
                    <a:off x="43" y="2819"/>
                    <a:ext cx="367"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mo"/>
                        <a:ea typeface="Arimo"/>
                        <a:cs typeface="Arimo"/>
                        <a:sym typeface="Arimo"/>
                      </a:rPr>
                      <a:t>6</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1" name="Google Shape;261;p24"/>
                  <p:cNvSpPr/>
                  <p:nvPr/>
                </p:nvSpPr>
                <p:spPr>
                  <a:xfrm>
                    <a:off x="0" y="2819"/>
                    <a:ext cx="453"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2" name="Google Shape;262;p24"/>
                <p:cNvGrpSpPr/>
                <p:nvPr/>
              </p:nvGrpSpPr>
              <p:grpSpPr>
                <a:xfrm>
                  <a:off x="453" y="2819"/>
                  <a:ext cx="482" cy="489"/>
                  <a:chOff x="453" y="2819"/>
                  <a:chExt cx="482" cy="489"/>
                </a:xfrm>
              </p:grpSpPr>
              <p:sp>
                <p:nvSpPr>
                  <p:cNvPr id="263" name="Google Shape;263;p24"/>
                  <p:cNvSpPr/>
                  <p:nvPr/>
                </p:nvSpPr>
                <p:spPr>
                  <a:xfrm>
                    <a:off x="496" y="2819"/>
                    <a:ext cx="396" cy="489"/>
                  </a:xfrm>
                  <a:prstGeom prst="rect">
                    <a:avLst/>
                  </a:prstGeom>
                  <a:noFill/>
                  <a:ln>
                    <a:noFill/>
                  </a:ln>
                </p:spPr>
                <p:txBody>
                  <a:bodyPr anchorCtr="0" anchor="t" bIns="0" lIns="91425" spcFirstLastPara="1" rIns="91425" wrap="square" tIns="45700">
                    <a:noAutofit/>
                  </a:bodyPr>
                  <a:lstStyle/>
                  <a:p>
                    <a:pPr indent="0" lvl="0" marL="0" marR="0" rtl="0" algn="ctr">
                      <a:spcBef>
                        <a:spcPts val="0"/>
                      </a:spcBef>
                      <a:spcAft>
                        <a:spcPts val="0"/>
                      </a:spcAft>
                      <a:buNone/>
                    </a:pPr>
                    <a:r>
                      <a:rPr i="1" lang="en-US" sz="2400">
                        <a:solidFill>
                          <a:schemeClr val="dk1"/>
                        </a:solidFill>
                        <a:latin typeface="Arimo"/>
                        <a:ea typeface="Arimo"/>
                        <a:cs typeface="Arimo"/>
                        <a:sym typeface="Arimo"/>
                      </a:rPr>
                      <a:t>p(x=6)</a:t>
                    </a:r>
                    <a:r>
                      <a:rPr lang="en-US" sz="2400">
                        <a:solidFill>
                          <a:schemeClr val="dk1"/>
                        </a:solidFill>
                        <a:latin typeface="Arimo"/>
                        <a:ea typeface="Arimo"/>
                        <a:cs typeface="Arimo"/>
                        <a:sym typeface="Arimo"/>
                      </a:rPr>
                      <a:t>=1/6</a:t>
                    </a:r>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4" name="Google Shape;264;p24"/>
                  <p:cNvSpPr/>
                  <p:nvPr/>
                </p:nvSpPr>
                <p:spPr>
                  <a:xfrm>
                    <a:off x="453" y="2819"/>
                    <a:ext cx="482" cy="489"/>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265" name="Google Shape;265;p24"/>
              <p:cNvSpPr/>
              <p:nvPr/>
            </p:nvSpPr>
            <p:spPr>
              <a:xfrm>
                <a:off x="-3" y="-3"/>
                <a:ext cx="941" cy="3314"/>
              </a:xfrm>
              <a:prstGeom prst="rect">
                <a:avLst/>
              </a:prstGeom>
              <a:noFill/>
              <a:ln cap="flat" cmpd="sng" w="9525">
                <a:solidFill>
                  <a:srgbClr val="A0A0A0"/>
                </a:solidFill>
                <a:prstDash val="solid"/>
                <a:miter lim="800000"/>
                <a:headEnd len="sm" w="sm" type="none"/>
                <a:tailEnd len="sm" w="sm" type="none"/>
              </a:ln>
            </p:spPr>
            <p:txBody>
              <a:bodyPr anchorCtr="0" anchor="t" bIns="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6" name="Google Shape;266;p24"/>
            <p:cNvSpPr txBox="1"/>
            <p:nvPr/>
          </p:nvSpPr>
          <p:spPr>
            <a:xfrm>
              <a:off x="3494" y="4171"/>
              <a:ext cx="576" cy="240"/>
            </a:xfrm>
            <a:prstGeom prst="rect">
              <a:avLst/>
            </a:prstGeom>
            <a:solidFill>
              <a:srgbClr val="FFFFFF"/>
            </a:solidFill>
            <a:ln>
              <a:noFill/>
            </a:ln>
          </p:spPr>
          <p:txBody>
            <a:bodyPr anchorCtr="0" anchor="t" bIns="45700" lIns="91425" spcFirstLastPara="1" rIns="91425" wrap="square" tIns="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1.0</a:t>
              </a:r>
              <a:endParaRPr/>
            </a:p>
          </p:txBody>
        </p:sp>
      </p:grpSp>
      <p:sp>
        <p:nvSpPr>
          <p:cNvPr id="267" name="Google Shape;267;p24"/>
          <p:cNvSpPr txBox="1"/>
          <p:nvPr/>
        </p:nvSpPr>
        <p:spPr>
          <a:xfrm>
            <a:off x="7405742" y="1111567"/>
            <a:ext cx="4394406" cy="646331"/>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 (Probability Mass Function (PMF)): Tossing a die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