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E1462-93F1-4CD8-8ADE-1255AD16010D}">
  <a:tblStyle styleId="{40DE1462-93F1-4CD8-8ADE-1255AD1601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Continuous Random Variables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38200" y="1270000"/>
            <a:ext cx="743869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74" r="-163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Cumulative Distribution Function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Graphical Interpretations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8201" y="1270000"/>
            <a:ext cx="7086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46" r="-1720" t="-27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4801" y="1270000"/>
            <a:ext cx="4134404" cy="280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1" y="4442080"/>
            <a:ext cx="4134404" cy="233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Uniform Random Variable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199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Cj02345810000[1]" id="202" name="Google Shape;2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200" y="4343400"/>
            <a:ext cx="1752600" cy="17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6172200" y="4267200"/>
            <a:ext cx="3886200" cy="2057400"/>
          </a:xfrm>
          <a:prstGeom prst="wedgeEllipseCallout">
            <a:avLst>
              <a:gd fmla="val 72833" name="adj1"/>
              <a:gd fmla="val -10417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With every one-minute interval being equally likely, the random variable x is said to have a uniform probability distribution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838200" y="6402943"/>
            <a:ext cx="649564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https://www.probabilitycourse.com/chapter4/4_2_1_uniform.php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Uniform Random Variable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38201" y="1270000"/>
            <a:ext cx="6812282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0" r="-18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320" y="4526280"/>
            <a:ext cx="457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7320" y="3357880"/>
            <a:ext cx="685800" cy="4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9"/>
          <p:cNvCxnSpPr/>
          <p:nvPr/>
        </p:nvCxnSpPr>
        <p:spPr>
          <a:xfrm rot="10800000">
            <a:off x="2103120" y="3459480"/>
            <a:ext cx="0" cy="289560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2103120" y="6355080"/>
            <a:ext cx="6477000" cy="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/>
          <p:nvPr/>
        </p:nvSpPr>
        <p:spPr>
          <a:xfrm>
            <a:off x="2255520" y="6202680"/>
            <a:ext cx="376238" cy="325438"/>
          </a:xfrm>
          <a:custGeom>
            <a:rect b="b" l="l" r="r" t="t"/>
            <a:pathLst>
              <a:path extrusionOk="0" h="205" w="237">
                <a:moveTo>
                  <a:pt x="1" y="164"/>
                </a:moveTo>
                <a:cubicBezTo>
                  <a:pt x="17" y="116"/>
                  <a:pt x="0" y="59"/>
                  <a:pt x="21" y="13"/>
                </a:cubicBezTo>
                <a:cubicBezTo>
                  <a:pt x="27" y="0"/>
                  <a:pt x="48" y="20"/>
                  <a:pt x="62" y="23"/>
                </a:cubicBezTo>
                <a:cubicBezTo>
                  <a:pt x="86" y="46"/>
                  <a:pt x="109" y="69"/>
                  <a:pt x="133" y="93"/>
                </a:cubicBezTo>
                <a:cubicBezTo>
                  <a:pt x="140" y="100"/>
                  <a:pt x="153" y="114"/>
                  <a:pt x="153" y="114"/>
                </a:cubicBezTo>
                <a:cubicBezTo>
                  <a:pt x="165" y="149"/>
                  <a:pt x="167" y="178"/>
                  <a:pt x="193" y="205"/>
                </a:cubicBezTo>
                <a:cubicBezTo>
                  <a:pt x="203" y="174"/>
                  <a:pt x="232" y="147"/>
                  <a:pt x="234" y="114"/>
                </a:cubicBezTo>
                <a:cubicBezTo>
                  <a:pt x="237" y="80"/>
                  <a:pt x="234" y="47"/>
                  <a:pt x="234" y="13"/>
                </a:cubicBezTo>
              </a:path>
            </a:pathLst>
          </a:custGeom>
          <a:noFill/>
          <a:ln cap="flat" cmpd="sng" w="9525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3033996" y="4907280"/>
            <a:ext cx="4876800" cy="14478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954F72">
                  <a:alpha val="55686"/>
                </a:srgbClr>
              </a:gs>
            </a:gsLst>
            <a:lin ang="18900000" scaled="0"/>
          </a:gradFill>
          <a:ln cap="flat" cmpd="sng" w="381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>
            <a:off x="1950720" y="490728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9"/>
          <p:cNvSpPr txBox="1"/>
          <p:nvPr/>
        </p:nvSpPr>
        <p:spPr>
          <a:xfrm>
            <a:off x="2636520" y="64312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7513320" y="64312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140</a:t>
            </a: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5303520" y="61264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rot="10800000">
            <a:off x="6522720" y="61264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rot="10800000">
            <a:off x="4084320" y="61264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 txBox="1"/>
          <p:nvPr/>
        </p:nvSpPr>
        <p:spPr>
          <a:xfrm>
            <a:off x="3779520" y="64312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125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4998720" y="64312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217920" y="64312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135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5320" y="6431280"/>
            <a:ext cx="479425" cy="52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2345810000[1]" id="228" name="Google Shape;22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37520" y="2880360"/>
            <a:ext cx="1533525" cy="1503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6751320" y="2651760"/>
            <a:ext cx="3733800" cy="1905000"/>
          </a:xfrm>
          <a:prstGeom prst="wedgeEllipseCallout">
            <a:avLst>
              <a:gd fmla="val 66370" name="adj1"/>
              <a:gd fmla="val -4833" name="adj2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The shaded area indicates the probability the flight will arrive in the interval between 120 and 140 minutes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Probability as an Area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Question: What is the probability that arrival time will be between 120 and 130 minutes—that is: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198" y="2617151"/>
            <a:ext cx="2057400" cy="39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62780"/>
            <a:ext cx="44291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014980"/>
            <a:ext cx="685800" cy="4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0"/>
          <p:cNvCxnSpPr/>
          <p:nvPr/>
        </p:nvCxnSpPr>
        <p:spPr>
          <a:xfrm rot="10800000">
            <a:off x="1371600" y="3472180"/>
            <a:ext cx="0" cy="289560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1371600" y="6367780"/>
            <a:ext cx="6477000" cy="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/>
          <p:cNvSpPr/>
          <p:nvPr/>
        </p:nvSpPr>
        <p:spPr>
          <a:xfrm>
            <a:off x="1524000" y="6215380"/>
            <a:ext cx="376238" cy="325438"/>
          </a:xfrm>
          <a:custGeom>
            <a:rect b="b" l="l" r="r" t="t"/>
            <a:pathLst>
              <a:path extrusionOk="0" h="205" w="237">
                <a:moveTo>
                  <a:pt x="1" y="164"/>
                </a:moveTo>
                <a:cubicBezTo>
                  <a:pt x="17" y="116"/>
                  <a:pt x="0" y="59"/>
                  <a:pt x="21" y="13"/>
                </a:cubicBezTo>
                <a:cubicBezTo>
                  <a:pt x="27" y="0"/>
                  <a:pt x="48" y="20"/>
                  <a:pt x="62" y="23"/>
                </a:cubicBezTo>
                <a:cubicBezTo>
                  <a:pt x="86" y="46"/>
                  <a:pt x="109" y="69"/>
                  <a:pt x="133" y="93"/>
                </a:cubicBezTo>
                <a:cubicBezTo>
                  <a:pt x="140" y="100"/>
                  <a:pt x="153" y="114"/>
                  <a:pt x="153" y="114"/>
                </a:cubicBezTo>
                <a:cubicBezTo>
                  <a:pt x="165" y="149"/>
                  <a:pt x="167" y="178"/>
                  <a:pt x="193" y="205"/>
                </a:cubicBezTo>
                <a:cubicBezTo>
                  <a:pt x="203" y="174"/>
                  <a:pt x="232" y="147"/>
                  <a:pt x="234" y="114"/>
                </a:cubicBezTo>
                <a:cubicBezTo>
                  <a:pt x="237" y="80"/>
                  <a:pt x="234" y="47"/>
                  <a:pt x="234" y="13"/>
                </a:cubicBezTo>
              </a:path>
            </a:pathLst>
          </a:custGeom>
          <a:noFill/>
          <a:ln cap="flat" cmpd="sng" w="9525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209800" y="4919980"/>
            <a:ext cx="4876800" cy="14478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954F72">
                  <a:alpha val="55686"/>
                </a:srgbClr>
              </a:gs>
            </a:gsLst>
            <a:lin ang="18900000" scaled="0"/>
          </a:gradFill>
          <a:ln cap="flat" cmpd="sng" w="381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30"/>
          <p:cNvCxnSpPr/>
          <p:nvPr/>
        </p:nvCxnSpPr>
        <p:spPr>
          <a:xfrm>
            <a:off x="1219200" y="491998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0"/>
          <p:cNvSpPr txBox="1"/>
          <p:nvPr/>
        </p:nvSpPr>
        <p:spPr>
          <a:xfrm>
            <a:off x="1981200" y="64439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781800" y="64439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140</a:t>
            </a:r>
            <a:endParaRPr/>
          </a:p>
        </p:txBody>
      </p:sp>
      <p:cxnSp>
        <p:nvCxnSpPr>
          <p:cNvPr id="247" name="Google Shape;247;p30"/>
          <p:cNvCxnSpPr/>
          <p:nvPr/>
        </p:nvCxnSpPr>
        <p:spPr>
          <a:xfrm rot="10800000">
            <a:off x="4572000" y="61391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 rot="10800000">
            <a:off x="5791200" y="61391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/>
          <p:nvPr/>
        </p:nvCxnSpPr>
        <p:spPr>
          <a:xfrm rot="10800000">
            <a:off x="3352800" y="6139180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3048000" y="64439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125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4267200" y="64439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5486400" y="644398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135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124200" y="568198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254" name="Google Shape;254;p30"/>
          <p:cNvCxnSpPr/>
          <p:nvPr/>
        </p:nvCxnSpPr>
        <p:spPr>
          <a:xfrm rot="10800000">
            <a:off x="2286000" y="5910580"/>
            <a:ext cx="914400" cy="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3581400" y="5910580"/>
            <a:ext cx="990600" cy="0"/>
          </a:xfrm>
          <a:prstGeom prst="straightConnector1">
            <a:avLst/>
          </a:prstGeom>
          <a:noFill/>
          <a:ln cap="flat" cmpd="sng" w="19050">
            <a:solidFill>
              <a:srgbClr val="0000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2440" y="4183382"/>
            <a:ext cx="5973763" cy="39528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Uniform Random Variable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Expectation of a Uniform Random Variable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Exponential Random Variables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838201" y="1270000"/>
            <a:ext cx="675132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5" r="-1806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3232" y="1536700"/>
            <a:ext cx="4277936" cy="37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838199" y="6402943"/>
            <a:ext cx="718711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https://www.probabilitycourse.com/chapter4/4_2_2_exponential.php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Expectation of Exponential Random Variable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Gamma Random Variables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838200" y="1270000"/>
            <a:ext cx="6494585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89" r="-1876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9308" y="1590125"/>
            <a:ext cx="4195326" cy="382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838199" y="6402943"/>
            <a:ext cx="816961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https://www.probabilitycourse.com/chapter4/4_2_4_Gamma_distribution.php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Normal Random Variables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6582" y="4227512"/>
            <a:ext cx="4791075" cy="194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/>
        </p:nvSpPr>
        <p:spPr>
          <a:xfrm>
            <a:off x="838199" y="6402943"/>
            <a:ext cx="816961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https://www.probabilitycourse.com/chapter4/4_2_3_normal.php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Joint Distributions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199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1036320" y="5666382"/>
            <a:ext cx="8564880" cy="4433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3324" l="-568" r="0" t="-116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Joint Distributions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838201" y="1270000"/>
            <a:ext cx="9134474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1" r="0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25" y="2139315"/>
            <a:ext cx="748855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3942080"/>
            <a:ext cx="4785360" cy="223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Joint Distributions</a:t>
            </a:r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838200" y="1270000"/>
            <a:ext cx="829056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23" r="-1101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9509760" y="4835521"/>
            <a:ext cx="1219200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1202" y="62824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  </a:t>
            </a:r>
            <a:endParaRPr/>
          </a:p>
        </p:txBody>
      </p:sp>
      <p:graphicFrame>
        <p:nvGraphicFramePr>
          <p:cNvPr id="331" name="Google Shape;331;p39"/>
          <p:cNvGraphicFramePr/>
          <p:nvPr/>
        </p:nvGraphicFramePr>
        <p:xfrm>
          <a:off x="1266324" y="4289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{40DE1462-93F1-4CD8-8ADE-1255AD16010D}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65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Throwing a Die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0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Tossing a Coin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Head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5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Tail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39"/>
          <p:cNvSpPr/>
          <p:nvPr/>
        </p:nvSpPr>
        <p:spPr>
          <a:xfrm>
            <a:off x="905643" y="4363691"/>
            <a:ext cx="1316465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562" y="9134"/>
                </a:moveTo>
                <a:lnTo>
                  <a:pt x="232159" y="164405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 probability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Joint Distributions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838201" y="1270000"/>
            <a:ext cx="470916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31" r="-2590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866" y="1498758"/>
            <a:ext cx="6200832" cy="386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ecture notes on Probability Theory by Phanuel Mariano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Introduction to Probability Models, Sheldon M. Ross, Tenth Edition</a:t>
            </a:r>
            <a:endParaRPr/>
          </a:p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10600" y="6330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210457" y="5530632"/>
            <a:ext cx="7400144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equation states that the probability that a continuous random variable will assume any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particular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is zero.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0419" y="2190305"/>
            <a:ext cx="3350865" cy="27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10600" y="6330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270000"/>
            <a:ext cx="707660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Example: Metal Cylinder Production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Suppose that the random variable </a:t>
            </a:r>
            <a:r>
              <a:rPr i="1" lang="en-US"/>
              <a:t>x</a:t>
            </a:r>
            <a:r>
              <a:rPr lang="en-US"/>
              <a:t> is the diameter of a randomly chosen cylinder manufactured by the company. </a:t>
            </a:r>
            <a:r>
              <a:rPr lang="en-US">
                <a:solidFill>
                  <a:srgbClr val="FF3300"/>
                </a:solidFill>
              </a:rPr>
              <a:t>Since this random variable can take </a:t>
            </a:r>
            <a:r>
              <a:rPr b="1" lang="en-US">
                <a:solidFill>
                  <a:srgbClr val="FF3300"/>
                </a:solidFill>
              </a:rPr>
              <a:t>any value between</a:t>
            </a:r>
            <a:r>
              <a:rPr lang="en-US">
                <a:solidFill>
                  <a:srgbClr val="FF3300"/>
                </a:solidFill>
              </a:rPr>
              <a:t> 49.5 and 50.5, it is a </a:t>
            </a:r>
            <a:r>
              <a:rPr b="1" lang="en-US">
                <a:solidFill>
                  <a:srgbClr val="FF3300"/>
                </a:solidFill>
              </a:rPr>
              <a:t>continuous</a:t>
            </a:r>
            <a:r>
              <a:rPr lang="en-US">
                <a:solidFill>
                  <a:srgbClr val="FF3300"/>
                </a:solidFill>
              </a:rPr>
              <a:t> random variable.</a:t>
            </a:r>
            <a:r>
              <a:rPr lang="en-US"/>
              <a:t>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Suppose that the diameter of a metal cylinder has a p.d.f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1335" y="1634712"/>
            <a:ext cx="3621729" cy="257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295" y="4408931"/>
            <a:ext cx="4460416" cy="7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312826" y="5588000"/>
            <a:ext cx="229349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valid p.d.f.?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835" y="1952649"/>
            <a:ext cx="6309857" cy="179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probability that a metal cylinder has a diameter between 49.8 and 50.1 mm can be calculated to be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246" y="2601468"/>
            <a:ext cx="6781283" cy="165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252" y="3822222"/>
            <a:ext cx="4365114" cy="2584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Continuous Random Variables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9" r="0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