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Nuni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6bc6d1bc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6bc6d1bc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6bc6d1bc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6bc6d1bc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6bc6d1bc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6bc6d1bc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6bc6d1bc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6bc6d1bc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6bc6d1bc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6bc6d1bc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6bc6d1bc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6bc6d1bc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6bc6d1bc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6bc6d1bc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936ee1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936ee1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936ee1c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936ee1c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936ee1c8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936ee1c8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6bc6d1bc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6bc6d1bc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936ee1c8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f936ee1c8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936ee1c8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936ee1c8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936ee1c8d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936ee1c8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936ee1c8d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936ee1c8d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936ee1c8d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936ee1c8d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936ee1c8d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936ee1c8d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936ee1c8d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936ee1c8d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936ee1c8d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936ee1c8d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936ee1c8d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936ee1c8d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936ee1c8d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936ee1c8d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6bc6d1bc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6bc6d1bc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f936ee1c8d_5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f936ee1c8d_5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936ee1c8d_5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936ee1c8d_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936ee1c8d_5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936ee1c8d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936ee1c8d_5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936ee1c8d_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72e0a58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072e0a58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72e0a58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072e0a58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72e0a58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072e0a58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072e0a58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072e0a58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72e0a58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72e0a58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72e0a58a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72e0a58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6bc6d1bc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6bc6d1bc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072e0a58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072e0a58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72e0a58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72e0a58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72e0a58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072e0a58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76d9b5c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076d9b5c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76d9b5c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076d9b5c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6bc6d1bc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6bc6d1bc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6bc6d1bc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6bc6d1bc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6bc6d1bc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6bc6d1bc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6bc6d1bc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6bc6d1bc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6bc6d1bc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6bc6d1bc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93899" y="1739850"/>
            <a:ext cx="7156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000000"/>
                </a:solidFill>
              </a:rPr>
              <a:t>Security at Network Layer</a:t>
            </a:r>
            <a:endParaRPr b="1" sz="4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819150" y="700900"/>
            <a:ext cx="75057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SECURITY PROTOCOLS</a:t>
            </a:r>
            <a:endParaRPr b="1"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819150" y="1602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IPSec defines two protocols:</a:t>
            </a:r>
            <a:r>
              <a:rPr b="1" lang="en" sz="1500"/>
              <a:t> 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Authentication Header (AH) Protocol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Encapsulating Security Payload (ESP) Protocol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to provide authentication and/or encryption for packets at the IP level.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819150" y="845600"/>
            <a:ext cx="7505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 Header (AH)</a:t>
            </a:r>
            <a:endParaRPr b="1"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819150" y="1531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Authentication Header (AH) Protocol is designed to authenticate the source host and to ensure the integrity of the payload carried in the IP packet.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protocol uses a hash function and a symmetric key to create a message digest.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digest is inserted in the authentication header.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AH is then placed in the appropriate location, based on the mode (transport or tunnel).</a:t>
            </a:r>
            <a:endParaRPr sz="1500"/>
          </a:p>
        </p:txBody>
      </p:sp>
      <p:sp>
        <p:nvSpPr>
          <p:cNvPr id="241" name="Google Shape;241;p23"/>
          <p:cNvSpPr txBox="1"/>
          <p:nvPr/>
        </p:nvSpPr>
        <p:spPr>
          <a:xfrm>
            <a:off x="1293950" y="4205375"/>
            <a:ext cx="65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AH protocol provides source authentication and data integrity, but not privacy</a:t>
            </a:r>
            <a:endParaRPr b="1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539125" y="3795625"/>
            <a:ext cx="81825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When an IP datagram carries an authentication header, the original value in the protocol field of the </a:t>
            </a:r>
            <a:r>
              <a:rPr b="1" lang="en" sz="1500"/>
              <a:t>IP header is replaced by the value 51.</a:t>
            </a:r>
            <a:r>
              <a:rPr lang="en" sz="1500"/>
              <a:t> A field inside the authentication header (the next header field) holds the original value of the protocol field (the type of payload being carried by the IP datagram)</a:t>
            </a:r>
            <a:endParaRPr sz="1500"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25" y="633525"/>
            <a:ext cx="4185301" cy="242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25" y="514900"/>
            <a:ext cx="3665700" cy="261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4"/>
          <p:cNvCxnSpPr/>
          <p:nvPr/>
        </p:nvCxnSpPr>
        <p:spPr>
          <a:xfrm flipH="1">
            <a:off x="4949375" y="377400"/>
            <a:ext cx="21600" cy="3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4"/>
          <p:cNvSpPr txBox="1"/>
          <p:nvPr/>
        </p:nvSpPr>
        <p:spPr>
          <a:xfrm>
            <a:off x="1564125" y="3127075"/>
            <a:ext cx="241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uthentication header-AH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5781725" y="3127075"/>
            <a:ext cx="241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IPV4 header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846113" y="608400"/>
            <a:ext cx="75057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Encapsulating Security Payload (ESP)</a:t>
            </a:r>
            <a:endParaRPr b="1"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792188" y="1272300"/>
            <a:ext cx="7505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The AH protocol does not provide privacy, only source authentication and data integrity.</a:t>
            </a:r>
            <a:r>
              <a:rPr lang="en" sz="1500"/>
              <a:t> IPSec later defined an alternative protocol, </a:t>
            </a:r>
            <a:r>
              <a:rPr b="1" lang="en" sz="1500">
                <a:solidFill>
                  <a:schemeClr val="lt1"/>
                </a:solidFill>
              </a:rPr>
              <a:t>Encapsulating Security Payload (ESP),</a:t>
            </a:r>
            <a:r>
              <a:rPr lang="en" sz="1500"/>
              <a:t> that provides source authentication, integrity, and privacy.</a:t>
            </a:r>
            <a:endParaRPr sz="1500"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75" y="2264450"/>
            <a:ext cx="5824849" cy="24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819150" y="1143000"/>
            <a:ext cx="7505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900">
                <a:solidFill>
                  <a:srgbClr val="000000"/>
                </a:solidFill>
              </a:rPr>
              <a:t>ESP provides source authentication, data integrity, and privacy. </a:t>
            </a:r>
            <a:endParaRPr b="1" i="1" sz="1900">
              <a:solidFill>
                <a:srgbClr val="000000"/>
              </a:solidFill>
            </a:endParaRPr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819150" y="1768500"/>
            <a:ext cx="75057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an IP datagram carries an ESP header and trailer, the value of the protocol field in the IP header is 50.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 the difference between the authentication data in AH and ESP. In AH, part of the IP header is included in the calculation of the authentication data; in ESP, it is not.</a:t>
            </a:r>
            <a:endParaRPr sz="1500"/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819150" y="3710800"/>
            <a:ext cx="7505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 u="sng"/>
              <a:t>IPSec supports both IPv4 and IPv6.</a:t>
            </a:r>
            <a:endParaRPr b="1" sz="19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Services Provided by IPSec</a:t>
            </a:r>
            <a:endParaRPr b="1"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723200" y="1570175"/>
            <a:ext cx="7505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</a:t>
            </a:r>
            <a:r>
              <a:rPr b="1" lang="en" sz="1400"/>
              <a:t>ist of services available for each protocol</a:t>
            </a:r>
            <a:endParaRPr b="1" sz="1400"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24275"/>
            <a:ext cx="7613175" cy="2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776000" y="44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ASSOCIATION</a:t>
            </a:r>
            <a:endParaRPr b="1"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776000" y="1128075"/>
            <a:ext cx="7505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IPSec requires a logical relationship, called a </a:t>
            </a:r>
            <a:r>
              <a:rPr b="1" lang="en" sz="1500"/>
              <a:t>Security Association (SA)</a:t>
            </a:r>
            <a:r>
              <a:rPr lang="en" sz="1500"/>
              <a:t>, between two hosts.</a:t>
            </a:r>
            <a:endParaRPr sz="1500"/>
          </a:p>
        </p:txBody>
      </p:sp>
      <p:sp>
        <p:nvSpPr>
          <p:cNvPr id="279" name="Google Shape;279;p28"/>
          <p:cNvSpPr txBox="1"/>
          <p:nvPr>
            <p:ph type="title"/>
          </p:nvPr>
        </p:nvSpPr>
        <p:spPr>
          <a:xfrm>
            <a:off x="937800" y="1617375"/>
            <a:ext cx="3634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900">
                <a:solidFill>
                  <a:srgbClr val="000000"/>
                </a:solidFill>
              </a:rPr>
              <a:t>Idea of Security Association</a:t>
            </a:r>
            <a:endParaRPr b="1" i="1" sz="1900">
              <a:solidFill>
                <a:srgbClr val="000000"/>
              </a:solidFill>
            </a:endParaRPr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841075" y="2124250"/>
            <a:ext cx="76023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Security Association is a contract between two parties, it creates a secure channel between them.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simpler terms, Security Association is a set of rules for secure </a:t>
            </a:r>
            <a:r>
              <a:rPr lang="en" sz="1500"/>
              <a:t>transmission</a:t>
            </a:r>
            <a:r>
              <a:rPr lang="en" sz="1500"/>
              <a:t>.</a:t>
            </a:r>
            <a:endParaRPr sz="1500"/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350" y="3048374"/>
            <a:ext cx="5014100" cy="1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819150" y="384700"/>
            <a:ext cx="75057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Association Database (SAD)</a:t>
            </a:r>
            <a:endParaRPr b="1"/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819150" y="1207500"/>
            <a:ext cx="75057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Security Association can be very complex.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particularly true if Alice wants to send messages to many people and Bob needs to receive messages from many people.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addition, </a:t>
            </a:r>
            <a:r>
              <a:rPr b="1" i="1" lang="en" sz="1500"/>
              <a:t>each site needs to have both inbound and outbound SAs to allow bidirectional communication.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other words, we need a set of SAs that can be collected into a database. This database is called the </a:t>
            </a:r>
            <a:r>
              <a:rPr b="1" lang="en" sz="1500">
                <a:solidFill>
                  <a:schemeClr val="lt1"/>
                </a:solidFill>
              </a:rPr>
              <a:t>Security Association Database (SAD)</a:t>
            </a:r>
            <a:r>
              <a:rPr lang="en" sz="1500"/>
              <a:t>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database can be thought of as a two-dimensional table with each row defining a single SA.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75" y="2133500"/>
            <a:ext cx="4052801" cy="228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649800" y="412350"/>
            <a:ext cx="78444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Each entry in an inbound SAD is selected using a triple index: 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 parameter index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Destination address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75" y="1391875"/>
            <a:ext cx="4127649" cy="33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819150" y="605925"/>
            <a:ext cx="7505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POLICY</a:t>
            </a:r>
            <a:endParaRPr b="1"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754625" y="1299825"/>
            <a:ext cx="75057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 Policy (SP), which defines the type of security applied to a packet when it is to be sent or when it has arrived.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Before using the SAD</a:t>
            </a:r>
            <a:r>
              <a:rPr lang="en" sz="1500"/>
              <a:t>,</a:t>
            </a:r>
            <a:r>
              <a:rPr lang="en" sz="1500"/>
              <a:t> </a:t>
            </a:r>
            <a:r>
              <a:rPr lang="en" sz="1500"/>
              <a:t>a</a:t>
            </a:r>
            <a:r>
              <a:rPr lang="en" sz="1500"/>
              <a:t> host must determine the predefined policy for the packet.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65250" y="711625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IPSec</a:t>
            </a:r>
            <a:endParaRPr b="1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65250" y="1356550"/>
            <a:ext cx="75057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IP Security (IPSec) is a collection of protocols</a:t>
            </a:r>
            <a:r>
              <a:rPr lang="en" sz="1500"/>
              <a:t> designed by the Internet Engineering Task Force (IETF) to provide security for a packet at the network level.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IPSec helps create authenticated and confidential packets for the IP layer</a:t>
            </a:r>
            <a:endParaRPr sz="15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65250" y="322325"/>
            <a:ext cx="75057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/>
              <a:t>To Provide security at Network layer, we use IPSec protocol</a:t>
            </a:r>
            <a:endParaRPr b="1" i="1"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975" y="2419350"/>
            <a:ext cx="4766039" cy="219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819150" y="458450"/>
            <a:ext cx="75057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Policy Database</a:t>
            </a:r>
            <a:endParaRPr b="1"/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819150" y="1160500"/>
            <a:ext cx="75057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host that is using the IPSec protocol needs to keep a Security Policy Database (SPD).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Again, there is a need for an inbound SPD and an outbound SPD.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Each entry in the SPD can be accessed using a sixtuple index:</a:t>
            </a:r>
            <a:r>
              <a:rPr lang="en" sz="1500"/>
              <a:t> source address, destination address, name, protocol, source port, and destination port,</a:t>
            </a:r>
            <a:endParaRPr sz="1500"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00" y="2776775"/>
            <a:ext cx="4254546" cy="2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Policy Database</a:t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819150" y="172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Source and destination addresses can be unicast, multicast, or wildcard addresses.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name usually defines a DNS entity.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protocol is either AH or ESP.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source and destination ports are the port addresses for the process running at the source and destination hosts.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Outbound SPD</a:t>
            </a:r>
            <a:endParaRPr b="1"/>
          </a:p>
        </p:txBody>
      </p:sp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819150" y="1548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When a packet is to be sent out, the outbound SPD is consulted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input to the outbound SPD is the sixtuple index; the output is one of the three following cases:</a:t>
            </a: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DROP</a:t>
            </a:r>
            <a:r>
              <a:rPr lang="en" sz="1500"/>
              <a:t>:-This means that the packet defined by the index cannot be sent; it is dropped.</a:t>
            </a: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BYPASS:- </a:t>
            </a:r>
            <a:r>
              <a:rPr lang="en" sz="1500"/>
              <a:t>This means that there is no policy for the packet with this policy index; the packet is sent, bypassing the security header application.</a:t>
            </a: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/>
              <a:t>APPLY:- </a:t>
            </a:r>
            <a:r>
              <a:rPr lang="en" sz="1500"/>
              <a:t> In this case, the security header is applied. Two situations may occur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614" y="428625"/>
            <a:ext cx="45187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819150" y="470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Inbound SPD</a:t>
            </a:r>
            <a:endParaRPr b="1"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819150" y="1157250"/>
            <a:ext cx="75057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When a packet arrives, the inbound SPD is consulted.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entry in the inbound SPD is also accessed using the same sixtuple index.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input to the inbound SPD is the sixtuple index; the output is one of the three following cases: </a:t>
            </a:r>
            <a:endParaRPr sz="1500"/>
          </a:p>
          <a:p>
            <a:pPr indent="-2095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Discard. This means that the packet defined by that policy must be dropped. </a:t>
            </a:r>
            <a:endParaRPr sz="1500"/>
          </a:p>
          <a:p>
            <a:pPr indent="-2095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Bypass. This means that there is no policy for a packet with this policy index; the packet is processed, ignoring the information from AH or ESP header. The packet is delivered to the transport layer.</a:t>
            </a:r>
            <a:endParaRPr sz="1500"/>
          </a:p>
          <a:p>
            <a:pPr indent="-2095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Apply. In this case, the security header must be processed. Two situations may occur: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525" y="350787"/>
            <a:ext cx="4374949" cy="44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INTERNET KEY EXCHANGE (IKE)</a:t>
            </a:r>
            <a:endParaRPr b="1"/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709900" y="1647525"/>
            <a:ext cx="76149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Internet Key Exchange (IKE) is a protocol designed to create both inbound and outbound Security Associations.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a peer needs to send an IP packet, it consults the Security Policy Database (SPDB) to see if there is an SA for that type of traffic.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there is no SA, IKE is called to establish one</a:t>
            </a:r>
            <a:endParaRPr sz="1500"/>
          </a:p>
        </p:txBody>
      </p:sp>
      <p:sp>
        <p:nvSpPr>
          <p:cNvPr id="342" name="Google Shape;342;p38"/>
          <p:cNvSpPr txBox="1"/>
          <p:nvPr/>
        </p:nvSpPr>
        <p:spPr>
          <a:xfrm>
            <a:off x="1553775" y="3884325"/>
            <a:ext cx="5679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latin typeface="Calibri"/>
                <a:ea typeface="Calibri"/>
                <a:cs typeface="Calibri"/>
                <a:sym typeface="Calibri"/>
              </a:rPr>
              <a:t>IKE creates SAs for IPSec. </a:t>
            </a:r>
            <a:endParaRPr b="1" i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609300" y="613250"/>
            <a:ext cx="7585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IKE is a complex protocol based on three other protocols: Oakley, SKEME, and ISAKMP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50" y="1504100"/>
            <a:ext cx="6416611" cy="2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IKE components</a:t>
            </a:r>
            <a:endParaRPr b="1"/>
          </a:p>
        </p:txBody>
      </p:sp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819150" y="1588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</a:t>
            </a:r>
            <a:r>
              <a:rPr b="1" lang="en" sz="1500"/>
              <a:t>Oakley protocol</a:t>
            </a:r>
            <a:r>
              <a:rPr lang="en" sz="1500"/>
              <a:t> was developed by Hilarie Orman. It is a key creation protocol based on the Diffie-Hellman key-exchange method, but with some improvements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SKEME</a:t>
            </a:r>
            <a:r>
              <a:rPr lang="en" sz="1500"/>
              <a:t>, designed by Hugo Krawcyzk, is another protocol for key exchange. It uses public-key encryption for entity authentication in a key-exchange protocol.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Internet Security Association and Key Management Protocol (ISAKMP),</a:t>
            </a:r>
            <a:r>
              <a:rPr lang="en" sz="1500"/>
              <a:t> It actually implements the exchanges defined in IKE.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819150" y="48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 Diffie-Hellman Key Exchange</a:t>
            </a:r>
            <a:endParaRPr b="1"/>
          </a:p>
        </p:txBody>
      </p:sp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819150" y="1200450"/>
            <a:ext cx="75057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key-exchange idea in IKE is based on the Diffie-Hellman protocol. This protocol provides a session key between two peers without the need for the existence of any  previous secret.</a:t>
            </a:r>
            <a:endParaRPr sz="1700"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463" y="2290450"/>
            <a:ext cx="4737075" cy="2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IPSec is used?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7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</a:t>
            </a:r>
            <a:r>
              <a:rPr lang="en" sz="1500"/>
              <a:t>t can enhance the security of those client/server programs, such as electronic mail, that use their own security protocols. </a:t>
            </a:r>
            <a:r>
              <a:rPr b="1" lang="en" sz="1500"/>
              <a:t>(Security at Application layer)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can enhance the security of those client/ server programs, such as HTTP, that use the security services provided at the transport layer. </a:t>
            </a:r>
            <a:r>
              <a:rPr b="1" lang="en" sz="1500"/>
              <a:t>(Security at Transport Layer)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can provide security for those client/server programs that do not use the security services provided at the transport layer.</a:t>
            </a:r>
            <a:r>
              <a:rPr b="1" lang="en" sz="1500"/>
              <a:t>(No Security provided at previous layers)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819150" y="5370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Attack </a:t>
            </a:r>
            <a:r>
              <a:rPr b="1" lang="en"/>
              <a:t>Prevention </a:t>
            </a:r>
            <a:r>
              <a:rPr b="1" lang="en"/>
              <a:t> </a:t>
            </a:r>
            <a:endParaRPr b="1"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819150" y="1491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The Diffie-Hellman protocol has some weaknesses that need to be eliminated before it is suitable as an Internet key exchang</a:t>
            </a:r>
            <a:r>
              <a:rPr b="1" lang="en" sz="1500"/>
              <a:t>e.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Clogging attack or denial-of service attack - To prevent this clogging attack, we can add two extra messages to the protocol to force the two parties to send cookies.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Replay Attack - To protect against a replay attack, IKE uses nonces(number used once).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Man-In-The-Middle Attack - To protect against man-in-the-middle attack, IKE requires that each party shows that it possesses a secret. 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3" name="Google Shape;373;p43"/>
          <p:cNvSpPr txBox="1"/>
          <p:nvPr>
            <p:ph idx="1" type="body"/>
          </p:nvPr>
        </p:nvSpPr>
        <p:spPr>
          <a:xfrm>
            <a:off x="819150" y="426865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To protect against a clogging attack, IKE uses cookies.</a:t>
            </a:r>
            <a:endParaRPr b="1" sz="1500"/>
          </a:p>
        </p:txBody>
      </p:sp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38" y="357925"/>
            <a:ext cx="5473524" cy="3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IKE Phases</a:t>
            </a:r>
            <a:endParaRPr b="1"/>
          </a:p>
        </p:txBody>
      </p:sp>
      <p:sp>
        <p:nvSpPr>
          <p:cNvPr id="380" name="Google Shape;380;p44"/>
          <p:cNvSpPr txBox="1"/>
          <p:nvPr>
            <p:ph idx="1" type="body"/>
          </p:nvPr>
        </p:nvSpPr>
        <p:spPr>
          <a:xfrm>
            <a:off x="819150" y="1556200"/>
            <a:ext cx="75057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The designers of IKE divided IKE into two phases. </a:t>
            </a:r>
            <a:endParaRPr b="1" sz="17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phase I, IKE creates SAs for phase II.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In phase II, IKE creates SAs for IPSec or some other protocol.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Phase I is generic;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phase II is specific for the protocol.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765475" y="335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Phases and Modes</a:t>
            </a:r>
            <a:endParaRPr b="1"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819150" y="930900"/>
            <a:ext cx="75057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two modes for </a:t>
            </a:r>
            <a:r>
              <a:rPr b="1" lang="en" sz="1700">
                <a:solidFill>
                  <a:schemeClr val="lt1"/>
                </a:solidFill>
                <a:highlight>
                  <a:schemeClr val="dk1"/>
                </a:highlight>
              </a:rPr>
              <a:t>phase I</a:t>
            </a:r>
            <a:r>
              <a:rPr lang="en" sz="1700"/>
              <a:t>: the </a:t>
            </a:r>
            <a:r>
              <a:rPr b="1" lang="en" sz="1700"/>
              <a:t>main mode </a:t>
            </a:r>
            <a:r>
              <a:rPr lang="en" sz="1700"/>
              <a:t>and the </a:t>
            </a:r>
            <a:r>
              <a:rPr b="1" lang="en" sz="1700"/>
              <a:t>aggressive mode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only mode for </a:t>
            </a:r>
            <a:r>
              <a:rPr b="1" lang="en" sz="1700">
                <a:solidFill>
                  <a:schemeClr val="lt1"/>
                </a:solidFill>
                <a:highlight>
                  <a:schemeClr val="dk1"/>
                </a:highlight>
              </a:rPr>
              <a:t>phase II</a:t>
            </a:r>
            <a:r>
              <a:rPr lang="en" sz="1700"/>
              <a:t> is the </a:t>
            </a:r>
            <a:r>
              <a:rPr b="1" lang="en" sz="1700"/>
              <a:t>quick mode</a:t>
            </a:r>
            <a:r>
              <a:rPr lang="en" sz="1700"/>
              <a:t>. </a:t>
            </a:r>
            <a:endParaRPr sz="1700"/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857925"/>
            <a:ext cx="5524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819150" y="34047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 Methods</a:t>
            </a:r>
            <a:endParaRPr b="1"/>
          </a:p>
        </p:txBody>
      </p:sp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819150" y="1500025"/>
            <a:ext cx="75057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In Both phases we use different methods for exchanging information.</a:t>
            </a:r>
            <a:endParaRPr/>
          </a:p>
        </p:txBody>
      </p:sp>
      <p:pic>
        <p:nvPicPr>
          <p:cNvPr id="394" name="Google Shape;3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27" y="2280225"/>
            <a:ext cx="6728775" cy="19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418525" y="417675"/>
            <a:ext cx="8442600" cy="4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500">
                <a:solidFill>
                  <a:schemeClr val="lt1"/>
                </a:solidFill>
              </a:rPr>
              <a:t> </a:t>
            </a:r>
            <a:r>
              <a:rPr b="1" lang="en" sz="1716">
                <a:solidFill>
                  <a:schemeClr val="lt1"/>
                </a:solidFill>
              </a:rPr>
              <a:t>Pre-Shared</a:t>
            </a:r>
            <a:r>
              <a:rPr b="1" lang="en" sz="1716">
                <a:solidFill>
                  <a:schemeClr val="lt1"/>
                </a:solidFill>
              </a:rPr>
              <a:t> secret key method</a:t>
            </a:r>
            <a:r>
              <a:rPr b="1" lang="en" sz="1500">
                <a:solidFill>
                  <a:schemeClr val="lt1"/>
                </a:solidFill>
              </a:rPr>
              <a:t> :</a:t>
            </a:r>
            <a:r>
              <a:rPr lang="en" sz="1716"/>
              <a:t>Both parties share a secret key in advance.During the IKE negotiation, they authenticate each other by proving they know the key.</a:t>
            </a:r>
            <a:endParaRPr sz="17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500"/>
              <a:t> </a:t>
            </a:r>
            <a:r>
              <a:rPr b="1" lang="en" sz="1716">
                <a:solidFill>
                  <a:schemeClr val="lt1"/>
                </a:solidFill>
              </a:rPr>
              <a:t>Original public-key method </a:t>
            </a:r>
            <a:r>
              <a:rPr b="1" lang="en" sz="1500">
                <a:solidFill>
                  <a:schemeClr val="lt1"/>
                </a:solidFill>
              </a:rPr>
              <a:t>:- </a:t>
            </a:r>
            <a:r>
              <a:rPr lang="en" sz="1725"/>
              <a:t>The initiator encrypts a session key using the responder’s public key. The responde</a:t>
            </a:r>
            <a:r>
              <a:rPr lang="en" sz="1725"/>
              <a:t>r  d</a:t>
            </a:r>
            <a:r>
              <a:rPr lang="en" sz="1725"/>
              <a:t>ecrypts it using their private key. This method ensures that only the intended recipient (the responder) can decrypt the message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500">
                <a:solidFill>
                  <a:schemeClr val="lt1"/>
                </a:solidFill>
              </a:rPr>
              <a:t> </a:t>
            </a:r>
            <a:r>
              <a:rPr b="1" lang="en" sz="1852">
                <a:solidFill>
                  <a:schemeClr val="lt1"/>
                </a:solidFill>
              </a:rPr>
              <a:t>Revised public-key method :</a:t>
            </a:r>
            <a:r>
              <a:rPr b="1" lang="en" sz="1500">
                <a:solidFill>
                  <a:schemeClr val="lt1"/>
                </a:solidFill>
              </a:rPr>
              <a:t>- </a:t>
            </a:r>
            <a:r>
              <a:rPr lang="en" sz="16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uses </a:t>
            </a:r>
            <a:r>
              <a:rPr b="1" lang="en" sz="16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exchange algorithms</a:t>
            </a:r>
            <a:r>
              <a:rPr lang="en" sz="16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</a:t>
            </a:r>
            <a:r>
              <a:rPr b="1" lang="en" sz="16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Diffie-Hellman</a:t>
            </a:r>
            <a:r>
              <a:rPr lang="en" sz="16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securely establish a shared secret between the two parties over an unsecured channel.</a:t>
            </a:r>
            <a:endParaRPr sz="16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735">
                <a:solidFill>
                  <a:schemeClr val="lt1"/>
                </a:solidFill>
              </a:rPr>
              <a:t> Digital signature:-</a:t>
            </a:r>
            <a:r>
              <a:rPr lang="en" sz="1735">
                <a:latin typeface="Arial"/>
                <a:ea typeface="Arial"/>
                <a:cs typeface="Arial"/>
                <a:sym typeface="Arial"/>
              </a:rPr>
              <a:t>In this improved method, instead of directly encrypting a shared secret with the public key, both parties use digital signatures to authenticate. This is more efficient and secure than the original public-key method.</a:t>
            </a:r>
            <a:endParaRPr sz="213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819150" y="845600"/>
            <a:ext cx="75057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I:</a:t>
            </a:r>
            <a:endParaRPr b="1"/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872850" y="2390675"/>
            <a:ext cx="75057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In the main mode, the initiator(sender) and the responder(receiver) exchange six messages.</a:t>
            </a:r>
            <a:endParaRPr b="1" sz="1900"/>
          </a:p>
        </p:txBody>
      </p:sp>
      <p:sp>
        <p:nvSpPr>
          <p:cNvPr id="406" name="Google Shape;406;p48"/>
          <p:cNvSpPr txBox="1"/>
          <p:nvPr>
            <p:ph type="title"/>
          </p:nvPr>
        </p:nvSpPr>
        <p:spPr>
          <a:xfrm>
            <a:off x="819150" y="1649975"/>
            <a:ext cx="75057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Main Mode</a:t>
            </a:r>
            <a:r>
              <a:rPr b="1" lang="en">
                <a:solidFill>
                  <a:schemeClr val="dk2"/>
                </a:solidFill>
              </a:rPr>
              <a:t>(Pre-shared key)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075" y="282388"/>
            <a:ext cx="5743849" cy="45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819150" y="506400"/>
            <a:ext cx="750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 in main mode:-</a:t>
            </a:r>
            <a:endParaRPr b="1"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819150" y="1327825"/>
            <a:ext cx="75057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the main mode, the initiator and the responder exchange six messages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 the</a:t>
            </a:r>
            <a:r>
              <a:rPr b="1" lang="en" sz="1800"/>
              <a:t> first two messages</a:t>
            </a:r>
            <a:r>
              <a:rPr lang="en" sz="1800"/>
              <a:t>, they exchange </a:t>
            </a:r>
            <a:r>
              <a:rPr b="1" lang="en" sz="1800"/>
              <a:t>cookies</a:t>
            </a:r>
            <a:r>
              <a:rPr lang="en" sz="1800"/>
              <a:t> (to protect against a clogging attack) and negotiate the </a:t>
            </a:r>
            <a:r>
              <a:rPr b="1" lang="en" sz="1800"/>
              <a:t>SA parameters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In the </a:t>
            </a:r>
            <a:r>
              <a:rPr b="1" lang="en" sz="1800"/>
              <a:t>third and fourth messages,</a:t>
            </a:r>
            <a:r>
              <a:rPr lang="en" sz="1800"/>
              <a:t> the initiator and responder usually exchange their </a:t>
            </a:r>
            <a:r>
              <a:rPr b="1" lang="en" sz="1800"/>
              <a:t>half-keys</a:t>
            </a:r>
            <a:r>
              <a:rPr lang="en" sz="1800"/>
              <a:t> (gi and gr of the Diffie-Hellman method) and their </a:t>
            </a:r>
            <a:r>
              <a:rPr b="1" lang="en" sz="1800"/>
              <a:t>nonces</a:t>
            </a:r>
            <a:r>
              <a:rPr lang="en" sz="1800"/>
              <a:t> (for replay protection).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891300" y="792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the </a:t>
            </a:r>
            <a:r>
              <a:rPr b="1" lang="en" sz="1700"/>
              <a:t>fifth and sixth messages</a:t>
            </a:r>
            <a:r>
              <a:rPr lang="en" sz="1700"/>
              <a:t>, the two parties exchange the created hashes and their IDs.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initiator sends HASH-I to the responder as proof that she is Alice. Only Alice knows the authentication secret and only she can calculate HASH-I. If the HASH-I then calculated by Bob matches the HASH-I sent by Alice, she is authenticated. In the same way, Bob can authenticate himself to Alice by sending HASH-R.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642550"/>
            <a:ext cx="75057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IPSec operates in one of two different modes: </a:t>
            </a:r>
            <a:endParaRPr b="1"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Transport mode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Tunnel mode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696475" y="407000"/>
            <a:ext cx="75057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Aggressive </a:t>
            </a:r>
            <a:r>
              <a:rPr b="1" lang="en">
                <a:solidFill>
                  <a:srgbClr val="FF9900"/>
                </a:solidFill>
              </a:rPr>
              <a:t>Mode</a:t>
            </a:r>
            <a:r>
              <a:rPr b="1" lang="en">
                <a:solidFill>
                  <a:schemeClr val="dk2"/>
                </a:solidFill>
              </a:rPr>
              <a:t>(Pre-shared key)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889500" y="1183400"/>
            <a:ext cx="73650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Aggressive mode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a compressed version of the corresponding </a:t>
            </a: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 mode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Instead of six messages, only three are exchanged.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 1 and 3 are combined to make the first message.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 2, 4, and 6 are combined to make the second message.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 5 is sent as the third message.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idea is the same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00" y="631651"/>
            <a:ext cx="6883976" cy="4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type="title"/>
          </p:nvPr>
        </p:nvSpPr>
        <p:spPr>
          <a:xfrm>
            <a:off x="819150" y="441500"/>
            <a:ext cx="75057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II: Quick Mode</a:t>
            </a:r>
            <a:endParaRPr b="1"/>
          </a:p>
        </p:txBody>
      </p:sp>
      <p:sp>
        <p:nvSpPr>
          <p:cNvPr id="439" name="Google Shape;439;p54"/>
          <p:cNvSpPr txBox="1"/>
          <p:nvPr>
            <p:ph idx="1" type="body"/>
          </p:nvPr>
        </p:nvSpPr>
        <p:spPr>
          <a:xfrm>
            <a:off x="819150" y="1456750"/>
            <a:ext cx="75057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SAs have been created in either the main mode or the aggressive mode, phase II can be started.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There is only one mode defined for phase II</a:t>
            </a:r>
            <a:r>
              <a:rPr lang="en" sz="1600"/>
              <a:t> so far, the </a:t>
            </a:r>
            <a:r>
              <a:rPr b="1" lang="en" sz="1600"/>
              <a:t>quick mode</a:t>
            </a:r>
            <a:r>
              <a:rPr lang="en" sz="1600"/>
              <a:t>. This mode is under the </a:t>
            </a:r>
            <a:r>
              <a:rPr b="1" lang="en" sz="1600"/>
              <a:t>supervision </a:t>
            </a:r>
            <a:r>
              <a:rPr lang="en" sz="1600"/>
              <a:t>of the</a:t>
            </a:r>
            <a:r>
              <a:rPr b="1" lang="en" sz="1600"/>
              <a:t> IKE SAs created by phase I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quick mode uses IKE SAs to create IPSec SAs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88" y="342425"/>
            <a:ext cx="7080625" cy="44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473850" y="561975"/>
            <a:ext cx="8241600" cy="4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initiator sends the first message, which includes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HASH1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entire SA created in phase 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new nonce (N-I)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optional new Diffie-Hellman half-key (KE-I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optional IDs of both parties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</a:t>
            </a:r>
            <a:r>
              <a:rPr lang="en"/>
              <a:t>he second message ,responder sends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entire SA created in phase 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Responder nonce (N-R)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optional new Diffie-Hellman half-key (KE-R)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optional IDs of both parties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third message contains only the HASH3.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60"/>
              <a:t>The messages are authenticated using three : HASH1, HASH2, and HASH3.</a:t>
            </a:r>
            <a:endParaRPr b="1" sz="14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045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Transport Mode</a:t>
            </a:r>
            <a:endParaRPr b="1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2809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In transport mode,</a:t>
            </a:r>
            <a:r>
              <a:rPr lang="en" sz="1500"/>
              <a:t> IPSec protects </a:t>
            </a:r>
            <a:r>
              <a:rPr b="1" i="1" lang="en" sz="1500"/>
              <a:t>what is delivered from the transport layer to the network layer.</a:t>
            </a:r>
            <a:r>
              <a:rPr lang="en" sz="1500"/>
              <a:t> In other words, transport mode protects the </a:t>
            </a:r>
            <a:r>
              <a:rPr b="1" lang="en" sz="1500">
                <a:solidFill>
                  <a:schemeClr val="lt1"/>
                </a:solidFill>
              </a:rPr>
              <a:t>network layer payload</a:t>
            </a:r>
            <a:r>
              <a:rPr lang="en" sz="1500"/>
              <a:t>, the payload to be encapsulated in the network layer.</a:t>
            </a:r>
            <a:endParaRPr sz="1500"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3525689" y="2554028"/>
            <a:ext cx="2909618" cy="385884"/>
            <a:chOff x="2820625" y="2783750"/>
            <a:chExt cx="2977200" cy="405000"/>
          </a:xfrm>
        </p:grpSpPr>
        <p:sp>
          <p:nvSpPr>
            <p:cNvPr id="156" name="Google Shape;156;p17"/>
            <p:cNvSpPr/>
            <p:nvPr/>
          </p:nvSpPr>
          <p:spPr>
            <a:xfrm>
              <a:off x="2820625" y="2783750"/>
              <a:ext cx="2977200" cy="387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3235425" y="2784950"/>
              <a:ext cx="20280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Transport Layer Payload</a:t>
              </a:r>
              <a:endParaRPr b="1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3525689" y="3199835"/>
            <a:ext cx="2909618" cy="385884"/>
            <a:chOff x="2820625" y="2783750"/>
            <a:chExt cx="2977200" cy="405000"/>
          </a:xfrm>
        </p:grpSpPr>
        <p:sp>
          <p:nvSpPr>
            <p:cNvPr id="159" name="Google Shape;159;p17"/>
            <p:cNvSpPr/>
            <p:nvPr/>
          </p:nvSpPr>
          <p:spPr>
            <a:xfrm>
              <a:off x="2820625" y="2783750"/>
              <a:ext cx="2977200" cy="387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3235425" y="2784950"/>
              <a:ext cx="20280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Transport Layer Payload</a:t>
              </a:r>
              <a:endParaRPr b="1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2705930" y="3199836"/>
            <a:ext cx="819759" cy="385884"/>
            <a:chOff x="1991050" y="3461550"/>
            <a:chExt cx="838800" cy="405000"/>
          </a:xfrm>
        </p:grpSpPr>
        <p:sp>
          <p:nvSpPr>
            <p:cNvPr id="162" name="Google Shape;162;p17"/>
            <p:cNvSpPr/>
            <p:nvPr/>
          </p:nvSpPr>
          <p:spPr>
            <a:xfrm>
              <a:off x="1991050" y="3461550"/>
              <a:ext cx="838800" cy="3873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1991050" y="3462750"/>
              <a:ext cx="838800" cy="4038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IPSec-H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6435387" y="3199836"/>
            <a:ext cx="819759" cy="385884"/>
            <a:chOff x="1991050" y="3461550"/>
            <a:chExt cx="838800" cy="405000"/>
          </a:xfrm>
        </p:grpSpPr>
        <p:sp>
          <p:nvSpPr>
            <p:cNvPr id="165" name="Google Shape;165;p17"/>
            <p:cNvSpPr/>
            <p:nvPr/>
          </p:nvSpPr>
          <p:spPr>
            <a:xfrm>
              <a:off x="1991050" y="3461550"/>
              <a:ext cx="838800" cy="3873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1991050" y="3462750"/>
              <a:ext cx="838800" cy="4038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IPSec-T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2701385" y="3897786"/>
            <a:ext cx="4558225" cy="385884"/>
            <a:chOff x="1986400" y="4194075"/>
            <a:chExt cx="4664100" cy="405000"/>
          </a:xfrm>
        </p:grpSpPr>
        <p:sp>
          <p:nvSpPr>
            <p:cNvPr id="168" name="Google Shape;168;p17"/>
            <p:cNvSpPr/>
            <p:nvPr/>
          </p:nvSpPr>
          <p:spPr>
            <a:xfrm>
              <a:off x="1986400" y="4194075"/>
              <a:ext cx="4664100" cy="387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2553325" y="4195275"/>
              <a:ext cx="3419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 payload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1881608" y="3897785"/>
            <a:ext cx="819759" cy="370449"/>
            <a:chOff x="1991050" y="3461550"/>
            <a:chExt cx="838800" cy="388800"/>
          </a:xfrm>
        </p:grpSpPr>
        <p:sp>
          <p:nvSpPr>
            <p:cNvPr id="171" name="Google Shape;171;p17"/>
            <p:cNvSpPr/>
            <p:nvPr/>
          </p:nvSpPr>
          <p:spPr>
            <a:xfrm>
              <a:off x="1991050" y="3461550"/>
              <a:ext cx="838800" cy="3873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1991050" y="3462750"/>
              <a:ext cx="838800" cy="3876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IP-Header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 txBox="1"/>
          <p:nvPr/>
        </p:nvSpPr>
        <p:spPr>
          <a:xfrm>
            <a:off x="1788275" y="2527500"/>
            <a:ext cx="127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104925" y="3212638"/>
            <a:ext cx="127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IPSec layer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56775" y="3897788"/>
            <a:ext cx="127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7332675" y="3131175"/>
            <a:ext cx="165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H-header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T-trailer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7318875" y="3890550"/>
            <a:ext cx="168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H-header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7"/>
          <p:cNvCxnSpPr>
            <a:stCxn id="157" idx="2"/>
            <a:endCxn id="160" idx="0"/>
          </p:cNvCxnSpPr>
          <p:nvPr/>
        </p:nvCxnSpPr>
        <p:spPr>
          <a:xfrm>
            <a:off x="4922055" y="2939912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4922055" y="3585737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7"/>
          <p:cNvSpPr txBox="1"/>
          <p:nvPr/>
        </p:nvSpPr>
        <p:spPr>
          <a:xfrm>
            <a:off x="2203750" y="4425550"/>
            <a:ext cx="50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IPSec in transport Mode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873075" y="317225"/>
            <a:ext cx="75057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00">
                <a:solidFill>
                  <a:srgbClr val="000000"/>
                </a:solidFill>
              </a:rPr>
              <a:t>IPSec in transport mode does not protect the IP header; it only protects the information coming from the transport layer.</a:t>
            </a:r>
            <a:endParaRPr b="1" sz="1700">
              <a:solidFill>
                <a:srgbClr val="000000"/>
              </a:solidFill>
            </a:endParaRPr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873075" y="981125"/>
            <a:ext cx="7721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this mode, the IPSec header (and trailer) are added to the information coming from the transport layer. The IP header is added later.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Transport mode is normally used when we need host-to-host (end-to-end) protection of data.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sending host uses IPSec to authenticate and/or encrypt the payload delivered from the transport layer.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receiving host uses IPSec to check the authentication and/or decrypt the IP packet and deliver it to the transport layer.</a:t>
            </a:r>
            <a:endParaRPr sz="1500"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663" y="3224150"/>
            <a:ext cx="5387926" cy="1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862275" y="55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Tunnel Mode</a:t>
            </a:r>
            <a:endParaRPr b="1"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905425" y="1300625"/>
            <a:ext cx="7505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In tunnel mode, </a:t>
            </a:r>
            <a:r>
              <a:rPr b="1" lang="en" sz="1500">
                <a:solidFill>
                  <a:schemeClr val="lt1"/>
                </a:solidFill>
              </a:rPr>
              <a:t>IPSec protects the entire IP packet.</a:t>
            </a:r>
            <a:r>
              <a:rPr lang="en" sz="1500"/>
              <a:t> It takes an IP packet, including the header, applies IPSec security methods to the entire packet, and then adds a new IP header</a:t>
            </a:r>
            <a:endParaRPr sz="1500"/>
          </a:p>
        </p:txBody>
      </p:sp>
      <p:sp>
        <p:nvSpPr>
          <p:cNvPr id="194" name="Google Shape;194;p19"/>
          <p:cNvSpPr/>
          <p:nvPr/>
        </p:nvSpPr>
        <p:spPr>
          <a:xfrm>
            <a:off x="4857750" y="2792975"/>
            <a:ext cx="1078500" cy="2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438650" y="3332525"/>
            <a:ext cx="1497600" cy="2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774975" y="3332525"/>
            <a:ext cx="663600" cy="27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774975" y="3872075"/>
            <a:ext cx="2824800" cy="2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304875" y="3872075"/>
            <a:ext cx="470100" cy="27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63675" y="2781200"/>
            <a:ext cx="10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512725" y="3286175"/>
            <a:ext cx="10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IPSec layer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129275" y="3825725"/>
            <a:ext cx="10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9"/>
          <p:cNvGrpSpPr/>
          <p:nvPr/>
        </p:nvGrpSpPr>
        <p:grpSpPr>
          <a:xfrm>
            <a:off x="4362375" y="2792975"/>
            <a:ext cx="495375" cy="293125"/>
            <a:chOff x="4362375" y="2792975"/>
            <a:chExt cx="495375" cy="293125"/>
          </a:xfrm>
        </p:grpSpPr>
        <p:sp>
          <p:nvSpPr>
            <p:cNvPr id="203" name="Google Shape;203;p19"/>
            <p:cNvSpPr/>
            <p:nvPr/>
          </p:nvSpPr>
          <p:spPr>
            <a:xfrm>
              <a:off x="4387650" y="2792975"/>
              <a:ext cx="470100" cy="27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4362375" y="2809500"/>
              <a:ext cx="4701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IP-H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3779905" y="3332525"/>
            <a:ext cx="663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IPSec-H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3304876" y="3872075"/>
            <a:ext cx="470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IP-H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19"/>
          <p:cNvGrpSpPr/>
          <p:nvPr/>
        </p:nvGrpSpPr>
        <p:grpSpPr>
          <a:xfrm>
            <a:off x="5936325" y="3332525"/>
            <a:ext cx="663605" cy="276600"/>
            <a:chOff x="5936325" y="3332525"/>
            <a:chExt cx="663605" cy="276600"/>
          </a:xfrm>
        </p:grpSpPr>
        <p:sp>
          <p:nvSpPr>
            <p:cNvPr id="208" name="Google Shape;208;p19"/>
            <p:cNvSpPr/>
            <p:nvPr/>
          </p:nvSpPr>
          <p:spPr>
            <a:xfrm>
              <a:off x="5936325" y="3332525"/>
              <a:ext cx="663600" cy="27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5936330" y="3332525"/>
              <a:ext cx="6636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IPSec-T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9"/>
          <p:cNvSpPr txBox="1"/>
          <p:nvPr/>
        </p:nvSpPr>
        <p:spPr>
          <a:xfrm>
            <a:off x="4877950" y="2781200"/>
            <a:ext cx="10785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payload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166425" y="3855550"/>
            <a:ext cx="1917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payload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9"/>
          <p:cNvCxnSpPr>
            <a:endCxn id="195" idx="0"/>
          </p:cNvCxnSpPr>
          <p:nvPr/>
        </p:nvCxnSpPr>
        <p:spPr>
          <a:xfrm flipH="1">
            <a:off x="5187450" y="3086225"/>
            <a:ext cx="6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/>
          <p:nvPr/>
        </p:nvCxnSpPr>
        <p:spPr>
          <a:xfrm flipH="1">
            <a:off x="5187363" y="3617450"/>
            <a:ext cx="6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9"/>
          <p:cNvSpPr txBox="1"/>
          <p:nvPr/>
        </p:nvSpPr>
        <p:spPr>
          <a:xfrm>
            <a:off x="3000675" y="4195025"/>
            <a:ext cx="10785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New header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819150" y="532900"/>
            <a:ext cx="75057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300">
                <a:solidFill>
                  <a:srgbClr val="000000"/>
                </a:solidFill>
              </a:rPr>
              <a:t>IPSec in tunnel mode protects the original IP header</a:t>
            </a:r>
            <a:endParaRPr b="1" i="1" sz="2300">
              <a:solidFill>
                <a:srgbClr val="000000"/>
              </a:solidFill>
            </a:endParaRPr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819150" y="996525"/>
            <a:ext cx="77856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new IP header, as we will see shortly, has different information than the original IP header.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Tunnel mode is normally used between two routers, between a host and a router, or between a router and a host,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other words, tunnel mode is used when either the sender or the receiver is not a host.</a:t>
            </a:r>
            <a:endParaRPr sz="1500"/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25" y="2490875"/>
            <a:ext cx="6399074" cy="2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819150" y="511325"/>
            <a:ext cx="75057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43675" y="1250900"/>
            <a:ext cx="78612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transport mode, the IPSec layer comes between the transport layer and the network layer.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tunnel mode, the flow is from the network layer to the IPSec layer and then back to the network layer again</a:t>
            </a:r>
            <a:endParaRPr sz="1500"/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250" y="2244150"/>
            <a:ext cx="6349750" cy="2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