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8" r:id="rId21"/>
    <p:sldId id="29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53" r:id="rId37"/>
    <p:sldId id="354"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49" r:id="rId51"/>
    <p:sldId id="351" r:id="rId52"/>
    <p:sldId id="352" r:id="rId53"/>
    <p:sldId id="347" r:id="rId54"/>
    <p:sldId id="348" r:id="rId55"/>
    <p:sldId id="346" r:id="rId56"/>
    <p:sldId id="326" r:id="rId57"/>
    <p:sldId id="327" r:id="rId58"/>
    <p:sldId id="328" r:id="rId59"/>
    <p:sldId id="329" r:id="rId60"/>
    <p:sldId id="330" r:id="rId61"/>
    <p:sldId id="331" r:id="rId62"/>
    <p:sldId id="332" r:id="rId63"/>
    <p:sldId id="333" r:id="rId64"/>
    <p:sldId id="334" r:id="rId65"/>
    <p:sldId id="335" r:id="rId66"/>
    <p:sldId id="336" r:id="rId67"/>
    <p:sldId id="337" r:id="rId68"/>
    <p:sldId id="338" r:id="rId69"/>
    <p:sldId id="339" r:id="rId70"/>
    <p:sldId id="340" r:id="rId71"/>
    <p:sldId id="341" r:id="rId72"/>
    <p:sldId id="342" r:id="rId73"/>
    <p:sldId id="343" r:id="rId74"/>
    <p:sldId id="344"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mit kumar" initials="sk" lastIdx="1" clrIdx="0">
    <p:extLst>
      <p:ext uri="{19B8F6BF-5375-455C-9EA6-DF929625EA0E}">
        <p15:presenceInfo xmlns:p15="http://schemas.microsoft.com/office/powerpoint/2012/main" userId="1311afea8de3c0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660"/>
  </p:normalViewPr>
  <p:slideViewPr>
    <p:cSldViewPr snapToGrid="0">
      <p:cViewPr varScale="1">
        <p:scale>
          <a:sx n="70" d="100"/>
          <a:sy n="70" d="100"/>
        </p:scale>
        <p:origin x="69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2-20T17:12:32.851" idx="1">
    <p:pos x="568" y="1063"/>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3840951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1836300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2313500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5539CE1-D551-4371-9B4B-BDFD5D6C04F2}"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10518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539CE1-D551-4371-9B4B-BDFD5D6C04F2}"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2411616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5539CE1-D551-4371-9B4B-BDFD5D6C04F2}"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164730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5539CE1-D551-4371-9B4B-BDFD5D6C04F2}" type="datetimeFigureOut">
              <a:rPr lang="en-IN" smtClean="0"/>
              <a:t>21-10-2024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2639159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5539CE1-D551-4371-9B4B-BDFD5D6C04F2}" type="datetimeFigureOut">
              <a:rPr lang="en-IN" smtClean="0"/>
              <a:t>21-10-2024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7306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39CE1-D551-4371-9B4B-BDFD5D6C04F2}" type="datetimeFigureOut">
              <a:rPr lang="en-IN" smtClean="0"/>
              <a:t>21-10-2024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393117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39CE1-D551-4371-9B4B-BDFD5D6C04F2}"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4042071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539CE1-D551-4371-9B4B-BDFD5D6C04F2}"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2410C4-87A3-4EEC-8450-B7EC75DFFDA9}" type="slidenum">
              <a:rPr lang="en-IN" smtClean="0"/>
              <a:t>‹#›</a:t>
            </a:fld>
            <a:endParaRPr lang="en-IN"/>
          </a:p>
        </p:txBody>
      </p:sp>
    </p:spTree>
    <p:extLst>
      <p:ext uri="{BB962C8B-B14F-4D97-AF65-F5344CB8AC3E}">
        <p14:creationId xmlns:p14="http://schemas.microsoft.com/office/powerpoint/2010/main" val="426137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539CE1-D551-4371-9B4B-BDFD5D6C04F2}" type="datetimeFigureOut">
              <a:rPr lang="en-IN" smtClean="0"/>
              <a:t>21-10-2024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410C4-87A3-4EEC-8450-B7EC75DFFDA9}" type="slidenum">
              <a:rPr lang="en-IN" smtClean="0"/>
              <a:t>‹#›</a:t>
            </a:fld>
            <a:endParaRPr lang="en-IN"/>
          </a:p>
        </p:txBody>
      </p:sp>
    </p:spTree>
    <p:extLst>
      <p:ext uri="{BB962C8B-B14F-4D97-AF65-F5344CB8AC3E}">
        <p14:creationId xmlns:p14="http://schemas.microsoft.com/office/powerpoint/2010/main" val="10764734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NUL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1.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6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6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3.png"/></Relationships>
</file>

<file path=ppt/slides/_rels/slide68.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2.png"/><Relationship Id="rId7" Type="http://schemas.openxmlformats.org/officeDocument/2006/relationships/image" Target="../media/image4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43.png"/></Relationships>
</file>

<file path=ppt/slides/_rels/slide6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39.png"/><Relationship Id="rId4" Type="http://schemas.openxmlformats.org/officeDocument/2006/relationships/image" Target="../media/image43.png"/><Relationship Id="rId9"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NUL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The evaluation metrics assess how good or how </a:t>
            </a:r>
            <a:r>
              <a:rPr lang="en-US" b="1" dirty="0"/>
              <a:t>accurate</a:t>
            </a:r>
            <a:r>
              <a:rPr lang="en-US" dirty="0"/>
              <a:t> your classifier is at predicting the class label of tuples. </a:t>
            </a:r>
          </a:p>
          <a:p>
            <a:pPr algn="just">
              <a:lnSpc>
                <a:spcPct val="100000"/>
              </a:lnSpc>
            </a:pPr>
            <a:r>
              <a:rPr lang="en-US" dirty="0"/>
              <a:t>Use validation test set of class-labeled tuples instead of training set when </a:t>
            </a:r>
            <a:r>
              <a:rPr lang="en-US"/>
              <a:t>assessing accuracy.</a:t>
            </a:r>
            <a:endParaRPr lang="en-US" dirty="0"/>
          </a:p>
          <a:p>
            <a:pPr algn="just">
              <a:lnSpc>
                <a:spcPct val="100000"/>
              </a:lnSpc>
            </a:pPr>
            <a:endParaRPr lang="en-US" dirty="0"/>
          </a:p>
        </p:txBody>
      </p:sp>
    </p:spTree>
    <p:extLst>
      <p:ext uri="{BB962C8B-B14F-4D97-AF65-F5344CB8AC3E}">
        <p14:creationId xmlns:p14="http://schemas.microsoft.com/office/powerpoint/2010/main" val="29629210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i="1" dirty="0"/>
              <a:t>Error rate </a:t>
            </a:r>
            <a:r>
              <a:rPr lang="en-US" dirty="0"/>
              <a:t>(or</a:t>
            </a:r>
            <a:r>
              <a:rPr lang="en-US" i="1" dirty="0"/>
              <a:t> misclassification rate</a:t>
            </a:r>
            <a:r>
              <a:rPr lang="en-US" dirty="0"/>
              <a:t>) of a classifier, </a:t>
            </a:r>
            <a:r>
              <a:rPr lang="en-US" i="1" dirty="0"/>
              <a:t>M</a:t>
            </a:r>
            <a:r>
              <a:rPr lang="en-US" dirty="0"/>
              <a:t>.</a:t>
            </a:r>
          </a:p>
          <a:p>
            <a:pPr algn="just">
              <a:lnSpc>
                <a:spcPct val="100000"/>
              </a:lnSpc>
            </a:pPr>
            <a:r>
              <a:rPr lang="en-US" dirty="0"/>
              <a:t>simply </a:t>
            </a:r>
            <a:r>
              <a:rPr lang="en-US" i="1" dirty="0"/>
              <a:t>1 − accuracy(M)</a:t>
            </a:r>
            <a:r>
              <a:rPr lang="en-US" dirty="0"/>
              <a:t>, where </a:t>
            </a:r>
            <a:r>
              <a:rPr lang="en-US" i="1" dirty="0"/>
              <a:t>accuracy(M)</a:t>
            </a:r>
            <a:r>
              <a:rPr lang="en-US" dirty="0"/>
              <a:t> is the accuracy of </a:t>
            </a:r>
            <a:r>
              <a:rPr lang="en-US" i="1" dirty="0"/>
              <a:t>M</a:t>
            </a:r>
            <a:r>
              <a:rPr lang="en-US" dirty="0"/>
              <a:t>. </a:t>
            </a:r>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6" name="Picture 5">
            <a:extLst>
              <a:ext uri="{FF2B5EF4-FFF2-40B4-BE49-F238E27FC236}">
                <a16:creationId xmlns:a16="http://schemas.microsoft.com/office/drawing/2014/main" xmlns="" id="{F29A575E-2C86-4230-8E24-7E1C1CF055AF}"/>
              </a:ext>
            </a:extLst>
          </p:cNvPr>
          <p:cNvPicPr>
            <a:picLocks noChangeAspect="1"/>
          </p:cNvPicPr>
          <p:nvPr/>
        </p:nvPicPr>
        <p:blipFill rotWithShape="1">
          <a:blip r:embed="rId3"/>
          <a:srcRect r="18906"/>
          <a:stretch/>
        </p:blipFill>
        <p:spPr>
          <a:xfrm>
            <a:off x="101600" y="3730538"/>
            <a:ext cx="6945744" cy="140462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067032" y="2212880"/>
                <a:ext cx="2565780" cy="393249"/>
              </a:xfrm>
              <a:prstGeom prst="rect">
                <a:avLst/>
              </a:prstGeom>
              <a:noFill/>
            </p:spPr>
            <p:txBody>
              <a:bodyPr wrap="square" lIns="0" tIns="0" rIns="0" bIns="0" rtlCol="0">
                <a:spAutoFit/>
              </a:bodyPr>
              <a:lstStyle/>
              <a:p>
                <a:r>
                  <a:rPr lang="en-IN" dirty="0" smtClean="0"/>
                  <a:t>Error rate=</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4"/>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34479133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44240"/>
          </a:xfrm>
        </p:spPr>
        <p:txBody>
          <a:bodyPr>
            <a:normAutofit fontScale="92500" lnSpcReduction="20000"/>
          </a:bodyPr>
          <a:lstStyle/>
          <a:p>
            <a:pPr marL="0" indent="0" algn="just">
              <a:lnSpc>
                <a:spcPct val="100000"/>
              </a:lnSpc>
              <a:buNone/>
            </a:pPr>
            <a:r>
              <a:rPr lang="en-US" sz="2900" b="1" dirty="0"/>
              <a:t>Class Imbalance Problem</a:t>
            </a:r>
            <a:r>
              <a:rPr lang="en-US" sz="2900" dirty="0"/>
              <a:t>: </a:t>
            </a:r>
          </a:p>
          <a:p>
            <a:pPr algn="just">
              <a:lnSpc>
                <a:spcPct val="100000"/>
              </a:lnSpc>
            </a:pPr>
            <a:r>
              <a:rPr lang="en-US" sz="2900" dirty="0"/>
              <a:t>where the main class of interest is rare. That is, the data set distribution reflects a significant majority of the negative class and a minority positive class. </a:t>
            </a:r>
          </a:p>
          <a:p>
            <a:pPr algn="just">
              <a:lnSpc>
                <a:spcPct val="100000"/>
              </a:lnSpc>
            </a:pPr>
            <a:r>
              <a:rPr lang="en-US" sz="2900" dirty="0"/>
              <a:t>For example, in </a:t>
            </a:r>
            <a:r>
              <a:rPr lang="en-US" sz="2900" b="1" dirty="0"/>
              <a:t>fraud detection </a:t>
            </a:r>
            <a:r>
              <a:rPr lang="en-US" sz="2900" dirty="0"/>
              <a:t>applications, the class of interest (or positive class) is “fraud,” which occurs much less frequently than the negative “</a:t>
            </a:r>
            <a:r>
              <a:rPr lang="en-US" sz="2900" dirty="0" err="1"/>
              <a:t>nonfraudulant</a:t>
            </a:r>
            <a:r>
              <a:rPr lang="en-US" sz="2900" dirty="0"/>
              <a:t>” class. </a:t>
            </a:r>
          </a:p>
          <a:p>
            <a:pPr algn="just">
              <a:lnSpc>
                <a:spcPct val="100000"/>
              </a:lnSpc>
            </a:pPr>
            <a:r>
              <a:rPr lang="en-US" sz="2900" dirty="0"/>
              <a:t>In medical data, there may be a rare class, such as “cancer.” Suppose that you have trained a classifier to classify medical data tuples, where the class label attribute is “cancer” and the possible class values are “yes” and “no.” An accuracy rate of, say, 97% may make the classifier seem quite accurate.</a:t>
            </a:r>
          </a:p>
          <a:p>
            <a:pPr algn="just">
              <a:lnSpc>
                <a:spcPct val="100000"/>
              </a:lnSpc>
            </a:pPr>
            <a:r>
              <a:rPr lang="en-US" sz="2900" dirty="0"/>
              <a:t>But what if only, say, 3% of the training tuples are actually cancer? Clearly, an accuracy rate of 97% may not be acceptable—the classifier could be correctly labeling only the noncancer tuples, for instance, and misclassifying all the cancer tuples.</a:t>
            </a:r>
          </a:p>
        </p:txBody>
      </p:sp>
    </p:spTree>
    <p:extLst>
      <p:ext uri="{BB962C8B-B14F-4D97-AF65-F5344CB8AC3E}">
        <p14:creationId xmlns:p14="http://schemas.microsoft.com/office/powerpoint/2010/main" val="1261433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b="1" i="1" dirty="0"/>
              <a:t>sensitivity</a:t>
            </a:r>
            <a:r>
              <a:rPr lang="en-US" dirty="0"/>
              <a:t> is also referred to as the true positive (recognition) rate (i.e., the proportion of positive tuples that are correctly identified), </a:t>
            </a:r>
          </a:p>
          <a:p>
            <a:pPr algn="just">
              <a:lnSpc>
                <a:spcPct val="100000"/>
              </a:lnSpc>
            </a:pPr>
            <a:endParaRPr lang="en-US" sz="2900" dirty="0"/>
          </a:p>
          <a:p>
            <a:pPr algn="just">
              <a:lnSpc>
                <a:spcPct val="100000"/>
              </a:lnSpc>
            </a:pPr>
            <a:endParaRPr lang="en-US" b="1" i="1" dirty="0"/>
          </a:p>
          <a:p>
            <a:pPr algn="just">
              <a:lnSpc>
                <a:spcPct val="100000"/>
              </a:lnSpc>
            </a:pPr>
            <a:r>
              <a:rPr lang="en-US" b="1" i="1" dirty="0"/>
              <a:t>specificity</a:t>
            </a:r>
            <a:r>
              <a:rPr lang="en-US" dirty="0"/>
              <a:t> is the true negative rate (i.e., the proportion of negative tuples that are correctly identified). </a:t>
            </a:r>
          </a:p>
          <a:p>
            <a:pPr algn="just">
              <a:lnSpc>
                <a:spcPct val="100000"/>
              </a:lnSpc>
            </a:pPr>
            <a:endParaRPr lang="en-US" sz="2900" dirty="0"/>
          </a:p>
          <a:p>
            <a:pPr algn="just">
              <a:lnSpc>
                <a:spcPct val="100000"/>
              </a:lnSpc>
            </a:pPr>
            <a:endParaRPr lang="en-US" sz="2900" dirty="0"/>
          </a:p>
          <a:p>
            <a:pPr algn="just">
              <a:lnSpc>
                <a:spcPct val="100000"/>
              </a:lnSpc>
            </a:pPr>
            <a:endParaRPr lang="en-US" sz="2900" dirty="0"/>
          </a:p>
        </p:txBody>
      </p:sp>
      <p:pic>
        <p:nvPicPr>
          <p:cNvPr id="6" name="Picture 5">
            <a:extLst>
              <a:ext uri="{FF2B5EF4-FFF2-40B4-BE49-F238E27FC236}">
                <a16:creationId xmlns:a16="http://schemas.microsoft.com/office/drawing/2014/main" xmlns="" id="{C2280AF9-911E-4386-A3EB-6D2E0A19EBE2}"/>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9" name="Picture 8">
            <a:extLst>
              <a:ext uri="{FF2B5EF4-FFF2-40B4-BE49-F238E27FC236}">
                <a16:creationId xmlns:a16="http://schemas.microsoft.com/office/drawing/2014/main" xmlns="" id="{F80E3E19-DDC5-40C8-B58B-D11FABD6AF6F}"/>
              </a:ext>
            </a:extLst>
          </p:cNvPr>
          <p:cNvPicPr>
            <a:picLocks noChangeAspect="1"/>
          </p:cNvPicPr>
          <p:nvPr/>
        </p:nvPicPr>
        <p:blipFill>
          <a:blip r:embed="rId3"/>
          <a:stretch>
            <a:fillRect/>
          </a:stretch>
        </p:blipFill>
        <p:spPr>
          <a:xfrm>
            <a:off x="2906078" y="2834268"/>
            <a:ext cx="2427128" cy="811060"/>
          </a:xfrm>
          <a:prstGeom prst="rect">
            <a:avLst/>
          </a:prstGeom>
        </p:spPr>
      </p:pic>
      <p:pic>
        <p:nvPicPr>
          <p:cNvPr id="10" name="Picture 9">
            <a:extLst>
              <a:ext uri="{FF2B5EF4-FFF2-40B4-BE49-F238E27FC236}">
                <a16:creationId xmlns:a16="http://schemas.microsoft.com/office/drawing/2014/main" xmlns="" id="{5E17E0C3-9BA9-416E-9717-1293B210D2E8}"/>
              </a:ext>
            </a:extLst>
          </p:cNvPr>
          <p:cNvPicPr>
            <a:picLocks noChangeAspect="1"/>
          </p:cNvPicPr>
          <p:nvPr/>
        </p:nvPicPr>
        <p:blipFill>
          <a:blip r:embed="rId4"/>
          <a:stretch>
            <a:fillRect/>
          </a:stretch>
        </p:blipFill>
        <p:spPr>
          <a:xfrm>
            <a:off x="2906078" y="4974106"/>
            <a:ext cx="2427128" cy="817493"/>
          </a:xfrm>
          <a:prstGeom prst="rect">
            <a:avLst/>
          </a:prstGeom>
        </p:spPr>
      </p:pic>
    </p:spTree>
    <p:extLst>
      <p:ext uri="{BB962C8B-B14F-4D97-AF65-F5344CB8AC3E}">
        <p14:creationId xmlns:p14="http://schemas.microsoft.com/office/powerpoint/2010/main" val="2823813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b="1" i="1" dirty="0"/>
              <a:t>sensitivity</a:t>
            </a:r>
            <a:r>
              <a:rPr lang="en-US" dirty="0"/>
              <a:t> is also referred to as the true positive (recognition) rate (i.e., the proportion of positive tuples that are correctly identified), </a:t>
            </a:r>
          </a:p>
          <a:p>
            <a:pPr algn="just">
              <a:lnSpc>
                <a:spcPct val="100000"/>
              </a:lnSpc>
            </a:pPr>
            <a:endParaRPr lang="en-US" dirty="0"/>
          </a:p>
          <a:p>
            <a:pPr algn="just">
              <a:lnSpc>
                <a:spcPct val="100000"/>
              </a:lnSpc>
            </a:pPr>
            <a:endParaRPr lang="en-US" b="1" i="1" dirty="0"/>
          </a:p>
          <a:p>
            <a:pPr algn="just">
              <a:lnSpc>
                <a:spcPct val="100000"/>
              </a:lnSpc>
            </a:pPr>
            <a:r>
              <a:rPr lang="en-US" b="1" i="1" dirty="0"/>
              <a:t>specificity</a:t>
            </a:r>
            <a:r>
              <a:rPr lang="en-US" dirty="0"/>
              <a:t> is the true negative rate (i.e., the proportion of negative tuples that are correctly identified). </a:t>
            </a:r>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4" name="Picture 3">
            <a:extLst>
              <a:ext uri="{FF2B5EF4-FFF2-40B4-BE49-F238E27FC236}">
                <a16:creationId xmlns:a16="http://schemas.microsoft.com/office/drawing/2014/main" xmlns="" id="{30A994AA-44AD-4185-9214-394D5AA99FFC}"/>
              </a:ext>
            </a:extLst>
          </p:cNvPr>
          <p:cNvPicPr>
            <a:picLocks noChangeAspect="1"/>
          </p:cNvPicPr>
          <p:nvPr/>
        </p:nvPicPr>
        <p:blipFill>
          <a:blip r:embed="rId2"/>
          <a:stretch>
            <a:fillRect/>
          </a:stretch>
        </p:blipFill>
        <p:spPr>
          <a:xfrm>
            <a:off x="2906078" y="2834268"/>
            <a:ext cx="2427128" cy="811060"/>
          </a:xfrm>
          <a:prstGeom prst="rect">
            <a:avLst/>
          </a:prstGeom>
        </p:spPr>
      </p:pic>
      <p:pic>
        <p:nvPicPr>
          <p:cNvPr id="5" name="Picture 4">
            <a:extLst>
              <a:ext uri="{FF2B5EF4-FFF2-40B4-BE49-F238E27FC236}">
                <a16:creationId xmlns:a16="http://schemas.microsoft.com/office/drawing/2014/main" xmlns="" id="{22A2079A-18EF-4C9F-B236-CEA140A677FE}"/>
              </a:ext>
            </a:extLst>
          </p:cNvPr>
          <p:cNvPicPr>
            <a:picLocks noChangeAspect="1"/>
          </p:cNvPicPr>
          <p:nvPr/>
        </p:nvPicPr>
        <p:blipFill>
          <a:blip r:embed="rId3"/>
          <a:stretch>
            <a:fillRect/>
          </a:stretch>
        </p:blipFill>
        <p:spPr>
          <a:xfrm>
            <a:off x="2906078" y="4974106"/>
            <a:ext cx="2427128" cy="817493"/>
          </a:xfrm>
          <a:prstGeom prst="rect">
            <a:avLst/>
          </a:prstGeom>
        </p:spPr>
      </p:pic>
      <p:pic>
        <p:nvPicPr>
          <p:cNvPr id="9" name="Picture 8">
            <a:extLst>
              <a:ext uri="{FF2B5EF4-FFF2-40B4-BE49-F238E27FC236}">
                <a16:creationId xmlns:a16="http://schemas.microsoft.com/office/drawing/2014/main" xmlns="" id="{432016B3-8596-43EF-854E-511D4A8A173F}"/>
              </a:ext>
            </a:extLst>
          </p:cNvPr>
          <p:cNvPicPr>
            <a:picLocks noChangeAspect="1"/>
          </p:cNvPicPr>
          <p:nvPr/>
        </p:nvPicPr>
        <p:blipFill>
          <a:blip r:embed="rId4"/>
          <a:stretch>
            <a:fillRect/>
          </a:stretch>
        </p:blipFill>
        <p:spPr>
          <a:xfrm>
            <a:off x="6258560" y="4746726"/>
            <a:ext cx="5929086" cy="1806473"/>
          </a:xfrm>
          <a:prstGeom prst="rect">
            <a:avLst/>
          </a:prstGeom>
        </p:spPr>
      </p:pic>
    </p:spTree>
    <p:extLst>
      <p:ext uri="{BB962C8B-B14F-4D97-AF65-F5344CB8AC3E}">
        <p14:creationId xmlns:p14="http://schemas.microsoft.com/office/powerpoint/2010/main" val="32740524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944240"/>
          </a:xfrm>
        </p:spPr>
        <p:txBody>
          <a:bodyPr>
            <a:normAutofit/>
          </a:bodyPr>
          <a:lstStyle/>
          <a:p>
            <a:pPr marL="0" indent="0" algn="just">
              <a:lnSpc>
                <a:spcPct val="100000"/>
              </a:lnSpc>
              <a:buNone/>
            </a:pPr>
            <a:r>
              <a:rPr lang="en-US" dirty="0"/>
              <a:t>The </a:t>
            </a:r>
            <a:r>
              <a:rPr lang="en-US" b="1" i="1" dirty="0"/>
              <a:t>sensitivity</a:t>
            </a:r>
            <a:r>
              <a:rPr lang="en-US" dirty="0"/>
              <a:t> and </a:t>
            </a:r>
            <a:r>
              <a:rPr lang="en-US" b="1" i="1" dirty="0"/>
              <a:t>specificity</a:t>
            </a:r>
            <a:r>
              <a:rPr lang="en-US" dirty="0"/>
              <a:t> measures can be used to overcome the Class Imbalance Problem.</a:t>
            </a:r>
          </a:p>
          <a:p>
            <a:pPr algn="just">
              <a:lnSpc>
                <a:spcPct val="100000"/>
              </a:lnSpc>
            </a:pPr>
            <a:r>
              <a:rPr lang="en-US" dirty="0"/>
              <a:t>Although the classifier has a high accuracy, it’s ability to correctly label the positive (rare) class is poor given its </a:t>
            </a:r>
            <a:r>
              <a:rPr lang="en-US" b="1" dirty="0"/>
              <a:t>low sensitivity</a:t>
            </a:r>
            <a:r>
              <a:rPr lang="en-US" dirty="0"/>
              <a:t>. </a:t>
            </a:r>
          </a:p>
          <a:p>
            <a:pPr algn="just">
              <a:lnSpc>
                <a:spcPct val="100000"/>
              </a:lnSpc>
            </a:pPr>
            <a:r>
              <a:rPr lang="en-US" dirty="0"/>
              <a:t>It has </a:t>
            </a:r>
            <a:r>
              <a:rPr lang="en-US" b="1" dirty="0"/>
              <a:t>high specificity</a:t>
            </a:r>
            <a:r>
              <a:rPr lang="en-US" dirty="0"/>
              <a:t>, meaning that it can accurately recognize negative tuples.</a:t>
            </a:r>
          </a:p>
          <a:p>
            <a:pPr algn="just">
              <a:lnSpc>
                <a:spcPct val="100000"/>
              </a:lnSpc>
            </a:pPr>
            <a:endParaRPr lang="en-US" sz="2900" dirty="0"/>
          </a:p>
          <a:p>
            <a:pPr algn="just">
              <a:lnSpc>
                <a:spcPct val="100000"/>
              </a:lnSpc>
            </a:pPr>
            <a:endParaRPr lang="en-US" sz="2900" dirty="0"/>
          </a:p>
        </p:txBody>
      </p:sp>
      <p:pic>
        <p:nvPicPr>
          <p:cNvPr id="9" name="Picture 8">
            <a:extLst>
              <a:ext uri="{FF2B5EF4-FFF2-40B4-BE49-F238E27FC236}">
                <a16:creationId xmlns:a16="http://schemas.microsoft.com/office/drawing/2014/main" xmlns="" id="{432016B3-8596-43EF-854E-511D4A8A173F}"/>
              </a:ext>
            </a:extLst>
          </p:cNvPr>
          <p:cNvPicPr>
            <a:picLocks noChangeAspect="1"/>
          </p:cNvPicPr>
          <p:nvPr/>
        </p:nvPicPr>
        <p:blipFill>
          <a:blip r:embed="rId2"/>
          <a:stretch>
            <a:fillRect/>
          </a:stretch>
        </p:blipFill>
        <p:spPr>
          <a:xfrm>
            <a:off x="6258560" y="4746726"/>
            <a:ext cx="5929086" cy="1806473"/>
          </a:xfrm>
          <a:prstGeom prst="rect">
            <a:avLst/>
          </a:prstGeom>
        </p:spPr>
      </p:pic>
    </p:spTree>
    <p:extLst>
      <p:ext uri="{BB962C8B-B14F-4D97-AF65-F5344CB8AC3E}">
        <p14:creationId xmlns:p14="http://schemas.microsoft.com/office/powerpoint/2010/main" val="29449120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The </a:t>
            </a:r>
            <a:r>
              <a:rPr lang="en-US" i="1" dirty="0"/>
              <a:t>precision</a:t>
            </a:r>
            <a:r>
              <a:rPr lang="en-US" dirty="0"/>
              <a:t> and </a:t>
            </a:r>
            <a:r>
              <a:rPr lang="en-US" i="1" dirty="0"/>
              <a:t>recall</a:t>
            </a:r>
            <a:r>
              <a:rPr lang="en-US" dirty="0"/>
              <a:t> measures are also widely used in classification. </a:t>
            </a:r>
          </a:p>
          <a:p>
            <a:pPr algn="just">
              <a:lnSpc>
                <a:spcPct val="100000"/>
              </a:lnSpc>
            </a:pPr>
            <a:r>
              <a:rPr lang="en-US" b="1" i="1" dirty="0"/>
              <a:t>Precision</a:t>
            </a:r>
            <a:r>
              <a:rPr lang="en-US" dirty="0"/>
              <a:t> can be thought of as a measure of </a:t>
            </a:r>
            <a:r>
              <a:rPr lang="en-US" i="1" dirty="0"/>
              <a:t>exactness</a:t>
            </a:r>
            <a:r>
              <a:rPr lang="en-US" dirty="0"/>
              <a:t> (i.e., what percentage of tuples labeled as positive are actually such).</a:t>
            </a:r>
          </a:p>
          <a:p>
            <a:pPr algn="just">
              <a:lnSpc>
                <a:spcPct val="100000"/>
              </a:lnSpc>
            </a:pPr>
            <a:endParaRPr lang="en-US" dirty="0"/>
          </a:p>
          <a:p>
            <a:pPr algn="just">
              <a:lnSpc>
                <a:spcPct val="100000"/>
              </a:lnSpc>
            </a:pPr>
            <a:endParaRPr lang="en-US" sz="1400" dirty="0"/>
          </a:p>
          <a:p>
            <a:pPr algn="just">
              <a:lnSpc>
                <a:spcPct val="100000"/>
              </a:lnSpc>
            </a:pPr>
            <a:r>
              <a:rPr lang="en-US" dirty="0"/>
              <a:t>The </a:t>
            </a:r>
            <a:r>
              <a:rPr lang="en-US" b="1" i="1" dirty="0"/>
              <a:t>recall</a:t>
            </a:r>
            <a:r>
              <a:rPr lang="en-US" dirty="0"/>
              <a:t> is a measure of </a:t>
            </a:r>
            <a:r>
              <a:rPr lang="en-US" i="1" dirty="0"/>
              <a:t>completeness</a:t>
            </a:r>
            <a:r>
              <a:rPr lang="en-US" dirty="0"/>
              <a:t> (what percentage of positive tuples are labeled as such). </a:t>
            </a:r>
          </a:p>
          <a:p>
            <a:pPr algn="just">
              <a:lnSpc>
                <a:spcPct val="100000"/>
              </a:lnSpc>
            </a:pPr>
            <a:r>
              <a:rPr lang="en-US" dirty="0"/>
              <a:t>If </a:t>
            </a:r>
            <a:r>
              <a:rPr lang="en-US" b="1" i="1" dirty="0"/>
              <a:t>recall</a:t>
            </a:r>
            <a:r>
              <a:rPr lang="en-US" dirty="0"/>
              <a:t> seems familiar, that’s because it is the same as </a:t>
            </a:r>
            <a:r>
              <a:rPr lang="en-US" b="1" i="1" dirty="0"/>
              <a:t>sensitivity</a:t>
            </a:r>
            <a:r>
              <a:rPr lang="en-US" dirty="0"/>
              <a:t> (or the true positive rate). </a:t>
            </a:r>
          </a:p>
        </p:txBody>
      </p:sp>
      <p:pic>
        <p:nvPicPr>
          <p:cNvPr id="5" name="Picture 4">
            <a:extLst>
              <a:ext uri="{FF2B5EF4-FFF2-40B4-BE49-F238E27FC236}">
                <a16:creationId xmlns:a16="http://schemas.microsoft.com/office/drawing/2014/main" xmlns="" id="{2FE1B0E6-C505-4B8F-A65A-421BBDD70699}"/>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4" name="Picture 3">
            <a:extLst>
              <a:ext uri="{FF2B5EF4-FFF2-40B4-BE49-F238E27FC236}">
                <a16:creationId xmlns:a16="http://schemas.microsoft.com/office/drawing/2014/main" xmlns="" id="{9ADFBE72-6C35-4057-9001-856C1DD608B2}"/>
              </a:ext>
            </a:extLst>
          </p:cNvPr>
          <p:cNvPicPr>
            <a:picLocks noChangeAspect="1"/>
          </p:cNvPicPr>
          <p:nvPr/>
        </p:nvPicPr>
        <p:blipFill>
          <a:blip r:embed="rId3"/>
          <a:stretch>
            <a:fillRect/>
          </a:stretch>
        </p:blipFill>
        <p:spPr>
          <a:xfrm>
            <a:off x="3529647" y="2275976"/>
            <a:ext cx="2860993" cy="790424"/>
          </a:xfrm>
          <a:prstGeom prst="rect">
            <a:avLst/>
          </a:prstGeom>
        </p:spPr>
      </p:pic>
      <p:pic>
        <p:nvPicPr>
          <p:cNvPr id="7" name="Picture 6">
            <a:extLst>
              <a:ext uri="{FF2B5EF4-FFF2-40B4-BE49-F238E27FC236}">
                <a16:creationId xmlns:a16="http://schemas.microsoft.com/office/drawing/2014/main" xmlns="" id="{20DC5E87-B5D3-43F1-B5E4-A6CA50610CC4}"/>
              </a:ext>
            </a:extLst>
          </p:cNvPr>
          <p:cNvPicPr>
            <a:picLocks noChangeAspect="1"/>
          </p:cNvPicPr>
          <p:nvPr/>
        </p:nvPicPr>
        <p:blipFill>
          <a:blip r:embed="rId4"/>
          <a:stretch>
            <a:fillRect/>
          </a:stretch>
        </p:blipFill>
        <p:spPr>
          <a:xfrm>
            <a:off x="3570514" y="5317540"/>
            <a:ext cx="2525486" cy="634899"/>
          </a:xfrm>
          <a:prstGeom prst="rect">
            <a:avLst/>
          </a:prstGeom>
        </p:spPr>
      </p:pic>
    </p:spTree>
    <p:extLst>
      <p:ext uri="{BB962C8B-B14F-4D97-AF65-F5344CB8AC3E}">
        <p14:creationId xmlns:p14="http://schemas.microsoft.com/office/powerpoint/2010/main" val="9448623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A perfect </a:t>
            </a:r>
            <a:r>
              <a:rPr lang="en-US" b="1" i="1" dirty="0"/>
              <a:t>precision</a:t>
            </a:r>
            <a:r>
              <a:rPr lang="en-US" dirty="0"/>
              <a:t> score of 1.0 for a class C means that every tuple that the classifier labeled as belonging to class C does indeed belong to class C. </a:t>
            </a:r>
          </a:p>
          <a:p>
            <a:pPr algn="just">
              <a:lnSpc>
                <a:spcPct val="100000"/>
              </a:lnSpc>
            </a:pPr>
            <a:r>
              <a:rPr lang="en-US" dirty="0"/>
              <a:t>However, it does not tell us anything about the number of class C tuples that the classifier mislabeled. </a:t>
            </a:r>
          </a:p>
          <a:p>
            <a:pPr algn="just">
              <a:lnSpc>
                <a:spcPct val="100000"/>
              </a:lnSpc>
            </a:pPr>
            <a:r>
              <a:rPr lang="en-US" dirty="0"/>
              <a:t>A perfect </a:t>
            </a:r>
            <a:r>
              <a:rPr lang="en-US" b="1" i="1" dirty="0"/>
              <a:t>recall</a:t>
            </a:r>
            <a:r>
              <a:rPr lang="en-US" dirty="0"/>
              <a:t> score of 1.0 for C means that every item from class C was labeled as such, but it does not tell us how many other tuples were incorrectly labeled as belonging to class C. </a:t>
            </a:r>
          </a:p>
          <a:p>
            <a:pPr algn="just">
              <a:lnSpc>
                <a:spcPct val="100000"/>
              </a:lnSpc>
            </a:pPr>
            <a:r>
              <a:rPr lang="en-US" dirty="0"/>
              <a:t>There tends to be an inverse relationship between precision and recall, where it is possible to increase one at the cost of reducing the other. </a:t>
            </a:r>
          </a:p>
        </p:txBody>
      </p:sp>
    </p:spTree>
    <p:extLst>
      <p:ext uri="{BB962C8B-B14F-4D97-AF65-F5344CB8AC3E}">
        <p14:creationId xmlns:p14="http://schemas.microsoft.com/office/powerpoint/2010/main" val="2570860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779520"/>
          </a:xfrm>
        </p:spPr>
        <p:txBody>
          <a:bodyPr>
            <a:normAutofit/>
          </a:bodyPr>
          <a:lstStyle/>
          <a:p>
            <a:pPr algn="just">
              <a:lnSpc>
                <a:spcPct val="100000"/>
              </a:lnSpc>
            </a:pPr>
            <a:r>
              <a:rPr lang="en-US" dirty="0" smtClean="0"/>
              <a:t>An alternative way to use precision and recall is to combine them into a single measure. </a:t>
            </a:r>
          </a:p>
          <a:p>
            <a:pPr algn="just">
              <a:lnSpc>
                <a:spcPct val="100000"/>
              </a:lnSpc>
            </a:pPr>
            <a:r>
              <a:rPr lang="en-US" dirty="0"/>
              <a:t>The </a:t>
            </a:r>
            <a:r>
              <a:rPr lang="en-US" i="1" dirty="0"/>
              <a:t>F</a:t>
            </a:r>
            <a:r>
              <a:rPr lang="en-US" dirty="0"/>
              <a:t> measure (also known as </a:t>
            </a:r>
            <a:r>
              <a:rPr lang="en-US" i="1" dirty="0"/>
              <a:t>F</a:t>
            </a:r>
            <a:r>
              <a:rPr lang="en-US" i="1" baseline="-25000" dirty="0"/>
              <a:t>1</a:t>
            </a:r>
            <a:r>
              <a:rPr lang="en-US" dirty="0"/>
              <a:t> score or </a:t>
            </a:r>
            <a:r>
              <a:rPr lang="en-US" i="1" dirty="0"/>
              <a:t>F-score</a:t>
            </a:r>
            <a:r>
              <a:rPr lang="en-US" dirty="0"/>
              <a:t>) the F</a:t>
            </a:r>
            <a:r>
              <a:rPr lang="el-GR" baseline="-25000" dirty="0"/>
              <a:t>β</a:t>
            </a:r>
            <a:r>
              <a:rPr lang="el-GR" dirty="0"/>
              <a:t> </a:t>
            </a:r>
            <a:r>
              <a:rPr lang="en-US" dirty="0"/>
              <a:t>measure. </a:t>
            </a:r>
          </a:p>
          <a:p>
            <a:pPr algn="just">
              <a:lnSpc>
                <a:spcPct val="100000"/>
              </a:lnSpc>
            </a:pPr>
            <a:endParaRPr lang="en-US" dirty="0"/>
          </a:p>
          <a:p>
            <a:pPr algn="just">
              <a:lnSpc>
                <a:spcPct val="100000"/>
              </a:lnSpc>
            </a:pPr>
            <a:endParaRPr lang="en-US" dirty="0"/>
          </a:p>
          <a:p>
            <a:pPr algn="just">
              <a:lnSpc>
                <a:spcPct val="100000"/>
              </a:lnSpc>
            </a:pPr>
            <a:r>
              <a:rPr lang="en-US" dirty="0"/>
              <a:t>The </a:t>
            </a:r>
            <a:r>
              <a:rPr lang="en-US" i="1" dirty="0"/>
              <a:t>F</a:t>
            </a:r>
            <a:r>
              <a:rPr lang="en-US" dirty="0"/>
              <a:t> measure is the harmonic mean of </a:t>
            </a:r>
            <a:r>
              <a:rPr lang="en-US" i="1" dirty="0"/>
              <a:t>precision</a:t>
            </a:r>
            <a:r>
              <a:rPr lang="en-US" dirty="0"/>
              <a:t> and </a:t>
            </a:r>
            <a:r>
              <a:rPr lang="en-US" i="1" dirty="0"/>
              <a:t>recall</a:t>
            </a:r>
            <a:r>
              <a:rPr lang="en-US" dirty="0"/>
              <a:t>. </a:t>
            </a:r>
          </a:p>
          <a:p>
            <a:pPr algn="just">
              <a:lnSpc>
                <a:spcPct val="100000"/>
              </a:lnSpc>
            </a:pPr>
            <a:r>
              <a:rPr lang="en-US" dirty="0"/>
              <a:t>It gives equal weight to </a:t>
            </a:r>
            <a:r>
              <a:rPr lang="en-US" i="1" dirty="0"/>
              <a:t>precision</a:t>
            </a:r>
            <a:r>
              <a:rPr lang="en-US" dirty="0"/>
              <a:t> and </a:t>
            </a:r>
            <a:r>
              <a:rPr lang="en-US" i="1" dirty="0"/>
              <a:t>recall</a:t>
            </a:r>
            <a:r>
              <a:rPr lang="en-US" dirty="0"/>
              <a:t>. </a:t>
            </a:r>
          </a:p>
          <a:p>
            <a:pPr algn="just">
              <a:lnSpc>
                <a:spcPct val="100000"/>
              </a:lnSpc>
            </a:pP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4291372" y="2529023"/>
                <a:ext cx="3497496" cy="5725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𝑆𝑐𝑜𝑟𝑒</m:t>
                      </m:r>
                      <m:r>
                        <a:rPr lang="en-US" b="0" i="1" smtClean="0">
                          <a:latin typeface="Cambria Math" panose="02040503050406030204" pitchFamily="18" charset="0"/>
                        </a:rPr>
                        <m:t>=</m:t>
                      </m:r>
                      <m:f>
                        <m:fPr>
                          <m:ctrlPr>
                            <a:rPr lang="en-IN"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num>
                        <m:den>
                          <m:r>
                            <a:rPr lang="en-US" b="0" i="1" smtClean="0">
                              <a:latin typeface="Cambria Math" panose="02040503050406030204" pitchFamily="18" charset="0"/>
                            </a:rPr>
                            <m:t>𝑝𝑟𝑒𝑐𝑖𝑠𝑖𝑜𝑛</m:t>
                          </m:r>
                          <m:r>
                            <a:rPr lang="en-US" b="0" i="1" smtClean="0">
                              <a:latin typeface="Cambria Math" panose="02040503050406030204" pitchFamily="18" charset="0"/>
                            </a:rPr>
                            <m:t>+</m:t>
                          </m:r>
                          <m:r>
                            <a:rPr lang="en-US" b="0" i="1" smtClean="0">
                              <a:latin typeface="Cambria Math" panose="02040503050406030204" pitchFamily="18" charset="0"/>
                            </a:rPr>
                            <m:t>𝑟𝑒𝑐𝑎𝑙𝑙</m:t>
                          </m:r>
                        </m:den>
                      </m:f>
                    </m:oMath>
                  </m:oMathPara>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4291372" y="2529023"/>
                <a:ext cx="3497496" cy="572593"/>
              </a:xfrm>
              <a:prstGeom prst="rect">
                <a:avLst/>
              </a:prstGeom>
              <a:blipFill rotWithShape="0">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2985170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r>
              <a:rPr lang="en-US" dirty="0"/>
              <a:t>where β is a non-negative real number.</a:t>
            </a:r>
          </a:p>
          <a:p>
            <a:pPr algn="just">
              <a:lnSpc>
                <a:spcPct val="100000"/>
              </a:lnSpc>
            </a:pPr>
            <a:r>
              <a:rPr lang="en-US" dirty="0"/>
              <a:t>The F</a:t>
            </a:r>
            <a:r>
              <a:rPr lang="en-US" baseline="-25000" dirty="0"/>
              <a:t>β</a:t>
            </a:r>
            <a:r>
              <a:rPr lang="en-US" dirty="0"/>
              <a:t> measure is a weighted measure of precision and recall. It assigns β times as much weight to </a:t>
            </a:r>
            <a:r>
              <a:rPr lang="en-US" i="1" dirty="0"/>
              <a:t>recall</a:t>
            </a:r>
            <a:r>
              <a:rPr lang="en-US" dirty="0"/>
              <a:t> as to </a:t>
            </a:r>
            <a:r>
              <a:rPr lang="en-US" i="1" dirty="0"/>
              <a:t>precision</a:t>
            </a:r>
            <a:r>
              <a:rPr lang="en-US" dirty="0"/>
              <a:t>. </a:t>
            </a:r>
          </a:p>
          <a:p>
            <a:pPr algn="just">
              <a:lnSpc>
                <a:spcPct val="100000"/>
              </a:lnSpc>
            </a:pPr>
            <a:r>
              <a:rPr lang="en-US" dirty="0"/>
              <a:t>Commonly used F</a:t>
            </a:r>
            <a:r>
              <a:rPr lang="en-US" baseline="-25000" dirty="0"/>
              <a:t>β</a:t>
            </a:r>
            <a:r>
              <a:rPr lang="en-US" dirty="0"/>
              <a:t> measures are F</a:t>
            </a:r>
            <a:r>
              <a:rPr lang="en-US" baseline="-25000" dirty="0"/>
              <a:t>2</a:t>
            </a:r>
            <a:r>
              <a:rPr lang="en-US" dirty="0"/>
              <a:t> (which weights </a:t>
            </a:r>
            <a:r>
              <a:rPr lang="en-US" i="1" dirty="0"/>
              <a:t>recall</a:t>
            </a:r>
            <a:r>
              <a:rPr lang="en-US" dirty="0"/>
              <a:t> twice as much as </a:t>
            </a:r>
            <a:r>
              <a:rPr lang="en-US" i="1" dirty="0"/>
              <a:t>precision</a:t>
            </a:r>
            <a:r>
              <a:rPr lang="en-US" dirty="0"/>
              <a:t>) and </a:t>
            </a:r>
          </a:p>
          <a:p>
            <a:pPr algn="just">
              <a:lnSpc>
                <a:spcPct val="100000"/>
              </a:lnSpc>
            </a:pPr>
            <a:r>
              <a:rPr lang="en-US" dirty="0"/>
              <a:t>F</a:t>
            </a:r>
            <a:r>
              <a:rPr lang="en-US" baseline="-25000" dirty="0"/>
              <a:t>0.5</a:t>
            </a:r>
            <a:r>
              <a:rPr lang="en-US" dirty="0"/>
              <a:t> (which weights </a:t>
            </a:r>
            <a:r>
              <a:rPr lang="en-US" i="1" dirty="0"/>
              <a:t>precision</a:t>
            </a:r>
            <a:r>
              <a:rPr lang="en-US" dirty="0"/>
              <a:t> twice as much as </a:t>
            </a:r>
            <a:r>
              <a:rPr lang="en-US" i="1" dirty="0"/>
              <a:t>recall</a:t>
            </a:r>
            <a:r>
              <a:rPr lang="en-US" dirty="0"/>
              <a:t>).</a:t>
            </a:r>
          </a:p>
        </p:txBody>
      </p:sp>
      <p:pic>
        <p:nvPicPr>
          <p:cNvPr id="5" name="Picture 4">
            <a:extLst>
              <a:ext uri="{FF2B5EF4-FFF2-40B4-BE49-F238E27FC236}">
                <a16:creationId xmlns:a16="http://schemas.microsoft.com/office/drawing/2014/main" xmlns="" id="{E4CC2107-2236-47BC-BBE5-E4417F553BA8}"/>
              </a:ext>
            </a:extLst>
          </p:cNvPr>
          <p:cNvPicPr>
            <a:picLocks noChangeAspect="1"/>
          </p:cNvPicPr>
          <p:nvPr/>
        </p:nvPicPr>
        <p:blipFill>
          <a:blip r:embed="rId2"/>
          <a:stretch>
            <a:fillRect/>
          </a:stretch>
        </p:blipFill>
        <p:spPr>
          <a:xfrm>
            <a:off x="3762375" y="1090658"/>
            <a:ext cx="4667250" cy="914400"/>
          </a:xfrm>
          <a:prstGeom prst="rect">
            <a:avLst/>
          </a:prstGeom>
        </p:spPr>
      </p:pic>
    </p:spTree>
    <p:extLst>
      <p:ext uri="{BB962C8B-B14F-4D97-AF65-F5344CB8AC3E}">
        <p14:creationId xmlns:p14="http://schemas.microsoft.com/office/powerpoint/2010/main" val="2638291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5638800"/>
          </a:xfrm>
        </p:spPr>
        <p:txBody>
          <a:bodyPr>
            <a:normAutofit/>
          </a:bodyPr>
          <a:lstStyle/>
          <a:p>
            <a:pPr algn="just">
              <a:lnSpc>
                <a:spcPct val="100000"/>
              </a:lnSpc>
            </a:pPr>
            <a:r>
              <a:rPr lang="en-US" dirty="0"/>
              <a:t>In addition to accuracy-based measures, classifiers can also be compared with respect to the following additional aspects:</a:t>
            </a:r>
          </a:p>
          <a:p>
            <a:pPr algn="just">
              <a:lnSpc>
                <a:spcPct val="100000"/>
              </a:lnSpc>
            </a:pPr>
            <a:r>
              <a:rPr lang="en-US" b="1" dirty="0"/>
              <a:t>Speed</a:t>
            </a:r>
            <a:r>
              <a:rPr lang="en-US" dirty="0"/>
              <a:t>: This refers to the computational costs involved in generating and using the given classifier.</a:t>
            </a:r>
          </a:p>
          <a:p>
            <a:pPr algn="just">
              <a:lnSpc>
                <a:spcPct val="100000"/>
              </a:lnSpc>
            </a:pPr>
            <a:r>
              <a:rPr lang="en-US" b="1" dirty="0"/>
              <a:t>Robustness</a:t>
            </a:r>
            <a:r>
              <a:rPr lang="en-US" dirty="0"/>
              <a:t>: This is the ability of the classifier to make correct predictions given noisy data or data with missing values. Robustness is typically assessed with a series of synthetic data sets representing increasing degrees of noise and missing values.</a:t>
            </a:r>
          </a:p>
          <a:p>
            <a:pPr algn="just">
              <a:lnSpc>
                <a:spcPct val="100000"/>
              </a:lnSpc>
            </a:pPr>
            <a:r>
              <a:rPr lang="en-US" b="1" dirty="0"/>
              <a:t>Scalability</a:t>
            </a:r>
            <a:r>
              <a:rPr lang="en-US" dirty="0"/>
              <a:t>: This refers to the ability to construct the classifier efficiently given large amounts of data. Scalability is typically assessed with a series of data sets of increasing size.</a:t>
            </a:r>
          </a:p>
        </p:txBody>
      </p:sp>
    </p:spTree>
    <p:extLst>
      <p:ext uri="{BB962C8B-B14F-4D97-AF65-F5344CB8AC3E}">
        <p14:creationId xmlns:p14="http://schemas.microsoft.com/office/powerpoint/2010/main" val="30717555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There are four additional terms we need to know that are the “building blocks” used in computing many evaluation measures. </a:t>
            </a:r>
          </a:p>
          <a:p>
            <a:pPr algn="just">
              <a:lnSpc>
                <a:spcPct val="100000"/>
              </a:lnSpc>
            </a:pPr>
            <a:r>
              <a:rPr lang="en-US" dirty="0"/>
              <a:t>These terms are summarized in the </a:t>
            </a:r>
            <a:r>
              <a:rPr lang="en-US" b="1" dirty="0"/>
              <a:t>confusion matrix</a:t>
            </a:r>
            <a:r>
              <a:rPr lang="en-US" dirty="0"/>
              <a:t>.</a:t>
            </a:r>
          </a:p>
          <a:p>
            <a:pPr algn="just">
              <a:lnSpc>
                <a:spcPct val="100000"/>
              </a:lnSpc>
            </a:pPr>
            <a:r>
              <a:rPr lang="en-US" dirty="0"/>
              <a:t>True positives (TP): These refer to the </a:t>
            </a:r>
            <a:r>
              <a:rPr lang="en-US" b="1" dirty="0"/>
              <a:t>positive tuples </a:t>
            </a:r>
            <a:r>
              <a:rPr lang="en-US" dirty="0"/>
              <a:t>that were </a:t>
            </a:r>
            <a:r>
              <a:rPr lang="en-US" b="1" dirty="0"/>
              <a:t>correctly labeled </a:t>
            </a:r>
            <a:r>
              <a:rPr lang="en-US" dirty="0"/>
              <a:t>by the classifier. Let TP be the number of true positives.</a:t>
            </a:r>
          </a:p>
          <a:p>
            <a:pPr algn="just">
              <a:lnSpc>
                <a:spcPct val="100000"/>
              </a:lnSpc>
            </a:pPr>
            <a:r>
              <a:rPr lang="en-US" dirty="0"/>
              <a:t>True negatives (TN): These are the </a:t>
            </a:r>
            <a:r>
              <a:rPr lang="en-US" b="1" dirty="0"/>
              <a:t>negative tuples </a:t>
            </a:r>
            <a:r>
              <a:rPr lang="en-US" dirty="0"/>
              <a:t>that were </a:t>
            </a:r>
            <a:r>
              <a:rPr lang="en-US" b="1" dirty="0"/>
              <a:t>correctly labeled</a:t>
            </a:r>
            <a:r>
              <a:rPr lang="en-US" dirty="0"/>
              <a:t> by the classifier. Let TN be the number of true negatives.</a:t>
            </a:r>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a16="http://schemas.microsoft.com/office/drawing/2014/main" xmlns="" id="{FB0D15ED-CE05-45C9-A17F-DEFE6262FADC}"/>
              </a:ext>
            </a:extLst>
          </p:cNvPr>
          <p:cNvSpPr txBox="1">
            <a:spLocks/>
          </p:cNvSpPr>
          <p:nvPr/>
        </p:nvSpPr>
        <p:spPr>
          <a:xfrm>
            <a:off x="883920" y="4850130"/>
            <a:ext cx="5943600" cy="196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spTree>
    <p:extLst>
      <p:ext uri="{BB962C8B-B14F-4D97-AF65-F5344CB8AC3E}">
        <p14:creationId xmlns:p14="http://schemas.microsoft.com/office/powerpoint/2010/main" val="1330472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 decision tree is a flowchart-like tree structure:</a:t>
            </a:r>
          </a:p>
          <a:p>
            <a:pPr algn="just">
              <a:lnSpc>
                <a:spcPct val="100000"/>
              </a:lnSpc>
            </a:pPr>
            <a:r>
              <a:rPr lang="en-US" dirty="0"/>
              <a:t>Each </a:t>
            </a:r>
            <a:r>
              <a:rPr lang="en-US" b="1" dirty="0"/>
              <a:t>internal node </a:t>
            </a:r>
            <a:r>
              <a:rPr lang="en-US" dirty="0"/>
              <a:t>(</a:t>
            </a:r>
            <a:r>
              <a:rPr lang="en-US" dirty="0" smtClean="0"/>
              <a:t>non leaf </a:t>
            </a:r>
            <a:r>
              <a:rPr lang="en-US" dirty="0"/>
              <a:t>node) denotes a test on an </a:t>
            </a:r>
            <a:r>
              <a:rPr lang="en-US" b="1" dirty="0"/>
              <a:t>attribute</a:t>
            </a:r>
            <a:r>
              <a:rPr lang="en-US" dirty="0"/>
              <a:t> </a:t>
            </a:r>
          </a:p>
          <a:p>
            <a:pPr algn="just">
              <a:lnSpc>
                <a:spcPct val="100000"/>
              </a:lnSpc>
            </a:pPr>
            <a:r>
              <a:rPr lang="en-US" dirty="0"/>
              <a:t>Each </a:t>
            </a:r>
            <a:r>
              <a:rPr lang="en-US" b="1" dirty="0"/>
              <a:t>branch</a:t>
            </a:r>
            <a:r>
              <a:rPr lang="en-US" dirty="0"/>
              <a:t> represents an outcome of the test.</a:t>
            </a:r>
          </a:p>
          <a:p>
            <a:pPr algn="just">
              <a:lnSpc>
                <a:spcPct val="100000"/>
              </a:lnSpc>
            </a:pPr>
            <a:r>
              <a:rPr lang="en-US" dirty="0"/>
              <a:t>Each </a:t>
            </a:r>
            <a:r>
              <a:rPr lang="en-US" b="1" dirty="0"/>
              <a:t>leaf node </a:t>
            </a:r>
            <a:r>
              <a:rPr lang="en-US" dirty="0"/>
              <a:t>(or terminal node) holds a </a:t>
            </a:r>
            <a:r>
              <a:rPr lang="en-US" b="1" dirty="0"/>
              <a:t>class label</a:t>
            </a:r>
            <a:r>
              <a:rPr lang="en-US" dirty="0"/>
              <a:t>.</a:t>
            </a:r>
          </a:p>
        </p:txBody>
      </p:sp>
      <p:pic>
        <p:nvPicPr>
          <p:cNvPr id="4" name="Picture 3">
            <a:extLst>
              <a:ext uri="{FF2B5EF4-FFF2-40B4-BE49-F238E27FC236}">
                <a16:creationId xmlns="" xmlns:a16="http://schemas.microsoft.com/office/drawing/2014/main" id="{5D288C52-6ACE-499C-B591-D00F6184EFA2}"/>
              </a:ext>
            </a:extLst>
          </p:cNvPr>
          <p:cNvPicPr>
            <a:picLocks noChangeAspect="1"/>
          </p:cNvPicPr>
          <p:nvPr/>
        </p:nvPicPr>
        <p:blipFill rotWithShape="1">
          <a:blip r:embed="rId2"/>
          <a:srcRect l="2699" t="2816"/>
          <a:stretch/>
        </p:blipFill>
        <p:spPr>
          <a:xfrm>
            <a:off x="5431755" y="3023915"/>
            <a:ext cx="6671662" cy="3702005"/>
          </a:xfrm>
          <a:prstGeom prst="rect">
            <a:avLst/>
          </a:prstGeom>
        </p:spPr>
      </p:pic>
      <p:sp>
        <p:nvSpPr>
          <p:cNvPr id="5" name="Content Placeholder 2">
            <a:extLst>
              <a:ext uri="{FF2B5EF4-FFF2-40B4-BE49-F238E27FC236}">
                <a16:creationId xmlns="" xmlns:a16="http://schemas.microsoft.com/office/drawing/2014/main" id="{96E0B656-CEE9-410E-9096-A2C22124D938}"/>
              </a:ext>
            </a:extLst>
          </p:cNvPr>
          <p:cNvSpPr txBox="1">
            <a:spLocks/>
          </p:cNvSpPr>
          <p:nvPr/>
        </p:nvSpPr>
        <p:spPr>
          <a:xfrm>
            <a:off x="731519" y="2854960"/>
            <a:ext cx="4700235" cy="402980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Internal nodes are denoted by rectangles.</a:t>
            </a:r>
          </a:p>
          <a:p>
            <a:pPr algn="just">
              <a:lnSpc>
                <a:spcPct val="100000"/>
              </a:lnSpc>
            </a:pPr>
            <a:r>
              <a:rPr lang="en-US" dirty="0"/>
              <a:t>Leaf nodes are denoted by ovals. </a:t>
            </a:r>
          </a:p>
          <a:p>
            <a:pPr algn="just">
              <a:lnSpc>
                <a:spcPct val="100000"/>
              </a:lnSpc>
            </a:pPr>
            <a:r>
              <a:rPr lang="en-US" dirty="0"/>
              <a:t>Some decision tree algorithms produce only binary trees.</a:t>
            </a:r>
          </a:p>
          <a:p>
            <a:pPr algn="just">
              <a:lnSpc>
                <a:spcPct val="100000"/>
              </a:lnSpc>
            </a:pPr>
            <a:r>
              <a:rPr lang="en-US" dirty="0"/>
              <a:t>Others can produce nonbinary trees.</a:t>
            </a:r>
          </a:p>
        </p:txBody>
      </p:sp>
    </p:spTree>
    <p:extLst>
      <p:ext uri="{BB962C8B-B14F-4D97-AF65-F5344CB8AC3E}">
        <p14:creationId xmlns:p14="http://schemas.microsoft.com/office/powerpoint/2010/main" val="2696295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b="1" dirty="0"/>
              <a:t>How are decision trees used for classification?</a:t>
            </a:r>
            <a:r>
              <a:rPr lang="en-US" dirty="0"/>
              <a:t> </a:t>
            </a:r>
          </a:p>
          <a:p>
            <a:pPr algn="just">
              <a:lnSpc>
                <a:spcPct val="100000"/>
              </a:lnSpc>
            </a:pPr>
            <a:r>
              <a:rPr lang="en-US" dirty="0"/>
              <a:t>Given a tuple, X, for which the associated class label is unknown, the attribute values of the tuple are tested against the decision tree. </a:t>
            </a:r>
          </a:p>
          <a:p>
            <a:pPr algn="just">
              <a:lnSpc>
                <a:spcPct val="100000"/>
              </a:lnSpc>
            </a:pPr>
            <a:r>
              <a:rPr lang="en-US" dirty="0"/>
              <a:t>A path is traced from the root to a leaf node, which holds the class prediction for that tuple.</a:t>
            </a:r>
          </a:p>
        </p:txBody>
      </p:sp>
      <p:pic>
        <p:nvPicPr>
          <p:cNvPr id="4" name="Picture 3">
            <a:extLst>
              <a:ext uri="{FF2B5EF4-FFF2-40B4-BE49-F238E27FC236}">
                <a16:creationId xmlns="" xmlns:a16="http://schemas.microsoft.com/office/drawing/2014/main" id="{5D288C52-6ACE-499C-B591-D00F6184EFA2}"/>
              </a:ext>
            </a:extLst>
          </p:cNvPr>
          <p:cNvPicPr>
            <a:picLocks noChangeAspect="1"/>
          </p:cNvPicPr>
          <p:nvPr/>
        </p:nvPicPr>
        <p:blipFill rotWithShape="1">
          <a:blip r:embed="rId2"/>
          <a:srcRect l="2699" t="2816"/>
          <a:stretch/>
        </p:blipFill>
        <p:spPr>
          <a:xfrm>
            <a:off x="5431755" y="3023915"/>
            <a:ext cx="6671662" cy="3702005"/>
          </a:xfrm>
          <a:prstGeom prst="rect">
            <a:avLst/>
          </a:prstGeom>
        </p:spPr>
      </p:pic>
      <p:sp>
        <p:nvSpPr>
          <p:cNvPr id="5" name="Content Placeholder 2">
            <a:extLst>
              <a:ext uri="{FF2B5EF4-FFF2-40B4-BE49-F238E27FC236}">
                <a16:creationId xmlns="" xmlns:a16="http://schemas.microsoft.com/office/drawing/2014/main" id="{96E0B656-CEE9-410E-9096-A2C22124D938}"/>
              </a:ext>
            </a:extLst>
          </p:cNvPr>
          <p:cNvSpPr txBox="1">
            <a:spLocks/>
          </p:cNvSpPr>
          <p:nvPr/>
        </p:nvSpPr>
        <p:spPr>
          <a:xfrm>
            <a:off x="731519" y="3429000"/>
            <a:ext cx="4700235" cy="3455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 Decision trees can easily be converted to classification rules. </a:t>
            </a:r>
          </a:p>
          <a:p>
            <a:pPr algn="just">
              <a:lnSpc>
                <a:spcPct val="100000"/>
              </a:lnSpc>
            </a:pPr>
            <a:r>
              <a:rPr lang="en-US" dirty="0"/>
              <a:t>Decision tree classifiers have good accuracy. However, successful use may depend on the data at hand.</a:t>
            </a:r>
          </a:p>
        </p:txBody>
      </p:sp>
    </p:spTree>
    <p:extLst>
      <p:ext uri="{BB962C8B-B14F-4D97-AF65-F5344CB8AC3E}">
        <p14:creationId xmlns:p14="http://schemas.microsoft.com/office/powerpoint/2010/main" val="12729654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Popular traditional Decision Tree Algorithms:</a:t>
            </a:r>
          </a:p>
          <a:p>
            <a:pPr lvl="1" algn="just">
              <a:lnSpc>
                <a:spcPct val="100000"/>
              </a:lnSpc>
              <a:buFont typeface="Wingdings" panose="05000000000000000000" pitchFamily="2" charset="2"/>
              <a:buChar char="ü"/>
            </a:pPr>
            <a:r>
              <a:rPr lang="en-US" sz="2600" dirty="0"/>
              <a:t>ID3 (Iterative </a:t>
            </a:r>
            <a:r>
              <a:rPr lang="en-US" sz="2600" dirty="0" err="1"/>
              <a:t>Dichotomiser</a:t>
            </a:r>
            <a:r>
              <a:rPr lang="en-US" sz="2600" dirty="0"/>
              <a:t>)</a:t>
            </a:r>
          </a:p>
          <a:p>
            <a:pPr lvl="1" algn="just">
              <a:lnSpc>
                <a:spcPct val="100000"/>
              </a:lnSpc>
              <a:buFont typeface="Wingdings" panose="05000000000000000000" pitchFamily="2" charset="2"/>
              <a:buChar char="ü"/>
            </a:pPr>
            <a:r>
              <a:rPr lang="en-US" sz="2600" dirty="0"/>
              <a:t>C4.5 (a successor of ID3)</a:t>
            </a:r>
          </a:p>
          <a:p>
            <a:pPr lvl="1" algn="just">
              <a:lnSpc>
                <a:spcPct val="100000"/>
              </a:lnSpc>
              <a:buFont typeface="Wingdings" panose="05000000000000000000" pitchFamily="2" charset="2"/>
              <a:buChar char="ü"/>
            </a:pPr>
            <a:r>
              <a:rPr lang="en-US" sz="2600" dirty="0"/>
              <a:t>CART (Classification And Regression Trees)</a:t>
            </a:r>
          </a:p>
          <a:p>
            <a:pPr algn="just">
              <a:lnSpc>
                <a:spcPct val="100000"/>
              </a:lnSpc>
            </a:pPr>
            <a:r>
              <a:rPr lang="en-US" dirty="0"/>
              <a:t>ID3, C4.5, and CART adopt a greedy (i.e., nonbacktracking) approach in which decision trees are constructed in a top-down recursive divide-and-conquer manner. </a:t>
            </a:r>
          </a:p>
        </p:txBody>
      </p:sp>
    </p:spTree>
    <p:extLst>
      <p:ext uri="{BB962C8B-B14F-4D97-AF65-F5344CB8AC3E}">
        <p14:creationId xmlns:p14="http://schemas.microsoft.com/office/powerpoint/2010/main" val="18634999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fontScale="92500"/>
          </a:bodyPr>
          <a:lstStyle/>
          <a:p>
            <a:pPr marL="0" indent="0" algn="just">
              <a:lnSpc>
                <a:spcPct val="100000"/>
              </a:lnSpc>
              <a:buNone/>
            </a:pPr>
            <a:r>
              <a:rPr lang="en-US" dirty="0"/>
              <a:t>Decision tree algorithm has three parameters: </a:t>
            </a:r>
          </a:p>
          <a:p>
            <a:pPr marL="571500" indent="-571500" algn="just">
              <a:lnSpc>
                <a:spcPct val="100000"/>
              </a:lnSpc>
              <a:buFont typeface="+mj-lt"/>
              <a:buAutoNum type="romanLcPeriod"/>
            </a:pPr>
            <a:r>
              <a:rPr lang="en-US" b="1" dirty="0"/>
              <a:t>D:</a:t>
            </a:r>
            <a:r>
              <a:rPr lang="en-US" dirty="0"/>
              <a:t> data partition, Initially, it is the complete set of training tuples and their associated class labels.</a:t>
            </a:r>
          </a:p>
          <a:p>
            <a:pPr marL="571500" indent="-571500" algn="just">
              <a:lnSpc>
                <a:spcPct val="100000"/>
              </a:lnSpc>
              <a:buFont typeface="+mj-lt"/>
              <a:buAutoNum type="romanLcPeriod"/>
            </a:pPr>
            <a:r>
              <a:rPr lang="en-US" b="1" dirty="0"/>
              <a:t>Parameter attribute list: </a:t>
            </a:r>
            <a:r>
              <a:rPr lang="en-US" dirty="0"/>
              <a:t>the set of candidate attributes. </a:t>
            </a:r>
          </a:p>
          <a:p>
            <a:pPr marL="571500" indent="-571500" algn="just">
              <a:lnSpc>
                <a:spcPct val="100000"/>
              </a:lnSpc>
              <a:buFont typeface="+mj-lt"/>
              <a:buAutoNum type="romanLcPeriod"/>
            </a:pPr>
            <a:r>
              <a:rPr lang="en-US" b="1" dirty="0"/>
              <a:t>Attribute selection method: </a:t>
            </a:r>
            <a:r>
              <a:rPr lang="en-US" dirty="0"/>
              <a:t>specifies a heuristic procedure for selecting the attribute that “best” discriminates the given tuples according to class. </a:t>
            </a:r>
          </a:p>
          <a:p>
            <a:pPr marL="720725" lvl="1" indent="-457200" algn="just">
              <a:lnSpc>
                <a:spcPct val="100000"/>
              </a:lnSpc>
              <a:buFont typeface="Wingdings" panose="05000000000000000000" pitchFamily="2" charset="2"/>
              <a:buChar char="Ø"/>
            </a:pPr>
            <a:r>
              <a:rPr lang="en-US" sz="2800" dirty="0"/>
              <a:t>The criterion consists of a splitting attribute and, possibly, either a split-point or splitting subset. </a:t>
            </a:r>
          </a:p>
          <a:p>
            <a:pPr marL="720725" lvl="1" indent="-457200" algn="just">
              <a:lnSpc>
                <a:spcPct val="100000"/>
              </a:lnSpc>
              <a:buFont typeface="Wingdings" panose="05000000000000000000" pitchFamily="2" charset="2"/>
              <a:buChar char="Ø"/>
            </a:pPr>
            <a:r>
              <a:rPr lang="en-US" sz="2800" dirty="0"/>
              <a:t>Attribute selection measure such as information gain or the Gini index.</a:t>
            </a:r>
          </a:p>
          <a:p>
            <a:pPr marL="720725" lvl="1" indent="-457200" algn="just">
              <a:lnSpc>
                <a:spcPct val="100000"/>
              </a:lnSpc>
              <a:buFont typeface="Wingdings" panose="05000000000000000000" pitchFamily="2" charset="2"/>
              <a:buChar char="Ø"/>
            </a:pPr>
            <a:r>
              <a:rPr lang="en-US" sz="2800" dirty="0"/>
              <a:t>Gini index: Tree is strictly binary</a:t>
            </a:r>
          </a:p>
          <a:p>
            <a:pPr marL="720725" lvl="1" indent="-457200" algn="just">
              <a:lnSpc>
                <a:spcPct val="100000"/>
              </a:lnSpc>
              <a:buFont typeface="Wingdings" panose="05000000000000000000" pitchFamily="2" charset="2"/>
              <a:buChar char="Ø"/>
            </a:pPr>
            <a:r>
              <a:rPr lang="en-US" sz="2800" dirty="0"/>
              <a:t>Information gain: Multiway splits (i.e., two or more branches to be grown from a node)</a:t>
            </a:r>
          </a:p>
        </p:txBody>
      </p:sp>
    </p:spTree>
    <p:extLst>
      <p:ext uri="{BB962C8B-B14F-4D97-AF65-F5344CB8AC3E}">
        <p14:creationId xmlns:p14="http://schemas.microsoft.com/office/powerpoint/2010/main" val="41242522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If the tuples in D are all of the </a:t>
            </a:r>
            <a:r>
              <a:rPr lang="en-US" b="1" dirty="0"/>
              <a:t>same class</a:t>
            </a:r>
            <a:r>
              <a:rPr lang="en-US" dirty="0"/>
              <a:t>, then node N becomes a leaf and is labeled with that class (Stopping criteria).</a:t>
            </a:r>
          </a:p>
          <a:p>
            <a:pPr algn="just">
              <a:lnSpc>
                <a:spcPct val="100000"/>
              </a:lnSpc>
            </a:pPr>
            <a:r>
              <a:rPr lang="en-US" dirty="0"/>
              <a:t>Otherwise, the algorithm calls </a:t>
            </a:r>
            <a:r>
              <a:rPr lang="en-US" b="1" dirty="0"/>
              <a:t>Attribute selection method</a:t>
            </a:r>
            <a:r>
              <a:rPr lang="en-US" dirty="0"/>
              <a:t> to determine the splitting criterion. </a:t>
            </a:r>
          </a:p>
          <a:p>
            <a:pPr algn="just">
              <a:lnSpc>
                <a:spcPct val="100000"/>
              </a:lnSpc>
            </a:pPr>
            <a:r>
              <a:rPr lang="en-US" dirty="0"/>
              <a:t>All the tuples in partition D (represented at node N) belong to the same class.</a:t>
            </a:r>
          </a:p>
          <a:p>
            <a:pPr marL="0" indent="0" algn="just">
              <a:lnSpc>
                <a:spcPct val="100000"/>
              </a:lnSpc>
              <a:buNone/>
            </a:pPr>
            <a:r>
              <a:rPr lang="en-US" b="1" dirty="0"/>
              <a:t>Stopping criteria:</a:t>
            </a:r>
            <a:r>
              <a:rPr lang="en-US" dirty="0"/>
              <a:t> Recursive partitioning stops only when any one of the following terminating conditions is true :</a:t>
            </a:r>
          </a:p>
          <a:p>
            <a:pPr marL="538163" lvl="1" indent="-274638" algn="just">
              <a:lnSpc>
                <a:spcPct val="100000"/>
              </a:lnSpc>
              <a:buFont typeface="Wingdings" panose="05000000000000000000" pitchFamily="2" charset="2"/>
              <a:buChar char="ü"/>
            </a:pPr>
            <a:r>
              <a:rPr lang="en-US" sz="2800" dirty="0"/>
              <a:t>All the tuples in partition D (represented at node N) belong to the same class.</a:t>
            </a:r>
          </a:p>
          <a:p>
            <a:pPr marL="538163" lvl="1" indent="-274638" algn="just">
              <a:lnSpc>
                <a:spcPct val="100000"/>
              </a:lnSpc>
              <a:buFont typeface="Wingdings" panose="05000000000000000000" pitchFamily="2" charset="2"/>
              <a:buChar char="ü"/>
            </a:pPr>
            <a:r>
              <a:rPr lang="en-US" sz="2800" dirty="0"/>
              <a:t>There are no remaining attributes on which the tuples may be further partitioned.</a:t>
            </a:r>
          </a:p>
          <a:p>
            <a:pPr marL="538163" lvl="1" indent="-274638" algn="just">
              <a:lnSpc>
                <a:spcPct val="100000"/>
              </a:lnSpc>
              <a:buFont typeface="Wingdings" panose="05000000000000000000" pitchFamily="2" charset="2"/>
              <a:buChar char="ü"/>
            </a:pPr>
            <a:r>
              <a:rPr lang="en-US" sz="2800" dirty="0"/>
              <a:t>There are no tuples for a given branch, that is, a partition </a:t>
            </a:r>
            <a:r>
              <a:rPr lang="en-US" sz="2800" dirty="0" err="1"/>
              <a:t>D</a:t>
            </a:r>
            <a:r>
              <a:rPr lang="en-US" sz="2800" baseline="-25000" dirty="0" err="1"/>
              <a:t>j</a:t>
            </a:r>
            <a:r>
              <a:rPr lang="en-US" sz="2800" dirty="0"/>
              <a:t> is empty.</a:t>
            </a:r>
          </a:p>
        </p:txBody>
      </p:sp>
    </p:spTree>
    <p:extLst>
      <p:ext uri="{BB962C8B-B14F-4D97-AF65-F5344CB8AC3E}">
        <p14:creationId xmlns:p14="http://schemas.microsoft.com/office/powerpoint/2010/main" val="6334279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Let A be the splitting attribute. A has v distinct values, {a</a:t>
            </a:r>
            <a:r>
              <a:rPr lang="en-US" baseline="-25000" dirty="0"/>
              <a:t>1</a:t>
            </a:r>
            <a:r>
              <a:rPr lang="en-US" dirty="0"/>
              <a:t>, a</a:t>
            </a:r>
            <a:r>
              <a:rPr lang="en-US" baseline="-25000" dirty="0"/>
              <a:t>2</a:t>
            </a:r>
            <a:r>
              <a:rPr lang="en-US" dirty="0"/>
              <a:t>,..., a</a:t>
            </a:r>
            <a:r>
              <a:rPr lang="en-US" baseline="-25000" dirty="0"/>
              <a:t>v</a:t>
            </a:r>
            <a:r>
              <a:rPr lang="en-US" dirty="0"/>
              <a:t>}, based on the training data.</a:t>
            </a:r>
          </a:p>
          <a:p>
            <a:pPr algn="just">
              <a:lnSpc>
                <a:spcPct val="100000"/>
              </a:lnSpc>
            </a:pPr>
            <a:r>
              <a:rPr lang="en-US" dirty="0"/>
              <a:t>A is </a:t>
            </a:r>
            <a:r>
              <a:rPr lang="en-US" b="1" dirty="0"/>
              <a:t>discrete-valued</a:t>
            </a:r>
            <a:r>
              <a:rPr lang="en-US" dirty="0"/>
              <a:t>: In this case, the outcomes of the test at node N correspond directly to the known values of A. </a:t>
            </a:r>
          </a:p>
          <a:p>
            <a:pPr algn="just">
              <a:lnSpc>
                <a:spcPct val="100000"/>
              </a:lnSpc>
            </a:pPr>
            <a:r>
              <a:rPr lang="en-US" dirty="0"/>
              <a:t>A branch is created for each known value, </a:t>
            </a:r>
            <a:r>
              <a:rPr lang="en-US" dirty="0" err="1"/>
              <a:t>a</a:t>
            </a:r>
            <a:r>
              <a:rPr lang="en-US" baseline="-25000" dirty="0" err="1"/>
              <a:t>j</a:t>
            </a:r>
            <a:r>
              <a:rPr lang="en-US" dirty="0"/>
              <a:t>, of A and labeled with that value.</a:t>
            </a:r>
          </a:p>
          <a:p>
            <a:pPr algn="just">
              <a:lnSpc>
                <a:spcPct val="100000"/>
              </a:lnSpc>
            </a:pPr>
            <a:r>
              <a:rPr lang="en-US" dirty="0"/>
              <a:t>A is </a:t>
            </a:r>
            <a:r>
              <a:rPr lang="en-US" b="1" dirty="0"/>
              <a:t>continuous-valued</a:t>
            </a:r>
            <a:r>
              <a:rPr lang="en-US" dirty="0"/>
              <a:t>: In this case, the test at node N has two possible outcomes, corresponding to the conditions A ≤ split point and A &gt; split point, respectively.</a:t>
            </a:r>
          </a:p>
          <a:p>
            <a:pPr algn="just">
              <a:lnSpc>
                <a:spcPct val="100000"/>
              </a:lnSpc>
            </a:pPr>
            <a:endParaRPr lang="en-US" dirty="0"/>
          </a:p>
        </p:txBody>
      </p:sp>
    </p:spTree>
    <p:extLst>
      <p:ext uri="{BB962C8B-B14F-4D97-AF65-F5344CB8AC3E}">
        <p14:creationId xmlns:p14="http://schemas.microsoft.com/office/powerpoint/2010/main" val="589549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 Attribute Selection Measures</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Three popular attribute selection measures—</a:t>
            </a:r>
          </a:p>
          <a:p>
            <a:pPr marL="971550" lvl="1" indent="-514350" algn="just">
              <a:lnSpc>
                <a:spcPct val="100000"/>
              </a:lnSpc>
              <a:buFont typeface="+mj-lt"/>
              <a:buAutoNum type="alphaLcParenR"/>
            </a:pPr>
            <a:r>
              <a:rPr lang="en-US" sz="2800" dirty="0"/>
              <a:t>Information gain	(ID3)</a:t>
            </a:r>
          </a:p>
          <a:p>
            <a:pPr marL="971550" lvl="1" indent="-514350" algn="just">
              <a:lnSpc>
                <a:spcPct val="100000"/>
              </a:lnSpc>
              <a:buFont typeface="+mj-lt"/>
              <a:buAutoNum type="alphaLcParenR"/>
            </a:pPr>
            <a:r>
              <a:rPr lang="en-US" sz="2800" dirty="0"/>
              <a:t>Gain ratio		(C4.5)</a:t>
            </a:r>
          </a:p>
          <a:p>
            <a:pPr marL="971550" lvl="1" indent="-514350" algn="just">
              <a:lnSpc>
                <a:spcPct val="100000"/>
              </a:lnSpc>
              <a:buFont typeface="+mj-lt"/>
              <a:buAutoNum type="alphaLcParenR"/>
            </a:pPr>
            <a:r>
              <a:rPr lang="en-US" sz="2800" dirty="0"/>
              <a:t>Gini index		(CART)</a:t>
            </a:r>
          </a:p>
          <a:p>
            <a:pPr algn="just">
              <a:lnSpc>
                <a:spcPct val="100000"/>
              </a:lnSpc>
            </a:pPr>
            <a:endParaRPr lang="en-US" dirty="0"/>
          </a:p>
        </p:txBody>
      </p:sp>
    </p:spTree>
    <p:extLst>
      <p:ext uri="{BB962C8B-B14F-4D97-AF65-F5344CB8AC3E}">
        <p14:creationId xmlns:p14="http://schemas.microsoft.com/office/powerpoint/2010/main" val="40851222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b="1" dirty="0"/>
              <a:t>Information Gain:</a:t>
            </a:r>
          </a:p>
          <a:p>
            <a:pPr algn="just">
              <a:lnSpc>
                <a:spcPct val="100000"/>
              </a:lnSpc>
            </a:pPr>
            <a:r>
              <a:rPr lang="en-US" b="1" dirty="0"/>
              <a:t>ID3</a:t>
            </a:r>
            <a:r>
              <a:rPr lang="en-US" dirty="0"/>
              <a:t> uses </a:t>
            </a:r>
            <a:r>
              <a:rPr lang="en-US" b="1" dirty="0"/>
              <a:t>information gain </a:t>
            </a:r>
            <a:r>
              <a:rPr lang="en-US" dirty="0"/>
              <a:t>as its attribute selection measure. </a:t>
            </a:r>
          </a:p>
          <a:p>
            <a:pPr algn="just">
              <a:lnSpc>
                <a:spcPct val="100000"/>
              </a:lnSpc>
            </a:pPr>
            <a:r>
              <a:rPr lang="en-US" dirty="0"/>
              <a:t>The attribute with the </a:t>
            </a:r>
            <a:r>
              <a:rPr lang="en-US" b="1" dirty="0"/>
              <a:t>highest information gain</a:t>
            </a:r>
            <a:r>
              <a:rPr lang="en-US" dirty="0"/>
              <a:t> is chosen as the splitting attribute for node N.</a:t>
            </a:r>
          </a:p>
          <a:p>
            <a:pPr algn="just">
              <a:lnSpc>
                <a:spcPct val="100000"/>
              </a:lnSpc>
            </a:pPr>
            <a:r>
              <a:rPr lang="en-US" dirty="0"/>
              <a:t>To classify the tuples in the resulting partitions and reflects the least randomness or “impurity” in these partitions.</a:t>
            </a:r>
          </a:p>
        </p:txBody>
      </p:sp>
    </p:spTree>
    <p:extLst>
      <p:ext uri="{BB962C8B-B14F-4D97-AF65-F5344CB8AC3E}">
        <p14:creationId xmlns:p14="http://schemas.microsoft.com/office/powerpoint/2010/main" val="2839112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82880" y="121280"/>
            <a:ext cx="1178560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marL="0" indent="0" algn="just">
              <a:lnSpc>
                <a:spcPct val="100000"/>
              </a:lnSpc>
              <a:buNone/>
            </a:pPr>
            <a:r>
              <a:rPr lang="en-US" dirty="0"/>
              <a:t>Entropy (Information Theory)</a:t>
            </a:r>
          </a:p>
          <a:p>
            <a:pPr algn="just">
              <a:lnSpc>
                <a:spcPct val="100000"/>
              </a:lnSpc>
            </a:pPr>
            <a:r>
              <a:rPr lang="en-US" dirty="0"/>
              <a:t>A measure of uncertainty associated with a random variable.</a:t>
            </a:r>
          </a:p>
          <a:p>
            <a:pPr algn="just">
              <a:lnSpc>
                <a:spcPct val="100000"/>
              </a:lnSpc>
            </a:pPr>
            <a:r>
              <a:rPr lang="en-US" b="1" dirty="0"/>
              <a:t>High entropy -&gt; higher uncertainty</a:t>
            </a:r>
          </a:p>
          <a:p>
            <a:pPr algn="just">
              <a:lnSpc>
                <a:spcPct val="100000"/>
              </a:lnSpc>
            </a:pPr>
            <a:r>
              <a:rPr lang="en-US" b="1" dirty="0"/>
              <a:t>Lower entropy -&gt; lower uncertainty</a:t>
            </a:r>
          </a:p>
          <a:p>
            <a:pPr algn="just">
              <a:lnSpc>
                <a:spcPct val="100000"/>
              </a:lnSpc>
            </a:pPr>
            <a:r>
              <a:rPr lang="en-US" dirty="0"/>
              <a:t>The </a:t>
            </a:r>
            <a:r>
              <a:rPr lang="en-US" b="1" dirty="0"/>
              <a:t>expected</a:t>
            </a:r>
            <a:r>
              <a:rPr lang="en-US" dirty="0"/>
              <a:t> </a:t>
            </a:r>
            <a:r>
              <a:rPr lang="en-US" b="1" dirty="0"/>
              <a:t>information (or entropy)</a:t>
            </a:r>
            <a:r>
              <a:rPr lang="en-US" dirty="0"/>
              <a:t> needed to classify a tuple in D is:</a:t>
            </a:r>
          </a:p>
        </p:txBody>
      </p:sp>
      <p:pic>
        <p:nvPicPr>
          <p:cNvPr id="4" name="Picture 3">
            <a:extLst>
              <a:ext uri="{FF2B5EF4-FFF2-40B4-BE49-F238E27FC236}">
                <a16:creationId xmlns="" xmlns:a16="http://schemas.microsoft.com/office/drawing/2014/main" id="{F8F7EB34-47B3-4C12-867C-779F5F0ED1B0}"/>
              </a:ext>
            </a:extLst>
          </p:cNvPr>
          <p:cNvPicPr>
            <a:picLocks noChangeAspect="1"/>
          </p:cNvPicPr>
          <p:nvPr/>
        </p:nvPicPr>
        <p:blipFill>
          <a:blip r:embed="rId2"/>
          <a:stretch>
            <a:fillRect/>
          </a:stretch>
        </p:blipFill>
        <p:spPr>
          <a:xfrm>
            <a:off x="3911282" y="3639820"/>
            <a:ext cx="4105275" cy="1143000"/>
          </a:xfrm>
          <a:prstGeom prst="rect">
            <a:avLst/>
          </a:prstGeom>
        </p:spPr>
      </p:pic>
    </p:spTree>
    <p:extLst>
      <p:ext uri="{BB962C8B-B14F-4D97-AF65-F5344CB8AC3E}">
        <p14:creationId xmlns:p14="http://schemas.microsoft.com/office/powerpoint/2010/main" val="26670473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97864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The </a:t>
            </a:r>
            <a:r>
              <a:rPr lang="en-US" b="1" dirty="0"/>
              <a:t>expected</a:t>
            </a:r>
            <a:r>
              <a:rPr lang="en-US" dirty="0"/>
              <a:t> </a:t>
            </a:r>
            <a:r>
              <a:rPr lang="en-US" b="1" dirty="0"/>
              <a:t>information (or entropy)</a:t>
            </a:r>
            <a:r>
              <a:rPr lang="en-US" dirty="0"/>
              <a:t> needed to classify a tuple in D is:</a:t>
            </a:r>
          </a:p>
          <a:p>
            <a:pPr algn="just">
              <a:lnSpc>
                <a:spcPct val="100000"/>
              </a:lnSpc>
            </a:pPr>
            <a:endParaRPr lang="en-US" dirty="0"/>
          </a:p>
          <a:p>
            <a:pPr algn="just">
              <a:lnSpc>
                <a:spcPct val="100000"/>
              </a:lnSpc>
            </a:pPr>
            <a:endParaRPr lang="en-US" dirty="0"/>
          </a:p>
          <a:p>
            <a:pPr algn="just">
              <a:lnSpc>
                <a:spcPct val="100000"/>
              </a:lnSpc>
            </a:pPr>
            <a:r>
              <a:rPr lang="en-US" dirty="0"/>
              <a:t>where p</a:t>
            </a:r>
            <a:r>
              <a:rPr lang="en-US" baseline="-25000" dirty="0"/>
              <a:t>i</a:t>
            </a:r>
            <a:r>
              <a:rPr lang="en-US" dirty="0"/>
              <a:t> is the nonzero probability that an arbitrary tuple in D belongs to class C</a:t>
            </a:r>
            <a:r>
              <a:rPr lang="en-US" baseline="-25000" dirty="0"/>
              <a:t>i</a:t>
            </a:r>
            <a:r>
              <a:rPr lang="en-US" dirty="0"/>
              <a:t> and is estimated by |</a:t>
            </a:r>
            <a:r>
              <a:rPr lang="en-US" dirty="0" err="1"/>
              <a:t>C</a:t>
            </a:r>
            <a:r>
              <a:rPr lang="en-US" baseline="-25000" dirty="0" err="1"/>
              <a:t>i,D</a:t>
            </a:r>
            <a:r>
              <a:rPr lang="en-US" dirty="0"/>
              <a:t>|/|D|. </a:t>
            </a:r>
          </a:p>
          <a:p>
            <a:pPr algn="just">
              <a:lnSpc>
                <a:spcPct val="100000"/>
              </a:lnSpc>
            </a:pPr>
            <a:r>
              <a:rPr lang="en-US" dirty="0"/>
              <a:t>A log function to the base 2 is used, because the information is encoded in bits. </a:t>
            </a:r>
          </a:p>
          <a:p>
            <a:pPr algn="just">
              <a:lnSpc>
                <a:spcPct val="100000"/>
              </a:lnSpc>
            </a:pPr>
            <a:r>
              <a:rPr lang="en-US" dirty="0"/>
              <a:t>Info(D) is just the average amount of information needed to identify the class label of a tuple in D.</a:t>
            </a:r>
          </a:p>
        </p:txBody>
      </p:sp>
      <p:pic>
        <p:nvPicPr>
          <p:cNvPr id="4" name="Picture 3">
            <a:extLst>
              <a:ext uri="{FF2B5EF4-FFF2-40B4-BE49-F238E27FC236}">
                <a16:creationId xmlns="" xmlns:a16="http://schemas.microsoft.com/office/drawing/2014/main" id="{F8F7EB34-47B3-4C12-867C-779F5F0ED1B0}"/>
              </a:ext>
            </a:extLst>
          </p:cNvPr>
          <p:cNvPicPr>
            <a:picLocks noChangeAspect="1"/>
          </p:cNvPicPr>
          <p:nvPr/>
        </p:nvPicPr>
        <p:blipFill>
          <a:blip r:embed="rId2"/>
          <a:stretch>
            <a:fillRect/>
          </a:stretch>
        </p:blipFill>
        <p:spPr>
          <a:xfrm>
            <a:off x="3728402" y="1678940"/>
            <a:ext cx="4105275" cy="1143000"/>
          </a:xfrm>
          <a:prstGeom prst="rect">
            <a:avLst/>
          </a:prstGeom>
        </p:spPr>
      </p:pic>
    </p:spTree>
    <p:extLst>
      <p:ext uri="{BB962C8B-B14F-4D97-AF65-F5344CB8AC3E}">
        <p14:creationId xmlns:p14="http://schemas.microsoft.com/office/powerpoint/2010/main" val="2693976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There are four additional terms we need to know that are the “building blocks” used in computing many evaluation measures. </a:t>
            </a:r>
          </a:p>
          <a:p>
            <a:pPr algn="just">
              <a:lnSpc>
                <a:spcPct val="100000"/>
              </a:lnSpc>
            </a:pPr>
            <a:r>
              <a:rPr lang="en-US" dirty="0"/>
              <a:t>False positives (FP): These are the </a:t>
            </a:r>
            <a:r>
              <a:rPr lang="en-US" b="1" dirty="0"/>
              <a:t>negative tuples </a:t>
            </a:r>
            <a:r>
              <a:rPr lang="en-US" dirty="0"/>
              <a:t>that were </a:t>
            </a:r>
            <a:r>
              <a:rPr lang="en-US" b="1" dirty="0"/>
              <a:t>incorrectly labeled</a:t>
            </a:r>
            <a:r>
              <a:rPr lang="en-US" dirty="0"/>
              <a:t> as positive. </a:t>
            </a:r>
          </a:p>
          <a:p>
            <a:pPr algn="just">
              <a:lnSpc>
                <a:spcPct val="100000"/>
              </a:lnSpc>
            </a:pPr>
            <a:r>
              <a:rPr lang="en-US" dirty="0"/>
              <a:t>e.g., tuples of class </a:t>
            </a:r>
            <a:r>
              <a:rPr lang="en-US" i="1" dirty="0" err="1"/>
              <a:t>buys_computer</a:t>
            </a:r>
            <a:r>
              <a:rPr lang="en-US" i="1" dirty="0"/>
              <a:t> = no </a:t>
            </a:r>
            <a:r>
              <a:rPr lang="en-US" dirty="0"/>
              <a:t>for which the classifier predicted </a:t>
            </a:r>
            <a:r>
              <a:rPr lang="en-US" i="1" dirty="0" err="1"/>
              <a:t>buys_computer</a:t>
            </a:r>
            <a:r>
              <a:rPr lang="en-US" i="1" dirty="0"/>
              <a:t> = yes</a:t>
            </a:r>
            <a:r>
              <a:rPr lang="en-US" dirty="0"/>
              <a:t>. Let FP be the number of false positives.</a:t>
            </a:r>
          </a:p>
          <a:p>
            <a:pPr algn="just">
              <a:lnSpc>
                <a:spcPct val="100000"/>
              </a:lnSpc>
            </a:pPr>
            <a:r>
              <a:rPr lang="en-US" dirty="0"/>
              <a:t>False negatives (FN): These are the </a:t>
            </a:r>
            <a:r>
              <a:rPr lang="en-US" b="1" dirty="0"/>
              <a:t>positive tuples </a:t>
            </a:r>
            <a:r>
              <a:rPr lang="en-US" dirty="0"/>
              <a:t>that were </a:t>
            </a:r>
            <a:r>
              <a:rPr lang="en-US" b="1" dirty="0"/>
              <a:t>mislabeled</a:t>
            </a:r>
            <a:r>
              <a:rPr lang="en-US" dirty="0"/>
              <a:t> as negative.</a:t>
            </a:r>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a16="http://schemas.microsoft.com/office/drawing/2014/main" xmlns="" id="{FB0D15ED-CE05-45C9-A17F-DEFE6262FADC}"/>
              </a:ext>
            </a:extLst>
          </p:cNvPr>
          <p:cNvSpPr txBox="1">
            <a:spLocks/>
          </p:cNvSpPr>
          <p:nvPr/>
        </p:nvSpPr>
        <p:spPr>
          <a:xfrm>
            <a:off x="883920" y="4850130"/>
            <a:ext cx="5943600" cy="1967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e.g., tuples of class </a:t>
            </a:r>
            <a:r>
              <a:rPr lang="en-US" i="1" dirty="0" err="1"/>
              <a:t>buys_computer</a:t>
            </a:r>
            <a:r>
              <a:rPr lang="en-US" i="1" dirty="0"/>
              <a:t> = yes </a:t>
            </a:r>
            <a:r>
              <a:rPr lang="en-US" dirty="0"/>
              <a:t>for which the classifier predicted </a:t>
            </a:r>
            <a:r>
              <a:rPr lang="en-US" i="1" dirty="0" err="1"/>
              <a:t>buys_computer</a:t>
            </a:r>
            <a:r>
              <a:rPr lang="en-US" i="1" dirty="0"/>
              <a:t> = no</a:t>
            </a:r>
            <a:r>
              <a:rPr lang="en-US" dirty="0"/>
              <a:t>. Let FN be the number of false negatives.</a:t>
            </a:r>
          </a:p>
        </p:txBody>
      </p:sp>
    </p:spTree>
    <p:extLst>
      <p:ext uri="{BB962C8B-B14F-4D97-AF65-F5344CB8AC3E}">
        <p14:creationId xmlns:p14="http://schemas.microsoft.com/office/powerpoint/2010/main" val="6365748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11760" y="121280"/>
            <a:ext cx="1186688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needed (after using A to split D into v partitions) to classify D:</a:t>
            </a:r>
          </a:p>
          <a:p>
            <a:pPr marL="0" indent="0" algn="just">
              <a:lnSpc>
                <a:spcPct val="100000"/>
              </a:lnSpc>
              <a:buNone/>
            </a:pPr>
            <a:endParaRPr lang="en-US" dirty="0" smtClean="0"/>
          </a:p>
          <a:p>
            <a:pPr marL="0" indent="0" algn="just">
              <a:lnSpc>
                <a:spcPct val="100000"/>
              </a:lnSpc>
              <a:buNone/>
            </a:pPr>
            <a:endParaRPr lang="en-US" dirty="0"/>
          </a:p>
          <a:p>
            <a:pPr algn="just">
              <a:lnSpc>
                <a:spcPct val="100000"/>
              </a:lnSpc>
            </a:pPr>
            <a:r>
              <a:rPr lang="en-US" dirty="0"/>
              <a:t>The term        acts as the weight of the </a:t>
            </a:r>
            <a:r>
              <a:rPr lang="en-US" dirty="0" err="1"/>
              <a:t>j</a:t>
            </a:r>
            <a:r>
              <a:rPr lang="en-US" baseline="30000" dirty="0" err="1"/>
              <a:t>th</a:t>
            </a:r>
            <a:r>
              <a:rPr lang="en-US" dirty="0"/>
              <a:t> partition. </a:t>
            </a:r>
          </a:p>
          <a:p>
            <a:pPr algn="just">
              <a:lnSpc>
                <a:spcPct val="100000"/>
              </a:lnSpc>
            </a:pPr>
            <a:r>
              <a:rPr lang="en-US" dirty="0" err="1"/>
              <a:t>Info</a:t>
            </a:r>
            <a:r>
              <a:rPr lang="en-US" baseline="-25000" dirty="0" err="1"/>
              <a:t>A</a:t>
            </a:r>
            <a:r>
              <a:rPr lang="en-US" dirty="0"/>
              <a:t>(D) is the expected information required to classify a tuple from D based on the partitioning by A. </a:t>
            </a:r>
          </a:p>
          <a:p>
            <a:pPr algn="just">
              <a:lnSpc>
                <a:spcPct val="100000"/>
              </a:lnSpc>
            </a:pPr>
            <a:r>
              <a:rPr lang="en-US" dirty="0"/>
              <a:t>The smaller the expected information (still) required, the greater the purity of the partitions.</a:t>
            </a:r>
          </a:p>
          <a:p>
            <a:pPr algn="just">
              <a:lnSpc>
                <a:spcPct val="100000"/>
              </a:lnSpc>
            </a:pPr>
            <a:endParaRPr lang="en-US" dirty="0"/>
          </a:p>
        </p:txBody>
      </p:sp>
      <p:pic>
        <p:nvPicPr>
          <p:cNvPr id="5" name="Picture 4">
            <a:extLst>
              <a:ext uri="{FF2B5EF4-FFF2-40B4-BE49-F238E27FC236}">
                <a16:creationId xmlns="" xmlns:a16="http://schemas.microsoft.com/office/drawing/2014/main" id="{845C0DED-EF96-4149-B67D-EE1F7F7E1072}"/>
              </a:ext>
            </a:extLst>
          </p:cNvPr>
          <p:cNvPicPr>
            <a:picLocks noChangeAspect="1"/>
          </p:cNvPicPr>
          <p:nvPr/>
        </p:nvPicPr>
        <p:blipFill>
          <a:blip r:embed="rId2"/>
          <a:stretch>
            <a:fillRect/>
          </a:stretch>
        </p:blipFill>
        <p:spPr>
          <a:xfrm>
            <a:off x="3113722" y="1338580"/>
            <a:ext cx="4743207" cy="1262380"/>
          </a:xfrm>
          <a:prstGeom prst="rect">
            <a:avLst/>
          </a:prstGeom>
        </p:spPr>
      </p:pic>
      <p:pic>
        <p:nvPicPr>
          <p:cNvPr id="7" name="Picture 6">
            <a:extLst>
              <a:ext uri="{FF2B5EF4-FFF2-40B4-BE49-F238E27FC236}">
                <a16:creationId xmlns="" xmlns:a16="http://schemas.microsoft.com/office/drawing/2014/main" id="{E3CE1708-A33E-443D-B655-16B5F063AB84}"/>
              </a:ext>
            </a:extLst>
          </p:cNvPr>
          <p:cNvPicPr>
            <a:picLocks noChangeAspect="1"/>
          </p:cNvPicPr>
          <p:nvPr/>
        </p:nvPicPr>
        <p:blipFill>
          <a:blip r:embed="rId3"/>
          <a:stretch>
            <a:fillRect/>
          </a:stretch>
        </p:blipFill>
        <p:spPr>
          <a:xfrm>
            <a:off x="2385695" y="2841851"/>
            <a:ext cx="552450" cy="685800"/>
          </a:xfrm>
          <a:prstGeom prst="rect">
            <a:avLst/>
          </a:prstGeom>
        </p:spPr>
      </p:pic>
      <p:cxnSp>
        <p:nvCxnSpPr>
          <p:cNvPr id="6" name="Straight Connector 5"/>
          <p:cNvCxnSpPr/>
          <p:nvPr/>
        </p:nvCxnSpPr>
        <p:spPr>
          <a:xfrm>
            <a:off x="7856929" y="2060620"/>
            <a:ext cx="552975" cy="193183"/>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76689" y="1338580"/>
            <a:ext cx="2504049" cy="2308324"/>
          </a:xfrm>
          <a:prstGeom prst="rect">
            <a:avLst/>
          </a:prstGeom>
          <a:noFill/>
        </p:spPr>
        <p:txBody>
          <a:bodyPr wrap="square" rtlCol="0">
            <a:spAutoFit/>
          </a:bodyPr>
          <a:lstStyle/>
          <a:p>
            <a:r>
              <a:rPr lang="en-US" dirty="0" smtClean="0"/>
              <a:t>Ye info(D) ham </a:t>
            </a:r>
            <a:r>
              <a:rPr lang="en-US" dirty="0" err="1" smtClean="0"/>
              <a:t>phale</a:t>
            </a:r>
            <a:r>
              <a:rPr lang="en-US" dirty="0" smtClean="0"/>
              <a:t> </a:t>
            </a:r>
            <a:r>
              <a:rPr lang="en-US" dirty="0" err="1" smtClean="0"/>
              <a:t>ek</a:t>
            </a:r>
            <a:r>
              <a:rPr lang="en-US" dirty="0" smtClean="0"/>
              <a:t> attribute </a:t>
            </a:r>
            <a:r>
              <a:rPr lang="en-US" dirty="0" err="1" smtClean="0"/>
              <a:t>lange</a:t>
            </a:r>
            <a:r>
              <a:rPr lang="en-US" dirty="0" smtClean="0"/>
              <a:t> </a:t>
            </a:r>
            <a:r>
              <a:rPr lang="en-US" dirty="0" err="1" smtClean="0"/>
              <a:t>usme</a:t>
            </a:r>
            <a:r>
              <a:rPr lang="en-US" dirty="0" smtClean="0"/>
              <a:t> </a:t>
            </a:r>
            <a:r>
              <a:rPr lang="en-US" dirty="0" err="1" smtClean="0"/>
              <a:t>dakhege</a:t>
            </a:r>
            <a:r>
              <a:rPr lang="en-US" dirty="0" smtClean="0"/>
              <a:t> </a:t>
            </a:r>
            <a:r>
              <a:rPr lang="en-US" dirty="0" err="1" smtClean="0"/>
              <a:t>ki</a:t>
            </a:r>
            <a:r>
              <a:rPr lang="en-US" dirty="0" smtClean="0"/>
              <a:t> </a:t>
            </a:r>
            <a:r>
              <a:rPr lang="en-US" dirty="0" err="1" smtClean="0"/>
              <a:t>kitne</a:t>
            </a:r>
            <a:r>
              <a:rPr lang="en-US" dirty="0" smtClean="0"/>
              <a:t> tuples </a:t>
            </a:r>
            <a:r>
              <a:rPr lang="en-US" dirty="0" err="1" smtClean="0"/>
              <a:t>alag</a:t>
            </a:r>
            <a:r>
              <a:rPr lang="en-US" dirty="0" smtClean="0"/>
              <a:t> </a:t>
            </a:r>
            <a:r>
              <a:rPr lang="en-US" dirty="0" err="1" smtClean="0"/>
              <a:t>alag</a:t>
            </a:r>
            <a:r>
              <a:rPr lang="en-US" dirty="0" smtClean="0"/>
              <a:t> h </a:t>
            </a:r>
            <a:r>
              <a:rPr lang="en-US" dirty="0" err="1" smtClean="0"/>
              <a:t>phir</a:t>
            </a:r>
            <a:r>
              <a:rPr lang="en-US" dirty="0" smtClean="0"/>
              <a:t> un tuples </a:t>
            </a:r>
            <a:r>
              <a:rPr lang="en-US" dirty="0" err="1" smtClean="0"/>
              <a:t>ki</a:t>
            </a:r>
            <a:r>
              <a:rPr lang="en-US" dirty="0" smtClean="0"/>
              <a:t> yes no </a:t>
            </a:r>
            <a:r>
              <a:rPr lang="en-US" dirty="0" err="1" smtClean="0"/>
              <a:t>ke</a:t>
            </a:r>
            <a:r>
              <a:rPr lang="en-US" dirty="0" smtClean="0"/>
              <a:t> </a:t>
            </a:r>
            <a:r>
              <a:rPr lang="en-US" dirty="0" err="1" smtClean="0"/>
              <a:t>problability</a:t>
            </a:r>
            <a:r>
              <a:rPr lang="en-US" dirty="0" smtClean="0"/>
              <a:t> </a:t>
            </a:r>
            <a:r>
              <a:rPr lang="en-US" dirty="0" err="1" smtClean="0"/>
              <a:t>nikalkar</a:t>
            </a:r>
            <a:r>
              <a:rPr lang="en-US" dirty="0" smtClean="0"/>
              <a:t> </a:t>
            </a:r>
            <a:r>
              <a:rPr lang="en-US" dirty="0" err="1" smtClean="0"/>
              <a:t>yha</a:t>
            </a:r>
            <a:r>
              <a:rPr lang="en-US" dirty="0" smtClean="0"/>
              <a:t> previous formula </a:t>
            </a:r>
            <a:r>
              <a:rPr lang="en-US" dirty="0" err="1" smtClean="0"/>
              <a:t>ki</a:t>
            </a:r>
            <a:r>
              <a:rPr lang="en-US" dirty="0" smtClean="0"/>
              <a:t> </a:t>
            </a:r>
            <a:r>
              <a:rPr lang="en-US" dirty="0" err="1" smtClean="0"/>
              <a:t>thare</a:t>
            </a:r>
            <a:r>
              <a:rPr lang="en-US" dirty="0" smtClean="0"/>
              <a:t> use </a:t>
            </a:r>
            <a:r>
              <a:rPr lang="en-US" dirty="0" err="1" smtClean="0"/>
              <a:t>karange</a:t>
            </a:r>
            <a:r>
              <a:rPr lang="en-US" dirty="0" smtClean="0"/>
              <a:t> </a:t>
            </a:r>
            <a:endParaRPr lang="en-IN" dirty="0"/>
          </a:p>
        </p:txBody>
      </p:sp>
      <p:sp>
        <p:nvSpPr>
          <p:cNvPr id="13" name="TextBox 12"/>
          <p:cNvSpPr txBox="1"/>
          <p:nvPr/>
        </p:nvSpPr>
        <p:spPr>
          <a:xfrm>
            <a:off x="1091368" y="1507218"/>
            <a:ext cx="2588654" cy="1200329"/>
          </a:xfrm>
          <a:prstGeom prst="rect">
            <a:avLst/>
          </a:prstGeom>
          <a:noFill/>
        </p:spPr>
        <p:txBody>
          <a:bodyPr wrap="square" rtlCol="0">
            <a:spAutoFit/>
          </a:bodyPr>
          <a:lstStyle/>
          <a:p>
            <a:r>
              <a:rPr lang="en-US" dirty="0" smtClean="0"/>
              <a:t>Ye </a:t>
            </a:r>
            <a:r>
              <a:rPr lang="en-US" dirty="0" err="1" smtClean="0"/>
              <a:t>ek</a:t>
            </a:r>
            <a:r>
              <a:rPr lang="en-US" dirty="0" smtClean="0"/>
              <a:t> attribute me </a:t>
            </a:r>
            <a:r>
              <a:rPr lang="en-US" dirty="0" err="1" smtClean="0"/>
              <a:t>jo</a:t>
            </a:r>
            <a:r>
              <a:rPr lang="en-US" dirty="0" smtClean="0"/>
              <a:t> </a:t>
            </a:r>
            <a:r>
              <a:rPr lang="en-US" dirty="0" err="1" smtClean="0"/>
              <a:t>alag</a:t>
            </a:r>
            <a:r>
              <a:rPr lang="en-US" dirty="0" smtClean="0"/>
              <a:t> </a:t>
            </a:r>
            <a:r>
              <a:rPr lang="en-US" dirty="0" err="1" smtClean="0"/>
              <a:t>alag</a:t>
            </a:r>
            <a:r>
              <a:rPr lang="en-US" dirty="0" smtClean="0"/>
              <a:t> tuples h </a:t>
            </a:r>
            <a:r>
              <a:rPr lang="en-US" dirty="0" err="1" smtClean="0"/>
              <a:t>uski</a:t>
            </a:r>
            <a:r>
              <a:rPr lang="en-US" dirty="0" smtClean="0"/>
              <a:t> probability </a:t>
            </a:r>
            <a:r>
              <a:rPr lang="en-US" dirty="0" err="1" smtClean="0"/>
              <a:t>nikal</a:t>
            </a:r>
            <a:r>
              <a:rPr lang="en-US" dirty="0" smtClean="0"/>
              <a:t> </a:t>
            </a:r>
            <a:r>
              <a:rPr lang="en-US" dirty="0" err="1" smtClean="0"/>
              <a:t>dange</a:t>
            </a:r>
            <a:r>
              <a:rPr lang="en-US" dirty="0" smtClean="0"/>
              <a:t>(weigh le </a:t>
            </a:r>
            <a:r>
              <a:rPr lang="en-US" dirty="0" err="1" smtClean="0"/>
              <a:t>lnge</a:t>
            </a:r>
            <a:r>
              <a:rPr lang="en-US" dirty="0" smtClean="0"/>
              <a:t> </a:t>
            </a:r>
            <a:r>
              <a:rPr lang="en-US" dirty="0" err="1" smtClean="0"/>
              <a:t>yha</a:t>
            </a:r>
            <a:r>
              <a:rPr lang="en-US" dirty="0"/>
              <a:t>)</a:t>
            </a:r>
            <a:endParaRPr lang="en-IN" dirty="0"/>
          </a:p>
        </p:txBody>
      </p:sp>
      <p:cxnSp>
        <p:nvCxnSpPr>
          <p:cNvPr id="15" name="Straight Connector 14"/>
          <p:cNvCxnSpPr/>
          <p:nvPr/>
        </p:nvCxnSpPr>
        <p:spPr>
          <a:xfrm flipH="1">
            <a:off x="3812146" y="2405121"/>
            <a:ext cx="1970468" cy="87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57744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gain is defined as the difference between the </a:t>
            </a:r>
            <a:r>
              <a:rPr lang="en-US"/>
              <a:t>original information requirement </a:t>
            </a:r>
            <a:r>
              <a:rPr lang="en-US" dirty="0"/>
              <a:t>(i.e., based on just the proportion of classes) and the new requirement (i.</a:t>
            </a:r>
            <a:r>
              <a:rPr lang="en-US"/>
              <a:t>e., obtained </a:t>
            </a:r>
            <a:r>
              <a:rPr lang="en-US" dirty="0"/>
              <a:t>after partitioning on A). </a:t>
            </a:r>
          </a:p>
          <a:p>
            <a:pPr algn="just">
              <a:lnSpc>
                <a:spcPct val="100000"/>
              </a:lnSpc>
            </a:pPr>
            <a:r>
              <a:rPr lang="en-US" dirty="0"/>
              <a:t>Information gained by branching on attribute A</a:t>
            </a:r>
          </a:p>
        </p:txBody>
      </p:sp>
      <p:pic>
        <p:nvPicPr>
          <p:cNvPr id="6" name="Picture 5">
            <a:extLst>
              <a:ext uri="{FF2B5EF4-FFF2-40B4-BE49-F238E27FC236}">
                <a16:creationId xmlns="" xmlns:a16="http://schemas.microsoft.com/office/drawing/2014/main" id="{349996B2-B42A-4968-8FD9-10A0531695F8}"/>
              </a:ext>
            </a:extLst>
          </p:cNvPr>
          <p:cNvPicPr>
            <a:picLocks noChangeAspect="1"/>
          </p:cNvPicPr>
          <p:nvPr/>
        </p:nvPicPr>
        <p:blipFill>
          <a:blip r:embed="rId2"/>
          <a:stretch>
            <a:fillRect/>
          </a:stretch>
        </p:blipFill>
        <p:spPr>
          <a:xfrm>
            <a:off x="3623945" y="2857500"/>
            <a:ext cx="4781550" cy="571500"/>
          </a:xfrm>
          <a:prstGeom prst="rect">
            <a:avLst/>
          </a:prstGeom>
        </p:spPr>
      </p:pic>
    </p:spTree>
    <p:extLst>
      <p:ext uri="{BB962C8B-B14F-4D97-AF65-F5344CB8AC3E}">
        <p14:creationId xmlns:p14="http://schemas.microsoft.com/office/powerpoint/2010/main" val="2241043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94415" y="121280"/>
            <a:ext cx="11935025"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2011680"/>
          </a:xfrm>
        </p:spPr>
        <p:txBody>
          <a:bodyPr>
            <a:normAutofit lnSpcReduction="10000"/>
          </a:bodyPr>
          <a:lstStyle/>
          <a:p>
            <a:pPr algn="just">
              <a:lnSpc>
                <a:spcPct val="100000"/>
              </a:lnSpc>
            </a:pPr>
            <a:r>
              <a:rPr lang="en-US" dirty="0"/>
              <a:t>In this example, </a:t>
            </a:r>
            <a:r>
              <a:rPr lang="en-US" b="1" dirty="0"/>
              <a:t>class label </a:t>
            </a:r>
            <a:r>
              <a:rPr lang="en-US" dirty="0"/>
              <a:t>attribute, </a:t>
            </a:r>
            <a:r>
              <a:rPr lang="en-US" dirty="0" err="1"/>
              <a:t>buys_computer</a:t>
            </a:r>
            <a:r>
              <a:rPr lang="en-US" dirty="0"/>
              <a:t>, has two distinct values (namely, yes, no). </a:t>
            </a:r>
          </a:p>
          <a:p>
            <a:pPr algn="just">
              <a:lnSpc>
                <a:spcPct val="100000"/>
              </a:lnSpc>
            </a:pPr>
            <a:r>
              <a:rPr lang="en-US" dirty="0"/>
              <a:t>There are nine tuples of class yes and five tuples of class no. </a:t>
            </a:r>
          </a:p>
          <a:p>
            <a:pPr algn="just">
              <a:lnSpc>
                <a:spcPct val="100000"/>
              </a:lnSpc>
            </a:pPr>
            <a:r>
              <a:rPr lang="en-US" dirty="0"/>
              <a:t>A (root) node N is created for the tuples in D.</a:t>
            </a:r>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To find the splitting criterion for these tuples, we first need to compute the expected information to classify a tuple in D.</a:t>
            </a:r>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80223" y="2725832"/>
            <a:ext cx="5835950" cy="4159464"/>
          </a:xfrm>
          <a:prstGeom prst="rect">
            <a:avLst/>
          </a:prstGeom>
        </p:spPr>
      </p:pic>
      <p:pic>
        <p:nvPicPr>
          <p:cNvPr id="9" name="Picture 8">
            <a:extLst>
              <a:ext uri="{FF2B5EF4-FFF2-40B4-BE49-F238E27FC236}">
                <a16:creationId xmlns="" xmlns:a16="http://schemas.microsoft.com/office/drawing/2014/main" id="{81489FE0-51B9-40CA-870E-7CA17A1282F8}"/>
              </a:ext>
            </a:extLst>
          </p:cNvPr>
          <p:cNvPicPr>
            <a:picLocks noChangeAspect="1"/>
          </p:cNvPicPr>
          <p:nvPr/>
        </p:nvPicPr>
        <p:blipFill>
          <a:blip r:embed="rId3"/>
          <a:stretch>
            <a:fillRect/>
          </a:stretch>
        </p:blipFill>
        <p:spPr>
          <a:xfrm>
            <a:off x="1633583" y="4550507"/>
            <a:ext cx="3507378" cy="976532"/>
          </a:xfrm>
          <a:prstGeom prst="rect">
            <a:avLst/>
          </a:prstGeom>
        </p:spPr>
      </p:pic>
      <p:pic>
        <p:nvPicPr>
          <p:cNvPr id="10" name="Picture 9">
            <a:extLst>
              <a:ext uri="{FF2B5EF4-FFF2-40B4-BE49-F238E27FC236}">
                <a16:creationId xmlns="" xmlns:a16="http://schemas.microsoft.com/office/drawing/2014/main" id="{E753885B-E4B7-474C-B26D-BCE148E715E1}"/>
              </a:ext>
            </a:extLst>
          </p:cNvPr>
          <p:cNvPicPr>
            <a:picLocks noChangeAspect="1"/>
          </p:cNvPicPr>
          <p:nvPr/>
        </p:nvPicPr>
        <p:blipFill rotWithShape="1">
          <a:blip r:embed="rId4"/>
          <a:srcRect l="1252" t="11170" b="6492"/>
          <a:stretch/>
        </p:blipFill>
        <p:spPr>
          <a:xfrm>
            <a:off x="94415" y="5882639"/>
            <a:ext cx="6090049" cy="629921"/>
          </a:xfrm>
          <a:prstGeom prst="rect">
            <a:avLst/>
          </a:prstGeom>
        </p:spPr>
      </p:pic>
      <p:cxnSp>
        <p:nvCxnSpPr>
          <p:cNvPr id="6" name="Straight Connector 5"/>
          <p:cNvCxnSpPr/>
          <p:nvPr/>
        </p:nvCxnSpPr>
        <p:spPr>
          <a:xfrm flipH="1" flipV="1">
            <a:off x="927279" y="5527039"/>
            <a:ext cx="706304" cy="35560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836385"/>
            <a:ext cx="1880315" cy="923330"/>
          </a:xfrm>
          <a:prstGeom prst="rect">
            <a:avLst/>
          </a:prstGeom>
          <a:noFill/>
        </p:spPr>
        <p:txBody>
          <a:bodyPr wrap="square" rtlCol="0">
            <a:spAutoFit/>
          </a:bodyPr>
          <a:lstStyle/>
          <a:p>
            <a:r>
              <a:rPr lang="en-US" dirty="0" smtClean="0"/>
              <a:t>Probability of yes of buys computer or not</a:t>
            </a:r>
            <a:endParaRPr lang="en-IN" dirty="0"/>
          </a:p>
        </p:txBody>
      </p:sp>
      <p:cxnSp>
        <p:nvCxnSpPr>
          <p:cNvPr id="12" name="Straight Connector 11"/>
          <p:cNvCxnSpPr/>
          <p:nvPr/>
        </p:nvCxnSpPr>
        <p:spPr>
          <a:xfrm flipV="1">
            <a:off x="3438659" y="5636791"/>
            <a:ext cx="566671" cy="245848"/>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92253" y="5075534"/>
            <a:ext cx="2150771" cy="923330"/>
          </a:xfrm>
          <a:prstGeom prst="rect">
            <a:avLst/>
          </a:prstGeom>
          <a:noFill/>
        </p:spPr>
        <p:txBody>
          <a:bodyPr wrap="square" rtlCol="0">
            <a:spAutoFit/>
          </a:bodyPr>
          <a:lstStyle/>
          <a:p>
            <a:r>
              <a:rPr lang="en-US" dirty="0"/>
              <a:t>Probability of </a:t>
            </a:r>
            <a:r>
              <a:rPr lang="en-US" dirty="0" smtClean="0"/>
              <a:t>no </a:t>
            </a:r>
            <a:r>
              <a:rPr lang="en-US" dirty="0"/>
              <a:t>of buys computer or not</a:t>
            </a:r>
            <a:endParaRPr lang="en-IN" dirty="0"/>
          </a:p>
        </p:txBody>
      </p:sp>
    </p:spTree>
    <p:extLst>
      <p:ext uri="{BB962C8B-B14F-4D97-AF65-F5344CB8AC3E}">
        <p14:creationId xmlns:p14="http://schemas.microsoft.com/office/powerpoint/2010/main" val="174739158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7086" y="121280"/>
            <a:ext cx="1193219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2011680"/>
          </a:xfrm>
        </p:spPr>
        <p:txBody>
          <a:bodyPr>
            <a:normAutofit/>
          </a:bodyPr>
          <a:lstStyle/>
          <a:p>
            <a:pPr algn="just">
              <a:lnSpc>
                <a:spcPct val="100000"/>
              </a:lnSpc>
            </a:pPr>
            <a:r>
              <a:rPr lang="en-US" dirty="0"/>
              <a:t>Next, we need to compute the expected information requirement for each attribute.</a:t>
            </a:r>
          </a:p>
          <a:p>
            <a:pPr algn="just">
              <a:lnSpc>
                <a:spcPct val="100000"/>
              </a:lnSpc>
            </a:pPr>
            <a:r>
              <a:rPr lang="en-US" dirty="0"/>
              <a:t>Let’s start with the attribute age. We need to look at the distribution of yes and no tuples for each category of age. </a:t>
            </a:r>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9" name="Picture 8">
            <a:extLst>
              <a:ext uri="{FF2B5EF4-FFF2-40B4-BE49-F238E27FC236}">
                <a16:creationId xmlns="" xmlns:a16="http://schemas.microsoft.com/office/drawing/2014/main" id="{81489FE0-51B9-40CA-870E-7CA17A1282F8}"/>
              </a:ext>
            </a:extLst>
          </p:cNvPr>
          <p:cNvPicPr>
            <a:picLocks noChangeAspect="1"/>
          </p:cNvPicPr>
          <p:nvPr/>
        </p:nvPicPr>
        <p:blipFill>
          <a:blip r:embed="rId3"/>
          <a:stretch>
            <a:fillRect/>
          </a:stretch>
        </p:blipFill>
        <p:spPr>
          <a:xfrm>
            <a:off x="349550" y="3979142"/>
            <a:ext cx="3507378" cy="976532"/>
          </a:xfrm>
          <a:prstGeom prst="rect">
            <a:avLst/>
          </a:prstGeom>
        </p:spPr>
      </p:pic>
      <p:pic>
        <p:nvPicPr>
          <p:cNvPr id="11" name="Picture 10">
            <a:extLst>
              <a:ext uri="{FF2B5EF4-FFF2-40B4-BE49-F238E27FC236}">
                <a16:creationId xmlns="" xmlns:a16="http://schemas.microsoft.com/office/drawing/2014/main" id="{E0737C28-F6EC-458E-8453-28BF56B9B065}"/>
              </a:ext>
            </a:extLst>
          </p:cNvPr>
          <p:cNvPicPr>
            <a:picLocks noChangeAspect="1"/>
          </p:cNvPicPr>
          <p:nvPr/>
        </p:nvPicPr>
        <p:blipFill>
          <a:blip r:embed="rId4"/>
          <a:stretch>
            <a:fillRect/>
          </a:stretch>
        </p:blipFill>
        <p:spPr>
          <a:xfrm>
            <a:off x="349550" y="5331594"/>
            <a:ext cx="3669175" cy="976532"/>
          </a:xfrm>
          <a:prstGeom prst="rect">
            <a:avLst/>
          </a:prstGeom>
        </p:spPr>
      </p:pic>
    </p:spTree>
    <p:extLst>
      <p:ext uri="{BB962C8B-B14F-4D97-AF65-F5344CB8AC3E}">
        <p14:creationId xmlns:p14="http://schemas.microsoft.com/office/powerpoint/2010/main" val="32770593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7086" y="121280"/>
            <a:ext cx="1197283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2011680"/>
          </a:xfrm>
        </p:spPr>
        <p:txBody>
          <a:bodyPr>
            <a:noAutofit/>
          </a:bodyPr>
          <a:lstStyle/>
          <a:p>
            <a:pPr algn="just">
              <a:lnSpc>
                <a:spcPct val="100000"/>
              </a:lnSpc>
            </a:pPr>
            <a:r>
              <a:rPr lang="en-US" dirty="0"/>
              <a:t>For the age category “youth,” there are two yes tuples and three no tuples. </a:t>
            </a:r>
          </a:p>
          <a:p>
            <a:pPr algn="just">
              <a:lnSpc>
                <a:spcPct val="100000"/>
              </a:lnSpc>
            </a:pPr>
            <a:r>
              <a:rPr lang="en-US" dirty="0"/>
              <a:t>For the category “middle aged,” there are four yes tuples and zero no tuples.</a:t>
            </a:r>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1" name="Picture 10">
            <a:extLst>
              <a:ext uri="{FF2B5EF4-FFF2-40B4-BE49-F238E27FC236}">
                <a16:creationId xmlns="" xmlns:a16="http://schemas.microsoft.com/office/drawing/2014/main" id="{E0737C28-F6EC-458E-8453-28BF56B9B065}"/>
              </a:ext>
            </a:extLst>
          </p:cNvPr>
          <p:cNvPicPr>
            <a:picLocks noChangeAspect="1"/>
          </p:cNvPicPr>
          <p:nvPr/>
        </p:nvPicPr>
        <p:blipFill>
          <a:blip r:embed="rId3"/>
          <a:stretch>
            <a:fillRect/>
          </a:stretch>
        </p:blipFill>
        <p:spPr>
          <a:xfrm>
            <a:off x="258110" y="4090902"/>
            <a:ext cx="3669175" cy="976532"/>
          </a:xfrm>
          <a:prstGeom prst="rect">
            <a:avLst/>
          </a:prstGeom>
        </p:spPr>
      </p:pic>
      <p:sp>
        <p:nvSpPr>
          <p:cNvPr id="8" name="Content Placeholder 2">
            <a:extLst>
              <a:ext uri="{FF2B5EF4-FFF2-40B4-BE49-F238E27FC236}">
                <a16:creationId xmlns="" xmlns:a16="http://schemas.microsoft.com/office/drawing/2014/main" id="{CF5ADA0B-1488-4168-89A6-4379BFDFCA1C}"/>
              </a:ext>
            </a:extLst>
          </p:cNvPr>
          <p:cNvSpPr txBox="1">
            <a:spLocks/>
          </p:cNvSpPr>
          <p:nvPr/>
        </p:nvSpPr>
        <p:spPr>
          <a:xfrm>
            <a:off x="751840" y="28548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For the category “senior,” there are three yes tuples and two no tuples. </a:t>
            </a:r>
          </a:p>
        </p:txBody>
      </p:sp>
      <p:pic>
        <p:nvPicPr>
          <p:cNvPr id="4" name="Picture 3">
            <a:extLst>
              <a:ext uri="{FF2B5EF4-FFF2-40B4-BE49-F238E27FC236}">
                <a16:creationId xmlns="" xmlns:a16="http://schemas.microsoft.com/office/drawing/2014/main" id="{40F6989C-E324-4915-BC0A-6C7E522E31C1}"/>
              </a:ext>
            </a:extLst>
          </p:cNvPr>
          <p:cNvPicPr>
            <a:picLocks noChangeAspect="1"/>
          </p:cNvPicPr>
          <p:nvPr/>
        </p:nvPicPr>
        <p:blipFill>
          <a:blip r:embed="rId4"/>
          <a:stretch>
            <a:fillRect/>
          </a:stretch>
        </p:blipFill>
        <p:spPr>
          <a:xfrm>
            <a:off x="34590" y="5122167"/>
            <a:ext cx="3976175" cy="607007"/>
          </a:xfrm>
          <a:prstGeom prst="rect">
            <a:avLst/>
          </a:prstGeom>
        </p:spPr>
      </p:pic>
      <p:pic>
        <p:nvPicPr>
          <p:cNvPr id="6" name="Picture 5">
            <a:extLst>
              <a:ext uri="{FF2B5EF4-FFF2-40B4-BE49-F238E27FC236}">
                <a16:creationId xmlns="" xmlns:a16="http://schemas.microsoft.com/office/drawing/2014/main" id="{6A16B911-F059-48F3-9166-298D67739904}"/>
              </a:ext>
            </a:extLst>
          </p:cNvPr>
          <p:cNvPicPr>
            <a:picLocks noChangeAspect="1"/>
          </p:cNvPicPr>
          <p:nvPr/>
        </p:nvPicPr>
        <p:blipFill>
          <a:blip r:embed="rId5"/>
          <a:stretch>
            <a:fillRect/>
          </a:stretch>
        </p:blipFill>
        <p:spPr>
          <a:xfrm>
            <a:off x="3999810" y="5165569"/>
            <a:ext cx="1994590" cy="553444"/>
          </a:xfrm>
          <a:prstGeom prst="rect">
            <a:avLst/>
          </a:prstGeom>
        </p:spPr>
      </p:pic>
      <p:pic>
        <p:nvPicPr>
          <p:cNvPr id="10" name="Picture 9">
            <a:extLst>
              <a:ext uri="{FF2B5EF4-FFF2-40B4-BE49-F238E27FC236}">
                <a16:creationId xmlns="" xmlns:a16="http://schemas.microsoft.com/office/drawing/2014/main" id="{8ADE5851-BBB0-49B2-B812-DDD4F5107E76}"/>
              </a:ext>
            </a:extLst>
          </p:cNvPr>
          <p:cNvPicPr>
            <a:picLocks noChangeAspect="1"/>
          </p:cNvPicPr>
          <p:nvPr/>
        </p:nvPicPr>
        <p:blipFill>
          <a:blip r:embed="rId6"/>
          <a:stretch>
            <a:fillRect/>
          </a:stretch>
        </p:blipFill>
        <p:spPr>
          <a:xfrm>
            <a:off x="258110" y="6030280"/>
            <a:ext cx="2952450" cy="566071"/>
          </a:xfrm>
          <a:prstGeom prst="rect">
            <a:avLst/>
          </a:prstGeom>
        </p:spPr>
      </p:pic>
      <p:pic>
        <p:nvPicPr>
          <p:cNvPr id="12" name="Picture 11">
            <a:extLst>
              <a:ext uri="{FF2B5EF4-FFF2-40B4-BE49-F238E27FC236}">
                <a16:creationId xmlns="" xmlns:a16="http://schemas.microsoft.com/office/drawing/2014/main" id="{B1E1B4A7-3F0B-4EE6-8B27-A65FC638EC0D}"/>
              </a:ext>
            </a:extLst>
          </p:cNvPr>
          <p:cNvPicPr>
            <a:picLocks noChangeAspect="1"/>
          </p:cNvPicPr>
          <p:nvPr/>
        </p:nvPicPr>
        <p:blipFill>
          <a:blip r:embed="rId7"/>
          <a:stretch>
            <a:fillRect/>
          </a:stretch>
        </p:blipFill>
        <p:spPr>
          <a:xfrm>
            <a:off x="3328071" y="6232508"/>
            <a:ext cx="1365387" cy="243336"/>
          </a:xfrm>
          <a:prstGeom prst="rect">
            <a:avLst/>
          </a:prstGeom>
        </p:spPr>
      </p:pic>
      <p:cxnSp>
        <p:nvCxnSpPr>
          <p:cNvPr id="13" name="Straight Connector 12"/>
          <p:cNvCxnSpPr/>
          <p:nvPr/>
        </p:nvCxnSpPr>
        <p:spPr>
          <a:xfrm flipV="1">
            <a:off x="2292439" y="4687910"/>
            <a:ext cx="1880316" cy="477659"/>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010764" y="3586722"/>
            <a:ext cx="3119828" cy="923330"/>
          </a:xfrm>
          <a:prstGeom prst="rect">
            <a:avLst/>
          </a:prstGeom>
          <a:noFill/>
        </p:spPr>
        <p:txBody>
          <a:bodyPr wrap="none" rtlCol="0">
            <a:spAutoFit/>
          </a:bodyPr>
          <a:lstStyle/>
          <a:p>
            <a:r>
              <a:rPr lang="en-US" dirty="0" err="1" smtClean="0"/>
              <a:t>Yha</a:t>
            </a:r>
            <a:r>
              <a:rPr lang="en-US" dirty="0" smtClean="0"/>
              <a:t> ham </a:t>
            </a:r>
            <a:r>
              <a:rPr lang="en-US" dirty="0" err="1" smtClean="0"/>
              <a:t>ek</a:t>
            </a:r>
            <a:r>
              <a:rPr lang="en-US" dirty="0" smtClean="0"/>
              <a:t> attribute me </a:t>
            </a:r>
            <a:r>
              <a:rPr lang="en-US" dirty="0" err="1" smtClean="0"/>
              <a:t>jo</a:t>
            </a:r>
            <a:r>
              <a:rPr lang="en-US" dirty="0" smtClean="0"/>
              <a:t> </a:t>
            </a:r>
            <a:r>
              <a:rPr lang="en-US" dirty="0" err="1" smtClean="0"/>
              <a:t>jo</a:t>
            </a:r>
            <a:endParaRPr lang="en-US" dirty="0" smtClean="0"/>
          </a:p>
          <a:p>
            <a:r>
              <a:rPr lang="en-US" dirty="0" smtClean="0"/>
              <a:t> tuples same h </a:t>
            </a:r>
            <a:r>
              <a:rPr lang="en-US" dirty="0" err="1" smtClean="0"/>
              <a:t>unke</a:t>
            </a:r>
            <a:r>
              <a:rPr lang="en-US" dirty="0" smtClean="0"/>
              <a:t> probability</a:t>
            </a:r>
          </a:p>
          <a:p>
            <a:r>
              <a:rPr lang="en-US" dirty="0" smtClean="0"/>
              <a:t> </a:t>
            </a:r>
            <a:r>
              <a:rPr lang="en-US" dirty="0" err="1" smtClean="0"/>
              <a:t>nikalege</a:t>
            </a:r>
            <a:r>
              <a:rPr lang="en-US" dirty="0" smtClean="0"/>
              <a:t> yes or no </a:t>
            </a:r>
            <a:r>
              <a:rPr lang="en-US" dirty="0" err="1" smtClean="0"/>
              <a:t>ki</a:t>
            </a:r>
            <a:r>
              <a:rPr lang="en-US" dirty="0" smtClean="0"/>
              <a:t> </a:t>
            </a:r>
            <a:endParaRPr lang="en-IN" dirty="0"/>
          </a:p>
        </p:txBody>
      </p:sp>
    </p:spTree>
    <p:extLst>
      <p:ext uri="{BB962C8B-B14F-4D97-AF65-F5344CB8AC3E}">
        <p14:creationId xmlns:p14="http://schemas.microsoft.com/office/powerpoint/2010/main" val="35153719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7086" y="121280"/>
            <a:ext cx="11982994" cy="714738"/>
          </a:xfrm>
        </p:spPr>
        <p:txBody>
          <a:bodyPr>
            <a:normAutofit fontScale="90000"/>
          </a:bodyPr>
          <a:lstStyle/>
          <a:p>
            <a:pPr algn="ctr"/>
            <a:r>
              <a:rPr lang="en-US" sz="4000" dirty="0"/>
              <a:t>Decision Tree: Attribute Selection Measures- Information gain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2011680"/>
          </a:xfrm>
        </p:spPr>
        <p:txBody>
          <a:bodyPr>
            <a:noAutofit/>
          </a:bodyPr>
          <a:lstStyle/>
          <a:p>
            <a:pPr algn="just">
              <a:lnSpc>
                <a:spcPct val="100000"/>
              </a:lnSpc>
            </a:pPr>
            <a:endParaRPr lang="en-US" dirty="0"/>
          </a:p>
          <a:p>
            <a:pPr algn="just">
              <a:lnSpc>
                <a:spcPct val="100000"/>
              </a:lnSpc>
            </a:pPr>
            <a:r>
              <a:rPr lang="en-US" dirty="0"/>
              <a:t>Similarly, we can compute Gain(income) =0.029 bits, Gain(student) = 0.151 bits, and Gain(</a:t>
            </a:r>
            <a:r>
              <a:rPr lang="en-US" dirty="0" err="1"/>
              <a:t>credit_rating</a:t>
            </a:r>
            <a:r>
              <a:rPr lang="en-US" dirty="0"/>
              <a:t>) = 0.048 bits.</a:t>
            </a:r>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1" name="Picture 10">
            <a:extLst>
              <a:ext uri="{FF2B5EF4-FFF2-40B4-BE49-F238E27FC236}">
                <a16:creationId xmlns="" xmlns:a16="http://schemas.microsoft.com/office/drawing/2014/main" id="{E0737C28-F6EC-458E-8453-28BF56B9B065}"/>
              </a:ext>
            </a:extLst>
          </p:cNvPr>
          <p:cNvPicPr>
            <a:picLocks noChangeAspect="1"/>
          </p:cNvPicPr>
          <p:nvPr/>
        </p:nvPicPr>
        <p:blipFill>
          <a:blip r:embed="rId3"/>
          <a:stretch>
            <a:fillRect/>
          </a:stretch>
        </p:blipFill>
        <p:spPr>
          <a:xfrm>
            <a:off x="258110" y="4090902"/>
            <a:ext cx="3669175" cy="976532"/>
          </a:xfrm>
          <a:prstGeom prst="rect">
            <a:avLst/>
          </a:prstGeom>
        </p:spPr>
      </p:pic>
      <p:sp>
        <p:nvSpPr>
          <p:cNvPr id="8" name="Content Placeholder 2">
            <a:extLst>
              <a:ext uri="{FF2B5EF4-FFF2-40B4-BE49-F238E27FC236}">
                <a16:creationId xmlns="" xmlns:a16="http://schemas.microsoft.com/office/drawing/2014/main" id="{CF5ADA0B-1488-4168-89A6-4379BFDFCA1C}"/>
              </a:ext>
            </a:extLst>
          </p:cNvPr>
          <p:cNvSpPr txBox="1">
            <a:spLocks/>
          </p:cNvSpPr>
          <p:nvPr/>
        </p:nvSpPr>
        <p:spPr>
          <a:xfrm>
            <a:off x="741680" y="233670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Because </a:t>
            </a:r>
            <a:r>
              <a:rPr lang="en-US" b="1" dirty="0"/>
              <a:t>age has the highest information gain among the attributes, it is selected as the splitting attribute</a:t>
            </a:r>
            <a:r>
              <a:rPr lang="en-US" dirty="0"/>
              <a:t>.</a:t>
            </a:r>
          </a:p>
        </p:txBody>
      </p:sp>
      <p:pic>
        <p:nvPicPr>
          <p:cNvPr id="4" name="Picture 3">
            <a:extLst>
              <a:ext uri="{FF2B5EF4-FFF2-40B4-BE49-F238E27FC236}">
                <a16:creationId xmlns="" xmlns:a16="http://schemas.microsoft.com/office/drawing/2014/main" id="{40F6989C-E324-4915-BC0A-6C7E522E31C1}"/>
              </a:ext>
            </a:extLst>
          </p:cNvPr>
          <p:cNvPicPr>
            <a:picLocks noChangeAspect="1"/>
          </p:cNvPicPr>
          <p:nvPr/>
        </p:nvPicPr>
        <p:blipFill>
          <a:blip r:embed="rId4"/>
          <a:stretch>
            <a:fillRect/>
          </a:stretch>
        </p:blipFill>
        <p:spPr>
          <a:xfrm>
            <a:off x="34590" y="5122167"/>
            <a:ext cx="3976175" cy="607007"/>
          </a:xfrm>
          <a:prstGeom prst="rect">
            <a:avLst/>
          </a:prstGeom>
        </p:spPr>
      </p:pic>
      <p:pic>
        <p:nvPicPr>
          <p:cNvPr id="6" name="Picture 5">
            <a:extLst>
              <a:ext uri="{FF2B5EF4-FFF2-40B4-BE49-F238E27FC236}">
                <a16:creationId xmlns="" xmlns:a16="http://schemas.microsoft.com/office/drawing/2014/main" id="{6A16B911-F059-48F3-9166-298D67739904}"/>
              </a:ext>
            </a:extLst>
          </p:cNvPr>
          <p:cNvPicPr>
            <a:picLocks noChangeAspect="1"/>
          </p:cNvPicPr>
          <p:nvPr/>
        </p:nvPicPr>
        <p:blipFill>
          <a:blip r:embed="rId5"/>
          <a:stretch>
            <a:fillRect/>
          </a:stretch>
        </p:blipFill>
        <p:spPr>
          <a:xfrm>
            <a:off x="3999810" y="5165569"/>
            <a:ext cx="1994590" cy="553444"/>
          </a:xfrm>
          <a:prstGeom prst="rect">
            <a:avLst/>
          </a:prstGeom>
        </p:spPr>
      </p:pic>
      <p:pic>
        <p:nvPicPr>
          <p:cNvPr id="10" name="Picture 9">
            <a:extLst>
              <a:ext uri="{FF2B5EF4-FFF2-40B4-BE49-F238E27FC236}">
                <a16:creationId xmlns="" xmlns:a16="http://schemas.microsoft.com/office/drawing/2014/main" id="{8ADE5851-BBB0-49B2-B812-DDD4F5107E76}"/>
              </a:ext>
            </a:extLst>
          </p:cNvPr>
          <p:cNvPicPr>
            <a:picLocks noChangeAspect="1"/>
          </p:cNvPicPr>
          <p:nvPr/>
        </p:nvPicPr>
        <p:blipFill>
          <a:blip r:embed="rId6"/>
          <a:stretch>
            <a:fillRect/>
          </a:stretch>
        </p:blipFill>
        <p:spPr>
          <a:xfrm>
            <a:off x="258110" y="6030280"/>
            <a:ext cx="2952450" cy="566071"/>
          </a:xfrm>
          <a:prstGeom prst="rect">
            <a:avLst/>
          </a:prstGeom>
        </p:spPr>
      </p:pic>
      <p:pic>
        <p:nvPicPr>
          <p:cNvPr id="12" name="Picture 11">
            <a:extLst>
              <a:ext uri="{FF2B5EF4-FFF2-40B4-BE49-F238E27FC236}">
                <a16:creationId xmlns="" xmlns:a16="http://schemas.microsoft.com/office/drawing/2014/main" id="{B1E1B4A7-3F0B-4EE6-8B27-A65FC638EC0D}"/>
              </a:ext>
            </a:extLst>
          </p:cNvPr>
          <p:cNvPicPr>
            <a:picLocks noChangeAspect="1"/>
          </p:cNvPicPr>
          <p:nvPr/>
        </p:nvPicPr>
        <p:blipFill>
          <a:blip r:embed="rId7"/>
          <a:stretch>
            <a:fillRect/>
          </a:stretch>
        </p:blipFill>
        <p:spPr>
          <a:xfrm>
            <a:off x="3328071" y="6232508"/>
            <a:ext cx="1365387" cy="243336"/>
          </a:xfrm>
          <a:prstGeom prst="rect">
            <a:avLst/>
          </a:prstGeom>
        </p:spPr>
      </p:pic>
      <p:pic>
        <p:nvPicPr>
          <p:cNvPr id="9" name="Picture 8">
            <a:extLst>
              <a:ext uri="{FF2B5EF4-FFF2-40B4-BE49-F238E27FC236}">
                <a16:creationId xmlns="" xmlns:a16="http://schemas.microsoft.com/office/drawing/2014/main" id="{7A340CB2-04CD-43AE-A57F-E022C1EA1F9D}"/>
              </a:ext>
            </a:extLst>
          </p:cNvPr>
          <p:cNvPicPr>
            <a:picLocks noChangeAspect="1"/>
          </p:cNvPicPr>
          <p:nvPr/>
        </p:nvPicPr>
        <p:blipFill>
          <a:blip r:embed="rId8"/>
          <a:stretch>
            <a:fillRect/>
          </a:stretch>
        </p:blipFill>
        <p:spPr>
          <a:xfrm>
            <a:off x="2120900" y="886724"/>
            <a:ext cx="7747000" cy="395721"/>
          </a:xfrm>
          <a:prstGeom prst="rect">
            <a:avLst/>
          </a:prstGeom>
        </p:spPr>
      </p:pic>
    </p:spTree>
    <p:extLst>
      <p:ext uri="{BB962C8B-B14F-4D97-AF65-F5344CB8AC3E}">
        <p14:creationId xmlns:p14="http://schemas.microsoft.com/office/powerpoint/2010/main" val="404298563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2"/>
          <a:srcRect l="6520" t="3555"/>
          <a:stretch/>
        </p:blipFill>
        <p:spPr>
          <a:xfrm>
            <a:off x="4686080" y="20908"/>
            <a:ext cx="6314624" cy="4351339"/>
          </a:xfrm>
          <a:prstGeom prst="rect">
            <a:avLst/>
          </a:prstGeom>
        </p:spPr>
      </p:pic>
      <p:sp>
        <p:nvSpPr>
          <p:cNvPr id="4" name="Title 3"/>
          <p:cNvSpPr>
            <a:spLocks noGrp="1"/>
          </p:cNvSpPr>
          <p:nvPr>
            <p:ph type="title"/>
          </p:nvPr>
        </p:nvSpPr>
        <p:spPr/>
        <p:txBody>
          <a:bodyPr/>
          <a:lstStyle/>
          <a:p>
            <a:endParaRPr lang="en-IN"/>
          </a:p>
        </p:txBody>
      </p:sp>
      <p:graphicFrame>
        <p:nvGraphicFramePr>
          <p:cNvPr id="9" name="Table 8"/>
          <p:cNvGraphicFramePr>
            <a:graphicFrameLocks noGrp="1"/>
          </p:cNvGraphicFramePr>
          <p:nvPr>
            <p:extLst>
              <p:ext uri="{D42A27DB-BD31-4B8C-83A1-F6EECF244321}">
                <p14:modId xmlns:p14="http://schemas.microsoft.com/office/powerpoint/2010/main" val="3238778019"/>
              </p:ext>
            </p:extLst>
          </p:nvPr>
        </p:nvGraphicFramePr>
        <p:xfrm>
          <a:off x="162256" y="5058863"/>
          <a:ext cx="4054902" cy="1483360"/>
        </p:xfrm>
        <a:graphic>
          <a:graphicData uri="http://schemas.openxmlformats.org/drawingml/2006/table">
            <a:tbl>
              <a:tblPr firstRow="1" bandRow="1">
                <a:tableStyleId>{5940675A-B579-460E-94D1-54222C63F5DA}</a:tableStyleId>
              </a:tblPr>
              <a:tblGrid>
                <a:gridCol w="1025099"/>
                <a:gridCol w="928048"/>
                <a:gridCol w="1405719"/>
                <a:gridCol w="696036"/>
              </a:tblGrid>
              <a:tr h="370840">
                <a:tc>
                  <a:txBody>
                    <a:bodyPr/>
                    <a:lstStyle/>
                    <a:p>
                      <a:r>
                        <a:rPr lang="en-US" dirty="0" smtClean="0"/>
                        <a:t>Income</a:t>
                      </a:r>
                      <a:endParaRPr lang="en-IN" dirty="0"/>
                    </a:p>
                  </a:txBody>
                  <a:tcPr/>
                </a:tc>
                <a:tc>
                  <a:txBody>
                    <a:bodyPr/>
                    <a:lstStyle/>
                    <a:p>
                      <a:r>
                        <a:rPr lang="en-US" dirty="0" smtClean="0"/>
                        <a:t>Student</a:t>
                      </a:r>
                      <a:endParaRPr lang="en-IN" dirty="0"/>
                    </a:p>
                  </a:txBody>
                  <a:tcPr/>
                </a:tc>
                <a:tc>
                  <a:txBody>
                    <a:bodyPr/>
                    <a:lstStyle/>
                    <a:p>
                      <a:r>
                        <a:rPr lang="en-US" dirty="0" smtClean="0"/>
                        <a:t>Credit rating</a:t>
                      </a:r>
                      <a:endParaRPr lang="en-IN" dirty="0"/>
                    </a:p>
                  </a:txBody>
                  <a:tcPr/>
                </a:tc>
                <a:tc>
                  <a:txBody>
                    <a:bodyPr/>
                    <a:lstStyle/>
                    <a:p>
                      <a:r>
                        <a:rPr lang="en-US" dirty="0" smtClean="0"/>
                        <a:t>Class</a:t>
                      </a:r>
                      <a:endParaRPr lang="en-IN" dirty="0"/>
                    </a:p>
                  </a:txBody>
                  <a:tcPr/>
                </a:tc>
              </a:tr>
              <a:tr h="370840">
                <a:tc>
                  <a:txBody>
                    <a:bodyPr/>
                    <a:lstStyle/>
                    <a:p>
                      <a:r>
                        <a:rPr lang="en-US" dirty="0" smtClean="0"/>
                        <a:t>High</a:t>
                      </a:r>
                      <a:endParaRPr lang="en-IN" dirty="0"/>
                    </a:p>
                  </a:txBody>
                  <a:tcPr/>
                </a:tc>
                <a:tc>
                  <a:txBody>
                    <a:bodyPr/>
                    <a:lstStyle/>
                    <a:p>
                      <a:r>
                        <a:rPr lang="en-US" dirty="0" smtClean="0"/>
                        <a:t>No</a:t>
                      </a:r>
                      <a:endParaRPr lang="en-IN" dirty="0"/>
                    </a:p>
                  </a:txBody>
                  <a:tcPr/>
                </a:tc>
                <a:tc>
                  <a:txBody>
                    <a:bodyPr/>
                    <a:lstStyle/>
                    <a:p>
                      <a:r>
                        <a:rPr lang="en-US" dirty="0" smtClean="0"/>
                        <a:t>Fair</a:t>
                      </a:r>
                      <a:endParaRPr lang="en-IN" dirty="0"/>
                    </a:p>
                  </a:txBody>
                  <a:tcPr/>
                </a:tc>
                <a:tc>
                  <a:txBody>
                    <a:bodyPr/>
                    <a:lstStyle/>
                    <a:p>
                      <a:r>
                        <a:rPr lang="en-US" dirty="0" smtClean="0"/>
                        <a:t>No</a:t>
                      </a:r>
                      <a:endParaRPr lang="en-IN" dirty="0"/>
                    </a:p>
                  </a:txBody>
                  <a:tcPr/>
                </a:tc>
              </a:tr>
              <a:tr h="370840">
                <a:tc>
                  <a:txBody>
                    <a:bodyPr/>
                    <a:lstStyle/>
                    <a:p>
                      <a:r>
                        <a:rPr lang="en-US" dirty="0" smtClean="0"/>
                        <a:t>High</a:t>
                      </a:r>
                      <a:endParaRPr lang="en-IN" dirty="0"/>
                    </a:p>
                  </a:txBody>
                  <a:tcPr/>
                </a:tc>
                <a:tc>
                  <a:txBody>
                    <a:bodyPr/>
                    <a:lstStyle/>
                    <a:p>
                      <a:r>
                        <a:rPr lang="en-US" dirty="0" smtClean="0"/>
                        <a:t>No</a:t>
                      </a:r>
                      <a:endParaRPr lang="en-IN" dirty="0"/>
                    </a:p>
                  </a:txBody>
                  <a:tcPr/>
                </a:tc>
                <a:tc>
                  <a:txBody>
                    <a:bodyPr/>
                    <a:lstStyle/>
                    <a:p>
                      <a:r>
                        <a:rPr lang="en-US" dirty="0" smtClean="0"/>
                        <a:t>Excellent</a:t>
                      </a:r>
                      <a:endParaRPr lang="en-IN" dirty="0"/>
                    </a:p>
                  </a:txBody>
                  <a:tcPr/>
                </a:tc>
                <a:tc>
                  <a:txBody>
                    <a:bodyPr/>
                    <a:lstStyle/>
                    <a:p>
                      <a:r>
                        <a:rPr lang="en-US" dirty="0" smtClean="0"/>
                        <a:t>No</a:t>
                      </a:r>
                      <a:endParaRPr lang="en-IN" dirty="0"/>
                    </a:p>
                  </a:txBody>
                  <a:tcPr/>
                </a:tc>
              </a:tr>
              <a:tr h="370840">
                <a:tc>
                  <a:txBody>
                    <a:bodyPr/>
                    <a:lstStyle/>
                    <a:p>
                      <a:r>
                        <a:rPr lang="en-US" dirty="0" smtClean="0"/>
                        <a:t>Medium</a:t>
                      </a:r>
                      <a:endParaRPr lang="en-IN" dirty="0"/>
                    </a:p>
                  </a:txBody>
                  <a:tcPr/>
                </a:tc>
                <a:tc>
                  <a:txBody>
                    <a:bodyPr/>
                    <a:lstStyle/>
                    <a:p>
                      <a:r>
                        <a:rPr lang="en-US" dirty="0" smtClean="0"/>
                        <a:t>No</a:t>
                      </a:r>
                      <a:endParaRPr lang="en-IN" dirty="0"/>
                    </a:p>
                  </a:txBody>
                  <a:tcPr/>
                </a:tc>
                <a:tc>
                  <a:txBody>
                    <a:bodyPr/>
                    <a:lstStyle/>
                    <a:p>
                      <a:r>
                        <a:rPr lang="en-US" dirty="0" smtClean="0"/>
                        <a:t>Fair</a:t>
                      </a:r>
                      <a:endParaRPr lang="en-IN" dirty="0"/>
                    </a:p>
                  </a:txBody>
                  <a:tcPr/>
                </a:tc>
                <a:tc>
                  <a:txBody>
                    <a:bodyPr/>
                    <a:lstStyle/>
                    <a:p>
                      <a:r>
                        <a:rPr lang="en-US" dirty="0" smtClean="0"/>
                        <a:t>no</a:t>
                      </a:r>
                      <a:endParaRPr lang="en-IN"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430788399"/>
              </p:ext>
            </p:extLst>
          </p:nvPr>
        </p:nvGraphicFramePr>
        <p:xfrm>
          <a:off x="4342490" y="5058863"/>
          <a:ext cx="5728420" cy="1112520"/>
        </p:xfrm>
        <a:graphic>
          <a:graphicData uri="http://schemas.openxmlformats.org/drawingml/2006/table">
            <a:tbl>
              <a:tblPr firstRow="1" bandRow="1">
                <a:tableStyleId>{5940675A-B579-460E-94D1-54222C63F5DA}</a:tableStyleId>
              </a:tblPr>
              <a:tblGrid>
                <a:gridCol w="1034728"/>
                <a:gridCol w="1037230"/>
                <a:gridCol w="1487606"/>
                <a:gridCol w="2168856"/>
              </a:tblGrid>
              <a:tr h="370840">
                <a:tc>
                  <a:txBody>
                    <a:bodyPr/>
                    <a:lstStyle/>
                    <a:p>
                      <a:r>
                        <a:rPr lang="en-US" dirty="0" smtClean="0"/>
                        <a:t>Income</a:t>
                      </a:r>
                      <a:endParaRPr lang="en-IN" dirty="0"/>
                    </a:p>
                  </a:txBody>
                  <a:tcPr/>
                </a:tc>
                <a:tc>
                  <a:txBody>
                    <a:bodyPr/>
                    <a:lstStyle/>
                    <a:p>
                      <a:r>
                        <a:rPr lang="en-US" dirty="0" smtClean="0"/>
                        <a:t>Student</a:t>
                      </a:r>
                      <a:endParaRPr lang="en-IN" dirty="0"/>
                    </a:p>
                  </a:txBody>
                  <a:tcPr/>
                </a:tc>
                <a:tc>
                  <a:txBody>
                    <a:bodyPr/>
                    <a:lstStyle/>
                    <a:p>
                      <a:r>
                        <a:rPr lang="en-US" dirty="0" smtClean="0"/>
                        <a:t>Credit rating</a:t>
                      </a:r>
                      <a:endParaRPr lang="en-IN" dirty="0"/>
                    </a:p>
                  </a:txBody>
                  <a:tcPr/>
                </a:tc>
                <a:tc>
                  <a:txBody>
                    <a:bodyPr/>
                    <a:lstStyle/>
                    <a:p>
                      <a:r>
                        <a:rPr lang="en-US" dirty="0" smtClean="0"/>
                        <a:t>Class</a:t>
                      </a:r>
                      <a:endParaRPr lang="en-IN" dirty="0"/>
                    </a:p>
                  </a:txBody>
                  <a:tcPr/>
                </a:tc>
              </a:tr>
              <a:tr h="370840">
                <a:tc>
                  <a:txBody>
                    <a:bodyPr/>
                    <a:lstStyle/>
                    <a:p>
                      <a:r>
                        <a:rPr lang="en-US" dirty="0" smtClean="0"/>
                        <a:t>Low</a:t>
                      </a:r>
                      <a:endParaRPr lang="en-IN" dirty="0"/>
                    </a:p>
                  </a:txBody>
                  <a:tcPr/>
                </a:tc>
                <a:tc>
                  <a:txBody>
                    <a:bodyPr/>
                    <a:lstStyle/>
                    <a:p>
                      <a:r>
                        <a:rPr lang="en-US" dirty="0" smtClean="0"/>
                        <a:t>Yes</a:t>
                      </a:r>
                      <a:endParaRPr lang="en-IN" dirty="0"/>
                    </a:p>
                  </a:txBody>
                  <a:tcPr/>
                </a:tc>
                <a:tc>
                  <a:txBody>
                    <a:bodyPr/>
                    <a:lstStyle/>
                    <a:p>
                      <a:r>
                        <a:rPr lang="en-US" dirty="0" smtClean="0"/>
                        <a:t>Fair</a:t>
                      </a:r>
                      <a:endParaRPr lang="en-IN" dirty="0"/>
                    </a:p>
                  </a:txBody>
                  <a:tcPr/>
                </a:tc>
                <a:tc>
                  <a:txBody>
                    <a:bodyPr/>
                    <a:lstStyle/>
                    <a:p>
                      <a:r>
                        <a:rPr lang="en-US" dirty="0" smtClean="0"/>
                        <a:t>Yes</a:t>
                      </a:r>
                      <a:endParaRPr lang="en-IN" dirty="0"/>
                    </a:p>
                  </a:txBody>
                  <a:tcPr/>
                </a:tc>
              </a:tr>
              <a:tr h="370840">
                <a:tc>
                  <a:txBody>
                    <a:bodyPr/>
                    <a:lstStyle/>
                    <a:p>
                      <a:r>
                        <a:rPr lang="en-US" dirty="0" smtClean="0"/>
                        <a:t>Medium</a:t>
                      </a:r>
                      <a:endParaRPr lang="en-IN" dirty="0"/>
                    </a:p>
                  </a:txBody>
                  <a:tcPr/>
                </a:tc>
                <a:tc>
                  <a:txBody>
                    <a:bodyPr/>
                    <a:lstStyle/>
                    <a:p>
                      <a:r>
                        <a:rPr lang="en-US" dirty="0" smtClean="0"/>
                        <a:t>Yes</a:t>
                      </a:r>
                      <a:endParaRPr lang="en-IN" dirty="0"/>
                    </a:p>
                  </a:txBody>
                  <a:tcPr/>
                </a:tc>
                <a:tc>
                  <a:txBody>
                    <a:bodyPr/>
                    <a:lstStyle/>
                    <a:p>
                      <a:r>
                        <a:rPr lang="en-US" dirty="0" smtClean="0"/>
                        <a:t>Excellent</a:t>
                      </a:r>
                      <a:endParaRPr lang="en-IN" dirty="0"/>
                    </a:p>
                  </a:txBody>
                  <a:tcPr/>
                </a:tc>
                <a:tc>
                  <a:txBody>
                    <a:bodyPr/>
                    <a:lstStyle/>
                    <a:p>
                      <a:r>
                        <a:rPr lang="en-US" dirty="0" smtClean="0"/>
                        <a:t>yes</a:t>
                      </a:r>
                      <a:endParaRPr lang="en-IN" dirty="0"/>
                    </a:p>
                  </a:txBody>
                  <a:tcPr/>
                </a:tc>
              </a:tr>
            </a:tbl>
          </a:graphicData>
        </a:graphic>
      </p:graphicFrame>
      <p:cxnSp>
        <p:nvCxnSpPr>
          <p:cNvPr id="14" name="Straight Connector 13"/>
          <p:cNvCxnSpPr/>
          <p:nvPr/>
        </p:nvCxnSpPr>
        <p:spPr>
          <a:xfrm flipH="1">
            <a:off x="1787857" y="3098042"/>
            <a:ext cx="3753134" cy="1960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54639" y="3098042"/>
            <a:ext cx="642961" cy="1960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7691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2"/>
          <a:srcRect l="6520" t="3555"/>
          <a:stretch/>
        </p:blipFill>
        <p:spPr>
          <a:xfrm>
            <a:off x="2134099" y="-147190"/>
            <a:ext cx="6314624" cy="4351339"/>
          </a:xfrm>
          <a:prstGeom prst="rect">
            <a:avLst/>
          </a:prstGeom>
        </p:spPr>
      </p:pic>
      <p:sp>
        <p:nvSpPr>
          <p:cNvPr id="4" name="Title 3"/>
          <p:cNvSpPr>
            <a:spLocks noGrp="1"/>
          </p:cNvSpPr>
          <p:nvPr>
            <p:ph type="title"/>
          </p:nvPr>
        </p:nvSpPr>
        <p:spPr/>
        <p:txBody>
          <a:bodyPr/>
          <a:lstStyle/>
          <a:p>
            <a:endParaRPr lang="en-IN"/>
          </a:p>
        </p:txBody>
      </p:sp>
      <p:graphicFrame>
        <p:nvGraphicFramePr>
          <p:cNvPr id="9" name="Table 8"/>
          <p:cNvGraphicFramePr>
            <a:graphicFrameLocks noGrp="1"/>
          </p:cNvGraphicFramePr>
          <p:nvPr>
            <p:extLst/>
          </p:nvPr>
        </p:nvGraphicFramePr>
        <p:xfrm>
          <a:off x="6164666" y="4818380"/>
          <a:ext cx="2794097" cy="1483360"/>
        </p:xfrm>
        <a:graphic>
          <a:graphicData uri="http://schemas.openxmlformats.org/drawingml/2006/table">
            <a:tbl>
              <a:tblPr firstRow="1" bandRow="1">
                <a:tableStyleId>{5940675A-B579-460E-94D1-54222C63F5DA}</a:tableStyleId>
              </a:tblPr>
              <a:tblGrid>
                <a:gridCol w="834485"/>
                <a:gridCol w="777922"/>
                <a:gridCol w="635780"/>
                <a:gridCol w="545910"/>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bl>
          </a:graphicData>
        </a:graphic>
      </p:graphicFrame>
      <p:graphicFrame>
        <p:nvGraphicFramePr>
          <p:cNvPr id="10" name="Table 9"/>
          <p:cNvGraphicFramePr>
            <a:graphicFrameLocks noGrp="1"/>
          </p:cNvGraphicFramePr>
          <p:nvPr>
            <p:extLst/>
          </p:nvPr>
        </p:nvGraphicFramePr>
        <p:xfrm>
          <a:off x="9027429" y="4802154"/>
          <a:ext cx="3109187" cy="1112520"/>
        </p:xfrm>
        <a:graphic>
          <a:graphicData uri="http://schemas.openxmlformats.org/drawingml/2006/table">
            <a:tbl>
              <a:tblPr firstRow="1" bandRow="1">
                <a:tableStyleId>{5940675A-B579-460E-94D1-54222C63F5DA}</a:tableStyleId>
              </a:tblPr>
              <a:tblGrid>
                <a:gridCol w="830011"/>
                <a:gridCol w="777923"/>
                <a:gridCol w="859808"/>
                <a:gridCol w="641445"/>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bl>
          </a:graphicData>
        </a:graphic>
      </p:graphicFrame>
      <p:cxnSp>
        <p:nvCxnSpPr>
          <p:cNvPr id="14" name="Straight Connector 13"/>
          <p:cNvCxnSpPr>
            <a:endCxn id="9" idx="0"/>
          </p:cNvCxnSpPr>
          <p:nvPr/>
        </p:nvCxnSpPr>
        <p:spPr>
          <a:xfrm>
            <a:off x="7178722" y="2920621"/>
            <a:ext cx="382992" cy="1897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78722" y="2920621"/>
            <a:ext cx="3043451" cy="188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nvPr>
        </p:nvGraphicFramePr>
        <p:xfrm>
          <a:off x="3023737" y="4802154"/>
          <a:ext cx="3072263" cy="1483360"/>
        </p:xfrm>
        <a:graphic>
          <a:graphicData uri="http://schemas.openxmlformats.org/drawingml/2006/table">
            <a:tbl>
              <a:tblPr firstRow="1" bandRow="1">
                <a:tableStyleId>{5940675A-B579-460E-94D1-54222C63F5DA}</a:tableStyleId>
              </a:tblPr>
              <a:tblGrid>
                <a:gridCol w="861326"/>
                <a:gridCol w="791570"/>
                <a:gridCol w="846161"/>
                <a:gridCol w="573206"/>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High</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High</a:t>
                      </a:r>
                      <a:endParaRPr lang="en-IN" sz="1400" dirty="0"/>
                    </a:p>
                  </a:txBody>
                  <a:tcPr/>
                </a:tc>
                <a:tc>
                  <a:txBody>
                    <a:bodyPr/>
                    <a:lstStyle/>
                    <a:p>
                      <a:r>
                        <a:rPr lang="en-US" sz="1400" dirty="0" smtClean="0"/>
                        <a:t>No</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no</a:t>
                      </a:r>
                      <a:endParaRPr lang="en-IN" sz="1400" dirty="0"/>
                    </a:p>
                  </a:txBody>
                  <a:tcPr/>
                </a:tc>
              </a:tr>
            </a:tbl>
          </a:graphicData>
        </a:graphic>
      </p:graphicFrame>
      <p:graphicFrame>
        <p:nvGraphicFramePr>
          <p:cNvPr id="18" name="Table 17"/>
          <p:cNvGraphicFramePr>
            <a:graphicFrameLocks noGrp="1"/>
          </p:cNvGraphicFramePr>
          <p:nvPr>
            <p:extLst/>
          </p:nvPr>
        </p:nvGraphicFramePr>
        <p:xfrm>
          <a:off x="-66530" y="4818380"/>
          <a:ext cx="3048862" cy="1112520"/>
        </p:xfrm>
        <a:graphic>
          <a:graphicData uri="http://schemas.openxmlformats.org/drawingml/2006/table">
            <a:tbl>
              <a:tblPr firstRow="1" bandRow="1">
                <a:tableStyleId>{5940675A-B579-460E-94D1-54222C63F5DA}</a:tableStyleId>
              </a:tblPr>
              <a:tblGrid>
                <a:gridCol w="810630"/>
                <a:gridCol w="827730"/>
                <a:gridCol w="832513"/>
                <a:gridCol w="577989"/>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Yes</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yes</a:t>
                      </a:r>
                      <a:endParaRPr lang="en-IN" sz="1400" dirty="0"/>
                    </a:p>
                  </a:txBody>
                  <a:tcPr/>
                </a:tc>
              </a:tr>
            </a:tbl>
          </a:graphicData>
        </a:graphic>
      </p:graphicFrame>
      <p:cxnSp>
        <p:nvCxnSpPr>
          <p:cNvPr id="20" name="Straight Connector 19"/>
          <p:cNvCxnSpPr/>
          <p:nvPr/>
        </p:nvCxnSpPr>
        <p:spPr>
          <a:xfrm flipH="1">
            <a:off x="994298" y="2920621"/>
            <a:ext cx="2185631" cy="188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92403" y="2920621"/>
            <a:ext cx="926200" cy="1859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487244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9144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3"/>
          <a:srcRect l="6520" t="3555"/>
          <a:stretch/>
        </p:blipFill>
        <p:spPr>
          <a:xfrm>
            <a:off x="30655" y="836018"/>
            <a:ext cx="6314624" cy="4351339"/>
          </a:xfrm>
          <a:prstGeom prst="rect">
            <a:avLst/>
          </a:prstGeom>
        </p:spPr>
      </p:pic>
      <p:sp>
        <p:nvSpPr>
          <p:cNvPr id="16" name="Content Placeholder 2">
            <a:extLst>
              <a:ext uri="{FF2B5EF4-FFF2-40B4-BE49-F238E27FC236}">
                <a16:creationId xmlns="" xmlns:a16="http://schemas.microsoft.com/office/drawing/2014/main" id="{FA1C1070-4817-41CC-8895-CE2072409C69}"/>
              </a:ext>
            </a:extLst>
          </p:cNvPr>
          <p:cNvSpPr txBox="1">
            <a:spLocks/>
          </p:cNvSpPr>
          <p:nvPr/>
        </p:nvSpPr>
        <p:spPr>
          <a:xfrm>
            <a:off x="0" y="5187356"/>
            <a:ext cx="6207760" cy="167064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t>*Note the tuples falling into the partition for age D middle aged all belong to the same class.</a:t>
            </a:r>
          </a:p>
          <a:p>
            <a:pPr algn="just">
              <a:lnSpc>
                <a:spcPct val="100000"/>
              </a:lnSpc>
            </a:pPr>
            <a:r>
              <a:rPr lang="en-US" sz="2400" dirty="0"/>
              <a:t>Therefore be created at the end of this branch and labeled “yes.”</a:t>
            </a:r>
          </a:p>
        </p:txBody>
      </p:sp>
    </p:spTree>
    <p:extLst>
      <p:ext uri="{BB962C8B-B14F-4D97-AF65-F5344CB8AC3E}">
        <p14:creationId xmlns:p14="http://schemas.microsoft.com/office/powerpoint/2010/main" val="149046947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128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3"/>
          <a:srcRect l="6520" t="3555"/>
          <a:stretch/>
        </p:blipFill>
        <p:spPr>
          <a:xfrm>
            <a:off x="4897" y="836018"/>
            <a:ext cx="6314624" cy="4351339"/>
          </a:xfrm>
          <a:prstGeom prst="rect">
            <a:avLst/>
          </a:prstGeom>
        </p:spPr>
      </p:pic>
      <p:pic>
        <p:nvPicPr>
          <p:cNvPr id="3" name="Picture 2">
            <a:extLst>
              <a:ext uri="{FF2B5EF4-FFF2-40B4-BE49-F238E27FC236}">
                <a16:creationId xmlns="" xmlns:a16="http://schemas.microsoft.com/office/drawing/2014/main" id="{7305945B-4E48-409B-9137-73A3883B679E}"/>
              </a:ext>
            </a:extLst>
          </p:cNvPr>
          <p:cNvPicPr>
            <a:picLocks noChangeAspect="1"/>
          </p:cNvPicPr>
          <p:nvPr/>
        </p:nvPicPr>
        <p:blipFill rotWithShape="1">
          <a:blip r:embed="rId4"/>
          <a:srcRect l="7575" t="5355"/>
          <a:stretch/>
        </p:blipFill>
        <p:spPr>
          <a:xfrm>
            <a:off x="7020560" y="689284"/>
            <a:ext cx="4491690" cy="2005564"/>
          </a:xfrm>
          <a:prstGeom prst="rect">
            <a:avLst/>
          </a:prstGeom>
        </p:spPr>
      </p:pic>
    </p:spTree>
    <p:extLst>
      <p:ext uri="{BB962C8B-B14F-4D97-AF65-F5344CB8AC3E}">
        <p14:creationId xmlns:p14="http://schemas.microsoft.com/office/powerpoint/2010/main" val="27967575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fontScale="92500"/>
          </a:bodyPr>
          <a:lstStyle/>
          <a:p>
            <a:pPr algn="just">
              <a:lnSpc>
                <a:spcPct val="100000"/>
              </a:lnSpc>
            </a:pPr>
            <a:r>
              <a:rPr lang="en-US" dirty="0"/>
              <a:t>The confusion matrix is a useful tool for analyzing how well your classifier can recognize tuples of different classes. </a:t>
            </a:r>
          </a:p>
          <a:p>
            <a:pPr algn="just">
              <a:lnSpc>
                <a:spcPct val="100000"/>
              </a:lnSpc>
            </a:pPr>
            <a:r>
              <a:rPr lang="en-US" dirty="0"/>
              <a:t>TP and TN tell us when the classifier is getting things right. </a:t>
            </a:r>
          </a:p>
          <a:p>
            <a:pPr algn="just">
              <a:lnSpc>
                <a:spcPct val="100000"/>
              </a:lnSpc>
            </a:pPr>
            <a:r>
              <a:rPr lang="en-US" dirty="0"/>
              <a:t>while FP and FN tell us when the classifier is getting things wrong (i.e., mislabeling).</a:t>
            </a:r>
          </a:p>
          <a:p>
            <a:pPr algn="just">
              <a:lnSpc>
                <a:spcPct val="100000"/>
              </a:lnSpc>
            </a:pPr>
            <a:r>
              <a:rPr lang="en-US" dirty="0"/>
              <a:t>Given m classes (where m ≥ 2), a confusion matrix is a table of at least size m by m. An entry, </a:t>
            </a:r>
            <a:r>
              <a:rPr lang="en-US" dirty="0" err="1"/>
              <a:t>CM</a:t>
            </a:r>
            <a:r>
              <a:rPr lang="en-US" baseline="-25000" dirty="0" err="1"/>
              <a:t>i,j</a:t>
            </a:r>
            <a:r>
              <a:rPr lang="en-US" dirty="0"/>
              <a:t> in the first m rows and m columns indicates the number of tuples of class </a:t>
            </a:r>
            <a:r>
              <a:rPr lang="en-US" dirty="0" err="1"/>
              <a:t>i</a:t>
            </a:r>
            <a:r>
              <a:rPr lang="en-US" dirty="0"/>
              <a:t> that were labeled by the classifier as class j. </a:t>
            </a:r>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
        <p:nvSpPr>
          <p:cNvPr id="5" name="Content Placeholder 2">
            <a:extLst>
              <a:ext uri="{FF2B5EF4-FFF2-40B4-BE49-F238E27FC236}">
                <a16:creationId xmlns:a16="http://schemas.microsoft.com/office/drawing/2014/main" xmlns="" id="{FB0D15ED-CE05-45C9-A17F-DEFE6262FADC}"/>
              </a:ext>
            </a:extLst>
          </p:cNvPr>
          <p:cNvSpPr txBox="1">
            <a:spLocks/>
          </p:cNvSpPr>
          <p:nvPr/>
        </p:nvSpPr>
        <p:spPr>
          <a:xfrm>
            <a:off x="731520" y="4561840"/>
            <a:ext cx="6096000" cy="22555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sz="2400" dirty="0"/>
              <a:t>Good accuracy: ideally most of the tuples would be represented along the diagonal of the confusion matrix, from entry CM</a:t>
            </a:r>
            <a:r>
              <a:rPr lang="en-US" sz="2400" baseline="-25000" dirty="0"/>
              <a:t>1,1</a:t>
            </a:r>
            <a:r>
              <a:rPr lang="en-US" sz="2400" dirty="0"/>
              <a:t> to </a:t>
            </a:r>
            <a:r>
              <a:rPr lang="en-US" sz="2400" dirty="0" err="1"/>
              <a:t>CM</a:t>
            </a:r>
            <a:r>
              <a:rPr lang="en-US" sz="2400" baseline="-25000" dirty="0" err="1"/>
              <a:t>m,m</a:t>
            </a:r>
            <a:r>
              <a:rPr lang="en-US" sz="2400" dirty="0"/>
              <a:t>. </a:t>
            </a:r>
          </a:p>
          <a:p>
            <a:pPr algn="just">
              <a:lnSpc>
                <a:spcPct val="100000"/>
              </a:lnSpc>
            </a:pPr>
            <a:r>
              <a:rPr lang="en-US" sz="2400" dirty="0"/>
              <a:t>Rest of the entries being zero or close to zero. That is, ideally, FP and FN are around zero.</a:t>
            </a:r>
          </a:p>
        </p:txBody>
      </p:sp>
    </p:spTree>
    <p:extLst>
      <p:ext uri="{BB962C8B-B14F-4D97-AF65-F5344CB8AC3E}">
        <p14:creationId xmlns:p14="http://schemas.microsoft.com/office/powerpoint/2010/main" val="133218563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38200" y="121280"/>
            <a:ext cx="10515600" cy="714738"/>
          </a:xfrm>
        </p:spPr>
        <p:txBody>
          <a:bodyPr>
            <a:normAutofit/>
          </a:bodyPr>
          <a:lstStyle/>
          <a:p>
            <a:pPr algn="ctr"/>
            <a:r>
              <a:rPr lang="en-US" sz="4000" dirty="0"/>
              <a:t>Decision Tree: Attribute Selection Measures</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Computing Information-Gain for Continuous-Valued Attributes:</a:t>
            </a:r>
          </a:p>
          <a:p>
            <a:pPr algn="just">
              <a:lnSpc>
                <a:spcPct val="100000"/>
              </a:lnSpc>
            </a:pPr>
            <a:r>
              <a:rPr lang="en-US" dirty="0"/>
              <a:t>Let attribute A be a continuous-valued attribute</a:t>
            </a:r>
          </a:p>
          <a:p>
            <a:pPr algn="just">
              <a:lnSpc>
                <a:spcPct val="100000"/>
              </a:lnSpc>
            </a:pPr>
            <a:r>
              <a:rPr lang="en-US" dirty="0"/>
              <a:t>Must determine the best split point for A</a:t>
            </a:r>
          </a:p>
          <a:p>
            <a:pPr lvl="1" indent="-422275" algn="just">
              <a:lnSpc>
                <a:spcPct val="100000"/>
              </a:lnSpc>
              <a:buFont typeface="Wingdings" panose="05000000000000000000" pitchFamily="2" charset="2"/>
              <a:buChar char="Ø"/>
            </a:pPr>
            <a:r>
              <a:rPr lang="en-US" sz="2800" dirty="0"/>
              <a:t>Sort the value A in increasing order</a:t>
            </a:r>
          </a:p>
          <a:p>
            <a:pPr lvl="1" indent="-422275" algn="just">
              <a:lnSpc>
                <a:spcPct val="100000"/>
              </a:lnSpc>
              <a:buFont typeface="Wingdings" panose="05000000000000000000" pitchFamily="2" charset="2"/>
              <a:buChar char="Ø"/>
            </a:pPr>
            <a:r>
              <a:rPr lang="en-US" sz="2800" dirty="0"/>
              <a:t>Typically, the midpoint between each pair of adjacent values is considered as a possible split point</a:t>
            </a:r>
          </a:p>
          <a:p>
            <a:pPr lvl="1" indent="-422275" algn="just">
              <a:lnSpc>
                <a:spcPct val="100000"/>
              </a:lnSpc>
              <a:buFont typeface="Wingdings" panose="05000000000000000000" pitchFamily="2" charset="2"/>
              <a:buChar char="Ø"/>
            </a:pPr>
            <a:r>
              <a:rPr lang="en-US" sz="2800" dirty="0"/>
              <a:t>(a</a:t>
            </a:r>
            <a:r>
              <a:rPr lang="en-US" sz="2800" baseline="-25000" dirty="0"/>
              <a:t>i</a:t>
            </a:r>
            <a:r>
              <a:rPr lang="en-US" sz="2800" dirty="0"/>
              <a:t>+a</a:t>
            </a:r>
            <a:r>
              <a:rPr lang="en-US" sz="2800" baseline="-25000" dirty="0"/>
              <a:t>i+1</a:t>
            </a:r>
            <a:r>
              <a:rPr lang="en-US" sz="2800" dirty="0"/>
              <a:t>)/2 is the midpoint between the values of a</a:t>
            </a:r>
            <a:r>
              <a:rPr lang="en-US" sz="2800" baseline="-25000" dirty="0"/>
              <a:t>i</a:t>
            </a:r>
            <a:r>
              <a:rPr lang="en-US" sz="2800" dirty="0"/>
              <a:t> and a</a:t>
            </a:r>
            <a:r>
              <a:rPr lang="en-US" sz="2800" baseline="-25000" dirty="0"/>
              <a:t>i+1</a:t>
            </a:r>
          </a:p>
          <a:p>
            <a:pPr lvl="1" indent="-422275" algn="just">
              <a:lnSpc>
                <a:spcPct val="100000"/>
              </a:lnSpc>
              <a:buFont typeface="Wingdings" panose="05000000000000000000" pitchFamily="2" charset="2"/>
              <a:buChar char="Ø"/>
            </a:pPr>
            <a:r>
              <a:rPr lang="en-US" sz="2800" dirty="0"/>
              <a:t>The point with the minimum expected information requirement for A is selected as the split-point for A</a:t>
            </a:r>
          </a:p>
          <a:p>
            <a:pPr algn="just">
              <a:lnSpc>
                <a:spcPct val="100000"/>
              </a:lnSpc>
            </a:pPr>
            <a:r>
              <a:rPr lang="en-US" dirty="0"/>
              <a:t>Split:</a:t>
            </a:r>
          </a:p>
          <a:p>
            <a:pPr lvl="1" indent="-422275" algn="just">
              <a:lnSpc>
                <a:spcPct val="100000"/>
              </a:lnSpc>
              <a:buFont typeface="Wingdings" panose="05000000000000000000" pitchFamily="2" charset="2"/>
              <a:buChar char="Ø"/>
            </a:pPr>
            <a:r>
              <a:rPr lang="en-US" sz="2800" dirty="0"/>
              <a:t>D1 is the set of tuples in D satisfying A ≤ split-point, and D2 is the set of tuples in D satisfying A &gt; split-point</a:t>
            </a:r>
          </a:p>
          <a:p>
            <a:pPr algn="just">
              <a:lnSpc>
                <a:spcPct val="100000"/>
              </a:lnSpc>
            </a:pPr>
            <a:endParaRPr lang="en-US" dirty="0"/>
          </a:p>
        </p:txBody>
      </p:sp>
    </p:spTree>
    <p:extLst>
      <p:ext uri="{BB962C8B-B14F-4D97-AF65-F5344CB8AC3E}">
        <p14:creationId xmlns:p14="http://schemas.microsoft.com/office/powerpoint/2010/main" val="22337613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Information gain measure is biased toward tests with many outcomes. </a:t>
            </a:r>
          </a:p>
          <a:p>
            <a:pPr algn="just">
              <a:lnSpc>
                <a:spcPct val="100000"/>
              </a:lnSpc>
            </a:pPr>
            <a:r>
              <a:rPr lang="en-US" dirty="0"/>
              <a:t>Information gain prefers to select attributes having a large number of values. </a:t>
            </a:r>
          </a:p>
          <a:p>
            <a:pPr algn="just">
              <a:lnSpc>
                <a:spcPct val="100000"/>
              </a:lnSpc>
            </a:pPr>
            <a:r>
              <a:rPr lang="en-US" dirty="0"/>
              <a:t>For example, consider an attribute that acts as a unique identifier such as product ID. </a:t>
            </a:r>
          </a:p>
          <a:p>
            <a:pPr algn="just">
              <a:lnSpc>
                <a:spcPct val="100000"/>
              </a:lnSpc>
            </a:pPr>
            <a:r>
              <a:rPr lang="en-US" dirty="0"/>
              <a:t>A split on product ID would result in a large number of partitions (as many as there are values), each one containing just one tuple. </a:t>
            </a:r>
          </a:p>
          <a:p>
            <a:pPr algn="just">
              <a:lnSpc>
                <a:spcPct val="100000"/>
              </a:lnSpc>
            </a:pPr>
            <a:r>
              <a:rPr lang="en-US" dirty="0"/>
              <a:t>Each partition is pure, the information required to classify data set D based on this partitioning would be </a:t>
            </a:r>
            <a:r>
              <a:rPr lang="en-US" dirty="0" err="1"/>
              <a:t>Info</a:t>
            </a:r>
            <a:r>
              <a:rPr lang="en-US" baseline="-25000" dirty="0" err="1"/>
              <a:t>product_ID</a:t>
            </a:r>
            <a:r>
              <a:rPr lang="en-US" dirty="0"/>
              <a:t>(D)= 0.</a:t>
            </a:r>
          </a:p>
          <a:p>
            <a:pPr algn="just">
              <a:lnSpc>
                <a:spcPct val="100000"/>
              </a:lnSpc>
            </a:pPr>
            <a:r>
              <a:rPr lang="en-US" dirty="0"/>
              <a:t>Therefore, the information gained by partitioning on this attribute is maximal.</a:t>
            </a:r>
          </a:p>
        </p:txBody>
      </p:sp>
    </p:spTree>
    <p:extLst>
      <p:ext uri="{BB962C8B-B14F-4D97-AF65-F5344CB8AC3E}">
        <p14:creationId xmlns:p14="http://schemas.microsoft.com/office/powerpoint/2010/main" val="654854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C4.5, a successor of ID3, uses an extension to information gain known as gain ratio, which attempts to overcome this bias.</a:t>
            </a:r>
          </a:p>
          <a:p>
            <a:pPr algn="just">
              <a:lnSpc>
                <a:spcPct val="100000"/>
              </a:lnSpc>
            </a:pPr>
            <a:endParaRPr lang="en-US" dirty="0"/>
          </a:p>
          <a:p>
            <a:pPr algn="just">
              <a:lnSpc>
                <a:spcPct val="100000"/>
              </a:lnSpc>
            </a:pPr>
            <a:endParaRPr lang="en-US" dirty="0"/>
          </a:p>
          <a:p>
            <a:pPr algn="just">
              <a:lnSpc>
                <a:spcPct val="100000"/>
              </a:lnSpc>
            </a:pPr>
            <a:r>
              <a:rPr lang="en-US" dirty="0"/>
              <a:t>For each outcome, it considers the number of tuples having that outcome with respect to the total number of tuples in D.</a:t>
            </a:r>
          </a:p>
          <a:p>
            <a:pPr algn="just">
              <a:lnSpc>
                <a:spcPct val="100000"/>
              </a:lnSpc>
            </a:pPr>
            <a:endParaRPr lang="en-US" dirty="0"/>
          </a:p>
          <a:p>
            <a:pPr algn="just">
              <a:lnSpc>
                <a:spcPct val="100000"/>
              </a:lnSpc>
            </a:pPr>
            <a:endParaRPr lang="en-US" dirty="0"/>
          </a:p>
          <a:p>
            <a:pPr algn="just">
              <a:lnSpc>
                <a:spcPct val="100000"/>
              </a:lnSpc>
            </a:pPr>
            <a:r>
              <a:rPr lang="en-US" dirty="0"/>
              <a:t>The attribute with the maximum gain ratio is selected as the splitting attribute.</a:t>
            </a:r>
          </a:p>
        </p:txBody>
      </p:sp>
      <p:pic>
        <p:nvPicPr>
          <p:cNvPr id="5" name="Picture 4">
            <a:extLst>
              <a:ext uri="{FF2B5EF4-FFF2-40B4-BE49-F238E27FC236}">
                <a16:creationId xmlns="" xmlns:a16="http://schemas.microsoft.com/office/drawing/2014/main" id="{A42434F5-0156-433C-B73F-276D60BD871D}"/>
              </a:ext>
            </a:extLst>
          </p:cNvPr>
          <p:cNvPicPr>
            <a:picLocks noChangeAspect="1"/>
          </p:cNvPicPr>
          <p:nvPr/>
        </p:nvPicPr>
        <p:blipFill rotWithShape="1">
          <a:blip r:embed="rId2"/>
          <a:srcRect l="2151" t="3898" b="2091"/>
          <a:stretch/>
        </p:blipFill>
        <p:spPr>
          <a:xfrm>
            <a:off x="3484880" y="1854200"/>
            <a:ext cx="5317284" cy="1021744"/>
          </a:xfrm>
          <a:prstGeom prst="rect">
            <a:avLst/>
          </a:prstGeom>
        </p:spPr>
      </p:pic>
      <p:pic>
        <p:nvPicPr>
          <p:cNvPr id="6" name="Picture 5">
            <a:extLst>
              <a:ext uri="{FF2B5EF4-FFF2-40B4-BE49-F238E27FC236}">
                <a16:creationId xmlns="" xmlns:a16="http://schemas.microsoft.com/office/drawing/2014/main" id="{6850E704-26CD-48D7-B194-338A890AAD57}"/>
              </a:ext>
            </a:extLst>
          </p:cNvPr>
          <p:cNvPicPr>
            <a:picLocks noChangeAspect="1"/>
          </p:cNvPicPr>
          <p:nvPr/>
        </p:nvPicPr>
        <p:blipFill rotWithShape="1">
          <a:blip r:embed="rId3"/>
          <a:srcRect t="7874"/>
          <a:stretch/>
        </p:blipFill>
        <p:spPr>
          <a:xfrm>
            <a:off x="3505200" y="4063680"/>
            <a:ext cx="4390390" cy="877618"/>
          </a:xfrm>
          <a:prstGeom prst="rect">
            <a:avLst/>
          </a:prstGeom>
        </p:spPr>
      </p:pic>
    </p:spTree>
    <p:extLst>
      <p:ext uri="{BB962C8B-B14F-4D97-AF65-F5344CB8AC3E}">
        <p14:creationId xmlns:p14="http://schemas.microsoft.com/office/powerpoint/2010/main" val="12728035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Gain Ratio</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Computation of gain ratio for the attribute income.</a:t>
            </a:r>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r>
              <a:rPr lang="en-US" dirty="0"/>
              <a:t>We have Gain(income) = 0.029. </a:t>
            </a:r>
          </a:p>
          <a:p>
            <a:pPr algn="just">
              <a:lnSpc>
                <a:spcPct val="100000"/>
              </a:lnSpc>
            </a:pPr>
            <a:r>
              <a:rPr lang="en-US" dirty="0"/>
              <a:t>Therefore, </a:t>
            </a:r>
          </a:p>
          <a:p>
            <a:pPr marL="0" indent="0" algn="just">
              <a:lnSpc>
                <a:spcPct val="100000"/>
              </a:lnSpc>
              <a:buNone/>
            </a:pPr>
            <a:r>
              <a:rPr lang="en-US" dirty="0"/>
              <a:t>       </a:t>
            </a:r>
            <a:r>
              <a:rPr lang="en-US" dirty="0" smtClean="0"/>
              <a:t>Gain Ratio(income</a:t>
            </a:r>
            <a:r>
              <a:rPr lang="en-US" dirty="0"/>
              <a:t>) 0.029/1.557 </a:t>
            </a:r>
          </a:p>
          <a:p>
            <a:pPr marL="0" indent="0" algn="just">
              <a:lnSpc>
                <a:spcPct val="100000"/>
              </a:lnSpc>
              <a:buNone/>
            </a:pPr>
            <a:r>
              <a:rPr lang="en-US" dirty="0"/>
              <a:t>       = 0.019.</a:t>
            </a:r>
          </a:p>
        </p:txBody>
      </p:sp>
      <p:pic>
        <p:nvPicPr>
          <p:cNvPr id="4" name="Picture 3">
            <a:extLst>
              <a:ext uri="{FF2B5EF4-FFF2-40B4-BE49-F238E27FC236}">
                <a16:creationId xmlns="" xmlns:a16="http://schemas.microsoft.com/office/drawing/2014/main" id="{502A170C-0ECC-49DD-8D00-029A17E35E32}"/>
              </a:ext>
            </a:extLst>
          </p:cNvPr>
          <p:cNvPicPr>
            <a:picLocks noChangeAspect="1"/>
          </p:cNvPicPr>
          <p:nvPr/>
        </p:nvPicPr>
        <p:blipFill rotWithShape="1">
          <a:blip r:embed="rId2"/>
          <a:srcRect l="833" t="10605"/>
          <a:stretch/>
        </p:blipFill>
        <p:spPr>
          <a:xfrm>
            <a:off x="573314" y="1653171"/>
            <a:ext cx="10084526" cy="817278"/>
          </a:xfrm>
          <a:prstGeom prst="rect">
            <a:avLst/>
          </a:prstGeom>
        </p:spPr>
      </p:pic>
      <p:pic>
        <p:nvPicPr>
          <p:cNvPr id="7" name="Picture 6">
            <a:extLst>
              <a:ext uri="{FF2B5EF4-FFF2-40B4-BE49-F238E27FC236}">
                <a16:creationId xmlns="" xmlns:a16="http://schemas.microsoft.com/office/drawing/2014/main" id="{A7D0A6B4-811D-4B61-A2E4-0F09C3AD0108}"/>
              </a:ext>
            </a:extLst>
          </p:cNvPr>
          <p:cNvPicPr>
            <a:picLocks noChangeAspect="1"/>
          </p:cNvPicPr>
          <p:nvPr/>
        </p:nvPicPr>
        <p:blipFill>
          <a:blip r:embed="rId3"/>
          <a:stretch>
            <a:fillRect/>
          </a:stretch>
        </p:blipFill>
        <p:spPr>
          <a:xfrm>
            <a:off x="10657840" y="1914832"/>
            <a:ext cx="1130098" cy="293956"/>
          </a:xfrm>
          <a:prstGeom prst="rect">
            <a:avLst/>
          </a:prstGeom>
        </p:spPr>
      </p:pic>
      <p:pic>
        <p:nvPicPr>
          <p:cNvPr id="8" name="Picture 7">
            <a:extLst>
              <a:ext uri="{FF2B5EF4-FFF2-40B4-BE49-F238E27FC236}">
                <a16:creationId xmlns="" xmlns:a16="http://schemas.microsoft.com/office/drawing/2014/main" id="{7AE41F85-46C7-4759-9C58-905614E11820}"/>
              </a:ext>
            </a:extLst>
          </p:cNvPr>
          <p:cNvPicPr>
            <a:picLocks noChangeAspect="1"/>
          </p:cNvPicPr>
          <p:nvPr/>
        </p:nvPicPr>
        <p:blipFill>
          <a:blip r:embed="rId4"/>
          <a:stretch>
            <a:fillRect/>
          </a:stretch>
        </p:blipFill>
        <p:spPr>
          <a:xfrm>
            <a:off x="6343171" y="2698536"/>
            <a:ext cx="5835950" cy="4159464"/>
          </a:xfrm>
          <a:prstGeom prst="rect">
            <a:avLst/>
          </a:prstGeom>
        </p:spPr>
      </p:pic>
      <p:pic>
        <p:nvPicPr>
          <p:cNvPr id="9" name="Picture 8">
            <a:extLst>
              <a:ext uri="{FF2B5EF4-FFF2-40B4-BE49-F238E27FC236}">
                <a16:creationId xmlns="" xmlns:a16="http://schemas.microsoft.com/office/drawing/2014/main" id="{7A832560-03FB-4596-B3BD-0776EF2C5D4E}"/>
              </a:ext>
            </a:extLst>
          </p:cNvPr>
          <p:cNvPicPr>
            <a:picLocks noChangeAspect="1"/>
          </p:cNvPicPr>
          <p:nvPr/>
        </p:nvPicPr>
        <p:blipFill rotWithShape="1">
          <a:blip r:embed="rId5"/>
          <a:srcRect l="2151" t="3898" b="2091"/>
          <a:stretch/>
        </p:blipFill>
        <p:spPr>
          <a:xfrm>
            <a:off x="731520" y="5492882"/>
            <a:ext cx="4276853" cy="821820"/>
          </a:xfrm>
          <a:prstGeom prst="rect">
            <a:avLst/>
          </a:prstGeom>
        </p:spPr>
      </p:pic>
      <p:cxnSp>
        <p:nvCxnSpPr>
          <p:cNvPr id="6" name="Straight Connector 5"/>
          <p:cNvCxnSpPr/>
          <p:nvPr/>
        </p:nvCxnSpPr>
        <p:spPr>
          <a:xfrm flipV="1">
            <a:off x="3799268" y="1506828"/>
            <a:ext cx="450760" cy="146343"/>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110341" y="1143966"/>
            <a:ext cx="9292544" cy="369332"/>
          </a:xfrm>
          <a:prstGeom prst="rect">
            <a:avLst/>
          </a:prstGeom>
          <a:noFill/>
        </p:spPr>
        <p:txBody>
          <a:bodyPr wrap="none" rtlCol="0">
            <a:spAutoFit/>
          </a:bodyPr>
          <a:lstStyle/>
          <a:p>
            <a:r>
              <a:rPr lang="en-US" dirty="0" err="1" smtClean="0"/>
              <a:t>Yha</a:t>
            </a:r>
            <a:r>
              <a:rPr lang="en-US" dirty="0" smtClean="0"/>
              <a:t> ham attribute me </a:t>
            </a:r>
            <a:r>
              <a:rPr lang="en-US" dirty="0" err="1" smtClean="0"/>
              <a:t>dakhange</a:t>
            </a:r>
            <a:r>
              <a:rPr lang="en-US" dirty="0" smtClean="0"/>
              <a:t> </a:t>
            </a:r>
            <a:r>
              <a:rPr lang="en-US" dirty="0" err="1" smtClean="0"/>
              <a:t>ki</a:t>
            </a:r>
            <a:r>
              <a:rPr lang="en-US" dirty="0" smtClean="0"/>
              <a:t> </a:t>
            </a:r>
            <a:r>
              <a:rPr lang="en-US" dirty="0" err="1" smtClean="0"/>
              <a:t>usme</a:t>
            </a:r>
            <a:r>
              <a:rPr lang="en-US" dirty="0" smtClean="0"/>
              <a:t> </a:t>
            </a:r>
            <a:r>
              <a:rPr lang="en-US" dirty="0" err="1" smtClean="0"/>
              <a:t>jo</a:t>
            </a:r>
            <a:r>
              <a:rPr lang="en-US" dirty="0" smtClean="0"/>
              <a:t> tuple multiple </a:t>
            </a:r>
            <a:r>
              <a:rPr lang="en-US" dirty="0" err="1" smtClean="0"/>
              <a:t>aa</a:t>
            </a:r>
            <a:r>
              <a:rPr lang="en-US" dirty="0" smtClean="0"/>
              <a:t> </a:t>
            </a:r>
            <a:r>
              <a:rPr lang="en-US" dirty="0" err="1" smtClean="0"/>
              <a:t>rehe</a:t>
            </a:r>
            <a:r>
              <a:rPr lang="en-US" dirty="0" smtClean="0"/>
              <a:t> h </a:t>
            </a:r>
            <a:r>
              <a:rPr lang="en-US" dirty="0" err="1" smtClean="0"/>
              <a:t>unki</a:t>
            </a:r>
            <a:r>
              <a:rPr lang="en-US" dirty="0" smtClean="0"/>
              <a:t> probability </a:t>
            </a:r>
            <a:r>
              <a:rPr lang="en-US" dirty="0" err="1" smtClean="0"/>
              <a:t>keya</a:t>
            </a:r>
            <a:r>
              <a:rPr lang="en-US" dirty="0" smtClean="0"/>
              <a:t> </a:t>
            </a:r>
            <a:r>
              <a:rPr lang="en-US" dirty="0" err="1" smtClean="0"/>
              <a:t>hogi</a:t>
            </a:r>
            <a:endParaRPr lang="en-IN" dirty="0"/>
          </a:p>
        </p:txBody>
      </p:sp>
    </p:spTree>
    <p:extLst>
      <p:ext uri="{BB962C8B-B14F-4D97-AF65-F5344CB8AC3E}">
        <p14:creationId xmlns:p14="http://schemas.microsoft.com/office/powerpoint/2010/main" val="7967807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lnSpcReduction="10000"/>
          </a:bodyPr>
          <a:lstStyle/>
          <a:p>
            <a:pPr algn="just">
              <a:lnSpc>
                <a:spcPct val="100000"/>
              </a:lnSpc>
            </a:pPr>
            <a:r>
              <a:rPr lang="en-US" dirty="0"/>
              <a:t>Gini index measures the impurity of a data partition or set of training tuples.</a:t>
            </a:r>
          </a:p>
          <a:p>
            <a:pPr algn="just">
              <a:lnSpc>
                <a:spcPct val="100000"/>
              </a:lnSpc>
            </a:pPr>
            <a:endParaRPr lang="en-US" dirty="0"/>
          </a:p>
          <a:p>
            <a:pPr algn="just">
              <a:lnSpc>
                <a:spcPct val="100000"/>
              </a:lnSpc>
            </a:pPr>
            <a:endParaRPr lang="en-US" dirty="0"/>
          </a:p>
          <a:p>
            <a:pPr algn="just">
              <a:lnSpc>
                <a:spcPct val="100000"/>
              </a:lnSpc>
            </a:pPr>
            <a:r>
              <a:rPr lang="en-US" dirty="0"/>
              <a:t>where p</a:t>
            </a:r>
            <a:r>
              <a:rPr lang="en-US" baseline="-25000" dirty="0"/>
              <a:t>i</a:t>
            </a:r>
            <a:r>
              <a:rPr lang="en-US" dirty="0"/>
              <a:t> is the probability that a tuple in D belongs to class C</a:t>
            </a:r>
            <a:r>
              <a:rPr lang="en-US" baseline="-25000" dirty="0"/>
              <a:t>i</a:t>
            </a:r>
            <a:r>
              <a:rPr lang="en-US" dirty="0"/>
              <a:t> and is estimated by |</a:t>
            </a:r>
            <a:r>
              <a:rPr lang="en-US" dirty="0" err="1"/>
              <a:t>C</a:t>
            </a:r>
            <a:r>
              <a:rPr lang="en-US" baseline="-25000" dirty="0" err="1"/>
              <a:t>i,D</a:t>
            </a:r>
            <a:r>
              <a:rPr lang="en-US" dirty="0"/>
              <a:t>|/|D|. The sum is computed over m classes.</a:t>
            </a:r>
          </a:p>
          <a:p>
            <a:pPr algn="just">
              <a:lnSpc>
                <a:spcPct val="100000"/>
              </a:lnSpc>
            </a:pPr>
            <a:r>
              <a:rPr lang="en-US" b="1" dirty="0"/>
              <a:t>Gini index considers a binary split for each attribute.</a:t>
            </a:r>
          </a:p>
          <a:p>
            <a:pPr algn="just">
              <a:lnSpc>
                <a:spcPct val="100000"/>
              </a:lnSpc>
            </a:pPr>
            <a:r>
              <a:rPr lang="en-US" dirty="0"/>
              <a:t>To determine the best binary split on A, we examine all the possible subsets that can be formed using known values of A.</a:t>
            </a:r>
          </a:p>
          <a:p>
            <a:pPr algn="just">
              <a:lnSpc>
                <a:spcPct val="100000"/>
              </a:lnSpc>
            </a:pPr>
            <a:r>
              <a:rPr lang="en-US" dirty="0"/>
              <a:t>For example, if income has three possible values, namely {low, medium, high}, then the possible subsets are {low, medium, high}, {low, medium}, {low, high}, {medium, high}, {low}, {medium}, {high}, and {}.</a:t>
            </a:r>
          </a:p>
          <a:p>
            <a:pPr algn="just">
              <a:lnSpc>
                <a:spcPct val="100000"/>
              </a:lnSpc>
            </a:pPr>
            <a:endParaRPr lang="en-US" dirty="0"/>
          </a:p>
        </p:txBody>
      </p:sp>
      <p:pic>
        <p:nvPicPr>
          <p:cNvPr id="5" name="Picture 4">
            <a:extLst>
              <a:ext uri="{FF2B5EF4-FFF2-40B4-BE49-F238E27FC236}">
                <a16:creationId xmlns="" xmlns:a16="http://schemas.microsoft.com/office/drawing/2014/main" id="{B45753AD-FDEC-4CCF-A8B6-88DC0BA43C5A}"/>
              </a:ext>
            </a:extLst>
          </p:cNvPr>
          <p:cNvPicPr>
            <a:picLocks noChangeAspect="1"/>
          </p:cNvPicPr>
          <p:nvPr/>
        </p:nvPicPr>
        <p:blipFill rotWithShape="1">
          <a:blip r:embed="rId2"/>
          <a:srcRect l="4978" t="5962" r="1431" b="4478"/>
          <a:stretch/>
        </p:blipFill>
        <p:spPr>
          <a:xfrm>
            <a:off x="5171440" y="1507218"/>
            <a:ext cx="2905760" cy="1016001"/>
          </a:xfrm>
          <a:prstGeom prst="rect">
            <a:avLst/>
          </a:prstGeom>
        </p:spPr>
      </p:pic>
    </p:spTree>
    <p:extLst>
      <p:ext uri="{BB962C8B-B14F-4D97-AF65-F5344CB8AC3E}">
        <p14:creationId xmlns:p14="http://schemas.microsoft.com/office/powerpoint/2010/main" val="16683271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We exclude the power set, {low, medium, high}, and the empty set {} from consideration since, conceptually, they do not represent a split. </a:t>
            </a:r>
          </a:p>
          <a:p>
            <a:pPr algn="just">
              <a:lnSpc>
                <a:spcPct val="100000"/>
              </a:lnSpc>
            </a:pPr>
            <a:r>
              <a:rPr lang="en-US" dirty="0"/>
              <a:t>Therefore, there are 2</a:t>
            </a:r>
            <a:r>
              <a:rPr lang="en-US" baseline="30000" dirty="0"/>
              <a:t>v</a:t>
            </a:r>
            <a:r>
              <a:rPr lang="en-US" dirty="0"/>
              <a:t> − 2 possible ways to form two partitions of the data D, based on a binary split on A.</a:t>
            </a:r>
          </a:p>
          <a:p>
            <a:pPr algn="just">
              <a:lnSpc>
                <a:spcPct val="100000"/>
              </a:lnSpc>
            </a:pPr>
            <a:r>
              <a:rPr lang="en-US" dirty="0"/>
              <a:t>When considering a binary split, we compute a weighted sum of the impurity of each resulting partition. </a:t>
            </a:r>
          </a:p>
          <a:p>
            <a:pPr algn="just">
              <a:lnSpc>
                <a:spcPct val="100000"/>
              </a:lnSpc>
            </a:pPr>
            <a:r>
              <a:rPr lang="en-US" dirty="0"/>
              <a:t>For example, if a binary split on A partitions D into D</a:t>
            </a:r>
            <a:r>
              <a:rPr lang="en-US" baseline="-25000" dirty="0"/>
              <a:t>1</a:t>
            </a:r>
            <a:r>
              <a:rPr lang="en-US" dirty="0"/>
              <a:t> and D</a:t>
            </a:r>
            <a:r>
              <a:rPr lang="en-US" baseline="-25000" dirty="0"/>
              <a:t>2</a:t>
            </a:r>
            <a:r>
              <a:rPr lang="en-US" dirty="0"/>
              <a:t>, the Gini index of D given that partitioning is:</a:t>
            </a:r>
          </a:p>
          <a:p>
            <a:pPr algn="just">
              <a:lnSpc>
                <a:spcPct val="100000"/>
              </a:lnSpc>
            </a:pPr>
            <a:endParaRPr lang="en-US" dirty="0"/>
          </a:p>
          <a:p>
            <a:pPr algn="just">
              <a:lnSpc>
                <a:spcPct val="100000"/>
              </a:lnSpc>
            </a:pPr>
            <a:endParaRPr lang="en-US" sz="1800" dirty="0"/>
          </a:p>
          <a:p>
            <a:pPr algn="just">
              <a:lnSpc>
                <a:spcPct val="100000"/>
              </a:lnSpc>
            </a:pPr>
            <a:r>
              <a:rPr lang="en-US" dirty="0"/>
              <a:t>For a discrete-valued attribute, the subset that gives the </a:t>
            </a:r>
            <a:r>
              <a:rPr lang="en-US" b="1" dirty="0"/>
              <a:t>minimum Gini index</a:t>
            </a:r>
            <a:r>
              <a:rPr lang="en-US" dirty="0"/>
              <a:t> for that attribute is </a:t>
            </a:r>
            <a:r>
              <a:rPr lang="en-US" b="1" dirty="0"/>
              <a:t>selected as its splitting subset</a:t>
            </a:r>
            <a:r>
              <a:rPr lang="en-US" dirty="0"/>
              <a:t>.</a:t>
            </a:r>
          </a:p>
        </p:txBody>
      </p:sp>
      <p:pic>
        <p:nvPicPr>
          <p:cNvPr id="4" name="Picture 3">
            <a:extLst>
              <a:ext uri="{FF2B5EF4-FFF2-40B4-BE49-F238E27FC236}">
                <a16:creationId xmlns="" xmlns:a16="http://schemas.microsoft.com/office/drawing/2014/main" id="{E004B596-B9EC-4CB5-8A48-6FB02BF556D1}"/>
              </a:ext>
            </a:extLst>
          </p:cNvPr>
          <p:cNvPicPr>
            <a:picLocks noChangeAspect="1"/>
          </p:cNvPicPr>
          <p:nvPr/>
        </p:nvPicPr>
        <p:blipFill rotWithShape="1">
          <a:blip r:embed="rId2"/>
          <a:srcRect l="2346" t="21391"/>
          <a:stretch/>
        </p:blipFill>
        <p:spPr>
          <a:xfrm>
            <a:off x="3743945" y="4867918"/>
            <a:ext cx="5715015" cy="762530"/>
          </a:xfrm>
          <a:prstGeom prst="rect">
            <a:avLst/>
          </a:prstGeom>
        </p:spPr>
      </p:pic>
    </p:spTree>
    <p:extLst>
      <p:ext uri="{BB962C8B-B14F-4D97-AF65-F5344CB8AC3E}">
        <p14:creationId xmlns:p14="http://schemas.microsoft.com/office/powerpoint/2010/main" val="17902151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The reduction in impurity that would be incurred by a binary split on a discrete- or continuous-valued attribute A is:</a:t>
            </a:r>
          </a:p>
          <a:p>
            <a:pPr algn="just">
              <a:lnSpc>
                <a:spcPct val="100000"/>
              </a:lnSpc>
            </a:pPr>
            <a:endParaRPr lang="en-US" dirty="0"/>
          </a:p>
          <a:p>
            <a:pPr algn="just">
              <a:lnSpc>
                <a:spcPct val="100000"/>
              </a:lnSpc>
            </a:pPr>
            <a:endParaRPr lang="en-US" sz="1050" dirty="0"/>
          </a:p>
          <a:p>
            <a:pPr algn="just">
              <a:lnSpc>
                <a:spcPct val="100000"/>
              </a:lnSpc>
            </a:pPr>
            <a:r>
              <a:rPr lang="en-US" dirty="0"/>
              <a:t>The attribute that maximizes the reduction in impurity (or, equivalently, has the minimum Gini index) is selected as the splitting attribute.</a:t>
            </a:r>
          </a:p>
          <a:p>
            <a:pPr algn="just">
              <a:lnSpc>
                <a:spcPct val="100000"/>
              </a:lnSpc>
            </a:pPr>
            <a:endParaRPr lang="en-US" dirty="0"/>
          </a:p>
        </p:txBody>
      </p:sp>
      <p:pic>
        <p:nvPicPr>
          <p:cNvPr id="5" name="Picture 4">
            <a:extLst>
              <a:ext uri="{FF2B5EF4-FFF2-40B4-BE49-F238E27FC236}">
                <a16:creationId xmlns="" xmlns:a16="http://schemas.microsoft.com/office/drawing/2014/main" id="{E2990EC9-67B9-4D0E-98D7-150BDECF68FC}"/>
              </a:ext>
            </a:extLst>
          </p:cNvPr>
          <p:cNvPicPr>
            <a:picLocks noChangeAspect="1"/>
          </p:cNvPicPr>
          <p:nvPr/>
        </p:nvPicPr>
        <p:blipFill>
          <a:blip r:embed="rId2"/>
          <a:stretch>
            <a:fillRect/>
          </a:stretch>
        </p:blipFill>
        <p:spPr>
          <a:xfrm>
            <a:off x="3447014" y="1971040"/>
            <a:ext cx="5548094" cy="437171"/>
          </a:xfrm>
          <a:prstGeom prst="rect">
            <a:avLst/>
          </a:prstGeom>
        </p:spPr>
      </p:pic>
    </p:spTree>
    <p:extLst>
      <p:ext uri="{BB962C8B-B14F-4D97-AF65-F5344CB8AC3E}">
        <p14:creationId xmlns:p14="http://schemas.microsoft.com/office/powerpoint/2010/main" val="28275472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 Gini index to compute the impurity of D:</a:t>
            </a:r>
          </a:p>
          <a:p>
            <a:pPr algn="just">
              <a:lnSpc>
                <a:spcPct val="100000"/>
              </a:lnSpc>
            </a:pPr>
            <a:endParaRPr lang="en-US" dirty="0"/>
          </a:p>
          <a:p>
            <a:pPr algn="just">
              <a:lnSpc>
                <a:spcPct val="100000"/>
              </a:lnSpc>
            </a:pPr>
            <a:endParaRPr lang="en-US" sz="1050" dirty="0"/>
          </a:p>
          <a:p>
            <a:pPr algn="just">
              <a:lnSpc>
                <a:spcPct val="100000"/>
              </a:lnSpc>
            </a:pPr>
            <a:r>
              <a:rPr lang="en-US" dirty="0"/>
              <a:t>To find the splitting criterion for the tuples in D, we need to compute the Gini index for each attribute.</a:t>
            </a:r>
          </a:p>
          <a:p>
            <a:pPr algn="just">
              <a:lnSpc>
                <a:spcPct val="100000"/>
              </a:lnSpc>
            </a:pPr>
            <a:endParaRPr lang="en-US" dirty="0"/>
          </a:p>
        </p:txBody>
      </p:sp>
      <p:pic>
        <p:nvPicPr>
          <p:cNvPr id="6" name="Picture 5">
            <a:extLst>
              <a:ext uri="{FF2B5EF4-FFF2-40B4-BE49-F238E27FC236}">
                <a16:creationId xmlns="" xmlns:a16="http://schemas.microsoft.com/office/drawing/2014/main"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 xmlns:a16="http://schemas.microsoft.com/office/drawing/2014/main"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For attribute income and consider each of the possible splitting subsets. </a:t>
            </a:r>
          </a:p>
          <a:p>
            <a:pPr algn="just">
              <a:lnSpc>
                <a:spcPct val="100000"/>
              </a:lnSpc>
            </a:pPr>
            <a:r>
              <a:rPr lang="en-US" dirty="0"/>
              <a:t>The subset {low, medium} in 10 tuples in partition D</a:t>
            </a:r>
            <a:r>
              <a:rPr lang="en-US" baseline="-25000" dirty="0"/>
              <a:t>1</a:t>
            </a:r>
            <a:r>
              <a:rPr lang="en-US" dirty="0"/>
              <a:t> satisfying the condition “income </a:t>
            </a:r>
            <a:r>
              <a:rPr lang="en-IN" dirty="0"/>
              <a:t>∈</a:t>
            </a:r>
            <a:r>
              <a:rPr lang="en-US" dirty="0"/>
              <a:t> {low, medium}.” </a:t>
            </a:r>
          </a:p>
          <a:p>
            <a:pPr algn="just">
              <a:lnSpc>
                <a:spcPct val="100000"/>
              </a:lnSpc>
            </a:pPr>
            <a:r>
              <a:rPr lang="en-US" dirty="0"/>
              <a:t>The remaining four tuples of D would be assigned to partition D</a:t>
            </a:r>
            <a:r>
              <a:rPr lang="en-US" baseline="-25000" dirty="0"/>
              <a:t>2</a:t>
            </a:r>
            <a:r>
              <a:rPr lang="en-US" dirty="0"/>
              <a:t>.</a:t>
            </a:r>
          </a:p>
        </p:txBody>
      </p:sp>
      <p:pic>
        <p:nvPicPr>
          <p:cNvPr id="8" name="Picture 7">
            <a:extLst>
              <a:ext uri="{FF2B5EF4-FFF2-40B4-BE49-F238E27FC236}">
                <a16:creationId xmlns="" xmlns:a16="http://schemas.microsoft.com/office/drawing/2014/main" id="{C23913DC-811F-495B-A0BB-A5671374E821}"/>
              </a:ext>
            </a:extLst>
          </p:cNvPr>
          <p:cNvPicPr>
            <a:picLocks noChangeAspect="1"/>
          </p:cNvPicPr>
          <p:nvPr/>
        </p:nvPicPr>
        <p:blipFill rotWithShape="1">
          <a:blip r:embed="rId3"/>
          <a:srcRect l="1186" t="9485"/>
          <a:stretch/>
        </p:blipFill>
        <p:spPr>
          <a:xfrm>
            <a:off x="3568879" y="1402700"/>
            <a:ext cx="5080000" cy="826908"/>
          </a:xfrm>
          <a:prstGeom prst="rect">
            <a:avLst/>
          </a:prstGeom>
        </p:spPr>
      </p:pic>
      <p:cxnSp>
        <p:nvCxnSpPr>
          <p:cNvPr id="5" name="Straight Connector 4"/>
          <p:cNvCxnSpPr/>
          <p:nvPr/>
        </p:nvCxnSpPr>
        <p:spPr>
          <a:xfrm flipV="1">
            <a:off x="6014434" y="1094704"/>
            <a:ext cx="1313645" cy="269359"/>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79594" y="836018"/>
            <a:ext cx="4749762" cy="369332"/>
          </a:xfrm>
          <a:prstGeom prst="rect">
            <a:avLst/>
          </a:prstGeom>
          <a:noFill/>
        </p:spPr>
        <p:txBody>
          <a:bodyPr wrap="none" rtlCol="0">
            <a:spAutoFit/>
          </a:bodyPr>
          <a:lstStyle/>
          <a:p>
            <a:r>
              <a:rPr lang="en-US" dirty="0" smtClean="0"/>
              <a:t>Probability of yes or no of child(</a:t>
            </a:r>
            <a:r>
              <a:rPr lang="en-US" dirty="0" err="1" smtClean="0"/>
              <a:t>buys_computer</a:t>
            </a:r>
            <a:r>
              <a:rPr lang="en-US" dirty="0"/>
              <a:t>)</a:t>
            </a:r>
            <a:endParaRPr lang="en-IN" dirty="0"/>
          </a:p>
        </p:txBody>
      </p:sp>
    </p:spTree>
    <p:extLst>
      <p:ext uri="{BB962C8B-B14F-4D97-AF65-F5344CB8AC3E}">
        <p14:creationId xmlns:p14="http://schemas.microsoft.com/office/powerpoint/2010/main" val="3552713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Gini index value computed based on partitioning {low, medium} is</a:t>
            </a:r>
          </a:p>
        </p:txBody>
      </p:sp>
      <p:pic>
        <p:nvPicPr>
          <p:cNvPr id="6" name="Picture 5">
            <a:extLst>
              <a:ext uri="{FF2B5EF4-FFF2-40B4-BE49-F238E27FC236}">
                <a16:creationId xmlns="" xmlns:a16="http://schemas.microsoft.com/office/drawing/2014/main"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 xmlns:a16="http://schemas.microsoft.com/office/drawing/2014/main"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Gini index for the subsets {low, high} and {medium} is 0.458 </a:t>
            </a:r>
          </a:p>
          <a:p>
            <a:pPr algn="just">
              <a:lnSpc>
                <a:spcPct val="100000"/>
              </a:lnSpc>
            </a:pPr>
            <a:r>
              <a:rPr lang="en-US" dirty="0"/>
              <a:t>{medium, high} and {low}= 0.450.</a:t>
            </a:r>
          </a:p>
          <a:p>
            <a:pPr algn="just">
              <a:lnSpc>
                <a:spcPct val="100000"/>
              </a:lnSpc>
            </a:pPr>
            <a:r>
              <a:rPr lang="en-US" dirty="0"/>
              <a:t>The best binary split for attribute income is on {low, medium*} (or {high}) because it minimizes the Gini index. </a:t>
            </a:r>
          </a:p>
        </p:txBody>
      </p:sp>
      <p:pic>
        <p:nvPicPr>
          <p:cNvPr id="9" name="Picture 8">
            <a:extLst>
              <a:ext uri="{FF2B5EF4-FFF2-40B4-BE49-F238E27FC236}">
                <a16:creationId xmlns="" xmlns:a16="http://schemas.microsoft.com/office/drawing/2014/main" id="{C60DBF63-DEE7-46BE-AF1B-79782669DCED}"/>
              </a:ext>
            </a:extLst>
          </p:cNvPr>
          <p:cNvPicPr>
            <a:picLocks noChangeAspect="1"/>
          </p:cNvPicPr>
          <p:nvPr/>
        </p:nvPicPr>
        <p:blipFill>
          <a:blip r:embed="rId3"/>
          <a:stretch>
            <a:fillRect/>
          </a:stretch>
        </p:blipFill>
        <p:spPr>
          <a:xfrm>
            <a:off x="3030432" y="1229255"/>
            <a:ext cx="5835950" cy="1415348"/>
          </a:xfrm>
          <a:prstGeom prst="rect">
            <a:avLst/>
          </a:prstGeom>
        </p:spPr>
      </p:pic>
      <p:pic>
        <p:nvPicPr>
          <p:cNvPr id="10" name="Picture 9">
            <a:extLst>
              <a:ext uri="{FF2B5EF4-FFF2-40B4-BE49-F238E27FC236}">
                <a16:creationId xmlns="" xmlns:a16="http://schemas.microsoft.com/office/drawing/2014/main" id="{91AF6466-1E51-41E4-A6D0-3ABCB21DEB81}"/>
              </a:ext>
            </a:extLst>
          </p:cNvPr>
          <p:cNvPicPr>
            <a:picLocks noChangeAspect="1"/>
          </p:cNvPicPr>
          <p:nvPr/>
        </p:nvPicPr>
        <p:blipFill>
          <a:blip r:embed="rId4"/>
          <a:stretch>
            <a:fillRect/>
          </a:stretch>
        </p:blipFill>
        <p:spPr>
          <a:xfrm>
            <a:off x="8843237" y="2240111"/>
            <a:ext cx="1083102" cy="245652"/>
          </a:xfrm>
          <a:prstGeom prst="rect">
            <a:avLst/>
          </a:prstGeom>
        </p:spPr>
      </p:pic>
      <p:pic>
        <p:nvPicPr>
          <p:cNvPr id="12" name="Picture 11">
            <a:extLst>
              <a:ext uri="{FF2B5EF4-FFF2-40B4-BE49-F238E27FC236}">
                <a16:creationId xmlns="" xmlns:a16="http://schemas.microsoft.com/office/drawing/2014/main" id="{4864D6AC-EEE0-44AB-9712-8A82AC106628}"/>
              </a:ext>
            </a:extLst>
          </p:cNvPr>
          <p:cNvPicPr>
            <a:picLocks noChangeAspect="1"/>
          </p:cNvPicPr>
          <p:nvPr/>
        </p:nvPicPr>
        <p:blipFill>
          <a:blip r:embed="rId5"/>
          <a:stretch>
            <a:fillRect/>
          </a:stretch>
        </p:blipFill>
        <p:spPr>
          <a:xfrm>
            <a:off x="9876556" y="2240110"/>
            <a:ext cx="2308576" cy="322239"/>
          </a:xfrm>
          <a:prstGeom prst="rect">
            <a:avLst/>
          </a:prstGeom>
        </p:spPr>
      </p:pic>
      <p:sp>
        <p:nvSpPr>
          <p:cNvPr id="4" name="TextBox 3"/>
          <p:cNvSpPr txBox="1"/>
          <p:nvPr/>
        </p:nvSpPr>
        <p:spPr>
          <a:xfrm>
            <a:off x="-61923" y="1307163"/>
            <a:ext cx="3144322" cy="369332"/>
          </a:xfrm>
          <a:prstGeom prst="rect">
            <a:avLst/>
          </a:prstGeom>
          <a:noFill/>
        </p:spPr>
        <p:txBody>
          <a:bodyPr wrap="none" rtlCol="0">
            <a:spAutoFit/>
          </a:bodyPr>
          <a:lstStyle/>
          <a:p>
            <a:r>
              <a:rPr lang="en-US" b="1" dirty="0" smtClean="0"/>
              <a:t>Gini</a:t>
            </a:r>
            <a:r>
              <a:rPr lang="en-US" b="1" baseline="-25000" dirty="0" smtClean="0"/>
              <a:t>{income}</a:t>
            </a:r>
            <a:r>
              <a:rPr lang="en-US" b="1" dirty="0" smtClean="0"/>
              <a:t>=</a:t>
            </a:r>
            <a:r>
              <a:rPr lang="en-US" b="1" baseline="-25000" dirty="0" smtClean="0"/>
              <a:t>{medium and low ,</a:t>
            </a:r>
            <a:r>
              <a:rPr lang="en-US" b="1" dirty="0" smtClean="0"/>
              <a:t> </a:t>
            </a:r>
            <a:r>
              <a:rPr lang="en-US" b="1" baseline="-25000" dirty="0" smtClean="0"/>
              <a:t>high}</a:t>
            </a:r>
            <a:r>
              <a:rPr lang="en-US" b="1" dirty="0" smtClean="0"/>
              <a:t>(D)</a:t>
            </a:r>
            <a:endParaRPr lang="en-IN" b="1" dirty="0"/>
          </a:p>
        </p:txBody>
      </p:sp>
      <p:cxnSp>
        <p:nvCxnSpPr>
          <p:cNvPr id="11" name="Straight Connector 10"/>
          <p:cNvCxnSpPr/>
          <p:nvPr/>
        </p:nvCxnSpPr>
        <p:spPr>
          <a:xfrm flipV="1">
            <a:off x="5061397" y="1707273"/>
            <a:ext cx="1294653" cy="242949"/>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6356050" y="1307163"/>
            <a:ext cx="3689471" cy="646331"/>
          </a:xfrm>
          <a:prstGeom prst="rect">
            <a:avLst/>
          </a:prstGeom>
          <a:noFill/>
        </p:spPr>
        <p:txBody>
          <a:bodyPr wrap="square" rtlCol="0">
            <a:spAutoFit/>
          </a:bodyPr>
          <a:lstStyle/>
          <a:p>
            <a:r>
              <a:rPr lang="en-US" dirty="0" smtClean="0"/>
              <a:t>This is probability of yes and no of the medium and low combined</a:t>
            </a:r>
            <a:endParaRPr lang="en-IN" dirty="0"/>
          </a:p>
        </p:txBody>
      </p:sp>
      <p:cxnSp>
        <p:nvCxnSpPr>
          <p:cNvPr id="15" name="Straight Connector 14"/>
          <p:cNvCxnSpPr>
            <a:endCxn id="13" idx="3"/>
          </p:cNvCxnSpPr>
          <p:nvPr/>
        </p:nvCxnSpPr>
        <p:spPr>
          <a:xfrm flipV="1">
            <a:off x="8628845" y="1630329"/>
            <a:ext cx="1416676" cy="609781"/>
          </a:xfrm>
          <a:prstGeom prst="line">
            <a:avLst/>
          </a:prstGeom>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974362" y="1177355"/>
            <a:ext cx="2148575" cy="923330"/>
          </a:xfrm>
          <a:prstGeom prst="rect">
            <a:avLst/>
          </a:prstGeom>
          <a:noFill/>
        </p:spPr>
        <p:txBody>
          <a:bodyPr wrap="square" rtlCol="0">
            <a:spAutoFit/>
          </a:bodyPr>
          <a:lstStyle/>
          <a:p>
            <a:r>
              <a:rPr lang="en-US" dirty="0" smtClean="0"/>
              <a:t>This is probability of yes and no of only high</a:t>
            </a:r>
            <a:endParaRPr lang="en-IN" dirty="0"/>
          </a:p>
        </p:txBody>
      </p:sp>
    </p:spTree>
    <p:extLst>
      <p:ext uri="{BB962C8B-B14F-4D97-AF65-F5344CB8AC3E}">
        <p14:creationId xmlns:p14="http://schemas.microsoft.com/office/powerpoint/2010/main" val="313760471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 Attribute Selection Measures- Gini Index</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Evaluating age, we obtain {youth, senior} (or {middle aged}) as the best split for age with a Gini index of 0.375.</a:t>
            </a:r>
          </a:p>
          <a:p>
            <a:pPr algn="just">
              <a:lnSpc>
                <a:spcPct val="100000"/>
              </a:lnSpc>
            </a:pPr>
            <a:r>
              <a:rPr lang="en-US" dirty="0"/>
              <a:t>The attributes student and </a:t>
            </a:r>
            <a:r>
              <a:rPr lang="en-US" dirty="0" smtClean="0"/>
              <a:t>credit rating </a:t>
            </a:r>
            <a:r>
              <a:rPr lang="en-US" dirty="0"/>
              <a:t>are both binary, with Gini index values of 0.367 and 0.429, respectively.</a:t>
            </a:r>
          </a:p>
        </p:txBody>
      </p:sp>
      <p:pic>
        <p:nvPicPr>
          <p:cNvPr id="6" name="Picture 5">
            <a:extLst>
              <a:ext uri="{FF2B5EF4-FFF2-40B4-BE49-F238E27FC236}">
                <a16:creationId xmlns="" xmlns:a16="http://schemas.microsoft.com/office/drawing/2014/main" id="{CBACE5AC-EA41-4C4F-9AA7-6BDF3112B8C2}"/>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7" name="Content Placeholder 2">
            <a:extLst>
              <a:ext uri="{FF2B5EF4-FFF2-40B4-BE49-F238E27FC236}">
                <a16:creationId xmlns="" xmlns:a16="http://schemas.microsoft.com/office/drawing/2014/main" id="{B7FE943C-8763-4C16-BCEE-2BAF685473B3}"/>
              </a:ext>
            </a:extLst>
          </p:cNvPr>
          <p:cNvSpPr txBox="1">
            <a:spLocks/>
          </p:cNvSpPr>
          <p:nvPr/>
        </p:nvSpPr>
        <p:spPr>
          <a:xfrm>
            <a:off x="0" y="3037840"/>
            <a:ext cx="6207760" cy="3820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Gini index for the subsets {low, high} and {medium} is 0.458 </a:t>
            </a:r>
          </a:p>
          <a:p>
            <a:pPr algn="just">
              <a:lnSpc>
                <a:spcPct val="100000"/>
              </a:lnSpc>
            </a:pPr>
            <a:r>
              <a:rPr lang="en-US" dirty="0"/>
              <a:t>{medium, high} and {low}= 0.450 </a:t>
            </a:r>
          </a:p>
        </p:txBody>
      </p:sp>
    </p:spTree>
    <p:extLst>
      <p:ext uri="{BB962C8B-B14F-4D97-AF65-F5344CB8AC3E}">
        <p14:creationId xmlns:p14="http://schemas.microsoft.com/office/powerpoint/2010/main" val="1822368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table may have additional rows or columns to provide totals. </a:t>
            </a:r>
          </a:p>
          <a:p>
            <a:pPr algn="just">
              <a:lnSpc>
                <a:spcPct val="100000"/>
              </a:lnSpc>
            </a:pPr>
            <a:r>
              <a:rPr lang="en-US" dirty="0"/>
              <a:t>For example, in the confusion matrix has P and N as shown in table.</a:t>
            </a:r>
          </a:p>
          <a:p>
            <a:pPr algn="just">
              <a:lnSpc>
                <a:spcPct val="100000"/>
              </a:lnSpc>
            </a:pPr>
            <a:r>
              <a:rPr lang="en-US" dirty="0"/>
              <a:t>In addition, P’ is the number of tuples that were labeled as positive (TP + FP). </a:t>
            </a:r>
          </a:p>
          <a:p>
            <a:pPr algn="just">
              <a:lnSpc>
                <a:spcPct val="100000"/>
              </a:lnSpc>
            </a:pPr>
            <a:r>
              <a:rPr lang="en-US" dirty="0"/>
              <a:t>N’ is the number of tuples that were labeled as negative (TN + FN). </a:t>
            </a:r>
          </a:p>
          <a:p>
            <a:pPr algn="just">
              <a:lnSpc>
                <a:spcPct val="100000"/>
              </a:lnSpc>
            </a:pPr>
            <a:r>
              <a:rPr lang="en-US" dirty="0"/>
              <a:t>The total number of tuples is TP + TN + FP + TN, or P + N, or P’ + N’. </a:t>
            </a:r>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spTree>
    <p:extLst>
      <p:ext uri="{BB962C8B-B14F-4D97-AF65-F5344CB8AC3E}">
        <p14:creationId xmlns:p14="http://schemas.microsoft.com/office/powerpoint/2010/main" val="6257892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5699078" cy="4351338"/>
          </a:xfrm>
        </p:spPr>
        <p:txBody>
          <a:bodyPr>
            <a:normAutofit fontScale="62500" lnSpcReduction="20000"/>
          </a:bodyPr>
          <a:lstStyle/>
          <a:p>
            <a:r>
              <a:rPr lang="en-US" dirty="0" smtClean="0"/>
              <a:t>Age</a:t>
            </a:r>
          </a:p>
          <a:p>
            <a:r>
              <a:rPr lang="en-US" dirty="0" smtClean="0"/>
              <a:t>youth:-1-(</a:t>
            </a:r>
            <a:r>
              <a:rPr lang="en-US" dirty="0"/>
              <a:t>2</a:t>
            </a:r>
            <a:r>
              <a:rPr lang="en-US" dirty="0" smtClean="0"/>
              <a:t>/5)</a:t>
            </a:r>
            <a:r>
              <a:rPr lang="en-US" baseline="30000" dirty="0" smtClean="0"/>
              <a:t>2</a:t>
            </a:r>
            <a:r>
              <a:rPr lang="en-US" dirty="0" smtClean="0"/>
              <a:t>-(3/5)</a:t>
            </a:r>
            <a:r>
              <a:rPr lang="en-US" baseline="30000" dirty="0" smtClean="0"/>
              <a:t>2</a:t>
            </a:r>
            <a:r>
              <a:rPr lang="en-US" dirty="0" smtClean="0"/>
              <a:t>=0.48</a:t>
            </a:r>
          </a:p>
          <a:p>
            <a:r>
              <a:rPr lang="en-US" dirty="0" smtClean="0"/>
              <a:t>Middle:-1-(4/4)</a:t>
            </a:r>
            <a:r>
              <a:rPr lang="en-US" baseline="30000" dirty="0" smtClean="0"/>
              <a:t>2</a:t>
            </a:r>
            <a:r>
              <a:rPr lang="en-US" dirty="0" smtClean="0"/>
              <a:t>=0</a:t>
            </a:r>
          </a:p>
          <a:p>
            <a:r>
              <a:rPr lang="en-US" dirty="0" smtClean="0"/>
              <a:t>Senior:-1-(3/5)</a:t>
            </a:r>
            <a:r>
              <a:rPr lang="en-US" baseline="30000" dirty="0" smtClean="0"/>
              <a:t>2</a:t>
            </a:r>
            <a:r>
              <a:rPr lang="en-US" dirty="0" smtClean="0"/>
              <a:t>-(2/5)</a:t>
            </a:r>
            <a:r>
              <a:rPr lang="en-US" baseline="30000" dirty="0" smtClean="0"/>
              <a:t>2</a:t>
            </a:r>
            <a:r>
              <a:rPr lang="en-US" dirty="0" smtClean="0"/>
              <a:t>=0.48</a:t>
            </a:r>
          </a:p>
          <a:p>
            <a:r>
              <a:rPr lang="en-US" dirty="0" smtClean="0"/>
              <a:t>0.48*(</a:t>
            </a:r>
            <a:r>
              <a:rPr lang="en-US" dirty="0"/>
              <a:t>5</a:t>
            </a:r>
            <a:r>
              <a:rPr lang="en-US" dirty="0" smtClean="0"/>
              <a:t>/14)+0*(4/14)+0.48*(5/14)=0.029</a:t>
            </a:r>
          </a:p>
          <a:p>
            <a:endParaRPr lang="en-US" dirty="0"/>
          </a:p>
          <a:p>
            <a:r>
              <a:rPr lang="en-US" dirty="0" smtClean="0"/>
              <a:t>Income</a:t>
            </a:r>
          </a:p>
          <a:p>
            <a:r>
              <a:rPr lang="en-US" dirty="0" smtClean="0"/>
              <a:t>High:-1-(2/4)</a:t>
            </a:r>
            <a:r>
              <a:rPr lang="en-US" baseline="30000" dirty="0" smtClean="0"/>
              <a:t>2</a:t>
            </a:r>
            <a:r>
              <a:rPr lang="en-US" dirty="0" smtClean="0"/>
              <a:t>-(2/4)</a:t>
            </a:r>
            <a:r>
              <a:rPr lang="en-US" baseline="30000" dirty="0" smtClean="0"/>
              <a:t>2</a:t>
            </a:r>
            <a:r>
              <a:rPr lang="en-US" dirty="0" smtClean="0"/>
              <a:t>=0.5</a:t>
            </a:r>
          </a:p>
          <a:p>
            <a:r>
              <a:rPr lang="en-US" dirty="0" smtClean="0"/>
              <a:t>Medium=1-(4/6)</a:t>
            </a:r>
            <a:r>
              <a:rPr lang="en-US" baseline="30000" dirty="0" smtClean="0"/>
              <a:t>2</a:t>
            </a:r>
            <a:r>
              <a:rPr lang="en-US" dirty="0" smtClean="0"/>
              <a:t>-(2/6)</a:t>
            </a:r>
            <a:r>
              <a:rPr lang="en-US" baseline="30000" dirty="0" smtClean="0"/>
              <a:t>2</a:t>
            </a:r>
            <a:r>
              <a:rPr lang="en-US" dirty="0" smtClean="0"/>
              <a:t>=0.44</a:t>
            </a:r>
          </a:p>
          <a:p>
            <a:r>
              <a:rPr lang="en-US" dirty="0" smtClean="0"/>
              <a:t>Low:-1-(3/4)</a:t>
            </a:r>
            <a:r>
              <a:rPr lang="en-US" baseline="30000" dirty="0" smtClean="0"/>
              <a:t>2</a:t>
            </a:r>
            <a:r>
              <a:rPr lang="en-US" dirty="0" smtClean="0"/>
              <a:t>-(1/4)</a:t>
            </a:r>
            <a:r>
              <a:rPr lang="en-US" baseline="30000" dirty="0" smtClean="0"/>
              <a:t>2</a:t>
            </a:r>
            <a:r>
              <a:rPr lang="en-US" dirty="0" smtClean="0"/>
              <a:t>=0.375</a:t>
            </a:r>
          </a:p>
          <a:p>
            <a:r>
              <a:rPr lang="en-US" dirty="0" smtClean="0"/>
              <a:t>0.5*(4/14)+0.44*(6/14)+0.375(4/14)=0.438</a:t>
            </a:r>
          </a:p>
          <a:p>
            <a:endParaRPr lang="en-US" dirty="0" smtClean="0"/>
          </a:p>
          <a:p>
            <a:r>
              <a:rPr lang="en-US" dirty="0" smtClean="0"/>
              <a:t>So here age </a:t>
            </a:r>
            <a:r>
              <a:rPr lang="en-US" dirty="0" err="1" smtClean="0"/>
              <a:t>gini</a:t>
            </a:r>
            <a:r>
              <a:rPr lang="en-US" dirty="0" smtClean="0"/>
              <a:t> is smallest from all so we </a:t>
            </a:r>
            <a:r>
              <a:rPr lang="en-US" dirty="0" smtClean="0"/>
              <a:t>divide </a:t>
            </a:r>
            <a:r>
              <a:rPr lang="en-US" dirty="0" smtClean="0"/>
              <a:t>from age</a:t>
            </a:r>
            <a:endParaRPr lang="en-US" dirty="0"/>
          </a:p>
          <a:p>
            <a:endParaRPr lang="en-IN" dirty="0"/>
          </a:p>
        </p:txBody>
      </p:sp>
      <p:sp>
        <p:nvSpPr>
          <p:cNvPr id="4" name="TextBox 3"/>
          <p:cNvSpPr txBox="1"/>
          <p:nvPr/>
        </p:nvSpPr>
        <p:spPr>
          <a:xfrm>
            <a:off x="6837529" y="2088107"/>
            <a:ext cx="4516272" cy="2585323"/>
          </a:xfrm>
          <a:prstGeom prst="rect">
            <a:avLst/>
          </a:prstGeom>
          <a:noFill/>
        </p:spPr>
        <p:txBody>
          <a:bodyPr wrap="square" rtlCol="0">
            <a:spAutoFit/>
          </a:bodyPr>
          <a:lstStyle/>
          <a:p>
            <a:r>
              <a:rPr lang="en-US" dirty="0"/>
              <a:t>Student</a:t>
            </a:r>
          </a:p>
          <a:p>
            <a:r>
              <a:rPr lang="en-US" dirty="0"/>
              <a:t>Yes:-1-(6/7)</a:t>
            </a:r>
            <a:r>
              <a:rPr lang="en-US" baseline="30000" dirty="0"/>
              <a:t>2</a:t>
            </a:r>
            <a:r>
              <a:rPr lang="en-US" dirty="0"/>
              <a:t>-(1/7)</a:t>
            </a:r>
            <a:r>
              <a:rPr lang="en-US" baseline="30000" dirty="0"/>
              <a:t>2</a:t>
            </a:r>
            <a:r>
              <a:rPr lang="en-US" dirty="0"/>
              <a:t>=0.24</a:t>
            </a:r>
          </a:p>
          <a:p>
            <a:r>
              <a:rPr lang="en-US" dirty="0"/>
              <a:t>No:-1-(3/7)</a:t>
            </a:r>
            <a:r>
              <a:rPr lang="en-US" baseline="30000" dirty="0"/>
              <a:t>2</a:t>
            </a:r>
            <a:r>
              <a:rPr lang="en-US" dirty="0"/>
              <a:t>-(4/7)</a:t>
            </a:r>
            <a:r>
              <a:rPr lang="en-US" baseline="30000" dirty="0"/>
              <a:t>2</a:t>
            </a:r>
            <a:r>
              <a:rPr lang="en-US" dirty="0"/>
              <a:t>=0.65</a:t>
            </a:r>
          </a:p>
          <a:p>
            <a:r>
              <a:rPr lang="en-US" dirty="0"/>
              <a:t>0.24*(7/14)+0.65*(7/14)=0.44</a:t>
            </a:r>
          </a:p>
          <a:p>
            <a:endParaRPr lang="en-US" dirty="0" smtClean="0"/>
          </a:p>
          <a:p>
            <a:r>
              <a:rPr lang="en-US" dirty="0" smtClean="0"/>
              <a:t>Credit</a:t>
            </a:r>
          </a:p>
          <a:p>
            <a:r>
              <a:rPr lang="en-US" dirty="0" smtClean="0"/>
              <a:t>Fair:-1-(6/8)</a:t>
            </a:r>
            <a:r>
              <a:rPr lang="en-US" baseline="30000" dirty="0" smtClean="0"/>
              <a:t>2</a:t>
            </a:r>
            <a:r>
              <a:rPr lang="en-US" dirty="0" smtClean="0"/>
              <a:t>-(2/8)</a:t>
            </a:r>
            <a:r>
              <a:rPr lang="en-US" baseline="30000" dirty="0" smtClean="0"/>
              <a:t>2</a:t>
            </a:r>
            <a:r>
              <a:rPr lang="en-US" dirty="0" smtClean="0"/>
              <a:t>=0.375</a:t>
            </a:r>
          </a:p>
          <a:p>
            <a:r>
              <a:rPr lang="en-US" dirty="0" smtClean="0"/>
              <a:t>Excellent:-1-(3/6)</a:t>
            </a:r>
            <a:r>
              <a:rPr lang="en-US" baseline="30000" dirty="0" smtClean="0"/>
              <a:t>2</a:t>
            </a:r>
            <a:r>
              <a:rPr lang="en-US" dirty="0" smtClean="0"/>
              <a:t>-(3/6)</a:t>
            </a:r>
            <a:r>
              <a:rPr lang="en-US" baseline="30000" dirty="0" smtClean="0"/>
              <a:t>2</a:t>
            </a:r>
            <a:r>
              <a:rPr lang="en-US" dirty="0" smtClean="0"/>
              <a:t>=0.5</a:t>
            </a:r>
          </a:p>
          <a:p>
            <a:r>
              <a:rPr lang="en-US" dirty="0" smtClean="0"/>
              <a:t>0.375*(8/14)+0.5*(6/14)=0.42</a:t>
            </a:r>
            <a:endParaRPr lang="en-IN" dirty="0"/>
          </a:p>
        </p:txBody>
      </p:sp>
    </p:spTree>
    <p:extLst>
      <p:ext uri="{BB962C8B-B14F-4D97-AF65-F5344CB8AC3E}">
        <p14:creationId xmlns:p14="http://schemas.microsoft.com/office/powerpoint/2010/main" val="54053712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5699078" cy="4351338"/>
          </a:xfrm>
        </p:spPr>
        <p:txBody>
          <a:bodyPr>
            <a:normAutofit fontScale="92500" lnSpcReduction="10000"/>
          </a:bodyPr>
          <a:lstStyle/>
          <a:p>
            <a:pPr marL="0" indent="0">
              <a:buNone/>
            </a:pPr>
            <a:endParaRPr lang="en-US" dirty="0" smtClean="0"/>
          </a:p>
          <a:p>
            <a:endParaRPr lang="en-US" dirty="0"/>
          </a:p>
          <a:p>
            <a:r>
              <a:rPr lang="en-US" dirty="0" smtClean="0"/>
              <a:t>Income</a:t>
            </a:r>
          </a:p>
          <a:p>
            <a:r>
              <a:rPr lang="en-US" dirty="0" smtClean="0"/>
              <a:t>High:-1-(2/2)</a:t>
            </a:r>
            <a:r>
              <a:rPr lang="en-US" baseline="30000" dirty="0" smtClean="0"/>
              <a:t>2</a:t>
            </a:r>
            <a:r>
              <a:rPr lang="en-US" dirty="0" smtClean="0"/>
              <a:t>=0</a:t>
            </a:r>
          </a:p>
          <a:p>
            <a:r>
              <a:rPr lang="en-US" dirty="0" smtClean="0"/>
              <a:t>Medium=1-(1/2)</a:t>
            </a:r>
            <a:r>
              <a:rPr lang="en-US" baseline="30000" dirty="0" smtClean="0"/>
              <a:t>2</a:t>
            </a:r>
            <a:r>
              <a:rPr lang="en-US" dirty="0" smtClean="0"/>
              <a:t>-(1/2)</a:t>
            </a:r>
            <a:r>
              <a:rPr lang="en-US" baseline="30000" dirty="0" smtClean="0"/>
              <a:t>2</a:t>
            </a:r>
            <a:r>
              <a:rPr lang="en-US" dirty="0" smtClean="0"/>
              <a:t>=0.5</a:t>
            </a:r>
          </a:p>
          <a:p>
            <a:r>
              <a:rPr lang="en-US" dirty="0" smtClean="0"/>
              <a:t>Low:-1-(1/1)</a:t>
            </a:r>
            <a:r>
              <a:rPr lang="en-US" baseline="30000" dirty="0" smtClean="0"/>
              <a:t>2</a:t>
            </a:r>
            <a:r>
              <a:rPr lang="en-US" dirty="0" smtClean="0"/>
              <a:t>=0</a:t>
            </a:r>
          </a:p>
          <a:p>
            <a:r>
              <a:rPr lang="en-US" dirty="0" smtClean="0"/>
              <a:t>0*(2/5)+0.5*(2/5)+0(1/5)=0.2</a:t>
            </a:r>
          </a:p>
          <a:p>
            <a:endParaRPr lang="en-US" dirty="0" smtClean="0"/>
          </a:p>
          <a:p>
            <a:r>
              <a:rPr lang="en-US" dirty="0" smtClean="0"/>
              <a:t>So here student </a:t>
            </a:r>
            <a:r>
              <a:rPr lang="en-US" dirty="0" err="1" smtClean="0"/>
              <a:t>gini</a:t>
            </a:r>
            <a:r>
              <a:rPr lang="en-US" dirty="0" smtClean="0"/>
              <a:t> is smallest from all so we </a:t>
            </a:r>
            <a:r>
              <a:rPr lang="en-US" dirty="0" smtClean="0"/>
              <a:t>divide </a:t>
            </a:r>
            <a:r>
              <a:rPr lang="en-US" dirty="0" smtClean="0"/>
              <a:t>from student</a:t>
            </a:r>
            <a:endParaRPr lang="en-US" dirty="0"/>
          </a:p>
          <a:p>
            <a:endParaRPr lang="en-IN" dirty="0"/>
          </a:p>
        </p:txBody>
      </p:sp>
      <p:sp>
        <p:nvSpPr>
          <p:cNvPr id="4" name="TextBox 3"/>
          <p:cNvSpPr txBox="1"/>
          <p:nvPr/>
        </p:nvSpPr>
        <p:spPr>
          <a:xfrm>
            <a:off x="6837529" y="2088107"/>
            <a:ext cx="4516272" cy="3970318"/>
          </a:xfrm>
          <a:prstGeom prst="rect">
            <a:avLst/>
          </a:prstGeom>
          <a:noFill/>
        </p:spPr>
        <p:txBody>
          <a:bodyPr wrap="square" rtlCol="0">
            <a:spAutoFit/>
          </a:bodyPr>
          <a:lstStyle/>
          <a:p>
            <a:r>
              <a:rPr lang="en-US" sz="2800" dirty="0"/>
              <a:t>Student</a:t>
            </a:r>
          </a:p>
          <a:p>
            <a:r>
              <a:rPr lang="en-US" sz="2800" dirty="0"/>
              <a:t>Yes:-1-</a:t>
            </a:r>
            <a:r>
              <a:rPr lang="en-US" sz="2800" dirty="0" smtClean="0"/>
              <a:t>(</a:t>
            </a:r>
            <a:r>
              <a:rPr lang="en-US" sz="2800" dirty="0"/>
              <a:t>3</a:t>
            </a:r>
            <a:r>
              <a:rPr lang="en-US" sz="2800" dirty="0" smtClean="0"/>
              <a:t>/3)</a:t>
            </a:r>
            <a:r>
              <a:rPr lang="en-US" sz="2800" baseline="30000" dirty="0" smtClean="0"/>
              <a:t>2</a:t>
            </a:r>
            <a:r>
              <a:rPr lang="en-US" sz="2800" dirty="0" smtClean="0"/>
              <a:t>=0</a:t>
            </a:r>
            <a:endParaRPr lang="en-US" sz="2800" dirty="0"/>
          </a:p>
          <a:p>
            <a:r>
              <a:rPr lang="en-US" sz="2800" dirty="0"/>
              <a:t>No:-1-</a:t>
            </a:r>
            <a:r>
              <a:rPr lang="en-US" sz="2800" dirty="0" smtClean="0"/>
              <a:t>(</a:t>
            </a:r>
            <a:r>
              <a:rPr lang="en-US" sz="2800" dirty="0"/>
              <a:t>2</a:t>
            </a:r>
            <a:r>
              <a:rPr lang="en-US" sz="2800" dirty="0" smtClean="0"/>
              <a:t>/2)</a:t>
            </a:r>
            <a:r>
              <a:rPr lang="en-US" sz="2800" baseline="30000" dirty="0" smtClean="0"/>
              <a:t>2</a:t>
            </a:r>
            <a:r>
              <a:rPr lang="en-US" sz="2800" dirty="0" smtClean="0"/>
              <a:t>=0</a:t>
            </a:r>
            <a:endParaRPr lang="en-US" sz="2800" dirty="0"/>
          </a:p>
          <a:p>
            <a:r>
              <a:rPr lang="en-US" sz="2800" dirty="0" smtClean="0"/>
              <a:t>0*(</a:t>
            </a:r>
            <a:r>
              <a:rPr lang="en-US" sz="2800" dirty="0"/>
              <a:t>3</a:t>
            </a:r>
            <a:r>
              <a:rPr lang="en-US" sz="2800" dirty="0" smtClean="0"/>
              <a:t>/5)+0*(</a:t>
            </a:r>
            <a:r>
              <a:rPr lang="en-US" sz="2800" dirty="0"/>
              <a:t>2</a:t>
            </a:r>
            <a:r>
              <a:rPr lang="en-US" sz="2800" dirty="0" smtClean="0"/>
              <a:t>/5)=0</a:t>
            </a:r>
            <a:endParaRPr lang="en-US" sz="2800" dirty="0"/>
          </a:p>
          <a:p>
            <a:endParaRPr lang="en-US" sz="2800" dirty="0" smtClean="0"/>
          </a:p>
          <a:p>
            <a:r>
              <a:rPr lang="en-US" sz="2800" dirty="0" smtClean="0"/>
              <a:t>Credit</a:t>
            </a:r>
          </a:p>
          <a:p>
            <a:r>
              <a:rPr lang="en-US" sz="2800" dirty="0" smtClean="0"/>
              <a:t>Fair:-1-(1/3)</a:t>
            </a:r>
            <a:r>
              <a:rPr lang="en-US" sz="2800" baseline="30000" dirty="0" smtClean="0"/>
              <a:t>2</a:t>
            </a:r>
            <a:r>
              <a:rPr lang="en-US" sz="2800" dirty="0" smtClean="0"/>
              <a:t>-(2/3)</a:t>
            </a:r>
            <a:r>
              <a:rPr lang="en-US" sz="2800" baseline="30000" dirty="0" smtClean="0"/>
              <a:t>2</a:t>
            </a:r>
            <a:r>
              <a:rPr lang="en-US" sz="2800" dirty="0" smtClean="0"/>
              <a:t>=0.44</a:t>
            </a:r>
          </a:p>
          <a:p>
            <a:r>
              <a:rPr lang="en-US" sz="2800" dirty="0" smtClean="0"/>
              <a:t>Excellent:-1-(1/2)</a:t>
            </a:r>
            <a:r>
              <a:rPr lang="en-US" sz="2800" baseline="30000" dirty="0" smtClean="0"/>
              <a:t>2</a:t>
            </a:r>
            <a:r>
              <a:rPr lang="en-US" sz="2800" dirty="0" smtClean="0"/>
              <a:t>-(1/2)</a:t>
            </a:r>
            <a:r>
              <a:rPr lang="en-US" sz="2800" baseline="30000" dirty="0" smtClean="0"/>
              <a:t>2</a:t>
            </a:r>
            <a:r>
              <a:rPr lang="en-US" sz="2800" dirty="0" smtClean="0"/>
              <a:t>=0.5</a:t>
            </a:r>
          </a:p>
          <a:p>
            <a:r>
              <a:rPr lang="en-US" sz="2800" dirty="0" smtClean="0"/>
              <a:t>0.44*(3/5)+0.5*(2/5)=0.46</a:t>
            </a:r>
            <a:endParaRPr lang="en-IN" sz="2800" dirty="0"/>
          </a:p>
        </p:txBody>
      </p:sp>
    </p:spTree>
    <p:extLst>
      <p:ext uri="{BB962C8B-B14F-4D97-AF65-F5344CB8AC3E}">
        <p14:creationId xmlns:p14="http://schemas.microsoft.com/office/powerpoint/2010/main" val="415306539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838200" y="1825625"/>
            <a:ext cx="5699078" cy="4351338"/>
          </a:xfrm>
        </p:spPr>
        <p:txBody>
          <a:bodyPr>
            <a:normAutofit lnSpcReduction="10000"/>
          </a:bodyPr>
          <a:lstStyle/>
          <a:p>
            <a:pPr marL="0" indent="0">
              <a:buNone/>
            </a:pPr>
            <a:endParaRPr lang="en-US" dirty="0" smtClean="0"/>
          </a:p>
          <a:p>
            <a:endParaRPr lang="en-US" dirty="0"/>
          </a:p>
          <a:p>
            <a:r>
              <a:rPr lang="en-US" dirty="0" smtClean="0"/>
              <a:t>Income</a:t>
            </a:r>
          </a:p>
          <a:p>
            <a:r>
              <a:rPr lang="en-US" dirty="0" smtClean="0"/>
              <a:t>medium:-1-(2/3)</a:t>
            </a:r>
            <a:r>
              <a:rPr lang="en-US" baseline="30000" dirty="0" smtClean="0"/>
              <a:t>2</a:t>
            </a:r>
            <a:r>
              <a:rPr lang="en-US" dirty="0" smtClean="0"/>
              <a:t>-(1/3)</a:t>
            </a:r>
            <a:r>
              <a:rPr lang="en-US" baseline="30000" dirty="0" smtClean="0"/>
              <a:t>2</a:t>
            </a:r>
            <a:r>
              <a:rPr lang="en-US" dirty="0" smtClean="0"/>
              <a:t>=0.44</a:t>
            </a:r>
          </a:p>
          <a:p>
            <a:r>
              <a:rPr lang="en-US" dirty="0" smtClean="0"/>
              <a:t>Low:-1-(1/2)</a:t>
            </a:r>
            <a:r>
              <a:rPr lang="en-US" baseline="30000" dirty="0" smtClean="0"/>
              <a:t>2</a:t>
            </a:r>
            <a:r>
              <a:rPr lang="en-US" dirty="0" smtClean="0"/>
              <a:t>-(1/2)</a:t>
            </a:r>
            <a:r>
              <a:rPr lang="en-US" baseline="30000" dirty="0" smtClean="0"/>
              <a:t>2</a:t>
            </a:r>
            <a:r>
              <a:rPr lang="en-US" dirty="0" smtClean="0"/>
              <a:t>=0.5</a:t>
            </a:r>
          </a:p>
          <a:p>
            <a:r>
              <a:rPr lang="en-US" dirty="0" smtClean="0"/>
              <a:t>0.44*(3/5)+0.5*(2/5)+0(1/5)=0.46</a:t>
            </a:r>
          </a:p>
          <a:p>
            <a:endParaRPr lang="en-US" dirty="0" smtClean="0"/>
          </a:p>
          <a:p>
            <a:r>
              <a:rPr lang="en-US" dirty="0" smtClean="0"/>
              <a:t>So here credit </a:t>
            </a:r>
            <a:r>
              <a:rPr lang="en-US" dirty="0" err="1" smtClean="0"/>
              <a:t>gini</a:t>
            </a:r>
            <a:r>
              <a:rPr lang="en-US" dirty="0" smtClean="0"/>
              <a:t> is smallest from all so we </a:t>
            </a:r>
            <a:r>
              <a:rPr lang="en-US" dirty="0" smtClean="0"/>
              <a:t>divide </a:t>
            </a:r>
            <a:r>
              <a:rPr lang="en-US" dirty="0" smtClean="0"/>
              <a:t>from credit</a:t>
            </a:r>
            <a:endParaRPr lang="en-US" dirty="0"/>
          </a:p>
          <a:p>
            <a:endParaRPr lang="en-IN" dirty="0"/>
          </a:p>
        </p:txBody>
      </p:sp>
      <p:sp>
        <p:nvSpPr>
          <p:cNvPr id="4" name="TextBox 3"/>
          <p:cNvSpPr txBox="1"/>
          <p:nvPr/>
        </p:nvSpPr>
        <p:spPr>
          <a:xfrm>
            <a:off x="6837529" y="2088107"/>
            <a:ext cx="4516272" cy="4401205"/>
          </a:xfrm>
          <a:prstGeom prst="rect">
            <a:avLst/>
          </a:prstGeom>
          <a:noFill/>
        </p:spPr>
        <p:txBody>
          <a:bodyPr wrap="square" rtlCol="0">
            <a:spAutoFit/>
          </a:bodyPr>
          <a:lstStyle/>
          <a:p>
            <a:r>
              <a:rPr lang="en-US" sz="2800" dirty="0"/>
              <a:t>Student</a:t>
            </a:r>
          </a:p>
          <a:p>
            <a:r>
              <a:rPr lang="en-US" sz="2800" dirty="0"/>
              <a:t>Yes</a:t>
            </a:r>
            <a:r>
              <a:rPr lang="en-US" sz="2800" dirty="0" smtClean="0"/>
              <a:t>:-</a:t>
            </a:r>
            <a:r>
              <a:rPr lang="en-US" sz="2800" dirty="0"/>
              <a:t>1-(2/3)</a:t>
            </a:r>
            <a:r>
              <a:rPr lang="en-US" sz="2800" baseline="30000" dirty="0"/>
              <a:t>2</a:t>
            </a:r>
            <a:r>
              <a:rPr lang="en-US" sz="2800" dirty="0"/>
              <a:t>-(1/3)</a:t>
            </a:r>
            <a:r>
              <a:rPr lang="en-US" sz="2800" baseline="30000" dirty="0"/>
              <a:t>2</a:t>
            </a:r>
            <a:r>
              <a:rPr lang="en-US" sz="2800" dirty="0"/>
              <a:t>=0.44</a:t>
            </a:r>
          </a:p>
          <a:p>
            <a:r>
              <a:rPr lang="en-US" sz="2800" dirty="0" smtClean="0"/>
              <a:t>No:-</a:t>
            </a:r>
            <a:r>
              <a:rPr lang="en-US" sz="2800" dirty="0"/>
              <a:t>1-(1/2)</a:t>
            </a:r>
            <a:r>
              <a:rPr lang="en-US" sz="2800" baseline="30000" dirty="0"/>
              <a:t>2</a:t>
            </a:r>
            <a:r>
              <a:rPr lang="en-US" sz="2800" dirty="0"/>
              <a:t>-(1/2)</a:t>
            </a:r>
            <a:r>
              <a:rPr lang="en-US" sz="2800" baseline="30000" dirty="0"/>
              <a:t>2</a:t>
            </a:r>
            <a:r>
              <a:rPr lang="en-US" sz="2800" dirty="0"/>
              <a:t>=0.5</a:t>
            </a:r>
          </a:p>
          <a:p>
            <a:r>
              <a:rPr lang="en-US" sz="2800" dirty="0"/>
              <a:t>0.44*(3/5)+0.5*(2/5)+0(1/5)=0.46</a:t>
            </a:r>
          </a:p>
          <a:p>
            <a:endParaRPr lang="en-US" sz="2800" dirty="0" smtClean="0"/>
          </a:p>
          <a:p>
            <a:r>
              <a:rPr lang="en-US" sz="2800" dirty="0" smtClean="0"/>
              <a:t>Credit</a:t>
            </a:r>
          </a:p>
          <a:p>
            <a:r>
              <a:rPr lang="en-US" sz="2800" dirty="0" smtClean="0"/>
              <a:t>Fair:-1-(3/3)</a:t>
            </a:r>
            <a:r>
              <a:rPr lang="en-US" sz="2800" baseline="30000" dirty="0" smtClean="0"/>
              <a:t>2</a:t>
            </a:r>
            <a:r>
              <a:rPr lang="en-US" sz="2800" dirty="0" smtClean="0"/>
              <a:t>=0</a:t>
            </a:r>
          </a:p>
          <a:p>
            <a:r>
              <a:rPr lang="en-US" sz="2800" dirty="0" smtClean="0"/>
              <a:t>Excellent:-1-(2/2)</a:t>
            </a:r>
            <a:r>
              <a:rPr lang="en-US" sz="2800" baseline="30000" dirty="0" smtClean="0"/>
              <a:t>2</a:t>
            </a:r>
            <a:r>
              <a:rPr lang="en-US" sz="2800" dirty="0" smtClean="0"/>
              <a:t>=0</a:t>
            </a:r>
          </a:p>
          <a:p>
            <a:r>
              <a:rPr lang="en-US" sz="2800" dirty="0" smtClean="0"/>
              <a:t>0*(3/5)+0*(2/5)=0</a:t>
            </a:r>
            <a:endParaRPr lang="en-IN" sz="2800" dirty="0"/>
          </a:p>
        </p:txBody>
      </p:sp>
    </p:spTree>
    <p:extLst>
      <p:ext uri="{BB962C8B-B14F-4D97-AF65-F5344CB8AC3E}">
        <p14:creationId xmlns:p14="http://schemas.microsoft.com/office/powerpoint/2010/main" val="18350077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2"/>
          <a:srcRect l="6520" t="3555"/>
          <a:stretch/>
        </p:blipFill>
        <p:spPr>
          <a:xfrm>
            <a:off x="4686080" y="20908"/>
            <a:ext cx="6314624" cy="4351339"/>
          </a:xfrm>
          <a:prstGeom prst="rect">
            <a:avLst/>
          </a:prstGeom>
        </p:spPr>
      </p:pic>
      <p:sp>
        <p:nvSpPr>
          <p:cNvPr id="4" name="Title 3"/>
          <p:cNvSpPr>
            <a:spLocks noGrp="1"/>
          </p:cNvSpPr>
          <p:nvPr>
            <p:ph type="title"/>
          </p:nvPr>
        </p:nvSpPr>
        <p:spPr/>
        <p:txBody>
          <a:bodyPr/>
          <a:lstStyle/>
          <a:p>
            <a:endParaRPr lang="en-IN"/>
          </a:p>
        </p:txBody>
      </p:sp>
      <p:graphicFrame>
        <p:nvGraphicFramePr>
          <p:cNvPr id="9" name="Table 8"/>
          <p:cNvGraphicFramePr>
            <a:graphicFrameLocks noGrp="1"/>
          </p:cNvGraphicFramePr>
          <p:nvPr>
            <p:extLst>
              <p:ext uri="{D42A27DB-BD31-4B8C-83A1-F6EECF244321}">
                <p14:modId xmlns:p14="http://schemas.microsoft.com/office/powerpoint/2010/main" val="2747051113"/>
              </p:ext>
            </p:extLst>
          </p:nvPr>
        </p:nvGraphicFramePr>
        <p:xfrm>
          <a:off x="162256" y="5058863"/>
          <a:ext cx="4054902" cy="1483360"/>
        </p:xfrm>
        <a:graphic>
          <a:graphicData uri="http://schemas.openxmlformats.org/drawingml/2006/table">
            <a:tbl>
              <a:tblPr firstRow="1" bandRow="1">
                <a:tableStyleId>{5940675A-B579-460E-94D1-54222C63F5DA}</a:tableStyleId>
              </a:tblPr>
              <a:tblGrid>
                <a:gridCol w="1025099"/>
                <a:gridCol w="928048"/>
                <a:gridCol w="1405719"/>
                <a:gridCol w="696036"/>
              </a:tblGrid>
              <a:tr h="370840">
                <a:tc>
                  <a:txBody>
                    <a:bodyPr/>
                    <a:lstStyle/>
                    <a:p>
                      <a:r>
                        <a:rPr lang="en-US" dirty="0" smtClean="0"/>
                        <a:t>Income</a:t>
                      </a:r>
                      <a:endParaRPr lang="en-IN" dirty="0"/>
                    </a:p>
                  </a:txBody>
                  <a:tcPr/>
                </a:tc>
                <a:tc>
                  <a:txBody>
                    <a:bodyPr/>
                    <a:lstStyle/>
                    <a:p>
                      <a:r>
                        <a:rPr lang="en-US" dirty="0" smtClean="0"/>
                        <a:t>Student</a:t>
                      </a:r>
                      <a:endParaRPr lang="en-IN" dirty="0"/>
                    </a:p>
                  </a:txBody>
                  <a:tcPr/>
                </a:tc>
                <a:tc>
                  <a:txBody>
                    <a:bodyPr/>
                    <a:lstStyle/>
                    <a:p>
                      <a:r>
                        <a:rPr lang="en-US" dirty="0" smtClean="0"/>
                        <a:t>Credit rating</a:t>
                      </a:r>
                      <a:endParaRPr lang="en-IN" dirty="0"/>
                    </a:p>
                  </a:txBody>
                  <a:tcPr/>
                </a:tc>
                <a:tc>
                  <a:txBody>
                    <a:bodyPr/>
                    <a:lstStyle/>
                    <a:p>
                      <a:r>
                        <a:rPr lang="en-US" dirty="0" smtClean="0"/>
                        <a:t>Class</a:t>
                      </a:r>
                      <a:endParaRPr lang="en-IN" dirty="0"/>
                    </a:p>
                  </a:txBody>
                  <a:tcPr/>
                </a:tc>
              </a:tr>
              <a:tr h="370840">
                <a:tc>
                  <a:txBody>
                    <a:bodyPr/>
                    <a:lstStyle/>
                    <a:p>
                      <a:r>
                        <a:rPr lang="en-US" dirty="0" smtClean="0"/>
                        <a:t>High</a:t>
                      </a:r>
                      <a:endParaRPr lang="en-IN" dirty="0"/>
                    </a:p>
                  </a:txBody>
                  <a:tcPr/>
                </a:tc>
                <a:tc>
                  <a:txBody>
                    <a:bodyPr/>
                    <a:lstStyle/>
                    <a:p>
                      <a:r>
                        <a:rPr lang="en-US" dirty="0" smtClean="0"/>
                        <a:t>No</a:t>
                      </a:r>
                      <a:endParaRPr lang="en-IN" dirty="0"/>
                    </a:p>
                  </a:txBody>
                  <a:tcPr/>
                </a:tc>
                <a:tc>
                  <a:txBody>
                    <a:bodyPr/>
                    <a:lstStyle/>
                    <a:p>
                      <a:r>
                        <a:rPr lang="en-US" dirty="0" smtClean="0"/>
                        <a:t>Fair</a:t>
                      </a:r>
                      <a:endParaRPr lang="en-IN" dirty="0"/>
                    </a:p>
                  </a:txBody>
                  <a:tcPr/>
                </a:tc>
                <a:tc>
                  <a:txBody>
                    <a:bodyPr/>
                    <a:lstStyle/>
                    <a:p>
                      <a:r>
                        <a:rPr lang="en-US" dirty="0" smtClean="0"/>
                        <a:t>No</a:t>
                      </a:r>
                      <a:endParaRPr lang="en-IN" dirty="0"/>
                    </a:p>
                  </a:txBody>
                  <a:tcPr/>
                </a:tc>
              </a:tr>
              <a:tr h="370840">
                <a:tc>
                  <a:txBody>
                    <a:bodyPr/>
                    <a:lstStyle/>
                    <a:p>
                      <a:r>
                        <a:rPr lang="en-US" dirty="0" smtClean="0"/>
                        <a:t>High</a:t>
                      </a:r>
                      <a:endParaRPr lang="en-IN" dirty="0"/>
                    </a:p>
                  </a:txBody>
                  <a:tcPr/>
                </a:tc>
                <a:tc>
                  <a:txBody>
                    <a:bodyPr/>
                    <a:lstStyle/>
                    <a:p>
                      <a:r>
                        <a:rPr lang="en-US" dirty="0" smtClean="0"/>
                        <a:t>No</a:t>
                      </a:r>
                      <a:endParaRPr lang="en-IN" dirty="0"/>
                    </a:p>
                  </a:txBody>
                  <a:tcPr/>
                </a:tc>
                <a:tc>
                  <a:txBody>
                    <a:bodyPr/>
                    <a:lstStyle/>
                    <a:p>
                      <a:r>
                        <a:rPr lang="en-US" dirty="0" smtClean="0"/>
                        <a:t>Excellent</a:t>
                      </a:r>
                      <a:endParaRPr lang="en-IN" dirty="0"/>
                    </a:p>
                  </a:txBody>
                  <a:tcPr/>
                </a:tc>
                <a:tc>
                  <a:txBody>
                    <a:bodyPr/>
                    <a:lstStyle/>
                    <a:p>
                      <a:r>
                        <a:rPr lang="en-US" dirty="0" smtClean="0"/>
                        <a:t>No</a:t>
                      </a:r>
                      <a:endParaRPr lang="en-IN" dirty="0"/>
                    </a:p>
                  </a:txBody>
                  <a:tcPr/>
                </a:tc>
              </a:tr>
              <a:tr h="370840">
                <a:tc>
                  <a:txBody>
                    <a:bodyPr/>
                    <a:lstStyle/>
                    <a:p>
                      <a:r>
                        <a:rPr lang="en-US" dirty="0" smtClean="0"/>
                        <a:t>Medium</a:t>
                      </a:r>
                      <a:endParaRPr lang="en-IN" dirty="0"/>
                    </a:p>
                  </a:txBody>
                  <a:tcPr/>
                </a:tc>
                <a:tc>
                  <a:txBody>
                    <a:bodyPr/>
                    <a:lstStyle/>
                    <a:p>
                      <a:r>
                        <a:rPr lang="en-US" dirty="0" smtClean="0"/>
                        <a:t>No</a:t>
                      </a:r>
                      <a:endParaRPr lang="en-IN" dirty="0"/>
                    </a:p>
                  </a:txBody>
                  <a:tcPr/>
                </a:tc>
                <a:tc>
                  <a:txBody>
                    <a:bodyPr/>
                    <a:lstStyle/>
                    <a:p>
                      <a:r>
                        <a:rPr lang="en-US" dirty="0" smtClean="0"/>
                        <a:t>Fair</a:t>
                      </a:r>
                      <a:endParaRPr lang="en-IN" dirty="0"/>
                    </a:p>
                  </a:txBody>
                  <a:tcPr/>
                </a:tc>
                <a:tc>
                  <a:txBody>
                    <a:bodyPr/>
                    <a:lstStyle/>
                    <a:p>
                      <a:r>
                        <a:rPr lang="en-US" dirty="0" smtClean="0"/>
                        <a:t>no</a:t>
                      </a:r>
                      <a:endParaRPr lang="en-IN"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4179380748"/>
              </p:ext>
            </p:extLst>
          </p:nvPr>
        </p:nvGraphicFramePr>
        <p:xfrm>
          <a:off x="4342490" y="5058863"/>
          <a:ext cx="5728420" cy="1112520"/>
        </p:xfrm>
        <a:graphic>
          <a:graphicData uri="http://schemas.openxmlformats.org/drawingml/2006/table">
            <a:tbl>
              <a:tblPr firstRow="1" bandRow="1">
                <a:tableStyleId>{5940675A-B579-460E-94D1-54222C63F5DA}</a:tableStyleId>
              </a:tblPr>
              <a:tblGrid>
                <a:gridCol w="1034728"/>
                <a:gridCol w="1037230"/>
                <a:gridCol w="1487606"/>
                <a:gridCol w="2168856"/>
              </a:tblGrid>
              <a:tr h="370840">
                <a:tc>
                  <a:txBody>
                    <a:bodyPr/>
                    <a:lstStyle/>
                    <a:p>
                      <a:r>
                        <a:rPr lang="en-US" dirty="0" smtClean="0"/>
                        <a:t>Income</a:t>
                      </a:r>
                      <a:endParaRPr lang="en-IN" dirty="0"/>
                    </a:p>
                  </a:txBody>
                  <a:tcPr/>
                </a:tc>
                <a:tc>
                  <a:txBody>
                    <a:bodyPr/>
                    <a:lstStyle/>
                    <a:p>
                      <a:r>
                        <a:rPr lang="en-US" dirty="0" smtClean="0"/>
                        <a:t>Student</a:t>
                      </a:r>
                      <a:endParaRPr lang="en-IN" dirty="0"/>
                    </a:p>
                  </a:txBody>
                  <a:tcPr/>
                </a:tc>
                <a:tc>
                  <a:txBody>
                    <a:bodyPr/>
                    <a:lstStyle/>
                    <a:p>
                      <a:r>
                        <a:rPr lang="en-US" dirty="0" smtClean="0"/>
                        <a:t>Credit rating</a:t>
                      </a:r>
                      <a:endParaRPr lang="en-IN" dirty="0"/>
                    </a:p>
                  </a:txBody>
                  <a:tcPr/>
                </a:tc>
                <a:tc>
                  <a:txBody>
                    <a:bodyPr/>
                    <a:lstStyle/>
                    <a:p>
                      <a:r>
                        <a:rPr lang="en-US" dirty="0" smtClean="0"/>
                        <a:t>Class</a:t>
                      </a:r>
                      <a:endParaRPr lang="en-IN" dirty="0"/>
                    </a:p>
                  </a:txBody>
                  <a:tcPr/>
                </a:tc>
              </a:tr>
              <a:tr h="370840">
                <a:tc>
                  <a:txBody>
                    <a:bodyPr/>
                    <a:lstStyle/>
                    <a:p>
                      <a:r>
                        <a:rPr lang="en-US" dirty="0" smtClean="0"/>
                        <a:t>Low</a:t>
                      </a:r>
                      <a:endParaRPr lang="en-IN" dirty="0"/>
                    </a:p>
                  </a:txBody>
                  <a:tcPr/>
                </a:tc>
                <a:tc>
                  <a:txBody>
                    <a:bodyPr/>
                    <a:lstStyle/>
                    <a:p>
                      <a:r>
                        <a:rPr lang="en-US" dirty="0" smtClean="0"/>
                        <a:t>Yes</a:t>
                      </a:r>
                      <a:endParaRPr lang="en-IN" dirty="0"/>
                    </a:p>
                  </a:txBody>
                  <a:tcPr/>
                </a:tc>
                <a:tc>
                  <a:txBody>
                    <a:bodyPr/>
                    <a:lstStyle/>
                    <a:p>
                      <a:r>
                        <a:rPr lang="en-US" dirty="0" smtClean="0"/>
                        <a:t>Fair</a:t>
                      </a:r>
                      <a:endParaRPr lang="en-IN" dirty="0"/>
                    </a:p>
                  </a:txBody>
                  <a:tcPr/>
                </a:tc>
                <a:tc>
                  <a:txBody>
                    <a:bodyPr/>
                    <a:lstStyle/>
                    <a:p>
                      <a:r>
                        <a:rPr lang="en-US" dirty="0" smtClean="0"/>
                        <a:t>Yes</a:t>
                      </a:r>
                      <a:endParaRPr lang="en-IN" dirty="0"/>
                    </a:p>
                  </a:txBody>
                  <a:tcPr/>
                </a:tc>
              </a:tr>
              <a:tr h="370840">
                <a:tc>
                  <a:txBody>
                    <a:bodyPr/>
                    <a:lstStyle/>
                    <a:p>
                      <a:r>
                        <a:rPr lang="en-US" dirty="0" smtClean="0"/>
                        <a:t>Medium</a:t>
                      </a:r>
                      <a:endParaRPr lang="en-IN" dirty="0"/>
                    </a:p>
                  </a:txBody>
                  <a:tcPr/>
                </a:tc>
                <a:tc>
                  <a:txBody>
                    <a:bodyPr/>
                    <a:lstStyle/>
                    <a:p>
                      <a:r>
                        <a:rPr lang="en-US" dirty="0" smtClean="0"/>
                        <a:t>Yes</a:t>
                      </a:r>
                      <a:endParaRPr lang="en-IN" dirty="0"/>
                    </a:p>
                  </a:txBody>
                  <a:tcPr/>
                </a:tc>
                <a:tc>
                  <a:txBody>
                    <a:bodyPr/>
                    <a:lstStyle/>
                    <a:p>
                      <a:r>
                        <a:rPr lang="en-US" dirty="0" smtClean="0"/>
                        <a:t>Excellent</a:t>
                      </a:r>
                      <a:endParaRPr lang="en-IN" dirty="0"/>
                    </a:p>
                  </a:txBody>
                  <a:tcPr/>
                </a:tc>
                <a:tc>
                  <a:txBody>
                    <a:bodyPr/>
                    <a:lstStyle/>
                    <a:p>
                      <a:r>
                        <a:rPr lang="en-US" dirty="0" smtClean="0"/>
                        <a:t>yes</a:t>
                      </a:r>
                      <a:endParaRPr lang="en-IN" dirty="0"/>
                    </a:p>
                  </a:txBody>
                  <a:tcPr/>
                </a:tc>
              </a:tr>
            </a:tbl>
          </a:graphicData>
        </a:graphic>
      </p:graphicFrame>
      <p:cxnSp>
        <p:nvCxnSpPr>
          <p:cNvPr id="14" name="Straight Connector 13"/>
          <p:cNvCxnSpPr/>
          <p:nvPr/>
        </p:nvCxnSpPr>
        <p:spPr>
          <a:xfrm flipH="1">
            <a:off x="1787857" y="3098042"/>
            <a:ext cx="3753134" cy="1960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554639" y="3098042"/>
            <a:ext cx="642961" cy="19608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7993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2"/>
          <a:srcRect l="6520" t="3555"/>
          <a:stretch/>
        </p:blipFill>
        <p:spPr>
          <a:xfrm>
            <a:off x="2134099" y="-147190"/>
            <a:ext cx="6314624" cy="4351339"/>
          </a:xfrm>
          <a:prstGeom prst="rect">
            <a:avLst/>
          </a:prstGeom>
        </p:spPr>
      </p:pic>
      <p:sp>
        <p:nvSpPr>
          <p:cNvPr id="4" name="Title 3"/>
          <p:cNvSpPr>
            <a:spLocks noGrp="1"/>
          </p:cNvSpPr>
          <p:nvPr>
            <p:ph type="title"/>
          </p:nvPr>
        </p:nvSpPr>
        <p:spPr/>
        <p:txBody>
          <a:bodyPr/>
          <a:lstStyle/>
          <a:p>
            <a:endParaRPr lang="en-IN"/>
          </a:p>
        </p:txBody>
      </p:sp>
      <p:graphicFrame>
        <p:nvGraphicFramePr>
          <p:cNvPr id="9" name="Table 8"/>
          <p:cNvGraphicFramePr>
            <a:graphicFrameLocks noGrp="1"/>
          </p:cNvGraphicFramePr>
          <p:nvPr>
            <p:extLst>
              <p:ext uri="{D42A27DB-BD31-4B8C-83A1-F6EECF244321}">
                <p14:modId xmlns:p14="http://schemas.microsoft.com/office/powerpoint/2010/main" val="708979038"/>
              </p:ext>
            </p:extLst>
          </p:nvPr>
        </p:nvGraphicFramePr>
        <p:xfrm>
          <a:off x="6164666" y="4818380"/>
          <a:ext cx="2794097" cy="1483360"/>
        </p:xfrm>
        <a:graphic>
          <a:graphicData uri="http://schemas.openxmlformats.org/drawingml/2006/table">
            <a:tbl>
              <a:tblPr firstRow="1" bandRow="1">
                <a:tableStyleId>{5940675A-B579-460E-94D1-54222C63F5DA}</a:tableStyleId>
              </a:tblPr>
              <a:tblGrid>
                <a:gridCol w="834485"/>
                <a:gridCol w="777922"/>
                <a:gridCol w="635780"/>
                <a:gridCol w="545910"/>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776690675"/>
              </p:ext>
            </p:extLst>
          </p:nvPr>
        </p:nvGraphicFramePr>
        <p:xfrm>
          <a:off x="9027429" y="4802154"/>
          <a:ext cx="3109187" cy="1112520"/>
        </p:xfrm>
        <a:graphic>
          <a:graphicData uri="http://schemas.openxmlformats.org/drawingml/2006/table">
            <a:tbl>
              <a:tblPr firstRow="1" bandRow="1">
                <a:tableStyleId>{5940675A-B579-460E-94D1-54222C63F5DA}</a:tableStyleId>
              </a:tblPr>
              <a:tblGrid>
                <a:gridCol w="830011"/>
                <a:gridCol w="777923"/>
                <a:gridCol w="859808"/>
                <a:gridCol w="641445"/>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bl>
          </a:graphicData>
        </a:graphic>
      </p:graphicFrame>
      <p:cxnSp>
        <p:nvCxnSpPr>
          <p:cNvPr id="14" name="Straight Connector 13"/>
          <p:cNvCxnSpPr>
            <a:endCxn id="9" idx="0"/>
          </p:cNvCxnSpPr>
          <p:nvPr/>
        </p:nvCxnSpPr>
        <p:spPr>
          <a:xfrm>
            <a:off x="7178722" y="2920621"/>
            <a:ext cx="382992" cy="18977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7178722" y="2920621"/>
            <a:ext cx="3043451" cy="188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6" name="Table 15"/>
          <p:cNvGraphicFramePr>
            <a:graphicFrameLocks noGrp="1"/>
          </p:cNvGraphicFramePr>
          <p:nvPr>
            <p:extLst>
              <p:ext uri="{D42A27DB-BD31-4B8C-83A1-F6EECF244321}">
                <p14:modId xmlns:p14="http://schemas.microsoft.com/office/powerpoint/2010/main" val="3862204236"/>
              </p:ext>
            </p:extLst>
          </p:nvPr>
        </p:nvGraphicFramePr>
        <p:xfrm>
          <a:off x="3023737" y="4802154"/>
          <a:ext cx="3072263" cy="1483360"/>
        </p:xfrm>
        <a:graphic>
          <a:graphicData uri="http://schemas.openxmlformats.org/drawingml/2006/table">
            <a:tbl>
              <a:tblPr firstRow="1" bandRow="1">
                <a:tableStyleId>{5940675A-B579-460E-94D1-54222C63F5DA}</a:tableStyleId>
              </a:tblPr>
              <a:tblGrid>
                <a:gridCol w="861326"/>
                <a:gridCol w="791570"/>
                <a:gridCol w="846161"/>
                <a:gridCol w="573206"/>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High</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High</a:t>
                      </a:r>
                      <a:endParaRPr lang="en-IN" sz="1400" dirty="0"/>
                    </a:p>
                  </a:txBody>
                  <a:tcPr/>
                </a:tc>
                <a:tc>
                  <a:txBody>
                    <a:bodyPr/>
                    <a:lstStyle/>
                    <a:p>
                      <a:r>
                        <a:rPr lang="en-US" sz="1400" dirty="0" smtClean="0"/>
                        <a:t>No</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No</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No</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no</a:t>
                      </a:r>
                      <a:endParaRPr lang="en-IN" sz="1400" dirty="0"/>
                    </a:p>
                  </a:txBody>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747408771"/>
              </p:ext>
            </p:extLst>
          </p:nvPr>
        </p:nvGraphicFramePr>
        <p:xfrm>
          <a:off x="-66530" y="4818380"/>
          <a:ext cx="3048862" cy="1112520"/>
        </p:xfrm>
        <a:graphic>
          <a:graphicData uri="http://schemas.openxmlformats.org/drawingml/2006/table">
            <a:tbl>
              <a:tblPr firstRow="1" bandRow="1">
                <a:tableStyleId>{5940675A-B579-460E-94D1-54222C63F5DA}</a:tableStyleId>
              </a:tblPr>
              <a:tblGrid>
                <a:gridCol w="810630"/>
                <a:gridCol w="827730"/>
                <a:gridCol w="832513"/>
                <a:gridCol w="577989"/>
              </a:tblGrid>
              <a:tr h="370840">
                <a:tc>
                  <a:txBody>
                    <a:bodyPr/>
                    <a:lstStyle/>
                    <a:p>
                      <a:r>
                        <a:rPr lang="en-US" sz="1400" dirty="0" smtClean="0"/>
                        <a:t>Income</a:t>
                      </a:r>
                      <a:endParaRPr lang="en-IN" sz="1400" dirty="0"/>
                    </a:p>
                  </a:txBody>
                  <a:tcPr/>
                </a:tc>
                <a:tc>
                  <a:txBody>
                    <a:bodyPr/>
                    <a:lstStyle/>
                    <a:p>
                      <a:r>
                        <a:rPr lang="en-US" sz="1400" dirty="0" smtClean="0"/>
                        <a:t>Student</a:t>
                      </a:r>
                      <a:endParaRPr lang="en-IN" sz="1400" dirty="0"/>
                    </a:p>
                  </a:txBody>
                  <a:tcPr/>
                </a:tc>
                <a:tc>
                  <a:txBody>
                    <a:bodyPr/>
                    <a:lstStyle/>
                    <a:p>
                      <a:r>
                        <a:rPr lang="en-US" sz="1400" dirty="0" smtClean="0"/>
                        <a:t>Credit</a:t>
                      </a:r>
                      <a:endParaRPr lang="en-IN" sz="1400" dirty="0"/>
                    </a:p>
                  </a:txBody>
                  <a:tcPr/>
                </a:tc>
                <a:tc>
                  <a:txBody>
                    <a:bodyPr/>
                    <a:lstStyle/>
                    <a:p>
                      <a:r>
                        <a:rPr lang="en-US" sz="1400" dirty="0" smtClean="0"/>
                        <a:t>Class</a:t>
                      </a:r>
                      <a:endParaRPr lang="en-IN" sz="1400" dirty="0"/>
                    </a:p>
                  </a:txBody>
                  <a:tcPr/>
                </a:tc>
              </a:tr>
              <a:tr h="370840">
                <a:tc>
                  <a:txBody>
                    <a:bodyPr/>
                    <a:lstStyle/>
                    <a:p>
                      <a:r>
                        <a:rPr lang="en-US" sz="1400" dirty="0" smtClean="0"/>
                        <a:t>Low</a:t>
                      </a:r>
                      <a:endParaRPr lang="en-IN" sz="1400" dirty="0"/>
                    </a:p>
                  </a:txBody>
                  <a:tcPr/>
                </a:tc>
                <a:tc>
                  <a:txBody>
                    <a:bodyPr/>
                    <a:lstStyle/>
                    <a:p>
                      <a:r>
                        <a:rPr lang="en-US" sz="1400" dirty="0" smtClean="0"/>
                        <a:t>Yes</a:t>
                      </a:r>
                      <a:endParaRPr lang="en-IN" sz="1400" dirty="0"/>
                    </a:p>
                  </a:txBody>
                  <a:tcPr/>
                </a:tc>
                <a:tc>
                  <a:txBody>
                    <a:bodyPr/>
                    <a:lstStyle/>
                    <a:p>
                      <a:r>
                        <a:rPr lang="en-US" sz="1400" dirty="0" smtClean="0"/>
                        <a:t>Fair</a:t>
                      </a:r>
                      <a:endParaRPr lang="en-IN" sz="1400" dirty="0"/>
                    </a:p>
                  </a:txBody>
                  <a:tcPr/>
                </a:tc>
                <a:tc>
                  <a:txBody>
                    <a:bodyPr/>
                    <a:lstStyle/>
                    <a:p>
                      <a:r>
                        <a:rPr lang="en-US" sz="1400" dirty="0" smtClean="0"/>
                        <a:t>Yes</a:t>
                      </a:r>
                      <a:endParaRPr lang="en-IN" sz="1400" dirty="0"/>
                    </a:p>
                  </a:txBody>
                  <a:tcPr/>
                </a:tc>
              </a:tr>
              <a:tr h="370840">
                <a:tc>
                  <a:txBody>
                    <a:bodyPr/>
                    <a:lstStyle/>
                    <a:p>
                      <a:r>
                        <a:rPr lang="en-US" sz="1400" dirty="0" smtClean="0"/>
                        <a:t>Medium</a:t>
                      </a:r>
                      <a:endParaRPr lang="en-IN" sz="1400" dirty="0"/>
                    </a:p>
                  </a:txBody>
                  <a:tcPr/>
                </a:tc>
                <a:tc>
                  <a:txBody>
                    <a:bodyPr/>
                    <a:lstStyle/>
                    <a:p>
                      <a:r>
                        <a:rPr lang="en-US" sz="1400" dirty="0" smtClean="0"/>
                        <a:t>Yes</a:t>
                      </a:r>
                      <a:endParaRPr lang="en-IN" sz="1400" dirty="0"/>
                    </a:p>
                  </a:txBody>
                  <a:tcPr/>
                </a:tc>
                <a:tc>
                  <a:txBody>
                    <a:bodyPr/>
                    <a:lstStyle/>
                    <a:p>
                      <a:r>
                        <a:rPr lang="en-US" sz="1400" dirty="0" smtClean="0"/>
                        <a:t>Excellent</a:t>
                      </a:r>
                      <a:endParaRPr lang="en-IN" sz="1400" dirty="0"/>
                    </a:p>
                  </a:txBody>
                  <a:tcPr/>
                </a:tc>
                <a:tc>
                  <a:txBody>
                    <a:bodyPr/>
                    <a:lstStyle/>
                    <a:p>
                      <a:r>
                        <a:rPr lang="en-US" sz="1400" dirty="0" smtClean="0"/>
                        <a:t>yes</a:t>
                      </a:r>
                      <a:endParaRPr lang="en-IN" sz="1400" dirty="0"/>
                    </a:p>
                  </a:txBody>
                  <a:tcPr/>
                </a:tc>
              </a:tr>
            </a:tbl>
          </a:graphicData>
        </a:graphic>
      </p:graphicFrame>
      <p:cxnSp>
        <p:nvCxnSpPr>
          <p:cNvPr id="20" name="Straight Connector 19"/>
          <p:cNvCxnSpPr/>
          <p:nvPr/>
        </p:nvCxnSpPr>
        <p:spPr>
          <a:xfrm flipH="1">
            <a:off x="994298" y="2920621"/>
            <a:ext cx="2185631" cy="1881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092403" y="2920621"/>
            <a:ext cx="926200" cy="1859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4447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81280" y="121280"/>
            <a:ext cx="12009120" cy="714738"/>
          </a:xfrm>
        </p:spPr>
        <p:txBody>
          <a:bodyPr>
            <a:normAutofit fontScale="90000"/>
          </a:bodyPr>
          <a:lstStyle/>
          <a:p>
            <a:pPr algn="ctr"/>
            <a:r>
              <a:rPr lang="en-US" sz="4000" dirty="0"/>
              <a:t>Decision Tree: Attribute Selection Measures- Information gain</a:t>
            </a:r>
            <a:endParaRPr lang="en-IN" sz="4000" dirty="0"/>
          </a:p>
        </p:txBody>
      </p:sp>
      <p:sp>
        <p:nvSpPr>
          <p:cNvPr id="7" name="Content Placeholder 2">
            <a:extLst>
              <a:ext uri="{FF2B5EF4-FFF2-40B4-BE49-F238E27FC236}">
                <a16:creationId xmlns="" xmlns:a16="http://schemas.microsoft.com/office/drawing/2014/main" id="{F11C76D9-E48A-44D7-85D0-5684E9ECD260}"/>
              </a:ext>
            </a:extLst>
          </p:cNvPr>
          <p:cNvSpPr txBox="1">
            <a:spLocks/>
          </p:cNvSpPr>
          <p:nvPr/>
        </p:nvSpPr>
        <p:spPr>
          <a:xfrm>
            <a:off x="731520" y="2702466"/>
            <a:ext cx="5466080" cy="41555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5" name="Picture 4">
            <a:extLst>
              <a:ext uri="{FF2B5EF4-FFF2-40B4-BE49-F238E27FC236}">
                <a16:creationId xmlns="" xmlns:a16="http://schemas.microsoft.com/office/drawing/2014/main" id="{C3230D3E-0126-4EAB-A241-7239E8ECB84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15" name="Picture 14">
            <a:extLst>
              <a:ext uri="{FF2B5EF4-FFF2-40B4-BE49-F238E27FC236}">
                <a16:creationId xmlns="" xmlns:a16="http://schemas.microsoft.com/office/drawing/2014/main" id="{64ABA7E4-AD34-48A8-BC34-7A0585478B2E}"/>
              </a:ext>
            </a:extLst>
          </p:cNvPr>
          <p:cNvPicPr>
            <a:picLocks noChangeAspect="1"/>
          </p:cNvPicPr>
          <p:nvPr/>
        </p:nvPicPr>
        <p:blipFill rotWithShape="1">
          <a:blip r:embed="rId3"/>
          <a:srcRect l="6520" t="3555"/>
          <a:stretch/>
        </p:blipFill>
        <p:spPr>
          <a:xfrm>
            <a:off x="4897" y="836018"/>
            <a:ext cx="6314624" cy="4351339"/>
          </a:xfrm>
          <a:prstGeom prst="rect">
            <a:avLst/>
          </a:prstGeom>
        </p:spPr>
      </p:pic>
      <p:pic>
        <p:nvPicPr>
          <p:cNvPr id="3" name="Picture 2">
            <a:extLst>
              <a:ext uri="{FF2B5EF4-FFF2-40B4-BE49-F238E27FC236}">
                <a16:creationId xmlns="" xmlns:a16="http://schemas.microsoft.com/office/drawing/2014/main" id="{7305945B-4E48-409B-9137-73A3883B679E}"/>
              </a:ext>
            </a:extLst>
          </p:cNvPr>
          <p:cNvPicPr>
            <a:picLocks noChangeAspect="1"/>
          </p:cNvPicPr>
          <p:nvPr/>
        </p:nvPicPr>
        <p:blipFill rotWithShape="1">
          <a:blip r:embed="rId4"/>
          <a:srcRect l="7575" t="5355"/>
          <a:stretch/>
        </p:blipFill>
        <p:spPr>
          <a:xfrm>
            <a:off x="7020560" y="689284"/>
            <a:ext cx="4491690" cy="2005564"/>
          </a:xfrm>
          <a:prstGeom prst="rect">
            <a:avLst/>
          </a:prstGeom>
        </p:spPr>
      </p:pic>
    </p:spTree>
    <p:extLst>
      <p:ext uri="{BB962C8B-B14F-4D97-AF65-F5344CB8AC3E}">
        <p14:creationId xmlns:p14="http://schemas.microsoft.com/office/powerpoint/2010/main" val="19644011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Decision Tree</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marL="0" indent="0" algn="just">
              <a:lnSpc>
                <a:spcPct val="100000"/>
              </a:lnSpc>
              <a:buNone/>
            </a:pPr>
            <a:r>
              <a:rPr lang="en-US" dirty="0"/>
              <a:t>The three measures, in general, return good results but</a:t>
            </a:r>
          </a:p>
          <a:p>
            <a:pPr algn="just">
              <a:lnSpc>
                <a:spcPct val="100000"/>
              </a:lnSpc>
            </a:pPr>
            <a:r>
              <a:rPr lang="en-US" dirty="0"/>
              <a:t>Information gain: </a:t>
            </a:r>
          </a:p>
          <a:p>
            <a:pPr lvl="1" algn="just">
              <a:lnSpc>
                <a:spcPct val="100000"/>
              </a:lnSpc>
              <a:buFont typeface="Wingdings" panose="05000000000000000000" pitchFamily="2" charset="2"/>
              <a:buChar char="Ø"/>
            </a:pPr>
            <a:r>
              <a:rPr lang="en-US" sz="2800" dirty="0"/>
              <a:t>biased towards multivalued attributes</a:t>
            </a:r>
          </a:p>
          <a:p>
            <a:pPr algn="just">
              <a:lnSpc>
                <a:spcPct val="100000"/>
              </a:lnSpc>
            </a:pPr>
            <a:r>
              <a:rPr lang="en-US" dirty="0"/>
              <a:t>Gain ratio: </a:t>
            </a:r>
          </a:p>
          <a:p>
            <a:pPr lvl="1" algn="just">
              <a:lnSpc>
                <a:spcPct val="100000"/>
              </a:lnSpc>
              <a:buFont typeface="Wingdings" panose="05000000000000000000" pitchFamily="2" charset="2"/>
              <a:buChar char="Ø"/>
            </a:pPr>
            <a:r>
              <a:rPr lang="en-US" sz="2800" dirty="0"/>
              <a:t>tends to prefer unbalanced splits in which one partition is much smaller than the others</a:t>
            </a:r>
          </a:p>
          <a:p>
            <a:pPr algn="just">
              <a:lnSpc>
                <a:spcPct val="100000"/>
              </a:lnSpc>
            </a:pPr>
            <a:r>
              <a:rPr lang="en-US" dirty="0"/>
              <a:t>Gini index: </a:t>
            </a:r>
          </a:p>
          <a:p>
            <a:pPr lvl="1" algn="just">
              <a:lnSpc>
                <a:spcPct val="100000"/>
              </a:lnSpc>
              <a:buFont typeface="Wingdings" panose="05000000000000000000" pitchFamily="2" charset="2"/>
              <a:buChar char="Ø"/>
            </a:pPr>
            <a:r>
              <a:rPr lang="en-US" sz="2800" dirty="0"/>
              <a:t>biased to multivalued attributes</a:t>
            </a:r>
          </a:p>
          <a:p>
            <a:pPr lvl="1" algn="just">
              <a:lnSpc>
                <a:spcPct val="100000"/>
              </a:lnSpc>
              <a:buFont typeface="Wingdings" panose="05000000000000000000" pitchFamily="2" charset="2"/>
              <a:buChar char="Ø"/>
            </a:pPr>
            <a:r>
              <a:rPr lang="en-US" sz="2800" dirty="0"/>
              <a:t>has difficulty when # of classes is large</a:t>
            </a:r>
          </a:p>
          <a:p>
            <a:pPr lvl="1" algn="just">
              <a:lnSpc>
                <a:spcPct val="100000"/>
              </a:lnSpc>
              <a:buFont typeface="Wingdings" panose="05000000000000000000" pitchFamily="2" charset="2"/>
              <a:buChar char="Ø"/>
            </a:pPr>
            <a:r>
              <a:rPr lang="en-US" sz="2800" dirty="0"/>
              <a:t>tends to favor tests that result in equal-sized partitions and purity in both partitions</a:t>
            </a:r>
          </a:p>
        </p:txBody>
      </p:sp>
    </p:spTree>
    <p:extLst>
      <p:ext uri="{BB962C8B-B14F-4D97-AF65-F5344CB8AC3E}">
        <p14:creationId xmlns:p14="http://schemas.microsoft.com/office/powerpoint/2010/main" val="27227696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Bayesian classifiers are statistical classifiers. </a:t>
            </a:r>
          </a:p>
          <a:p>
            <a:pPr algn="just">
              <a:lnSpc>
                <a:spcPct val="100000"/>
              </a:lnSpc>
            </a:pPr>
            <a:r>
              <a:rPr lang="en-US" dirty="0"/>
              <a:t>Bayesian classifier can predict class membership probabilities such as the probability that a given tuple belongs to a particular class.</a:t>
            </a:r>
          </a:p>
          <a:p>
            <a:pPr algn="just">
              <a:lnSpc>
                <a:spcPct val="100000"/>
              </a:lnSpc>
            </a:pPr>
            <a:r>
              <a:rPr lang="en-US" dirty="0"/>
              <a:t>Bayesian classification is based on Bayes’ theorem.</a:t>
            </a:r>
          </a:p>
          <a:p>
            <a:pPr algn="just">
              <a:lnSpc>
                <a:spcPct val="100000"/>
              </a:lnSpc>
            </a:pPr>
            <a:r>
              <a:rPr lang="en-US" dirty="0"/>
              <a:t>A simple Bayesian classifier known as the naïve Bayesian classifier.</a:t>
            </a:r>
          </a:p>
          <a:p>
            <a:pPr algn="just">
              <a:lnSpc>
                <a:spcPct val="100000"/>
              </a:lnSpc>
            </a:pPr>
            <a:r>
              <a:rPr lang="en-US" dirty="0"/>
              <a:t>Naïve Bayesian classifiers assume that the effect of an attribute value on a given class is independent of the values of the other attributes.</a:t>
            </a:r>
          </a:p>
          <a:p>
            <a:pPr algn="just">
              <a:lnSpc>
                <a:spcPct val="100000"/>
              </a:lnSpc>
            </a:pPr>
            <a:endParaRPr lang="en-US" dirty="0"/>
          </a:p>
          <a:p>
            <a:pPr algn="just">
              <a:lnSpc>
                <a:spcPct val="100000"/>
              </a:lnSpc>
            </a:pPr>
            <a:endParaRPr lang="en-US" dirty="0"/>
          </a:p>
          <a:p>
            <a:pPr algn="just">
              <a:lnSpc>
                <a:spcPct val="100000"/>
              </a:lnSpc>
            </a:pPr>
            <a:r>
              <a:rPr lang="en-US" dirty="0"/>
              <a:t>Bayes’ theorem is useful in that it provides a way of calculating the posterior probability, </a:t>
            </a:r>
            <a:r>
              <a:rPr lang="en-US" i="1" dirty="0"/>
              <a:t>P(H|X)</a:t>
            </a:r>
            <a:r>
              <a:rPr lang="en-US" dirty="0"/>
              <a:t> from </a:t>
            </a:r>
            <a:r>
              <a:rPr lang="en-US" i="1" dirty="0"/>
              <a:t>P(H), P(X|H), </a:t>
            </a:r>
            <a:r>
              <a:rPr lang="en-US" dirty="0"/>
              <a:t>and</a:t>
            </a:r>
            <a:r>
              <a:rPr lang="en-US" i="1" dirty="0"/>
              <a:t> P(X)</a:t>
            </a:r>
            <a:r>
              <a:rPr lang="en-US" dirty="0"/>
              <a:t>.</a:t>
            </a:r>
          </a:p>
        </p:txBody>
      </p:sp>
      <p:pic>
        <p:nvPicPr>
          <p:cNvPr id="4" name="Picture 3">
            <a:extLst>
              <a:ext uri="{FF2B5EF4-FFF2-40B4-BE49-F238E27FC236}">
                <a16:creationId xmlns="" xmlns:a16="http://schemas.microsoft.com/office/drawing/2014/main" id="{17906A76-89EC-4D5C-8F29-87939D44010C}"/>
              </a:ext>
            </a:extLst>
          </p:cNvPr>
          <p:cNvPicPr>
            <a:picLocks noChangeAspect="1"/>
          </p:cNvPicPr>
          <p:nvPr/>
        </p:nvPicPr>
        <p:blipFill rotWithShape="1">
          <a:blip r:embed="rId2"/>
          <a:srcRect l="4286" t="10784" b="6601"/>
          <a:stretch/>
        </p:blipFill>
        <p:spPr>
          <a:xfrm>
            <a:off x="4734560" y="4511217"/>
            <a:ext cx="2996247" cy="711023"/>
          </a:xfrm>
          <a:prstGeom prst="rect">
            <a:avLst/>
          </a:prstGeom>
        </p:spPr>
      </p:pic>
    </p:spTree>
    <p:extLst>
      <p:ext uri="{BB962C8B-B14F-4D97-AF65-F5344CB8AC3E}">
        <p14:creationId xmlns:p14="http://schemas.microsoft.com/office/powerpoint/2010/main" val="20577919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For example, X is a 35-year-old customer with an income of $40,000. Suppose that H is the hypothesis that our customer will buy a computer. </a:t>
            </a:r>
          </a:p>
          <a:p>
            <a:pPr algn="just">
              <a:lnSpc>
                <a:spcPct val="100000"/>
              </a:lnSpc>
            </a:pPr>
            <a:r>
              <a:rPr lang="en-US" dirty="0"/>
              <a:t>Then </a:t>
            </a:r>
            <a:r>
              <a:rPr lang="en-US" i="1" dirty="0"/>
              <a:t>P(H|X) </a:t>
            </a:r>
            <a:r>
              <a:rPr lang="en-US" dirty="0"/>
              <a:t>reflects the probability that customer X will buy a computer given that we know the customer’s age and income. </a:t>
            </a:r>
          </a:p>
        </p:txBody>
      </p:sp>
      <p:pic>
        <p:nvPicPr>
          <p:cNvPr id="5" name="Picture 4">
            <a:extLst>
              <a:ext uri="{FF2B5EF4-FFF2-40B4-BE49-F238E27FC236}">
                <a16:creationId xmlns="" xmlns:a16="http://schemas.microsoft.com/office/drawing/2014/main" id="{19E9A322-C04A-43F3-B7A3-E5D653913A36}"/>
              </a:ext>
            </a:extLst>
          </p:cNvPr>
          <p:cNvPicPr>
            <a:picLocks noChangeAspect="1"/>
          </p:cNvPicPr>
          <p:nvPr/>
        </p:nvPicPr>
        <p:blipFill rotWithShape="1">
          <a:blip r:embed="rId2"/>
          <a:srcRect l="4286" t="10784" b="6601"/>
          <a:stretch/>
        </p:blipFill>
        <p:spPr>
          <a:xfrm>
            <a:off x="4734560" y="2895777"/>
            <a:ext cx="2996247" cy="711023"/>
          </a:xfrm>
          <a:prstGeom prst="rect">
            <a:avLst/>
          </a:prstGeom>
        </p:spPr>
      </p:pic>
    </p:spTree>
    <p:extLst>
      <p:ext uri="{BB962C8B-B14F-4D97-AF65-F5344CB8AC3E}">
        <p14:creationId xmlns:p14="http://schemas.microsoft.com/office/powerpoint/2010/main" val="23181395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Bayes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classifiers assume that the effect of an attribute value on a given class is independent of the values of the other attributes.</a:t>
            </a:r>
          </a:p>
          <a:p>
            <a:pPr algn="just">
              <a:lnSpc>
                <a:spcPct val="100000"/>
              </a:lnSpc>
            </a:pPr>
            <a:endParaRPr lang="en-US" dirty="0"/>
          </a:p>
          <a:p>
            <a:pPr algn="just">
              <a:lnSpc>
                <a:spcPct val="100000"/>
              </a:lnSpc>
            </a:pPr>
            <a:endParaRPr lang="en-US" dirty="0"/>
          </a:p>
          <a:p>
            <a:pPr algn="just">
              <a:lnSpc>
                <a:spcPct val="100000"/>
              </a:lnSpc>
            </a:pPr>
            <a:r>
              <a:rPr lang="en-US" dirty="0"/>
              <a:t>For example, X is a 35-year-old customer with an income of $40,000. Suppose that H is the hypothesis that our customer will buy a computer. </a:t>
            </a:r>
          </a:p>
          <a:p>
            <a:pPr algn="just">
              <a:lnSpc>
                <a:spcPct val="100000"/>
              </a:lnSpc>
            </a:pPr>
            <a:r>
              <a:rPr lang="en-US" dirty="0"/>
              <a:t>Then </a:t>
            </a:r>
            <a:r>
              <a:rPr lang="en-US" i="1" dirty="0"/>
              <a:t>P(H|X) </a:t>
            </a:r>
            <a:r>
              <a:rPr lang="en-US" dirty="0"/>
              <a:t>reflects the probability that customer X will buy a computer given that we know the customer’s age and income. </a:t>
            </a:r>
          </a:p>
        </p:txBody>
      </p:sp>
      <p:pic>
        <p:nvPicPr>
          <p:cNvPr id="4" name="Picture 3">
            <a:extLst>
              <a:ext uri="{FF2B5EF4-FFF2-40B4-BE49-F238E27FC236}">
                <a16:creationId xmlns="" xmlns:a16="http://schemas.microsoft.com/office/drawing/2014/main" id="{17906A76-89EC-4D5C-8F29-87939D44010C}"/>
              </a:ext>
            </a:extLst>
          </p:cNvPr>
          <p:cNvPicPr>
            <a:picLocks noChangeAspect="1"/>
          </p:cNvPicPr>
          <p:nvPr/>
        </p:nvPicPr>
        <p:blipFill rotWithShape="1">
          <a:blip r:embed="rId2"/>
          <a:srcRect l="4286" t="10784" b="6601"/>
          <a:stretch/>
        </p:blipFill>
        <p:spPr>
          <a:xfrm>
            <a:off x="4597876" y="1839137"/>
            <a:ext cx="2996247" cy="711023"/>
          </a:xfrm>
          <a:prstGeom prst="rect">
            <a:avLst/>
          </a:prstGeom>
        </p:spPr>
      </p:pic>
    </p:spTree>
    <p:extLst>
      <p:ext uri="{BB962C8B-B14F-4D97-AF65-F5344CB8AC3E}">
        <p14:creationId xmlns:p14="http://schemas.microsoft.com/office/powerpoint/2010/main" val="21007347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4373500" y="1967220"/>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7" name="TextBox 6"/>
              <p:cNvSpPr txBox="1">
                <a:spLocks noRot="1" noChangeAspect="1" noMove="1" noResize="1" noEditPoints="1" noAdjustHandles="1" noChangeArrowheads="1" noChangeShapeType="1" noTextEdit="1"/>
              </p:cNvSpPr>
              <p:nvPr/>
            </p:nvSpPr>
            <p:spPr>
              <a:xfrm>
                <a:off x="4373500" y="1967220"/>
                <a:ext cx="2565780" cy="393249"/>
              </a:xfrm>
              <a:prstGeom prst="rect">
                <a:avLst/>
              </a:prstGeom>
              <a:blipFill rotWithShape="0">
                <a:blip r:embed="rId3"/>
                <a:stretch>
                  <a:fillRect l="-5463" t="-4688" b="-21875"/>
                </a:stretch>
              </a:blipFill>
            </p:spPr>
            <p:txBody>
              <a:bodyPr/>
              <a:lstStyle/>
              <a:p>
                <a:r>
                  <a:rPr lang="en-IN">
                    <a:noFill/>
                  </a:rPr>
                  <a:t> </a:t>
                </a:r>
              </a:p>
            </p:txBody>
          </p:sp>
        </mc:Fallback>
      </mc:AlternateContent>
    </p:spTree>
    <p:extLst>
      <p:ext uri="{BB962C8B-B14F-4D97-AF65-F5344CB8AC3E}">
        <p14:creationId xmlns:p14="http://schemas.microsoft.com/office/powerpoint/2010/main" val="5261831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2164" y="119655"/>
            <a:ext cx="11867866" cy="6581396"/>
          </a:xfrm>
        </p:spPr>
        <p:txBody>
          <a:bodyPr>
            <a:normAutofit lnSpcReduction="10000"/>
          </a:bodyPr>
          <a:lstStyle/>
          <a:p>
            <a:pPr fontAlgn="base"/>
            <a:r>
              <a:rPr lang="en-US" b="1" dirty="0"/>
              <a:t>Examples</a:t>
            </a:r>
          </a:p>
          <a:p>
            <a:pPr fontAlgn="base"/>
            <a:r>
              <a:rPr lang="en-US" dirty="0"/>
              <a:t>1.  </a:t>
            </a:r>
            <a:r>
              <a:rPr lang="en-US" dirty="0" err="1"/>
              <a:t>SpamAssassin</a:t>
            </a:r>
            <a:r>
              <a:rPr lang="en-US" dirty="0"/>
              <a:t> works as a mail filter to identify the spam in which users train the system. In emails, it considers patterns in the words which are  marked as spam by the users. For Example, it may have learned that the word “release” is marked as spam in 30% of the emails. Concluding 0.8% of non-spam mails which includes the word “release” and 40% of all emails which are received by the user is spam. Find the probability that a mail is a spam if the word “release” seems in it</a:t>
            </a:r>
            <a:r>
              <a:rPr lang="en-US" dirty="0" smtClean="0"/>
              <a:t>.</a:t>
            </a:r>
          </a:p>
          <a:p>
            <a:pPr marL="0" lvl="0" indent="0" eaLnBrk="0" fontAlgn="base" hangingPunct="0">
              <a:lnSpc>
                <a:spcPct val="100000"/>
              </a:lnSpc>
              <a:spcBef>
                <a:spcPct val="0"/>
              </a:spcBef>
              <a:spcAft>
                <a:spcPct val="0"/>
              </a:spcAft>
              <a:buNone/>
            </a:pPr>
            <a:r>
              <a:rPr lang="en-US" b="1" dirty="0">
                <a:solidFill>
                  <a:srgbClr val="273239"/>
                </a:solidFill>
                <a:latin typeface="Consolas" panose="020B0609020204030204" pitchFamily="49" charset="0"/>
              </a:rPr>
              <a:t>Solution :</a:t>
            </a:r>
            <a:r>
              <a:rPr lang="en-US" dirty="0">
                <a:solidFill>
                  <a:srgbClr val="273239"/>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dirty="0">
                <a:solidFill>
                  <a:srgbClr val="273239"/>
                </a:solidFill>
                <a:latin typeface="Calibri (Body)"/>
              </a:rPr>
              <a:t>Given, P(Release | Spam) = 0.30 </a:t>
            </a:r>
          </a:p>
          <a:p>
            <a:pPr marL="0" lvl="0" indent="0" eaLnBrk="0" fontAlgn="base" hangingPunct="0">
              <a:lnSpc>
                <a:spcPct val="100000"/>
              </a:lnSpc>
              <a:spcBef>
                <a:spcPct val="0"/>
              </a:spcBef>
              <a:spcAft>
                <a:spcPct val="0"/>
              </a:spcAft>
              <a:buNone/>
            </a:pPr>
            <a:r>
              <a:rPr lang="en-US" dirty="0">
                <a:solidFill>
                  <a:srgbClr val="273239"/>
                </a:solidFill>
                <a:latin typeface="Calibri (Body)"/>
              </a:rPr>
              <a:t>P(Release | Non Spam) = 0.008 </a:t>
            </a:r>
          </a:p>
          <a:p>
            <a:pPr marL="0" lvl="0" indent="0" eaLnBrk="0" fontAlgn="base" hangingPunct="0">
              <a:lnSpc>
                <a:spcPct val="100000"/>
              </a:lnSpc>
              <a:spcBef>
                <a:spcPct val="0"/>
              </a:spcBef>
              <a:spcAft>
                <a:spcPct val="0"/>
              </a:spcAft>
              <a:buNone/>
            </a:pPr>
            <a:r>
              <a:rPr lang="en-US" dirty="0">
                <a:solidFill>
                  <a:srgbClr val="273239"/>
                </a:solidFill>
                <a:latin typeface="Calibri (Body)"/>
              </a:rPr>
              <a:t>P(Spam) = 0.40 =&gt; P(Non Spam) = 0.40 </a:t>
            </a:r>
          </a:p>
          <a:p>
            <a:pPr marL="0" lvl="0" indent="0" eaLnBrk="0" fontAlgn="base" hangingPunct="0">
              <a:lnSpc>
                <a:spcPct val="100000"/>
              </a:lnSpc>
              <a:spcBef>
                <a:spcPct val="0"/>
              </a:spcBef>
              <a:spcAft>
                <a:spcPct val="0"/>
              </a:spcAft>
              <a:buNone/>
            </a:pPr>
            <a:r>
              <a:rPr lang="en-US" dirty="0">
                <a:solidFill>
                  <a:srgbClr val="273239"/>
                </a:solidFill>
                <a:latin typeface="Calibri (Body)"/>
              </a:rPr>
              <a:t>Now, using Bayes’ Theorem: P(Spam | Release) = P(Release | Spam) * P(Spam) / P(Release)</a:t>
            </a:r>
          </a:p>
          <a:p>
            <a:pPr marL="0" lvl="0" indent="0" eaLnBrk="0" fontAlgn="base" hangingPunct="0">
              <a:lnSpc>
                <a:spcPct val="100000"/>
              </a:lnSpc>
              <a:spcBef>
                <a:spcPct val="0"/>
              </a:spcBef>
              <a:spcAft>
                <a:spcPct val="0"/>
              </a:spcAft>
              <a:buNone/>
            </a:pPr>
            <a:r>
              <a:rPr lang="en-US" dirty="0">
                <a:solidFill>
                  <a:srgbClr val="273239"/>
                </a:solidFill>
                <a:latin typeface="Calibri (Body)"/>
              </a:rPr>
              <a:t> = 0.30 * 0.40 / (0.40 * 0.30 + 0.30 * 0.008) = 0.980</a:t>
            </a:r>
          </a:p>
          <a:p>
            <a:pPr marL="0" lvl="0" indent="0" eaLnBrk="0" fontAlgn="base" hangingPunct="0">
              <a:lnSpc>
                <a:spcPct val="100000"/>
              </a:lnSpc>
              <a:spcBef>
                <a:spcPct val="0"/>
              </a:spcBef>
              <a:spcAft>
                <a:spcPct val="0"/>
              </a:spcAft>
              <a:buNone/>
            </a:pPr>
            <a:r>
              <a:rPr lang="en-US" dirty="0">
                <a:solidFill>
                  <a:srgbClr val="273239"/>
                </a:solidFill>
                <a:latin typeface="Calibri (Body)"/>
              </a:rPr>
              <a:t>Hence, the required probability is 0.980.</a:t>
            </a:r>
            <a:r>
              <a:rPr lang="en-US" sz="2400" dirty="0">
                <a:latin typeface="Calibri (Body)"/>
              </a:rPr>
              <a:t> </a:t>
            </a:r>
            <a:endParaRPr lang="en-US" sz="4000" dirty="0">
              <a:latin typeface="Calibri (Body)"/>
            </a:endParaRPr>
          </a:p>
          <a:p>
            <a:pPr fontAlgn="base"/>
            <a:endParaRPr lang="en-US" dirty="0"/>
          </a:p>
          <a:p>
            <a:endParaRPr lang="en-IN" dirty="0"/>
          </a:p>
        </p:txBody>
      </p:sp>
    </p:spTree>
    <p:extLst>
      <p:ext uri="{BB962C8B-B14F-4D97-AF65-F5344CB8AC3E}">
        <p14:creationId xmlns:p14="http://schemas.microsoft.com/office/powerpoint/2010/main" val="42554412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3627" y="235976"/>
            <a:ext cx="10515600" cy="4351338"/>
          </a:xfrm>
        </p:spPr>
        <p:txBody>
          <a:bodyPr>
            <a:normAutofit fontScale="47500" lnSpcReduction="20000"/>
          </a:bodyPr>
          <a:lstStyle/>
          <a:p>
            <a:r>
              <a:rPr lang="en-US" sz="4600" dirty="0"/>
              <a:t>2.  Bag1 contains 4 white and 8 black balls and Bag2 contains 5 white and 3 black balls. From one of the bag one ball is drawn at random and the ball which is drawn comes out as black. Find the probability that the ball is drawn from Bag1</a:t>
            </a:r>
            <a:r>
              <a:rPr lang="en-US" sz="4600" dirty="0" smtClean="0"/>
              <a:t>.</a:t>
            </a:r>
          </a:p>
          <a:p>
            <a:pPr marL="0" lvl="0" indent="0" eaLnBrk="0" fontAlgn="base" hangingPunct="0">
              <a:lnSpc>
                <a:spcPct val="100000"/>
              </a:lnSpc>
              <a:spcBef>
                <a:spcPct val="0"/>
              </a:spcBef>
              <a:spcAft>
                <a:spcPct val="0"/>
              </a:spcAft>
              <a:buNone/>
            </a:pPr>
            <a:r>
              <a:rPr lang="en-US" sz="4400" b="1" dirty="0">
                <a:solidFill>
                  <a:srgbClr val="273239"/>
                </a:solidFill>
                <a:latin typeface="Calibri (Body)"/>
              </a:rPr>
              <a:t>Solution:</a:t>
            </a:r>
            <a:r>
              <a:rPr lang="en-US" sz="4400" dirty="0">
                <a:solidFill>
                  <a:srgbClr val="273239"/>
                </a:solidFill>
                <a:latin typeface="Calibri (Body)"/>
              </a:rPr>
              <a:t> Given, Let E1, E2 and A be the three events where,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E1 = Event of selecting Bag1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E2 = Event of selecting Bag2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A = Event of drawing black ball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Now,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P(E1) = P(E2) = 1/2 P(drawing a black ball from Bag1) = P(A|E1) = 8/12 = 2/3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P(drawing a black ball from Bag2) = P(A|E2) = 3/8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By using Bayes' Theorem, the probability of drawing a black ball from Bag1,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P(E1|A) = P(A|E1) * P(E1) / P(A|E1) * P(E1) + P(A|E2) * P(E2) </a:t>
            </a:r>
            <a:r>
              <a:rPr lang="en-US" sz="4400" b="1" dirty="0">
                <a:solidFill>
                  <a:srgbClr val="273239"/>
                </a:solidFill>
                <a:latin typeface="Calibri (Body)"/>
              </a:rPr>
              <a:t>[</a:t>
            </a:r>
            <a:r>
              <a:rPr lang="en-US" sz="4400" dirty="0">
                <a:solidFill>
                  <a:srgbClr val="273239"/>
                </a:solidFill>
                <a:latin typeface="Calibri (Body)"/>
              </a:rPr>
              <a:t>P(A|E1) * P(E1) + P(A|E2) * P(E2) = Total Probability</a:t>
            </a:r>
            <a:r>
              <a:rPr lang="en-US" sz="4400" b="1" dirty="0">
                <a:solidFill>
                  <a:srgbClr val="273239"/>
                </a:solidFill>
                <a:latin typeface="Calibri (Body)"/>
              </a:rPr>
              <a:t>]</a:t>
            </a:r>
            <a:r>
              <a:rPr lang="en-US" sz="4400" dirty="0">
                <a:solidFill>
                  <a:srgbClr val="273239"/>
                </a:solidFill>
                <a:latin typeface="Calibri (Body)"/>
              </a:rPr>
              <a:t>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 (2/3 * 1/2) / (2/3 * 1/2 + 3/8 * 1/2) = 16/25 </a:t>
            </a:r>
          </a:p>
          <a:p>
            <a:pPr marL="0" lvl="0" indent="0" eaLnBrk="0" fontAlgn="base" hangingPunct="0">
              <a:lnSpc>
                <a:spcPct val="100000"/>
              </a:lnSpc>
              <a:spcBef>
                <a:spcPct val="0"/>
              </a:spcBef>
              <a:spcAft>
                <a:spcPct val="0"/>
              </a:spcAft>
              <a:buNone/>
            </a:pPr>
            <a:r>
              <a:rPr lang="en-US" sz="4400" dirty="0">
                <a:solidFill>
                  <a:srgbClr val="273239"/>
                </a:solidFill>
                <a:latin typeface="Calibri (Body)"/>
              </a:rPr>
              <a:t>Hence, the probability that the ball is drawn from Bag1 is 16/25</a:t>
            </a:r>
            <a:r>
              <a:rPr lang="en-US" sz="3300" dirty="0">
                <a:latin typeface="Calibri (Body)"/>
              </a:rPr>
              <a:t> </a:t>
            </a:r>
            <a:endParaRPr lang="en-US" sz="5800" dirty="0">
              <a:latin typeface="Calibri (Body)"/>
            </a:endParaRPr>
          </a:p>
          <a:p>
            <a:endParaRPr lang="en-US" dirty="0" smtClean="0"/>
          </a:p>
          <a:p>
            <a:endParaRPr lang="en-IN" dirty="0"/>
          </a:p>
        </p:txBody>
      </p:sp>
    </p:spTree>
    <p:extLst>
      <p:ext uri="{BB962C8B-B14F-4D97-AF65-F5344CB8AC3E}">
        <p14:creationId xmlns:p14="http://schemas.microsoft.com/office/powerpoint/2010/main" val="13134431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 or simple Bayesian classifier, works as follows:</a:t>
            </a:r>
          </a:p>
          <a:p>
            <a:pPr algn="just">
              <a:lnSpc>
                <a:spcPct val="100000"/>
              </a:lnSpc>
            </a:pPr>
            <a:r>
              <a:rPr lang="en-US" dirty="0"/>
              <a:t>Let D be a training set of tuples and their associated class labels. As usual, each tuple is represented by an n-dimensional attribute vector, X = (x</a:t>
            </a:r>
            <a:r>
              <a:rPr lang="en-US" baseline="-25000" dirty="0"/>
              <a:t>1</a:t>
            </a:r>
            <a:r>
              <a:rPr lang="en-US" dirty="0"/>
              <a:t>, x</a:t>
            </a:r>
            <a:r>
              <a:rPr lang="en-US" baseline="-25000" dirty="0"/>
              <a:t>2</a:t>
            </a:r>
            <a:r>
              <a:rPr lang="en-US" dirty="0"/>
              <a:t>,…, </a:t>
            </a:r>
            <a:r>
              <a:rPr lang="en-US" dirty="0" err="1"/>
              <a:t>x</a:t>
            </a:r>
            <a:r>
              <a:rPr lang="en-US" baseline="-25000" dirty="0" err="1"/>
              <a:t>n</a:t>
            </a:r>
            <a:r>
              <a:rPr lang="en-US" dirty="0"/>
              <a:t>), depicting n measurements made on the tuple from n attributes, respectively, A</a:t>
            </a:r>
            <a:r>
              <a:rPr lang="en-US" baseline="-25000" dirty="0"/>
              <a:t>1</a:t>
            </a:r>
            <a:r>
              <a:rPr lang="en-US" dirty="0"/>
              <a:t>, A</a:t>
            </a:r>
            <a:r>
              <a:rPr lang="en-US" baseline="-25000" dirty="0"/>
              <a:t>2</a:t>
            </a:r>
            <a:r>
              <a:rPr lang="en-US" dirty="0"/>
              <a:t>,…, A</a:t>
            </a:r>
            <a:r>
              <a:rPr lang="en-US" baseline="-25000" dirty="0"/>
              <a:t>n</a:t>
            </a:r>
            <a:r>
              <a:rPr lang="en-US" dirty="0"/>
              <a:t>.</a:t>
            </a:r>
          </a:p>
          <a:p>
            <a:pPr algn="just">
              <a:lnSpc>
                <a:spcPct val="100000"/>
              </a:lnSpc>
            </a:pPr>
            <a:r>
              <a:rPr lang="en-US" dirty="0"/>
              <a:t>Suppose that there are m classes, C1, C2,:::, Cm. Given a tuple, X, the classifier will predict that X belongs to the class having the highest posterior probability, conditioned on X. That is, the </a:t>
            </a:r>
            <a:r>
              <a:rPr lang="en-US" dirty="0" err="1"/>
              <a:t>na¨ıve</a:t>
            </a:r>
            <a:r>
              <a:rPr lang="en-US" dirty="0"/>
              <a:t> Bayesian classifier predicts that tuple X belongs to the class Ci if and only if</a:t>
            </a:r>
          </a:p>
        </p:txBody>
      </p:sp>
    </p:spTree>
    <p:extLst>
      <p:ext uri="{BB962C8B-B14F-4D97-AF65-F5344CB8AC3E}">
        <p14:creationId xmlns:p14="http://schemas.microsoft.com/office/powerpoint/2010/main" val="281844099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Naïve Bayesian classifier, or simple Bayesian classifier, works as follows:</a:t>
            </a:r>
          </a:p>
          <a:p>
            <a:pPr algn="just">
              <a:lnSpc>
                <a:spcPct val="100000"/>
              </a:lnSpc>
            </a:pPr>
            <a:r>
              <a:rPr lang="en-US" dirty="0"/>
              <a:t>Suppose that there are m classes, C1, C2,…, C</a:t>
            </a:r>
            <a:r>
              <a:rPr lang="en-US" baseline="-25000" dirty="0"/>
              <a:t>m</a:t>
            </a:r>
            <a:r>
              <a:rPr lang="en-US" dirty="0"/>
              <a:t>. Given a tuple, X, the classifier will predict that X belongs to the class having the highest posterior probability, conditioned on X. That is, the naïve Bayesian classifier predicts that tuple X belongs to the class C</a:t>
            </a:r>
            <a:r>
              <a:rPr lang="en-US" baseline="-25000" dirty="0"/>
              <a:t>i</a:t>
            </a:r>
            <a:r>
              <a:rPr lang="en-US" dirty="0"/>
              <a:t> if and only if</a:t>
            </a:r>
          </a:p>
          <a:p>
            <a:pPr algn="just">
              <a:lnSpc>
                <a:spcPct val="100000"/>
              </a:lnSpc>
            </a:pPr>
            <a:endParaRPr lang="en-US" dirty="0"/>
          </a:p>
          <a:p>
            <a:pPr algn="just">
              <a:lnSpc>
                <a:spcPct val="100000"/>
              </a:lnSpc>
            </a:pPr>
            <a:endParaRPr lang="en-US" dirty="0"/>
          </a:p>
          <a:p>
            <a:pPr algn="just">
              <a:lnSpc>
                <a:spcPct val="100000"/>
              </a:lnSpc>
            </a:pPr>
            <a:r>
              <a:rPr lang="en-US" dirty="0"/>
              <a:t>Thus, we maximize </a:t>
            </a:r>
            <a:r>
              <a:rPr lang="en-US" i="1" dirty="0"/>
              <a:t>P(</a:t>
            </a:r>
            <a:r>
              <a:rPr lang="en-US" i="1" dirty="0" err="1"/>
              <a:t>C</a:t>
            </a:r>
            <a:r>
              <a:rPr lang="en-US" i="1" baseline="-25000" dirty="0" err="1"/>
              <a:t>i</a:t>
            </a:r>
            <a:r>
              <a:rPr lang="en-US" i="1" dirty="0" err="1"/>
              <a:t>|X</a:t>
            </a:r>
            <a:r>
              <a:rPr lang="en-US" i="1" dirty="0"/>
              <a:t>)</a:t>
            </a:r>
            <a:r>
              <a:rPr lang="en-US" dirty="0"/>
              <a:t>. The class C</a:t>
            </a:r>
            <a:r>
              <a:rPr lang="en-US" baseline="-25000" dirty="0"/>
              <a:t>i</a:t>
            </a:r>
            <a:r>
              <a:rPr lang="en-US" dirty="0"/>
              <a:t> for which </a:t>
            </a:r>
            <a:r>
              <a:rPr lang="en-US" i="1" dirty="0"/>
              <a:t>P(</a:t>
            </a:r>
            <a:r>
              <a:rPr lang="en-US" i="1" dirty="0" err="1"/>
              <a:t>C</a:t>
            </a:r>
            <a:r>
              <a:rPr lang="en-US" i="1" baseline="-25000" dirty="0" err="1"/>
              <a:t>i</a:t>
            </a:r>
            <a:r>
              <a:rPr lang="en-US" i="1" dirty="0" err="1"/>
              <a:t>|X</a:t>
            </a:r>
            <a:r>
              <a:rPr lang="en-US" i="1" dirty="0"/>
              <a:t>) </a:t>
            </a:r>
            <a:r>
              <a:rPr lang="en-US" dirty="0"/>
              <a:t>is maximized is called the maximum posteriori hypothesis. By Bayes’ theorem:</a:t>
            </a:r>
          </a:p>
        </p:txBody>
      </p:sp>
      <p:pic>
        <p:nvPicPr>
          <p:cNvPr id="4" name="Picture 3">
            <a:extLst>
              <a:ext uri="{FF2B5EF4-FFF2-40B4-BE49-F238E27FC236}">
                <a16:creationId xmlns="" xmlns:a16="http://schemas.microsoft.com/office/drawing/2014/main" id="{81582111-1C88-46B5-A27B-577CD58DED84}"/>
              </a:ext>
            </a:extLst>
          </p:cNvPr>
          <p:cNvPicPr>
            <a:picLocks noChangeAspect="1"/>
          </p:cNvPicPr>
          <p:nvPr/>
        </p:nvPicPr>
        <p:blipFill rotWithShape="1">
          <a:blip r:embed="rId2"/>
          <a:srcRect l="4584" t="31159" r="280"/>
          <a:stretch/>
        </p:blipFill>
        <p:spPr>
          <a:xfrm>
            <a:off x="3270068" y="3549821"/>
            <a:ext cx="5651863" cy="394722"/>
          </a:xfrm>
          <a:prstGeom prst="rect">
            <a:avLst/>
          </a:prstGeom>
        </p:spPr>
      </p:pic>
      <p:pic>
        <p:nvPicPr>
          <p:cNvPr id="5" name="Picture 4">
            <a:extLst>
              <a:ext uri="{FF2B5EF4-FFF2-40B4-BE49-F238E27FC236}">
                <a16:creationId xmlns="" xmlns:a16="http://schemas.microsoft.com/office/drawing/2014/main" id="{DDCE3B71-2860-4635-AF58-BFAEAE6E01FD}"/>
              </a:ext>
            </a:extLst>
          </p:cNvPr>
          <p:cNvPicPr>
            <a:picLocks noChangeAspect="1"/>
          </p:cNvPicPr>
          <p:nvPr/>
        </p:nvPicPr>
        <p:blipFill rotWithShape="1">
          <a:blip r:embed="rId3"/>
          <a:srcRect l="2702" t="5282" b="3149"/>
          <a:stretch/>
        </p:blipFill>
        <p:spPr>
          <a:xfrm>
            <a:off x="5259977" y="5390607"/>
            <a:ext cx="2920773" cy="674914"/>
          </a:xfrm>
          <a:prstGeom prst="rect">
            <a:avLst/>
          </a:prstGeom>
        </p:spPr>
      </p:pic>
    </p:spTree>
    <p:extLst>
      <p:ext uri="{BB962C8B-B14F-4D97-AF65-F5344CB8AC3E}">
        <p14:creationId xmlns:p14="http://schemas.microsoft.com/office/powerpoint/2010/main" val="8124801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As </a:t>
            </a:r>
            <a:r>
              <a:rPr lang="en-US" i="1" dirty="0"/>
              <a:t>P(X)</a:t>
            </a:r>
            <a:r>
              <a:rPr lang="en-US" dirty="0"/>
              <a:t> is constant for all classes, only </a:t>
            </a:r>
            <a:r>
              <a:rPr lang="en-US" i="1" dirty="0"/>
              <a:t>P(</a:t>
            </a:r>
            <a:r>
              <a:rPr lang="en-US" i="1" dirty="0" err="1"/>
              <a:t>X|C</a:t>
            </a:r>
            <a:r>
              <a:rPr lang="en-US" i="1" baseline="-25000" dirty="0" err="1"/>
              <a:t>i</a:t>
            </a:r>
            <a:r>
              <a:rPr lang="en-US" i="1" dirty="0"/>
              <a:t>)P(C</a:t>
            </a:r>
            <a:r>
              <a:rPr lang="en-US" i="1" baseline="-25000" dirty="0"/>
              <a:t>i</a:t>
            </a:r>
            <a:r>
              <a:rPr lang="en-US" i="1" dirty="0"/>
              <a:t>) </a:t>
            </a:r>
            <a:r>
              <a:rPr lang="en-US" dirty="0"/>
              <a:t>needs to be maximized. Note that the class prior probabilities may be estimated by P(C</a:t>
            </a:r>
            <a:r>
              <a:rPr lang="en-US" baseline="-25000" dirty="0"/>
              <a:t>i</a:t>
            </a:r>
            <a:r>
              <a:rPr lang="en-US" dirty="0"/>
              <a:t>)=|</a:t>
            </a:r>
            <a:r>
              <a:rPr lang="en-US" dirty="0" err="1"/>
              <a:t>C</a:t>
            </a:r>
            <a:r>
              <a:rPr lang="en-US" baseline="-25000" dirty="0" err="1"/>
              <a:t>i,D</a:t>
            </a:r>
            <a:r>
              <a:rPr lang="en-US" dirty="0"/>
              <a:t>|/|D|, where |</a:t>
            </a:r>
            <a:r>
              <a:rPr lang="en-US" dirty="0" err="1"/>
              <a:t>C</a:t>
            </a:r>
            <a:r>
              <a:rPr lang="en-US" baseline="-25000" dirty="0" err="1"/>
              <a:t>i,D</a:t>
            </a:r>
            <a:r>
              <a:rPr lang="en-US" dirty="0"/>
              <a:t>| is the number of training tuples of class C</a:t>
            </a:r>
            <a:r>
              <a:rPr lang="en-US" baseline="-25000" dirty="0"/>
              <a:t>i</a:t>
            </a:r>
            <a:r>
              <a:rPr lang="en-US" dirty="0"/>
              <a:t> in D.</a:t>
            </a:r>
          </a:p>
          <a:p>
            <a:pPr algn="just">
              <a:lnSpc>
                <a:spcPct val="100000"/>
              </a:lnSpc>
            </a:pPr>
            <a:r>
              <a:rPr lang="en-US" dirty="0"/>
              <a:t>A simplified assumption: attributes are conditionally independent (i.e., no dependence relation between attributes):</a:t>
            </a:r>
          </a:p>
          <a:p>
            <a:pPr algn="just">
              <a:lnSpc>
                <a:spcPct val="100000"/>
              </a:lnSpc>
            </a:pPr>
            <a:endParaRPr lang="en-US" dirty="0"/>
          </a:p>
          <a:p>
            <a:pPr algn="just">
              <a:lnSpc>
                <a:spcPct val="100000"/>
              </a:lnSpc>
            </a:pPr>
            <a:endParaRPr lang="en-US" dirty="0"/>
          </a:p>
          <a:p>
            <a:pPr algn="just">
              <a:lnSpc>
                <a:spcPct val="100000"/>
              </a:lnSpc>
            </a:pPr>
            <a:r>
              <a:rPr lang="en-US" dirty="0"/>
              <a:t>This greatly reduces the computation cost: Only counts the class distribution.</a:t>
            </a:r>
          </a:p>
          <a:p>
            <a:pPr algn="just">
              <a:lnSpc>
                <a:spcPct val="100000"/>
              </a:lnSpc>
            </a:pPr>
            <a:endParaRPr lang="en-US" dirty="0"/>
          </a:p>
          <a:p>
            <a:pPr algn="just">
              <a:lnSpc>
                <a:spcPct val="100000"/>
              </a:lnSpc>
            </a:pPr>
            <a:endParaRPr lang="en-US" dirty="0"/>
          </a:p>
        </p:txBody>
      </p:sp>
      <p:pic>
        <p:nvPicPr>
          <p:cNvPr id="6" name="Picture 5">
            <a:extLst>
              <a:ext uri="{FF2B5EF4-FFF2-40B4-BE49-F238E27FC236}">
                <a16:creationId xmlns="" xmlns:a16="http://schemas.microsoft.com/office/drawing/2014/main" id="{D45A20B7-5B32-4CE2-A0A6-B7392F773ECD}"/>
              </a:ext>
            </a:extLst>
          </p:cNvPr>
          <p:cNvPicPr>
            <a:picLocks noChangeAspect="1"/>
          </p:cNvPicPr>
          <p:nvPr/>
        </p:nvPicPr>
        <p:blipFill>
          <a:blip r:embed="rId2"/>
          <a:stretch>
            <a:fillRect/>
          </a:stretch>
        </p:blipFill>
        <p:spPr>
          <a:xfrm>
            <a:off x="1358540" y="3705218"/>
            <a:ext cx="3169920" cy="1082411"/>
          </a:xfrm>
          <a:prstGeom prst="rect">
            <a:avLst/>
          </a:prstGeom>
        </p:spPr>
      </p:pic>
      <p:pic>
        <p:nvPicPr>
          <p:cNvPr id="7" name="Picture 6">
            <a:extLst>
              <a:ext uri="{FF2B5EF4-FFF2-40B4-BE49-F238E27FC236}">
                <a16:creationId xmlns="" xmlns:a16="http://schemas.microsoft.com/office/drawing/2014/main" id="{44F68383-EFC2-4177-9D09-B4A33EAA5727}"/>
              </a:ext>
            </a:extLst>
          </p:cNvPr>
          <p:cNvPicPr>
            <a:picLocks noChangeAspect="1"/>
          </p:cNvPicPr>
          <p:nvPr/>
        </p:nvPicPr>
        <p:blipFill>
          <a:blip r:embed="rId3"/>
          <a:stretch>
            <a:fillRect/>
          </a:stretch>
        </p:blipFill>
        <p:spPr>
          <a:xfrm>
            <a:off x="4528459" y="3936269"/>
            <a:ext cx="5345323" cy="470263"/>
          </a:xfrm>
          <a:prstGeom prst="rect">
            <a:avLst/>
          </a:prstGeom>
        </p:spPr>
      </p:pic>
    </p:spTree>
    <p:extLst>
      <p:ext uri="{BB962C8B-B14F-4D97-AF65-F5344CB8AC3E}">
        <p14:creationId xmlns:p14="http://schemas.microsoft.com/office/powerpoint/2010/main" val="10682620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r>
              <a:rPr lang="en-US" dirty="0"/>
              <a:t>For example, we wish to classify </a:t>
            </a:r>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4" name="Picture 3">
            <a:extLst>
              <a:ext uri="{FF2B5EF4-FFF2-40B4-BE49-F238E27FC236}">
                <a16:creationId xmlns="" xmlns:a16="http://schemas.microsoft.com/office/drawing/2014/main" id="{109054CD-F985-4467-A2B8-0D4A7977FADF}"/>
              </a:ext>
            </a:extLst>
          </p:cNvPr>
          <p:cNvPicPr>
            <a:picLocks noChangeAspect="1"/>
          </p:cNvPicPr>
          <p:nvPr/>
        </p:nvPicPr>
        <p:blipFill>
          <a:blip r:embed="rId3"/>
          <a:stretch>
            <a:fillRect/>
          </a:stretch>
        </p:blipFill>
        <p:spPr>
          <a:xfrm>
            <a:off x="1493520" y="1920024"/>
            <a:ext cx="7010400" cy="295275"/>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We need to maximize P(</a:t>
            </a:r>
            <a:r>
              <a:rPr lang="en-US" dirty="0" err="1"/>
              <a:t>X|C</a:t>
            </a:r>
            <a:r>
              <a:rPr lang="en-US" baseline="-25000" dirty="0" err="1"/>
              <a:t>i</a:t>
            </a:r>
            <a:r>
              <a:rPr lang="en-US" dirty="0"/>
              <a:t>)P(C</a:t>
            </a:r>
            <a:r>
              <a:rPr lang="en-US" baseline="-25000" dirty="0"/>
              <a:t>i</a:t>
            </a:r>
            <a:r>
              <a:rPr lang="en-US" dirty="0"/>
              <a:t>), for </a:t>
            </a:r>
            <a:r>
              <a:rPr lang="en-US" dirty="0" err="1"/>
              <a:t>i</a:t>
            </a:r>
            <a:r>
              <a:rPr lang="en-US" dirty="0"/>
              <a:t>=1, 2. </a:t>
            </a:r>
          </a:p>
          <a:p>
            <a:pPr algn="just">
              <a:lnSpc>
                <a:spcPct val="100000"/>
              </a:lnSpc>
            </a:pPr>
            <a:r>
              <a:rPr lang="en-US" dirty="0"/>
              <a:t>P(C</a:t>
            </a:r>
            <a:r>
              <a:rPr lang="en-US" baseline="-25000" dirty="0"/>
              <a:t>i</a:t>
            </a:r>
            <a:r>
              <a:rPr lang="en-US" dirty="0"/>
              <a:t>), the prior probability of each class, can be computed based on the training tuples:</a:t>
            </a:r>
          </a:p>
        </p:txBody>
      </p:sp>
      <p:pic>
        <p:nvPicPr>
          <p:cNvPr id="5" name="Picture 4">
            <a:extLst>
              <a:ext uri="{FF2B5EF4-FFF2-40B4-BE49-F238E27FC236}">
                <a16:creationId xmlns="" xmlns:a16="http://schemas.microsoft.com/office/drawing/2014/main" id="{8302ACBA-9C71-43C4-AD6B-5D22E2C5B8E9}"/>
              </a:ext>
            </a:extLst>
          </p:cNvPr>
          <p:cNvPicPr>
            <a:picLocks noChangeAspect="1"/>
          </p:cNvPicPr>
          <p:nvPr/>
        </p:nvPicPr>
        <p:blipFill>
          <a:blip r:embed="rId4"/>
          <a:stretch>
            <a:fillRect/>
          </a:stretch>
        </p:blipFill>
        <p:spPr>
          <a:xfrm>
            <a:off x="881606" y="4778268"/>
            <a:ext cx="4308703" cy="660458"/>
          </a:xfrm>
          <a:prstGeom prst="rect">
            <a:avLst/>
          </a:prstGeom>
        </p:spPr>
      </p:pic>
      <p:pic>
        <p:nvPicPr>
          <p:cNvPr id="10" name="Picture 9">
            <a:extLst>
              <a:ext uri="{FF2B5EF4-FFF2-40B4-BE49-F238E27FC236}">
                <a16:creationId xmlns="" xmlns:a16="http://schemas.microsoft.com/office/drawing/2014/main" id="{2ED7B8AB-93CD-408C-917C-F8360035CBDD}"/>
              </a:ext>
            </a:extLst>
          </p:cNvPr>
          <p:cNvPicPr>
            <a:picLocks noChangeAspect="1"/>
          </p:cNvPicPr>
          <p:nvPr/>
        </p:nvPicPr>
        <p:blipFill>
          <a:blip r:embed="rId5"/>
          <a:stretch>
            <a:fillRect/>
          </a:stretch>
        </p:blipFill>
        <p:spPr>
          <a:xfrm>
            <a:off x="1125038" y="5922667"/>
            <a:ext cx="3110897" cy="512967"/>
          </a:xfrm>
          <a:prstGeom prst="rect">
            <a:avLst/>
          </a:prstGeom>
        </p:spPr>
      </p:pic>
    </p:spTree>
    <p:extLst>
      <p:ext uri="{BB962C8B-B14F-4D97-AF65-F5344CB8AC3E}">
        <p14:creationId xmlns:p14="http://schemas.microsoft.com/office/powerpoint/2010/main" val="30283420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r>
              <a:rPr lang="en-US" dirty="0"/>
              <a:t>For example, we wish to classify </a:t>
            </a:r>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pic>
        <p:nvPicPr>
          <p:cNvPr id="4" name="Picture 3">
            <a:extLst>
              <a:ext uri="{FF2B5EF4-FFF2-40B4-BE49-F238E27FC236}">
                <a16:creationId xmlns="" xmlns:a16="http://schemas.microsoft.com/office/drawing/2014/main" id="{109054CD-F985-4467-A2B8-0D4A7977FADF}"/>
              </a:ext>
            </a:extLst>
          </p:cNvPr>
          <p:cNvPicPr>
            <a:picLocks noChangeAspect="1"/>
          </p:cNvPicPr>
          <p:nvPr/>
        </p:nvPicPr>
        <p:blipFill>
          <a:blip r:embed="rId3"/>
          <a:stretch>
            <a:fillRect/>
          </a:stretch>
        </p:blipFill>
        <p:spPr>
          <a:xfrm>
            <a:off x="1493520" y="1920024"/>
            <a:ext cx="7010400" cy="295275"/>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We need to maximize P(</a:t>
            </a:r>
            <a:r>
              <a:rPr lang="en-US" dirty="0" err="1"/>
              <a:t>X|C</a:t>
            </a:r>
            <a:r>
              <a:rPr lang="en-US" baseline="-25000" dirty="0" err="1"/>
              <a:t>i</a:t>
            </a:r>
            <a:r>
              <a:rPr lang="en-US" dirty="0"/>
              <a:t>)P(C</a:t>
            </a:r>
            <a:r>
              <a:rPr lang="en-US" baseline="-25000" dirty="0"/>
              <a:t>i</a:t>
            </a:r>
            <a:r>
              <a:rPr lang="en-US" dirty="0"/>
              <a:t>), for </a:t>
            </a:r>
            <a:r>
              <a:rPr lang="en-US" dirty="0" err="1"/>
              <a:t>i</a:t>
            </a:r>
            <a:r>
              <a:rPr lang="en-US" dirty="0"/>
              <a:t>=1, 2. </a:t>
            </a:r>
          </a:p>
          <a:p>
            <a:pPr algn="just">
              <a:lnSpc>
                <a:spcPct val="100000"/>
              </a:lnSpc>
            </a:pPr>
            <a:r>
              <a:rPr lang="en-US" dirty="0"/>
              <a:t>To compute P(</a:t>
            </a:r>
            <a:r>
              <a:rPr lang="en-US" dirty="0" err="1"/>
              <a:t>X|C</a:t>
            </a:r>
            <a:r>
              <a:rPr lang="en-US" baseline="-25000" dirty="0" err="1"/>
              <a:t>i</a:t>
            </a:r>
            <a:r>
              <a:rPr lang="en-US" dirty="0"/>
              <a:t>), we compute the following conditional probabilities:</a:t>
            </a:r>
          </a:p>
        </p:txBody>
      </p:sp>
      <p:pic>
        <p:nvPicPr>
          <p:cNvPr id="10" name="Picture 9">
            <a:extLst>
              <a:ext uri="{FF2B5EF4-FFF2-40B4-BE49-F238E27FC236}">
                <a16:creationId xmlns="" xmlns:a16="http://schemas.microsoft.com/office/drawing/2014/main" id="{FD1D2582-DB0E-4B4F-9443-AA619DE5B3BF}"/>
              </a:ext>
            </a:extLst>
          </p:cNvPr>
          <p:cNvPicPr>
            <a:picLocks noChangeAspect="1"/>
          </p:cNvPicPr>
          <p:nvPr/>
        </p:nvPicPr>
        <p:blipFill>
          <a:blip r:embed="rId4"/>
          <a:stretch>
            <a:fillRect/>
          </a:stretch>
        </p:blipFill>
        <p:spPr>
          <a:xfrm>
            <a:off x="644434" y="4237062"/>
            <a:ext cx="3169920" cy="1082411"/>
          </a:xfrm>
          <a:prstGeom prst="rect">
            <a:avLst/>
          </a:prstGeom>
        </p:spPr>
      </p:pic>
      <p:pic>
        <p:nvPicPr>
          <p:cNvPr id="11" name="Picture 10">
            <a:extLst>
              <a:ext uri="{FF2B5EF4-FFF2-40B4-BE49-F238E27FC236}">
                <a16:creationId xmlns="" xmlns:a16="http://schemas.microsoft.com/office/drawing/2014/main" id="{94CDC0CC-4C83-46C4-A2AF-8A646216285B}"/>
              </a:ext>
            </a:extLst>
          </p:cNvPr>
          <p:cNvPicPr>
            <a:picLocks noChangeAspect="1"/>
          </p:cNvPicPr>
          <p:nvPr/>
        </p:nvPicPr>
        <p:blipFill>
          <a:blip r:embed="rId5"/>
          <a:stretch>
            <a:fillRect/>
          </a:stretch>
        </p:blipFill>
        <p:spPr>
          <a:xfrm>
            <a:off x="594829" y="5615998"/>
            <a:ext cx="5345323" cy="470263"/>
          </a:xfrm>
          <a:prstGeom prst="rect">
            <a:avLst/>
          </a:prstGeom>
        </p:spPr>
      </p:pic>
    </p:spTree>
    <p:extLst>
      <p:ext uri="{BB962C8B-B14F-4D97-AF65-F5344CB8AC3E}">
        <p14:creationId xmlns:p14="http://schemas.microsoft.com/office/powerpoint/2010/main" val="17917616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r>
              <a:rPr lang="en-US" dirty="0"/>
              <a:t>Predicting a class label using naïve Bayesian classification. </a:t>
            </a:r>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en-US" dirty="0"/>
              <a:t>To compute P(</a:t>
            </a:r>
            <a:r>
              <a:rPr lang="en-US" dirty="0" err="1"/>
              <a:t>X|C</a:t>
            </a:r>
            <a:r>
              <a:rPr lang="en-US" baseline="-25000" dirty="0" err="1"/>
              <a:t>i</a:t>
            </a:r>
            <a:r>
              <a:rPr lang="en-US" dirty="0"/>
              <a:t>), we compute the following conditional probabilities:</a:t>
            </a:r>
          </a:p>
        </p:txBody>
      </p:sp>
      <p:pic>
        <p:nvPicPr>
          <p:cNvPr id="6" name="Picture 5">
            <a:extLst>
              <a:ext uri="{FF2B5EF4-FFF2-40B4-BE49-F238E27FC236}">
                <a16:creationId xmlns="" xmlns:a16="http://schemas.microsoft.com/office/drawing/2014/main" id="{45426443-FEAB-4A47-AE6D-E7B31020912F}"/>
              </a:ext>
            </a:extLst>
          </p:cNvPr>
          <p:cNvPicPr>
            <a:picLocks noChangeAspect="1"/>
          </p:cNvPicPr>
          <p:nvPr/>
        </p:nvPicPr>
        <p:blipFill>
          <a:blip r:embed="rId3"/>
          <a:stretch>
            <a:fillRect/>
          </a:stretch>
        </p:blipFill>
        <p:spPr>
          <a:xfrm>
            <a:off x="114361" y="3283582"/>
            <a:ext cx="6104901" cy="1725298"/>
          </a:xfrm>
          <a:prstGeom prst="rect">
            <a:avLst/>
          </a:prstGeom>
        </p:spPr>
      </p:pic>
      <p:pic>
        <p:nvPicPr>
          <p:cNvPr id="7" name="Picture 6">
            <a:extLst>
              <a:ext uri="{FF2B5EF4-FFF2-40B4-BE49-F238E27FC236}">
                <a16:creationId xmlns="" xmlns:a16="http://schemas.microsoft.com/office/drawing/2014/main" id="{D83FA79C-871E-4C00-A4F5-C4EABFFD1587}"/>
              </a:ext>
            </a:extLst>
          </p:cNvPr>
          <p:cNvPicPr>
            <a:picLocks noChangeAspect="1"/>
          </p:cNvPicPr>
          <p:nvPr/>
        </p:nvPicPr>
        <p:blipFill>
          <a:blip r:embed="rId4"/>
          <a:stretch>
            <a:fillRect/>
          </a:stretch>
        </p:blipFill>
        <p:spPr>
          <a:xfrm>
            <a:off x="134500" y="5085070"/>
            <a:ext cx="6103740" cy="946080"/>
          </a:xfrm>
          <a:prstGeom prst="rect">
            <a:avLst/>
          </a:prstGeom>
        </p:spPr>
      </p:pic>
      <p:pic>
        <p:nvPicPr>
          <p:cNvPr id="10" name="Picture 9">
            <a:extLst>
              <a:ext uri="{FF2B5EF4-FFF2-40B4-BE49-F238E27FC236}">
                <a16:creationId xmlns="" xmlns:a16="http://schemas.microsoft.com/office/drawing/2014/main" id="{EB0052F9-EF26-4D4C-A384-D98B0418EBC0}"/>
              </a:ext>
            </a:extLst>
          </p:cNvPr>
          <p:cNvPicPr>
            <a:picLocks noChangeAspect="1"/>
          </p:cNvPicPr>
          <p:nvPr/>
        </p:nvPicPr>
        <p:blipFill>
          <a:blip r:embed="rId5"/>
          <a:stretch>
            <a:fillRect/>
          </a:stretch>
        </p:blipFill>
        <p:spPr>
          <a:xfrm>
            <a:off x="644434" y="1351622"/>
            <a:ext cx="3169920" cy="1082411"/>
          </a:xfrm>
          <a:prstGeom prst="rect">
            <a:avLst/>
          </a:prstGeom>
        </p:spPr>
      </p:pic>
      <p:pic>
        <p:nvPicPr>
          <p:cNvPr id="11" name="Picture 10">
            <a:extLst>
              <a:ext uri="{FF2B5EF4-FFF2-40B4-BE49-F238E27FC236}">
                <a16:creationId xmlns="" xmlns:a16="http://schemas.microsoft.com/office/drawing/2014/main" id="{1B53E79B-9039-4242-97E6-7E33F161D113}"/>
              </a:ext>
            </a:extLst>
          </p:cNvPr>
          <p:cNvPicPr>
            <a:picLocks noChangeAspect="1"/>
          </p:cNvPicPr>
          <p:nvPr/>
        </p:nvPicPr>
        <p:blipFill>
          <a:blip r:embed="rId6"/>
          <a:stretch>
            <a:fillRect/>
          </a:stretch>
        </p:blipFill>
        <p:spPr>
          <a:xfrm>
            <a:off x="3835869" y="1623118"/>
            <a:ext cx="5345323" cy="470263"/>
          </a:xfrm>
          <a:prstGeom prst="rect">
            <a:avLst/>
          </a:prstGeom>
        </p:spPr>
      </p:pic>
    </p:spTree>
    <p:extLst>
      <p:ext uri="{BB962C8B-B14F-4D97-AF65-F5344CB8AC3E}">
        <p14:creationId xmlns:p14="http://schemas.microsoft.com/office/powerpoint/2010/main" val="30161167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6" name="Picture 5">
            <a:extLst>
              <a:ext uri="{FF2B5EF4-FFF2-40B4-BE49-F238E27FC236}">
                <a16:creationId xmlns="" xmlns:a16="http://schemas.microsoft.com/office/drawing/2014/main" id="{45426443-FEAB-4A47-AE6D-E7B31020912F}"/>
              </a:ext>
            </a:extLst>
          </p:cNvPr>
          <p:cNvPicPr>
            <a:picLocks noChangeAspect="1"/>
          </p:cNvPicPr>
          <p:nvPr/>
        </p:nvPicPr>
        <p:blipFill>
          <a:blip r:embed="rId3"/>
          <a:stretch>
            <a:fillRect/>
          </a:stretch>
        </p:blipFill>
        <p:spPr>
          <a:xfrm>
            <a:off x="427631" y="1807354"/>
            <a:ext cx="5695950" cy="1609725"/>
          </a:xfrm>
          <a:prstGeom prst="rect">
            <a:avLst/>
          </a:prstGeom>
        </p:spPr>
      </p:pic>
      <p:pic>
        <p:nvPicPr>
          <p:cNvPr id="7" name="Picture 6">
            <a:extLst>
              <a:ext uri="{FF2B5EF4-FFF2-40B4-BE49-F238E27FC236}">
                <a16:creationId xmlns="" xmlns:a16="http://schemas.microsoft.com/office/drawing/2014/main" id="{D83FA79C-871E-4C00-A4F5-C4EABFFD1587}"/>
              </a:ext>
            </a:extLst>
          </p:cNvPr>
          <p:cNvPicPr>
            <a:picLocks noChangeAspect="1"/>
          </p:cNvPicPr>
          <p:nvPr/>
        </p:nvPicPr>
        <p:blipFill>
          <a:blip r:embed="rId4"/>
          <a:stretch>
            <a:fillRect/>
          </a:stretch>
        </p:blipFill>
        <p:spPr>
          <a:xfrm>
            <a:off x="408581" y="3493776"/>
            <a:ext cx="5715000" cy="885825"/>
          </a:xfrm>
          <a:prstGeom prst="rect">
            <a:avLst/>
          </a:prstGeom>
        </p:spPr>
      </p:pic>
      <p:pic>
        <p:nvPicPr>
          <p:cNvPr id="10" name="Picture 9">
            <a:extLst>
              <a:ext uri="{FF2B5EF4-FFF2-40B4-BE49-F238E27FC236}">
                <a16:creationId xmlns="" xmlns:a16="http://schemas.microsoft.com/office/drawing/2014/main" id="{E415A003-589E-4F6E-992A-03C44B105498}"/>
              </a:ext>
            </a:extLst>
          </p:cNvPr>
          <p:cNvPicPr>
            <a:picLocks noChangeAspect="1"/>
          </p:cNvPicPr>
          <p:nvPr/>
        </p:nvPicPr>
        <p:blipFill>
          <a:blip r:embed="rId5"/>
          <a:stretch>
            <a:fillRect/>
          </a:stretch>
        </p:blipFill>
        <p:spPr>
          <a:xfrm>
            <a:off x="781125" y="688896"/>
            <a:ext cx="3169920" cy="1082411"/>
          </a:xfrm>
          <a:prstGeom prst="rect">
            <a:avLst/>
          </a:prstGeom>
        </p:spPr>
      </p:pic>
      <p:pic>
        <p:nvPicPr>
          <p:cNvPr id="11" name="Picture 10">
            <a:extLst>
              <a:ext uri="{FF2B5EF4-FFF2-40B4-BE49-F238E27FC236}">
                <a16:creationId xmlns="" xmlns:a16="http://schemas.microsoft.com/office/drawing/2014/main" id="{FF92438D-984A-442F-BB6E-C25D69441318}"/>
              </a:ext>
            </a:extLst>
          </p:cNvPr>
          <p:cNvPicPr>
            <a:picLocks noChangeAspect="1"/>
          </p:cNvPicPr>
          <p:nvPr/>
        </p:nvPicPr>
        <p:blipFill>
          <a:blip r:embed="rId6"/>
          <a:stretch>
            <a:fillRect/>
          </a:stretch>
        </p:blipFill>
        <p:spPr>
          <a:xfrm>
            <a:off x="3951045" y="928370"/>
            <a:ext cx="5345323" cy="470263"/>
          </a:xfrm>
          <a:prstGeom prst="rect">
            <a:avLst/>
          </a:prstGeom>
        </p:spPr>
      </p:pic>
      <p:pic>
        <p:nvPicPr>
          <p:cNvPr id="17" name="Picture 16">
            <a:extLst>
              <a:ext uri="{FF2B5EF4-FFF2-40B4-BE49-F238E27FC236}">
                <a16:creationId xmlns="" xmlns:a16="http://schemas.microsoft.com/office/drawing/2014/main" id="{765223BA-286D-4EC1-83C2-59554C42793F}"/>
              </a:ext>
            </a:extLst>
          </p:cNvPr>
          <p:cNvPicPr>
            <a:picLocks noChangeAspect="1"/>
          </p:cNvPicPr>
          <p:nvPr/>
        </p:nvPicPr>
        <p:blipFill rotWithShape="1">
          <a:blip r:embed="rId7"/>
          <a:srcRect l="34757"/>
          <a:stretch/>
        </p:blipFill>
        <p:spPr>
          <a:xfrm>
            <a:off x="1395411" y="5114357"/>
            <a:ext cx="4791336" cy="1581150"/>
          </a:xfrm>
          <a:prstGeom prst="rect">
            <a:avLst/>
          </a:prstGeom>
        </p:spPr>
      </p:pic>
      <p:pic>
        <p:nvPicPr>
          <p:cNvPr id="18" name="Picture 17">
            <a:extLst>
              <a:ext uri="{FF2B5EF4-FFF2-40B4-BE49-F238E27FC236}">
                <a16:creationId xmlns="" xmlns:a16="http://schemas.microsoft.com/office/drawing/2014/main" id="{9E3C7D36-5C30-4803-9584-55E5DF047A5E}"/>
              </a:ext>
            </a:extLst>
          </p:cNvPr>
          <p:cNvPicPr>
            <a:picLocks noChangeAspect="1"/>
          </p:cNvPicPr>
          <p:nvPr/>
        </p:nvPicPr>
        <p:blipFill>
          <a:blip r:embed="rId8"/>
          <a:stretch>
            <a:fillRect/>
          </a:stretch>
        </p:blipFill>
        <p:spPr>
          <a:xfrm>
            <a:off x="366186" y="4781038"/>
            <a:ext cx="2533650" cy="276225"/>
          </a:xfrm>
          <a:prstGeom prst="rect">
            <a:avLst/>
          </a:prstGeom>
        </p:spPr>
      </p:pic>
    </p:spTree>
    <p:extLst>
      <p:ext uri="{BB962C8B-B14F-4D97-AF65-F5344CB8AC3E}">
        <p14:creationId xmlns:p14="http://schemas.microsoft.com/office/powerpoint/2010/main" val="16736068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233680" y="121280"/>
            <a:ext cx="11643360" cy="714738"/>
          </a:xfrm>
        </p:spPr>
        <p:txBody>
          <a:bodyPr>
            <a:normAutofit/>
          </a:bodyPr>
          <a:lstStyle/>
          <a:p>
            <a:pPr algn="ctr"/>
            <a:r>
              <a:rPr lang="en-US" sz="4000" dirty="0"/>
              <a:t>Naïve Bayesian Classification</a:t>
            </a:r>
            <a:endParaRPr lang="en-IN" sz="4000" dirty="0"/>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5909404"/>
          </a:xfrm>
        </p:spPr>
        <p:txBody>
          <a:bodyPr>
            <a:normAutofit/>
          </a:bodyPr>
          <a:lstStyle/>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a:p>
            <a:pPr algn="just">
              <a:lnSpc>
                <a:spcPct val="100000"/>
              </a:lnSpc>
            </a:pPr>
            <a:endParaRPr lang="en-US" dirty="0"/>
          </a:p>
        </p:txBody>
      </p:sp>
      <p:pic>
        <p:nvPicPr>
          <p:cNvPr id="8" name="Picture 7">
            <a:extLst>
              <a:ext uri="{FF2B5EF4-FFF2-40B4-BE49-F238E27FC236}">
                <a16:creationId xmlns="" xmlns:a16="http://schemas.microsoft.com/office/drawing/2014/main" id="{A048D810-9EF1-4E08-9F68-BCB3D2DBFC86}"/>
              </a:ext>
            </a:extLst>
          </p:cNvPr>
          <p:cNvPicPr>
            <a:picLocks noChangeAspect="1"/>
          </p:cNvPicPr>
          <p:nvPr/>
        </p:nvPicPr>
        <p:blipFill>
          <a:blip r:embed="rId2"/>
          <a:stretch>
            <a:fillRect/>
          </a:stretch>
        </p:blipFill>
        <p:spPr>
          <a:xfrm>
            <a:off x="6356050" y="2698536"/>
            <a:ext cx="5835950" cy="4159464"/>
          </a:xfrm>
          <a:prstGeom prst="rect">
            <a:avLst/>
          </a:prstGeom>
        </p:spPr>
      </p:pic>
      <p:sp>
        <p:nvSpPr>
          <p:cNvPr id="9" name="Content Placeholder 2">
            <a:extLst>
              <a:ext uri="{FF2B5EF4-FFF2-40B4-BE49-F238E27FC236}">
                <a16:creationId xmlns="" xmlns:a16="http://schemas.microsoft.com/office/drawing/2014/main" id="{267E3A8C-2EB1-4E12-8084-2B0F9349A697}"/>
              </a:ext>
            </a:extLst>
          </p:cNvPr>
          <p:cNvSpPr txBox="1">
            <a:spLocks/>
          </p:cNvSpPr>
          <p:nvPr/>
        </p:nvSpPr>
        <p:spPr>
          <a:xfrm>
            <a:off x="0" y="2281641"/>
            <a:ext cx="6207760" cy="4489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endParaRPr lang="en-US" dirty="0"/>
          </a:p>
        </p:txBody>
      </p:sp>
      <p:pic>
        <p:nvPicPr>
          <p:cNvPr id="6" name="Picture 5">
            <a:extLst>
              <a:ext uri="{FF2B5EF4-FFF2-40B4-BE49-F238E27FC236}">
                <a16:creationId xmlns="" xmlns:a16="http://schemas.microsoft.com/office/drawing/2014/main" id="{45426443-FEAB-4A47-AE6D-E7B31020912F}"/>
              </a:ext>
            </a:extLst>
          </p:cNvPr>
          <p:cNvPicPr>
            <a:picLocks noChangeAspect="1"/>
          </p:cNvPicPr>
          <p:nvPr/>
        </p:nvPicPr>
        <p:blipFill>
          <a:blip r:embed="rId3"/>
          <a:stretch>
            <a:fillRect/>
          </a:stretch>
        </p:blipFill>
        <p:spPr>
          <a:xfrm>
            <a:off x="427631" y="1807354"/>
            <a:ext cx="5695950" cy="1609725"/>
          </a:xfrm>
          <a:prstGeom prst="rect">
            <a:avLst/>
          </a:prstGeom>
        </p:spPr>
      </p:pic>
      <p:pic>
        <p:nvPicPr>
          <p:cNvPr id="7" name="Picture 6">
            <a:extLst>
              <a:ext uri="{FF2B5EF4-FFF2-40B4-BE49-F238E27FC236}">
                <a16:creationId xmlns="" xmlns:a16="http://schemas.microsoft.com/office/drawing/2014/main" id="{D83FA79C-871E-4C00-A4F5-C4EABFFD1587}"/>
              </a:ext>
            </a:extLst>
          </p:cNvPr>
          <p:cNvPicPr>
            <a:picLocks noChangeAspect="1"/>
          </p:cNvPicPr>
          <p:nvPr/>
        </p:nvPicPr>
        <p:blipFill>
          <a:blip r:embed="rId4"/>
          <a:stretch>
            <a:fillRect/>
          </a:stretch>
        </p:blipFill>
        <p:spPr>
          <a:xfrm>
            <a:off x="408581" y="3493776"/>
            <a:ext cx="5715000" cy="885825"/>
          </a:xfrm>
          <a:prstGeom prst="rect">
            <a:avLst/>
          </a:prstGeom>
        </p:spPr>
      </p:pic>
      <p:pic>
        <p:nvPicPr>
          <p:cNvPr id="10" name="Picture 9">
            <a:extLst>
              <a:ext uri="{FF2B5EF4-FFF2-40B4-BE49-F238E27FC236}">
                <a16:creationId xmlns="" xmlns:a16="http://schemas.microsoft.com/office/drawing/2014/main" id="{E415A003-589E-4F6E-992A-03C44B105498}"/>
              </a:ext>
            </a:extLst>
          </p:cNvPr>
          <p:cNvPicPr>
            <a:picLocks noChangeAspect="1"/>
          </p:cNvPicPr>
          <p:nvPr/>
        </p:nvPicPr>
        <p:blipFill>
          <a:blip r:embed="rId5"/>
          <a:stretch>
            <a:fillRect/>
          </a:stretch>
        </p:blipFill>
        <p:spPr>
          <a:xfrm>
            <a:off x="781125" y="688896"/>
            <a:ext cx="3169920" cy="1082411"/>
          </a:xfrm>
          <a:prstGeom prst="rect">
            <a:avLst/>
          </a:prstGeom>
        </p:spPr>
      </p:pic>
      <p:pic>
        <p:nvPicPr>
          <p:cNvPr id="11" name="Picture 10">
            <a:extLst>
              <a:ext uri="{FF2B5EF4-FFF2-40B4-BE49-F238E27FC236}">
                <a16:creationId xmlns="" xmlns:a16="http://schemas.microsoft.com/office/drawing/2014/main" id="{FF92438D-984A-442F-BB6E-C25D69441318}"/>
              </a:ext>
            </a:extLst>
          </p:cNvPr>
          <p:cNvPicPr>
            <a:picLocks noChangeAspect="1"/>
          </p:cNvPicPr>
          <p:nvPr/>
        </p:nvPicPr>
        <p:blipFill>
          <a:blip r:embed="rId6"/>
          <a:stretch>
            <a:fillRect/>
          </a:stretch>
        </p:blipFill>
        <p:spPr>
          <a:xfrm>
            <a:off x="3951045" y="928370"/>
            <a:ext cx="5345323" cy="470263"/>
          </a:xfrm>
          <a:prstGeom prst="rect">
            <a:avLst/>
          </a:prstGeom>
        </p:spPr>
      </p:pic>
      <p:pic>
        <p:nvPicPr>
          <p:cNvPr id="13" name="Picture 12">
            <a:extLst>
              <a:ext uri="{FF2B5EF4-FFF2-40B4-BE49-F238E27FC236}">
                <a16:creationId xmlns="" xmlns:a16="http://schemas.microsoft.com/office/drawing/2014/main" id="{E21723BA-0A8B-4B3D-87C7-F59498C5A4CD}"/>
              </a:ext>
            </a:extLst>
          </p:cNvPr>
          <p:cNvPicPr>
            <a:picLocks noChangeAspect="1"/>
          </p:cNvPicPr>
          <p:nvPr/>
        </p:nvPicPr>
        <p:blipFill>
          <a:blip r:embed="rId7"/>
          <a:stretch>
            <a:fillRect/>
          </a:stretch>
        </p:blipFill>
        <p:spPr>
          <a:xfrm>
            <a:off x="223716" y="4794893"/>
            <a:ext cx="2533650" cy="276225"/>
          </a:xfrm>
          <a:prstGeom prst="rect">
            <a:avLst/>
          </a:prstGeom>
        </p:spPr>
      </p:pic>
      <p:pic>
        <p:nvPicPr>
          <p:cNvPr id="14" name="Picture 13">
            <a:extLst>
              <a:ext uri="{FF2B5EF4-FFF2-40B4-BE49-F238E27FC236}">
                <a16:creationId xmlns="" xmlns:a16="http://schemas.microsoft.com/office/drawing/2014/main" id="{1BDC3990-2E99-4653-8B68-5C31307D0710}"/>
              </a:ext>
            </a:extLst>
          </p:cNvPr>
          <p:cNvPicPr>
            <a:picLocks noChangeAspect="1"/>
          </p:cNvPicPr>
          <p:nvPr/>
        </p:nvPicPr>
        <p:blipFill>
          <a:blip r:embed="rId8"/>
          <a:stretch>
            <a:fillRect/>
          </a:stretch>
        </p:blipFill>
        <p:spPr>
          <a:xfrm>
            <a:off x="1965082" y="5142918"/>
            <a:ext cx="3971925" cy="285750"/>
          </a:xfrm>
          <a:prstGeom prst="rect">
            <a:avLst/>
          </a:prstGeom>
        </p:spPr>
      </p:pic>
      <p:pic>
        <p:nvPicPr>
          <p:cNvPr id="16" name="Picture 15">
            <a:extLst>
              <a:ext uri="{FF2B5EF4-FFF2-40B4-BE49-F238E27FC236}">
                <a16:creationId xmlns="" xmlns:a16="http://schemas.microsoft.com/office/drawing/2014/main" id="{039E175E-220B-4BFB-B61B-862F0F949E17}"/>
              </a:ext>
            </a:extLst>
          </p:cNvPr>
          <p:cNvPicPr>
            <a:picLocks noChangeAspect="1"/>
          </p:cNvPicPr>
          <p:nvPr/>
        </p:nvPicPr>
        <p:blipFill rotWithShape="1">
          <a:blip r:embed="rId9"/>
          <a:srcRect l="3279" r="659"/>
          <a:stretch/>
        </p:blipFill>
        <p:spPr>
          <a:xfrm>
            <a:off x="17410" y="5637001"/>
            <a:ext cx="6207760" cy="1168847"/>
          </a:xfrm>
          <a:prstGeom prst="rect">
            <a:avLst/>
          </a:prstGeom>
        </p:spPr>
      </p:pic>
      <p:pic>
        <p:nvPicPr>
          <p:cNvPr id="17" name="Picture 16">
            <a:extLst>
              <a:ext uri="{FF2B5EF4-FFF2-40B4-BE49-F238E27FC236}">
                <a16:creationId xmlns="" xmlns:a16="http://schemas.microsoft.com/office/drawing/2014/main" id="{BA1BED40-B1DD-478F-8AE6-E4C50675677F}"/>
              </a:ext>
            </a:extLst>
          </p:cNvPr>
          <p:cNvPicPr>
            <a:picLocks noChangeAspect="1"/>
          </p:cNvPicPr>
          <p:nvPr/>
        </p:nvPicPr>
        <p:blipFill>
          <a:blip r:embed="rId10"/>
          <a:stretch>
            <a:fillRect/>
          </a:stretch>
        </p:blipFill>
        <p:spPr>
          <a:xfrm>
            <a:off x="5158505" y="1439008"/>
            <a:ext cx="7010400" cy="295275"/>
          </a:xfrm>
          <a:prstGeom prst="rect">
            <a:avLst/>
          </a:prstGeom>
        </p:spPr>
      </p:pic>
    </p:spTree>
    <p:extLst>
      <p:ext uri="{BB962C8B-B14F-4D97-AF65-F5344CB8AC3E}">
        <p14:creationId xmlns:p14="http://schemas.microsoft.com/office/powerpoint/2010/main" val="2511488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7" name="Picture 6">
            <a:extLst>
              <a:ext uri="{FF2B5EF4-FFF2-40B4-BE49-F238E27FC236}">
                <a16:creationId xmlns:a16="http://schemas.microsoft.com/office/drawing/2014/main" xmlns="" id="{D370732B-D0BE-461F-AE4F-3B907221B4FB}"/>
              </a:ext>
            </a:extLst>
          </p:cNvPr>
          <p:cNvPicPr>
            <a:picLocks noChangeAspect="1"/>
          </p:cNvPicPr>
          <p:nvPr/>
        </p:nvPicPr>
        <p:blipFill rotWithShape="1">
          <a:blip r:embed="rId3"/>
          <a:srcRect r="18906"/>
          <a:stretch/>
        </p:blipFill>
        <p:spPr>
          <a:xfrm>
            <a:off x="101600" y="3730538"/>
            <a:ext cx="6945744" cy="1404620"/>
          </a:xfrm>
          <a:prstGeom prst="rect">
            <a:avLst/>
          </a:prstGeom>
        </p:spPr>
      </p:pic>
      <mc:AlternateContent xmlns:mc="http://schemas.openxmlformats.org/markup-compatibility/2006" xmlns:a14="http://schemas.microsoft.com/office/drawing/2010/main">
        <mc:Choice Requires="a14">
          <p:sp>
            <p:nvSpPr>
              <p:cNvPr id="9" name="TextBox 8"/>
              <p:cNvSpPr txBox="1"/>
              <p:nvPr/>
            </p:nvSpPr>
            <p:spPr>
              <a:xfrm>
                <a:off x="4626591" y="2086653"/>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4626591" y="2086653"/>
                <a:ext cx="2565780" cy="393249"/>
              </a:xfrm>
              <a:prstGeom prst="rect">
                <a:avLst/>
              </a:prstGeom>
              <a:blipFill rotWithShape="0">
                <a:blip r:embed="rId4"/>
                <a:stretch>
                  <a:fillRect l="-5701"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281699217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Rule-Based Classification</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Rule-based classifiers, where the learned model is represented as a set of IF-THEN rules:</a:t>
            </a:r>
          </a:p>
          <a:p>
            <a:pPr marL="0" indent="0" algn="just">
              <a:lnSpc>
                <a:spcPct val="100000"/>
              </a:lnSpc>
              <a:buNone/>
            </a:pPr>
            <a:r>
              <a:rPr lang="en-US" dirty="0"/>
              <a:t>		IF </a:t>
            </a:r>
            <a:r>
              <a:rPr lang="en-US" i="1" dirty="0"/>
              <a:t>condition</a:t>
            </a:r>
            <a:r>
              <a:rPr lang="en-US" dirty="0"/>
              <a:t> THEN </a:t>
            </a:r>
            <a:r>
              <a:rPr lang="en-US" i="1" dirty="0"/>
              <a:t>conclusion</a:t>
            </a:r>
          </a:p>
          <a:p>
            <a:pPr marL="0" indent="0" algn="just">
              <a:lnSpc>
                <a:spcPct val="100000"/>
              </a:lnSpc>
              <a:buNone/>
            </a:pPr>
            <a:r>
              <a:rPr lang="en-US" dirty="0"/>
              <a:t>Example</a:t>
            </a:r>
            <a:r>
              <a:rPr lang="en-US" i="1" dirty="0"/>
              <a:t>: IF </a:t>
            </a:r>
            <a:r>
              <a:rPr lang="en-US" dirty="0"/>
              <a:t>age</a:t>
            </a:r>
            <a:r>
              <a:rPr lang="en-US" i="1" dirty="0"/>
              <a:t> = youth AND </a:t>
            </a:r>
            <a:r>
              <a:rPr lang="en-US" dirty="0"/>
              <a:t>student</a:t>
            </a:r>
            <a:r>
              <a:rPr lang="en-US" i="1" dirty="0"/>
              <a:t> = yes  THEN </a:t>
            </a:r>
            <a:r>
              <a:rPr lang="en-US" dirty="0" err="1"/>
              <a:t>buys_computer</a:t>
            </a:r>
            <a:r>
              <a:rPr lang="en-US" dirty="0"/>
              <a:t> </a:t>
            </a:r>
            <a:r>
              <a:rPr lang="en-US" i="1" dirty="0"/>
              <a:t>= yes</a:t>
            </a:r>
          </a:p>
          <a:p>
            <a:pPr algn="just">
              <a:lnSpc>
                <a:spcPct val="100000"/>
              </a:lnSpc>
            </a:pPr>
            <a:r>
              <a:rPr lang="en-US" dirty="0"/>
              <a:t>Rule-based classifiers can be generated, either from a </a:t>
            </a:r>
            <a:r>
              <a:rPr lang="en-US" b="1" dirty="0"/>
              <a:t>decision tree </a:t>
            </a:r>
            <a:r>
              <a:rPr lang="en-US" dirty="0"/>
              <a:t>or </a:t>
            </a:r>
          </a:p>
          <a:p>
            <a:pPr algn="just">
              <a:lnSpc>
                <a:spcPct val="100000"/>
              </a:lnSpc>
            </a:pPr>
            <a:r>
              <a:rPr lang="en-US" dirty="0"/>
              <a:t>Directly from the training data using a </a:t>
            </a:r>
            <a:r>
              <a:rPr lang="en-US" b="1" dirty="0"/>
              <a:t>sequential covering algorithm</a:t>
            </a:r>
            <a:r>
              <a:rPr lang="en-US" dirty="0"/>
              <a:t>.</a:t>
            </a:r>
            <a:endParaRPr lang="en-US" sz="2800" dirty="0"/>
          </a:p>
        </p:txBody>
      </p:sp>
    </p:spTree>
    <p:extLst>
      <p:ext uri="{BB962C8B-B14F-4D97-AF65-F5344CB8AC3E}">
        <p14:creationId xmlns:p14="http://schemas.microsoft.com/office/powerpoint/2010/main" val="12593537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Rule-Based Classification: Using Decision Tree</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Rules are easier to understand than large trees.</a:t>
            </a:r>
          </a:p>
          <a:p>
            <a:pPr algn="just">
              <a:lnSpc>
                <a:spcPct val="100000"/>
              </a:lnSpc>
            </a:pPr>
            <a:r>
              <a:rPr lang="en-US" dirty="0"/>
              <a:t>One rule is created for each path from the root to a leaf.</a:t>
            </a:r>
          </a:p>
          <a:p>
            <a:pPr algn="just">
              <a:lnSpc>
                <a:spcPct val="100000"/>
              </a:lnSpc>
            </a:pPr>
            <a:r>
              <a:rPr lang="en-US" dirty="0"/>
              <a:t>Each attribute-value pair along a path forms a conjunction: the leaf holds the class prediction.</a:t>
            </a:r>
          </a:p>
          <a:p>
            <a:pPr algn="just">
              <a:lnSpc>
                <a:spcPct val="100000"/>
              </a:lnSpc>
            </a:pPr>
            <a:r>
              <a:rPr lang="en-US" dirty="0"/>
              <a:t>Rules are mutually exclusive and exhaustive.</a:t>
            </a:r>
          </a:p>
          <a:p>
            <a:pPr algn="just">
              <a:lnSpc>
                <a:spcPct val="100000"/>
              </a:lnSpc>
            </a:pPr>
            <a:r>
              <a:rPr lang="en-US" dirty="0"/>
              <a:t>Example: Rule extraction from our </a:t>
            </a:r>
            <a:r>
              <a:rPr lang="en-US" dirty="0" err="1"/>
              <a:t>buys_computer</a:t>
            </a:r>
            <a:r>
              <a:rPr lang="en-US" dirty="0"/>
              <a:t> decision-tree.</a:t>
            </a:r>
          </a:p>
          <a:p>
            <a:pPr lvl="1">
              <a:spcBef>
                <a:spcPct val="40000"/>
              </a:spcBef>
              <a:buNone/>
            </a:pPr>
            <a:endParaRPr lang="en-US" altLang="en-US" sz="2000" dirty="0"/>
          </a:p>
          <a:p>
            <a:pPr lvl="1" indent="-685800">
              <a:spcBef>
                <a:spcPct val="40000"/>
              </a:spcBef>
              <a:buNone/>
            </a:pPr>
            <a:r>
              <a:rPr lang="en-US" altLang="en-US" sz="1800" dirty="0"/>
              <a:t>IF </a:t>
            </a:r>
            <a:r>
              <a:rPr lang="en-US" altLang="en-US" sz="1800" i="1" dirty="0"/>
              <a:t>age</a:t>
            </a:r>
            <a:r>
              <a:rPr lang="en-US" altLang="en-US" sz="1800" dirty="0"/>
              <a:t> = young AND </a:t>
            </a:r>
            <a:r>
              <a:rPr lang="en-US" altLang="en-US" sz="1800" i="1" dirty="0"/>
              <a:t>student</a:t>
            </a:r>
            <a:r>
              <a:rPr lang="en-US" altLang="en-US" sz="1800" dirty="0"/>
              <a:t> = </a:t>
            </a:r>
            <a:r>
              <a:rPr lang="en-US" altLang="en-US" sz="1800" i="1" dirty="0"/>
              <a:t>no</a:t>
            </a:r>
            <a:r>
              <a:rPr lang="en-US" altLang="en-US" sz="1800" dirty="0"/>
              <a:t>                 THEN </a:t>
            </a:r>
            <a:r>
              <a:rPr lang="en-US" altLang="en-US" sz="1800" i="1" dirty="0" err="1"/>
              <a:t>buys_computer</a:t>
            </a:r>
            <a:r>
              <a:rPr lang="en-US" altLang="en-US" sz="1800" dirty="0"/>
              <a:t> = </a:t>
            </a:r>
            <a:r>
              <a:rPr lang="en-US" altLang="en-US" sz="1800" i="1" dirty="0"/>
              <a:t>no</a:t>
            </a:r>
            <a:endParaRPr lang="en-US" altLang="en-US" sz="1800" dirty="0"/>
          </a:p>
          <a:p>
            <a:pPr lvl="1" indent="-685800">
              <a:buNone/>
            </a:pPr>
            <a:r>
              <a:rPr lang="en-US" altLang="en-US" sz="1800" dirty="0"/>
              <a:t>IF </a:t>
            </a:r>
            <a:r>
              <a:rPr lang="en-US" altLang="en-US" sz="1800" i="1" dirty="0"/>
              <a:t>age</a:t>
            </a:r>
            <a:r>
              <a:rPr lang="en-US" altLang="en-US" sz="1800" dirty="0"/>
              <a:t> = young AND </a:t>
            </a:r>
            <a:r>
              <a:rPr lang="en-US" altLang="en-US" sz="1800" i="1" dirty="0"/>
              <a:t>student</a:t>
            </a:r>
            <a:r>
              <a:rPr lang="en-US" altLang="en-US" sz="1800" dirty="0"/>
              <a:t> = </a:t>
            </a:r>
            <a:r>
              <a:rPr lang="en-US" altLang="en-US" sz="1800" i="1" dirty="0"/>
              <a:t>yes</a:t>
            </a:r>
            <a:r>
              <a:rPr lang="en-US" altLang="en-US" sz="1800" dirty="0"/>
              <a:t>                THEN </a:t>
            </a:r>
            <a:r>
              <a:rPr lang="en-US" altLang="en-US" sz="1800" i="1" dirty="0" err="1"/>
              <a:t>buys_computer</a:t>
            </a:r>
            <a:r>
              <a:rPr lang="en-US" altLang="en-US" sz="1800" dirty="0"/>
              <a:t> = </a:t>
            </a:r>
            <a:r>
              <a:rPr lang="en-US" altLang="en-US" sz="1800" i="1" dirty="0"/>
              <a:t>yes</a:t>
            </a:r>
            <a:endParaRPr lang="en-US" altLang="en-US" sz="1800" dirty="0"/>
          </a:p>
          <a:p>
            <a:pPr lvl="1" indent="-685800">
              <a:buNone/>
            </a:pPr>
            <a:r>
              <a:rPr lang="en-US" altLang="en-US" sz="1800" dirty="0"/>
              <a:t>IF </a:t>
            </a:r>
            <a:r>
              <a:rPr lang="en-US" altLang="en-US" sz="1800" i="1" dirty="0"/>
              <a:t>age</a:t>
            </a:r>
            <a:r>
              <a:rPr lang="en-US" altLang="en-US" sz="1800" dirty="0"/>
              <a:t> = mid-age 			     THEN </a:t>
            </a:r>
            <a:r>
              <a:rPr lang="en-US" altLang="en-US" sz="1800" i="1" dirty="0" err="1"/>
              <a:t>buys_computer</a:t>
            </a:r>
            <a:r>
              <a:rPr lang="en-US" altLang="en-US" sz="1800" dirty="0"/>
              <a:t> = </a:t>
            </a:r>
            <a:r>
              <a:rPr lang="en-US" altLang="en-US" sz="1800" i="1" dirty="0"/>
              <a:t>yes</a:t>
            </a:r>
            <a:endParaRPr lang="en-US" altLang="en-US" sz="1800" dirty="0"/>
          </a:p>
          <a:p>
            <a:pPr lvl="1" indent="-685800">
              <a:buNone/>
            </a:pPr>
            <a:r>
              <a:rPr lang="en-US" altLang="en-US" sz="1800" dirty="0"/>
              <a:t>IF </a:t>
            </a:r>
            <a:r>
              <a:rPr lang="en-US" altLang="en-US" sz="1800" i="1" dirty="0"/>
              <a:t>age</a:t>
            </a:r>
            <a:r>
              <a:rPr lang="en-US" altLang="en-US" sz="1800" dirty="0"/>
              <a:t> = old AND </a:t>
            </a:r>
            <a:r>
              <a:rPr lang="en-US" altLang="en-US" sz="1800" i="1" dirty="0" err="1"/>
              <a:t>credit_rating</a:t>
            </a:r>
            <a:r>
              <a:rPr lang="en-US" altLang="en-US" sz="1800" dirty="0"/>
              <a:t> = </a:t>
            </a:r>
            <a:r>
              <a:rPr lang="en-US" altLang="en-US" sz="1800" i="1" dirty="0"/>
              <a:t>excellent</a:t>
            </a:r>
            <a:r>
              <a:rPr lang="en-US" altLang="en-US" sz="1800" dirty="0"/>
              <a:t>  THEN </a:t>
            </a:r>
            <a:r>
              <a:rPr lang="en-US" altLang="en-US" sz="1800" i="1" dirty="0" err="1"/>
              <a:t>buys_computer</a:t>
            </a:r>
            <a:r>
              <a:rPr lang="en-US" altLang="en-US" sz="1800" i="1" dirty="0"/>
              <a:t> </a:t>
            </a:r>
            <a:r>
              <a:rPr lang="en-US" altLang="en-US" sz="1800" dirty="0"/>
              <a:t>= </a:t>
            </a:r>
            <a:r>
              <a:rPr lang="en-US" altLang="en-US" sz="1800" i="1" dirty="0"/>
              <a:t>no</a:t>
            </a:r>
            <a:endParaRPr lang="en-US" altLang="en-US" sz="1800" dirty="0"/>
          </a:p>
          <a:p>
            <a:pPr lvl="1" indent="-685800">
              <a:buNone/>
            </a:pPr>
            <a:r>
              <a:rPr lang="en-US" altLang="en-US" sz="1800" dirty="0"/>
              <a:t>IF </a:t>
            </a:r>
            <a:r>
              <a:rPr lang="en-US" altLang="en-US" sz="1800" i="1" dirty="0"/>
              <a:t>age</a:t>
            </a:r>
            <a:r>
              <a:rPr lang="en-US" altLang="en-US" sz="1800" dirty="0"/>
              <a:t> = old AND </a:t>
            </a:r>
            <a:r>
              <a:rPr lang="en-US" altLang="en-US" sz="1800" i="1" dirty="0" err="1"/>
              <a:t>credit_rating</a:t>
            </a:r>
            <a:r>
              <a:rPr lang="en-US" altLang="en-US" sz="1800" dirty="0"/>
              <a:t> = </a:t>
            </a:r>
            <a:r>
              <a:rPr lang="en-US" altLang="en-US" sz="1800" i="1" dirty="0"/>
              <a:t>fair</a:t>
            </a:r>
            <a:r>
              <a:rPr lang="en-US" altLang="en-US" sz="1800" dirty="0"/>
              <a:t>            THEN </a:t>
            </a:r>
            <a:r>
              <a:rPr lang="en-US" altLang="en-US" sz="1800" i="1" dirty="0" err="1"/>
              <a:t>buys_computer</a:t>
            </a:r>
            <a:r>
              <a:rPr lang="en-US" altLang="en-US" sz="1800" dirty="0"/>
              <a:t> = </a:t>
            </a:r>
            <a:r>
              <a:rPr lang="en-US" altLang="en-US" sz="1800" i="1" dirty="0"/>
              <a:t>yes</a:t>
            </a:r>
          </a:p>
          <a:p>
            <a:pPr algn="just">
              <a:lnSpc>
                <a:spcPct val="100000"/>
              </a:lnSpc>
            </a:pPr>
            <a:endParaRPr lang="en-US" dirty="0"/>
          </a:p>
        </p:txBody>
      </p:sp>
      <p:pic>
        <p:nvPicPr>
          <p:cNvPr id="5" name="Picture 4">
            <a:extLst>
              <a:ext uri="{FF2B5EF4-FFF2-40B4-BE49-F238E27FC236}">
                <a16:creationId xmlns="" xmlns:a16="http://schemas.microsoft.com/office/drawing/2014/main" id="{C6D871A3-125C-41FB-93AB-2A996F252F21}"/>
              </a:ext>
            </a:extLst>
          </p:cNvPr>
          <p:cNvPicPr>
            <a:picLocks noChangeAspect="1"/>
          </p:cNvPicPr>
          <p:nvPr/>
        </p:nvPicPr>
        <p:blipFill>
          <a:blip r:embed="rId2"/>
          <a:stretch>
            <a:fillRect/>
          </a:stretch>
        </p:blipFill>
        <p:spPr>
          <a:xfrm>
            <a:off x="7534155" y="3967480"/>
            <a:ext cx="4642089" cy="2082907"/>
          </a:xfrm>
          <a:prstGeom prst="rect">
            <a:avLst/>
          </a:prstGeom>
          <a:ln>
            <a:solidFill>
              <a:schemeClr val="tx1"/>
            </a:solidFill>
          </a:ln>
        </p:spPr>
      </p:pic>
    </p:spTree>
    <p:extLst>
      <p:ext uri="{BB962C8B-B14F-4D97-AF65-F5344CB8AC3E}">
        <p14:creationId xmlns:p14="http://schemas.microsoft.com/office/powerpoint/2010/main" val="2338624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fontScale="90000"/>
          </a:bodyPr>
          <a:lstStyle/>
          <a:p>
            <a:pPr algn="ctr"/>
            <a:r>
              <a:rPr lang="en-US" sz="4000" dirty="0"/>
              <a:t> Rule-Based Classification: Using Sequential Covering Algorithm</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Sequential covering algorithm: Extracts rules directly from training data.</a:t>
            </a:r>
          </a:p>
          <a:p>
            <a:pPr algn="just">
              <a:lnSpc>
                <a:spcPct val="100000"/>
              </a:lnSpc>
            </a:pPr>
            <a:r>
              <a:rPr lang="en-US" dirty="0"/>
              <a:t>Typical sequential covering algorithms: FOIL, AQ, CN2, RIPPER.</a:t>
            </a:r>
          </a:p>
          <a:p>
            <a:pPr algn="just">
              <a:lnSpc>
                <a:spcPct val="100000"/>
              </a:lnSpc>
            </a:pPr>
            <a:r>
              <a:rPr lang="en-US" dirty="0"/>
              <a:t>Rules are learned sequentially, each for a given class C</a:t>
            </a:r>
            <a:r>
              <a:rPr lang="en-US" baseline="-25000" dirty="0"/>
              <a:t>i</a:t>
            </a:r>
            <a:r>
              <a:rPr lang="en-US" dirty="0"/>
              <a:t> will cover many tuples of Ci but none (or few) of the tuples of other classes.</a:t>
            </a:r>
          </a:p>
          <a:p>
            <a:pPr algn="just">
              <a:lnSpc>
                <a:spcPct val="100000"/>
              </a:lnSpc>
            </a:pPr>
            <a:r>
              <a:rPr lang="en-US" dirty="0"/>
              <a:t>Steps: </a:t>
            </a:r>
          </a:p>
          <a:p>
            <a:pPr marL="538163" lvl="1" indent="-274638" algn="just">
              <a:lnSpc>
                <a:spcPct val="100000"/>
              </a:lnSpc>
              <a:buFont typeface="Wingdings" panose="05000000000000000000" pitchFamily="2" charset="2"/>
              <a:buChar char="§"/>
            </a:pPr>
            <a:r>
              <a:rPr lang="en-US" sz="2800" dirty="0"/>
              <a:t>Rules are learned one at a time</a:t>
            </a:r>
          </a:p>
          <a:p>
            <a:pPr marL="538163" lvl="1" indent="-274638" algn="just">
              <a:lnSpc>
                <a:spcPct val="100000"/>
              </a:lnSpc>
              <a:buFont typeface="Wingdings" panose="05000000000000000000" pitchFamily="2" charset="2"/>
              <a:buChar char="§"/>
            </a:pPr>
            <a:r>
              <a:rPr lang="en-US" sz="2800" dirty="0"/>
              <a:t>Each time a rule is learned, the tuples covered by the rules are removed</a:t>
            </a:r>
          </a:p>
          <a:p>
            <a:pPr marL="538163" lvl="1" indent="-274638" algn="just">
              <a:lnSpc>
                <a:spcPct val="100000"/>
              </a:lnSpc>
              <a:buFont typeface="Wingdings" panose="05000000000000000000" pitchFamily="2" charset="2"/>
              <a:buChar char="§"/>
            </a:pPr>
            <a:r>
              <a:rPr lang="en-US" sz="2800" dirty="0"/>
              <a:t>Repeat the process on the remaining tuples until termination condition, e.g., when no more training examples or when the quality of a rule returned is below a user-specified threshold</a:t>
            </a:r>
          </a:p>
          <a:p>
            <a:pPr algn="just">
              <a:lnSpc>
                <a:spcPct val="100000"/>
              </a:lnSpc>
            </a:pPr>
            <a:r>
              <a:rPr lang="en-US" dirty="0"/>
              <a:t>Comp. w. decision-tree induction: learning a set of rules simultaneously.</a:t>
            </a:r>
          </a:p>
        </p:txBody>
      </p:sp>
    </p:spTree>
    <p:extLst>
      <p:ext uri="{BB962C8B-B14F-4D97-AF65-F5344CB8AC3E}">
        <p14:creationId xmlns:p14="http://schemas.microsoft.com/office/powerpoint/2010/main" val="4496455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a:bodyPr>
          <a:lstStyle/>
          <a:p>
            <a:pPr algn="just">
              <a:lnSpc>
                <a:spcPct val="100000"/>
              </a:lnSpc>
            </a:pPr>
            <a:r>
              <a:rPr lang="en-US" dirty="0"/>
              <a:t>Instance-based learning (sometimes called memory-based learning) compares new problem instances with instances seen in training, which have been stored in memory. </a:t>
            </a:r>
          </a:p>
          <a:p>
            <a:pPr algn="just">
              <a:lnSpc>
                <a:spcPct val="100000"/>
              </a:lnSpc>
            </a:pPr>
            <a:r>
              <a:rPr lang="en-US" dirty="0"/>
              <a:t>Because computation is postponed until a new instance is observed, these algorithms are sometimes referred to as "lazy“.</a:t>
            </a:r>
          </a:p>
          <a:p>
            <a:pPr algn="just">
              <a:lnSpc>
                <a:spcPct val="100000"/>
              </a:lnSpc>
            </a:pPr>
            <a:r>
              <a:rPr lang="en-US" dirty="0"/>
              <a:t>Store training examples and delay the processing until a new instance must be classified.</a:t>
            </a:r>
          </a:p>
        </p:txBody>
      </p:sp>
    </p:spTree>
    <p:extLst>
      <p:ext uri="{BB962C8B-B14F-4D97-AF65-F5344CB8AC3E}">
        <p14:creationId xmlns:p14="http://schemas.microsoft.com/office/powerpoint/2010/main" val="17999139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 Instance-based Classification</a:t>
            </a:r>
          </a:p>
        </p:txBody>
      </p:sp>
      <p:sp>
        <p:nvSpPr>
          <p:cNvPr id="3" name="Content Placeholder 2">
            <a:extLst>
              <a:ext uri="{FF2B5EF4-FFF2-40B4-BE49-F238E27FC236}">
                <a16:creationId xmlns="" xmlns:a16="http://schemas.microsoft.com/office/drawing/2014/main" id="{EA68E610-DD25-431B-85F0-D5B68EABBE7F}"/>
              </a:ext>
            </a:extLst>
          </p:cNvPr>
          <p:cNvSpPr>
            <a:spLocks noGrp="1"/>
          </p:cNvSpPr>
          <p:nvPr>
            <p:ph idx="1"/>
          </p:nvPr>
        </p:nvSpPr>
        <p:spPr>
          <a:xfrm>
            <a:off x="731520" y="792480"/>
            <a:ext cx="10816046" cy="6065520"/>
          </a:xfrm>
        </p:spPr>
        <p:txBody>
          <a:bodyPr>
            <a:normAutofit lnSpcReduction="10000"/>
          </a:bodyPr>
          <a:lstStyle/>
          <a:p>
            <a:pPr marL="0" indent="0" algn="just">
              <a:lnSpc>
                <a:spcPct val="100000"/>
              </a:lnSpc>
              <a:buNone/>
            </a:pPr>
            <a:r>
              <a:rPr lang="en-US" dirty="0"/>
              <a:t>Lazy vs Eager learning</a:t>
            </a:r>
          </a:p>
          <a:p>
            <a:pPr marL="0" indent="0" algn="just">
              <a:lnSpc>
                <a:spcPct val="100000"/>
              </a:lnSpc>
              <a:buNone/>
            </a:pPr>
            <a:r>
              <a:rPr lang="en-US" dirty="0"/>
              <a:t>Lazy learning: </a:t>
            </a:r>
          </a:p>
          <a:p>
            <a:pPr algn="just">
              <a:lnSpc>
                <a:spcPct val="100000"/>
              </a:lnSpc>
            </a:pPr>
            <a:r>
              <a:rPr lang="en-US" dirty="0"/>
              <a:t>Simply stores training data (or only minor processing) and waits until it is given a test tuple.</a:t>
            </a:r>
          </a:p>
          <a:p>
            <a:pPr algn="just">
              <a:lnSpc>
                <a:spcPct val="100000"/>
              </a:lnSpc>
            </a:pPr>
            <a:r>
              <a:rPr lang="en-US" dirty="0"/>
              <a:t>Lazy learning as sees the test tuple it performs generalization to classify the tuple based on its similarity to the stored training tuples.</a:t>
            </a:r>
          </a:p>
          <a:p>
            <a:pPr marL="0" indent="0" algn="just">
              <a:lnSpc>
                <a:spcPct val="100000"/>
              </a:lnSpc>
              <a:buNone/>
            </a:pPr>
            <a:r>
              <a:rPr lang="en-US" dirty="0"/>
              <a:t>Eager learning: </a:t>
            </a:r>
          </a:p>
          <a:p>
            <a:pPr algn="just">
              <a:lnSpc>
                <a:spcPct val="100000"/>
              </a:lnSpc>
            </a:pPr>
            <a:r>
              <a:rPr lang="en-US" dirty="0"/>
              <a:t>Given a set of training tuples, constructs a classification model before receiving new (e.g., test) data to classify.</a:t>
            </a:r>
          </a:p>
          <a:p>
            <a:pPr algn="just">
              <a:lnSpc>
                <a:spcPct val="100000"/>
              </a:lnSpc>
            </a:pPr>
            <a:r>
              <a:rPr lang="en-US" dirty="0"/>
              <a:t> Eager learning model are ready and eager to classify previously unseen tuples.</a:t>
            </a:r>
          </a:p>
          <a:p>
            <a:pPr algn="just">
              <a:lnSpc>
                <a:spcPct val="100000"/>
              </a:lnSpc>
            </a:pPr>
            <a:r>
              <a:rPr lang="en-US" dirty="0"/>
              <a:t>Lazy: less time in training but more time in predicting.</a:t>
            </a:r>
          </a:p>
        </p:txBody>
      </p:sp>
    </p:spTree>
    <p:extLst>
      <p:ext uri="{BB962C8B-B14F-4D97-AF65-F5344CB8AC3E}">
        <p14:creationId xmlns:p14="http://schemas.microsoft.com/office/powerpoint/2010/main" val="4278918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dirty="0"/>
              <a:t>The </a:t>
            </a:r>
            <a:r>
              <a:rPr lang="en-US" i="1" dirty="0"/>
              <a:t>accuracy</a:t>
            </a:r>
            <a:r>
              <a:rPr lang="en-US" dirty="0"/>
              <a:t> (or  </a:t>
            </a:r>
            <a:r>
              <a:rPr lang="en-US" i="1" dirty="0"/>
              <a:t>recognition</a:t>
            </a:r>
            <a:r>
              <a:rPr lang="en-US" dirty="0"/>
              <a:t>) of a classifier on a given test set is the percentage of test set tuples that are correctly classified by the classifier. </a:t>
            </a:r>
          </a:p>
          <a:p>
            <a:pPr algn="just">
              <a:lnSpc>
                <a:spcPct val="100000"/>
              </a:lnSpc>
            </a:pPr>
            <a:endParaRPr lang="en-US" dirty="0"/>
          </a:p>
          <a:p>
            <a:pPr algn="just">
              <a:lnSpc>
                <a:spcPct val="100000"/>
              </a:lnSpc>
            </a:pPr>
            <a:r>
              <a:rPr lang="en-US" dirty="0"/>
              <a:t>Accuracy reflects how well the classifier recognizes tuples of the various classes. </a:t>
            </a:r>
          </a:p>
          <a:p>
            <a:pPr algn="just">
              <a:lnSpc>
                <a:spcPct val="100000"/>
              </a:lnSpc>
            </a:pPr>
            <a:endParaRPr lang="en-US" dirty="0"/>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p:pic>
        <p:nvPicPr>
          <p:cNvPr id="8" name="Picture 7">
            <a:extLst>
              <a:ext uri="{FF2B5EF4-FFF2-40B4-BE49-F238E27FC236}">
                <a16:creationId xmlns:a16="http://schemas.microsoft.com/office/drawing/2014/main" xmlns="" id="{2F731CE4-A936-4CCE-A290-7446A06E7D8F}"/>
              </a:ext>
            </a:extLst>
          </p:cNvPr>
          <p:cNvPicPr>
            <a:picLocks noChangeAspect="1"/>
          </p:cNvPicPr>
          <p:nvPr/>
        </p:nvPicPr>
        <p:blipFill>
          <a:blip r:embed="rId3"/>
          <a:stretch>
            <a:fillRect/>
          </a:stretch>
        </p:blipFill>
        <p:spPr>
          <a:xfrm>
            <a:off x="102870" y="3728718"/>
            <a:ext cx="8565135" cy="1404621"/>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1569493" y="5813946"/>
                <a:ext cx="3499741" cy="489686"/>
              </a:xfrm>
              <a:prstGeom prst="rect">
                <a:avLst/>
              </a:prstGeom>
              <a:noFill/>
            </p:spPr>
            <p:txBody>
              <a:bodyPr wrap="none" rtlCol="0">
                <a:spAutoFit/>
              </a:bodyPr>
              <a:lstStyle/>
              <a:p>
                <a:r>
                  <a:rPr lang="en-US" dirty="0" smtClean="0"/>
                  <a:t>Accuracy=</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6954+2588</m:t>
                        </m:r>
                      </m:num>
                      <m:den>
                        <m:r>
                          <a:rPr lang="en-US" b="0" i="1" smtClean="0">
                            <a:latin typeface="Cambria Math" panose="02040503050406030204" pitchFamily="18" charset="0"/>
                          </a:rPr>
                          <m:t>10000</m:t>
                        </m:r>
                      </m:den>
                    </m:f>
                    <m:r>
                      <a:rPr lang="en-US" b="0" i="1" smtClean="0">
                        <a:latin typeface="Cambria Math" panose="02040503050406030204" pitchFamily="18" charset="0"/>
                      </a:rPr>
                      <m:t>∗100=95.42</m:t>
                    </m:r>
                  </m:oMath>
                </a14:m>
                <a:endParaRPr lang="en-IN" dirty="0"/>
              </a:p>
            </p:txBody>
          </p:sp>
        </mc:Choice>
        <mc:Fallback xmlns="">
          <p:sp>
            <p:nvSpPr>
              <p:cNvPr id="5" name="TextBox 4"/>
              <p:cNvSpPr txBox="1">
                <a:spLocks noRot="1" noChangeAspect="1" noMove="1" noResize="1" noEditPoints="1" noAdjustHandles="1" noChangeArrowheads="1" noChangeShapeType="1" noTextEdit="1"/>
              </p:cNvSpPr>
              <p:nvPr/>
            </p:nvSpPr>
            <p:spPr>
              <a:xfrm>
                <a:off x="1569493" y="5813946"/>
                <a:ext cx="3499741" cy="489686"/>
              </a:xfrm>
              <a:prstGeom prst="rect">
                <a:avLst/>
              </a:prstGeom>
              <a:blipFill rotWithShape="0">
                <a:blip r:embed="rId4"/>
                <a:stretch>
                  <a:fillRect l="-1391" b="-75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067032" y="2212880"/>
                <a:ext cx="2565780" cy="393249"/>
              </a:xfrm>
              <a:prstGeom prst="rect">
                <a:avLst/>
              </a:prstGeom>
              <a:noFill/>
            </p:spPr>
            <p:txBody>
              <a:bodyPr wrap="square" lIns="0" tIns="0" rIns="0" bIns="0" rtlCol="0">
                <a:spAutoFit/>
              </a:bodyPr>
              <a:lstStyle/>
              <a:p>
                <a:r>
                  <a:rPr lang="en-IN" dirty="0" smtClean="0"/>
                  <a:t>Accuracy =</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𝑇𝑁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9" name="TextBox 8"/>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5"/>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503204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2A2CA-06B6-4E6F-8AC0-2EA128376E10}"/>
              </a:ext>
            </a:extLst>
          </p:cNvPr>
          <p:cNvSpPr>
            <a:spLocks noGrp="1"/>
          </p:cNvSpPr>
          <p:nvPr>
            <p:ph type="title"/>
          </p:nvPr>
        </p:nvSpPr>
        <p:spPr>
          <a:xfrm>
            <a:off x="101600" y="121280"/>
            <a:ext cx="11877040" cy="714738"/>
          </a:xfrm>
        </p:spPr>
        <p:txBody>
          <a:bodyPr>
            <a:normAutofit/>
          </a:bodyPr>
          <a:lstStyle/>
          <a:p>
            <a:pPr algn="ctr"/>
            <a:r>
              <a:rPr lang="en-US" sz="4000" dirty="0"/>
              <a:t>Metrics for Evaluating Classifier Performance</a:t>
            </a:r>
          </a:p>
        </p:txBody>
      </p:sp>
      <p:sp>
        <p:nvSpPr>
          <p:cNvPr id="3" name="Content Placeholder 2">
            <a:extLst>
              <a:ext uri="{FF2B5EF4-FFF2-40B4-BE49-F238E27FC236}">
                <a16:creationId xmlns:a16="http://schemas.microsoft.com/office/drawing/2014/main" xmlns="" id="{EA68E610-DD25-431B-85F0-D5B68EABBE7F}"/>
              </a:ext>
            </a:extLst>
          </p:cNvPr>
          <p:cNvSpPr>
            <a:spLocks noGrp="1"/>
          </p:cNvSpPr>
          <p:nvPr>
            <p:ph idx="1"/>
          </p:nvPr>
        </p:nvSpPr>
        <p:spPr>
          <a:xfrm>
            <a:off x="731520" y="792480"/>
            <a:ext cx="10816046" cy="3891280"/>
          </a:xfrm>
        </p:spPr>
        <p:txBody>
          <a:bodyPr>
            <a:normAutofit/>
          </a:bodyPr>
          <a:lstStyle/>
          <a:p>
            <a:pPr algn="just">
              <a:lnSpc>
                <a:spcPct val="100000"/>
              </a:lnSpc>
            </a:pPr>
            <a:r>
              <a:rPr lang="en-US" i="1" dirty="0"/>
              <a:t>Error rate </a:t>
            </a:r>
            <a:r>
              <a:rPr lang="en-US" dirty="0"/>
              <a:t>(or</a:t>
            </a:r>
            <a:r>
              <a:rPr lang="en-US" i="1" dirty="0"/>
              <a:t> misclassification rate</a:t>
            </a:r>
            <a:r>
              <a:rPr lang="en-US" dirty="0"/>
              <a:t>) of a classifier, </a:t>
            </a:r>
            <a:r>
              <a:rPr lang="en-US" i="1" dirty="0"/>
              <a:t>M</a:t>
            </a:r>
            <a:r>
              <a:rPr lang="en-US" dirty="0"/>
              <a:t>.</a:t>
            </a:r>
          </a:p>
          <a:p>
            <a:pPr algn="just">
              <a:lnSpc>
                <a:spcPct val="100000"/>
              </a:lnSpc>
            </a:pPr>
            <a:r>
              <a:rPr lang="en-US" dirty="0"/>
              <a:t>simply </a:t>
            </a:r>
            <a:r>
              <a:rPr lang="en-US" i="1" dirty="0"/>
              <a:t>1 − accuracy(M)</a:t>
            </a:r>
            <a:r>
              <a:rPr lang="en-US" dirty="0"/>
              <a:t>, where </a:t>
            </a:r>
            <a:r>
              <a:rPr lang="en-US" i="1" dirty="0"/>
              <a:t>accuracy(M)</a:t>
            </a:r>
            <a:r>
              <a:rPr lang="en-US" dirty="0"/>
              <a:t> is the accuracy of </a:t>
            </a:r>
            <a:r>
              <a:rPr lang="en-US" i="1" dirty="0"/>
              <a:t>M</a:t>
            </a:r>
            <a:r>
              <a:rPr lang="en-US" dirty="0"/>
              <a:t>. </a:t>
            </a:r>
          </a:p>
        </p:txBody>
      </p:sp>
      <p:pic>
        <p:nvPicPr>
          <p:cNvPr id="4" name="Picture 3">
            <a:extLst>
              <a:ext uri="{FF2B5EF4-FFF2-40B4-BE49-F238E27FC236}">
                <a16:creationId xmlns:a16="http://schemas.microsoft.com/office/drawing/2014/main" xmlns="" id="{1595A7D1-60FB-4A72-A8BF-61DB099623A5}"/>
              </a:ext>
            </a:extLst>
          </p:cNvPr>
          <p:cNvPicPr>
            <a:picLocks noChangeAspect="1"/>
          </p:cNvPicPr>
          <p:nvPr/>
        </p:nvPicPr>
        <p:blipFill rotWithShape="1">
          <a:blip r:embed="rId2"/>
          <a:srcRect l="1728" t="6121"/>
          <a:stretch/>
        </p:blipFill>
        <p:spPr>
          <a:xfrm>
            <a:off x="6939280" y="4769490"/>
            <a:ext cx="5129530" cy="1967230"/>
          </a:xfrm>
          <a:prstGeom prst="rect">
            <a:avLst/>
          </a:prstGeom>
        </p:spPr>
      </p:pic>
      <mc:AlternateContent xmlns:mc="http://schemas.openxmlformats.org/markup-compatibility/2006" xmlns:a14="http://schemas.microsoft.com/office/drawing/2010/main">
        <mc:Choice Requires="a14">
          <p:sp>
            <p:nvSpPr>
              <p:cNvPr id="6" name="TextBox 5"/>
              <p:cNvSpPr txBox="1"/>
              <p:nvPr/>
            </p:nvSpPr>
            <p:spPr>
              <a:xfrm>
                <a:off x="4067032" y="2212880"/>
                <a:ext cx="2565780" cy="393249"/>
              </a:xfrm>
              <a:prstGeom prst="rect">
                <a:avLst/>
              </a:prstGeom>
              <a:noFill/>
            </p:spPr>
            <p:txBody>
              <a:bodyPr wrap="square" lIns="0" tIns="0" rIns="0" bIns="0" rtlCol="0">
                <a:spAutoFit/>
              </a:bodyPr>
              <a:lstStyle/>
              <a:p>
                <a:r>
                  <a:rPr lang="en-IN" dirty="0" smtClean="0"/>
                  <a:t>Error rate=</a:t>
                </a:r>
                <a14:m>
                  <m:oMath xmlns:m="http://schemas.openxmlformats.org/officeDocument/2006/math">
                    <m:f>
                      <m:fPr>
                        <m:ctrlPr>
                          <a:rPr lang="en-IN" i="1" smtClean="0">
                            <a:latin typeface="Cambria Math" panose="02040503050406030204" pitchFamily="18" charset="0"/>
                          </a:rPr>
                        </m:ctrlPr>
                      </m:fPr>
                      <m:num>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𝐹𝑁</m:t>
                        </m:r>
                      </m:num>
                      <m:den>
                        <m:r>
                          <a:rPr lang="en-US" b="0" i="1" smtClean="0">
                            <a:latin typeface="Cambria Math" panose="02040503050406030204" pitchFamily="18" charset="0"/>
                          </a:rPr>
                          <m:t>𝑇𝑃</m:t>
                        </m:r>
                        <m:r>
                          <a:rPr lang="en-US" b="0" i="1" smtClean="0">
                            <a:latin typeface="Cambria Math" panose="02040503050406030204" pitchFamily="18" charset="0"/>
                          </a:rPr>
                          <m:t>+</m:t>
                        </m:r>
                        <m:r>
                          <a:rPr lang="en-US" b="0" i="1" smtClean="0">
                            <a:latin typeface="Cambria Math" panose="02040503050406030204" pitchFamily="18" charset="0"/>
                          </a:rPr>
                          <m:t>𝐹𝑁</m:t>
                        </m:r>
                        <m:r>
                          <a:rPr lang="en-US" b="0" i="1" smtClean="0">
                            <a:latin typeface="Cambria Math" panose="02040503050406030204" pitchFamily="18" charset="0"/>
                          </a:rPr>
                          <m:t>+</m:t>
                        </m:r>
                        <m:r>
                          <a:rPr lang="en-US" b="0" i="1" smtClean="0">
                            <a:latin typeface="Cambria Math" panose="02040503050406030204" pitchFamily="18" charset="0"/>
                          </a:rPr>
                          <m:t>𝐹𝑃</m:t>
                        </m:r>
                        <m:r>
                          <a:rPr lang="en-US" b="0" i="1" smtClean="0">
                            <a:latin typeface="Cambria Math" panose="02040503050406030204" pitchFamily="18" charset="0"/>
                          </a:rPr>
                          <m:t>+</m:t>
                        </m:r>
                        <m:r>
                          <a:rPr lang="en-US" b="0" i="1" smtClean="0">
                            <a:latin typeface="Cambria Math" panose="02040503050406030204" pitchFamily="18" charset="0"/>
                          </a:rPr>
                          <m:t>𝑇𝑁</m:t>
                        </m:r>
                      </m:den>
                    </m:f>
                  </m:oMath>
                </a14:m>
                <a:endParaRPr lang="en-IN" dirty="0"/>
              </a:p>
            </p:txBody>
          </p:sp>
        </mc:Choice>
        <mc:Fallback xmlns="">
          <p:sp>
            <p:nvSpPr>
              <p:cNvPr id="6" name="TextBox 5"/>
              <p:cNvSpPr txBox="1">
                <a:spLocks noRot="1" noChangeAspect="1" noMove="1" noResize="1" noEditPoints="1" noAdjustHandles="1" noChangeArrowheads="1" noChangeShapeType="1" noTextEdit="1"/>
              </p:cNvSpPr>
              <p:nvPr/>
            </p:nvSpPr>
            <p:spPr>
              <a:xfrm>
                <a:off x="4067032" y="2212880"/>
                <a:ext cx="2565780" cy="393249"/>
              </a:xfrm>
              <a:prstGeom prst="rect">
                <a:avLst/>
              </a:prstGeom>
              <a:blipFill rotWithShape="0">
                <a:blip r:embed="rId3"/>
                <a:stretch>
                  <a:fillRect l="-5463" t="-4615" b="-21538"/>
                </a:stretch>
              </a:blipFill>
            </p:spPr>
            <p:txBody>
              <a:bodyPr/>
              <a:lstStyle/>
              <a:p>
                <a:r>
                  <a:rPr lang="en-IN">
                    <a:noFill/>
                  </a:rPr>
                  <a:t> </a:t>
                </a:r>
              </a:p>
            </p:txBody>
          </p:sp>
        </mc:Fallback>
      </mc:AlternateContent>
    </p:spTree>
    <p:extLst>
      <p:ext uri="{BB962C8B-B14F-4D97-AF65-F5344CB8AC3E}">
        <p14:creationId xmlns:p14="http://schemas.microsoft.com/office/powerpoint/2010/main" val="53249455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376</TotalTime>
  <Words>5435</Words>
  <Application>Microsoft Office PowerPoint</Application>
  <PresentationFormat>Widescreen</PresentationFormat>
  <Paragraphs>645</Paragraphs>
  <Slides>74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Calibri (Body)</vt:lpstr>
      <vt:lpstr>Calibri Light</vt:lpstr>
      <vt:lpstr>Cambria Math</vt:lpstr>
      <vt:lpstr>Consolas</vt:lpstr>
      <vt:lpstr>Wingdings</vt:lpstr>
      <vt:lpstr>Office Theme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Metrics for Evaluating Classifier Performance</vt:lpstr>
      <vt:lpstr>Decision Tree</vt:lpstr>
      <vt:lpstr>Decision Tree</vt:lpstr>
      <vt:lpstr>Decision Tree</vt:lpstr>
      <vt:lpstr>Decision Tree</vt:lpstr>
      <vt:lpstr>Decision Tree</vt:lpstr>
      <vt:lpstr>Decision Tree</vt:lpstr>
      <vt:lpstr>Decision Tree: Attribute Selection Measures</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Decision Tree: Attribute Selection Measures- Information gain</vt:lpstr>
      <vt:lpstr>PowerPoint Presentation</vt:lpstr>
      <vt:lpstr>PowerPoint Presentation</vt:lpstr>
      <vt:lpstr>Decision Tree: Attribute Selection Measures- Information gain</vt:lpstr>
      <vt:lpstr>Decision Tree: Attribute Selection Measures- Information gain</vt:lpstr>
      <vt:lpstr>Decision Tree: Attribute Selection Measures</vt:lpstr>
      <vt:lpstr>Decision Tree: Attribute Selection Measures- Gain Ratio</vt:lpstr>
      <vt:lpstr>Decision Tree: Attribute Selection Measures- Gain Ratio</vt:lpstr>
      <vt:lpstr>Decision Tree: Attribute Selection Measures- Gain Ratio</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Decision Tree: Attribute Selection Measures- Gini Index</vt:lpstr>
      <vt:lpstr>PowerPoint Presentation</vt:lpstr>
      <vt:lpstr>PowerPoint Presentation</vt:lpstr>
      <vt:lpstr>PowerPoint Presentation</vt:lpstr>
      <vt:lpstr>PowerPoint Presentation</vt:lpstr>
      <vt:lpstr>PowerPoint Presentation</vt:lpstr>
      <vt:lpstr>Decision Tree: Attribute Selection Measures- Information gain</vt:lpstr>
      <vt:lpstr>Decision Tree</vt:lpstr>
      <vt:lpstr>Bayes Classification</vt:lpstr>
      <vt:lpstr>Bayes Classification</vt:lpstr>
      <vt:lpstr>Bayes Classification</vt:lpstr>
      <vt:lpstr>PowerPoint Presentation</vt:lpstr>
      <vt:lpstr>PowerPoint Presentation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Naïve Bayesian Classification</vt:lpstr>
      <vt:lpstr> Rule-Based Classification</vt:lpstr>
      <vt:lpstr> Rule-Based Classification: Using Decision Tree</vt:lpstr>
      <vt:lpstr> Rule-Based Classification: Using Sequential Covering Algorithm</vt:lpstr>
      <vt:lpstr> Instance-based Classification</vt:lpstr>
      <vt:lpstr> Instance-based Classification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Dimensionality Reduction: PCA</dc:title>
  <dc:creator>sumit kumar</dc:creator>
  <cp:lastModifiedBy>Sumit kumar</cp:lastModifiedBy>
  <cp:revision>21</cp:revision>
  <dcterms:created xsi:type="dcterms:W3CDTF">2024-05-31T04:02:05Z</dcterms:created>
  <dcterms:modified xsi:type="dcterms:W3CDTF">2024-10-21T17:03:40Z</dcterms:modified>
</cp:coreProperties>
</file>