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</p:sldIdLst>
  <p:sldSz cx="9144000" cy="6858000" type="screen4x3"/>
  <p:notesSz cx="9144000" cy="6858000"/>
  <p:embeddedFontLst>
    <p:embeddedFont>
      <p:font typeface="Tahoma" panose="020B0604030504040204" pitchFamily="34" charset="0"/>
      <p:regular r:id="rId141"/>
      <p:bold r:id="rId142"/>
    </p:embeddedFont>
    <p:embeddedFont>
      <p:font typeface="Trebuchet MS" panose="020B0603020202020204" pitchFamily="34" charset="0"/>
      <p:regular r:id="rId143"/>
      <p:bold r:id="rId144"/>
      <p:italic r:id="rId145"/>
      <p:boldItalic r:id="rId146"/>
    </p:embeddedFont>
    <p:embeddedFont>
      <p:font typeface="Calibri" panose="020F0502020204030204" pitchFamily="34" charset="0"/>
      <p:regular r:id="rId147"/>
      <p:bold r:id="rId148"/>
      <p:italic r:id="rId149"/>
      <p:boldItalic r:id="rId150"/>
    </p:embeddedFont>
    <p:embeddedFont>
      <p:font typeface="Noto Sans Symbols" panose="020B0604020202020204" charset="0"/>
      <p:regular r:id="rId151"/>
      <p:bold r:id="rId1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3" roundtripDataSignature="AMtx7mgvl7uQWP5JeTYjYYMP1AE3yE3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47E9A-A7F1-4BAF-8D93-470BB74EF331}">
  <a:tblStyle styleId="{5B747E9A-A7F1-4BAF-8D93-470BB74EF3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font" Target="fonts/font4.fntdata"/><Relationship Id="rId14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10.fntdata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openxmlformats.org/officeDocument/2006/relationships/font" Target="fonts/font5.fntdata"/><Relationship Id="rId15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font" Target="fonts/font3.fntdata"/><Relationship Id="rId148" Type="http://schemas.openxmlformats.org/officeDocument/2006/relationships/font" Target="fonts/font8.fntdata"/><Relationship Id="rId151" Type="http://schemas.openxmlformats.org/officeDocument/2006/relationships/font" Target="fonts/font11.fntdata"/><Relationship Id="rId15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font" Target="fonts/font1.fntdata"/><Relationship Id="rId14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988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90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1957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845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1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02871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5370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40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9038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7395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61448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668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49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47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9959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0007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261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1090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22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87852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1960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543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8333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5111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94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93306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958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45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06891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7687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61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02034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3276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8413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4512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54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97442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286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6372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1675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2016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3357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58144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7036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8799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1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7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03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47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90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03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5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4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29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113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79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71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9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48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01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27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27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23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06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68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803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603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403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28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90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175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991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932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656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350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47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742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0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884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128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8156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390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25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161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984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67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41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0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098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989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29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69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8834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80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974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793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7523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809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755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697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824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2585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0084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575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77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9933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449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2947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626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7720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37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1747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6682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7642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687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93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4032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2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150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49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084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70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7113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8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2025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8298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049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05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82070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330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3114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386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0162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6088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9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976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36683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0964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5535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0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0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1"/>
          <p:cNvSpPr/>
          <p:nvPr/>
        </p:nvSpPr>
        <p:spPr>
          <a:xfrm>
            <a:off x="293687" y="2546349"/>
            <a:ext cx="384175" cy="474980"/>
          </a:xfrm>
          <a:custGeom>
            <a:avLst/>
            <a:gdLst/>
            <a:ahLst/>
            <a:cxnLst/>
            <a:rect l="l" t="t" r="r" b="b"/>
            <a:pathLst>
              <a:path w="384175" h="474980" extrusionOk="0">
                <a:moveTo>
                  <a:pt x="383806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3806" y="474662"/>
                </a:lnTo>
                <a:lnTo>
                  <a:pt x="383806" y="349250"/>
                </a:lnTo>
                <a:lnTo>
                  <a:pt x="383806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496" y="2546350"/>
            <a:ext cx="328978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1"/>
          <p:cNvSpPr/>
          <p:nvPr/>
        </p:nvSpPr>
        <p:spPr>
          <a:xfrm>
            <a:off x="417512" y="29686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79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1" y="2968625"/>
            <a:ext cx="369886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956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1"/>
          <p:cNvSpPr/>
          <p:nvPr/>
        </p:nvSpPr>
        <p:spPr>
          <a:xfrm>
            <a:off x="635000" y="24383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 extrusionOk="0">
                <a:moveTo>
                  <a:pt x="31750" y="877887"/>
                </a:moveTo>
                <a:lnTo>
                  <a:pt x="0" y="877887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77887"/>
                </a:lnTo>
                <a:close/>
              </a:path>
              <a:path w="31750" h="1052829" extrusionOk="0">
                <a:moveTo>
                  <a:pt x="31750" y="0"/>
                </a:moveTo>
                <a:lnTo>
                  <a:pt x="0" y="0"/>
                </a:lnTo>
                <a:lnTo>
                  <a:pt x="0" y="822325"/>
                </a:lnTo>
                <a:lnTo>
                  <a:pt x="31750" y="82232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912" y="3260725"/>
            <a:ext cx="8693150" cy="55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1"/>
          <p:cNvSpPr txBox="1">
            <a:spLocks noGrp="1"/>
          </p:cNvSpPr>
          <p:nvPr>
            <p:ph type="ctr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1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2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2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3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9"/>
          <p:cNvSpPr/>
          <p:nvPr/>
        </p:nvSpPr>
        <p:spPr>
          <a:xfrm>
            <a:off x="417512" y="1098549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 extrusionOk="0">
                <a:moveTo>
                  <a:pt x="3825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250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100" y="1098550"/>
            <a:ext cx="328612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9"/>
          <p:cNvSpPr/>
          <p:nvPr/>
        </p:nvSpPr>
        <p:spPr>
          <a:xfrm>
            <a:off x="541337" y="15208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1225" y="1520825"/>
            <a:ext cx="3683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0" y="14478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9"/>
          <p:cNvSpPr/>
          <p:nvPr/>
        </p:nvSpPr>
        <p:spPr>
          <a:xfrm>
            <a:off x="762000" y="9905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 extrusionOk="0">
                <a:moveTo>
                  <a:pt x="31750" y="822325"/>
                </a:moveTo>
                <a:lnTo>
                  <a:pt x="0" y="822325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22325"/>
                </a:lnTo>
                <a:close/>
              </a:path>
              <a:path w="31750" h="1052830" extrusionOk="0">
                <a:moveTo>
                  <a:pt x="31750" y="0"/>
                </a:moveTo>
                <a:lnTo>
                  <a:pt x="0" y="0"/>
                </a:lnTo>
                <a:lnTo>
                  <a:pt x="0" y="790575"/>
                </a:lnTo>
                <a:lnTo>
                  <a:pt x="31750" y="79057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2" y="1781175"/>
            <a:ext cx="8226425" cy="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9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9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email=sandeep68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58" name="Google Shape;58;p1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" name="Google Shape;5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8560561" y="6433058"/>
            <a:ext cx="12255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69339" y="2406459"/>
            <a:ext cx="5146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Playing with Pointers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7890564" y="38771"/>
            <a:ext cx="540385" cy="536575"/>
          </a:xfrm>
          <a:custGeom>
            <a:avLst/>
            <a:gdLst/>
            <a:ahLst/>
            <a:cxnLst/>
            <a:rect l="l" t="t" r="r" b="b"/>
            <a:pathLst>
              <a:path w="540384" h="536575" extrusionOk="0">
                <a:moveTo>
                  <a:pt x="97371" y="423035"/>
                </a:moveTo>
                <a:lnTo>
                  <a:pt x="50361" y="453601"/>
                </a:lnTo>
                <a:lnTo>
                  <a:pt x="20423" y="483135"/>
                </a:lnTo>
                <a:lnTo>
                  <a:pt x="4615" y="508750"/>
                </a:lnTo>
                <a:lnTo>
                  <a:pt x="0" y="527557"/>
                </a:lnTo>
                <a:lnTo>
                  <a:pt x="3464" y="534519"/>
                </a:lnTo>
                <a:lnTo>
                  <a:pt x="6571" y="536361"/>
                </a:lnTo>
                <a:lnTo>
                  <a:pt x="41254" y="536361"/>
                </a:lnTo>
                <a:lnTo>
                  <a:pt x="44461" y="535258"/>
                </a:lnTo>
                <a:lnTo>
                  <a:pt x="10452" y="535258"/>
                </a:lnTo>
                <a:lnTo>
                  <a:pt x="15214" y="515248"/>
                </a:lnTo>
                <a:lnTo>
                  <a:pt x="32869" y="486986"/>
                </a:lnTo>
                <a:lnTo>
                  <a:pt x="61046" y="454804"/>
                </a:lnTo>
                <a:lnTo>
                  <a:pt x="97371" y="423035"/>
                </a:lnTo>
                <a:close/>
              </a:path>
              <a:path w="540384" h="536575" extrusionOk="0">
                <a:moveTo>
                  <a:pt x="231050" y="0"/>
                </a:moveTo>
                <a:lnTo>
                  <a:pt x="220237" y="7220"/>
                </a:lnTo>
                <a:lnTo>
                  <a:pt x="214684" y="23929"/>
                </a:lnTo>
                <a:lnTo>
                  <a:pt x="212639" y="42702"/>
                </a:lnTo>
                <a:lnTo>
                  <a:pt x="212346" y="56111"/>
                </a:lnTo>
                <a:lnTo>
                  <a:pt x="212742" y="68239"/>
                </a:lnTo>
                <a:lnTo>
                  <a:pt x="217848" y="109472"/>
                </a:lnTo>
                <a:lnTo>
                  <a:pt x="227131" y="153876"/>
                </a:lnTo>
                <a:lnTo>
                  <a:pt x="231050" y="168884"/>
                </a:lnTo>
                <a:lnTo>
                  <a:pt x="226039" y="189417"/>
                </a:lnTo>
                <a:lnTo>
                  <a:pt x="212149" y="227322"/>
                </a:lnTo>
                <a:lnTo>
                  <a:pt x="191095" y="277317"/>
                </a:lnTo>
                <a:lnTo>
                  <a:pt x="164592" y="334124"/>
                </a:lnTo>
                <a:lnTo>
                  <a:pt x="134274" y="392590"/>
                </a:lnTo>
                <a:lnTo>
                  <a:pt x="102118" y="446996"/>
                </a:lnTo>
                <a:lnTo>
                  <a:pt x="69574" y="492508"/>
                </a:lnTo>
                <a:lnTo>
                  <a:pt x="38446" y="523690"/>
                </a:lnTo>
                <a:lnTo>
                  <a:pt x="10452" y="535258"/>
                </a:lnTo>
                <a:lnTo>
                  <a:pt x="44461" y="535258"/>
                </a:lnTo>
                <a:lnTo>
                  <a:pt x="46287" y="534631"/>
                </a:lnTo>
                <a:lnTo>
                  <a:pt x="74747" y="509884"/>
                </a:lnTo>
                <a:lnTo>
                  <a:pt x="109293" y="466056"/>
                </a:lnTo>
                <a:lnTo>
                  <a:pt x="150183" y="401031"/>
                </a:lnTo>
                <a:lnTo>
                  <a:pt x="155445" y="399381"/>
                </a:lnTo>
                <a:lnTo>
                  <a:pt x="150183" y="399381"/>
                </a:lnTo>
                <a:lnTo>
                  <a:pt x="189198" y="327943"/>
                </a:lnTo>
                <a:lnTo>
                  <a:pt x="215166" y="273061"/>
                </a:lnTo>
                <a:lnTo>
                  <a:pt x="231334" y="231278"/>
                </a:lnTo>
                <a:lnTo>
                  <a:pt x="240953" y="199140"/>
                </a:lnTo>
                <a:lnTo>
                  <a:pt x="260263" y="199140"/>
                </a:lnTo>
                <a:lnTo>
                  <a:pt x="248104" y="167233"/>
                </a:lnTo>
                <a:lnTo>
                  <a:pt x="252078" y="139178"/>
                </a:lnTo>
                <a:lnTo>
                  <a:pt x="240953" y="139178"/>
                </a:lnTo>
                <a:lnTo>
                  <a:pt x="234626" y="115042"/>
                </a:lnTo>
                <a:lnTo>
                  <a:pt x="230363" y="91731"/>
                </a:lnTo>
                <a:lnTo>
                  <a:pt x="227956" y="69864"/>
                </a:lnTo>
                <a:lnTo>
                  <a:pt x="227200" y="50060"/>
                </a:lnTo>
                <a:lnTo>
                  <a:pt x="227380" y="41748"/>
                </a:lnTo>
                <a:lnTo>
                  <a:pt x="228644" y="27711"/>
                </a:lnTo>
                <a:lnTo>
                  <a:pt x="232073" y="13159"/>
                </a:lnTo>
                <a:lnTo>
                  <a:pt x="238752" y="3300"/>
                </a:lnTo>
                <a:lnTo>
                  <a:pt x="252152" y="3300"/>
                </a:lnTo>
                <a:lnTo>
                  <a:pt x="245079" y="550"/>
                </a:lnTo>
                <a:lnTo>
                  <a:pt x="231050" y="0"/>
                </a:lnTo>
                <a:close/>
              </a:path>
              <a:path w="540384" h="536575" extrusionOk="0">
                <a:moveTo>
                  <a:pt x="534717" y="398280"/>
                </a:moveTo>
                <a:lnTo>
                  <a:pt x="519314" y="398280"/>
                </a:lnTo>
                <a:lnTo>
                  <a:pt x="513265" y="403779"/>
                </a:lnTo>
                <a:lnTo>
                  <a:pt x="513265" y="418637"/>
                </a:lnTo>
                <a:lnTo>
                  <a:pt x="519314" y="424136"/>
                </a:lnTo>
                <a:lnTo>
                  <a:pt x="534717" y="424136"/>
                </a:lnTo>
                <a:lnTo>
                  <a:pt x="537468" y="421385"/>
                </a:lnTo>
                <a:lnTo>
                  <a:pt x="520964" y="421385"/>
                </a:lnTo>
                <a:lnTo>
                  <a:pt x="516013" y="416984"/>
                </a:lnTo>
                <a:lnTo>
                  <a:pt x="516013" y="405432"/>
                </a:lnTo>
                <a:lnTo>
                  <a:pt x="520964" y="401031"/>
                </a:lnTo>
                <a:lnTo>
                  <a:pt x="537468" y="401031"/>
                </a:lnTo>
                <a:lnTo>
                  <a:pt x="534717" y="398280"/>
                </a:lnTo>
                <a:close/>
              </a:path>
              <a:path w="540384" h="536575" extrusionOk="0">
                <a:moveTo>
                  <a:pt x="537468" y="401031"/>
                </a:moveTo>
                <a:lnTo>
                  <a:pt x="533067" y="401031"/>
                </a:lnTo>
                <a:lnTo>
                  <a:pt x="536918" y="405432"/>
                </a:lnTo>
                <a:lnTo>
                  <a:pt x="536918" y="416984"/>
                </a:lnTo>
                <a:lnTo>
                  <a:pt x="533067" y="421385"/>
                </a:lnTo>
                <a:lnTo>
                  <a:pt x="537468" y="421385"/>
                </a:lnTo>
                <a:lnTo>
                  <a:pt x="540216" y="418637"/>
                </a:lnTo>
                <a:lnTo>
                  <a:pt x="540216" y="403779"/>
                </a:lnTo>
                <a:lnTo>
                  <a:pt x="537468" y="401031"/>
                </a:lnTo>
                <a:close/>
              </a:path>
              <a:path w="540384" h="536575" extrusionOk="0">
                <a:moveTo>
                  <a:pt x="530316" y="402681"/>
                </a:moveTo>
                <a:lnTo>
                  <a:pt x="521515" y="402681"/>
                </a:lnTo>
                <a:lnTo>
                  <a:pt x="521515" y="418634"/>
                </a:lnTo>
                <a:lnTo>
                  <a:pt x="524265" y="418634"/>
                </a:lnTo>
                <a:lnTo>
                  <a:pt x="524265" y="412583"/>
                </a:lnTo>
                <a:lnTo>
                  <a:pt x="531233" y="412583"/>
                </a:lnTo>
                <a:lnTo>
                  <a:pt x="530867" y="412033"/>
                </a:lnTo>
                <a:lnTo>
                  <a:pt x="529216" y="411483"/>
                </a:lnTo>
                <a:lnTo>
                  <a:pt x="532517" y="410383"/>
                </a:lnTo>
                <a:lnTo>
                  <a:pt x="524265" y="410383"/>
                </a:lnTo>
                <a:lnTo>
                  <a:pt x="524265" y="405982"/>
                </a:lnTo>
                <a:lnTo>
                  <a:pt x="532150" y="405982"/>
                </a:lnTo>
                <a:lnTo>
                  <a:pt x="531967" y="404882"/>
                </a:lnTo>
                <a:lnTo>
                  <a:pt x="530316" y="402681"/>
                </a:lnTo>
                <a:close/>
              </a:path>
              <a:path w="540384" h="536575" extrusionOk="0">
                <a:moveTo>
                  <a:pt x="531233" y="412583"/>
                </a:moveTo>
                <a:lnTo>
                  <a:pt x="527566" y="412583"/>
                </a:lnTo>
                <a:lnTo>
                  <a:pt x="528666" y="414234"/>
                </a:lnTo>
                <a:lnTo>
                  <a:pt x="529216" y="415884"/>
                </a:lnTo>
                <a:lnTo>
                  <a:pt x="529766" y="418634"/>
                </a:lnTo>
                <a:lnTo>
                  <a:pt x="532517" y="418634"/>
                </a:lnTo>
                <a:lnTo>
                  <a:pt x="531967" y="415884"/>
                </a:lnTo>
                <a:lnTo>
                  <a:pt x="531967" y="413683"/>
                </a:lnTo>
                <a:lnTo>
                  <a:pt x="531233" y="412583"/>
                </a:lnTo>
                <a:close/>
              </a:path>
              <a:path w="540384" h="536575" extrusionOk="0">
                <a:moveTo>
                  <a:pt x="532150" y="405982"/>
                </a:moveTo>
                <a:lnTo>
                  <a:pt x="528116" y="405982"/>
                </a:lnTo>
                <a:lnTo>
                  <a:pt x="529216" y="406532"/>
                </a:lnTo>
                <a:lnTo>
                  <a:pt x="529216" y="409833"/>
                </a:lnTo>
                <a:lnTo>
                  <a:pt x="527566" y="410383"/>
                </a:lnTo>
                <a:lnTo>
                  <a:pt x="532517" y="410383"/>
                </a:lnTo>
                <a:lnTo>
                  <a:pt x="532517" y="408182"/>
                </a:lnTo>
                <a:lnTo>
                  <a:pt x="532150" y="405982"/>
                </a:lnTo>
                <a:close/>
              </a:path>
              <a:path w="540384" h="536575" extrusionOk="0">
                <a:moveTo>
                  <a:pt x="260263" y="199140"/>
                </a:moveTo>
                <a:lnTo>
                  <a:pt x="240953" y="199140"/>
                </a:lnTo>
                <a:lnTo>
                  <a:pt x="270642" y="258750"/>
                </a:lnTo>
                <a:lnTo>
                  <a:pt x="301466" y="299329"/>
                </a:lnTo>
                <a:lnTo>
                  <a:pt x="330227" y="325158"/>
                </a:lnTo>
                <a:lnTo>
                  <a:pt x="353728" y="340519"/>
                </a:lnTo>
                <a:lnTo>
                  <a:pt x="304285" y="350335"/>
                </a:lnTo>
                <a:lnTo>
                  <a:pt x="252780" y="363348"/>
                </a:lnTo>
                <a:lnTo>
                  <a:pt x="200863" y="379662"/>
                </a:lnTo>
                <a:lnTo>
                  <a:pt x="150183" y="399381"/>
                </a:lnTo>
                <a:lnTo>
                  <a:pt x="155445" y="399381"/>
                </a:lnTo>
                <a:lnTo>
                  <a:pt x="190949" y="388246"/>
                </a:lnTo>
                <a:lnTo>
                  <a:pt x="235095" y="377046"/>
                </a:lnTo>
                <a:lnTo>
                  <a:pt x="281248" y="367562"/>
                </a:lnTo>
                <a:lnTo>
                  <a:pt x="328035" y="359927"/>
                </a:lnTo>
                <a:lnTo>
                  <a:pt x="374082" y="354271"/>
                </a:lnTo>
                <a:lnTo>
                  <a:pt x="415390" y="354271"/>
                </a:lnTo>
                <a:lnTo>
                  <a:pt x="406539" y="350421"/>
                </a:lnTo>
                <a:lnTo>
                  <a:pt x="443853" y="348710"/>
                </a:lnTo>
                <a:lnTo>
                  <a:pt x="528998" y="348710"/>
                </a:lnTo>
                <a:lnTo>
                  <a:pt x="514707" y="341000"/>
                </a:lnTo>
                <a:lnTo>
                  <a:pt x="494188" y="336668"/>
                </a:lnTo>
                <a:lnTo>
                  <a:pt x="382334" y="336668"/>
                </a:lnTo>
                <a:lnTo>
                  <a:pt x="369569" y="329362"/>
                </a:lnTo>
                <a:lnTo>
                  <a:pt x="332823" y="304761"/>
                </a:lnTo>
                <a:lnTo>
                  <a:pt x="305506" y="277006"/>
                </a:lnTo>
                <a:lnTo>
                  <a:pt x="282212" y="243630"/>
                </a:lnTo>
                <a:lnTo>
                  <a:pt x="263043" y="206437"/>
                </a:lnTo>
                <a:lnTo>
                  <a:pt x="260263" y="199140"/>
                </a:lnTo>
                <a:close/>
              </a:path>
              <a:path w="540384" h="536575" extrusionOk="0">
                <a:moveTo>
                  <a:pt x="415390" y="354271"/>
                </a:moveTo>
                <a:lnTo>
                  <a:pt x="374082" y="354271"/>
                </a:lnTo>
                <a:lnTo>
                  <a:pt x="410184" y="370586"/>
                </a:lnTo>
                <a:lnTo>
                  <a:pt x="445873" y="382877"/>
                </a:lnTo>
                <a:lnTo>
                  <a:pt x="478674" y="390630"/>
                </a:lnTo>
                <a:lnTo>
                  <a:pt x="506111" y="393329"/>
                </a:lnTo>
                <a:lnTo>
                  <a:pt x="517466" y="392590"/>
                </a:lnTo>
                <a:lnTo>
                  <a:pt x="525984" y="390304"/>
                </a:lnTo>
                <a:lnTo>
                  <a:pt x="531718" y="386367"/>
                </a:lnTo>
                <a:lnTo>
                  <a:pt x="532687" y="384528"/>
                </a:lnTo>
                <a:lnTo>
                  <a:pt x="517664" y="384528"/>
                </a:lnTo>
                <a:lnTo>
                  <a:pt x="495891" y="382061"/>
                </a:lnTo>
                <a:lnTo>
                  <a:pt x="468909" y="375107"/>
                </a:lnTo>
                <a:lnTo>
                  <a:pt x="438524" y="364337"/>
                </a:lnTo>
                <a:lnTo>
                  <a:pt x="415390" y="354271"/>
                </a:lnTo>
                <a:close/>
              </a:path>
              <a:path w="540384" h="536575" extrusionOk="0">
                <a:moveTo>
                  <a:pt x="534717" y="380677"/>
                </a:moveTo>
                <a:lnTo>
                  <a:pt x="530867" y="382327"/>
                </a:lnTo>
                <a:lnTo>
                  <a:pt x="524815" y="384528"/>
                </a:lnTo>
                <a:lnTo>
                  <a:pt x="532687" y="384528"/>
                </a:lnTo>
                <a:lnTo>
                  <a:pt x="534717" y="380677"/>
                </a:lnTo>
                <a:close/>
              </a:path>
              <a:path w="540384" h="536575" extrusionOk="0">
                <a:moveTo>
                  <a:pt x="528998" y="348710"/>
                </a:moveTo>
                <a:lnTo>
                  <a:pt x="443853" y="348710"/>
                </a:lnTo>
                <a:lnTo>
                  <a:pt x="487201" y="349939"/>
                </a:lnTo>
                <a:lnTo>
                  <a:pt x="522812" y="357460"/>
                </a:lnTo>
                <a:lnTo>
                  <a:pt x="536918" y="374625"/>
                </a:lnTo>
                <a:lnTo>
                  <a:pt x="538568" y="370775"/>
                </a:lnTo>
                <a:lnTo>
                  <a:pt x="540216" y="369127"/>
                </a:lnTo>
                <a:lnTo>
                  <a:pt x="540216" y="365269"/>
                </a:lnTo>
                <a:lnTo>
                  <a:pt x="533523" y="351151"/>
                </a:lnTo>
                <a:lnTo>
                  <a:pt x="528998" y="348710"/>
                </a:lnTo>
                <a:close/>
              </a:path>
              <a:path w="540384" h="536575" extrusionOk="0">
                <a:moveTo>
                  <a:pt x="448348" y="332817"/>
                </a:moveTo>
                <a:lnTo>
                  <a:pt x="433624" y="333187"/>
                </a:lnTo>
                <a:lnTo>
                  <a:pt x="417610" y="334124"/>
                </a:lnTo>
                <a:lnTo>
                  <a:pt x="382334" y="336668"/>
                </a:lnTo>
                <a:lnTo>
                  <a:pt x="494188" y="336668"/>
                </a:lnTo>
                <a:lnTo>
                  <a:pt x="485679" y="334871"/>
                </a:lnTo>
                <a:lnTo>
                  <a:pt x="448348" y="332817"/>
                </a:lnTo>
                <a:close/>
              </a:path>
              <a:path w="540384" h="536575" extrusionOk="0">
                <a:moveTo>
                  <a:pt x="257456" y="45109"/>
                </a:moveTo>
                <a:lnTo>
                  <a:pt x="254491" y="61354"/>
                </a:lnTo>
                <a:lnTo>
                  <a:pt x="251061" y="82241"/>
                </a:lnTo>
                <a:lnTo>
                  <a:pt x="246703" y="108079"/>
                </a:lnTo>
                <a:lnTo>
                  <a:pt x="240953" y="139178"/>
                </a:lnTo>
                <a:lnTo>
                  <a:pt x="252078" y="139178"/>
                </a:lnTo>
                <a:lnTo>
                  <a:pt x="252583" y="135619"/>
                </a:lnTo>
                <a:lnTo>
                  <a:pt x="255050" y="105346"/>
                </a:lnTo>
                <a:lnTo>
                  <a:pt x="256382" y="75485"/>
                </a:lnTo>
                <a:lnTo>
                  <a:pt x="257456" y="45109"/>
                </a:lnTo>
                <a:close/>
              </a:path>
              <a:path w="540384" h="536575" extrusionOk="0">
                <a:moveTo>
                  <a:pt x="252152" y="3300"/>
                </a:moveTo>
                <a:lnTo>
                  <a:pt x="238752" y="3300"/>
                </a:lnTo>
                <a:lnTo>
                  <a:pt x="244692" y="7048"/>
                </a:lnTo>
                <a:lnTo>
                  <a:pt x="250373" y="13065"/>
                </a:lnTo>
                <a:lnTo>
                  <a:pt x="254921" y="22176"/>
                </a:lnTo>
                <a:lnTo>
                  <a:pt x="257456" y="35207"/>
                </a:lnTo>
                <a:lnTo>
                  <a:pt x="259519" y="14853"/>
                </a:lnTo>
                <a:lnTo>
                  <a:pt x="254981" y="4400"/>
                </a:lnTo>
                <a:lnTo>
                  <a:pt x="252152" y="3300"/>
                </a:lnTo>
                <a:close/>
              </a:path>
            </a:pathLst>
          </a:custGeom>
          <a:solidFill>
            <a:srgbClr val="FF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7196556" y="0"/>
            <a:ext cx="8540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Sandeep  Jain</a:t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164747" y="85784"/>
            <a:ext cx="936625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50" lvl="0" indent="0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Digitally signed by Sandeep Jain  DN: cn=Sandeep Jain, o, ou,  </a:t>
            </a:r>
            <a:r>
              <a:rPr lang="en-US" sz="5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email=sandeep6883@gmail.com, </a:t>
            </a: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c=IN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2010.05.29 01:57:11 +05'30'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1261427" y="1852791"/>
            <a:ext cx="4785995" cy="392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19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X1;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X1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*X2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0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37" name="Google Shape;2037;p100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8" name="Google Shape;2038;p10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9" name="Google Shape;2039;p100"/>
          <p:cNvSpPr txBox="1"/>
          <p:nvPr/>
        </p:nvSpPr>
        <p:spPr>
          <a:xfrm>
            <a:off x="916939" y="1963407"/>
            <a:ext cx="7734300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fault.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673735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address returned is address of deallocated 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use this function more than once.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132715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variables are allocated only once and remain  there forever. This may cause data corruption.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0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45" name="Google Shape;2045;p101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0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47" name="Google Shape;2047;p101"/>
          <p:cNvSpPr txBox="1"/>
          <p:nvPr/>
        </p:nvSpPr>
        <p:spPr>
          <a:xfrm>
            <a:off x="916939" y="1963407"/>
            <a:ext cx="7760970" cy="45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 answer.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time this function is called, a fresh block of 20  bytes is allocated. Unlike Answer 1 this memory is  not de-allocated because it uses dynamic allocation.  And dynamically allocated memory can only be  EXPLICITLY de-allocated using free.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Segmentation fault.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Data corruption.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0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53" name="Google Shape;2053;p102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10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55" name="Google Shape;2055;p102"/>
          <p:cNvSpPr txBox="1"/>
          <p:nvPr/>
        </p:nvSpPr>
        <p:spPr>
          <a:xfrm>
            <a:off x="1261427" y="1923783"/>
            <a:ext cx="7159625" cy="288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S1[]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*S2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“Ram”;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is an array and thus its address  is constant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6" name="Google Shape;2056;p102"/>
          <p:cNvSpPr txBox="1"/>
          <p:nvPr/>
        </p:nvSpPr>
        <p:spPr>
          <a:xfrm>
            <a:off x="1261427" y="4776711"/>
            <a:ext cx="2923540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= “Ram”;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S1[0] = ‘X’;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7" name="Google Shape;2057;p102"/>
          <p:cNvSpPr txBox="1"/>
          <p:nvPr/>
        </p:nvSpPr>
        <p:spPr>
          <a:xfrm>
            <a:off x="4919107" y="4776711"/>
            <a:ext cx="1090295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0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63" name="Google Shape;2063;p103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4" name="Google Shape;2064;p10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65" name="Google Shape;2065;p103"/>
          <p:cNvSpPr txBox="1"/>
          <p:nvPr/>
        </p:nvSpPr>
        <p:spPr>
          <a:xfrm>
            <a:off x="1261427" y="1916656"/>
            <a:ext cx="6610350" cy="98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S2[0] = ‘X’;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is a pointer to constant char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66" name="Google Shape;2066;p103"/>
          <p:cNvGraphicFramePr/>
          <p:nvPr/>
        </p:nvGraphicFramePr>
        <p:xfrm>
          <a:off x="1242377" y="3032097"/>
          <a:ext cx="6341100" cy="191671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3969375"/>
                <a:gridCol w="1167125"/>
                <a:gridCol w="1204600"/>
              </a:tblGrid>
              <a:tr h="96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S1);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S2);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63436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0477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46575">
                <a:tc>
                  <a:txBody>
                    <a:bodyPr/>
                    <a:lstStyle/>
                    <a:p>
                      <a:pPr marL="774700" marR="0" lvl="0" indent="-286385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Reason is same as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above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572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S3);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67" name="Google Shape;2067;p103"/>
          <p:cNvSpPr txBox="1"/>
          <p:nvPr/>
        </p:nvSpPr>
        <p:spPr>
          <a:xfrm>
            <a:off x="1718627" y="4928806"/>
            <a:ext cx="688340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Causes Segmentation fault because we  never allocated memory for S3. So it  may point to an inaccessible  location.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04"/>
          <p:cNvSpPr txBox="1">
            <a:spLocks noGrp="1"/>
          </p:cNvSpPr>
          <p:nvPr>
            <p:ph type="body" idx="1"/>
          </p:nvPr>
        </p:nvSpPr>
        <p:spPr>
          <a:xfrm>
            <a:off x="228600" y="2287404"/>
            <a:ext cx="87630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ptr=&amp;a;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printf("Input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   /*Suppose the input number is 16*/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%d\n",a,*ptr);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104"/>
          <p:cNvSpPr txBox="1"/>
          <p:nvPr/>
        </p:nvSpPr>
        <p:spPr>
          <a:xfrm>
            <a:off x="327977" y="304800"/>
            <a:ext cx="8778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Note:-Initialization of pointer is necessary otherwise value is store anywhere in the memory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04"/>
          <p:cNvSpPr txBox="1"/>
          <p:nvPr/>
        </p:nvSpPr>
        <p:spPr>
          <a:xfrm>
            <a:off x="1113430" y="5672946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:-16 16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5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printf("Enter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05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05"/>
          <p:cNvSpPr txBox="1"/>
          <p:nvPr/>
        </p:nvSpPr>
        <p:spPr>
          <a:xfrm>
            <a:off x="609600" y="5474632"/>
            <a:ext cx="81857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Ans:-Ptr is not initialized, it contains  garbage value and may be pointing anywhere 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memory. ptr should be initialized before being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06"/>
          <p:cNvSpPr txBox="1">
            <a:spLocks noGrp="1"/>
          </p:cNvSpPr>
          <p:nvPr>
            <p:ph type="body" idx="1"/>
          </p:nvPr>
        </p:nvSpPr>
        <p:spPr>
          <a:xfrm>
            <a:off x="609600" y="2273756"/>
            <a:ext cx="80010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arr[5],i;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printf("%p ",arr+i);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printf("\nEnter 5 numbers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scanf("%d",arr+i);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",*(arr+i));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06"/>
          <p:cNvSpPr txBox="1"/>
          <p:nvPr/>
        </p:nvSpPr>
        <p:spPr>
          <a:xfrm>
            <a:off x="457200" y="6213296"/>
            <a:ext cx="8490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Ans:-The first for loop prints the addresses of the array elements, second for loop inputs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numbers in the array and the third for loop prints the array elements.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printf("%d\t%d\t",*(p+i),p[i]);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07"/>
          <p:cNvSpPr txBox="1"/>
          <p:nvPr/>
        </p:nvSpPr>
        <p:spPr>
          <a:xfrm>
            <a:off x="1486469" y="5643909"/>
            <a:ext cx="3530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:-25 25 30 30 35 30 40 40 45 45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08"/>
          <p:cNvSpPr txBox="1">
            <a:spLocks noGrp="1"/>
          </p:cNvSpPr>
          <p:nvPr>
            <p:ph type="body" idx="1"/>
          </p:nvPr>
        </p:nvSpPr>
        <p:spPr>
          <a:xfrm>
            <a:off x="381000" y="2273756"/>
            <a:ext cx="66598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 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p=&amp;arr[4];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printf("%d\t%d\t",*(p-i),p[-i]);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10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108"/>
          <p:cNvSpPr txBox="1"/>
          <p:nvPr/>
        </p:nvSpPr>
        <p:spPr>
          <a:xfrm>
            <a:off x="5364843" y="4648200"/>
            <a:ext cx="35316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take value from last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because it is pointer and it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decrement the value of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108"/>
          <p:cNvSpPr txBox="1"/>
          <p:nvPr/>
        </p:nvSpPr>
        <p:spPr>
          <a:xfrm>
            <a:off x="863932" y="5571530"/>
            <a:ext cx="61769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45 45 40 40 35 35 30 30 25 25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109"/>
          <p:cNvSpPr txBox="1">
            <a:spLocks noGrp="1"/>
          </p:cNvSpPr>
          <p:nvPr>
            <p:ph type="body" idx="1"/>
          </p:nvPr>
        </p:nvSpPr>
        <p:spPr>
          <a:xfrm>
            <a:off x="457200" y="2273756"/>
            <a:ext cx="6583679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 = {25,30,35,40,55},*p;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arr++;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109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109"/>
          <p:cNvSpPr txBox="1"/>
          <p:nvPr/>
        </p:nvSpPr>
        <p:spPr>
          <a:xfrm>
            <a:off x="3749039" y="4419600"/>
            <a:ext cx="3943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 pointer we can’t update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109"/>
          <p:cNvSpPr txBox="1"/>
          <p:nvPr/>
        </p:nvSpPr>
        <p:spPr>
          <a:xfrm>
            <a:off x="1298070" y="5776538"/>
            <a:ext cx="784593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Error,since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constant pointer and it can’t be changed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64540" y="1890013"/>
            <a:ext cx="5519420" cy="146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	X1, X2, *X3;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are X1, X2, X3?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1202689" y="34924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310650"/>
                <a:gridCol w="637550"/>
                <a:gridCol w="851525"/>
                <a:gridCol w="1064250"/>
                <a:gridCol w="424825"/>
                <a:gridCol w="638800"/>
                <a:gridCol w="638175"/>
                <a:gridCol w="638175"/>
                <a:gridCol w="1205225"/>
              </a:tblGrid>
              <a:tr h="4576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a)	</a:t>
                      </a: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X1,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7790" lvl="0" indent="0" algn="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are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X3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576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b)	</a:t>
                      </a: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X1,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7790" lvl="0" indent="0" algn="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X3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are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0" name="Google Shape;230;p11"/>
          <p:cNvSpPr txBox="1"/>
          <p:nvPr/>
        </p:nvSpPr>
        <p:spPr>
          <a:xfrm>
            <a:off x="764540" y="4444238"/>
            <a:ext cx="6337935" cy="18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02664" marR="5080" lvl="0" indent="-533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c)	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*X3 cause compiler error,  otherwise X1, X2 are int*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is correct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10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i,arr[5]={25,30,35,40,45},*p=arr;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(*p)++;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110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110"/>
          <p:cNvSpPr txBox="1"/>
          <p:nvPr/>
        </p:nvSpPr>
        <p:spPr>
          <a:xfrm>
            <a:off x="2819400" y="4058860"/>
            <a:ext cx="3569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change the value of that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110"/>
          <p:cNvSpPr txBox="1"/>
          <p:nvPr/>
        </p:nvSpPr>
        <p:spPr>
          <a:xfrm>
            <a:off x="2819400" y="4724400"/>
            <a:ext cx="2969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is pointer so it will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110"/>
          <p:cNvSpPr txBox="1"/>
          <p:nvPr/>
        </p:nvSpPr>
        <p:spPr>
          <a:xfrm>
            <a:off x="824552" y="5859414"/>
            <a:ext cx="812837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:- 26 31 36 41 46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By (</a:t>
            </a:r>
            <a:r>
              <a:rPr lang="en-US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p)++ we are incrementing the value pointed to by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p,and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p++ we are 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incrementing the pointer.</a:t>
            </a:r>
            <a:endParaRPr lang="en-US" sz="1800" dirty="0"/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1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i,arr[5]={25,40,55,70,85},*p=arr;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",*p++);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",*--p);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11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11"/>
          <p:cNvSpPr txBox="1"/>
          <p:nvPr/>
        </p:nvSpPr>
        <p:spPr>
          <a:xfrm>
            <a:off x="4724400" y="3810000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will update the value all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11"/>
          <p:cNvSpPr txBox="1"/>
          <p:nvPr/>
        </p:nvSpPr>
        <p:spPr>
          <a:xfrm>
            <a:off x="3015265" y="5940188"/>
            <a:ext cx="29049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Ans:-25 40 55 70 85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85 70 55 40 25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12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i,arr[5]={25,40,55,70,85},*p=arr;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i&lt;8;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",++*p);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i&lt;7;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",(*p)++);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112"/>
          <p:cNvSpPr txBox="1"/>
          <p:nvPr/>
        </p:nvSpPr>
        <p:spPr>
          <a:xfrm>
            <a:off x="1295400" y="6019800"/>
            <a:ext cx="34788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Ans:-26 27 28 29 30 31 32 33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33 34 35 36 37 38 39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3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83058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for(p=&amp;arr[0]; p&lt;arr+10; p++)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113"/>
          <p:cNvSpPr txBox="1"/>
          <p:nvPr/>
        </p:nvSpPr>
        <p:spPr>
          <a:xfrm>
            <a:off x="457199" y="5105400"/>
            <a:ext cx="36098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25 30 35 40 55 60 65 70 85 90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1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 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for(p=arr+2; p&lt;arr+8; p=p+2)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114"/>
          <p:cNvSpPr txBox="1"/>
          <p:nvPr/>
        </p:nvSpPr>
        <p:spPr>
          <a:xfrm>
            <a:off x="457200" y="51816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:-35 55 65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11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i,arr[10]={25,30,35,40,55,60,65,70,85,90};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*p=arr+9;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",*p--);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115"/>
          <p:cNvSpPr txBox="1"/>
          <p:nvPr/>
        </p:nvSpPr>
        <p:spPr>
          <a:xfrm>
            <a:off x="1295400" y="57150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1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for(p=arr+9; p&gt;=arr; p--)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116"/>
          <p:cNvSpPr txBox="1"/>
          <p:nvPr/>
        </p:nvSpPr>
        <p:spPr>
          <a:xfrm>
            <a:off x="533399" y="5043745"/>
            <a:ext cx="35063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1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arr[4]={10,20,30,40};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x=100, *ptr=arr;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x=*++ptr;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x=++*ptr;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x=(*ptr)++;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2" name="Google Shape;2162;p117"/>
          <p:cNvSpPr txBox="1"/>
          <p:nvPr/>
        </p:nvSpPr>
        <p:spPr>
          <a:xfrm>
            <a:off x="6179023" y="3797270"/>
            <a:ext cx="333346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0012FEC8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10 100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0012FECC 20 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30 30 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31 31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32 31</a:t>
            </a:r>
            <a:endParaRPr lang="pt-BR" sz="1800" dirty="0"/>
          </a:p>
          <a:p>
            <a:pPr lvl="0"/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1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x,arr[8]={11,22,33,44,55,66,77,88};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x=(arr+2)[3];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11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118"/>
          <p:cNvSpPr txBox="1"/>
          <p:nvPr/>
        </p:nvSpPr>
        <p:spPr>
          <a:xfrm>
            <a:off x="609600" y="4876800"/>
            <a:ext cx="78173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66(arr+2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)[3] will be interpreted as * (arr+2+3) which is same as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1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 arr[8]={11,22,33,44,55,66,77,88};    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*p,*q;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q=arr/2;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p=q*2;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%d",*p,*q);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119"/>
          <p:cNvSpPr txBox="1"/>
          <p:nvPr/>
        </p:nvSpPr>
        <p:spPr>
          <a:xfrm>
            <a:off x="3200400" y="3781861"/>
            <a:ext cx="4946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//Multiplication and division is not valid on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119"/>
          <p:cNvSpPr txBox="1"/>
          <p:nvPr/>
        </p:nvSpPr>
        <p:spPr>
          <a:xfrm>
            <a:off x="761999" y="5659298"/>
            <a:ext cx="70854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Error since multiplication and division operations are not valid with pointers.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764540" y="2048446"/>
            <a:ext cx="7918450" cy="42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318135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is associated with the variable name &amp; not  the data type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the declaration: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	X1, X2, *X3;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1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equivalent to: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*X1, X2, *X3;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*X1;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59797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X2;  int *X3;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20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arr[6]={1,2,3,4,5,6};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printf("Size of p=%u,Size of                         	     arr=%u\n",sizeof(p),sizeof(arr));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120"/>
          <p:cNvSpPr txBox="1"/>
          <p:nvPr/>
        </p:nvSpPr>
        <p:spPr>
          <a:xfrm>
            <a:off x="685800" y="5351522"/>
            <a:ext cx="44090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:-Size of p=4,Size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=24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2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float a=5,*p,**pp;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pp=&amp;p;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a=a+1;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pp=pp+1;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21"/>
          <p:cNvSpPr txBox="1"/>
          <p:nvPr/>
        </p:nvSpPr>
        <p:spPr>
          <a:xfrm>
            <a:off x="1094095" y="6059310"/>
            <a:ext cx="466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:-a=5000000, p-0012FED4,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=0012FEC8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a=6.000000, p-0012FED8,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=0012FECC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2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a=5,b=10;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change1(</a:t>
            </a:r>
            <a:r>
              <a:rPr lang="en-US" sz="1800" dirty="0" err="1"/>
              <a:t>int</a:t>
            </a:r>
            <a:r>
              <a:rPr lang="en-US" sz="1800" dirty="0"/>
              <a:t> *p)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 </a:t>
            </a:r>
            <a:r>
              <a:rPr lang="en-US" sz="1800" dirty="0" smtClean="0"/>
              <a:t>p</a:t>
            </a:r>
            <a:r>
              <a:rPr lang="en-US" sz="1800" dirty="0"/>
              <a:t>=&amp;a;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change2(</a:t>
            </a:r>
            <a:r>
              <a:rPr lang="en-US" sz="1800" dirty="0" err="1"/>
              <a:t>int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{*</a:t>
            </a:r>
            <a:r>
              <a:rPr lang="en-US" sz="1800" dirty="0" err="1"/>
              <a:t>pp</a:t>
            </a:r>
            <a:r>
              <a:rPr lang="en-US" sz="1800" dirty="0"/>
              <a:t>=&amp;b;}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int</a:t>
            </a:r>
            <a:r>
              <a:rPr lang="en-US" sz="1800" dirty="0"/>
              <a:t> x=20,*</a:t>
            </a:r>
            <a:r>
              <a:rPr lang="en-US" sz="1800" dirty="0" err="1"/>
              <a:t>ptr</a:t>
            </a:r>
            <a:r>
              <a:rPr lang="en-US" sz="1800" dirty="0"/>
              <a:t>=&amp;x;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change1(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change2(&amp;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("%d\n",*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94" name="Google Shape;2194;p12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122"/>
          <p:cNvSpPr txBox="1"/>
          <p:nvPr/>
        </p:nvSpPr>
        <p:spPr>
          <a:xfrm>
            <a:off x="2971800" y="2293685"/>
            <a:ext cx="6145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:-20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to send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its address, and in the function we have to receive address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a pointer so we need a pointer to pointer. Thus the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function change2() will be able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while change1 () can't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2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a=2,b=6;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func(a,&amp;b);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printf("a=%d, 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temp=x;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*y=temp;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1" name="Google Shape;2201;p123"/>
          <p:cNvSpPr txBox="1"/>
          <p:nvPr/>
        </p:nvSpPr>
        <p:spPr>
          <a:xfrm>
            <a:off x="2594971" y="5791200"/>
            <a:ext cx="4258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x is 6 but can’t change the value of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23"/>
          <p:cNvSpPr txBox="1"/>
          <p:nvPr/>
        </p:nvSpPr>
        <p:spPr>
          <a:xfrm>
            <a:off x="4191000" y="2273756"/>
            <a:ext cx="51264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Ans:-. A=2, b=2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address of b is passed so its value changes,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while the value of a does not change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its value is passed.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2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func(&amp;ptr);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num=10;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*pp=&amp;num;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2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124"/>
          <p:cNvSpPr txBox="1"/>
          <p:nvPr/>
        </p:nvSpPr>
        <p:spPr>
          <a:xfrm>
            <a:off x="3657600" y="2514600"/>
            <a:ext cx="56639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Ans:-In this program we are assigning the address of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local variable num. When the function func()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terminates the variable num expires and the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used for some other purpose. This program may give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10 as the output, but the memory can be overwritten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anytime.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2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a=5,b=8;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printf("a=%d,b=%d\n",a,b);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temp=*(&amp;x), *(&amp;x)=*(&amp;y), *(&amp;y)=temp;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125"/>
          <p:cNvSpPr txBox="1"/>
          <p:nvPr/>
        </p:nvSpPr>
        <p:spPr>
          <a:xfrm>
            <a:off x="4267200" y="2273756"/>
            <a:ext cx="4983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Ans:-a=5 b=8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We are pasing the values of variables a and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so their values will not change. Writing *(&amp;x)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is same as 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26"/>
          <p:cNvSpPr txBox="1">
            <a:spLocks noGrp="1"/>
          </p:cNvSpPr>
          <p:nvPr>
            <p:ph type="body" idx="1"/>
          </p:nvPr>
        </p:nvSpPr>
        <p:spPr>
          <a:xfrm>
            <a:off x="4549" y="2237362"/>
            <a:ext cx="88392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func1(int 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func2(int **pptr);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arr[5]={1,2,3,4,5};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%p,\t",p);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func1( 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%p,\t",p);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func2(&amp;p);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%p\n",p);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func1(int *ptr)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func2(int **pptr)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(*pptr)++;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21" name="Google Shape;2221;p126"/>
          <p:cNvSpPr txBox="1"/>
          <p:nvPr/>
        </p:nvSpPr>
        <p:spPr>
          <a:xfrm>
            <a:off x="2819400" y="2052696"/>
            <a:ext cx="44197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Ans:-p=0012FEC4, p=0012FEC4, p=0012FEC8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reasoning is same as in question 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2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b[10],x=5;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b=&amp;x;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127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127"/>
          <p:cNvSpPr txBox="1"/>
          <p:nvPr/>
        </p:nvSpPr>
        <p:spPr>
          <a:xfrm>
            <a:off x="3810000" y="5913664"/>
            <a:ext cx="42587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constant pointer we can’t change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127"/>
          <p:cNvSpPr txBox="1"/>
          <p:nvPr/>
        </p:nvSpPr>
        <p:spPr>
          <a:xfrm>
            <a:off x="3886200" y="4724400"/>
            <a:ext cx="2177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//but this is a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127"/>
          <p:cNvSpPr txBox="1"/>
          <p:nvPr/>
        </p:nvSpPr>
        <p:spPr>
          <a:xfrm>
            <a:off x="3886200" y="2273756"/>
            <a:ext cx="52865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Ans:-Error, a=&amp;x is correct since a is declared as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pointer variable, but b=&amp;x is not correct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 is name of an array, hence a constant pointer.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2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arr[3][4];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printf("%p\t",arr);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printf("%p\n",&amp;arr[0][0]);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printf("%u\t",sizeof(arr));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printf("%u\t",sizeof(arr[0]));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printf("%u\n",sizeof(arr[0][0]));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12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28"/>
          <p:cNvSpPr txBox="1"/>
          <p:nvPr/>
        </p:nvSpPr>
        <p:spPr>
          <a:xfrm>
            <a:off x="3886200" y="2133600"/>
            <a:ext cx="36749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Ans:-0012FEA8  0012FEA8  0012FEA8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48 16 4 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2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[3][4][5];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);    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[0]);  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("%p\n",&amp;</a:t>
            </a:r>
            <a:r>
              <a:rPr lang="en-US" dirty="0" err="1"/>
              <a:t>arr</a:t>
            </a:r>
            <a:r>
              <a:rPr lang="en-US" dirty="0"/>
              <a:t>[0][0][0]);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));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[0]));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[0][0]));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("%u\n",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[0][0][0]));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3" name="Google Shape;2243;p129"/>
          <p:cNvSpPr txBox="1"/>
          <p:nvPr/>
        </p:nvSpPr>
        <p:spPr>
          <a:xfrm>
            <a:off x="3886200" y="2362200"/>
            <a:ext cx="47628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:-0012FDE8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240 80 20 4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764540" y="1902447"/>
            <a:ext cx="6977400" cy="49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2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define our own type as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we can write declarations such as</a:t>
            </a:r>
            <a:endParaRPr/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that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z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all of type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/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two options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 INTPTR	int*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	 int* INTPTR;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is correct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30"/>
          <p:cNvSpPr txBox="1">
            <a:spLocks noGrp="1"/>
          </p:cNvSpPr>
          <p:nvPr>
            <p:ph type="body" idx="1"/>
          </p:nvPr>
        </p:nvSpPr>
        <p:spPr>
          <a:xfrm>
            <a:off x="304800" y="2241352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 = {1,2,3,4,5,6,7,8,9,10};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func(arr+3);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a[i]!=8;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",a[i]);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130"/>
          <p:cNvSpPr txBox="1"/>
          <p:nvPr/>
        </p:nvSpPr>
        <p:spPr>
          <a:xfrm>
            <a:off x="3657600" y="1905000"/>
            <a:ext cx="53011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Ans:-4 5 6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address of arr[3] is passed to the function.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Inside the function, a is declared as a pointer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variable and it gets initialized with the address of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arr[3].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13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i,j;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arr[10]={3,2,4,1,5,9,8,10,7,6};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for(j=0; j&lt;10-i-1; j++)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if(*(arr+j) &gt; *(arr+j+1))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    swap(arr+j,arr+j+1);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printf("%d\t",arr[i]);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temp=*b, *b=*c, *c=temp;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55" name="Google Shape;2255;p131"/>
          <p:cNvSpPr txBox="1"/>
          <p:nvPr/>
        </p:nvSpPr>
        <p:spPr>
          <a:xfrm>
            <a:off x="4038600" y="2057400"/>
            <a:ext cx="4892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numbers are sorted through bubble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3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6106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 =    	{{10,11,12,13},{20,21,22,23},{30,31,32,33}};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*pa[3];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(*p)[4];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i&lt;3;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pa[i]=arr[i];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%d\n",pa[0][0],pa[0][1],pa[2][3]);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%d\n",p[0][0],p[0][1],p[2][3]);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3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132"/>
          <p:cNvSpPr txBox="1"/>
          <p:nvPr/>
        </p:nvSpPr>
        <p:spPr>
          <a:xfrm>
            <a:off x="3886200" y="4953000"/>
            <a:ext cx="3792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//with this we give column one by 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132"/>
          <p:cNvSpPr txBox="1"/>
          <p:nvPr/>
        </p:nvSpPr>
        <p:spPr>
          <a:xfrm>
            <a:off x="4639670" y="1917836"/>
            <a:ext cx="44310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pa is an array of 3 pointers each of base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type int, while p is a pointer to an array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4 integers.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3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#include&lt;stdlib.h&gt;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*ptr1,*ptr2;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ptr1=func1();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ptr2=func2();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printf("%d %d\n",*ptr1,*ptr2);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free(ptr2);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a=8,*p=&amp;a;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p=(int *)malloc(sizeof(int));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*p=9;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9" name="Google Shape;2269;p133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133"/>
          <p:cNvSpPr txBox="1"/>
          <p:nvPr/>
        </p:nvSpPr>
        <p:spPr>
          <a:xfrm>
            <a:off x="3886200" y="2057400"/>
            <a:ext cx="54530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 -20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It is wrong to return the address of a local variable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,but the address of dynamically allocated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can be returned.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3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i,arr[3][4]={ {10,11,12,13}, {20,21,22,23},                    		          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*p=&amp;arr[0][0];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i&lt;12;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276" name="Google Shape;2276;p13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134"/>
          <p:cNvSpPr txBox="1"/>
          <p:nvPr/>
        </p:nvSpPr>
        <p:spPr>
          <a:xfrm>
            <a:off x="3581400" y="2057400"/>
            <a:ext cx="4052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12 13 20 21 22 23 30 31 32 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3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int a[2][3];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a[1][2]=9;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printf("%d\n",a[1,2]);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283" name="Google Shape;2283;p135"/>
          <p:cNvSpPr txBox="1"/>
          <p:nvPr/>
        </p:nvSpPr>
        <p:spPr>
          <a:xfrm>
            <a:off x="4495800" y="4953000"/>
            <a:ext cx="4402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//we can’t use this for array index value 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135"/>
          <p:cNvSpPr txBox="1"/>
          <p:nvPr/>
        </p:nvSpPr>
        <p:spPr>
          <a:xfrm>
            <a:off x="4114800" y="2057400"/>
            <a:ext cx="5244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 We don’t get a syntax error as the comma inside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the brackets is taken as comma operator and 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a[1,2] is interpreted as a[2]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3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int a[5]={1},b[5]={1};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if(a==b)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    printf("Same\n");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else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    printf("Different\n");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0" name="Google Shape;2290;p136"/>
          <p:cNvSpPr txBox="1"/>
          <p:nvPr/>
        </p:nvSpPr>
        <p:spPr>
          <a:xfrm>
            <a:off x="3048000" y="3733800"/>
            <a:ext cx="5522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a and b give the address and both address are diff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136"/>
          <p:cNvSpPr txBox="1"/>
          <p:nvPr/>
        </p:nvSpPr>
        <p:spPr>
          <a:xfrm>
            <a:off x="3733800" y="2133600"/>
            <a:ext cx="42550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Ans:-Different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Addresses of the arrays are compared.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7470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97" name="Google Shape;2297;p13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8" name="Google Shape;2298;p1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99" name="Google Shape;2299;p137"/>
          <p:cNvSpPr txBox="1"/>
          <p:nvPr/>
        </p:nvSpPr>
        <p:spPr>
          <a:xfrm>
            <a:off x="1261427" y="1952324"/>
            <a:ext cx="5011420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in C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Kanetkar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Programming Language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Ritchie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138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2305" name="Google Shape;2305;p138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6" name="Google Shape;2306;p1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7" name="Google Shape;2307;p138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8" name="Google Shape;2308;p1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9" name="Google Shape;2309;p1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0" name="Google Shape;2310;p138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1" name="Google Shape;2311;p13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2" name="Google Shape;2312;p13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3" name="Google Shape;2313;p138"/>
          <p:cNvSpPr txBox="1"/>
          <p:nvPr/>
        </p:nvSpPr>
        <p:spPr>
          <a:xfrm>
            <a:off x="8367014" y="6433058"/>
            <a:ext cx="31623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105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4" name="Google Shape;2314;p138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2656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764540" y="2017966"/>
            <a:ext cx="703707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INTPTR	int*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508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preprocessing the above statement  becomes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x, y, z;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x is an int* &amp; y, z are int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CC"/>
              </a:buClr>
              <a:buSzPts val="3850"/>
              <a:buFont typeface="Noto Sans Symbols"/>
              <a:buNone/>
            </a:pPr>
            <a:endParaRPr sz="38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exactly what we had in mind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764540" y="2017966"/>
            <a:ext cx="6894195" cy="427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	int*	INTPTR;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333CC"/>
              </a:buClr>
              <a:buSzPts val="4050"/>
              <a:buFont typeface="Noto Sans Symbols"/>
              <a:buNone/>
            </a:pPr>
            <a:endParaRPr sz="4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4699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typedef defines a type, the above  declaration is equivalent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4773295" lvl="0" indent="0" algn="just" rtl="0">
              <a:lnSpc>
                <a:spcPct val="144166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x;  INTPTR y;  INTPTR z;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x, y, z all are of type pointer to int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1261427" y="1925995"/>
            <a:ext cx="7529830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do we need pointer type arguments?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can return only ONE value per call.  Pointers are used when we need to get more than  one values to be returned after a call.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29259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want a function, to be able to modify  the contents of variables local to the calling  function.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1069339" y="2002541"/>
            <a:ext cx="6791325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function: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7572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 = A+B;  return s;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a function sumAndDiffAB which  returns both sum and difference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948535" y="3267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71200"/>
                <a:gridCol w="364500"/>
                <a:gridCol w="364500"/>
                <a:gridCol w="364500"/>
                <a:gridCol w="364500"/>
                <a:gridCol w="488950"/>
              </a:tblGrid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–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1145552" y="1813625"/>
            <a:ext cx="7022400" cy="3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sumAndDiffAB(int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47281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  return d;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069339" y="1966028"/>
            <a:ext cx="742124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5539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*sum, int *diff)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*sum	= A +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*diff = A –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11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pointer?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1261427" y="1952324"/>
            <a:ext cx="6663690" cy="324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why are you asking me?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stores address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another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19" name="Google Shape;319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0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6" name="Google Shape;346;p21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47" name="Google Shape;347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1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p22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75" name="Google Shape;375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22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6" name="Google Shape;406;p23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07" name="Google Shape;407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3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0" name="Google Shape;440;p24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41" name="Google Shape;441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24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4" name="Google Shape;444;p2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445" name="Google Shape;445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24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450" name="Google Shape;450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24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455" name="Google Shape;455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4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9" name="Google Shape;459;p24"/>
          <p:cNvGrpSpPr/>
          <p:nvPr/>
        </p:nvGrpSpPr>
        <p:grpSpPr>
          <a:xfrm>
            <a:off x="6324600" y="4114800"/>
            <a:ext cx="1905000" cy="1752600"/>
            <a:chOff x="6324600" y="4114800"/>
            <a:chExt cx="1905000" cy="1752600"/>
          </a:xfrm>
        </p:grpSpPr>
        <p:sp>
          <p:nvSpPr>
            <p:cNvPr id="460" name="Google Shape;460;p24"/>
            <p:cNvSpPr/>
            <p:nvPr/>
          </p:nvSpPr>
          <p:spPr>
            <a:xfrm>
              <a:off x="6603580" y="43714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6324600" y="41148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2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7620000" y="3124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860640" y="31306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612140" y="6100826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4" name="Google Shape;514;p26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15" name="Google Shape;515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6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9" name="Google Shape;519;p26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20" name="Google Shape;520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26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31" name="Google Shape;531;p27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27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27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9" name="Google Shape;549;p27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50" name="Google Shape;550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27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4" name="Google Shape;554;p27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55" name="Google Shape;555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27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2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9" name="Google Shape;599;p28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600" name="Google Shape;600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8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2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2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27" name="Google Shape;627;p29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9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29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29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1261427" y="1959282"/>
            <a:ext cx="5102860" cy="327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- address of operator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&amp;x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x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F0000"/>
              </a:buClr>
              <a:buSzPts val="4450"/>
              <a:buFont typeface="Noto Sans Symbols"/>
              <a:buNone/>
            </a:pPr>
            <a:endParaRPr sz="44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- dereferencing operator  or indirection operator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at x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30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30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0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0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30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0" name="Google Shape;690;p30"/>
          <p:cNvGrpSpPr/>
          <p:nvPr/>
        </p:nvGrpSpPr>
        <p:grpSpPr>
          <a:xfrm>
            <a:off x="6800850" y="4800600"/>
            <a:ext cx="742950" cy="381000"/>
            <a:chOff x="6800850" y="4800600"/>
            <a:chExt cx="742950" cy="381000"/>
          </a:xfrm>
        </p:grpSpPr>
        <p:sp>
          <p:nvSpPr>
            <p:cNvPr id="691" name="Google Shape;691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30"/>
          <p:cNvSpPr txBox="1"/>
          <p:nvPr/>
        </p:nvSpPr>
        <p:spPr>
          <a:xfrm>
            <a:off x="7021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6" name="Google Shape;696;p30"/>
          <p:cNvGrpSpPr/>
          <p:nvPr/>
        </p:nvGrpSpPr>
        <p:grpSpPr>
          <a:xfrm>
            <a:off x="8324850" y="4800600"/>
            <a:ext cx="742950" cy="381000"/>
            <a:chOff x="8324850" y="4800600"/>
            <a:chExt cx="742950" cy="381000"/>
          </a:xfrm>
        </p:grpSpPr>
        <p:sp>
          <p:nvSpPr>
            <p:cNvPr id="697" name="Google Shape;697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0"/>
          <p:cNvSpPr txBox="1"/>
          <p:nvPr/>
        </p:nvSpPr>
        <p:spPr>
          <a:xfrm>
            <a:off x="8545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0"/>
          <p:cNvGrpSpPr/>
          <p:nvPr/>
        </p:nvGrpSpPr>
        <p:grpSpPr>
          <a:xfrm>
            <a:off x="6800850" y="5700712"/>
            <a:ext cx="742950" cy="381000"/>
            <a:chOff x="6800850" y="5700712"/>
            <a:chExt cx="742950" cy="381000"/>
          </a:xfrm>
        </p:grpSpPr>
        <p:sp>
          <p:nvSpPr>
            <p:cNvPr id="703" name="Google Shape;703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705;p30"/>
          <p:cNvSpPr txBox="1"/>
          <p:nvPr/>
        </p:nvSpPr>
        <p:spPr>
          <a:xfrm>
            <a:off x="6403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6" name="Google Shape;706;p30"/>
          <p:cNvGrpSpPr/>
          <p:nvPr/>
        </p:nvGrpSpPr>
        <p:grpSpPr>
          <a:xfrm>
            <a:off x="8324850" y="5700712"/>
            <a:ext cx="742950" cy="381000"/>
            <a:chOff x="8324850" y="5700712"/>
            <a:chExt cx="742950" cy="381000"/>
          </a:xfrm>
        </p:grpSpPr>
        <p:sp>
          <p:nvSpPr>
            <p:cNvPr id="707" name="Google Shape;707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30"/>
          <p:cNvSpPr txBox="1"/>
          <p:nvPr/>
        </p:nvSpPr>
        <p:spPr>
          <a:xfrm>
            <a:off x="7927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10" name="Google Shape;710;p30"/>
          <p:cNvGrpSpPr/>
          <p:nvPr/>
        </p:nvGrpSpPr>
        <p:grpSpPr>
          <a:xfrm>
            <a:off x="6934200" y="4648201"/>
            <a:ext cx="1905000" cy="1752600"/>
            <a:chOff x="6934200" y="4648201"/>
            <a:chExt cx="1905000" cy="1752600"/>
          </a:xfrm>
        </p:grpSpPr>
        <p:sp>
          <p:nvSpPr>
            <p:cNvPr id="711" name="Google Shape;711;p30"/>
            <p:cNvSpPr/>
            <p:nvPr/>
          </p:nvSpPr>
          <p:spPr>
            <a:xfrm>
              <a:off x="7213180" y="49048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6934200" y="4648201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30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30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3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22" name="Google Shape;722;p31"/>
          <p:cNvSpPr txBox="1"/>
          <p:nvPr/>
        </p:nvSpPr>
        <p:spPr>
          <a:xfrm>
            <a:off x="1799335" y="5687245"/>
            <a:ext cx="84518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3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26" name="Google Shape;726;p31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15265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47" name="Google Shape;747;p32"/>
          <p:cNvSpPr txBox="1"/>
          <p:nvPr/>
        </p:nvSpPr>
        <p:spPr>
          <a:xfrm>
            <a:off x="1799335" y="5385494"/>
            <a:ext cx="845185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52" name="Google Shape;752;p32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32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1526539" y="4414519"/>
            <a:ext cx="3166745" cy="93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76" name="Google Shape;776;p33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3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33"/>
          <p:cNvSpPr txBox="1"/>
          <p:nvPr/>
        </p:nvSpPr>
        <p:spPr>
          <a:xfrm>
            <a:off x="1526551" y="2604000"/>
            <a:ext cx="31665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33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33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33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3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3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7" name="Google Shape;787;p33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788" name="Google Shape;788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791" name="Google Shape;791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794" name="Google Shape;794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33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33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33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33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33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3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12" name="Google Shape;812;p3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18" name="Google Shape;818;p34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9" name="Google Shape;819;p34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1526555" y="2604000"/>
            <a:ext cx="33471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34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34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p3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3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3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9" name="Google Shape;829;p3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830" name="Google Shape;830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833" name="Google Shape;833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836" name="Google Shape;836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34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34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34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34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Google Shape;849;p34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34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34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3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854" name="Google Shape;854;p3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60" name="Google Shape;860;p35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3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862" name="Google Shape;862;p3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3" name="Google Shape;863;p35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1526554" y="2604000"/>
            <a:ext cx="31668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35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3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35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35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Google Shape;882;p35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Google Shape;883;p35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Google Shape;893;p36"/>
          <p:cNvSpPr txBox="1"/>
          <p:nvPr/>
        </p:nvSpPr>
        <p:spPr>
          <a:xfrm>
            <a:off x="1526555" y="2604000"/>
            <a:ext cx="348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36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Google Shape;895;p36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36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36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36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36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36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p36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8" name="Google Shape;908;p36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909" name="Google Shape;909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1" name="Google Shape;911;p36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3" name="Google Shape;913;p36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914" name="Google Shape;914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36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8" name="Google Shape;918;p36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919" name="Google Shape;919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1" name="Google Shape;921;p36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36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23" name="Google Shape;923;p36"/>
          <p:cNvGrpSpPr/>
          <p:nvPr/>
        </p:nvGrpSpPr>
        <p:grpSpPr>
          <a:xfrm>
            <a:off x="6248400" y="4038600"/>
            <a:ext cx="1905000" cy="1752600"/>
            <a:chOff x="6248400" y="4038600"/>
            <a:chExt cx="1905000" cy="1752600"/>
          </a:xfrm>
        </p:grpSpPr>
        <p:sp>
          <p:nvSpPr>
            <p:cNvPr id="924" name="Google Shape;924;p36"/>
            <p:cNvSpPr/>
            <p:nvPr/>
          </p:nvSpPr>
          <p:spPr>
            <a:xfrm>
              <a:off x="6527380" y="42952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6248400" y="40386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6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3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28" name="Google Shape;928;p3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3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0" name="Google Shape;940;p37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7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2" name="Google Shape;942;p37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Google Shape;943;p37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4" name="Google Shape;944;p37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p37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37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7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37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p37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p37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Google Shape;962;p38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38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p3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966" name="Google Shape;966;p3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Google Shape;969;p38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Google Shape;971;p38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38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38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38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38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p38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38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38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p38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8" name="Google Shape;988;p38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39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39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39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p39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2" name="Google Shape;1002;p39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3" name="Google Shape;1003;p39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4" name="Google Shape;1004;p39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39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39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Google Shape;1007;p39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39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9" name="Google Shape;1009;p39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39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Google Shape;1011;p39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p39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39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39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5" name="Google Shape;1015;p39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17" name="Google Shape;1017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39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39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Google Shape;1021;p39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39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39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39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1678939" y="2459037"/>
            <a:ext cx="15284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63246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869964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6403287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" name="Google Shape;98;p4"/>
          <p:cNvGraphicFramePr/>
          <p:nvPr/>
        </p:nvGraphicFramePr>
        <p:xfrm>
          <a:off x="821714" y="33504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169025"/>
                <a:gridCol w="55500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of 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printf(“Address of X = %u”, &amp;X);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at address of X = %u”,*(&amp;X));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32" name="Google Shape;1032;p40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40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4" name="Google Shape;1034;p40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p40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p40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7" name="Google Shape;1037;p40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8" name="Google Shape;1038;p40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40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40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40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40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40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4" name="Google Shape;1044;p40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5" name="Google Shape;1045;p40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40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40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0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40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0" name="Google Shape;1050;p40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p40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p40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40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55" name="Google Shape;1055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40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40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Google Shape;1059;p40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0" name="Google Shape;1060;p40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1" name="Google Shape;1061;p40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40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64" name="Google Shape;1064;p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70" name="Google Shape;1070;p41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072" name="Google Shape;1072;p41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3" name="Google Shape;1073;p4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4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p4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4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4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1"/>
          <p:cNvSpPr txBox="1"/>
          <p:nvPr/>
        </p:nvSpPr>
        <p:spPr>
          <a:xfrm>
            <a:off x="1526539" y="4414519"/>
            <a:ext cx="3576954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1" name="Google Shape;1081;p4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4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Google Shape;1083;p4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Google Shape;1084;p41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5" name="Google Shape;1085;p41"/>
          <p:cNvSpPr txBox="1"/>
          <p:nvPr/>
        </p:nvSpPr>
        <p:spPr>
          <a:xfrm>
            <a:off x="993139" y="5954521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41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41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8" name="Google Shape;1088;p41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41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41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1" name="Google Shape;1091;p41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Google Shape;1095;p41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7848600" y="5348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106" name="Google Shape;1106;p42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42"/>
          <p:cNvSpPr txBox="1"/>
          <p:nvPr/>
        </p:nvSpPr>
        <p:spPr>
          <a:xfrm>
            <a:off x="993139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p42"/>
          <p:cNvSpPr txBox="1"/>
          <p:nvPr/>
        </p:nvSpPr>
        <p:spPr>
          <a:xfrm>
            <a:off x="1526539" y="2503423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42"/>
          <p:cNvSpPr txBox="1"/>
          <p:nvPr/>
        </p:nvSpPr>
        <p:spPr>
          <a:xfrm>
            <a:off x="993139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42"/>
          <p:cNvSpPr txBox="1"/>
          <p:nvPr/>
        </p:nvSpPr>
        <p:spPr>
          <a:xfrm>
            <a:off x="993139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42"/>
          <p:cNvSpPr txBox="1"/>
          <p:nvPr/>
        </p:nvSpPr>
        <p:spPr>
          <a:xfrm>
            <a:off x="993139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42"/>
          <p:cNvSpPr txBox="1"/>
          <p:nvPr/>
        </p:nvSpPr>
        <p:spPr>
          <a:xfrm>
            <a:off x="993139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993139" y="444423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4" name="Google Shape;1114;p42"/>
          <p:cNvSpPr txBox="1"/>
          <p:nvPr/>
        </p:nvSpPr>
        <p:spPr>
          <a:xfrm>
            <a:off x="1526539" y="4313935"/>
            <a:ext cx="3576954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993139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6" name="Google Shape;1116;p42"/>
          <p:cNvSpPr txBox="1"/>
          <p:nvPr/>
        </p:nvSpPr>
        <p:spPr>
          <a:xfrm>
            <a:off x="993139" y="504774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7" name="Google Shape;1117;p42"/>
          <p:cNvSpPr txBox="1"/>
          <p:nvPr/>
        </p:nvSpPr>
        <p:spPr>
          <a:xfrm>
            <a:off x="993139" y="534949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8" name="Google Shape;1118;p42"/>
          <p:cNvSpPr txBox="1"/>
          <p:nvPr/>
        </p:nvSpPr>
        <p:spPr>
          <a:xfrm>
            <a:off x="993139" y="5651246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Google Shape;1119;p42"/>
          <p:cNvSpPr txBox="1"/>
          <p:nvPr/>
        </p:nvSpPr>
        <p:spPr>
          <a:xfrm>
            <a:off x="993139" y="5853938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42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42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42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4" name="Google Shape;1124;p42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6" name="Google Shape;1126;p42"/>
          <p:cNvGrpSpPr/>
          <p:nvPr/>
        </p:nvGrpSpPr>
        <p:grpSpPr>
          <a:xfrm>
            <a:off x="6172200" y="4433887"/>
            <a:ext cx="1066800" cy="381000"/>
            <a:chOff x="6172200" y="4433887"/>
            <a:chExt cx="1066800" cy="381000"/>
          </a:xfrm>
        </p:grpSpPr>
        <p:sp>
          <p:nvSpPr>
            <p:cNvPr id="1127" name="Google Shape;1127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42"/>
          <p:cNvSpPr txBox="1"/>
          <p:nvPr/>
        </p:nvSpPr>
        <p:spPr>
          <a:xfrm>
            <a:off x="6418453" y="444785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1" name="Google Shape;1131;p42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2" name="Google Shape;1132;p42"/>
          <p:cNvGrpSpPr/>
          <p:nvPr/>
        </p:nvGrpSpPr>
        <p:grpSpPr>
          <a:xfrm>
            <a:off x="7848600" y="4419600"/>
            <a:ext cx="1066800" cy="381000"/>
            <a:chOff x="7848600" y="4419600"/>
            <a:chExt cx="1066800" cy="381000"/>
          </a:xfrm>
        </p:grpSpPr>
        <p:sp>
          <p:nvSpPr>
            <p:cNvPr id="1133" name="Google Shape;1133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p42"/>
          <p:cNvSpPr txBox="1"/>
          <p:nvPr/>
        </p:nvSpPr>
        <p:spPr>
          <a:xfrm>
            <a:off x="8094853" y="443357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Google Shape;1137;p42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139" name="Google Shape;1139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1" name="Google Shape;1141;p42"/>
          <p:cNvSpPr txBox="1"/>
          <p:nvPr/>
        </p:nvSpPr>
        <p:spPr>
          <a:xfrm>
            <a:off x="8232011" y="5362257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44" name="Google Shape;1144;p42"/>
          <p:cNvGrpSpPr/>
          <p:nvPr/>
        </p:nvGrpSpPr>
        <p:grpSpPr>
          <a:xfrm>
            <a:off x="6553200" y="4191000"/>
            <a:ext cx="1905000" cy="1752600"/>
            <a:chOff x="6553200" y="4191000"/>
            <a:chExt cx="1905000" cy="1752600"/>
          </a:xfrm>
        </p:grpSpPr>
        <p:sp>
          <p:nvSpPr>
            <p:cNvPr id="1145" name="Google Shape;1145;p42"/>
            <p:cNvSpPr/>
            <p:nvPr/>
          </p:nvSpPr>
          <p:spPr>
            <a:xfrm>
              <a:off x="6832180" y="44476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553200" y="41910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148" name="Google Shape;1148;p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54" name="Google Shape;1154;p43"/>
          <p:cNvSpPr txBox="1"/>
          <p:nvPr/>
        </p:nvSpPr>
        <p:spPr>
          <a:xfrm>
            <a:off x="383540" y="1889828"/>
            <a:ext cx="5138420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these two variables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&amp;X;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383540" y="3654805"/>
            <a:ext cx="3430270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3 cases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840739" y="4047997"/>
            <a:ext cx="4392295" cy="171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5461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0" lvl="0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5080" lvl="0" indent="-533400" algn="l" rtl="0">
              <a:lnSpc>
                <a:spcPct val="1022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pointed by P is 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7848600" y="4495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8" name="Google Shape;1158;p43"/>
          <p:cNvSpPr txBox="1"/>
          <p:nvPr/>
        </p:nvSpPr>
        <p:spPr>
          <a:xfrm>
            <a:off x="7470088" y="45022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43"/>
          <p:cNvSpPr txBox="1"/>
          <p:nvPr/>
        </p:nvSpPr>
        <p:spPr>
          <a:xfrm>
            <a:off x="7927288" y="48689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Google Shape;1160;p43"/>
          <p:cNvSpPr txBox="1"/>
          <p:nvPr/>
        </p:nvSpPr>
        <p:spPr>
          <a:xfrm>
            <a:off x="6553200" y="3657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6174689" y="3664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43"/>
          <p:cNvSpPr txBox="1"/>
          <p:nvPr/>
        </p:nvSpPr>
        <p:spPr>
          <a:xfrm>
            <a:off x="6631888" y="4030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63" name="Google Shape;1163;p43"/>
          <p:cNvGrpSpPr/>
          <p:nvPr/>
        </p:nvGrpSpPr>
        <p:grpSpPr>
          <a:xfrm>
            <a:off x="7620000" y="3848100"/>
            <a:ext cx="794431" cy="648206"/>
            <a:chOff x="7620000" y="3848100"/>
            <a:chExt cx="794431" cy="648206"/>
          </a:xfrm>
        </p:grpSpPr>
        <p:sp>
          <p:nvSpPr>
            <p:cNvPr id="1164" name="Google Shape;1164;p43"/>
            <p:cNvSpPr/>
            <p:nvPr/>
          </p:nvSpPr>
          <p:spPr>
            <a:xfrm>
              <a:off x="7620000" y="3848100"/>
              <a:ext cx="757555" cy="584200"/>
            </a:xfrm>
            <a:custGeom>
              <a:avLst/>
              <a:gdLst/>
              <a:ahLst/>
              <a:cxnLst/>
              <a:rect l="l" t="t" r="r" b="b"/>
              <a:pathLst>
                <a:path w="757554" h="584200" extrusionOk="0">
                  <a:moveTo>
                    <a:pt x="0" y="0"/>
                  </a:moveTo>
                  <a:lnTo>
                    <a:pt x="48496" y="1726"/>
                  </a:lnTo>
                  <a:lnTo>
                    <a:pt x="96817" y="6806"/>
                  </a:lnTo>
                  <a:lnTo>
                    <a:pt x="144789" y="15090"/>
                  </a:lnTo>
                  <a:lnTo>
                    <a:pt x="192236" y="26431"/>
                  </a:lnTo>
                  <a:lnTo>
                    <a:pt x="238983" y="40679"/>
                  </a:lnTo>
                  <a:lnTo>
                    <a:pt x="284856" y="57687"/>
                  </a:lnTo>
                  <a:lnTo>
                    <a:pt x="329679" y="77304"/>
                  </a:lnTo>
                  <a:lnTo>
                    <a:pt x="373277" y="99382"/>
                  </a:lnTo>
                  <a:lnTo>
                    <a:pt x="415477" y="123774"/>
                  </a:lnTo>
                  <a:lnTo>
                    <a:pt x="456101" y="150329"/>
                  </a:lnTo>
                  <a:lnTo>
                    <a:pt x="494977" y="178900"/>
                  </a:lnTo>
                  <a:lnTo>
                    <a:pt x="531929" y="209337"/>
                  </a:lnTo>
                  <a:lnTo>
                    <a:pt x="566781" y="241492"/>
                  </a:lnTo>
                  <a:lnTo>
                    <a:pt x="599360" y="275217"/>
                  </a:lnTo>
                  <a:lnTo>
                    <a:pt x="629490" y="310362"/>
                  </a:lnTo>
                  <a:lnTo>
                    <a:pt x="656996" y="346779"/>
                  </a:lnTo>
                  <a:lnTo>
                    <a:pt x="681703" y="384320"/>
                  </a:lnTo>
                  <a:lnTo>
                    <a:pt x="703436" y="422835"/>
                  </a:lnTo>
                  <a:lnTo>
                    <a:pt x="722021" y="462175"/>
                  </a:lnTo>
                  <a:lnTo>
                    <a:pt x="737283" y="502193"/>
                  </a:lnTo>
                  <a:lnTo>
                    <a:pt x="749046" y="542740"/>
                  </a:lnTo>
                  <a:lnTo>
                    <a:pt x="757135" y="58366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8338231" y="4416931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 extrusionOk="0">
                  <a:moveTo>
                    <a:pt x="75984" y="0"/>
                  </a:moveTo>
                  <a:lnTo>
                    <a:pt x="0" y="5778"/>
                  </a:lnTo>
                  <a:lnTo>
                    <a:pt x="43764" y="78867"/>
                  </a:lnTo>
                  <a:lnTo>
                    <a:pt x="75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6" name="Google Shape;1166;p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67" name="Google Shape;1167;p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73" name="Google Shape;1173;p4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74" name="Google Shape;1174;p4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75" name="Google Shape;1175;p44"/>
          <p:cNvSpPr txBox="1"/>
          <p:nvPr/>
        </p:nvSpPr>
        <p:spPr>
          <a:xfrm>
            <a:off x="307340" y="1966028"/>
            <a:ext cx="485013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following: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10, Y1 = 20;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76" name="Google Shape;1176;p44"/>
          <p:cNvGraphicFramePr/>
          <p:nvPr/>
        </p:nvGraphicFramePr>
        <p:xfrm>
          <a:off x="225365" y="29662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90275"/>
                <a:gridCol w="1885400"/>
                <a:gridCol w="635350"/>
                <a:gridCol w="423100"/>
                <a:gridCol w="1021550"/>
                <a:gridCol w="756200"/>
                <a:gridCol w="1255200"/>
              </a:tblGrid>
              <a:tr h="15386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 = 15;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Y1 = 25;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X2; x2=10;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7239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10,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4066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525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77175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20;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 = 30;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1028725">
                <a:tc>
                  <a:txBody>
                    <a:bodyPr/>
                    <a:lstStyle/>
                    <a:p>
                      <a:pPr marL="565150" marR="0" lvl="0" indent="-53340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*Pi;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46150" marR="0" lvl="1" indent="-457200" algn="l" rtl="0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144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58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*Pi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524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84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</a:tr>
              <a:tr h="4173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1440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83" name="Google Shape;1183;p4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84" name="Google Shape;1184;p45"/>
          <p:cNvSpPr txBox="1"/>
          <p:nvPr/>
        </p:nvSpPr>
        <p:spPr>
          <a:xfrm>
            <a:off x="383539" y="1966028"/>
            <a:ext cx="8508873" cy="8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 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non-const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p45"/>
          <p:cNvSpPr txBox="1"/>
          <p:nvPr/>
        </p:nvSpPr>
        <p:spPr>
          <a:xfrm>
            <a:off x="1297939" y="2849829"/>
            <a:ext cx="368427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&amp;X1; Pci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&amp;X2; Pci = &amp;Y2;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*Pci = 50;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p45"/>
          <p:cNvSpPr txBox="1"/>
          <p:nvPr/>
        </p:nvSpPr>
        <p:spPr>
          <a:xfrm>
            <a:off x="6784385" y="2849829"/>
            <a:ext cx="124523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p45"/>
          <p:cNvSpPr txBox="1"/>
          <p:nvPr/>
        </p:nvSpPr>
        <p:spPr>
          <a:xfrm>
            <a:off x="1219441" y="5791294"/>
            <a:ext cx="200723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*Cpi = 20;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p45"/>
          <p:cNvSpPr txBox="1"/>
          <p:nvPr/>
        </p:nvSpPr>
        <p:spPr>
          <a:xfrm>
            <a:off x="6739709" y="5791294"/>
            <a:ext cx="109347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45"/>
          <p:cNvSpPr txBox="1"/>
          <p:nvPr/>
        </p:nvSpPr>
        <p:spPr>
          <a:xfrm>
            <a:off x="1143000" y="4052408"/>
            <a:ext cx="808907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pointer non-const data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Cpi;             //Error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&amp;X1;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&amp;X2;       //Error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96" name="Google Shape;1196;p4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97" name="Google Shape;1197;p46"/>
          <p:cNvSpPr txBox="1"/>
          <p:nvPr/>
        </p:nvSpPr>
        <p:spPr>
          <a:xfrm>
            <a:off x="383540" y="1966028"/>
            <a:ext cx="79224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and 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Cpci1 = &amp;X1;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Cpci2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Cpci3 = &amp;Y1;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Cpci4 = &amp;Y2;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Cpci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*Cpci = 50;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Google Shape;1198;p46"/>
          <p:cNvSpPr txBox="1"/>
          <p:nvPr/>
        </p:nvSpPr>
        <p:spPr>
          <a:xfrm>
            <a:off x="7698740" y="2405126"/>
            <a:ext cx="939900" cy="3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5372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  OK  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 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04" name="Google Shape;1204;p4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06" name="Google Shape;1206;p47"/>
          <p:cNvSpPr txBox="1"/>
          <p:nvPr/>
        </p:nvSpPr>
        <p:spPr>
          <a:xfrm>
            <a:off x="307340" y="1925995"/>
            <a:ext cx="8369934" cy="40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add integers to a pointer.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cannot add two pointers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P + 2, P + I, P++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integers from pointer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one pointer from another provided they  are of same type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– 1, P – I, P1 – P2, P--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12" name="Google Shape;1212;p4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13" name="Google Shape;1213;p4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14" name="Google Shape;1214;p48"/>
          <p:cNvSpPr txBox="1"/>
          <p:nvPr/>
        </p:nvSpPr>
        <p:spPr>
          <a:xfrm>
            <a:off x="307340" y="2048446"/>
            <a:ext cx="8467725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0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Multiplication &amp; Division operations are not allowed  on pointers.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5369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Increment or Decrement operations on a pointer,  make it point to the immediate next or previous  element respectively.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subtract one pointer from another we get  the number of elements in between.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20" name="Google Shape;1220;p4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21" name="Google Shape;1221;p4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22" name="Google Shape;1222;p49"/>
          <p:cNvGraphicFramePr/>
          <p:nvPr/>
        </p:nvGraphicFramePr>
        <p:xfrm>
          <a:off x="669290" y="4120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23" name="Google Shape;1223;p49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*pi, **ppi;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ai1[10];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ai2[] = {1, 2, 3};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4" name="Google Shape;1224;p49"/>
          <p:cNvGraphicFramePr/>
          <p:nvPr/>
        </p:nvGraphicFramePr>
        <p:xfrm>
          <a:off x="5317490" y="21776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498100"/>
                <a:gridCol w="511175"/>
                <a:gridCol w="2933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sizeof(10)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sizeof(ppi)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sizeof(ch)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sizeof(‘A’)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sizeof(s1)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sizeof(*s1)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1678939" y="2154237"/>
            <a:ext cx="84581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6324600" y="1981200"/>
            <a:ext cx="1943315" cy="457504"/>
            <a:chOff x="6324600" y="1981200"/>
            <a:chExt cx="1943315" cy="457504"/>
          </a:xfrm>
        </p:grpSpPr>
        <p:sp>
          <p:nvSpPr>
            <p:cNvPr id="106" name="Google Shape;106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55750" y="2172639"/>
              <a:ext cx="812165" cy="266065"/>
            </a:xfrm>
            <a:custGeom>
              <a:avLst/>
              <a:gdLst/>
              <a:ahLst/>
              <a:cxnLst/>
              <a:rect l="l" t="t" r="r" b="b"/>
              <a:pathLst>
                <a:path w="812165" h="266064" extrusionOk="0">
                  <a:moveTo>
                    <a:pt x="811949" y="265760"/>
                  </a:moveTo>
                  <a:lnTo>
                    <a:pt x="799216" y="225845"/>
                  </a:lnTo>
                  <a:lnTo>
                    <a:pt x="762776" y="186733"/>
                  </a:lnTo>
                  <a:lnTo>
                    <a:pt x="705266" y="149227"/>
                  </a:lnTo>
                  <a:lnTo>
                    <a:pt x="669434" y="131327"/>
                  </a:lnTo>
                  <a:lnTo>
                    <a:pt x="629323" y="114130"/>
                  </a:lnTo>
                  <a:lnTo>
                    <a:pt x="585263" y="97735"/>
                  </a:lnTo>
                  <a:lnTo>
                    <a:pt x="537584" y="82243"/>
                  </a:lnTo>
                  <a:lnTo>
                    <a:pt x="486616" y="67754"/>
                  </a:lnTo>
                  <a:lnTo>
                    <a:pt x="432687" y="54369"/>
                  </a:lnTo>
                  <a:lnTo>
                    <a:pt x="376128" y="42188"/>
                  </a:lnTo>
                  <a:lnTo>
                    <a:pt x="317269" y="31311"/>
                  </a:lnTo>
                  <a:lnTo>
                    <a:pt x="256438" y="21838"/>
                  </a:lnTo>
                  <a:lnTo>
                    <a:pt x="193967" y="13870"/>
                  </a:lnTo>
                  <a:lnTo>
                    <a:pt x="130183" y="7508"/>
                  </a:lnTo>
                  <a:lnTo>
                    <a:pt x="65417" y="2851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391405" y="213472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6746" y="0"/>
                  </a:moveTo>
                  <a:lnTo>
                    <a:pt x="0" y="36969"/>
                  </a:lnTo>
                  <a:lnTo>
                    <a:pt x="75628" y="76187"/>
                  </a:lnTo>
                  <a:lnTo>
                    <a:pt x="76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5869940" y="19875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403263" y="24447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678787" y="2825826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101;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324600" y="2938462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869965" y="294488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403289" y="340208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78813" y="4592637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6324600" y="4419600"/>
            <a:ext cx="1943315" cy="609815"/>
            <a:chOff x="6324600" y="4419600"/>
            <a:chExt cx="1943315" cy="609815"/>
          </a:xfrm>
        </p:grpSpPr>
        <p:sp>
          <p:nvSpPr>
            <p:cNvPr id="118" name="Google Shape;118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455750" y="4611585"/>
              <a:ext cx="812165" cy="417830"/>
            </a:xfrm>
            <a:custGeom>
              <a:avLst/>
              <a:gdLst/>
              <a:ahLst/>
              <a:cxnLst/>
              <a:rect l="l" t="t" r="r" b="b"/>
              <a:pathLst>
                <a:path w="812165" h="417829" extrusionOk="0">
                  <a:moveTo>
                    <a:pt x="811949" y="417614"/>
                  </a:moveTo>
                  <a:lnTo>
                    <a:pt x="801491" y="360833"/>
                  </a:lnTo>
                  <a:lnTo>
                    <a:pt x="771422" y="304986"/>
                  </a:lnTo>
                  <a:lnTo>
                    <a:pt x="723693" y="251007"/>
                  </a:lnTo>
                  <a:lnTo>
                    <a:pt x="693817" y="225010"/>
                  </a:lnTo>
                  <a:lnTo>
                    <a:pt x="660259" y="199830"/>
                  </a:lnTo>
                  <a:lnTo>
                    <a:pt x="623263" y="175584"/>
                  </a:lnTo>
                  <a:lnTo>
                    <a:pt x="583072" y="152389"/>
                  </a:lnTo>
                  <a:lnTo>
                    <a:pt x="539932" y="130361"/>
                  </a:lnTo>
                  <a:lnTo>
                    <a:pt x="494086" y="109619"/>
                  </a:lnTo>
                  <a:lnTo>
                    <a:pt x="445778" y="90277"/>
                  </a:lnTo>
                  <a:lnTo>
                    <a:pt x="395253" y="72453"/>
                  </a:lnTo>
                  <a:lnTo>
                    <a:pt x="342755" y="56264"/>
                  </a:lnTo>
                  <a:lnTo>
                    <a:pt x="288528" y="41826"/>
                  </a:lnTo>
                  <a:lnTo>
                    <a:pt x="232815" y="29257"/>
                  </a:lnTo>
                  <a:lnTo>
                    <a:pt x="175862" y="18673"/>
                  </a:lnTo>
                  <a:lnTo>
                    <a:pt x="117912" y="10191"/>
                  </a:lnTo>
                  <a:lnTo>
                    <a:pt x="59210" y="3928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391405" y="4573769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7050" y="0"/>
                  </a:moveTo>
                  <a:lnTo>
                    <a:pt x="0" y="36334"/>
                  </a:lnTo>
                  <a:lnTo>
                    <a:pt x="75298" y="76174"/>
                  </a:lnTo>
                  <a:lnTo>
                    <a:pt x="77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5"/>
          <p:cNvSpPr txBox="1"/>
          <p:nvPr/>
        </p:nvSpPr>
        <p:spPr>
          <a:xfrm>
            <a:off x="5869940" y="44259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403263" y="4883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678787" y="5340350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&amp;X;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324600" y="54864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869965" y="54928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403289" y="59500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927365" y="2444902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927365" y="50356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7391397" y="5395913"/>
            <a:ext cx="876519" cy="317913"/>
            <a:chOff x="7391397" y="5395913"/>
            <a:chExt cx="876519" cy="317913"/>
          </a:xfrm>
        </p:grpSpPr>
        <p:sp>
          <p:nvSpPr>
            <p:cNvPr id="131" name="Google Shape;131;p5"/>
            <p:cNvSpPr/>
            <p:nvPr/>
          </p:nvSpPr>
          <p:spPr>
            <a:xfrm>
              <a:off x="7455751" y="5395913"/>
              <a:ext cx="812165" cy="280035"/>
            </a:xfrm>
            <a:custGeom>
              <a:avLst/>
              <a:gdLst/>
              <a:ahLst/>
              <a:cxnLst/>
              <a:rect l="l" t="t" r="r" b="b"/>
              <a:pathLst>
                <a:path w="812165" h="280035" extrusionOk="0">
                  <a:moveTo>
                    <a:pt x="811949" y="0"/>
                  </a:moveTo>
                  <a:lnTo>
                    <a:pt x="799216" y="42050"/>
                  </a:lnTo>
                  <a:lnTo>
                    <a:pt x="762776" y="83255"/>
                  </a:lnTo>
                  <a:lnTo>
                    <a:pt x="705266" y="122770"/>
                  </a:lnTo>
                  <a:lnTo>
                    <a:pt x="669434" y="141629"/>
                  </a:lnTo>
                  <a:lnTo>
                    <a:pt x="629323" y="159748"/>
                  </a:lnTo>
                  <a:lnTo>
                    <a:pt x="585263" y="177022"/>
                  </a:lnTo>
                  <a:lnTo>
                    <a:pt x="537584" y="193344"/>
                  </a:lnTo>
                  <a:lnTo>
                    <a:pt x="486616" y="208610"/>
                  </a:lnTo>
                  <a:lnTo>
                    <a:pt x="432687" y="222712"/>
                  </a:lnTo>
                  <a:lnTo>
                    <a:pt x="376128" y="235547"/>
                  </a:lnTo>
                  <a:lnTo>
                    <a:pt x="317269" y="247007"/>
                  </a:lnTo>
                  <a:lnTo>
                    <a:pt x="256438" y="256987"/>
                  </a:lnTo>
                  <a:lnTo>
                    <a:pt x="193967" y="265382"/>
                  </a:lnTo>
                  <a:lnTo>
                    <a:pt x="130183" y="272086"/>
                  </a:lnTo>
                  <a:lnTo>
                    <a:pt x="65417" y="276993"/>
                  </a:lnTo>
                  <a:lnTo>
                    <a:pt x="0" y="279996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1397" y="56376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03" y="0"/>
                  </a:moveTo>
                  <a:lnTo>
                    <a:pt x="0" y="39268"/>
                  </a:lnTo>
                  <a:lnTo>
                    <a:pt x="76784" y="76187"/>
                  </a:lnTo>
                  <a:lnTo>
                    <a:pt x="75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7391396" y="2805113"/>
            <a:ext cx="876519" cy="360594"/>
            <a:chOff x="7391396" y="2805113"/>
            <a:chExt cx="876519" cy="360594"/>
          </a:xfrm>
        </p:grpSpPr>
        <p:sp>
          <p:nvSpPr>
            <p:cNvPr id="134" name="Google Shape;134;p5"/>
            <p:cNvSpPr/>
            <p:nvPr/>
          </p:nvSpPr>
          <p:spPr>
            <a:xfrm>
              <a:off x="7455750" y="2805113"/>
              <a:ext cx="812165" cy="323215"/>
            </a:xfrm>
            <a:custGeom>
              <a:avLst/>
              <a:gdLst/>
              <a:ahLst/>
              <a:cxnLst/>
              <a:rect l="l" t="t" r="r" b="b"/>
              <a:pathLst>
                <a:path w="812165" h="323214" extrusionOk="0">
                  <a:moveTo>
                    <a:pt x="811949" y="0"/>
                  </a:moveTo>
                  <a:lnTo>
                    <a:pt x="800437" y="46056"/>
                  </a:lnTo>
                  <a:lnTo>
                    <a:pt x="767412" y="91278"/>
                  </a:lnTo>
                  <a:lnTo>
                    <a:pt x="715132" y="134828"/>
                  </a:lnTo>
                  <a:lnTo>
                    <a:pt x="682478" y="155716"/>
                  </a:lnTo>
                  <a:lnTo>
                    <a:pt x="645859" y="175872"/>
                  </a:lnTo>
                  <a:lnTo>
                    <a:pt x="605558" y="195193"/>
                  </a:lnTo>
                  <a:lnTo>
                    <a:pt x="561855" y="213574"/>
                  </a:lnTo>
                  <a:lnTo>
                    <a:pt x="515036" y="230910"/>
                  </a:lnTo>
                  <a:lnTo>
                    <a:pt x="465381" y="247098"/>
                  </a:lnTo>
                  <a:lnTo>
                    <a:pt x="413174" y="262032"/>
                  </a:lnTo>
                  <a:lnTo>
                    <a:pt x="358697" y="275609"/>
                  </a:lnTo>
                  <a:lnTo>
                    <a:pt x="302233" y="287723"/>
                  </a:lnTo>
                  <a:lnTo>
                    <a:pt x="244065" y="298271"/>
                  </a:lnTo>
                  <a:lnTo>
                    <a:pt x="184475" y="307147"/>
                  </a:lnTo>
                  <a:lnTo>
                    <a:pt x="123745" y="314248"/>
                  </a:lnTo>
                  <a:lnTo>
                    <a:pt x="62159" y="319470"/>
                  </a:lnTo>
                  <a:lnTo>
                    <a:pt x="0" y="32270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391396" y="308950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5514" y="0"/>
                  </a:moveTo>
                  <a:lnTo>
                    <a:pt x="0" y="39458"/>
                  </a:lnTo>
                  <a:lnTo>
                    <a:pt x="76873" y="76187"/>
                  </a:lnTo>
                  <a:lnTo>
                    <a:pt x="75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 txBox="1"/>
          <p:nvPr/>
        </p:nvSpPr>
        <p:spPr>
          <a:xfrm>
            <a:off x="1678939" y="3378200"/>
            <a:ext cx="22110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X is an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678939" y="5873826"/>
            <a:ext cx="3576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P is a pointer to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30" name="Google Shape;1230;p5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31" name="Google Shape;1231;p5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32" name="Google Shape;1232;p50"/>
          <p:cNvGraphicFramePr/>
          <p:nvPr/>
        </p:nvGraphicFramePr>
        <p:xfrm>
          <a:off x="5317490" y="21776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66375"/>
                <a:gridCol w="342900"/>
                <a:gridCol w="4457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sizeof(s2[0])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sizeof(*s2)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sizeof(s3)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sizeof(s4)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sizeof(“Ram”)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sizeof(“OK”)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sizeof(ai1)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  <p:graphicFrame>
        <p:nvGraphicFramePr>
          <p:cNvPr id="1233" name="Google Shape;1233;p50"/>
          <p:cNvGraphicFramePr/>
          <p:nvPr/>
        </p:nvGraphicFramePr>
        <p:xfrm>
          <a:off x="669290" y="4120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34" name="Google Shape;1234;p50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*pi, **ppi;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ai1[10];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ai2[] = {1, 2, 3};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40" name="Google Shape;1240;p5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241" name="Google Shape;1241;p5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42" name="Google Shape;1242;p51"/>
          <p:cNvSpPr txBox="1"/>
          <p:nvPr/>
        </p:nvSpPr>
        <p:spPr>
          <a:xfrm>
            <a:off x="1066800" y="1987719"/>
            <a:ext cx="7512367" cy="301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 does not evaluate the  expression passed as argument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only evaluates the type of the expression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202565" lvl="0" indent="-3429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sizeof(I++)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return 4 but it won't  increment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48" name="Google Shape;1248;p5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249" name="Google Shape;1249;p5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50" name="Google Shape;1250;p52"/>
          <p:cNvSpPr txBox="1"/>
          <p:nvPr/>
        </p:nvSpPr>
        <p:spPr>
          <a:xfrm>
            <a:off x="1261427" y="2001853"/>
            <a:ext cx="5647055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common array declarations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{10, 20, 30, 40, 50};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B[4] = “Ram”;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C[]={‘R’, ‘A’, ‘M’};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51" name="Google Shape;1251;p52"/>
          <p:cNvGraphicFramePr/>
          <p:nvPr/>
        </p:nvGraphicFramePr>
        <p:xfrm>
          <a:off x="5527040" y="3803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9750"/>
                <a:gridCol w="694050"/>
                <a:gridCol w="692775"/>
                <a:gridCol w="694700"/>
                <a:gridCol w="692775"/>
              </a:tblGrid>
              <a:tr h="419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\0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82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2003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12001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1282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</a:tr>
            </a:tbl>
          </a:graphicData>
        </a:graphic>
      </p:graphicFrame>
      <p:graphicFrame>
        <p:nvGraphicFramePr>
          <p:cNvPr id="1252" name="Google Shape;1252;p52"/>
          <p:cNvGraphicFramePr/>
          <p:nvPr/>
        </p:nvGraphicFramePr>
        <p:xfrm>
          <a:off x="3469640" y="52879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4650"/>
                <a:gridCol w="693425"/>
                <a:gridCol w="692150"/>
                <a:gridCol w="693425"/>
              </a:tblGrid>
              <a:tr h="3937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953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121285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</a:tr>
            </a:tbl>
          </a:graphicData>
        </a:graphic>
      </p:graphicFrame>
      <p:graphicFrame>
        <p:nvGraphicFramePr>
          <p:cNvPr id="1253" name="Google Shape;1253;p52"/>
          <p:cNvGraphicFramePr/>
          <p:nvPr/>
        </p:nvGraphicFramePr>
        <p:xfrm>
          <a:off x="538289" y="3803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4064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59" name="Google Shape;1259;p53"/>
          <p:cNvSpPr txBox="1"/>
          <p:nvPr/>
        </p:nvSpPr>
        <p:spPr>
          <a:xfrm>
            <a:off x="916939" y="2012696"/>
            <a:ext cx="3769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Accessing array elements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60" name="Google Shape;1260;p53"/>
          <p:cNvGraphicFramePr/>
          <p:nvPr/>
        </p:nvGraphicFramePr>
        <p:xfrm>
          <a:off x="1355089" y="24591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96300"/>
                <a:gridCol w="2184400"/>
                <a:gridCol w="1823075"/>
                <a:gridCol w="1058550"/>
              </a:tblGrid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A[5] = {10, 20,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30, 40, 50};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91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*p1 = A;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59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May give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warning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*p2 = &amp;A[0];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61" name="Google Shape;1261;p53"/>
          <p:cNvSpPr txBox="1"/>
          <p:nvPr/>
        </p:nvSpPr>
        <p:spPr>
          <a:xfrm>
            <a:off x="1374139" y="3395726"/>
            <a:ext cx="7411720" cy="174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generally access elements as A[i], P1[i]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== i[A] == *(A + i) == *(i + 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080" lvl="0" indent="-2857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Infact all such expression are converted to *(A + i)  form, even *P1 becomes *(P1 + 0)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62" name="Google Shape;1262;p53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63" name="Google Shape;1263;p53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64" name="Google Shape;1264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3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67" name="Google Shape;1267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9" name="Google Shape;1269;p53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0" name="Google Shape;1270;p53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1" name="Google Shape;1271;p53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2" name="Google Shape;1272;p53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5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274" name="Google Shape;1274;p5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80" name="Google Shape;1280;p54"/>
          <p:cNvSpPr txBox="1"/>
          <p:nvPr/>
        </p:nvSpPr>
        <p:spPr>
          <a:xfrm>
            <a:off x="916939" y="1924733"/>
            <a:ext cx="7464425" cy="261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6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does ‘A’ represent?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an array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11500"/>
              </a:lnSpc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we print ‘A’ we get the address of the first element of the  array. i.e.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printf(“%u”,a);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438784" lvl="1" indent="-28575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also called a constant pointer in the sense that the  address associated with an array is always constant.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A++ or ++A gives compiler error unlike p1++ or p2++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81" name="Google Shape;1281;p54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82" name="Google Shape;1282;p54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83" name="Google Shape;1283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54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86" name="Google Shape;1286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8" name="Google Shape;1288;p54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p54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p54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1" name="Google Shape;1291;p54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2" name="Google Shape;1292;p5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293" name="Google Shape;1293;p5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99" name="Google Shape;1299;p55"/>
          <p:cNvSpPr txBox="1"/>
          <p:nvPr/>
        </p:nvSpPr>
        <p:spPr>
          <a:xfrm>
            <a:off x="916939" y="1973337"/>
            <a:ext cx="7171690" cy="227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will A[2] be evaluated?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6228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Since A is an array of int so the scale  factor is sizeof(int)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== *(A + 2) = *(1000 + 2*sizeof(int))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*(1008) == 30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Similarly p1[2] or p2[2] will result in 30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00" name="Google Shape;1300;p55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301" name="Google Shape;1301;p55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302" name="Google Shape;1302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5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305" name="Google Shape;1305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7" name="Google Shape;1307;p55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8" name="Google Shape;1308;p55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55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0" name="Google Shape;1310;p55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p5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12" name="Google Shape;1312;p5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18" name="Google Shape;1318;p5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19" name="Google Shape;1319;p5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20" name="Google Shape;1320;p56"/>
          <p:cNvSpPr txBox="1"/>
          <p:nvPr/>
        </p:nvSpPr>
        <p:spPr>
          <a:xfrm>
            <a:off x="993139" y="1985179"/>
            <a:ext cx="7812405" cy="3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as arguments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just" rtl="0">
              <a:lnSpc>
                <a:spcPct val="1152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1: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way we can pass all elements of  the array in one go. However we can pass individual  elements one-by-one.</a:t>
            </a:r>
            <a:endParaRPr sz="2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73709" lvl="1" indent="-285750" algn="l" rtl="0">
              <a:lnSpc>
                <a:spcPct val="115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2: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array itself as an argument  actually passes the address of its first element.</a:t>
            </a:r>
            <a:endParaRPr sz="2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Calibri"/>
              <a:buNone/>
            </a:pPr>
            <a:endParaRPr sz="28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48260" lvl="1" indent="-286385" algn="l" rtl="0">
              <a:lnSpc>
                <a:spcPct val="106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are always stored in contiguous memory  locations</a:t>
            </a:r>
            <a:endParaRPr sz="2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26" name="Google Shape;1326;p57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7" name="Google Shape;1327;p57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8" name="Google Shape;1328;p57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9" name="Google Shape;1329;p57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p5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331" name="Google Shape;1331;p5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32" name="Google Shape;1332;p57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3" name="Google Shape;1333;p57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57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6" name="Google Shape;1336;p57"/>
          <p:cNvSpPr txBox="1"/>
          <p:nvPr/>
        </p:nvSpPr>
        <p:spPr>
          <a:xfrm>
            <a:off x="612140" y="3999229"/>
            <a:ext cx="464248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count)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>
            <a:off x="1265936" y="4657597"/>
            <a:ext cx="30314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i&lt;count;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9" name="Google Shape;1339;p57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0" name="Google Shape;1340;p57"/>
          <p:cNvGraphicFramePr/>
          <p:nvPr/>
        </p:nvGraphicFramePr>
        <p:xfrm>
          <a:off x="5497321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46" name="Google Shape;1346;p58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7" name="Google Shape;1347;p58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58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p58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p5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351" name="Google Shape;1351;p5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52" name="Google Shape;1352;p58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3" name="Google Shape;1353;p58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4" name="Google Shape;1354;p58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5" name="Google Shape;1355;p58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6" name="Google Shape;1356;p58"/>
          <p:cNvSpPr txBox="1"/>
          <p:nvPr/>
        </p:nvSpPr>
        <p:spPr>
          <a:xfrm>
            <a:off x="612140" y="3999229"/>
            <a:ext cx="4093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7" name="Google Shape;1357;p58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9" name="Google Shape;1359;p58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60" name="Google Shape;1360;p58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61" name="Google Shape;1361;p58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3" name="Google Shape;1363;p58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p58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6" name="Google Shape;1366;p58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72" name="Google Shape;1372;p59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3" name="Google Shape;1373;p59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4" name="Google Shape;1374;p59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5" name="Google Shape;1375;p59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Google Shape;1376;p59"/>
          <p:cNvSpPr txBox="1"/>
          <p:nvPr/>
        </p:nvSpPr>
        <p:spPr>
          <a:xfrm>
            <a:off x="612140" y="3999229"/>
            <a:ext cx="4093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7" name="Google Shape;1377;p59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8" name="Google Shape;1378;p59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9" name="Google Shape;1379;p59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80" name="Google Shape;1380;p59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81" name="Google Shape;1381;p59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2" name="Google Shape;1382;p59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3" name="Google Shape;1383;p59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84" name="Google Shape;1384;p59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385" name="Google Shape;1385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59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p59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9" name="Google Shape;1389;p59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0" name="Google Shape;1390;p59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p59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p59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3" name="Google Shape;1393;p59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4" name="Google Shape;1394;p59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59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5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6" name="Google Shape;1396;p59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p59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2672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8125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345887" y="48832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133600" y="2514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678965" y="25210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212289" y="29782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3200400" y="2705100"/>
            <a:ext cx="1636556" cy="1714910"/>
            <a:chOff x="3200400" y="2705100"/>
            <a:chExt cx="1636556" cy="1714910"/>
          </a:xfrm>
        </p:grpSpPr>
        <p:sp>
          <p:nvSpPr>
            <p:cNvPr id="152" name="Google Shape;152;p6"/>
            <p:cNvSpPr/>
            <p:nvPr/>
          </p:nvSpPr>
          <p:spPr>
            <a:xfrm>
              <a:off x="3200400" y="2705100"/>
              <a:ext cx="1598930" cy="1650364"/>
            </a:xfrm>
            <a:custGeom>
              <a:avLst/>
              <a:gdLst/>
              <a:ahLst/>
              <a:cxnLst/>
              <a:rect l="l" t="t" r="r" b="b"/>
              <a:pathLst>
                <a:path w="1598929" h="1650364" extrusionOk="0">
                  <a:moveTo>
                    <a:pt x="0" y="0"/>
                  </a:moveTo>
                  <a:lnTo>
                    <a:pt x="43334" y="833"/>
                  </a:lnTo>
                  <a:lnTo>
                    <a:pt x="86639" y="3313"/>
                  </a:lnTo>
                  <a:lnTo>
                    <a:pt x="129889" y="7409"/>
                  </a:lnTo>
                  <a:lnTo>
                    <a:pt x="173053" y="13091"/>
                  </a:lnTo>
                  <a:lnTo>
                    <a:pt x="216105" y="20329"/>
                  </a:lnTo>
                  <a:lnTo>
                    <a:pt x="259015" y="29092"/>
                  </a:lnTo>
                  <a:lnTo>
                    <a:pt x="301755" y="39350"/>
                  </a:lnTo>
                  <a:lnTo>
                    <a:pt x="344298" y="51073"/>
                  </a:lnTo>
                  <a:lnTo>
                    <a:pt x="386615" y="64231"/>
                  </a:lnTo>
                  <a:lnTo>
                    <a:pt x="428677" y="78793"/>
                  </a:lnTo>
                  <a:lnTo>
                    <a:pt x="470457" y="94729"/>
                  </a:lnTo>
                  <a:lnTo>
                    <a:pt x="511926" y="112009"/>
                  </a:lnTo>
                  <a:lnTo>
                    <a:pt x="553056" y="130603"/>
                  </a:lnTo>
                  <a:lnTo>
                    <a:pt x="593819" y="150479"/>
                  </a:lnTo>
                  <a:lnTo>
                    <a:pt x="634186" y="171609"/>
                  </a:lnTo>
                  <a:lnTo>
                    <a:pt x="674129" y="193961"/>
                  </a:lnTo>
                  <a:lnTo>
                    <a:pt x="713620" y="217506"/>
                  </a:lnTo>
                  <a:lnTo>
                    <a:pt x="752631" y="242212"/>
                  </a:lnTo>
                  <a:lnTo>
                    <a:pt x="791133" y="268051"/>
                  </a:lnTo>
                  <a:lnTo>
                    <a:pt x="829098" y="294991"/>
                  </a:lnTo>
                  <a:lnTo>
                    <a:pt x="866498" y="323003"/>
                  </a:lnTo>
                  <a:lnTo>
                    <a:pt x="903305" y="352055"/>
                  </a:lnTo>
                  <a:lnTo>
                    <a:pt x="939490" y="382118"/>
                  </a:lnTo>
                  <a:lnTo>
                    <a:pt x="975025" y="413162"/>
                  </a:lnTo>
                  <a:lnTo>
                    <a:pt x="1009882" y="445156"/>
                  </a:lnTo>
                  <a:lnTo>
                    <a:pt x="1044033" y="478070"/>
                  </a:lnTo>
                  <a:lnTo>
                    <a:pt x="1077448" y="511873"/>
                  </a:lnTo>
                  <a:lnTo>
                    <a:pt x="1110101" y="546536"/>
                  </a:lnTo>
                  <a:lnTo>
                    <a:pt x="1141963" y="582028"/>
                  </a:lnTo>
                  <a:lnTo>
                    <a:pt x="1173005" y="618318"/>
                  </a:lnTo>
                  <a:lnTo>
                    <a:pt x="1203200" y="655378"/>
                  </a:lnTo>
                  <a:lnTo>
                    <a:pt x="1232518" y="693175"/>
                  </a:lnTo>
                  <a:lnTo>
                    <a:pt x="1260933" y="731681"/>
                  </a:lnTo>
                  <a:lnTo>
                    <a:pt x="1288414" y="770864"/>
                  </a:lnTo>
                  <a:lnTo>
                    <a:pt x="1314935" y="810694"/>
                  </a:lnTo>
                  <a:lnTo>
                    <a:pt x="1340468" y="851142"/>
                  </a:lnTo>
                  <a:lnTo>
                    <a:pt x="1364982" y="892177"/>
                  </a:lnTo>
                  <a:lnTo>
                    <a:pt x="1388452" y="933768"/>
                  </a:lnTo>
                  <a:lnTo>
                    <a:pt x="1410847" y="975886"/>
                  </a:lnTo>
                  <a:lnTo>
                    <a:pt x="1432141" y="1018500"/>
                  </a:lnTo>
                  <a:lnTo>
                    <a:pt x="1452304" y="1061579"/>
                  </a:lnTo>
                  <a:lnTo>
                    <a:pt x="1471309" y="1105094"/>
                  </a:lnTo>
                  <a:lnTo>
                    <a:pt x="1489127" y="1149014"/>
                  </a:lnTo>
                  <a:lnTo>
                    <a:pt x="1505730" y="1193310"/>
                  </a:lnTo>
                  <a:lnTo>
                    <a:pt x="1521089" y="1237950"/>
                  </a:lnTo>
                  <a:lnTo>
                    <a:pt x="1535177" y="1282904"/>
                  </a:lnTo>
                  <a:lnTo>
                    <a:pt x="1547965" y="1328142"/>
                  </a:lnTo>
                  <a:lnTo>
                    <a:pt x="1559425" y="1373635"/>
                  </a:lnTo>
                  <a:lnTo>
                    <a:pt x="1569529" y="1419351"/>
                  </a:lnTo>
                  <a:lnTo>
                    <a:pt x="1578248" y="1465260"/>
                  </a:lnTo>
                  <a:lnTo>
                    <a:pt x="1585554" y="1511332"/>
                  </a:lnTo>
                  <a:lnTo>
                    <a:pt x="1591420" y="1557537"/>
                  </a:lnTo>
                  <a:lnTo>
                    <a:pt x="1595815" y="1603845"/>
                  </a:lnTo>
                  <a:lnTo>
                    <a:pt x="1598714" y="165022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760756" y="434254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65"/>
                  </a:lnTo>
                  <a:lnTo>
                    <a:pt x="39839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 txBox="1"/>
          <p:nvPr/>
        </p:nvSpPr>
        <p:spPr>
          <a:xfrm>
            <a:off x="5760083" y="2444750"/>
            <a:ext cx="23482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5080" lvl="0" indent="-2736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Hence we say that   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03" name="Google Shape;1403;p60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p60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60"/>
          <p:cNvSpPr txBox="1"/>
          <p:nvPr/>
        </p:nvSpPr>
        <p:spPr>
          <a:xfrm>
            <a:off x="1265924" y="3011675"/>
            <a:ext cx="4095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60"/>
          <p:cNvSpPr txBox="1"/>
          <p:nvPr/>
        </p:nvSpPr>
        <p:spPr>
          <a:xfrm>
            <a:off x="612167" y="3457100"/>
            <a:ext cx="1487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44450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7" name="Google Shape;1407;p60"/>
          <p:cNvSpPr txBox="1"/>
          <p:nvPr/>
        </p:nvSpPr>
        <p:spPr>
          <a:xfrm>
            <a:off x="612151" y="3999225"/>
            <a:ext cx="464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8" name="Google Shape;1408;p60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9" name="Google Shape;1409;p60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0" name="Google Shape;1410;p60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11" name="Google Shape;1411;p60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412" name="Google Shape;1412;p60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60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4" name="Google Shape;1414;p60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15" name="Google Shape;1415;p60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416" name="Google Shape;1416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8" name="Google Shape;1418;p60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60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p60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1" name="Google Shape;1421;p60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60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3" name="Google Shape;1423;p60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60"/>
          <p:cNvSpPr txBox="1"/>
          <p:nvPr/>
        </p:nvSpPr>
        <p:spPr>
          <a:xfrm>
            <a:off x="612169" y="6153125"/>
            <a:ext cx="160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60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6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27" name="Google Shape;1427;p60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8" name="Google Shape;1428;p60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34" name="Google Shape;1434;p61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61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7" name="Google Shape;1437;p61"/>
          <p:cNvSpPr txBox="1">
            <a:spLocks noGrp="1"/>
          </p:cNvSpPr>
          <p:nvPr>
            <p:ph type="body" idx="1"/>
          </p:nvPr>
        </p:nvSpPr>
        <p:spPr>
          <a:xfrm>
            <a:off x="1602754" y="2273750"/>
            <a:ext cx="728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3.	</a:t>
            </a:r>
            <a:r>
              <a:rPr lang="en-US"/>
              <a:t>for(i=0; i&lt;5; i++)  </a:t>
            </a:r>
            <a:endParaRPr/>
          </a:p>
          <a:p>
            <a:pPr marL="1764029" marR="2139315" lvl="0" indent="-8375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P[i] = i+1;</a:t>
            </a:r>
            <a:endParaRPr sz="110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pSp>
        <p:nvGrpSpPr>
          <p:cNvPr id="1438" name="Google Shape;1438;p61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39" name="Google Shape;1439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1" name="Google Shape;1441;p61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2" name="Google Shape;1442;p61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43" name="Google Shape;1443;p61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44" name="Google Shape;1444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6" name="Google Shape;1446;p61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7" name="Google Shape;1447;p6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448" name="Google Shape;1448;p6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49" name="Google Shape;1449;p61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55" name="Google Shape;1455;p62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6" name="Google Shape;1456;p62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7" name="Google Shape;1457;p62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8" name="Google Shape;1458;p62"/>
          <p:cNvSpPr txBox="1"/>
          <p:nvPr/>
        </p:nvSpPr>
        <p:spPr>
          <a:xfrm>
            <a:off x="1602750" y="2273750"/>
            <a:ext cx="65634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(int*)malloc(sizeof(int)*5);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printf(“%d”,P[i]);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59" name="Google Shape;1459;p62"/>
          <p:cNvGraphicFramePr/>
          <p:nvPr/>
        </p:nvGraphicFramePr>
        <p:xfrm>
          <a:off x="5022850" y="5327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460" name="Google Shape;1460;p62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61" name="Google Shape;1461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62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4" name="Google Shape;1464;p62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65" name="Google Shape;1465;p62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66" name="Google Shape;1466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8" name="Google Shape;1468;p62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6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470" name="Google Shape;1470;p6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71" name="Google Shape;1471;p62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77" name="Google Shape;1477;p63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63"/>
          <p:cNvSpPr txBox="1"/>
          <p:nvPr/>
        </p:nvSpPr>
        <p:spPr>
          <a:xfrm>
            <a:off x="1602739" y="361975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9" name="Google Shape;1479;p63"/>
          <p:cNvSpPr txBox="1"/>
          <p:nvPr/>
        </p:nvSpPr>
        <p:spPr>
          <a:xfrm>
            <a:off x="1602739" y="435127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p63"/>
          <p:cNvSpPr txBox="1"/>
          <p:nvPr/>
        </p:nvSpPr>
        <p:spPr>
          <a:xfrm>
            <a:off x="1602752" y="2278950"/>
            <a:ext cx="6353400" cy="2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(int*)malloc(sizeof(int)*5);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69795" lvl="0" indent="-837565" algn="l" rtl="0">
              <a:lnSpc>
                <a:spcPct val="12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6499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printf(“%d”,P[i]);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1" name="Google Shape;1481;p63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482" name="Google Shape;1482;p63"/>
          <p:cNvSpPr txBox="1"/>
          <p:nvPr/>
        </p:nvSpPr>
        <p:spPr>
          <a:xfrm>
            <a:off x="3554018" y="53340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3" name="Google Shape;1483;p63"/>
          <p:cNvSpPr txBox="1"/>
          <p:nvPr/>
        </p:nvSpPr>
        <p:spPr>
          <a:xfrm>
            <a:off x="3126826" y="53404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4" name="Google Shape;1484;p63"/>
          <p:cNvSpPr txBox="1"/>
          <p:nvPr/>
        </p:nvSpPr>
        <p:spPr>
          <a:xfrm>
            <a:off x="3632946" y="56737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85" name="Google Shape;1485;p63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86" name="Google Shape;1486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8" name="Google Shape;1488;p63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9" name="Google Shape;1489;p63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0" name="Google Shape;1490;p63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491" name="Google Shape;1491;p63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63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3" name="Google Shape;1493;p6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494" name="Google Shape;1494;p6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00" name="Google Shape;1500;p64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64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2" name="Google Shape;1502;p64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3" name="Google Shape;1503;p64"/>
          <p:cNvSpPr txBox="1">
            <a:spLocks noGrp="1"/>
          </p:cNvSpPr>
          <p:nvPr>
            <p:ph type="body" idx="1"/>
          </p:nvPr>
        </p:nvSpPr>
        <p:spPr>
          <a:xfrm>
            <a:off x="1602751" y="2273750"/>
            <a:ext cx="61608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P[i] = i+1;</a:t>
            </a:r>
            <a:endParaRPr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04" name="Google Shape;1504;p64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05" name="Google Shape;1505;p64"/>
          <p:cNvGraphicFramePr/>
          <p:nvPr/>
        </p:nvGraphicFramePr>
        <p:xfrm>
          <a:off x="1583777" y="533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06" name="Google Shape;1506;p64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07" name="Google Shape;1507;p64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64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9" name="Google Shape;1509;p6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510" name="Google Shape;1510;p6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16" name="Google Shape;1516;p65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65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8" name="Google Shape;1518;p65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9" name="Google Shape;1519;p65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305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20" name="Google Shape;1520;p65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21" name="Google Shape;1521;p65"/>
          <p:cNvGraphicFramePr/>
          <p:nvPr/>
        </p:nvGraphicFramePr>
        <p:xfrm>
          <a:off x="1583777" y="533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22" name="Google Shape;1522;p65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23" name="Google Shape;1523;p65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65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5" name="Google Shape;1525;p6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526" name="Google Shape;1526;p6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32" name="Google Shape;1532;p66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66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4" name="Google Shape;1534;p66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5" name="Google Shape;1535;p66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4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3.	</a:t>
            </a:r>
            <a:r>
              <a:rPr lang="en-US"/>
              <a:t>for(i=0; i&lt;5; i++)  P[i] = i+1;</a:t>
            </a:r>
            <a:endParaRPr sz="110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36" name="Google Shape;1536;p66"/>
          <p:cNvGraphicFramePr/>
          <p:nvPr/>
        </p:nvGraphicFramePr>
        <p:xfrm>
          <a:off x="1583777" y="53482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  <a:gridCol w="714375"/>
                <a:gridCol w="628650"/>
                <a:gridCol w="628650"/>
                <a:gridCol w="628650"/>
                <a:gridCol w="628650"/>
                <a:gridCol w="628650"/>
              </a:tblGrid>
              <a:tr h="36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37" name="Google Shape;1537;p66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38" name="Google Shape;1538;p66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66"/>
          <p:cNvGrpSpPr/>
          <p:nvPr/>
        </p:nvGrpSpPr>
        <p:grpSpPr>
          <a:xfrm>
            <a:off x="5715000" y="4876801"/>
            <a:ext cx="1524000" cy="1524000"/>
            <a:chOff x="5715000" y="4876801"/>
            <a:chExt cx="1524000" cy="1524000"/>
          </a:xfrm>
        </p:grpSpPr>
        <p:sp>
          <p:nvSpPr>
            <p:cNvPr id="1541" name="Google Shape;1541;p66"/>
            <p:cNvSpPr/>
            <p:nvPr/>
          </p:nvSpPr>
          <p:spPr>
            <a:xfrm>
              <a:off x="5938184" y="5099983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 extrusionOk="0">
                  <a:moveTo>
                    <a:pt x="0" y="0"/>
                  </a:moveTo>
                  <a:lnTo>
                    <a:pt x="1077633" y="1077633"/>
                  </a:lnTo>
                </a:path>
                <a:path w="1078229" h="1078229" extrusionOk="0">
                  <a:moveTo>
                    <a:pt x="1077633" y="0"/>
                  </a:moveTo>
                  <a:lnTo>
                    <a:pt x="0" y="1077633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66"/>
            <p:cNvSpPr/>
            <p:nvPr/>
          </p:nvSpPr>
          <p:spPr>
            <a:xfrm>
              <a:off x="5715000" y="4876801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 extrusionOk="0">
                  <a:moveTo>
                    <a:pt x="0" y="762000"/>
                  </a:moveTo>
                  <a:lnTo>
                    <a:pt x="1499" y="713810"/>
                  </a:lnTo>
                  <a:lnTo>
                    <a:pt x="5937" y="666416"/>
                  </a:lnTo>
                  <a:lnTo>
                    <a:pt x="13224" y="619908"/>
                  </a:lnTo>
                  <a:lnTo>
                    <a:pt x="23272" y="574376"/>
                  </a:lnTo>
                  <a:lnTo>
                    <a:pt x="35990" y="529907"/>
                  </a:lnTo>
                  <a:lnTo>
                    <a:pt x="51291" y="486592"/>
                  </a:lnTo>
                  <a:lnTo>
                    <a:pt x="69084" y="444520"/>
                  </a:lnTo>
                  <a:lnTo>
                    <a:pt x="89280" y="403780"/>
                  </a:lnTo>
                  <a:lnTo>
                    <a:pt x="111790" y="364461"/>
                  </a:lnTo>
                  <a:lnTo>
                    <a:pt x="136525" y="326653"/>
                  </a:lnTo>
                  <a:lnTo>
                    <a:pt x="163395" y="290445"/>
                  </a:lnTo>
                  <a:lnTo>
                    <a:pt x="192311" y="255925"/>
                  </a:lnTo>
                  <a:lnTo>
                    <a:pt x="223185" y="223185"/>
                  </a:lnTo>
                  <a:lnTo>
                    <a:pt x="255925" y="192311"/>
                  </a:lnTo>
                  <a:lnTo>
                    <a:pt x="290445" y="163395"/>
                  </a:lnTo>
                  <a:lnTo>
                    <a:pt x="326653" y="136525"/>
                  </a:lnTo>
                  <a:lnTo>
                    <a:pt x="364461" y="111790"/>
                  </a:lnTo>
                  <a:lnTo>
                    <a:pt x="403780" y="89280"/>
                  </a:lnTo>
                  <a:lnTo>
                    <a:pt x="444520" y="69084"/>
                  </a:lnTo>
                  <a:lnTo>
                    <a:pt x="486592" y="51291"/>
                  </a:lnTo>
                  <a:lnTo>
                    <a:pt x="529907" y="35990"/>
                  </a:lnTo>
                  <a:lnTo>
                    <a:pt x="574376" y="23272"/>
                  </a:lnTo>
                  <a:lnTo>
                    <a:pt x="619908" y="13224"/>
                  </a:lnTo>
                  <a:lnTo>
                    <a:pt x="666416" y="5937"/>
                  </a:lnTo>
                  <a:lnTo>
                    <a:pt x="713810" y="1499"/>
                  </a:lnTo>
                  <a:lnTo>
                    <a:pt x="762000" y="0"/>
                  </a:lnTo>
                  <a:lnTo>
                    <a:pt x="810189" y="1499"/>
                  </a:lnTo>
                  <a:lnTo>
                    <a:pt x="857583" y="5937"/>
                  </a:lnTo>
                  <a:lnTo>
                    <a:pt x="904091" y="13224"/>
                  </a:lnTo>
                  <a:lnTo>
                    <a:pt x="949623" y="23272"/>
                  </a:lnTo>
                  <a:lnTo>
                    <a:pt x="994092" y="35990"/>
                  </a:lnTo>
                  <a:lnTo>
                    <a:pt x="1037407" y="51291"/>
                  </a:lnTo>
                  <a:lnTo>
                    <a:pt x="1079479" y="69084"/>
                  </a:lnTo>
                  <a:lnTo>
                    <a:pt x="1120219" y="89280"/>
                  </a:lnTo>
                  <a:lnTo>
                    <a:pt x="1159538" y="111790"/>
                  </a:lnTo>
                  <a:lnTo>
                    <a:pt x="1197346" y="136525"/>
                  </a:lnTo>
                  <a:lnTo>
                    <a:pt x="1233554" y="163395"/>
                  </a:lnTo>
                  <a:lnTo>
                    <a:pt x="1268074" y="192311"/>
                  </a:lnTo>
                  <a:lnTo>
                    <a:pt x="1300814" y="223185"/>
                  </a:lnTo>
                  <a:lnTo>
                    <a:pt x="1331688" y="255925"/>
                  </a:lnTo>
                  <a:lnTo>
                    <a:pt x="1360604" y="290445"/>
                  </a:lnTo>
                  <a:lnTo>
                    <a:pt x="1387474" y="326653"/>
                  </a:lnTo>
                  <a:lnTo>
                    <a:pt x="1412209" y="364461"/>
                  </a:lnTo>
                  <a:lnTo>
                    <a:pt x="1434719" y="403780"/>
                  </a:lnTo>
                  <a:lnTo>
                    <a:pt x="1454915" y="444520"/>
                  </a:lnTo>
                  <a:lnTo>
                    <a:pt x="1472708" y="486592"/>
                  </a:lnTo>
                  <a:lnTo>
                    <a:pt x="1488009" y="529907"/>
                  </a:lnTo>
                  <a:lnTo>
                    <a:pt x="1500727" y="574376"/>
                  </a:lnTo>
                  <a:lnTo>
                    <a:pt x="1510775" y="619908"/>
                  </a:lnTo>
                  <a:lnTo>
                    <a:pt x="1518062" y="666416"/>
                  </a:lnTo>
                  <a:lnTo>
                    <a:pt x="1522500" y="713810"/>
                  </a:lnTo>
                  <a:lnTo>
                    <a:pt x="1524000" y="762000"/>
                  </a:lnTo>
                  <a:lnTo>
                    <a:pt x="1522500" y="810189"/>
                  </a:lnTo>
                  <a:lnTo>
                    <a:pt x="1518062" y="857583"/>
                  </a:lnTo>
                  <a:lnTo>
                    <a:pt x="1510775" y="904091"/>
                  </a:lnTo>
                  <a:lnTo>
                    <a:pt x="1500727" y="949623"/>
                  </a:lnTo>
                  <a:lnTo>
                    <a:pt x="1488009" y="994092"/>
                  </a:lnTo>
                  <a:lnTo>
                    <a:pt x="1472708" y="1037407"/>
                  </a:lnTo>
                  <a:lnTo>
                    <a:pt x="1454915" y="1079479"/>
                  </a:lnTo>
                  <a:lnTo>
                    <a:pt x="1434719" y="1120219"/>
                  </a:lnTo>
                  <a:lnTo>
                    <a:pt x="1412209" y="1159538"/>
                  </a:lnTo>
                  <a:lnTo>
                    <a:pt x="1387474" y="1197346"/>
                  </a:lnTo>
                  <a:lnTo>
                    <a:pt x="1360604" y="1233554"/>
                  </a:lnTo>
                  <a:lnTo>
                    <a:pt x="1331688" y="1268074"/>
                  </a:lnTo>
                  <a:lnTo>
                    <a:pt x="1300814" y="1300814"/>
                  </a:lnTo>
                  <a:lnTo>
                    <a:pt x="1268074" y="1331688"/>
                  </a:lnTo>
                  <a:lnTo>
                    <a:pt x="1233554" y="1360604"/>
                  </a:lnTo>
                  <a:lnTo>
                    <a:pt x="1197346" y="1387474"/>
                  </a:lnTo>
                  <a:lnTo>
                    <a:pt x="1159538" y="1412209"/>
                  </a:lnTo>
                  <a:lnTo>
                    <a:pt x="1120219" y="1434719"/>
                  </a:lnTo>
                  <a:lnTo>
                    <a:pt x="1079479" y="1454915"/>
                  </a:lnTo>
                  <a:lnTo>
                    <a:pt x="1037407" y="1472708"/>
                  </a:lnTo>
                  <a:lnTo>
                    <a:pt x="994092" y="1488009"/>
                  </a:lnTo>
                  <a:lnTo>
                    <a:pt x="949623" y="1500727"/>
                  </a:lnTo>
                  <a:lnTo>
                    <a:pt x="904091" y="1510775"/>
                  </a:lnTo>
                  <a:lnTo>
                    <a:pt x="857583" y="1518062"/>
                  </a:lnTo>
                  <a:lnTo>
                    <a:pt x="810189" y="1522500"/>
                  </a:lnTo>
                  <a:lnTo>
                    <a:pt x="762000" y="1524000"/>
                  </a:lnTo>
                  <a:lnTo>
                    <a:pt x="713810" y="1522500"/>
                  </a:lnTo>
                  <a:lnTo>
                    <a:pt x="666416" y="1518062"/>
                  </a:lnTo>
                  <a:lnTo>
                    <a:pt x="619908" y="1510775"/>
                  </a:lnTo>
                  <a:lnTo>
                    <a:pt x="574376" y="1500727"/>
                  </a:lnTo>
                  <a:lnTo>
                    <a:pt x="529907" y="1488009"/>
                  </a:lnTo>
                  <a:lnTo>
                    <a:pt x="486592" y="1472708"/>
                  </a:lnTo>
                  <a:lnTo>
                    <a:pt x="444520" y="1454915"/>
                  </a:lnTo>
                  <a:lnTo>
                    <a:pt x="403780" y="1434719"/>
                  </a:lnTo>
                  <a:lnTo>
                    <a:pt x="364461" y="1412209"/>
                  </a:lnTo>
                  <a:lnTo>
                    <a:pt x="326653" y="1387474"/>
                  </a:lnTo>
                  <a:lnTo>
                    <a:pt x="290445" y="1360604"/>
                  </a:lnTo>
                  <a:lnTo>
                    <a:pt x="255925" y="1331688"/>
                  </a:lnTo>
                  <a:lnTo>
                    <a:pt x="223185" y="1300814"/>
                  </a:lnTo>
                  <a:lnTo>
                    <a:pt x="192311" y="1268074"/>
                  </a:lnTo>
                  <a:lnTo>
                    <a:pt x="163395" y="1233554"/>
                  </a:lnTo>
                  <a:lnTo>
                    <a:pt x="136525" y="1197346"/>
                  </a:lnTo>
                  <a:lnTo>
                    <a:pt x="111790" y="1159538"/>
                  </a:lnTo>
                  <a:lnTo>
                    <a:pt x="89280" y="1120219"/>
                  </a:lnTo>
                  <a:lnTo>
                    <a:pt x="69084" y="1079479"/>
                  </a:lnTo>
                  <a:lnTo>
                    <a:pt x="51291" y="1037407"/>
                  </a:lnTo>
                  <a:lnTo>
                    <a:pt x="35990" y="994092"/>
                  </a:lnTo>
                  <a:lnTo>
                    <a:pt x="23272" y="949623"/>
                  </a:lnTo>
                  <a:lnTo>
                    <a:pt x="13224" y="904091"/>
                  </a:lnTo>
                  <a:lnTo>
                    <a:pt x="5937" y="857583"/>
                  </a:lnTo>
                  <a:lnTo>
                    <a:pt x="1499" y="810189"/>
                  </a:lnTo>
                  <a:lnTo>
                    <a:pt x="0" y="7620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6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544" name="Google Shape;1544;p6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550" name="Google Shape;1550;p6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551" name="Google Shape;1551;p6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52" name="Google Shape;1552;p67"/>
          <p:cNvSpPr txBox="1"/>
          <p:nvPr/>
        </p:nvSpPr>
        <p:spPr>
          <a:xfrm>
            <a:off x="1261427" y="1932917"/>
            <a:ext cx="7259955" cy="416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/>
          </a:p>
          <a:p>
            <a:pPr marL="67818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&amp;a[0];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what will be the value of the following  expressions and p after evaluation of each  expression? Assuming a == 1000.</a:t>
            </a:r>
            <a:endParaRPr/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++*p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*++p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p67"/>
          <p:cNvSpPr txBox="1"/>
          <p:nvPr/>
        </p:nvSpPr>
        <p:spPr>
          <a:xfrm>
            <a:off x="6477000" y="4530761"/>
            <a:ext cx="3690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68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68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68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68"/>
          <p:cNvSpPr txBox="1"/>
          <p:nvPr/>
        </p:nvSpPr>
        <p:spPr>
          <a:xfrm>
            <a:off x="3237102" y="3917696"/>
            <a:ext cx="266827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trouble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67" name="Google Shape;1567;p6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568" name="Google Shape;1568;p6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69" name="Google Shape;1569;p69"/>
          <p:cNvSpPr txBox="1"/>
          <p:nvPr/>
        </p:nvSpPr>
        <p:spPr>
          <a:xfrm>
            <a:off x="459740" y="1976056"/>
            <a:ext cx="4140835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called “Array of Arrays”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0" name="Google Shape;1570;p69"/>
          <p:cNvGraphicFramePr/>
          <p:nvPr/>
        </p:nvGraphicFramePr>
        <p:xfrm>
          <a:off x="897889" y="29418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393950"/>
                <a:gridCol w="457200"/>
                <a:gridCol w="563875"/>
              </a:tblGrid>
              <a:tr h="326550"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A[2][3]={1,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55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6};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71" name="Google Shape;1571;p69"/>
          <p:cNvSpPr txBox="1"/>
          <p:nvPr/>
        </p:nvSpPr>
        <p:spPr>
          <a:xfrm>
            <a:off x="459740" y="3584411"/>
            <a:ext cx="4445635" cy="194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41655" lvl="1" indent="-28575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two element array of type  int[3]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A[0] or A[1]?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three element array of type int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2" name="Google Shape;1572;p69"/>
          <p:cNvGraphicFramePr/>
          <p:nvPr/>
        </p:nvGraphicFramePr>
        <p:xfrm>
          <a:off x="4857750" y="418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73" name="Google Shape;1573;p69"/>
          <p:cNvGraphicFramePr/>
          <p:nvPr/>
        </p:nvGraphicFramePr>
        <p:xfrm>
          <a:off x="5884918" y="2330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574" name="Google Shape;1574;p69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678939" y="2230437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**Q;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6324600" y="2057400"/>
            <a:ext cx="2019414" cy="610222"/>
            <a:chOff x="6324600" y="2057400"/>
            <a:chExt cx="2019414" cy="610222"/>
          </a:xfrm>
        </p:grpSpPr>
        <p:sp>
          <p:nvSpPr>
            <p:cNvPr id="164" name="Google Shape;164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455649" y="2249157"/>
              <a:ext cx="888365" cy="418465"/>
            </a:xfrm>
            <a:custGeom>
              <a:avLst/>
              <a:gdLst/>
              <a:ahLst/>
              <a:cxnLst/>
              <a:rect l="l" t="t" r="r" b="b"/>
              <a:pathLst>
                <a:path w="888365" h="418464" extrusionOk="0">
                  <a:moveTo>
                    <a:pt x="888250" y="417842"/>
                  </a:moveTo>
                  <a:lnTo>
                    <a:pt x="877793" y="363400"/>
                  </a:lnTo>
                  <a:lnTo>
                    <a:pt x="847667" y="309780"/>
                  </a:lnTo>
                  <a:lnTo>
                    <a:pt x="799743" y="257807"/>
                  </a:lnTo>
                  <a:lnTo>
                    <a:pt x="769691" y="232695"/>
                  </a:lnTo>
                  <a:lnTo>
                    <a:pt x="735891" y="208303"/>
                  </a:lnTo>
                  <a:lnTo>
                    <a:pt x="698576" y="184733"/>
                  </a:lnTo>
                  <a:lnTo>
                    <a:pt x="657980" y="162089"/>
                  </a:lnTo>
                  <a:lnTo>
                    <a:pt x="614337" y="140474"/>
                  </a:lnTo>
                  <a:lnTo>
                    <a:pt x="567880" y="119990"/>
                  </a:lnTo>
                  <a:lnTo>
                    <a:pt x="518844" y="100741"/>
                  </a:lnTo>
                  <a:lnTo>
                    <a:pt x="467462" y="82828"/>
                  </a:lnTo>
                  <a:lnTo>
                    <a:pt x="413967" y="66355"/>
                  </a:lnTo>
                  <a:lnTo>
                    <a:pt x="358595" y="51425"/>
                  </a:lnTo>
                  <a:lnTo>
                    <a:pt x="301577" y="38140"/>
                  </a:lnTo>
                  <a:lnTo>
                    <a:pt x="243149" y="26604"/>
                  </a:lnTo>
                  <a:lnTo>
                    <a:pt x="183543" y="16919"/>
                  </a:lnTo>
                  <a:lnTo>
                    <a:pt x="122994" y="9188"/>
                  </a:lnTo>
                  <a:lnTo>
                    <a:pt x="61735" y="351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391406" y="2211288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6923" y="0"/>
                  </a:moveTo>
                  <a:lnTo>
                    <a:pt x="0" y="36614"/>
                  </a:lnTo>
                  <a:lnTo>
                    <a:pt x="75438" y="76187"/>
                  </a:lnTo>
                  <a:lnTo>
                    <a:pt x="7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7"/>
          <p:cNvSpPr txBox="1"/>
          <p:nvPr/>
        </p:nvSpPr>
        <p:spPr>
          <a:xfrm>
            <a:off x="5869940" y="20637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403263" y="2520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678787" y="3311448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 &amp;P;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324600" y="3138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5869965" y="3144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678939" y="3602113"/>
            <a:ext cx="529844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225425" lvl="0" indent="0" algn="l" rtl="0">
              <a:lnSpc>
                <a:spcPct val="150000"/>
              </a:lnSpc>
              <a:spcBef>
                <a:spcPts val="16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Q is a pointer to pointer to int  OR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927365" y="267354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5" name="Google Shape;175;p7"/>
          <p:cNvGrpSpPr/>
          <p:nvPr/>
        </p:nvGrpSpPr>
        <p:grpSpPr>
          <a:xfrm>
            <a:off x="7391397" y="3033713"/>
            <a:ext cx="952617" cy="332333"/>
            <a:chOff x="7391397" y="3033713"/>
            <a:chExt cx="952617" cy="332333"/>
          </a:xfrm>
        </p:grpSpPr>
        <p:sp>
          <p:nvSpPr>
            <p:cNvPr id="176" name="Google Shape;176;p7"/>
            <p:cNvSpPr/>
            <p:nvPr/>
          </p:nvSpPr>
          <p:spPr>
            <a:xfrm>
              <a:off x="7455649" y="3033713"/>
              <a:ext cx="888365" cy="294640"/>
            </a:xfrm>
            <a:custGeom>
              <a:avLst/>
              <a:gdLst/>
              <a:ahLst/>
              <a:cxnLst/>
              <a:rect l="l" t="t" r="r" b="b"/>
              <a:pathLst>
                <a:path w="888365" h="294639" extrusionOk="0">
                  <a:moveTo>
                    <a:pt x="888250" y="0"/>
                  </a:moveTo>
                  <a:lnTo>
                    <a:pt x="876789" y="40173"/>
                  </a:lnTo>
                  <a:lnTo>
                    <a:pt x="843840" y="79680"/>
                  </a:lnTo>
                  <a:lnTo>
                    <a:pt x="791553" y="117853"/>
                  </a:lnTo>
                  <a:lnTo>
                    <a:pt x="722077" y="154027"/>
                  </a:lnTo>
                  <a:lnTo>
                    <a:pt x="681565" y="171156"/>
                  </a:lnTo>
                  <a:lnTo>
                    <a:pt x="637563" y="187535"/>
                  </a:lnTo>
                  <a:lnTo>
                    <a:pt x="590338" y="203081"/>
                  </a:lnTo>
                  <a:lnTo>
                    <a:pt x="540160" y="217711"/>
                  </a:lnTo>
                  <a:lnTo>
                    <a:pt x="487298" y="231340"/>
                  </a:lnTo>
                  <a:lnTo>
                    <a:pt x="432019" y="243887"/>
                  </a:lnTo>
                  <a:lnTo>
                    <a:pt x="374594" y="255267"/>
                  </a:lnTo>
                  <a:lnTo>
                    <a:pt x="315289" y="265397"/>
                  </a:lnTo>
                  <a:lnTo>
                    <a:pt x="254376" y="274194"/>
                  </a:lnTo>
                  <a:lnTo>
                    <a:pt x="192121" y="281575"/>
                  </a:lnTo>
                  <a:lnTo>
                    <a:pt x="128794" y="287456"/>
                  </a:lnTo>
                  <a:lnTo>
                    <a:pt x="64664" y="291754"/>
                  </a:lnTo>
                  <a:lnTo>
                    <a:pt x="0" y="29438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391397" y="328984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66" y="0"/>
                  </a:moveTo>
                  <a:lnTo>
                    <a:pt x="0" y="39141"/>
                  </a:lnTo>
                  <a:lnTo>
                    <a:pt x="76720" y="76187"/>
                  </a:lnTo>
                  <a:lnTo>
                    <a:pt x="75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78" name="Google Shape;178;p7"/>
          <p:cNvGraphicFramePr/>
          <p:nvPr/>
        </p:nvGraphicFramePr>
        <p:xfrm>
          <a:off x="1659889" y="50982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45800"/>
                <a:gridCol w="272425"/>
                <a:gridCol w="3107050"/>
              </a:tblGrid>
              <a:tr h="74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10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 pointer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52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int*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</a:tr>
            </a:tbl>
          </a:graphicData>
        </a:graphic>
      </p:graphicFrame>
      <p:sp>
        <p:nvSpPr>
          <p:cNvPr id="179" name="Google Shape;179;p7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80" name="Google Shape;1580;p7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581" name="Google Shape;1581;p7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82" name="Google Shape;1582;p70"/>
          <p:cNvSpPr txBox="1"/>
          <p:nvPr/>
        </p:nvSpPr>
        <p:spPr>
          <a:xfrm>
            <a:off x="459740" y="2009850"/>
            <a:ext cx="2597785" cy="149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A[0]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 == 3012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3" name="Google Shape;1583;p70"/>
          <p:cNvGraphicFramePr/>
          <p:nvPr/>
        </p:nvGraphicFramePr>
        <p:xfrm>
          <a:off x="897889" y="36002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80325"/>
                <a:gridCol w="465450"/>
                <a:gridCol w="421650"/>
              </a:tblGrid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92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002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84" name="Google Shape;1584;p70"/>
          <p:cNvGraphicFramePr/>
          <p:nvPr/>
        </p:nvGraphicFramePr>
        <p:xfrm>
          <a:off x="4857750" y="418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585" name="Google Shape;1585;p70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6" name="Google Shape;1586;p70"/>
          <p:cNvGraphicFramePr/>
          <p:nvPr/>
        </p:nvGraphicFramePr>
        <p:xfrm>
          <a:off x="5884918" y="2330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 txBox="1"/>
          <p:nvPr/>
        </p:nvSpPr>
        <p:spPr>
          <a:xfrm>
            <a:off x="3621151" y="65854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2" name="Google Shape;1592;p71"/>
          <p:cNvSpPr txBox="1"/>
          <p:nvPr/>
        </p:nvSpPr>
        <p:spPr>
          <a:xfrm>
            <a:off x="8647938" y="6428295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7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594" name="Google Shape;1594;p71"/>
          <p:cNvSpPr txBox="1"/>
          <p:nvPr/>
        </p:nvSpPr>
        <p:spPr>
          <a:xfrm>
            <a:off x="916939" y="2002541"/>
            <a:ext cx="7874000" cy="422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create an array: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Whenever we use A it is replaced by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 the first element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the so called base address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 when,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is used as argument in sizeof operator it returns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total number of bytes allocated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32131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operator (&amp;) is applied on A we get the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the entire array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not the first  element. Thou the two numerical values may be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71"/>
          <p:cNvSpPr txBox="1"/>
          <p:nvPr/>
        </p:nvSpPr>
        <p:spPr>
          <a:xfrm>
            <a:off x="1659889" y="6206680"/>
            <a:ext cx="7385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601" name="Google Shape;1601;p7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602" name="Google Shape;1602;p7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03" name="Google Shape;1603;p72"/>
          <p:cNvSpPr txBox="1"/>
          <p:nvPr/>
        </p:nvSpPr>
        <p:spPr>
          <a:xfrm>
            <a:off x="383540" y="2002541"/>
            <a:ext cx="7887970" cy="25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e.g.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B[2][3] = { {1, 2, 3}, {4, 5, 6} 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Assume A begins at 1000 &amp; B at 2000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sizeof(A) = 20 and sizeof(B) = 24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sizeof(B[0]) = 12 and sizeof(B[1]) = 12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04" name="Google Shape;1604;p72"/>
          <p:cNvGraphicFramePr/>
          <p:nvPr/>
        </p:nvGraphicFramePr>
        <p:xfrm>
          <a:off x="821689" y="46999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45525"/>
                <a:gridCol w="590550"/>
                <a:gridCol w="2573650"/>
                <a:gridCol w="2934325"/>
                <a:gridCol w="305425"/>
                <a:gridCol w="718825"/>
              </a:tblGrid>
              <a:tr h="384775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 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425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1004, &amp;A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1020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250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 + 1, &amp;B[0]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6950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2012, &amp;B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2024, &amp;B[0][0] 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10" name="Google Shape;1610;p7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611" name="Google Shape;1611;p7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12" name="Google Shape;1612;p73"/>
          <p:cNvSpPr txBox="1"/>
          <p:nvPr/>
        </p:nvSpPr>
        <p:spPr>
          <a:xfrm>
            <a:off x="307340" y="2049208"/>
            <a:ext cx="436816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we write  A[1][2]?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3" name="Google Shape;1613;p73"/>
          <p:cNvSpPr txBox="1"/>
          <p:nvPr/>
        </p:nvSpPr>
        <p:spPr>
          <a:xfrm>
            <a:off x="764540" y="2809971"/>
            <a:ext cx="481711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converted to pointer notation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(*(A + 1))[2]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*(*(A + 1)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*(*(3000 + 1*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*(3000 + 1*12)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 == 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96900" lvl="0" indent="-285750" algn="l" rtl="0">
              <a:lnSpc>
                <a:spcPct val="114285"/>
              </a:lnSpc>
              <a:spcBef>
                <a:spcPts val="7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conversion is performed for  higher dimensions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14" name="Google Shape;1614;p73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34132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1117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15" name="Google Shape;1615;p73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16" name="Google Shape;1616;p73"/>
          <p:cNvGraphicFramePr/>
          <p:nvPr/>
        </p:nvGraphicFramePr>
        <p:xfrm>
          <a:off x="5884918" y="46256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22" name="Google Shape;1622;p74"/>
          <p:cNvSpPr txBox="1"/>
          <p:nvPr/>
        </p:nvSpPr>
        <p:spPr>
          <a:xfrm>
            <a:off x="307340" y="2001853"/>
            <a:ext cx="48570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*P1[2];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(*P2)[3];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286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sizeof(p1) &amp;  sizeof(p2)?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&amp; 4 respectively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3" name="Google Shape;1623;p74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4" name="Google Shape;1624;p74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5" name="Google Shape;1625;p74"/>
          <p:cNvGraphicFramePr/>
          <p:nvPr/>
        </p:nvGraphicFramePr>
        <p:xfrm>
          <a:off x="6265918" y="33206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626" name="Google Shape;1626;p74"/>
          <p:cNvSpPr/>
          <p:nvPr/>
        </p:nvSpPr>
        <p:spPr>
          <a:xfrm>
            <a:off x="5970587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7" name="Google Shape;1627;p74"/>
          <p:cNvGraphicFramePr/>
          <p:nvPr/>
        </p:nvGraphicFramePr>
        <p:xfrm>
          <a:off x="5527547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071875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53467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8" name="Google Shape;1628;p74"/>
          <p:cNvSpPr/>
          <p:nvPr/>
        </p:nvSpPr>
        <p:spPr>
          <a:xfrm>
            <a:off x="8328025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9" name="Google Shape;1629;p74"/>
          <p:cNvGraphicFramePr/>
          <p:nvPr/>
        </p:nvGraphicFramePr>
        <p:xfrm>
          <a:off x="7813673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43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057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30" name="Google Shape;1630;p7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631" name="Google Shape;1631;p7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37" name="Google Shape;1637;p75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8" name="Google Shape;1638;p75"/>
          <p:cNvSpPr txBox="1"/>
          <p:nvPr/>
        </p:nvSpPr>
        <p:spPr>
          <a:xfrm>
            <a:off x="764540" y="6495303"/>
            <a:ext cx="920750" cy="31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r>
              <a:rPr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=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Google Shape;1639;p75"/>
          <p:cNvSpPr txBox="1"/>
          <p:nvPr/>
        </p:nvSpPr>
        <p:spPr>
          <a:xfrm>
            <a:off x="1812035" y="6495303"/>
            <a:ext cx="940435" cy="31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&amp;A[0];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0" name="Google Shape;1640;p7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41" name="Google Shape;1641;p75"/>
          <p:cNvSpPr txBox="1"/>
          <p:nvPr/>
        </p:nvSpPr>
        <p:spPr>
          <a:xfrm>
            <a:off x="307340" y="2001853"/>
            <a:ext cx="48570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524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*P1[2];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(*P2)[3];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sizeof(p1) &amp;  sizeof(p2)?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2" name="Google Shape;1642;p75"/>
          <p:cNvGraphicFramePr/>
          <p:nvPr/>
        </p:nvGraphicFramePr>
        <p:xfrm>
          <a:off x="745490" y="54400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79200"/>
                <a:gridCol w="288925"/>
                <a:gridCol w="1741800"/>
              </a:tblGrid>
              <a:tr h="297700">
                <a:tc>
                  <a:txBody>
                    <a:bodyPr/>
                    <a:lstStyle/>
                    <a:p>
                      <a:pPr marL="717550" marR="0" lvl="0" indent="-22860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9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 &amp;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respectively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535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P1[0]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&amp;A[0][0];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P1[1]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&amp;A[1][0];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43" name="Google Shape;1643;p75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44" name="Google Shape;1644;p75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5" name="Google Shape;1645;p75"/>
          <p:cNvGraphicFramePr/>
          <p:nvPr/>
        </p:nvGraphicFramePr>
        <p:xfrm>
          <a:off x="6265918" y="33206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graphicFrame>
        <p:nvGraphicFramePr>
          <p:cNvPr id="1646" name="Google Shape;1646;p75"/>
          <p:cNvGraphicFramePr/>
          <p:nvPr/>
        </p:nvGraphicFramePr>
        <p:xfrm>
          <a:off x="5527675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82600"/>
                <a:gridCol w="70485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47" name="Google Shape;1647;p75"/>
          <p:cNvGraphicFramePr/>
          <p:nvPr/>
        </p:nvGraphicFramePr>
        <p:xfrm>
          <a:off x="7738109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690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53" name="Google Shape;1653;p76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4" name="Google Shape;1654;p76"/>
          <p:cNvSpPr/>
          <p:nvPr/>
        </p:nvSpPr>
        <p:spPr>
          <a:xfrm>
            <a:off x="7189789" y="2203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5" name="Google Shape;1655;p76"/>
          <p:cNvGraphicFramePr/>
          <p:nvPr/>
        </p:nvGraphicFramePr>
        <p:xfrm>
          <a:off x="6634702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90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991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56" name="Google Shape;1656;p76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57" name="Google Shape;1657;p76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58" name="Google Shape;1658;p76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0" name="Google Shape;1660;p7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661" name="Google Shape;1661;p7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67" name="Google Shape;1667;p77"/>
          <p:cNvSpPr txBox="1"/>
          <p:nvPr/>
        </p:nvSpPr>
        <p:spPr>
          <a:xfrm>
            <a:off x="307340" y="2001853"/>
            <a:ext cx="6104890" cy="32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68" name="Google Shape;1668;p77"/>
          <p:cNvGraphicFramePr/>
          <p:nvPr/>
        </p:nvGraphicFramePr>
        <p:xfrm>
          <a:off x="6699250" y="4224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69" name="Google Shape;1669;p77"/>
          <p:cNvSpPr/>
          <p:nvPr/>
        </p:nvSpPr>
        <p:spPr>
          <a:xfrm>
            <a:off x="6699250" y="4592637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 h="120000" extrusionOk="0">
                <a:moveTo>
                  <a:pt x="0" y="0"/>
                </a:moveTo>
                <a:lnTo>
                  <a:pt x="14605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0" name="Google Shape;1670;p77"/>
          <p:cNvGraphicFramePr/>
          <p:nvPr/>
        </p:nvGraphicFramePr>
        <p:xfrm>
          <a:off x="6614159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759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71" name="Google Shape;1671;p77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2" name="Google Shape;1672;p77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73" name="Google Shape;1673;p77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5" name="Google Shape;1675;p77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6" name="Google Shape;1676;p77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77" name="Google Shape;1677;p77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7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680" name="Google Shape;1680;p7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7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86" name="Google Shape;1686;p78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7" name="Google Shape;1687;p78"/>
          <p:cNvGraphicFramePr/>
          <p:nvPr/>
        </p:nvGraphicFramePr>
        <p:xfrm>
          <a:off x="6699250" y="4224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88" name="Google Shape;1688;p78"/>
          <p:cNvGraphicFramePr/>
          <p:nvPr/>
        </p:nvGraphicFramePr>
        <p:xfrm>
          <a:off x="6634702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5000"/>
                <a:gridCol w="7347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89" name="Google Shape;1689;p78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0" name="Google Shape;1690;p78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91" name="Google Shape;1691;p78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3" name="Google Shape;1693;p78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4" name="Google Shape;1694;p78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95" name="Google Shape;1695;p78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7" name="Google Shape;1697;p7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698" name="Google Shape;1698;p7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04" name="Google Shape;1704;p7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705" name="Google Shape;1705;p7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06" name="Google Shape;1706;p79"/>
          <p:cNvSpPr txBox="1"/>
          <p:nvPr/>
        </p:nvSpPr>
        <p:spPr>
          <a:xfrm>
            <a:off x="1261427" y="2002541"/>
            <a:ext cx="6610984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P1[1][2]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*(P1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07" name="Google Shape;1707;p79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557150"/>
                <a:gridCol w="304175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2*4 )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08" name="Google Shape;1708;p79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5334000" y="55006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879364" y="55071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5412687" y="59643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657600" y="3824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3202965" y="3830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3736289" y="4287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4724400" y="4014787"/>
            <a:ext cx="1179423" cy="1486350"/>
            <a:chOff x="4724400" y="4014787"/>
            <a:chExt cx="1179423" cy="1486350"/>
          </a:xfrm>
        </p:grpSpPr>
        <p:sp>
          <p:nvSpPr>
            <p:cNvPr id="193" name="Google Shape;193;p8"/>
            <p:cNvSpPr/>
            <p:nvPr/>
          </p:nvSpPr>
          <p:spPr>
            <a:xfrm>
              <a:off x="4724400" y="4014787"/>
              <a:ext cx="1141730" cy="1421765"/>
            </a:xfrm>
            <a:custGeom>
              <a:avLst/>
              <a:gdLst/>
              <a:ahLst/>
              <a:cxnLst/>
              <a:rect l="l" t="t" r="r" b="b"/>
              <a:pathLst>
                <a:path w="1141729" h="1421764" extrusionOk="0">
                  <a:moveTo>
                    <a:pt x="0" y="0"/>
                  </a:moveTo>
                  <a:lnTo>
                    <a:pt x="38709" y="1127"/>
                  </a:lnTo>
                  <a:lnTo>
                    <a:pt x="77378" y="4477"/>
                  </a:lnTo>
                  <a:lnTo>
                    <a:pt x="115969" y="9997"/>
                  </a:lnTo>
                  <a:lnTo>
                    <a:pt x="154442" y="17636"/>
                  </a:lnTo>
                  <a:lnTo>
                    <a:pt x="192756" y="27343"/>
                  </a:lnTo>
                  <a:lnTo>
                    <a:pt x="230873" y="39067"/>
                  </a:lnTo>
                  <a:lnTo>
                    <a:pt x="268753" y="52755"/>
                  </a:lnTo>
                  <a:lnTo>
                    <a:pt x="306357" y="68357"/>
                  </a:lnTo>
                  <a:lnTo>
                    <a:pt x="343644" y="85822"/>
                  </a:lnTo>
                  <a:lnTo>
                    <a:pt x="380577" y="105098"/>
                  </a:lnTo>
                  <a:lnTo>
                    <a:pt x="417115" y="126133"/>
                  </a:lnTo>
                  <a:lnTo>
                    <a:pt x="453218" y="148877"/>
                  </a:lnTo>
                  <a:lnTo>
                    <a:pt x="488847" y="173278"/>
                  </a:lnTo>
                  <a:lnTo>
                    <a:pt x="523964" y="199285"/>
                  </a:lnTo>
                  <a:lnTo>
                    <a:pt x="558527" y="226846"/>
                  </a:lnTo>
                  <a:lnTo>
                    <a:pt x="592498" y="255911"/>
                  </a:lnTo>
                  <a:lnTo>
                    <a:pt x="625838" y="286427"/>
                  </a:lnTo>
                  <a:lnTo>
                    <a:pt x="658506" y="318344"/>
                  </a:lnTo>
                  <a:lnTo>
                    <a:pt x="690464" y="351610"/>
                  </a:lnTo>
                  <a:lnTo>
                    <a:pt x="721671" y="386174"/>
                  </a:lnTo>
                  <a:lnTo>
                    <a:pt x="752089" y="421984"/>
                  </a:lnTo>
                  <a:lnTo>
                    <a:pt x="781677" y="458989"/>
                  </a:lnTo>
                  <a:lnTo>
                    <a:pt x="810397" y="497138"/>
                  </a:lnTo>
                  <a:lnTo>
                    <a:pt x="838209" y="536380"/>
                  </a:lnTo>
                  <a:lnTo>
                    <a:pt x="865073" y="576663"/>
                  </a:lnTo>
                  <a:lnTo>
                    <a:pt x="890950" y="617936"/>
                  </a:lnTo>
                  <a:lnTo>
                    <a:pt x="915801" y="660147"/>
                  </a:lnTo>
                  <a:lnTo>
                    <a:pt x="939585" y="703245"/>
                  </a:lnTo>
                  <a:lnTo>
                    <a:pt x="962264" y="747180"/>
                  </a:lnTo>
                  <a:lnTo>
                    <a:pt x="983798" y="791899"/>
                  </a:lnTo>
                  <a:lnTo>
                    <a:pt x="1004147" y="837351"/>
                  </a:lnTo>
                  <a:lnTo>
                    <a:pt x="1023273" y="883485"/>
                  </a:lnTo>
                  <a:lnTo>
                    <a:pt x="1041135" y="930249"/>
                  </a:lnTo>
                  <a:lnTo>
                    <a:pt x="1057694" y="977593"/>
                  </a:lnTo>
                  <a:lnTo>
                    <a:pt x="1072910" y="1025464"/>
                  </a:lnTo>
                  <a:lnTo>
                    <a:pt x="1086745" y="1073812"/>
                  </a:lnTo>
                  <a:lnTo>
                    <a:pt x="1099158" y="1122586"/>
                  </a:lnTo>
                  <a:lnTo>
                    <a:pt x="1110111" y="1171733"/>
                  </a:lnTo>
                  <a:lnTo>
                    <a:pt x="1119563" y="1221203"/>
                  </a:lnTo>
                  <a:lnTo>
                    <a:pt x="1127475" y="1270944"/>
                  </a:lnTo>
                  <a:lnTo>
                    <a:pt x="1133807" y="1320905"/>
                  </a:lnTo>
                  <a:lnTo>
                    <a:pt x="1138521" y="1371035"/>
                  </a:lnTo>
                  <a:lnTo>
                    <a:pt x="1141577" y="1421282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827623" y="5423667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87" y="0"/>
                  </a:moveTo>
                  <a:lnTo>
                    <a:pt x="0" y="1676"/>
                  </a:lnTo>
                  <a:lnTo>
                    <a:pt x="39776" y="77025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8"/>
          <p:cNvSpPr txBox="1"/>
          <p:nvPr/>
        </p:nvSpPr>
        <p:spPr>
          <a:xfrm>
            <a:off x="6033565" y="2307590"/>
            <a:ext cx="180086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now,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points to P   &amp;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033565" y="3679190"/>
            <a:ext cx="1800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6764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21765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755089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2743200" y="2490788"/>
            <a:ext cx="1483313" cy="1333507"/>
            <a:chOff x="2743200" y="2490788"/>
            <a:chExt cx="1483313" cy="1333507"/>
          </a:xfrm>
        </p:grpSpPr>
        <p:sp>
          <p:nvSpPr>
            <p:cNvPr id="201" name="Google Shape;201;p8"/>
            <p:cNvSpPr/>
            <p:nvPr/>
          </p:nvSpPr>
          <p:spPr>
            <a:xfrm>
              <a:off x="2743200" y="2490788"/>
              <a:ext cx="1445895" cy="1270000"/>
            </a:xfrm>
            <a:custGeom>
              <a:avLst/>
              <a:gdLst/>
              <a:ahLst/>
              <a:cxnLst/>
              <a:rect l="l" t="t" r="r" b="b"/>
              <a:pathLst>
                <a:path w="1445895" h="1270000" extrusionOk="0">
                  <a:moveTo>
                    <a:pt x="0" y="0"/>
                  </a:moveTo>
                  <a:lnTo>
                    <a:pt x="46708" y="918"/>
                  </a:lnTo>
                  <a:lnTo>
                    <a:pt x="93373" y="3649"/>
                  </a:lnTo>
                  <a:lnTo>
                    <a:pt x="139952" y="8150"/>
                  </a:lnTo>
                  <a:lnTo>
                    <a:pt x="186401" y="14384"/>
                  </a:lnTo>
                  <a:lnTo>
                    <a:pt x="232677" y="22309"/>
                  </a:lnTo>
                  <a:lnTo>
                    <a:pt x="278737" y="31887"/>
                  </a:lnTo>
                  <a:lnTo>
                    <a:pt x="324538" y="43076"/>
                  </a:lnTo>
                  <a:lnTo>
                    <a:pt x="370036" y="55838"/>
                  </a:lnTo>
                  <a:lnTo>
                    <a:pt x="415188" y="70133"/>
                  </a:lnTo>
                  <a:lnTo>
                    <a:pt x="459951" y="85920"/>
                  </a:lnTo>
                  <a:lnTo>
                    <a:pt x="504281" y="103161"/>
                  </a:lnTo>
                  <a:lnTo>
                    <a:pt x="548137" y="121814"/>
                  </a:lnTo>
                  <a:lnTo>
                    <a:pt x="591473" y="141841"/>
                  </a:lnTo>
                  <a:lnTo>
                    <a:pt x="634247" y="163201"/>
                  </a:lnTo>
                  <a:lnTo>
                    <a:pt x="676416" y="185855"/>
                  </a:lnTo>
                  <a:lnTo>
                    <a:pt x="717937" y="209763"/>
                  </a:lnTo>
                  <a:lnTo>
                    <a:pt x="758765" y="234885"/>
                  </a:lnTo>
                  <a:lnTo>
                    <a:pt x="798859" y="261181"/>
                  </a:lnTo>
                  <a:lnTo>
                    <a:pt x="838175" y="288611"/>
                  </a:lnTo>
                  <a:lnTo>
                    <a:pt x="876669" y="317136"/>
                  </a:lnTo>
                  <a:lnTo>
                    <a:pt x="914298" y="346716"/>
                  </a:lnTo>
                  <a:lnTo>
                    <a:pt x="951020" y="377310"/>
                  </a:lnTo>
                  <a:lnTo>
                    <a:pt x="986791" y="408880"/>
                  </a:lnTo>
                  <a:lnTo>
                    <a:pt x="1021567" y="441385"/>
                  </a:lnTo>
                  <a:lnTo>
                    <a:pt x="1055305" y="474785"/>
                  </a:lnTo>
                  <a:lnTo>
                    <a:pt x="1087963" y="509041"/>
                  </a:lnTo>
                  <a:lnTo>
                    <a:pt x="1119497" y="544113"/>
                  </a:lnTo>
                  <a:lnTo>
                    <a:pt x="1149863" y="579961"/>
                  </a:lnTo>
                  <a:lnTo>
                    <a:pt x="1179019" y="616545"/>
                  </a:lnTo>
                  <a:lnTo>
                    <a:pt x="1206921" y="653826"/>
                  </a:lnTo>
                  <a:lnTo>
                    <a:pt x="1233526" y="691763"/>
                  </a:lnTo>
                  <a:lnTo>
                    <a:pt x="1258791" y="730316"/>
                  </a:lnTo>
                  <a:lnTo>
                    <a:pt x="1282672" y="769447"/>
                  </a:lnTo>
                  <a:lnTo>
                    <a:pt x="1305127" y="809114"/>
                  </a:lnTo>
                  <a:lnTo>
                    <a:pt x="1326112" y="849279"/>
                  </a:lnTo>
                  <a:lnTo>
                    <a:pt x="1345583" y="889902"/>
                  </a:lnTo>
                  <a:lnTo>
                    <a:pt x="1363499" y="930942"/>
                  </a:lnTo>
                  <a:lnTo>
                    <a:pt x="1379814" y="972359"/>
                  </a:lnTo>
                  <a:lnTo>
                    <a:pt x="1394487" y="1014115"/>
                  </a:lnTo>
                  <a:lnTo>
                    <a:pt x="1407474" y="1056169"/>
                  </a:lnTo>
                  <a:lnTo>
                    <a:pt x="1418731" y="1098481"/>
                  </a:lnTo>
                  <a:lnTo>
                    <a:pt x="1428216" y="1141012"/>
                  </a:lnTo>
                  <a:lnTo>
                    <a:pt x="1435885" y="1183721"/>
                  </a:lnTo>
                  <a:lnTo>
                    <a:pt x="1441695" y="1226570"/>
                  </a:lnTo>
                  <a:lnTo>
                    <a:pt x="1445602" y="126951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150313" y="3746825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49" y="0"/>
                  </a:moveTo>
                  <a:lnTo>
                    <a:pt x="0" y="2616"/>
                  </a:lnTo>
                  <a:lnTo>
                    <a:pt x="40690" y="77457"/>
                  </a:lnTo>
                  <a:lnTo>
                    <a:pt x="76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8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14" name="Google Shape;1714;p8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715" name="Google Shape;1715;p8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16" name="Google Shape;1716;p80"/>
          <p:cNvSpPr txBox="1"/>
          <p:nvPr/>
        </p:nvSpPr>
        <p:spPr>
          <a:xfrm>
            <a:off x="1261427" y="2002541"/>
            <a:ext cx="7157720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P2[1][2]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*(P2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+ 1*12)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17" name="Google Shape;1717;p80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18" name="Google Shape;1718;p80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24" name="Google Shape;1724;p8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725" name="Google Shape;1725;p8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26" name="Google Shape;1726;p81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P3[1][2]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*(P3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27" name="Google Shape;1727;p81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28" name="Google Shape;1728;p81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34" name="Google Shape;1734;p8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735" name="Google Shape;1735;p8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36" name="Google Shape;1736;p82"/>
          <p:cNvSpPr txBox="1"/>
          <p:nvPr/>
        </p:nvSpPr>
        <p:spPr>
          <a:xfrm>
            <a:off x="1261427" y="1963407"/>
            <a:ext cx="7517130" cy="395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a data type ALPHA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93065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an array of type ALPHA having N  elements we write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ALPHA *P;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(ALPHA*)malloc(N*sizeof(ALPHA));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Noto Sans Symbols"/>
              <a:buNone/>
            </a:pPr>
            <a:endParaRPr sz="3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general syntax to allocate memory 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8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42" name="Google Shape;1742;p83"/>
          <p:cNvSpPr txBox="1"/>
          <p:nvPr/>
        </p:nvSpPr>
        <p:spPr>
          <a:xfrm>
            <a:off x="1129385" y="6272206"/>
            <a:ext cx="75692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3" name="Google Shape;1743;p83"/>
          <p:cNvSpPr txBox="1"/>
          <p:nvPr/>
        </p:nvSpPr>
        <p:spPr>
          <a:xfrm>
            <a:off x="2041347" y="6272206"/>
            <a:ext cx="208279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406192" y="6272206"/>
            <a:ext cx="5323205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 malloc(5*sizeof(int));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22884" lvl="0" indent="0" algn="ctr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5" name="Google Shape;1745;p8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746" name="Google Shape;1746;p83"/>
          <p:cNvSpPr txBox="1"/>
          <p:nvPr/>
        </p:nvSpPr>
        <p:spPr>
          <a:xfrm>
            <a:off x="307340" y="1963407"/>
            <a:ext cx="826008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us declare an 4x5 array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410844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It’s a 2-D structure so we take a double 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We want 4 rows of 5 integers each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Each row is to be associated with an array  of 5 integers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8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52" name="Google Shape;1752;p84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3" name="Google Shape;1753;p84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4622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  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4" name="Google Shape;1754;p84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5" name="Google Shape;1755;p84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6" name="Google Shape;1756;p84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7" name="Google Shape;1757;p84"/>
          <p:cNvSpPr/>
          <p:nvPr/>
        </p:nvSpPr>
        <p:spPr>
          <a:xfrm>
            <a:off x="1550987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8" name="Google Shape;1758;p84"/>
          <p:cNvGraphicFramePr/>
          <p:nvPr/>
        </p:nvGraphicFramePr>
        <p:xfrm>
          <a:off x="1051528" y="4108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344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438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759" name="Google Shape;1759;p84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60" name="Google Shape;1760;p84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61" name="Google Shape;1761;p84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84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3" name="Google Shape;1763;p8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764" name="Google Shape;1764;p8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8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70" name="Google Shape;1770;p85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1" name="Google Shape;1771;p85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2" name="Google Shape;1772;p85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3" name="Google Shape;1773;p85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4" name="Google Shape;1774;p85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75" name="Google Shape;1775;p85"/>
          <p:cNvGraphicFramePr/>
          <p:nvPr/>
        </p:nvGraphicFramePr>
        <p:xfrm>
          <a:off x="5708650" y="407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776" name="Google Shape;1776;p85"/>
          <p:cNvGraphicFramePr/>
          <p:nvPr/>
        </p:nvGraphicFramePr>
        <p:xfrm>
          <a:off x="1051528" y="4114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410717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sp>
        <p:nvSpPr>
          <p:cNvPr id="1777" name="Google Shape;1777;p85"/>
          <p:cNvSpPr/>
          <p:nvPr/>
        </p:nvSpPr>
        <p:spPr>
          <a:xfrm>
            <a:off x="2286000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85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79" name="Google Shape;1779;p85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80" name="Google Shape;1780;p85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2" name="Google Shape;1782;p85"/>
          <p:cNvSpPr txBox="1"/>
          <p:nvPr/>
        </p:nvSpPr>
        <p:spPr>
          <a:xfrm>
            <a:off x="4345940" y="3663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3" name="Google Shape;1783;p85"/>
          <p:cNvGrpSpPr/>
          <p:nvPr/>
        </p:nvGrpSpPr>
        <p:grpSpPr>
          <a:xfrm>
            <a:off x="5029200" y="3841750"/>
            <a:ext cx="689361" cy="237122"/>
            <a:chOff x="5029200" y="3841750"/>
            <a:chExt cx="689361" cy="237122"/>
          </a:xfrm>
        </p:grpSpPr>
        <p:sp>
          <p:nvSpPr>
            <p:cNvPr id="1784" name="Google Shape;1784;p85"/>
            <p:cNvSpPr/>
            <p:nvPr/>
          </p:nvSpPr>
          <p:spPr>
            <a:xfrm>
              <a:off x="5029200" y="3841750"/>
              <a:ext cx="659765" cy="179070"/>
            </a:xfrm>
            <a:custGeom>
              <a:avLst/>
              <a:gdLst/>
              <a:ahLst/>
              <a:cxnLst/>
              <a:rect l="l" t="t" r="r" b="b"/>
              <a:pathLst>
                <a:path w="659764" h="179070" extrusionOk="0">
                  <a:moveTo>
                    <a:pt x="0" y="0"/>
                  </a:moveTo>
                  <a:lnTo>
                    <a:pt x="61281" y="1237"/>
                  </a:lnTo>
                  <a:lnTo>
                    <a:pt x="122127" y="4847"/>
                  </a:lnTo>
                  <a:lnTo>
                    <a:pt x="182099" y="10681"/>
                  </a:lnTo>
                  <a:lnTo>
                    <a:pt x="240762" y="18588"/>
                  </a:lnTo>
                  <a:lnTo>
                    <a:pt x="297679" y="28417"/>
                  </a:lnTo>
                  <a:lnTo>
                    <a:pt x="352413" y="40017"/>
                  </a:lnTo>
                  <a:lnTo>
                    <a:pt x="404528" y="53238"/>
                  </a:lnTo>
                  <a:lnTo>
                    <a:pt x="453587" y="67929"/>
                  </a:lnTo>
                  <a:lnTo>
                    <a:pt x="499155" y="83941"/>
                  </a:lnTo>
                  <a:lnTo>
                    <a:pt x="540794" y="101121"/>
                  </a:lnTo>
                  <a:lnTo>
                    <a:pt x="578067" y="119320"/>
                  </a:lnTo>
                  <a:lnTo>
                    <a:pt x="637773" y="158172"/>
                  </a:lnTo>
                  <a:lnTo>
                    <a:pt x="659333" y="17852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5648711" y="3993147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 extrusionOk="0">
                  <a:moveTo>
                    <a:pt x="69329" y="0"/>
                  </a:moveTo>
                  <a:lnTo>
                    <a:pt x="0" y="31622"/>
                  </a:lnTo>
                  <a:lnTo>
                    <a:pt x="66294" y="85140"/>
                  </a:lnTo>
                  <a:lnTo>
                    <a:pt x="69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6" name="Google Shape;1786;p85"/>
          <p:cNvGrpSpPr/>
          <p:nvPr/>
        </p:nvGrpSpPr>
        <p:grpSpPr>
          <a:xfrm>
            <a:off x="2286000" y="4221972"/>
            <a:ext cx="3429235" cy="76200"/>
            <a:chOff x="2286000" y="4221972"/>
            <a:chExt cx="3429235" cy="76200"/>
          </a:xfrm>
        </p:grpSpPr>
        <p:sp>
          <p:nvSpPr>
            <p:cNvPr id="1787" name="Google Shape;1787;p85"/>
            <p:cNvSpPr/>
            <p:nvPr/>
          </p:nvSpPr>
          <p:spPr>
            <a:xfrm>
              <a:off x="2286000" y="4259935"/>
              <a:ext cx="3365500" cy="36195"/>
            </a:xfrm>
            <a:custGeom>
              <a:avLst/>
              <a:gdLst/>
              <a:ahLst/>
              <a:cxnLst/>
              <a:rect l="l" t="t" r="r" b="b"/>
              <a:pathLst>
                <a:path w="3365500" h="36195" extrusionOk="0">
                  <a:moveTo>
                    <a:pt x="0" y="35839"/>
                  </a:moveTo>
                  <a:lnTo>
                    <a:pt x="33655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5638400" y="422197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12" y="76199"/>
                  </a:lnTo>
                  <a:lnTo>
                    <a:pt x="76593" y="37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Google Shape;1789;p8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790" name="Google Shape;1790;p8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96" name="Google Shape;1796;p86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7" name="Google Shape;1797;p86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8" name="Google Shape;1798;p86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9" name="Google Shape;1799;p86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0" name="Google Shape;1800;p86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01" name="Google Shape;1801;p86"/>
          <p:cNvGraphicFramePr/>
          <p:nvPr/>
        </p:nvGraphicFramePr>
        <p:xfrm>
          <a:off x="4337050" y="40782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grpSp>
        <p:nvGrpSpPr>
          <p:cNvPr id="1802" name="Google Shape;1802;p86"/>
          <p:cNvGrpSpPr/>
          <p:nvPr/>
        </p:nvGrpSpPr>
        <p:grpSpPr>
          <a:xfrm>
            <a:off x="4337050" y="4071937"/>
            <a:ext cx="2527300" cy="374650"/>
            <a:chOff x="4337050" y="4071937"/>
            <a:chExt cx="2527300" cy="374650"/>
          </a:xfrm>
        </p:grpSpPr>
        <p:sp>
          <p:nvSpPr>
            <p:cNvPr id="1803" name="Google Shape;1803;p86"/>
            <p:cNvSpPr/>
            <p:nvPr/>
          </p:nvSpPr>
          <p:spPr>
            <a:xfrm>
              <a:off x="4337050" y="444023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86"/>
            <p:cNvSpPr/>
            <p:nvPr/>
          </p:nvSpPr>
          <p:spPr>
            <a:xfrm>
              <a:off x="6858000" y="40719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86"/>
            <p:cNvSpPr/>
            <p:nvPr/>
          </p:nvSpPr>
          <p:spPr>
            <a:xfrm>
              <a:off x="4337050" y="407828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6" name="Google Shape;1806;p86"/>
          <p:cNvGrpSpPr/>
          <p:nvPr/>
        </p:nvGrpSpPr>
        <p:grpSpPr>
          <a:xfrm>
            <a:off x="1544637" y="4108450"/>
            <a:ext cx="748030" cy="374650"/>
            <a:chOff x="1544637" y="4108450"/>
            <a:chExt cx="748030" cy="374650"/>
          </a:xfrm>
        </p:grpSpPr>
        <p:sp>
          <p:nvSpPr>
            <p:cNvPr id="1807" name="Google Shape;1807;p86"/>
            <p:cNvSpPr/>
            <p:nvPr/>
          </p:nvSpPr>
          <p:spPr>
            <a:xfrm>
              <a:off x="1550987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86"/>
            <p:cNvSpPr/>
            <p:nvPr/>
          </p:nvSpPr>
          <p:spPr>
            <a:xfrm>
              <a:off x="1544637" y="447675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86"/>
            <p:cNvSpPr/>
            <p:nvPr/>
          </p:nvSpPr>
          <p:spPr>
            <a:xfrm>
              <a:off x="2286000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86"/>
            <p:cNvSpPr/>
            <p:nvPr/>
          </p:nvSpPr>
          <p:spPr>
            <a:xfrm>
              <a:off x="1544637" y="411480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1" name="Google Shape;1811;p86"/>
          <p:cNvSpPr txBox="1"/>
          <p:nvPr/>
        </p:nvSpPr>
        <p:spPr>
          <a:xfrm>
            <a:off x="1165828" y="4028496"/>
            <a:ext cx="98806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	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86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3" name="Google Shape;1813;p86"/>
          <p:cNvGrpSpPr/>
          <p:nvPr/>
        </p:nvGrpSpPr>
        <p:grpSpPr>
          <a:xfrm>
            <a:off x="1060450" y="3917950"/>
            <a:ext cx="6254991" cy="1747837"/>
            <a:chOff x="1060450" y="3917950"/>
            <a:chExt cx="6254991" cy="1747837"/>
          </a:xfrm>
        </p:grpSpPr>
        <p:sp>
          <p:nvSpPr>
            <p:cNvPr id="1814" name="Google Shape;1814;p86"/>
            <p:cNvSpPr/>
            <p:nvPr/>
          </p:nvSpPr>
          <p:spPr>
            <a:xfrm>
              <a:off x="6586461" y="3917950"/>
              <a:ext cx="728980" cy="113664"/>
            </a:xfrm>
            <a:custGeom>
              <a:avLst/>
              <a:gdLst/>
              <a:ahLst/>
              <a:cxnLst/>
              <a:rect l="l" t="t" r="r" b="b"/>
              <a:pathLst>
                <a:path w="728979" h="113664" extrusionOk="0">
                  <a:moveTo>
                    <a:pt x="728738" y="0"/>
                  </a:moveTo>
                  <a:lnTo>
                    <a:pt x="666999" y="673"/>
                  </a:lnTo>
                  <a:lnTo>
                    <a:pt x="605611" y="2645"/>
                  </a:lnTo>
                  <a:lnTo>
                    <a:pt x="544928" y="5842"/>
                  </a:lnTo>
                  <a:lnTo>
                    <a:pt x="485303" y="10191"/>
                  </a:lnTo>
                  <a:lnTo>
                    <a:pt x="427086" y="15619"/>
                  </a:lnTo>
                  <a:lnTo>
                    <a:pt x="370632" y="22052"/>
                  </a:lnTo>
                  <a:lnTo>
                    <a:pt x="316293" y="29417"/>
                  </a:lnTo>
                  <a:lnTo>
                    <a:pt x="264420" y="37641"/>
                  </a:lnTo>
                  <a:lnTo>
                    <a:pt x="215368" y="46650"/>
                  </a:lnTo>
                  <a:lnTo>
                    <a:pt x="169487" y="56372"/>
                  </a:lnTo>
                  <a:lnTo>
                    <a:pt x="127130" y="66734"/>
                  </a:lnTo>
                  <a:lnTo>
                    <a:pt x="88651" y="77661"/>
                  </a:lnTo>
                  <a:lnTo>
                    <a:pt x="24733" y="100920"/>
                  </a:lnTo>
                  <a:lnTo>
                    <a:pt x="0" y="11310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86"/>
            <p:cNvSpPr/>
            <p:nvPr/>
          </p:nvSpPr>
          <p:spPr>
            <a:xfrm>
              <a:off x="6543669" y="3996239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09" h="82550" extrusionOk="0">
                  <a:moveTo>
                    <a:pt x="22923" y="0"/>
                  </a:moveTo>
                  <a:lnTo>
                    <a:pt x="0" y="82054"/>
                  </a:lnTo>
                  <a:lnTo>
                    <a:pt x="79400" y="51155"/>
                  </a:lnTo>
                  <a:lnTo>
                    <a:pt x="22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86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86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86"/>
            <p:cNvSpPr/>
            <p:nvPr/>
          </p:nvSpPr>
          <p:spPr>
            <a:xfrm>
              <a:off x="19240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86"/>
            <p:cNvSpPr/>
            <p:nvPr/>
          </p:nvSpPr>
          <p:spPr>
            <a:xfrm>
              <a:off x="25527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86"/>
            <p:cNvSpPr/>
            <p:nvPr/>
          </p:nvSpPr>
          <p:spPr>
            <a:xfrm>
              <a:off x="31813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86"/>
            <p:cNvSpPr/>
            <p:nvPr/>
          </p:nvSpPr>
          <p:spPr>
            <a:xfrm>
              <a:off x="38100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86"/>
            <p:cNvSpPr/>
            <p:nvPr/>
          </p:nvSpPr>
          <p:spPr>
            <a:xfrm>
              <a:off x="1289050" y="565943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86"/>
            <p:cNvSpPr/>
            <p:nvPr/>
          </p:nvSpPr>
          <p:spPr>
            <a:xfrm>
              <a:off x="12954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86"/>
            <p:cNvSpPr/>
            <p:nvPr/>
          </p:nvSpPr>
          <p:spPr>
            <a:xfrm>
              <a:off x="44386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86"/>
            <p:cNvSpPr/>
            <p:nvPr/>
          </p:nvSpPr>
          <p:spPr>
            <a:xfrm>
              <a:off x="1289050" y="529748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6" name="Google Shape;1826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50" y="5054600"/>
              <a:ext cx="260186" cy="242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7" name="Google Shape;1827;p86"/>
          <p:cNvSpPr txBox="1"/>
          <p:nvPr/>
        </p:nvSpPr>
        <p:spPr>
          <a:xfrm>
            <a:off x="7393940" y="3740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8" name="Google Shape;1828;p86"/>
          <p:cNvSpPr txBox="1"/>
          <p:nvPr/>
        </p:nvSpPr>
        <p:spPr>
          <a:xfrm>
            <a:off x="1374775" y="5690933"/>
            <a:ext cx="298577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3000	3004	3008	3012	3016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9" name="Google Shape;1829;p86"/>
          <p:cNvSpPr txBox="1"/>
          <p:nvPr/>
        </p:nvSpPr>
        <p:spPr>
          <a:xfrm>
            <a:off x="53594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0" name="Google Shape;1830;p86"/>
          <p:cNvGraphicFramePr/>
          <p:nvPr/>
        </p:nvGraphicFramePr>
        <p:xfrm>
          <a:off x="5461000" y="5443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31" name="Google Shape;1831;p86"/>
          <p:cNvSpPr txBox="1"/>
          <p:nvPr/>
        </p:nvSpPr>
        <p:spPr>
          <a:xfrm>
            <a:off x="470789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32" name="Google Shape;1832;p86"/>
          <p:cNvGrpSpPr/>
          <p:nvPr/>
        </p:nvGrpSpPr>
        <p:grpSpPr>
          <a:xfrm>
            <a:off x="1571625" y="4222517"/>
            <a:ext cx="4248150" cy="1227682"/>
            <a:chOff x="1571625" y="4222517"/>
            <a:chExt cx="4248150" cy="1227682"/>
          </a:xfrm>
        </p:grpSpPr>
        <p:sp>
          <p:nvSpPr>
            <p:cNvPr id="1833" name="Google Shape;1833;p86"/>
            <p:cNvSpPr/>
            <p:nvPr/>
          </p:nvSpPr>
          <p:spPr>
            <a:xfrm>
              <a:off x="2286000" y="4260392"/>
              <a:ext cx="1994535" cy="35560"/>
            </a:xfrm>
            <a:custGeom>
              <a:avLst/>
              <a:gdLst/>
              <a:ahLst/>
              <a:cxnLst/>
              <a:rect l="l" t="t" r="r" b="b"/>
              <a:pathLst>
                <a:path w="1994535" h="35560" extrusionOk="0">
                  <a:moveTo>
                    <a:pt x="0" y="35382"/>
                  </a:moveTo>
                  <a:lnTo>
                    <a:pt x="19939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86"/>
            <p:cNvSpPr/>
            <p:nvPr/>
          </p:nvSpPr>
          <p:spPr>
            <a:xfrm>
              <a:off x="4266538" y="422251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0" y="0"/>
                  </a:moveTo>
                  <a:lnTo>
                    <a:pt x="1346" y="76187"/>
                  </a:lnTo>
                  <a:lnTo>
                    <a:pt x="76860" y="3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86"/>
            <p:cNvSpPr/>
            <p:nvPr/>
          </p:nvSpPr>
          <p:spPr>
            <a:xfrm>
              <a:off x="1609725" y="4440237"/>
              <a:ext cx="3048000" cy="793750"/>
            </a:xfrm>
            <a:custGeom>
              <a:avLst/>
              <a:gdLst/>
              <a:ahLst/>
              <a:cxnLst/>
              <a:rect l="l" t="t" r="r" b="b"/>
              <a:pathLst>
                <a:path w="3048000" h="793750" extrusionOk="0">
                  <a:moveTo>
                    <a:pt x="3048000" y="0"/>
                  </a:moveTo>
                  <a:lnTo>
                    <a:pt x="3048000" y="428625"/>
                  </a:lnTo>
                  <a:lnTo>
                    <a:pt x="0" y="428625"/>
                  </a:lnTo>
                  <a:lnTo>
                    <a:pt x="0" y="7937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86"/>
            <p:cNvSpPr/>
            <p:nvPr/>
          </p:nvSpPr>
          <p:spPr>
            <a:xfrm>
              <a:off x="1571625" y="5221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86"/>
            <p:cNvSpPr/>
            <p:nvPr/>
          </p:nvSpPr>
          <p:spPr>
            <a:xfrm>
              <a:off x="5238750" y="5060949"/>
              <a:ext cx="224790" cy="325120"/>
            </a:xfrm>
            <a:custGeom>
              <a:avLst/>
              <a:gdLst/>
              <a:ahLst/>
              <a:cxnLst/>
              <a:rect l="l" t="t" r="r" b="b"/>
              <a:pathLst>
                <a:path w="224789" h="325120" extrusionOk="0">
                  <a:moveTo>
                    <a:pt x="0" y="0"/>
                  </a:moveTo>
                  <a:lnTo>
                    <a:pt x="66933" y="21316"/>
                  </a:lnTo>
                  <a:lnTo>
                    <a:pt x="98742" y="46268"/>
                  </a:lnTo>
                  <a:lnTo>
                    <a:pt x="128561" y="79246"/>
                  </a:lnTo>
                  <a:lnTo>
                    <a:pt x="155727" y="119120"/>
                  </a:lnTo>
                  <a:lnTo>
                    <a:pt x="179577" y="164763"/>
                  </a:lnTo>
                  <a:lnTo>
                    <a:pt x="199448" y="215046"/>
                  </a:lnTo>
                  <a:lnTo>
                    <a:pt x="214677" y="268840"/>
                  </a:lnTo>
                  <a:lnTo>
                    <a:pt x="22459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86"/>
            <p:cNvSpPr/>
            <p:nvPr/>
          </p:nvSpPr>
          <p:spPr>
            <a:xfrm>
              <a:off x="5424576" y="5371459"/>
              <a:ext cx="76200" cy="78740"/>
            </a:xfrm>
            <a:custGeom>
              <a:avLst/>
              <a:gdLst/>
              <a:ahLst/>
              <a:cxnLst/>
              <a:rect l="l" t="t" r="r" b="b"/>
              <a:pathLst>
                <a:path w="76200" h="78739" extrusionOk="0">
                  <a:moveTo>
                    <a:pt x="76047" y="0"/>
                  </a:moveTo>
                  <a:lnTo>
                    <a:pt x="0" y="4749"/>
                  </a:lnTo>
                  <a:lnTo>
                    <a:pt x="42773" y="78422"/>
                  </a:lnTo>
                  <a:lnTo>
                    <a:pt x="760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86"/>
            <p:cNvSpPr/>
            <p:nvPr/>
          </p:nvSpPr>
          <p:spPr>
            <a:xfrm>
              <a:off x="5286375" y="4440237"/>
              <a:ext cx="495300" cy="946150"/>
            </a:xfrm>
            <a:custGeom>
              <a:avLst/>
              <a:gdLst/>
              <a:ahLst/>
              <a:cxnLst/>
              <a:rect l="l" t="t" r="r" b="b"/>
              <a:pathLst>
                <a:path w="495300" h="946150" extrusionOk="0">
                  <a:moveTo>
                    <a:pt x="0" y="0"/>
                  </a:moveTo>
                  <a:lnTo>
                    <a:pt x="0" y="504825"/>
                  </a:lnTo>
                  <a:lnTo>
                    <a:pt x="495300" y="504825"/>
                  </a:lnTo>
                  <a:lnTo>
                    <a:pt x="495300" y="9461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86"/>
            <p:cNvSpPr/>
            <p:nvPr/>
          </p:nvSpPr>
          <p:spPr>
            <a:xfrm>
              <a:off x="5743575" y="53736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1" name="Google Shape;1841;p8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842" name="Google Shape;1842;p8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8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graphicFrame>
        <p:nvGraphicFramePr>
          <p:cNvPr id="1848" name="Google Shape;1848;p87"/>
          <p:cNvGraphicFramePr/>
          <p:nvPr/>
        </p:nvGraphicFramePr>
        <p:xfrm>
          <a:off x="3213100" y="2994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30550"/>
                <a:gridCol w="584200"/>
                <a:gridCol w="532125"/>
              </a:tblGrid>
              <a:tr h="200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375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5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16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4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9" name="Google Shape;1849;p87"/>
          <p:cNvSpPr txBox="1"/>
          <p:nvPr/>
        </p:nvSpPr>
        <p:spPr>
          <a:xfrm>
            <a:off x="2670175" y="323189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0" name="Google Shape;1850;p87"/>
          <p:cNvSpPr txBox="1"/>
          <p:nvPr/>
        </p:nvSpPr>
        <p:spPr>
          <a:xfrm>
            <a:off x="2670175" y="3843072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1" name="Google Shape;1851;p87"/>
          <p:cNvSpPr txBox="1"/>
          <p:nvPr/>
        </p:nvSpPr>
        <p:spPr>
          <a:xfrm>
            <a:off x="2670175" y="445262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2" name="Google Shape;1852;p87"/>
          <p:cNvSpPr txBox="1"/>
          <p:nvPr/>
        </p:nvSpPr>
        <p:spPr>
          <a:xfrm>
            <a:off x="2670175" y="506054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853" name="Google Shape;1853;p87"/>
          <p:cNvGraphicFramePr/>
          <p:nvPr/>
        </p:nvGraphicFramePr>
        <p:xfrm>
          <a:off x="441928" y="32337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54" name="Google Shape;1854;p87"/>
          <p:cNvSpPr txBox="1"/>
          <p:nvPr/>
        </p:nvSpPr>
        <p:spPr>
          <a:xfrm>
            <a:off x="231140" y="2673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5" name="Google Shape;1855;p87"/>
          <p:cNvGrpSpPr/>
          <p:nvPr/>
        </p:nvGrpSpPr>
        <p:grpSpPr>
          <a:xfrm>
            <a:off x="1143000" y="2851150"/>
            <a:ext cx="201357" cy="389188"/>
            <a:chOff x="1143000" y="2851150"/>
            <a:chExt cx="201357" cy="389188"/>
          </a:xfrm>
        </p:grpSpPr>
        <p:sp>
          <p:nvSpPr>
            <p:cNvPr id="1856" name="Google Shape;1856;p87"/>
            <p:cNvSpPr/>
            <p:nvPr/>
          </p:nvSpPr>
          <p:spPr>
            <a:xfrm>
              <a:off x="1143000" y="2851150"/>
              <a:ext cx="163830" cy="325120"/>
            </a:xfrm>
            <a:custGeom>
              <a:avLst/>
              <a:gdLst/>
              <a:ahLst/>
              <a:cxnLst/>
              <a:rect l="l" t="t" r="r" b="b"/>
              <a:pathLst>
                <a:path w="163830" h="325119" extrusionOk="0">
                  <a:moveTo>
                    <a:pt x="0" y="0"/>
                  </a:moveTo>
                  <a:lnTo>
                    <a:pt x="54715" y="26740"/>
                  </a:lnTo>
                  <a:lnTo>
                    <a:pt x="80351" y="57755"/>
                  </a:lnTo>
                  <a:lnTo>
                    <a:pt x="103920" y="98391"/>
                  </a:lnTo>
                  <a:lnTo>
                    <a:pt x="124736" y="147042"/>
                  </a:lnTo>
                  <a:lnTo>
                    <a:pt x="142110" y="202102"/>
                  </a:lnTo>
                  <a:lnTo>
                    <a:pt x="155354" y="261962"/>
                  </a:lnTo>
                  <a:lnTo>
                    <a:pt x="16377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1268157" y="3162233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 extrusionOk="0">
                  <a:moveTo>
                    <a:pt x="76123" y="0"/>
                  </a:moveTo>
                  <a:lnTo>
                    <a:pt x="0" y="3467"/>
                  </a:lnTo>
                  <a:lnTo>
                    <a:pt x="41528" y="77851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8" name="Google Shape;1858;p87"/>
          <p:cNvSpPr txBox="1"/>
          <p:nvPr/>
        </p:nvSpPr>
        <p:spPr>
          <a:xfrm>
            <a:off x="1145539" y="1935733"/>
            <a:ext cx="2857500" cy="1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Better view: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97865" marR="0" lvl="0" indent="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9" name="Google Shape;1859;p87"/>
          <p:cNvSpPr/>
          <p:nvPr/>
        </p:nvSpPr>
        <p:spPr>
          <a:xfrm>
            <a:off x="2514600" y="2851150"/>
            <a:ext cx="999490" cy="288925"/>
          </a:xfrm>
          <a:custGeom>
            <a:avLst/>
            <a:gdLst/>
            <a:ahLst/>
            <a:cxnLst/>
            <a:rect l="l" t="t" r="r" b="b"/>
            <a:pathLst>
              <a:path w="999489" h="288925" extrusionOk="0">
                <a:moveTo>
                  <a:pt x="0" y="0"/>
                </a:moveTo>
                <a:lnTo>
                  <a:pt x="61396" y="834"/>
                </a:lnTo>
                <a:lnTo>
                  <a:pt x="122593" y="3292"/>
                </a:lnTo>
                <a:lnTo>
                  <a:pt x="183394" y="7306"/>
                </a:lnTo>
                <a:lnTo>
                  <a:pt x="243600" y="12808"/>
                </a:lnTo>
                <a:lnTo>
                  <a:pt x="303012" y="19729"/>
                </a:lnTo>
                <a:lnTo>
                  <a:pt x="361432" y="28003"/>
                </a:lnTo>
                <a:lnTo>
                  <a:pt x="418662" y="37560"/>
                </a:lnTo>
                <a:lnTo>
                  <a:pt x="474503" y="48333"/>
                </a:lnTo>
                <a:lnTo>
                  <a:pt x="528757" y="60254"/>
                </a:lnTo>
                <a:lnTo>
                  <a:pt x="581226" y="73255"/>
                </a:lnTo>
                <a:lnTo>
                  <a:pt x="631712" y="87268"/>
                </a:lnTo>
                <a:lnTo>
                  <a:pt x="680015" y="102224"/>
                </a:lnTo>
                <a:lnTo>
                  <a:pt x="725938" y="118057"/>
                </a:lnTo>
                <a:lnTo>
                  <a:pt x="769282" y="134698"/>
                </a:lnTo>
                <a:lnTo>
                  <a:pt x="809850" y="152079"/>
                </a:lnTo>
                <a:lnTo>
                  <a:pt x="847441" y="170132"/>
                </a:lnTo>
                <a:lnTo>
                  <a:pt x="881859" y="188790"/>
                </a:lnTo>
                <a:lnTo>
                  <a:pt x="940381" y="227645"/>
                </a:lnTo>
                <a:lnTo>
                  <a:pt x="983827" y="268101"/>
                </a:lnTo>
                <a:lnTo>
                  <a:pt x="999401" y="288759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87"/>
          <p:cNvSpPr/>
          <p:nvPr/>
        </p:nvSpPr>
        <p:spPr>
          <a:xfrm>
            <a:off x="3473889" y="3116134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5" extrusionOk="0">
                <a:moveTo>
                  <a:pt x="72428" y="0"/>
                </a:moveTo>
                <a:lnTo>
                  <a:pt x="0" y="23672"/>
                </a:lnTo>
                <a:lnTo>
                  <a:pt x="59880" y="84264"/>
                </a:lnTo>
                <a:lnTo>
                  <a:pt x="724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1" name="Google Shape;1861;p87"/>
          <p:cNvGraphicFramePr/>
          <p:nvPr/>
        </p:nvGraphicFramePr>
        <p:xfrm>
          <a:off x="5022850" y="28130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2" name="Google Shape;1862;p87"/>
          <p:cNvSpPr txBox="1"/>
          <p:nvPr/>
        </p:nvSpPr>
        <p:spPr>
          <a:xfrm>
            <a:off x="8536940" y="2230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3" name="Google Shape;1863;p87"/>
          <p:cNvGrpSpPr/>
          <p:nvPr/>
        </p:nvGrpSpPr>
        <p:grpSpPr>
          <a:xfrm>
            <a:off x="7831408" y="2408238"/>
            <a:ext cx="627122" cy="411541"/>
            <a:chOff x="7831408" y="2408238"/>
            <a:chExt cx="627122" cy="411541"/>
          </a:xfrm>
        </p:grpSpPr>
        <p:sp>
          <p:nvSpPr>
            <p:cNvPr id="1864" name="Google Shape;1864;p87"/>
            <p:cNvSpPr/>
            <p:nvPr/>
          </p:nvSpPr>
          <p:spPr>
            <a:xfrm>
              <a:off x="7867345" y="2408238"/>
              <a:ext cx="591185" cy="347980"/>
            </a:xfrm>
            <a:custGeom>
              <a:avLst/>
              <a:gdLst/>
              <a:ahLst/>
              <a:cxnLst/>
              <a:rect l="l" t="t" r="r" b="b"/>
              <a:pathLst>
                <a:path w="591184" h="347980" extrusionOk="0">
                  <a:moveTo>
                    <a:pt x="590854" y="0"/>
                  </a:moveTo>
                  <a:lnTo>
                    <a:pt x="537091" y="2161"/>
                  </a:lnTo>
                  <a:lnTo>
                    <a:pt x="483713" y="8470"/>
                  </a:lnTo>
                  <a:lnTo>
                    <a:pt x="431105" y="18663"/>
                  </a:lnTo>
                  <a:lnTo>
                    <a:pt x="379652" y="32475"/>
                  </a:lnTo>
                  <a:lnTo>
                    <a:pt x="329739" y="49643"/>
                  </a:lnTo>
                  <a:lnTo>
                    <a:pt x="281752" y="69903"/>
                  </a:lnTo>
                  <a:lnTo>
                    <a:pt x="236074" y="92992"/>
                  </a:lnTo>
                  <a:lnTo>
                    <a:pt x="193091" y="118645"/>
                  </a:lnTo>
                  <a:lnTo>
                    <a:pt x="153188" y="146599"/>
                  </a:lnTo>
                  <a:lnTo>
                    <a:pt x="116749" y="176590"/>
                  </a:lnTo>
                  <a:lnTo>
                    <a:pt x="84160" y="208354"/>
                  </a:lnTo>
                  <a:lnTo>
                    <a:pt x="55806" y="241627"/>
                  </a:lnTo>
                  <a:lnTo>
                    <a:pt x="32071" y="276146"/>
                  </a:lnTo>
                  <a:lnTo>
                    <a:pt x="13341" y="311647"/>
                  </a:lnTo>
                  <a:lnTo>
                    <a:pt x="0" y="34786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7831408" y="2738499"/>
              <a:ext cx="75565" cy="81280"/>
            </a:xfrm>
            <a:custGeom>
              <a:avLst/>
              <a:gdLst/>
              <a:ahLst/>
              <a:cxnLst/>
              <a:rect l="l" t="t" r="r" b="b"/>
              <a:pathLst>
                <a:path w="75565" h="81280" extrusionOk="0">
                  <a:moveTo>
                    <a:pt x="0" y="0"/>
                  </a:moveTo>
                  <a:lnTo>
                    <a:pt x="26720" y="80899"/>
                  </a:lnTo>
                  <a:lnTo>
                    <a:pt x="75399" y="10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66" name="Google Shape;1866;p87"/>
          <p:cNvGraphicFramePr/>
          <p:nvPr/>
        </p:nvGraphicFramePr>
        <p:xfrm>
          <a:off x="5003800" y="3727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7" name="Google Shape;1867;p87"/>
          <p:cNvSpPr txBox="1"/>
          <p:nvPr/>
        </p:nvSpPr>
        <p:spPr>
          <a:xfrm>
            <a:off x="8613140" y="3282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8" name="Google Shape;1868;p87"/>
          <p:cNvGrpSpPr/>
          <p:nvPr/>
        </p:nvGrpSpPr>
        <p:grpSpPr>
          <a:xfrm>
            <a:off x="7829100" y="3460750"/>
            <a:ext cx="705426" cy="273527"/>
            <a:chOff x="7829100" y="3460750"/>
            <a:chExt cx="705426" cy="273527"/>
          </a:xfrm>
        </p:grpSpPr>
        <p:sp>
          <p:nvSpPr>
            <p:cNvPr id="1869" name="Google Shape;1869;p87"/>
            <p:cNvSpPr/>
            <p:nvPr/>
          </p:nvSpPr>
          <p:spPr>
            <a:xfrm>
              <a:off x="7860791" y="3460750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6"/>
                  </a:lnTo>
                  <a:lnTo>
                    <a:pt x="440715" y="19540"/>
                  </a:lnTo>
                  <a:lnTo>
                    <a:pt x="385360" y="29906"/>
                  </a:lnTo>
                  <a:lnTo>
                    <a:pt x="331916" y="42164"/>
                  </a:lnTo>
                  <a:lnTo>
                    <a:pt x="280765" y="56164"/>
                  </a:lnTo>
                  <a:lnTo>
                    <a:pt x="232291" y="71757"/>
                  </a:lnTo>
                  <a:lnTo>
                    <a:pt x="186874" y="88791"/>
                  </a:lnTo>
                  <a:lnTo>
                    <a:pt x="144898" y="107118"/>
                  </a:lnTo>
                  <a:lnTo>
                    <a:pt x="106744" y="126586"/>
                  </a:lnTo>
                  <a:lnTo>
                    <a:pt x="72795" y="147046"/>
                  </a:lnTo>
                  <a:lnTo>
                    <a:pt x="19041" y="190342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7829100" y="3649187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1" name="Google Shape;1871;p87"/>
          <p:cNvGrpSpPr/>
          <p:nvPr/>
        </p:nvGrpSpPr>
        <p:grpSpPr>
          <a:xfrm>
            <a:off x="1676400" y="3421062"/>
            <a:ext cx="914989" cy="116876"/>
            <a:chOff x="1676400" y="3421062"/>
            <a:chExt cx="914989" cy="116876"/>
          </a:xfrm>
        </p:grpSpPr>
        <p:sp>
          <p:nvSpPr>
            <p:cNvPr id="1872" name="Google Shape;1872;p87"/>
            <p:cNvSpPr/>
            <p:nvPr/>
          </p:nvSpPr>
          <p:spPr>
            <a:xfrm>
              <a:off x="1676400" y="3421062"/>
              <a:ext cx="851535" cy="80010"/>
            </a:xfrm>
            <a:custGeom>
              <a:avLst/>
              <a:gdLst/>
              <a:ahLst/>
              <a:cxnLst/>
              <a:rect l="l" t="t" r="r" b="b"/>
              <a:pathLst>
                <a:path w="851535" h="80010" extrusionOk="0">
                  <a:moveTo>
                    <a:pt x="0" y="0"/>
                  </a:moveTo>
                  <a:lnTo>
                    <a:pt x="851179" y="797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2511379" y="3461738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 extrusionOk="0">
                  <a:moveTo>
                    <a:pt x="7112" y="0"/>
                  </a:moveTo>
                  <a:lnTo>
                    <a:pt x="0" y="75869"/>
                  </a:lnTo>
                  <a:lnTo>
                    <a:pt x="79425" y="45046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4" name="Google Shape;1874;p87"/>
          <p:cNvSpPr/>
          <p:nvPr/>
        </p:nvSpPr>
        <p:spPr>
          <a:xfrm>
            <a:off x="4953002" y="2962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87"/>
          <p:cNvSpPr/>
          <p:nvPr/>
        </p:nvSpPr>
        <p:spPr>
          <a:xfrm>
            <a:off x="4933952" y="38766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6" name="Google Shape;1876;p87"/>
          <p:cNvGraphicFramePr/>
          <p:nvPr/>
        </p:nvGraphicFramePr>
        <p:xfrm>
          <a:off x="5022850" y="4681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77" name="Google Shape;1877;p87"/>
          <p:cNvSpPr txBox="1"/>
          <p:nvPr/>
        </p:nvSpPr>
        <p:spPr>
          <a:xfrm>
            <a:off x="8536940" y="4098925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8" name="Google Shape;1878;p87"/>
          <p:cNvSpPr/>
          <p:nvPr/>
        </p:nvSpPr>
        <p:spPr>
          <a:xfrm>
            <a:off x="7867345" y="4276725"/>
            <a:ext cx="591185" cy="347980"/>
          </a:xfrm>
          <a:custGeom>
            <a:avLst/>
            <a:gdLst/>
            <a:ahLst/>
            <a:cxnLst/>
            <a:rect l="l" t="t" r="r" b="b"/>
            <a:pathLst>
              <a:path w="591184" h="347979" extrusionOk="0">
                <a:moveTo>
                  <a:pt x="590854" y="0"/>
                </a:moveTo>
                <a:lnTo>
                  <a:pt x="537091" y="2161"/>
                </a:lnTo>
                <a:lnTo>
                  <a:pt x="483713" y="8470"/>
                </a:lnTo>
                <a:lnTo>
                  <a:pt x="431105" y="18663"/>
                </a:lnTo>
                <a:lnTo>
                  <a:pt x="379652" y="32475"/>
                </a:lnTo>
                <a:lnTo>
                  <a:pt x="329739" y="49643"/>
                </a:lnTo>
                <a:lnTo>
                  <a:pt x="281752" y="69903"/>
                </a:lnTo>
                <a:lnTo>
                  <a:pt x="236074" y="92992"/>
                </a:lnTo>
                <a:lnTo>
                  <a:pt x="193091" y="118645"/>
                </a:lnTo>
                <a:lnTo>
                  <a:pt x="153188" y="146599"/>
                </a:lnTo>
                <a:lnTo>
                  <a:pt x="116749" y="176590"/>
                </a:lnTo>
                <a:lnTo>
                  <a:pt x="84160" y="208354"/>
                </a:lnTo>
                <a:lnTo>
                  <a:pt x="55806" y="241627"/>
                </a:lnTo>
                <a:lnTo>
                  <a:pt x="32071" y="276146"/>
                </a:lnTo>
                <a:lnTo>
                  <a:pt x="13341" y="311647"/>
                </a:lnTo>
                <a:lnTo>
                  <a:pt x="0" y="34786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87"/>
          <p:cNvSpPr/>
          <p:nvPr/>
        </p:nvSpPr>
        <p:spPr>
          <a:xfrm>
            <a:off x="7831408" y="4606988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5" h="81279" extrusionOk="0">
                <a:moveTo>
                  <a:pt x="0" y="0"/>
                </a:moveTo>
                <a:lnTo>
                  <a:pt x="26720" y="80899"/>
                </a:lnTo>
                <a:lnTo>
                  <a:pt x="75399" y="10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0" name="Google Shape;1880;p87"/>
          <p:cNvGraphicFramePr/>
          <p:nvPr/>
        </p:nvGraphicFramePr>
        <p:xfrm>
          <a:off x="5003800" y="5595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81" name="Google Shape;1881;p87"/>
          <p:cNvSpPr txBox="1"/>
          <p:nvPr/>
        </p:nvSpPr>
        <p:spPr>
          <a:xfrm>
            <a:off x="8613140" y="5151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82" name="Google Shape;1882;p87"/>
          <p:cNvGrpSpPr/>
          <p:nvPr/>
        </p:nvGrpSpPr>
        <p:grpSpPr>
          <a:xfrm>
            <a:off x="7829100" y="5329237"/>
            <a:ext cx="705426" cy="273528"/>
            <a:chOff x="7829100" y="5329237"/>
            <a:chExt cx="705426" cy="273528"/>
          </a:xfrm>
        </p:grpSpPr>
        <p:sp>
          <p:nvSpPr>
            <p:cNvPr id="1883" name="Google Shape;1883;p87"/>
            <p:cNvSpPr/>
            <p:nvPr/>
          </p:nvSpPr>
          <p:spPr>
            <a:xfrm>
              <a:off x="7860791" y="5329237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7"/>
                  </a:lnTo>
                  <a:lnTo>
                    <a:pt x="440715" y="19542"/>
                  </a:lnTo>
                  <a:lnTo>
                    <a:pt x="385360" y="29908"/>
                  </a:lnTo>
                  <a:lnTo>
                    <a:pt x="331916" y="42168"/>
                  </a:lnTo>
                  <a:lnTo>
                    <a:pt x="280765" y="56169"/>
                  </a:lnTo>
                  <a:lnTo>
                    <a:pt x="232291" y="71762"/>
                  </a:lnTo>
                  <a:lnTo>
                    <a:pt x="186874" y="88797"/>
                  </a:lnTo>
                  <a:lnTo>
                    <a:pt x="144898" y="107124"/>
                  </a:lnTo>
                  <a:lnTo>
                    <a:pt x="106744" y="126592"/>
                  </a:lnTo>
                  <a:lnTo>
                    <a:pt x="72795" y="147051"/>
                  </a:lnTo>
                  <a:lnTo>
                    <a:pt x="19041" y="190344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7829100" y="5517675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87"/>
          <p:cNvSpPr/>
          <p:nvPr/>
        </p:nvSpPr>
        <p:spPr>
          <a:xfrm>
            <a:off x="4953002" y="48307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87"/>
          <p:cNvSpPr/>
          <p:nvPr/>
        </p:nvSpPr>
        <p:spPr>
          <a:xfrm>
            <a:off x="4933952" y="57451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8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888" name="Google Shape;1888;p8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8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894" name="Google Shape;1894;p8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895" name="Google Shape;1895;p8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896" name="Google Shape;1896;p88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P[2][3]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 + 2)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+ 2*4)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*(2008)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97" name="Google Shape;1897;p88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98" name="Google Shape;1898;p88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*(5012)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04" name="Google Shape;1904;p89"/>
          <p:cNvSpPr txBox="1"/>
          <p:nvPr/>
        </p:nvSpPr>
        <p:spPr>
          <a:xfrm>
            <a:off x="1145539" y="1935733"/>
            <a:ext cx="721868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665" marR="508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code to allocate 2-D array such that  ALL elements are stored contiguously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5" name="Google Shape;1905;p89"/>
          <p:cNvSpPr txBox="1"/>
          <p:nvPr/>
        </p:nvSpPr>
        <p:spPr>
          <a:xfrm>
            <a:off x="2136775" y="413835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6" name="Google Shape;1906;p89"/>
          <p:cNvSpPr txBox="1"/>
          <p:nvPr/>
        </p:nvSpPr>
        <p:spPr>
          <a:xfrm>
            <a:off x="2686050" y="4106862"/>
            <a:ext cx="517525" cy="5429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7" name="Google Shape;1907;p89"/>
          <p:cNvSpPr txBox="1"/>
          <p:nvPr/>
        </p:nvSpPr>
        <p:spPr>
          <a:xfrm>
            <a:off x="2136775" y="4681377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8" name="Google Shape;1908;p89"/>
          <p:cNvSpPr txBox="1"/>
          <p:nvPr/>
        </p:nvSpPr>
        <p:spPr>
          <a:xfrm>
            <a:off x="2686050" y="4649787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89"/>
          <p:cNvSpPr txBox="1"/>
          <p:nvPr/>
        </p:nvSpPr>
        <p:spPr>
          <a:xfrm>
            <a:off x="2136775" y="529092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89"/>
          <p:cNvSpPr txBox="1"/>
          <p:nvPr/>
        </p:nvSpPr>
        <p:spPr>
          <a:xfrm>
            <a:off x="2686050" y="5259387"/>
            <a:ext cx="517525" cy="60833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89"/>
          <p:cNvSpPr txBox="1"/>
          <p:nvPr/>
        </p:nvSpPr>
        <p:spPr>
          <a:xfrm>
            <a:off x="2136775" y="5898846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89"/>
          <p:cNvSpPr txBox="1"/>
          <p:nvPr/>
        </p:nvSpPr>
        <p:spPr>
          <a:xfrm>
            <a:off x="2686050" y="5867401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89"/>
          <p:cNvSpPr txBox="1"/>
          <p:nvPr/>
        </p:nvSpPr>
        <p:spPr>
          <a:xfrm>
            <a:off x="428370" y="4185983"/>
            <a:ext cx="20955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89"/>
          <p:cNvSpPr txBox="1"/>
          <p:nvPr/>
        </p:nvSpPr>
        <p:spPr>
          <a:xfrm>
            <a:off x="762000" y="4154487"/>
            <a:ext cx="685800" cy="3619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89"/>
          <p:cNvSpPr txBox="1"/>
          <p:nvPr/>
        </p:nvSpPr>
        <p:spPr>
          <a:xfrm>
            <a:off x="869662" y="454792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6" name="Google Shape;1916;p89"/>
          <p:cNvSpPr txBox="1"/>
          <p:nvPr/>
        </p:nvSpPr>
        <p:spPr>
          <a:xfrm>
            <a:off x="154939" y="35258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17" name="Google Shape;1917;p89"/>
          <p:cNvGrpSpPr/>
          <p:nvPr/>
        </p:nvGrpSpPr>
        <p:grpSpPr>
          <a:xfrm>
            <a:off x="990600" y="3703637"/>
            <a:ext cx="150637" cy="451253"/>
            <a:chOff x="990600" y="3703637"/>
            <a:chExt cx="150637" cy="451253"/>
          </a:xfrm>
        </p:grpSpPr>
        <p:sp>
          <p:nvSpPr>
            <p:cNvPr id="1918" name="Google Shape;1918;p89"/>
            <p:cNvSpPr/>
            <p:nvPr/>
          </p:nvSpPr>
          <p:spPr>
            <a:xfrm>
              <a:off x="990600" y="3703637"/>
              <a:ext cx="113030" cy="387350"/>
            </a:xfrm>
            <a:custGeom>
              <a:avLst/>
              <a:gdLst/>
              <a:ahLst/>
              <a:cxnLst/>
              <a:rect l="l" t="t" r="r" b="b"/>
              <a:pathLst>
                <a:path w="113030" h="387350" extrusionOk="0">
                  <a:moveTo>
                    <a:pt x="0" y="0"/>
                  </a:moveTo>
                  <a:lnTo>
                    <a:pt x="34018" y="25519"/>
                  </a:lnTo>
                  <a:lnTo>
                    <a:pt x="65244" y="94742"/>
                  </a:lnTo>
                  <a:lnTo>
                    <a:pt x="78939" y="142304"/>
                  </a:lnTo>
                  <a:lnTo>
                    <a:pt x="90891" y="196667"/>
                  </a:lnTo>
                  <a:lnTo>
                    <a:pt x="100751" y="256455"/>
                  </a:lnTo>
                  <a:lnTo>
                    <a:pt x="108170" y="320292"/>
                  </a:lnTo>
                  <a:lnTo>
                    <a:pt x="112801" y="38680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89"/>
            <p:cNvSpPr/>
            <p:nvPr/>
          </p:nvSpPr>
          <p:spPr>
            <a:xfrm>
              <a:off x="1065037" y="407742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78"/>
                  </a:lnTo>
                  <a:lnTo>
                    <a:pt x="39865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0" name="Google Shape;1920;p89"/>
          <p:cNvSpPr txBox="1"/>
          <p:nvPr/>
        </p:nvSpPr>
        <p:spPr>
          <a:xfrm>
            <a:off x="1678939" y="34496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1" name="Google Shape;1921;p89"/>
          <p:cNvGrpSpPr/>
          <p:nvPr/>
        </p:nvGrpSpPr>
        <p:grpSpPr>
          <a:xfrm>
            <a:off x="2362200" y="3627437"/>
            <a:ext cx="612952" cy="479668"/>
            <a:chOff x="2362200" y="3627437"/>
            <a:chExt cx="612952" cy="479668"/>
          </a:xfrm>
        </p:grpSpPr>
        <p:sp>
          <p:nvSpPr>
            <p:cNvPr id="1922" name="Google Shape;1922;p89"/>
            <p:cNvSpPr/>
            <p:nvPr/>
          </p:nvSpPr>
          <p:spPr>
            <a:xfrm>
              <a:off x="2362200" y="3627437"/>
              <a:ext cx="575945" cy="415925"/>
            </a:xfrm>
            <a:custGeom>
              <a:avLst/>
              <a:gdLst/>
              <a:ahLst/>
              <a:cxnLst/>
              <a:rect l="l" t="t" r="r" b="b"/>
              <a:pathLst>
                <a:path w="575944" h="415925" extrusionOk="0">
                  <a:moveTo>
                    <a:pt x="0" y="0"/>
                  </a:moveTo>
                  <a:lnTo>
                    <a:pt x="49704" y="2287"/>
                  </a:lnTo>
                  <a:lnTo>
                    <a:pt x="99087" y="8971"/>
                  </a:lnTo>
                  <a:lnTo>
                    <a:pt x="147824" y="19787"/>
                  </a:lnTo>
                  <a:lnTo>
                    <a:pt x="195593" y="34470"/>
                  </a:lnTo>
                  <a:lnTo>
                    <a:pt x="242071" y="52753"/>
                  </a:lnTo>
                  <a:lnTo>
                    <a:pt x="286937" y="74372"/>
                  </a:lnTo>
                  <a:lnTo>
                    <a:pt x="329866" y="99061"/>
                  </a:lnTo>
                  <a:lnTo>
                    <a:pt x="370538" y="126553"/>
                  </a:lnTo>
                  <a:lnTo>
                    <a:pt x="408628" y="156585"/>
                  </a:lnTo>
                  <a:lnTo>
                    <a:pt x="443815" y="188890"/>
                  </a:lnTo>
                  <a:lnTo>
                    <a:pt x="475776" y="223203"/>
                  </a:lnTo>
                  <a:lnTo>
                    <a:pt x="504188" y="259259"/>
                  </a:lnTo>
                  <a:lnTo>
                    <a:pt x="528728" y="296791"/>
                  </a:lnTo>
                  <a:lnTo>
                    <a:pt x="549074" y="335535"/>
                  </a:lnTo>
                  <a:lnTo>
                    <a:pt x="564904" y="375224"/>
                  </a:lnTo>
                  <a:lnTo>
                    <a:pt x="575894" y="4155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89"/>
            <p:cNvSpPr/>
            <p:nvPr/>
          </p:nvSpPr>
          <p:spPr>
            <a:xfrm>
              <a:off x="2898952" y="4027095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 extrusionOk="0">
                  <a:moveTo>
                    <a:pt x="75780" y="0"/>
                  </a:moveTo>
                  <a:lnTo>
                    <a:pt x="0" y="7975"/>
                  </a:lnTo>
                  <a:lnTo>
                    <a:pt x="45859" y="79768"/>
                  </a:lnTo>
                  <a:lnTo>
                    <a:pt x="75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24" name="Google Shape;1924;p89"/>
          <p:cNvGraphicFramePr/>
          <p:nvPr/>
        </p:nvGraphicFramePr>
        <p:xfrm>
          <a:off x="3422650" y="3462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17525"/>
                <a:gridCol w="517525"/>
                <a:gridCol w="246375"/>
                <a:gridCol w="246375"/>
                <a:gridCol w="518150"/>
                <a:gridCol w="247025"/>
                <a:gridCol w="247025"/>
                <a:gridCol w="518800"/>
                <a:gridCol w="247650"/>
                <a:gridCol w="247650"/>
                <a:gridCol w="519425"/>
                <a:gridCol w="248275"/>
                <a:gridCol w="248275"/>
                <a:gridCol w="520075"/>
                <a:gridCol w="5200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73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25" name="Google Shape;1925;p89"/>
          <p:cNvSpPr txBox="1"/>
          <p:nvPr/>
        </p:nvSpPr>
        <p:spPr>
          <a:xfrm>
            <a:off x="3507930" y="3862128"/>
            <a:ext cx="543306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	104	.	.	120	.	.	140	.	.	160	.	.	172	176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6" name="Google Shape;1926;p89"/>
          <p:cNvSpPr txBox="1"/>
          <p:nvPr/>
        </p:nvSpPr>
        <p:spPr>
          <a:xfrm>
            <a:off x="8613140" y="2901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7" name="Google Shape;1927;p89"/>
          <p:cNvGrpSpPr/>
          <p:nvPr/>
        </p:nvGrpSpPr>
        <p:grpSpPr>
          <a:xfrm>
            <a:off x="5214943" y="3079750"/>
            <a:ext cx="3319938" cy="389462"/>
            <a:chOff x="5214943" y="3079750"/>
            <a:chExt cx="3319938" cy="389462"/>
          </a:xfrm>
        </p:grpSpPr>
        <p:sp>
          <p:nvSpPr>
            <p:cNvPr id="1928" name="Google Shape;1928;p89"/>
            <p:cNvSpPr/>
            <p:nvPr/>
          </p:nvSpPr>
          <p:spPr>
            <a:xfrm>
              <a:off x="7254595" y="3079750"/>
              <a:ext cx="1280160" cy="328930"/>
            </a:xfrm>
            <a:custGeom>
              <a:avLst/>
              <a:gdLst/>
              <a:ahLst/>
              <a:cxnLst/>
              <a:rect l="l" t="t" r="r" b="b"/>
              <a:pathLst>
                <a:path w="1280159" h="328929" extrusionOk="0">
                  <a:moveTo>
                    <a:pt x="1279804" y="0"/>
                  </a:moveTo>
                  <a:lnTo>
                    <a:pt x="1215108" y="635"/>
                  </a:lnTo>
                  <a:lnTo>
                    <a:pt x="1150556" y="2513"/>
                  </a:lnTo>
                  <a:lnTo>
                    <a:pt x="1086288" y="5590"/>
                  </a:lnTo>
                  <a:lnTo>
                    <a:pt x="1022448" y="9824"/>
                  </a:lnTo>
                  <a:lnTo>
                    <a:pt x="959178" y="15173"/>
                  </a:lnTo>
                  <a:lnTo>
                    <a:pt x="896620" y="21594"/>
                  </a:lnTo>
                  <a:lnTo>
                    <a:pt x="834918" y="29043"/>
                  </a:lnTo>
                  <a:lnTo>
                    <a:pt x="774214" y="37479"/>
                  </a:lnTo>
                  <a:lnTo>
                    <a:pt x="714650" y="46859"/>
                  </a:lnTo>
                  <a:lnTo>
                    <a:pt x="656369" y="57140"/>
                  </a:lnTo>
                  <a:lnTo>
                    <a:pt x="599514" y="68280"/>
                  </a:lnTo>
                  <a:lnTo>
                    <a:pt x="544226" y="80236"/>
                  </a:lnTo>
                  <a:lnTo>
                    <a:pt x="490649" y="92965"/>
                  </a:lnTo>
                  <a:lnTo>
                    <a:pt x="438925" y="106424"/>
                  </a:lnTo>
                  <a:lnTo>
                    <a:pt x="389197" y="120572"/>
                  </a:lnTo>
                  <a:lnTo>
                    <a:pt x="341606" y="135364"/>
                  </a:lnTo>
                  <a:lnTo>
                    <a:pt x="296297" y="150760"/>
                  </a:lnTo>
                  <a:lnTo>
                    <a:pt x="253411" y="166716"/>
                  </a:lnTo>
                  <a:lnTo>
                    <a:pt x="213090" y="183189"/>
                  </a:lnTo>
                  <a:lnTo>
                    <a:pt x="175478" y="200137"/>
                  </a:lnTo>
                  <a:lnTo>
                    <a:pt x="140717" y="217517"/>
                  </a:lnTo>
                  <a:lnTo>
                    <a:pt x="80317" y="253403"/>
                  </a:lnTo>
                  <a:lnTo>
                    <a:pt x="33031" y="290506"/>
                  </a:lnTo>
                  <a:lnTo>
                    <a:pt x="14662" y="309407"/>
                  </a:lnTo>
                  <a:lnTo>
                    <a:pt x="0" y="3284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89"/>
            <p:cNvSpPr/>
            <p:nvPr/>
          </p:nvSpPr>
          <p:spPr>
            <a:xfrm>
              <a:off x="7222452" y="3384312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90" h="84454" extrusionOk="0">
                  <a:moveTo>
                    <a:pt x="0" y="0"/>
                  </a:moveTo>
                  <a:lnTo>
                    <a:pt x="11785" y="84378"/>
                  </a:lnTo>
                  <a:lnTo>
                    <a:pt x="72212" y="2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89"/>
            <p:cNvSpPr/>
            <p:nvPr/>
          </p:nvSpPr>
          <p:spPr>
            <a:xfrm>
              <a:off x="5253202" y="3079750"/>
              <a:ext cx="3281679" cy="337185"/>
            </a:xfrm>
            <a:custGeom>
              <a:avLst/>
              <a:gdLst/>
              <a:ahLst/>
              <a:cxnLst/>
              <a:rect l="l" t="t" r="r" b="b"/>
              <a:pathLst>
                <a:path w="3281679" h="337185" extrusionOk="0">
                  <a:moveTo>
                    <a:pt x="3281197" y="0"/>
                  </a:moveTo>
                  <a:lnTo>
                    <a:pt x="3212473" y="110"/>
                  </a:lnTo>
                  <a:lnTo>
                    <a:pt x="3143776" y="440"/>
                  </a:lnTo>
                  <a:lnTo>
                    <a:pt x="3075131" y="986"/>
                  </a:lnTo>
                  <a:lnTo>
                    <a:pt x="3006565" y="1745"/>
                  </a:lnTo>
                  <a:lnTo>
                    <a:pt x="2938103" y="2714"/>
                  </a:lnTo>
                  <a:lnTo>
                    <a:pt x="2869773" y="3890"/>
                  </a:lnTo>
                  <a:lnTo>
                    <a:pt x="2801599" y="5270"/>
                  </a:lnTo>
                  <a:lnTo>
                    <a:pt x="2733609" y="6851"/>
                  </a:lnTo>
                  <a:lnTo>
                    <a:pt x="2665828" y="8630"/>
                  </a:lnTo>
                  <a:lnTo>
                    <a:pt x="2598283" y="10603"/>
                  </a:lnTo>
                  <a:lnTo>
                    <a:pt x="2531000" y="12768"/>
                  </a:lnTo>
                  <a:lnTo>
                    <a:pt x="2464005" y="15122"/>
                  </a:lnTo>
                  <a:lnTo>
                    <a:pt x="2397324" y="17660"/>
                  </a:lnTo>
                  <a:lnTo>
                    <a:pt x="2330983" y="20382"/>
                  </a:lnTo>
                  <a:lnTo>
                    <a:pt x="2265010" y="23283"/>
                  </a:lnTo>
                  <a:lnTo>
                    <a:pt x="2199429" y="26359"/>
                  </a:lnTo>
                  <a:lnTo>
                    <a:pt x="2134267" y="29610"/>
                  </a:lnTo>
                  <a:lnTo>
                    <a:pt x="2069550" y="33030"/>
                  </a:lnTo>
                  <a:lnTo>
                    <a:pt x="2005304" y="36617"/>
                  </a:lnTo>
                  <a:lnTo>
                    <a:pt x="1941556" y="40369"/>
                  </a:lnTo>
                  <a:lnTo>
                    <a:pt x="1878332" y="44281"/>
                  </a:lnTo>
                  <a:lnTo>
                    <a:pt x="1815658" y="48351"/>
                  </a:lnTo>
                  <a:lnTo>
                    <a:pt x="1753560" y="52576"/>
                  </a:lnTo>
                  <a:lnTo>
                    <a:pt x="1692065" y="56953"/>
                  </a:lnTo>
                  <a:lnTo>
                    <a:pt x="1631198" y="61478"/>
                  </a:lnTo>
                  <a:lnTo>
                    <a:pt x="1570985" y="66149"/>
                  </a:lnTo>
                  <a:lnTo>
                    <a:pt x="1511454" y="70963"/>
                  </a:lnTo>
                  <a:lnTo>
                    <a:pt x="1452629" y="75916"/>
                  </a:lnTo>
                  <a:lnTo>
                    <a:pt x="1394538" y="81005"/>
                  </a:lnTo>
                  <a:lnTo>
                    <a:pt x="1337206" y="86228"/>
                  </a:lnTo>
                  <a:lnTo>
                    <a:pt x="1280660" y="91580"/>
                  </a:lnTo>
                  <a:lnTo>
                    <a:pt x="1224926" y="97061"/>
                  </a:lnTo>
                  <a:lnTo>
                    <a:pt x="1170030" y="102665"/>
                  </a:lnTo>
                  <a:lnTo>
                    <a:pt x="1115998" y="108390"/>
                  </a:lnTo>
                  <a:lnTo>
                    <a:pt x="1062856" y="114233"/>
                  </a:lnTo>
                  <a:lnTo>
                    <a:pt x="1010631" y="120191"/>
                  </a:lnTo>
                  <a:lnTo>
                    <a:pt x="959349" y="126261"/>
                  </a:lnTo>
                  <a:lnTo>
                    <a:pt x="909036" y="132440"/>
                  </a:lnTo>
                  <a:lnTo>
                    <a:pt x="859718" y="138724"/>
                  </a:lnTo>
                  <a:lnTo>
                    <a:pt x="811421" y="145111"/>
                  </a:lnTo>
                  <a:lnTo>
                    <a:pt x="764172" y="151598"/>
                  </a:lnTo>
                  <a:lnTo>
                    <a:pt x="717997" y="158181"/>
                  </a:lnTo>
                  <a:lnTo>
                    <a:pt x="672922" y="164858"/>
                  </a:lnTo>
                  <a:lnTo>
                    <a:pt x="628972" y="171624"/>
                  </a:lnTo>
                  <a:lnTo>
                    <a:pt x="586175" y="178479"/>
                  </a:lnTo>
                  <a:lnTo>
                    <a:pt x="544557" y="185417"/>
                  </a:lnTo>
                  <a:lnTo>
                    <a:pt x="504143" y="192437"/>
                  </a:lnTo>
                  <a:lnTo>
                    <a:pt x="464960" y="199534"/>
                  </a:lnTo>
                  <a:lnTo>
                    <a:pt x="427034" y="206707"/>
                  </a:lnTo>
                  <a:lnTo>
                    <a:pt x="355058" y="221265"/>
                  </a:lnTo>
                  <a:lnTo>
                    <a:pt x="288424" y="236086"/>
                  </a:lnTo>
                  <a:lnTo>
                    <a:pt x="227343" y="251146"/>
                  </a:lnTo>
                  <a:lnTo>
                    <a:pt x="172023" y="266421"/>
                  </a:lnTo>
                  <a:lnTo>
                    <a:pt x="122674" y="281884"/>
                  </a:lnTo>
                  <a:lnTo>
                    <a:pt x="79506" y="297513"/>
                  </a:lnTo>
                  <a:lnTo>
                    <a:pt x="42727" y="313283"/>
                  </a:lnTo>
                  <a:lnTo>
                    <a:pt x="12549" y="329168"/>
                  </a:lnTo>
                  <a:lnTo>
                    <a:pt x="0" y="33714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5214943" y="3384757"/>
              <a:ext cx="76200" cy="84455"/>
            </a:xfrm>
            <a:custGeom>
              <a:avLst/>
              <a:gdLst/>
              <a:ahLst/>
              <a:cxnLst/>
              <a:rect l="l" t="t" r="r" b="b"/>
              <a:pathLst>
                <a:path w="76200" h="84454" extrusionOk="0">
                  <a:moveTo>
                    <a:pt x="14630" y="0"/>
                  </a:moveTo>
                  <a:lnTo>
                    <a:pt x="0" y="83934"/>
                  </a:lnTo>
                  <a:lnTo>
                    <a:pt x="75920" y="45288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89"/>
          <p:cNvGrpSpPr/>
          <p:nvPr/>
        </p:nvGrpSpPr>
        <p:grpSpPr>
          <a:xfrm>
            <a:off x="1447800" y="4334971"/>
            <a:ext cx="609655" cy="76200"/>
            <a:chOff x="1447800" y="4334971"/>
            <a:chExt cx="609655" cy="76200"/>
          </a:xfrm>
        </p:grpSpPr>
        <p:sp>
          <p:nvSpPr>
            <p:cNvPr id="1933" name="Google Shape;1933;p89"/>
            <p:cNvSpPr/>
            <p:nvPr/>
          </p:nvSpPr>
          <p:spPr>
            <a:xfrm>
              <a:off x="1447800" y="4335462"/>
              <a:ext cx="546735" cy="38735"/>
            </a:xfrm>
            <a:custGeom>
              <a:avLst/>
              <a:gdLst/>
              <a:ahLst/>
              <a:cxnLst/>
              <a:rect l="l" t="t" r="r" b="b"/>
              <a:pathLst>
                <a:path w="546735" h="38735" extrusionOk="0">
                  <a:moveTo>
                    <a:pt x="0" y="0"/>
                  </a:moveTo>
                  <a:lnTo>
                    <a:pt x="546252" y="3840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1978715" y="4334971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 extrusionOk="0">
                  <a:moveTo>
                    <a:pt x="5346" y="0"/>
                  </a:moveTo>
                  <a:lnTo>
                    <a:pt x="0" y="76009"/>
                  </a:lnTo>
                  <a:lnTo>
                    <a:pt x="78689" y="43357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5" name="Google Shape;1935;p89"/>
          <p:cNvGrpSpPr/>
          <p:nvPr/>
        </p:nvGrpSpPr>
        <p:grpSpPr>
          <a:xfrm>
            <a:off x="3203575" y="4191003"/>
            <a:ext cx="4068770" cy="1981197"/>
            <a:chOff x="3203575" y="4191003"/>
            <a:chExt cx="4068770" cy="1981197"/>
          </a:xfrm>
        </p:grpSpPr>
        <p:sp>
          <p:nvSpPr>
            <p:cNvPr id="1936" name="Google Shape;1936;p89"/>
            <p:cNvSpPr/>
            <p:nvPr/>
          </p:nvSpPr>
          <p:spPr>
            <a:xfrm>
              <a:off x="3203575" y="4254500"/>
              <a:ext cx="484505" cy="123825"/>
            </a:xfrm>
            <a:custGeom>
              <a:avLst/>
              <a:gdLst/>
              <a:ahLst/>
              <a:cxnLst/>
              <a:rect l="l" t="t" r="r" b="b"/>
              <a:pathLst>
                <a:path w="484504" h="123825" extrusionOk="0">
                  <a:moveTo>
                    <a:pt x="0" y="123825"/>
                  </a:moveTo>
                  <a:lnTo>
                    <a:pt x="484187" y="123825"/>
                  </a:lnTo>
                  <a:lnTo>
                    <a:pt x="484187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3649670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3203575" y="4254500"/>
              <a:ext cx="2011680" cy="700405"/>
            </a:xfrm>
            <a:custGeom>
              <a:avLst/>
              <a:gdLst/>
              <a:ahLst/>
              <a:cxnLst/>
              <a:rect l="l" t="t" r="r" b="b"/>
              <a:pathLst>
                <a:path w="2011679" h="700404" extrusionOk="0">
                  <a:moveTo>
                    <a:pt x="0" y="700087"/>
                  </a:moveTo>
                  <a:lnTo>
                    <a:pt x="2011362" y="700087"/>
                  </a:lnTo>
                  <a:lnTo>
                    <a:pt x="20113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51768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89"/>
            <p:cNvSpPr/>
            <p:nvPr/>
          </p:nvSpPr>
          <p:spPr>
            <a:xfrm>
              <a:off x="3203575" y="4254501"/>
              <a:ext cx="3021330" cy="1310005"/>
            </a:xfrm>
            <a:custGeom>
              <a:avLst/>
              <a:gdLst/>
              <a:ahLst/>
              <a:cxnLst/>
              <a:rect l="l" t="t" r="r" b="b"/>
              <a:pathLst>
                <a:path w="3021329" h="1310004" extrusionOk="0">
                  <a:moveTo>
                    <a:pt x="0" y="1309687"/>
                  </a:moveTo>
                  <a:lnTo>
                    <a:pt x="3021012" y="1309687"/>
                  </a:lnTo>
                  <a:lnTo>
                    <a:pt x="30210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89"/>
            <p:cNvSpPr/>
            <p:nvPr/>
          </p:nvSpPr>
          <p:spPr>
            <a:xfrm>
              <a:off x="618649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89"/>
            <p:cNvSpPr/>
            <p:nvPr/>
          </p:nvSpPr>
          <p:spPr>
            <a:xfrm>
              <a:off x="3203575" y="4254500"/>
              <a:ext cx="4030979" cy="1917700"/>
            </a:xfrm>
            <a:custGeom>
              <a:avLst/>
              <a:gdLst/>
              <a:ahLst/>
              <a:cxnLst/>
              <a:rect l="l" t="t" r="r" b="b"/>
              <a:pathLst>
                <a:path w="4030979" h="1917700" extrusionOk="0">
                  <a:moveTo>
                    <a:pt x="0" y="1917700"/>
                  </a:moveTo>
                  <a:lnTo>
                    <a:pt x="4030662" y="1917700"/>
                  </a:lnTo>
                  <a:lnTo>
                    <a:pt x="40306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89"/>
            <p:cNvSpPr/>
            <p:nvPr/>
          </p:nvSpPr>
          <p:spPr>
            <a:xfrm>
              <a:off x="71961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4" name="Google Shape;1944;p8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945" name="Google Shape;1945;p8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12" name="Google Shape;212;p9"/>
          <p:cNvGraphicFramePr/>
          <p:nvPr/>
        </p:nvGraphicFramePr>
        <p:xfrm>
          <a:off x="440690" y="233272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835150"/>
                <a:gridCol w="476875"/>
                <a:gridCol w="4723125"/>
                <a:gridCol w="60325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 %u”, 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P = %u”, *P);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= %u”, 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Q = %u”, 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622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at value of Q = %u”, **Q);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950150">
                <a:tc>
                  <a:txBody>
                    <a:bodyPr/>
                    <a:lstStyle/>
                    <a:p>
                      <a:pPr marL="31750" marR="42671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Therefore,   X == *P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041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98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== *Q	AND	X == **Q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951" name="Google Shape;1951;p9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952" name="Google Shape;1952;p9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53" name="Google Shape;1953;p90"/>
          <p:cNvSpPr txBox="1"/>
          <p:nvPr/>
        </p:nvSpPr>
        <p:spPr>
          <a:xfrm>
            <a:off x="840739" y="1962507"/>
            <a:ext cx="7665084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pointer variable continues to point to some  de-allocated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22352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 may cause segment related run-  time errors. The famous segmentation fault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leakage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66421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exists no pointer or reference to a  dynamically allocated memory area.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limit the programs capabilities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are e.g. of bad programming practices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59" name="Google Shape;1959;p9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60" name="Google Shape;1960;p9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61" name="Google Shape;1961;p91"/>
          <p:cNvSpPr txBox="1"/>
          <p:nvPr/>
        </p:nvSpPr>
        <p:spPr>
          <a:xfrm>
            <a:off x="764540" y="1941766"/>
            <a:ext cx="274383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***P1;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*P2[5];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(*P3)[5];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2" name="Google Shape;1962;p91"/>
          <p:cNvSpPr txBox="1"/>
          <p:nvPr/>
        </p:nvSpPr>
        <p:spPr>
          <a:xfrm>
            <a:off x="4574540" y="2014918"/>
            <a:ext cx="4201795" cy="346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 pointer to  pointer to pointer to 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7020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an array of 5  elements of type  pointer to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 array of 5 elements 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9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68" name="Google Shape;1968;p92"/>
          <p:cNvSpPr txBox="1"/>
          <p:nvPr/>
        </p:nvSpPr>
        <p:spPr>
          <a:xfrm>
            <a:off x="3621151" y="6235630"/>
            <a:ext cx="278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elements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9" name="Google Shape;1969;p92"/>
          <p:cNvSpPr txBox="1"/>
          <p:nvPr/>
        </p:nvSpPr>
        <p:spPr>
          <a:xfrm>
            <a:off x="6103501" y="6235625"/>
            <a:ext cx="52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0" name="Google Shape;1970;p92"/>
          <p:cNvSpPr txBox="1"/>
          <p:nvPr/>
        </p:nvSpPr>
        <p:spPr>
          <a:xfrm>
            <a:off x="6626701" y="6235625"/>
            <a:ext cx="84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1" name="Google Shape;1971;p92"/>
          <p:cNvSpPr txBox="1"/>
          <p:nvPr/>
        </p:nvSpPr>
        <p:spPr>
          <a:xfrm>
            <a:off x="7473903" y="6235625"/>
            <a:ext cx="847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en-US" sz="21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92</a:t>
            </a:r>
            <a:endParaRPr sz="2100" baseline="-25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2" name="Google Shape;1972;p92"/>
          <p:cNvSpPr txBox="1"/>
          <p:nvPr/>
        </p:nvSpPr>
        <p:spPr>
          <a:xfrm>
            <a:off x="764540" y="1941766"/>
            <a:ext cx="347408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(*P4)[4][5];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*P5[2][3];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*(*P6)[2][3];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3" name="Google Shape;1973;p92"/>
          <p:cNvSpPr txBox="1"/>
          <p:nvPr/>
        </p:nvSpPr>
        <p:spPr>
          <a:xfrm>
            <a:off x="4238625" y="2014925"/>
            <a:ext cx="45378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 is a pointer to an  array of 4 elements  of type array of 5  elements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6766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P5 is an array of 2  elements of type  array of 3 elements  of type int pointer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P6 is a pointer to an  array of 2 elements  of type array of 3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9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79" name="Google Shape;1979;p9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980" name="Google Shape;1980;p9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81" name="Google Shape;1981;p93"/>
          <p:cNvSpPr txBox="1"/>
          <p:nvPr/>
        </p:nvSpPr>
        <p:spPr>
          <a:xfrm>
            <a:off x="764540" y="1941766"/>
            <a:ext cx="3656965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*F1();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(*F2())[4];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(*F3())[3][4];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(*F4)(char);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2" name="Google Shape;1982;p93"/>
          <p:cNvSpPr txBox="1"/>
          <p:nvPr/>
        </p:nvSpPr>
        <p:spPr>
          <a:xfrm>
            <a:off x="4574540" y="2016442"/>
            <a:ext cx="42093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177165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is function  returning int pointer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 is a function  returning pointer to  array of 4 elements of 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 is a function  returning pointer to a  3x4 array of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52425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F4 is a pointer to  function taking char  and returning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9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88" name="Google Shape;1988;p9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1989" name="Google Shape;1989;p9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90" name="Google Shape;1990;p94"/>
          <p:cNvSpPr txBox="1"/>
          <p:nvPr/>
        </p:nvSpPr>
        <p:spPr>
          <a:xfrm>
            <a:off x="1261427" y="2048446"/>
            <a:ext cx="7518400" cy="181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42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Dynamically allocate memory for storing  triangular arrays.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Using the regular 2-D array wastes half  of the memory.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95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95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95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3-D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95"/>
          <p:cNvSpPr txBox="1"/>
          <p:nvPr/>
        </p:nvSpPr>
        <p:spPr>
          <a:xfrm>
            <a:off x="1588897" y="3917696"/>
            <a:ext cx="596328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how to teach these.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9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3-D Arrays</a:t>
            </a:r>
            <a:endParaRPr/>
          </a:p>
        </p:txBody>
      </p:sp>
      <p:sp>
        <p:nvSpPr>
          <p:cNvPr id="2004" name="Google Shape;2004;p96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5" name="Google Shape;2005;p9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06" name="Google Shape;2006;p96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A small revision: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1-D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2-D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A[m][n]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*A[m]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(*A)[n]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7" name="Google Shape;2007;p96"/>
          <p:cNvSpPr txBox="1"/>
          <p:nvPr/>
        </p:nvSpPr>
        <p:spPr>
          <a:xfrm>
            <a:off x="5107940" y="2002541"/>
            <a:ext cx="3326765" cy="309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3-D Arrays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A[x][y][z]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*A[x][y]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**A[x]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***A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(*A)[y][z]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(*A)[y]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13" name="Google Shape;2013;p9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9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15" name="Google Shape;2015;p97"/>
          <p:cNvSpPr txBox="1"/>
          <p:nvPr/>
        </p:nvSpPr>
        <p:spPr>
          <a:xfrm>
            <a:off x="1261427" y="2048446"/>
            <a:ext cx="7377430" cy="355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function that returns an array of size  5 with its elements initialized to 0.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func1()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{0};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9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1" name="Google Shape;2021;p98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9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23" name="Google Shape;2023;p98"/>
          <p:cNvSpPr txBox="1"/>
          <p:nvPr/>
        </p:nvSpPr>
        <p:spPr>
          <a:xfrm>
            <a:off x="1261425" y="2002550"/>
            <a:ext cx="60588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func2()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A[5] = {0};  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9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9" name="Google Shape;2029;p99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0" name="Google Shape;2030;p9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1" name="Google Shape;2031;p99"/>
          <p:cNvSpPr txBox="1"/>
          <p:nvPr/>
        </p:nvSpPr>
        <p:spPr>
          <a:xfrm>
            <a:off x="1261427" y="2002541"/>
            <a:ext cx="70560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func3()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*A =malloc(5*sizeof(int));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9951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8462</Words>
  <Application>Microsoft Office PowerPoint</Application>
  <PresentationFormat>On-screen Show (4:3)</PresentationFormat>
  <Paragraphs>3047</Paragraphs>
  <Slides>138</Slides>
  <Notes>138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6" baseType="lpstr">
      <vt:lpstr>Courier New</vt:lpstr>
      <vt:lpstr>Tahoma</vt:lpstr>
      <vt:lpstr>Trebuchet MS</vt:lpstr>
      <vt:lpstr>Calibri</vt:lpstr>
      <vt:lpstr>Noto Sans Symbols</vt:lpstr>
      <vt:lpstr>Times New Roman</vt:lpstr>
      <vt:lpstr>Arial</vt:lpstr>
      <vt:lpstr>Office Theme</vt:lpstr>
      <vt:lpstr>Sandeep  Jain</vt:lpstr>
      <vt:lpstr>What is a pointer?</vt:lpstr>
      <vt:lpstr>Basics</vt:lpstr>
      <vt:lpstr>Basics</vt:lpstr>
      <vt:lpstr>Basics</vt:lpstr>
      <vt:lpstr>Basics</vt:lpstr>
      <vt:lpstr>Basics</vt:lpstr>
      <vt:lpstr>Basics</vt:lpstr>
      <vt:lpstr>Basics</vt:lpstr>
      <vt:lpstr>Pointer declarations</vt:lpstr>
      <vt:lpstr>Quiz time</vt:lpstr>
      <vt:lpstr>Pointer declarations</vt:lpstr>
      <vt:lpstr>Pointer declarations</vt:lpstr>
      <vt:lpstr>Pointer declarations</vt:lpstr>
      <vt:lpstr>Pointer declarations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Pointers &amp; const</vt:lpstr>
      <vt:lpstr>Pointers &amp; const</vt:lpstr>
      <vt:lpstr>Pointers &amp; const</vt:lpstr>
      <vt:lpstr>Pointers &amp; const</vt:lpstr>
      <vt:lpstr>Pointer arithmetic</vt:lpstr>
      <vt:lpstr>Pointer arithmetic</vt:lpstr>
      <vt:lpstr>Break: sizeof operator</vt:lpstr>
      <vt:lpstr>Break: sizeof operator</vt:lpstr>
      <vt:lpstr>Break: sizeof operator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Quiz time</vt:lpstr>
      <vt:lpstr>PowerPoint Presentation</vt:lpstr>
      <vt:lpstr>2-D Arrays</vt:lpstr>
      <vt:lpstr>2-D Arrays</vt:lpstr>
      <vt:lpstr>Break: Special cases</vt:lpstr>
      <vt:lpstr>Break: Special cases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Quiz time</vt:lpstr>
      <vt:lpstr>Dynamic allocation</vt:lpstr>
      <vt:lpstr>Break: Declarations</vt:lpstr>
      <vt:lpstr>Break: Declarations</vt:lpstr>
      <vt:lpstr>Break: Declarations</vt:lpstr>
      <vt:lpstr>Quiz time</vt:lpstr>
      <vt:lpstr>PowerPoint Presentation</vt:lpstr>
      <vt:lpstr>3-D Arrays</vt:lpstr>
      <vt:lpstr>Pointer return types</vt:lpstr>
      <vt:lpstr>Pointer return types</vt:lpstr>
      <vt:lpstr>Pointer return types</vt:lpstr>
      <vt:lpstr>Pointer return types</vt:lpstr>
      <vt:lpstr>Pointer return types</vt:lpstr>
      <vt:lpstr>Some more e.g.</vt:lpstr>
      <vt:lpstr>Some more e.g.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 Jain</dc:title>
  <dc:creator>Sandeep Jain</dc:creator>
  <cp:lastModifiedBy>Sumit kumar</cp:lastModifiedBy>
  <cp:revision>3</cp:revision>
  <dcterms:created xsi:type="dcterms:W3CDTF">2024-08-24T15:42:25Z</dcterms:created>
  <dcterms:modified xsi:type="dcterms:W3CDTF">2024-09-05T18:03:53Z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2010-05-29T00:00:00Z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2024-08-24T00:00:00Z</vt:filetime>
  </property>
</Properties>
</file>