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B6DAED-BC0D-4CE3-ABEC-E41B2634C5D9}">
  <a:tblStyle styleId="{90B6DAED-BC0D-4CE3-ABEC-E41B2634C5D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9DDF9EF-AD39-48CE-825A-CDAA050E969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b="1" sz="6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 i="0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hyperlink" Target="https://technofaq.org/posts/2018/01/the-role-of-big-data-in-strengthening-machine-learning-projects/" TargetMode="External"/><Relationship Id="rId5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US"/>
              <a:t>Performance Measures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Threshold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Threshold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Output of Logistic regression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8409" y="1960130"/>
            <a:ext cx="58674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650836" y="619265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Unit-9, Lecture-41 &amp; 42:  https://nptel.ac.in/courses/106/107/106107220/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Performance measures (contd…)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838200" y="2706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{90B6DAED-BC0D-4CE3-ABEC-E41B2634C5D9}</a:tableStyleId>
              </a:tblPr>
              <a:tblGrid>
                <a:gridCol w="2064900"/>
                <a:gridCol w="2064900"/>
                <a:gridCol w="2064900"/>
                <a:gridCol w="2064900"/>
              </a:tblGrid>
              <a:tr h="757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877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757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 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Type-II error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8034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Type-I error</a:t>
                      </a:r>
                      <a:endParaRPr b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/>
              <a:t>ROC: Receiver Operator Characteristics Curve </a:t>
            </a:r>
            <a:endParaRPr sz="360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ROC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Effect of threshold on Sensitivity and Specificity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ROC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Good and Bad Classifiers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Steps involved in Machine Learning </a:t>
            </a:r>
            <a:endParaRPr/>
          </a:p>
        </p:txBody>
      </p:sp>
      <p:pic>
        <p:nvPicPr>
          <p:cNvPr id="91" name="Google Shape;9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3809" y="1825625"/>
            <a:ext cx="944438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373809" y="6176963"/>
            <a:ext cx="944438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This Photo</a:t>
            </a: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Unknown Author is licensed under </a:t>
            </a:r>
            <a:r>
              <a:rPr b="0" i="0" lang="en-US" sz="9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 BY-SA-NC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Analysis of Different points in ROC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Corner points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A(0,1): best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B(1,0): wrost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C(0,0): ultra-conservative i.e. every sample is -ve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D(1,1): Ultra-liberal i.e. every sample is +ve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Above diagonal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X(0.1, 0.6), Y(0.2,0.7), Z(0.2, 0.5)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Below diagonal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W(0.4,0.2)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Validation Measures for Clustering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External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external information not present in the data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measures evaluate the goodness of a clustering structure without respect to external information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Validation Measures for Clustering</a:t>
            </a:r>
            <a:endParaRPr/>
          </a:p>
        </p:txBody>
      </p:sp>
      <p:pic>
        <p:nvPicPr>
          <p:cNvPr id="213" name="Google Shape;213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9301" l="14016" r="16387" t="25590"/>
          <a:stretch/>
        </p:blipFill>
        <p:spPr>
          <a:xfrm>
            <a:off x="1211365" y="1825625"/>
            <a:ext cx="976926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References 	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Ethem Alpaydin. 2010. Introduction to Machine Learning (2nd. ed.). The MIT Press.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Unit-9, Lecture-41 &amp; 42:  https://nptel.ac.in/courses/106/107/106107220/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Tabular summarization of the performance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2844799" y="31032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{90B6DAED-BC0D-4CE3-ABEC-E41B2634C5D9}</a:tableStyleId>
              </a:tblPr>
              <a:tblGrid>
                <a:gridCol w="1528625"/>
                <a:gridCol w="1528625"/>
                <a:gridCol w="1528625"/>
                <a:gridCol w="1528625"/>
              </a:tblGrid>
              <a:tr h="67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78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676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717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</a:t>
                      </a:r>
                      <a:endParaRPr sz="24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Confusion Matrix (contd…)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Cat vs Dog classification problem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838200" y="28070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{39DDF9EF-AD39-48CE-825A-CDAA050E9691}</a:tableStyleId>
              </a:tblPr>
              <a:tblGrid>
                <a:gridCol w="1108375"/>
                <a:gridCol w="789300"/>
                <a:gridCol w="948825"/>
                <a:gridCol w="948825"/>
                <a:gridCol w="948825"/>
                <a:gridCol w="948825"/>
                <a:gridCol w="948825"/>
                <a:gridCol w="948825"/>
                <a:gridCol w="948825"/>
                <a:gridCol w="948825"/>
                <a:gridCol w="9488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Actual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Observed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6"/>
          <p:cNvGraphicFramePr/>
          <p:nvPr/>
        </p:nvGraphicFramePr>
        <p:xfrm>
          <a:off x="2641599" y="3879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{90B6DAED-BC0D-4CE3-ABEC-E41B2634C5D9}</a:tableStyleId>
              </a:tblPr>
              <a:tblGrid>
                <a:gridCol w="1507825"/>
                <a:gridCol w="1507825"/>
                <a:gridCol w="1507825"/>
                <a:gridCol w="1507825"/>
              </a:tblGrid>
              <a:tr h="49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77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4917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773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Performance Measures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Accuracy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Sensitivity or Recall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214255" y="2512292"/>
            <a:ext cx="3472872" cy="6976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144983" y="4862946"/>
            <a:ext cx="3472872" cy="6976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Performance measures (contd…)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87490" y="1825625"/>
            <a:ext cx="406630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Accuracy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Comment on the classifier, if accuracy is 80% ?</a:t>
            </a:r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838200" y="27061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{90B6DAED-BC0D-4CE3-ABEC-E41B2634C5D9}</a:tableStyleId>
              </a:tblPr>
              <a:tblGrid>
                <a:gridCol w="1528625"/>
                <a:gridCol w="1528625"/>
                <a:gridCol w="1528625"/>
                <a:gridCol w="1528625"/>
              </a:tblGrid>
              <a:tr h="676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 hMerge="1"/>
              </a:tr>
              <a:tr h="783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6765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  <a:tr h="7175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Performance Measures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True Positive Fraction (Sensitivity)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False Positive Fraction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1-Specificity 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214255" y="2512292"/>
            <a:ext cx="3472872" cy="6976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144983" y="4862946"/>
            <a:ext cx="3472872" cy="6976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Decision Model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Threshold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