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A8E604-B35C-4847-AACE-AD848D2A1A1A}">
  <a:tblStyle styleId="{63A8E604-B35C-4847-AACE-AD848D2A1A1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b="1" sz="6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 i="0" sz="4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7.png"/><Relationship Id="rId6" Type="http://schemas.openxmlformats.org/officeDocument/2006/relationships/image" Target="../media/image39.png"/><Relationship Id="rId7" Type="http://schemas.openxmlformats.org/officeDocument/2006/relationships/image" Target="../media/image41.png"/><Relationship Id="rId8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9.png"/><Relationship Id="rId4" Type="http://schemas.openxmlformats.org/officeDocument/2006/relationships/image" Target="../media/image6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2.png"/><Relationship Id="rId4" Type="http://schemas.openxmlformats.org/officeDocument/2006/relationships/image" Target="../media/image6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7.png"/><Relationship Id="rId4" Type="http://schemas.openxmlformats.org/officeDocument/2006/relationships/image" Target="../media/image6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0.png"/><Relationship Id="rId4" Type="http://schemas.openxmlformats.org/officeDocument/2006/relationships/image" Target="../media/image69.png"/><Relationship Id="rId5" Type="http://schemas.openxmlformats.org/officeDocument/2006/relationships/image" Target="../media/image7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lang="en-US"/>
              <a:t>Linear Regression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838200" y="365125"/>
            <a:ext cx="3502891" cy="2664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</a:t>
            </a:r>
            <a:br>
              <a:rPr lang="en-US"/>
            </a:br>
            <a:r>
              <a:rPr lang="en-US"/>
              <a:t>contd…</a:t>
            </a:r>
            <a:endParaRPr/>
          </a:p>
        </p:txBody>
      </p:sp>
      <p:pic>
        <p:nvPicPr>
          <p:cNvPr id="163" name="Google Shape;16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0528" y="990960"/>
            <a:ext cx="6900180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1492" y="5045969"/>
            <a:ext cx="8053532" cy="143211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</a:t>
            </a:r>
            <a:endParaRPr/>
          </a:p>
        </p:txBody>
      </p:sp>
      <p:pic>
        <p:nvPicPr>
          <p:cNvPr id="171" name="Google Shape;17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6545" y="1690688"/>
            <a:ext cx="8638909" cy="498794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/>
          <p:nvPr/>
        </p:nvSpPr>
        <p:spPr>
          <a:xfrm>
            <a:off x="6096001" y="1801091"/>
            <a:ext cx="3870036" cy="3657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Question 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following set of points: {(-2 , -1) , (1 , 1) , (3 , 2)}</a:t>
            </a:r>
            <a:endParaRPr/>
          </a:p>
          <a:p>
            <a:pPr indent="0" lvl="0" marL="2682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br>
              <a:rPr b="0" i="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Find the least square regression line for the given data points.</a:t>
            </a:r>
            <a:endParaRPr/>
          </a:p>
          <a:p>
            <a:pPr indent="0" lvl="0" marL="2682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0" i="0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Plot the given points and the regression line in the same rectangular system of axes.</a:t>
            </a:r>
            <a:r>
              <a:rPr lang="en-US" sz="3600"/>
              <a:t> </a:t>
            </a:r>
            <a:endParaRPr/>
          </a:p>
          <a:p>
            <a:pPr indent="0" lvl="0" marL="2682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Find the value of y for x=0.</a:t>
            </a:r>
            <a:br>
              <a:rPr lang="en-US" sz="3600"/>
            </a:br>
            <a:endParaRPr sz="3600"/>
          </a:p>
        </p:txBody>
      </p:sp>
      <p:sp>
        <p:nvSpPr>
          <p:cNvPr id="180" name="Google Shape;180;p24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Hypothesis function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7" name="Google Shape;187;p25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Cost function 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079" l="-1216" r="-1157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3008746" y="3652304"/>
            <a:ext cx="5708074" cy="9388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2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5" name="Google Shape;195;p26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Gradient Descent Approach </a:t>
            </a:r>
            <a:endParaRPr/>
          </a:p>
        </p:txBody>
      </p:sp>
      <p:pic>
        <p:nvPicPr>
          <p:cNvPr id="201" name="Google Shape;201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831" y="1825625"/>
            <a:ext cx="753633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Gradient Descent Approach </a:t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2918692" y="2710475"/>
            <a:ext cx="6076018" cy="9408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0" name="Google Shape;210;p28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Gradient Descent Approach 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2183363" y="1895423"/>
            <a:ext cx="7361853" cy="21087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3047222" y="4387835"/>
            <a:ext cx="6274059" cy="4946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34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Gradient Descent Approach </a:t>
            </a: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2255676" y="2540646"/>
            <a:ext cx="6097554" cy="11005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2330321" y="3935891"/>
            <a:ext cx="6097554" cy="110055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1406590" y="2045904"/>
            <a:ext cx="60975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until converges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Question 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values of x and their corresponding values of y are shown in the table below</a:t>
            </a:r>
            <a:b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x: 0 1 2 3 4</a:t>
            </a:r>
            <a:b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y: 2 3 5 4 6</a:t>
            </a:r>
            <a:endParaRPr/>
          </a:p>
          <a:p>
            <a:pPr indent="-268288" lvl="0" marL="2682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b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Find the least square regression line y = ax + b.</a:t>
            </a:r>
            <a:b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Estimate the value of y when x = 10.</a:t>
            </a:r>
            <a:r>
              <a:rPr lang="en-US" sz="4000"/>
              <a:t> </a:t>
            </a:r>
            <a:br>
              <a:rPr lang="en-US" sz="4000"/>
            </a:br>
            <a:endParaRPr sz="4000"/>
          </a:p>
        </p:txBody>
      </p:sp>
      <p:sp>
        <p:nvSpPr>
          <p:cNvPr id="232" name="Google Shape;232;p31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Outline 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Linear regression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Why?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it is?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Estimation of coefficients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Least square approximation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Gradient descent Method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Numerical Question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Multivariate Linear regression method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Why?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Estimation of coefficients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Gradient descent Method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Normal Equation </a:t>
            </a:r>
            <a:endParaRPr/>
          </a:p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– Accessing the accuracy of the coefficients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Population regression line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</a:t>
            </a:r>
            <a:r>
              <a:rPr i="1" lang="en-US"/>
              <a:t>f</a:t>
            </a:r>
            <a:r>
              <a:rPr lang="en-US"/>
              <a:t>(X) is linear function,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Example, </a:t>
            </a: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2623127" y="2332243"/>
            <a:ext cx="6096000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38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2503055" y="3424600"/>
            <a:ext cx="6096000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538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2503055" y="4816170"/>
            <a:ext cx="60960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2" name="Google Shape;242;p32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– Accessing the accuracy of the model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The quality of a linear regression fit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residual standard error (RSE) and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R</a:t>
            </a:r>
            <a:r>
              <a:rPr baseline="30000" lang="en-US" sz="2800"/>
              <a:t>2</a:t>
            </a:r>
            <a:r>
              <a:rPr lang="en-US" sz="2800"/>
              <a:t> statistic</a:t>
            </a:r>
            <a:endParaRPr sz="2800"/>
          </a:p>
        </p:txBody>
      </p:sp>
      <p:sp>
        <p:nvSpPr>
          <p:cNvPr id="249" name="Google Shape;249;p33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– Accessing the accuracy of the model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residual standard error (RSE)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Measure of lack of fit of the model</a:t>
            </a:r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2144" y="3144838"/>
            <a:ext cx="6871855" cy="146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7844" y="4910426"/>
            <a:ext cx="3175501" cy="116919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/>
          <p:nvPr/>
        </p:nvSpPr>
        <p:spPr>
          <a:xfrm>
            <a:off x="5523345" y="3144838"/>
            <a:ext cx="3833091" cy="16306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4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– Accessing the accuracy of the model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</a:t>
            </a:r>
            <a:r>
              <a:rPr baseline="30000" lang="en-US"/>
              <a:t>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proportion of variance explained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Always takes on a value between 0 and 1, and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Independent of the scale of Y</a:t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7385" y="3808990"/>
            <a:ext cx="5048106" cy="1185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 rotWithShape="1">
          <a:blip r:embed="rId4">
            <a:alphaModFix/>
          </a:blip>
          <a:srcRect b="8087" l="0" r="0" t="0"/>
          <a:stretch/>
        </p:blipFill>
        <p:spPr>
          <a:xfrm>
            <a:off x="3633932" y="5285753"/>
            <a:ext cx="3819814" cy="68546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/>
        </p:nvSpPr>
        <p:spPr>
          <a:xfrm>
            <a:off x="563418" y="5401051"/>
            <a:ext cx="279861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sum of squares</a:t>
            </a:r>
            <a:endParaRPr/>
          </a:p>
        </p:txBody>
      </p:sp>
      <p:sp>
        <p:nvSpPr>
          <p:cNvPr id="269" name="Google Shape;269;p35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– Accessing the accuracy of the model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/>
              <a:t>TSS measures the total variance in the response </a:t>
            </a:r>
            <a:r>
              <a:rPr b="0" i="1" lang="en-US"/>
              <a:t>Y </a:t>
            </a:r>
            <a:r>
              <a:rPr b="0" i="0" lang="en-US"/>
              <a:t>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/>
              <a:t>The amount of variability inherent in the response before the regression is performed.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/>
              <a:t>RSS measures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/>
              <a:t>The amount of variability that is left unexplained after performing the regression.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/>
              <a:t>TSS </a:t>
            </a:r>
            <a:r>
              <a:rPr b="0" i="1" lang="en-US"/>
              <a:t>– </a:t>
            </a:r>
            <a:r>
              <a:rPr b="0" i="0" lang="en-US"/>
              <a:t>RSS measures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amount of variability in the response that is explained (or removed) by performing the regression, </a:t>
            </a:r>
            <a:r>
              <a:rPr b="0" i="0" lang="en-US"/>
              <a:t> </a:t>
            </a:r>
            <a:endParaRPr/>
          </a:p>
        </p:txBody>
      </p:sp>
      <p:sp>
        <p:nvSpPr>
          <p:cNvPr id="276" name="Google Shape;276;p36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– Accessing the accuracy of the model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1" lang="en-US"/>
              <a:t>R</a:t>
            </a:r>
            <a:r>
              <a:rPr b="0" baseline="30000" i="0" lang="en-US"/>
              <a:t>2</a:t>
            </a:r>
            <a:r>
              <a:rPr b="0" i="0" lang="en-US"/>
              <a:t> measures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1" lang="en-US"/>
              <a:t>proportion of variability in Y that can be explained using X</a:t>
            </a:r>
            <a:r>
              <a:rPr b="0" i="0" lang="en-US"/>
              <a:t>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</a:t>
            </a:r>
            <a:r>
              <a:rPr baseline="30000" lang="en-US"/>
              <a:t>2</a:t>
            </a:r>
            <a:r>
              <a:rPr lang="en-US"/>
              <a:t> =1 ??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large proportion of the variability in the response has been explained by the regression</a:t>
            </a:r>
            <a:endParaRPr sz="3600"/>
          </a:p>
        </p:txBody>
      </p:sp>
      <p:sp>
        <p:nvSpPr>
          <p:cNvPr id="283" name="Google Shape;283;p37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– Accessing the accuracy of the model</a:t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734" y="2033154"/>
            <a:ext cx="75342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076" y="4704610"/>
            <a:ext cx="9688945" cy="74711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>
            <p:ph idx="11" type="ftr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Multivariate Linear Regression</a:t>
            </a:r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US" sz="2600"/>
              <a:t>Advertising example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Sales (in thousands of units) for a particular product as a function of advertising budgets (in thousands of dollars) for TV, radio, and newspaper media</a:t>
            </a:r>
            <a:endParaRPr/>
          </a:p>
        </p:txBody>
      </p:sp>
      <p:sp>
        <p:nvSpPr>
          <p:cNvPr id="298" name="Google Shape;298;p39"/>
          <p:cNvSpPr txBox="1"/>
          <p:nvPr/>
        </p:nvSpPr>
        <p:spPr>
          <a:xfrm>
            <a:off x="4221018" y="4666742"/>
            <a:ext cx="3306833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38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9" name="Google Shape;299;p39"/>
          <p:cNvSpPr txBox="1"/>
          <p:nvPr/>
        </p:nvSpPr>
        <p:spPr>
          <a:xfrm>
            <a:off x="4669196" y="3999109"/>
            <a:ext cx="2858655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5755" l="0" r="0" t="-75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4027055" y="5269842"/>
            <a:ext cx="4166853" cy="400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63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1" name="Google Shape;301;p39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Multivariate Linear Regression</a:t>
            </a:r>
            <a:endParaRPr/>
          </a:p>
        </p:txBody>
      </p:sp>
      <p:pic>
        <p:nvPicPr>
          <p:cNvPr id="307" name="Google Shape;30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003" y="2352675"/>
            <a:ext cx="27622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7868" y="2266950"/>
            <a:ext cx="2857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0"/>
          <p:cNvPicPr preferRelativeResize="0"/>
          <p:nvPr/>
        </p:nvPicPr>
        <p:blipFill rotWithShape="1">
          <a:blip r:embed="rId5">
            <a:alphaModFix/>
          </a:blip>
          <a:srcRect b="0" l="0" r="0" t="4237"/>
          <a:stretch/>
        </p:blipFill>
        <p:spPr>
          <a:xfrm>
            <a:off x="8196983" y="2309812"/>
            <a:ext cx="278130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0"/>
          <p:cNvSpPr txBox="1"/>
          <p:nvPr/>
        </p:nvSpPr>
        <p:spPr>
          <a:xfrm>
            <a:off x="1062182" y="3551660"/>
            <a:ext cx="10067636" cy="234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unclear how to </a:t>
            </a: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single prediction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sales given levels of the three advertising media budgets, since each of the budgets is associated with a separate regression equation.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of the three regression equations </a:t>
            </a: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ignores the other two media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forming estimates for the regression coefficients.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4655127" y="1815584"/>
            <a:ext cx="2521527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2" name="Google Shape;312;p40"/>
          <p:cNvSpPr txBox="1"/>
          <p:nvPr/>
        </p:nvSpPr>
        <p:spPr>
          <a:xfrm>
            <a:off x="1145309" y="1860683"/>
            <a:ext cx="2179782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4589" l="0" r="0" t="-81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3" name="Google Shape;313;p40"/>
          <p:cNvSpPr txBox="1"/>
          <p:nvPr/>
        </p:nvSpPr>
        <p:spPr>
          <a:xfrm>
            <a:off x="7998978" y="1815584"/>
            <a:ext cx="317730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33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4" name="Google Shape;314;p40"/>
          <p:cNvSpPr txBox="1"/>
          <p:nvPr>
            <p:ph idx="11" type="ftr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Multivariate Linear Regression</a:t>
            </a:r>
            <a:endParaRPr/>
          </a:p>
        </p:txBody>
      </p:sp>
      <p:sp>
        <p:nvSpPr>
          <p:cNvPr id="320" name="Google Shape;320;p41"/>
          <p:cNvSpPr txBox="1"/>
          <p:nvPr/>
        </p:nvSpPr>
        <p:spPr>
          <a:xfrm>
            <a:off x="2960253" y="2087920"/>
            <a:ext cx="6811820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0665" l="-268" r="0" t="-133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1" name="Google Shape;321;p41"/>
          <p:cNvSpPr txBox="1"/>
          <p:nvPr/>
        </p:nvSpPr>
        <p:spPr>
          <a:xfrm>
            <a:off x="2618509" y="3429000"/>
            <a:ext cx="6954982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9330" l="-262" r="0" t="-10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2" name="Google Shape;322;p41"/>
          <p:cNvSpPr txBox="1"/>
          <p:nvPr/>
        </p:nvSpPr>
        <p:spPr>
          <a:xfrm>
            <a:off x="838200" y="2817091"/>
            <a:ext cx="55787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Multivariate Linear Regression: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41"/>
          <p:cNvSpPr txBox="1"/>
          <p:nvPr/>
        </p:nvSpPr>
        <p:spPr>
          <a:xfrm>
            <a:off x="3408218" y="3931702"/>
            <a:ext cx="42025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=number of features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number of samples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1"/>
          <p:cNvSpPr txBox="1"/>
          <p:nvPr>
            <p:ph idx="11" type="ftr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Why Linear Regression?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US" sz="2600"/>
              <a:t>Advertising example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Sales (in thousands of units) for a particular product as a function of advertising budgets (in thousands of dollars) for TV, radio, and newspaper media</a:t>
            </a:r>
            <a:r>
              <a:rPr lang="en-US" sz="1300"/>
              <a:t>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US" sz="2600"/>
              <a:t>Objective</a:t>
            </a:r>
            <a:r>
              <a:rPr b="0" i="1" lang="en-US" sz="2600">
                <a:solidFill>
                  <a:srgbClr val="000000"/>
                </a:solidFill>
              </a:rPr>
              <a:t>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Recommend a marketing plan for next year that will result in high product sales.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en-US" sz="2600"/>
              <a:t>Question?</a:t>
            </a:r>
            <a:endParaRPr/>
          </a:p>
          <a:p>
            <a:pPr indent="-228600" lvl="1" marL="685800" rtl="0" algn="just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What information would be useful in order to provide such a recommendation? 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838200" y="365125"/>
            <a:ext cx="631495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Multivariate Linear Regression</a:t>
            </a:r>
            <a:endParaRPr/>
          </a:p>
        </p:txBody>
      </p:sp>
      <p:sp>
        <p:nvSpPr>
          <p:cNvPr id="330" name="Google Shape;330;p42"/>
          <p:cNvSpPr txBox="1"/>
          <p:nvPr>
            <p:ph idx="11" type="ftr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  <p:pic>
        <p:nvPicPr>
          <p:cNvPr id="331" name="Google Shape;33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9751" y="881062"/>
            <a:ext cx="4429125" cy="50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084" y="5318125"/>
            <a:ext cx="78200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Hypothesis function</a:t>
            </a:r>
            <a:endParaRPr/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39" name="Google Shape;339;p43"/>
          <p:cNvSpPr txBox="1"/>
          <p:nvPr/>
        </p:nvSpPr>
        <p:spPr>
          <a:xfrm>
            <a:off x="2900219" y="4449785"/>
            <a:ext cx="6096000" cy="466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0" name="Google Shape;340;p43"/>
          <p:cNvSpPr txBox="1"/>
          <p:nvPr/>
        </p:nvSpPr>
        <p:spPr>
          <a:xfrm>
            <a:off x="2814783" y="5197984"/>
            <a:ext cx="6096000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0664" l="0" r="0" t="-3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1" name="Google Shape;341;p43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– Accessing the accuracy of the model</a:t>
            </a:r>
            <a:endParaRPr/>
          </a:p>
        </p:txBody>
      </p:sp>
      <p:pic>
        <p:nvPicPr>
          <p:cNvPr id="347" name="Google Shape;34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52407"/>
            <a:ext cx="10515600" cy="342404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4"/>
          <p:cNvSpPr txBox="1"/>
          <p:nvPr>
            <p:ph idx="11" type="ftr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Matrix Representation </a:t>
            </a:r>
            <a:endParaRPr/>
          </a:p>
        </p:txBody>
      </p:sp>
      <p:sp>
        <p:nvSpPr>
          <p:cNvPr id="354" name="Google Shape;354;p45"/>
          <p:cNvSpPr txBox="1"/>
          <p:nvPr>
            <p:ph idx="11" type="ftr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  <p:sp>
        <p:nvSpPr>
          <p:cNvPr id="355" name="Google Shape;355;p45"/>
          <p:cNvSpPr txBox="1"/>
          <p:nvPr/>
        </p:nvSpPr>
        <p:spPr>
          <a:xfrm>
            <a:off x="2623128" y="1959682"/>
            <a:ext cx="6096000" cy="5616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2580" l="0" r="0" t="-967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Cost function </a:t>
            </a:r>
            <a:endParaRPr/>
          </a:p>
        </p:txBody>
      </p:sp>
      <p:sp>
        <p:nvSpPr>
          <p:cNvPr id="361" name="Google Shape;361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measure the accuracy of the hypothesis function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Average of all the results of the hypothesis with inputs from x’s compared to actual output y’s.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62" name="Google Shape;362;p46"/>
          <p:cNvSpPr txBox="1"/>
          <p:nvPr/>
        </p:nvSpPr>
        <p:spPr>
          <a:xfrm>
            <a:off x="2484582" y="5073712"/>
            <a:ext cx="6096000" cy="8179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3" name="Google Shape;363;p46"/>
          <p:cNvSpPr txBox="1"/>
          <p:nvPr/>
        </p:nvSpPr>
        <p:spPr>
          <a:xfrm>
            <a:off x="1727200" y="3534628"/>
            <a:ext cx="6096000" cy="466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1838036" y="4190464"/>
            <a:ext cx="6096000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0525" l="0" r="0" t="-39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5" name="Google Shape;365;p46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Gradient descent method </a:t>
            </a:r>
            <a:endParaRPr/>
          </a:p>
        </p:txBody>
      </p:sp>
      <p:sp>
        <p:nvSpPr>
          <p:cNvPr id="371" name="Google Shape;371;p47"/>
          <p:cNvSpPr txBox="1"/>
          <p:nvPr/>
        </p:nvSpPr>
        <p:spPr>
          <a:xfrm>
            <a:off x="2586184" y="2622497"/>
            <a:ext cx="3929954" cy="8065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2" name="Google Shape;372;p47"/>
          <p:cNvSpPr txBox="1"/>
          <p:nvPr>
            <p:ph idx="11" type="ftr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  <p:sp>
        <p:nvSpPr>
          <p:cNvPr id="373" name="Google Shape;373;p47"/>
          <p:cNvSpPr txBox="1"/>
          <p:nvPr/>
        </p:nvSpPr>
        <p:spPr>
          <a:xfrm flipH="1">
            <a:off x="1458883" y="2189018"/>
            <a:ext cx="34363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 until converges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47"/>
          <p:cNvSpPr txBox="1"/>
          <p:nvPr/>
        </p:nvSpPr>
        <p:spPr>
          <a:xfrm flipH="1">
            <a:off x="1458883" y="3736109"/>
            <a:ext cx="34363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notation: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47"/>
          <p:cNvSpPr txBox="1"/>
          <p:nvPr/>
        </p:nvSpPr>
        <p:spPr>
          <a:xfrm>
            <a:off x="2611527" y="4214786"/>
            <a:ext cx="3929954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442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Gradient descent method </a:t>
            </a:r>
            <a:endParaRPr/>
          </a:p>
        </p:txBody>
      </p:sp>
      <p:sp>
        <p:nvSpPr>
          <p:cNvPr id="381" name="Google Shape;381;p48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  <p:sp>
        <p:nvSpPr>
          <p:cNvPr id="382" name="Google Shape;382;p48"/>
          <p:cNvSpPr txBox="1"/>
          <p:nvPr/>
        </p:nvSpPr>
        <p:spPr>
          <a:xfrm>
            <a:off x="2255676" y="2540646"/>
            <a:ext cx="6097554" cy="110055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3" name="Google Shape;383;p48"/>
          <p:cNvSpPr txBox="1"/>
          <p:nvPr/>
        </p:nvSpPr>
        <p:spPr>
          <a:xfrm>
            <a:off x="2330321" y="3935891"/>
            <a:ext cx="6097554" cy="11873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339" l="-149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4" name="Google Shape;384;p48"/>
          <p:cNvSpPr txBox="1"/>
          <p:nvPr/>
        </p:nvSpPr>
        <p:spPr>
          <a:xfrm>
            <a:off x="2067557" y="5204563"/>
            <a:ext cx="6097554" cy="42665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Normal equation method</a:t>
            </a:r>
            <a:endParaRPr/>
          </a:p>
        </p:txBody>
      </p:sp>
      <p:sp>
        <p:nvSpPr>
          <p:cNvPr id="390" name="Google Shape;390;p49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  <p:sp>
        <p:nvSpPr>
          <p:cNvPr id="391" name="Google Shape;391;p49"/>
          <p:cNvSpPr txBox="1"/>
          <p:nvPr/>
        </p:nvSpPr>
        <p:spPr>
          <a:xfrm>
            <a:off x="1625600" y="2783515"/>
            <a:ext cx="6096000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2" name="Google Shape;392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042" r="0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US" sz="4000"/>
              <a:t>Gradient descent method vs Normal Equation Method</a:t>
            </a:r>
            <a:endParaRPr sz="4000"/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399" name="Google Shape;399;p50"/>
          <p:cNvGraphicFramePr/>
          <p:nvPr/>
        </p:nvGraphicFramePr>
        <p:xfrm>
          <a:off x="1339272" y="26408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{63A8E604-B35C-4847-AACE-AD848D2A1A1A}</a:tableStyleId>
              </a:tblPr>
              <a:tblGrid>
                <a:gridCol w="2795550"/>
                <a:gridCol w="2795550"/>
                <a:gridCol w="2795550"/>
              </a:tblGrid>
              <a:tr h="49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Descent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 Eq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9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Complexity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</a:t>
                      </a:r>
                      <a:r>
                        <a:rPr i="1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</a:t>
                      </a:r>
                      <a:r>
                        <a:rPr baseline="30000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O(</a:t>
                      </a:r>
                      <a:r>
                        <a:rPr i="1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9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Learning Rate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Required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98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Iteration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Many iterations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iteration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0" name="Google Shape;400;p50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Practice Question </a:t>
            </a:r>
            <a:endParaRPr/>
          </a:p>
        </p:txBody>
      </p:sp>
      <p:sp>
        <p:nvSpPr>
          <p:cNvPr id="406" name="Google Shape;406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sales of a company (in million dollars) for each year are shown in the table below.</a:t>
            </a:r>
            <a:b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(year) 2005 2006 2007 2008 2009</a:t>
            </a:r>
            <a:b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(sales) 12 19 29 37 45</a:t>
            </a:r>
            <a:b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828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Find the least square regression line y = ax + b.</a:t>
            </a:r>
            <a:b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Use the least squares regression line as a model to estimate the sales of the company in 2012.</a:t>
            </a:r>
            <a:r>
              <a:rPr lang="en-US" sz="3200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Find the solution using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Direct formulas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Gradient Descent </a:t>
            </a:r>
            <a:br>
              <a:rPr lang="en-US"/>
            </a:br>
            <a:endParaRPr/>
          </a:p>
        </p:txBody>
      </p:sp>
      <p:sp>
        <p:nvSpPr>
          <p:cNvPr id="407" name="Google Shape;407;p51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Why Linear Regression?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1" lang="en-US" sz="3200">
                <a:solidFill>
                  <a:srgbClr val="000000"/>
                </a:solidFill>
              </a:rPr>
              <a:t>Is there a relationship between advertising budget and sales?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/>
              <a:t>Evidence of an association between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1" lang="en-US" sz="3200">
                <a:solidFill>
                  <a:srgbClr val="000000"/>
                </a:solidFill>
              </a:rPr>
              <a:t>How strong is the relationship between advertising budget and sales?</a:t>
            </a:r>
            <a:r>
              <a:rPr i="1" lang="en-US" sz="32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/>
              <a:t>Strength of this relationship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1" lang="en-US" sz="3200">
                <a:solidFill>
                  <a:srgbClr val="000000"/>
                </a:solidFill>
              </a:rPr>
              <a:t>Which media contribute to sales?</a:t>
            </a:r>
            <a:r>
              <a:rPr i="1" lang="en-US" sz="32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/>
              <a:t>Do just one or two of the media contribute?</a:t>
            </a:r>
            <a:endParaRPr/>
          </a:p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413" name="Google Shape;413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Linear Regression is a ___________ machine learning algorithm.</a:t>
            </a:r>
            <a:endParaRPr b="0" i="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/>
              <a:t>In a simple linear regression model (One independent variable), If we change the input variable by 1 unit. How much output variable will change?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mathematical Equation of Linear Regression Y = β1 + β2X + ϵ, (β1, β2) refers to __________</a:t>
            </a:r>
            <a:endParaRPr/>
          </a:p>
        </p:txBody>
      </p:sp>
      <p:sp>
        <p:nvSpPr>
          <p:cNvPr id="414" name="Google Shape;414;p52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420" name="Google Shape;420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many coefficients do you need to estimate in a simple linear regression model with two independent variables?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Linear regression model perfectly fits i.e., train error is zero, then test error _____________________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 of best fit or regression line is found when _____________</a:t>
            </a:r>
            <a:endParaRPr/>
          </a:p>
        </p:txBody>
      </p:sp>
      <p:sp>
        <p:nvSpPr>
          <p:cNvPr id="421" name="Google Shape;421;p53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</a:t>
            </a:r>
            <a:endParaRPr/>
          </a:p>
        </p:txBody>
      </p:sp>
      <p:pic>
        <p:nvPicPr>
          <p:cNvPr id="427" name="Google Shape;42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407" y="3626386"/>
            <a:ext cx="9119185" cy="284507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4"/>
          <p:cNvSpPr txBox="1"/>
          <p:nvPr>
            <p:ph idx="11" type="ftr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  <p:sp>
        <p:nvSpPr>
          <p:cNvPr id="429" name="Google Shape;429;p54"/>
          <p:cNvSpPr txBox="1"/>
          <p:nvPr/>
        </p:nvSpPr>
        <p:spPr>
          <a:xfrm>
            <a:off x="665017" y="1674674"/>
            <a:ext cx="1088458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</a:t>
            </a: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it make sense for the multiple regression to suggest no relationship between </a:t>
            </a:r>
            <a:r>
              <a:rPr b="0" i="0" lang="en-US" sz="200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</a:t>
            </a: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00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newspaper </a:t>
            </a: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the simple linear regression implies the opposite?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co-relation analysis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54"/>
          <p:cNvSpPr txBox="1"/>
          <p:nvPr/>
        </p:nvSpPr>
        <p:spPr>
          <a:xfrm>
            <a:off x="665017" y="3059668"/>
            <a:ext cx="105155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Newspaper </a:t>
            </a: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are a surrogate for </a:t>
            </a:r>
            <a:r>
              <a:rPr b="0" i="0" lang="en-US" sz="200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 </a:t>
            </a: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advertising; </a:t>
            </a:r>
            <a:r>
              <a:rPr b="0" i="0" lang="en-US" sz="200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newspaper </a:t>
            </a: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gets “credit” for the effect of </a:t>
            </a:r>
            <a:r>
              <a:rPr b="0" i="0" lang="en-US" sz="200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 </a:t>
            </a: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r>
              <a:rPr b="0" i="0" lang="en-US" sz="200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</a:t>
            </a:r>
            <a:r>
              <a:rPr b="0" i="0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</a:t>
            </a:r>
            <a:endParaRPr/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Advertising example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average effect on sales of a one-unit increase in TV is always β</a:t>
            </a:r>
            <a:r>
              <a:rPr baseline="-25000" lang="en-US"/>
              <a:t>1</a:t>
            </a:r>
            <a:r>
              <a:rPr lang="en-US"/>
              <a:t>, regardless of the amount spent on radio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change in the response Sales due to a one-unit change in TV is constant. It does not depends on TV</a:t>
            </a:r>
            <a:endParaRPr/>
          </a:p>
        </p:txBody>
      </p:sp>
      <p:sp>
        <p:nvSpPr>
          <p:cNvPr id="437" name="Google Shape;437;p55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</a:t>
            </a:r>
            <a:endParaRPr/>
          </a:p>
        </p:txBody>
      </p:sp>
      <p:sp>
        <p:nvSpPr>
          <p:cNvPr id="443" name="Google Shape;443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b="1" lang="en-US">
                <a:solidFill>
                  <a:srgbClr val="C00000"/>
                </a:solidFill>
              </a:rPr>
              <a:t>Assumptions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Additive assumption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effect of changes in a predictor X</a:t>
            </a:r>
            <a:r>
              <a:rPr baseline="-25000" i="1" lang="en-US"/>
              <a:t>j</a:t>
            </a:r>
            <a:r>
              <a:rPr lang="en-US"/>
              <a:t> on the response Y is independent of the values of the other predictors.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Linear assumption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change in the response Y due to a one-unit change in X</a:t>
            </a:r>
            <a:r>
              <a:rPr baseline="-25000" i="1" lang="en-US"/>
              <a:t>j</a:t>
            </a:r>
            <a:r>
              <a:rPr lang="en-US"/>
              <a:t> is constant, regardless of the value of X</a:t>
            </a:r>
            <a:r>
              <a:rPr baseline="-25000" i="1" lang="en-US"/>
              <a:t>j</a:t>
            </a:r>
            <a:endParaRPr baseline="-25000" i="1"/>
          </a:p>
        </p:txBody>
      </p:sp>
      <p:sp>
        <p:nvSpPr>
          <p:cNvPr id="444" name="Google Shape;444;p56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 (</a:t>
            </a:r>
            <a:r>
              <a:rPr b="1" lang="en-US"/>
              <a:t>Additive assumption)</a:t>
            </a:r>
            <a:endParaRPr/>
          </a:p>
        </p:txBody>
      </p:sp>
      <p:sp>
        <p:nvSpPr>
          <p:cNvPr id="450" name="Google Shape;450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Advertising example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average effect on sales of a one-unit increase in TV is always β</a:t>
            </a:r>
            <a:r>
              <a:rPr baseline="-25000" lang="en-US"/>
              <a:t>1</a:t>
            </a:r>
            <a:r>
              <a:rPr lang="en-US"/>
              <a:t>, regardless of the amount spent on radio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b="1" lang="en-US">
                <a:solidFill>
                  <a:srgbClr val="C00000"/>
                </a:solidFill>
              </a:rPr>
              <a:t>NOT TRUE</a:t>
            </a:r>
            <a:endParaRPr b="1">
              <a:solidFill>
                <a:srgbClr val="C00000"/>
              </a:solidFill>
            </a:endParaRPr>
          </a:p>
        </p:txBody>
      </p:sp>
      <p:pic>
        <p:nvPicPr>
          <p:cNvPr id="451" name="Google Shape;45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9525" y="3853152"/>
            <a:ext cx="63912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4870" y="5214973"/>
            <a:ext cx="686752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7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 (</a:t>
            </a:r>
            <a:r>
              <a:rPr b="1" lang="en-US"/>
              <a:t>Additive assumption)</a:t>
            </a:r>
            <a:endParaRPr/>
          </a:p>
        </p:txBody>
      </p:sp>
      <p:sp>
        <p:nvSpPr>
          <p:cNvPr id="459" name="Google Shape;459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Production lines, worker and unit produced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60" name="Google Shape;460;p58"/>
          <p:cNvSpPr/>
          <p:nvPr/>
        </p:nvSpPr>
        <p:spPr>
          <a:xfrm>
            <a:off x="838200" y="2718233"/>
            <a:ext cx="3685309" cy="710767"/>
          </a:xfrm>
          <a:prstGeom prst="ellipse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8"/>
          <p:cNvSpPr/>
          <p:nvPr/>
        </p:nvSpPr>
        <p:spPr>
          <a:xfrm>
            <a:off x="5017655" y="2733098"/>
            <a:ext cx="2341417" cy="710767"/>
          </a:xfrm>
          <a:prstGeom prst="ellipse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8"/>
          <p:cNvSpPr txBox="1"/>
          <p:nvPr/>
        </p:nvSpPr>
        <p:spPr>
          <a:xfrm>
            <a:off x="2288308" y="2416370"/>
            <a:ext cx="1116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Predictor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58"/>
          <p:cNvSpPr txBox="1"/>
          <p:nvPr/>
        </p:nvSpPr>
        <p:spPr>
          <a:xfrm>
            <a:off x="5665848" y="2330032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58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 (</a:t>
            </a:r>
            <a:r>
              <a:rPr b="1" lang="en-US"/>
              <a:t>Additive assumption)</a:t>
            </a:r>
            <a:endParaRPr/>
          </a:p>
        </p:txBody>
      </p:sp>
      <p:pic>
        <p:nvPicPr>
          <p:cNvPr id="470" name="Google Shape;47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9765" y="1789539"/>
            <a:ext cx="9452467" cy="3088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023" y="4977245"/>
            <a:ext cx="1026795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9"/>
          <p:cNvSpPr txBox="1"/>
          <p:nvPr>
            <p:ph idx="11" type="ftr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 (</a:t>
            </a:r>
            <a:r>
              <a:rPr b="1" lang="en-US"/>
              <a:t>Additive assumption)</a:t>
            </a:r>
            <a:endParaRPr/>
          </a:p>
        </p:txBody>
      </p:sp>
      <p:sp>
        <p:nvSpPr>
          <p:cNvPr id="478" name="Google Shape;478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Hierarchical principle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include an interaction in a model, hierarchical should also include the main effects, even if the </a:t>
            </a:r>
            <a:r>
              <a:rPr i="1" lang="en-US"/>
              <a:t>p</a:t>
            </a:r>
            <a:r>
              <a:rPr lang="en-US"/>
              <a:t>-values associated with principle their coefficients are not significant.</a:t>
            </a:r>
            <a:endParaRPr/>
          </a:p>
        </p:txBody>
      </p:sp>
      <p:sp>
        <p:nvSpPr>
          <p:cNvPr id="479" name="Google Shape;479;p60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 (</a:t>
            </a:r>
            <a:r>
              <a:rPr b="1" lang="en-US"/>
              <a:t>Additive assumption)</a:t>
            </a:r>
            <a:endParaRPr/>
          </a:p>
        </p:txBody>
      </p:sp>
      <p:sp>
        <p:nvSpPr>
          <p:cNvPr id="485" name="Google Shape;485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Credit data set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Suppose that we wish to predict balance using the income (quantitative) and student (qualitative) variables.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absence of an interaction term, the model takes the form</a:t>
            </a:r>
            <a:endParaRPr/>
          </a:p>
        </p:txBody>
      </p:sp>
      <p:pic>
        <p:nvPicPr>
          <p:cNvPr id="486" name="Google Shape;48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602" y="4131252"/>
            <a:ext cx="8754052" cy="175634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1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Why Linear Regression?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1" lang="en-US" sz="3200">
                <a:solidFill>
                  <a:srgbClr val="000000"/>
                </a:solidFill>
              </a:rPr>
              <a:t>How accurately can we estimate the effect of each medium on sales?</a:t>
            </a:r>
            <a:r>
              <a:rPr i="1" lang="en-US" sz="32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By what amount will sales increase?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1" lang="en-US" sz="3200">
                <a:solidFill>
                  <a:srgbClr val="000000"/>
                </a:solidFill>
              </a:rPr>
              <a:t>How accurately can we predict future sales?</a:t>
            </a:r>
            <a:r>
              <a:rPr i="1" lang="en-US" sz="32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what is the accuracy of this prediction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1" lang="en-US" sz="3200">
                <a:solidFill>
                  <a:srgbClr val="000000"/>
                </a:solidFill>
              </a:rPr>
              <a:t>Is the relationship linear?</a:t>
            </a:r>
            <a:r>
              <a:rPr i="1" lang="en-US" sz="32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1" lang="en-US" sz="3200">
                <a:solidFill>
                  <a:srgbClr val="000000"/>
                </a:solidFill>
              </a:rPr>
              <a:t>Is there synergy among the advertising media?</a:t>
            </a:r>
            <a:r>
              <a:rPr i="1" lang="en-US" sz="32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Interaction effect</a:t>
            </a:r>
            <a:endParaRPr sz="2800"/>
          </a:p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 (</a:t>
            </a:r>
            <a:r>
              <a:rPr b="1" lang="en-US"/>
              <a:t>Additive assumption)</a:t>
            </a:r>
            <a:endParaRPr/>
          </a:p>
        </p:txBody>
      </p:sp>
      <p:pic>
        <p:nvPicPr>
          <p:cNvPr id="493" name="Google Shape;49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508" y="1690688"/>
            <a:ext cx="8137237" cy="457121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2"/>
          <p:cNvSpPr/>
          <p:nvPr/>
        </p:nvSpPr>
        <p:spPr>
          <a:xfrm>
            <a:off x="4802909" y="1551709"/>
            <a:ext cx="4100945" cy="343592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5" name="Google Shape;495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7075" y="2353469"/>
            <a:ext cx="6606941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62"/>
          <p:cNvSpPr txBox="1"/>
          <p:nvPr>
            <p:ph idx="11" type="ftr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 (</a:t>
            </a:r>
            <a:r>
              <a:rPr b="1" lang="en-US"/>
              <a:t>Additive assumption)</a:t>
            </a:r>
            <a:endParaRPr/>
          </a:p>
        </p:txBody>
      </p:sp>
      <p:pic>
        <p:nvPicPr>
          <p:cNvPr id="502" name="Google Shape;50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563" y="1783052"/>
            <a:ext cx="8137237" cy="4571212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3"/>
          <p:cNvSpPr/>
          <p:nvPr/>
        </p:nvSpPr>
        <p:spPr>
          <a:xfrm>
            <a:off x="7432964" y="1644073"/>
            <a:ext cx="4100945" cy="343592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3"/>
          <p:cNvSpPr/>
          <p:nvPr/>
        </p:nvSpPr>
        <p:spPr>
          <a:xfrm>
            <a:off x="3332019" y="1618324"/>
            <a:ext cx="4100945" cy="343592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5" name="Google Shape;50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989" y="2536779"/>
            <a:ext cx="7417086" cy="15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3"/>
          <p:cNvSpPr txBox="1"/>
          <p:nvPr>
            <p:ph idx="11" type="ftr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4"/>
          <p:cNvSpPr txBox="1"/>
          <p:nvPr>
            <p:ph type="title"/>
          </p:nvPr>
        </p:nvSpPr>
        <p:spPr>
          <a:xfrm>
            <a:off x="230909" y="365125"/>
            <a:ext cx="50615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/>
              <a:t>Linear Regression contd… (</a:t>
            </a:r>
            <a:r>
              <a:rPr b="1" lang="en-US" sz="3600"/>
              <a:t>Linear assumption)</a:t>
            </a:r>
            <a:endParaRPr sz="3600"/>
          </a:p>
        </p:txBody>
      </p:sp>
      <p:pic>
        <p:nvPicPr>
          <p:cNvPr id="512" name="Google Shape;512;p64"/>
          <p:cNvPicPr preferRelativeResize="0"/>
          <p:nvPr/>
        </p:nvPicPr>
        <p:blipFill rotWithShape="1">
          <a:blip r:embed="rId3">
            <a:alphaModFix/>
          </a:blip>
          <a:srcRect b="0" l="4288" r="0" t="0"/>
          <a:stretch/>
        </p:blipFill>
        <p:spPr>
          <a:xfrm>
            <a:off x="5015345" y="365125"/>
            <a:ext cx="6945746" cy="61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4"/>
          <p:cNvSpPr txBox="1"/>
          <p:nvPr/>
        </p:nvSpPr>
        <p:spPr>
          <a:xfrm>
            <a:off x="919017" y="2267727"/>
            <a:ext cx="296025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mpg 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(gas mileage in miles per gallon) versus </a:t>
            </a:r>
            <a:r>
              <a:rPr b="0" i="0" lang="en-US" sz="160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horsepower 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shown for a number of cars in the </a:t>
            </a:r>
            <a:r>
              <a:rPr b="0" i="0" lang="en-US" sz="1600">
                <a:solidFill>
                  <a:srgbClr val="9640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 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4" name="Google Shape;51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1580" y="323271"/>
            <a:ext cx="71532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9791" y="3848679"/>
            <a:ext cx="1040130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4"/>
          <p:cNvSpPr txBox="1"/>
          <p:nvPr>
            <p:ph idx="11" type="ftr"/>
          </p:nvPr>
        </p:nvSpPr>
        <p:spPr>
          <a:xfrm>
            <a:off x="665018" y="6356350"/>
            <a:ext cx="106887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</a:t>
            </a:r>
            <a:endParaRPr/>
          </a:p>
        </p:txBody>
      </p:sp>
      <p:sp>
        <p:nvSpPr>
          <p:cNvPr id="522" name="Google Shape;522;p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en-US">
                <a:solidFill>
                  <a:srgbClr val="C00000"/>
                </a:solidFill>
              </a:rPr>
              <a:t>Potential Problems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 Non-linearity of the response-predictor relationships.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Correlation of error terms.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 Non-constant variance of error terms.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4. Outliers.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5. High-leverage points.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6. Collinearity.</a:t>
            </a:r>
            <a:endParaRPr/>
          </a:p>
        </p:txBody>
      </p:sp>
      <p:sp>
        <p:nvSpPr>
          <p:cNvPr id="523" name="Google Shape;523;p65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</a:t>
            </a:r>
            <a:endParaRPr/>
          </a:p>
        </p:txBody>
      </p:sp>
      <p:sp>
        <p:nvSpPr>
          <p:cNvPr id="529" name="Google Shape;529;p6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i="1" lang="en-US" sz="3200">
                <a:solidFill>
                  <a:srgbClr val="000000"/>
                </a:solidFill>
              </a:rPr>
              <a:t>Is there a relationship between advertising budget and sales?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/>
              <a:t>Evidence of an association between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1" lang="en-US" sz="3200">
                <a:solidFill>
                  <a:srgbClr val="000000"/>
                </a:solidFill>
              </a:rPr>
              <a:t>How strong is the relationship between advertising budget and sales?</a:t>
            </a:r>
            <a:r>
              <a:rPr i="1" lang="en-US" sz="32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/>
              <a:t>Strength of this relationship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1" lang="en-US" sz="3200">
                <a:solidFill>
                  <a:srgbClr val="000000"/>
                </a:solidFill>
              </a:rPr>
              <a:t>Which media contribute to sales?</a:t>
            </a:r>
            <a:r>
              <a:rPr i="1" lang="en-US" sz="32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/>
              <a:t>Do just one or two of the media contribute?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30" name="Google Shape;530;p66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 contd…</a:t>
            </a:r>
            <a:endParaRPr/>
          </a:p>
        </p:txBody>
      </p:sp>
      <p:sp>
        <p:nvSpPr>
          <p:cNvPr id="536" name="Google Shape;536;p6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1" lang="en-US" sz="3200">
                <a:solidFill>
                  <a:srgbClr val="000000"/>
                </a:solidFill>
              </a:rPr>
              <a:t>How accurately can we estimate the effect of each medium on sales?</a:t>
            </a:r>
            <a:r>
              <a:rPr i="1" lang="en-US" sz="32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By what amount will sales increase?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1" lang="en-US" sz="3200">
                <a:solidFill>
                  <a:srgbClr val="000000"/>
                </a:solidFill>
              </a:rPr>
              <a:t>How accurately can we predict future sales?</a:t>
            </a:r>
            <a:r>
              <a:rPr i="1" lang="en-US" sz="32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what is the accuracy of this prediction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1" lang="en-US" sz="3200">
                <a:solidFill>
                  <a:srgbClr val="000000"/>
                </a:solidFill>
              </a:rPr>
              <a:t>Is the relationship linear?</a:t>
            </a:r>
            <a:r>
              <a:rPr i="1" lang="en-US" sz="32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0" i="1" lang="en-US" sz="3200">
                <a:solidFill>
                  <a:srgbClr val="000000"/>
                </a:solidFill>
              </a:rPr>
              <a:t>Is there synergy among the advertising media?</a:t>
            </a:r>
            <a:r>
              <a:rPr i="1" lang="en-US" sz="32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Interaction effect</a:t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37" name="Google Shape;537;p67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References 	</a:t>
            </a:r>
            <a:endParaRPr/>
          </a:p>
        </p:txBody>
      </p:sp>
      <p:sp>
        <p:nvSpPr>
          <p:cNvPr id="543" name="Google Shape;543;p6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What is Linear Regression?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1958108" y="1941469"/>
            <a:ext cx="6096000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10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879272" y="3594345"/>
            <a:ext cx="3601028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0664" l="-506" r="0" t="-10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38200" y="2489085"/>
            <a:ext cx="5511800" cy="4247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1426" l="-1769" r="0" t="-214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632200" y="5085834"/>
            <a:ext cx="3139208" cy="48122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5679786" y="2539457"/>
            <a:ext cx="3352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coefficients or parameters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441286" y="5914095"/>
            <a:ext cx="6893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estimated value for an unknown parameter or coefficient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838200" y="4542983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Modelling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US" sz="4000"/>
              <a:t>Linear Regression: Estimation of Coefficients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Measuring </a:t>
            </a:r>
            <a:r>
              <a:rPr i="1" lang="en-US"/>
              <a:t>closeness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Best one is: </a:t>
            </a:r>
            <a:r>
              <a:rPr i="1" lang="en-US"/>
              <a:t>Minimizing the least squares criterion</a:t>
            </a:r>
            <a:endParaRPr i="1"/>
          </a:p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Linear Regression: Estimation of Coefficients</a:t>
            </a:r>
            <a:endParaRPr/>
          </a:p>
        </p:txBody>
      </p:sp>
      <p:pic>
        <p:nvPicPr>
          <p:cNvPr id="143" name="Google Shape;14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182" y="1701986"/>
            <a:ext cx="6414597" cy="485078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Least Square Error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Residual sum of square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Least Square Approach: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2909455" y="2265621"/>
            <a:ext cx="6096000" cy="4042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0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2909455" y="2905835"/>
            <a:ext cx="6096000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691" l="0" r="0" t="-61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2706255" y="4115815"/>
            <a:ext cx="6096000" cy="6999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2613891" y="4950687"/>
            <a:ext cx="6096000" cy="3937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0767" l="0" r="0" t="-769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1967346" y="5541110"/>
            <a:ext cx="6096000" cy="84856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6438899" y="5517757"/>
            <a:ext cx="3554845" cy="84856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21"/>
          <p:cNvSpPr txBox="1"/>
          <p:nvPr>
            <p:ph idx="11" type="ftr"/>
          </p:nvPr>
        </p:nvSpPr>
        <p:spPr>
          <a:xfrm>
            <a:off x="604984" y="6552767"/>
            <a:ext cx="10515599" cy="229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Gareth James, Daniela Witten, Trevor Hastie, Robert Tibshirani, An Introduction to Statistical Learning with Applications in R, Springer,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