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999B237-5331-4CD8-927D-38D3D0CE1C5A}">
  <a:tblStyle styleId="{8999B237-5331-4CD8-927D-38D3D0CE1C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/>
          <p:nvPr>
            <p:ph idx="2" type="sldImg"/>
          </p:nvPr>
        </p:nvSpPr>
        <p:spPr>
          <a:xfrm>
            <a:off x="412750" y="698500"/>
            <a:ext cx="6192838" cy="34845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934112" y="4414561"/>
            <a:ext cx="5142177" cy="4183995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75" lIns="91575" spcFirstLastPara="1" rIns="91575" wrap="square" tIns="45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3:notes"/>
          <p:cNvSpPr/>
          <p:nvPr>
            <p:ph idx="2" type="sldImg"/>
          </p:nvPr>
        </p:nvSpPr>
        <p:spPr>
          <a:xfrm>
            <a:off x="420688" y="704850"/>
            <a:ext cx="6172200" cy="3471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8" name="Google Shape;69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0" name="Google Shape;75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4" name="Google Shape;814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8" name="Google Shape;898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8" name="Google Shape;908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7" name="Google Shape;927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6" name="Google Shape;94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" name="Google Shape;977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Google Shape;990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" name="Google Shape;1002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b="1" sz="6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6" name="Google Shape;76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2" type="body"/>
          </p:nvPr>
        </p:nvSpPr>
        <p:spPr>
          <a:xfrm>
            <a:off x="6195484" y="1143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3" type="body"/>
          </p:nvPr>
        </p:nvSpPr>
        <p:spPr>
          <a:xfrm>
            <a:off x="6195484" y="3810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" type="body"/>
          </p:nvPr>
        </p:nvSpPr>
        <p:spPr>
          <a:xfrm>
            <a:off x="548218" y="1143000"/>
            <a:ext cx="1109133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2" type="body"/>
          </p:nvPr>
        </p:nvSpPr>
        <p:spPr>
          <a:xfrm>
            <a:off x="548218" y="3810000"/>
            <a:ext cx="1109133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8.png"/><Relationship Id="rId4" Type="http://schemas.openxmlformats.org/officeDocument/2006/relationships/image" Target="../media/image1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2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Relationship Id="rId4" Type="http://schemas.openxmlformats.org/officeDocument/2006/relationships/image" Target="../media/image33.png"/><Relationship Id="rId5" Type="http://schemas.openxmlformats.org/officeDocument/2006/relationships/image" Target="../media/image36.png"/><Relationship Id="rId6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Relationship Id="rId5" Type="http://schemas.openxmlformats.org/officeDocument/2006/relationships/image" Target="../media/image35.png"/><Relationship Id="rId6" Type="http://schemas.openxmlformats.org/officeDocument/2006/relationships/image" Target="../media/image28.png"/><Relationship Id="rId7" Type="http://schemas.openxmlformats.org/officeDocument/2006/relationships/image" Target="../media/image4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22.png"/><Relationship Id="rId6" Type="http://schemas.openxmlformats.org/officeDocument/2006/relationships/image" Target="../media/image19.png"/><Relationship Id="rId7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6.png"/><Relationship Id="rId4" Type="http://schemas.openxmlformats.org/officeDocument/2006/relationships/image" Target="../media/image5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43.png"/><Relationship Id="rId5" Type="http://schemas.openxmlformats.org/officeDocument/2006/relationships/image" Target="../media/image4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5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5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5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1.png"/><Relationship Id="rId4" Type="http://schemas.openxmlformats.org/officeDocument/2006/relationships/image" Target="../media/image6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1.png"/><Relationship Id="rId4" Type="http://schemas.openxmlformats.org/officeDocument/2006/relationships/image" Target="../media/image41.png"/><Relationship Id="rId5" Type="http://schemas.openxmlformats.org/officeDocument/2006/relationships/image" Target="../media/image43.png"/><Relationship Id="rId6" Type="http://schemas.openxmlformats.org/officeDocument/2006/relationships/image" Target="../media/image4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0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5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69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65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6.png"/><Relationship Id="rId4" Type="http://schemas.openxmlformats.org/officeDocument/2006/relationships/image" Target="../media/image5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6.png"/><Relationship Id="rId4" Type="http://schemas.openxmlformats.org/officeDocument/2006/relationships/image" Target="../media/image58.png"/><Relationship Id="rId5" Type="http://schemas.openxmlformats.org/officeDocument/2006/relationships/image" Target="../media/image6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5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4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59.png"/><Relationship Id="rId4" Type="http://schemas.openxmlformats.org/officeDocument/2006/relationships/image" Target="../media/image6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7.png"/><Relationship Id="rId4" Type="http://schemas.openxmlformats.org/officeDocument/2006/relationships/image" Target="../media/image7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Classification</a:t>
            </a:r>
            <a:endParaRPr/>
          </a:p>
        </p:txBody>
      </p:sp>
      <p:sp>
        <p:nvSpPr>
          <p:cNvPr id="109" name="Google Shape;109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Decision Trees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Slides adapted from “Introduction to Data Mining, 2nd Edition  Tan, Steinbach, Karpatne, Kumar”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96" name="Google Shape;296;p25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5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25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25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25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25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5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25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5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5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5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5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5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5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5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5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5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5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14" name="Google Shape;314;p25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15" name="Google Shape;315;p25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5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5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8" name="Google Shape;31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764" y="1604963"/>
            <a:ext cx="3576637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5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0" name="Google Shape;320;p25"/>
          <p:cNvCxnSpPr/>
          <p:nvPr/>
        </p:nvCxnSpPr>
        <p:spPr>
          <a:xfrm flipH="1">
            <a:off x="5334000" y="2057400"/>
            <a:ext cx="2057400" cy="12954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21" name="Google Shape;321;p25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330" name="Google Shape;330;p26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26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2" name="Google Shape;332;p26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3" name="Google Shape;333;p26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26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6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6" name="Google Shape;336;p26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6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6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6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6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26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6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26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6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48" name="Google Shape;348;p26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49" name="Google Shape;349;p26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0" name="Google Shape;350;p26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6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2" name="Google Shape;35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763" y="1604963"/>
            <a:ext cx="3719512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26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26"/>
          <p:cNvCxnSpPr/>
          <p:nvPr/>
        </p:nvCxnSpPr>
        <p:spPr>
          <a:xfrm flipH="1">
            <a:off x="6172200" y="2590800"/>
            <a:ext cx="1295400" cy="9906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355" name="Google Shape;355;p26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364" name="Google Shape;364;p27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5" name="Google Shape;365;p27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" name="Google Shape;366;p27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7" name="Google Shape;367;p27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8" name="Google Shape;368;p27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9" name="Google Shape;369;p27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0" name="Google Shape;370;p27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27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7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7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7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7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7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382" name="Google Shape;382;p27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Married </a:t>
            </a:r>
            <a:endParaRPr/>
          </a:p>
        </p:txBody>
      </p:sp>
      <p:sp>
        <p:nvSpPr>
          <p:cNvPr id="383" name="Google Shape;383;p27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27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27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763" y="1604964"/>
            <a:ext cx="3657600" cy="110807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27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p27"/>
          <p:cNvCxnSpPr/>
          <p:nvPr/>
        </p:nvCxnSpPr>
        <p:spPr>
          <a:xfrm flipH="1">
            <a:off x="6019800" y="2590800"/>
            <a:ext cx="3124200" cy="1828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389" name="Google Shape;389;p27"/>
          <p:cNvSpPr txBox="1"/>
          <p:nvPr/>
        </p:nvSpPr>
        <p:spPr>
          <a:xfrm>
            <a:off x="7543800" y="3581401"/>
            <a:ext cx="26670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Defaulted to “No”</a:t>
            </a:r>
            <a:endParaRPr/>
          </a:p>
        </p:txBody>
      </p:sp>
      <p:sp>
        <p:nvSpPr>
          <p:cNvPr id="390" name="Google Shape;390;p27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Another Example of Decision Tree</a:t>
            </a:r>
            <a:endParaRPr/>
          </a:p>
        </p:txBody>
      </p:sp>
      <p:sp>
        <p:nvSpPr>
          <p:cNvPr id="399" name="Google Shape;399;p28"/>
          <p:cNvSpPr txBox="1"/>
          <p:nvPr/>
        </p:nvSpPr>
        <p:spPr>
          <a:xfrm rot="-2416809">
            <a:off x="2514600" y="14478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 rot="-2416809">
            <a:off x="3200400" y="14478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 rot="-2416809">
            <a:off x="4038600" y="1447800"/>
            <a:ext cx="12779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 rot="-2416809">
            <a:off x="4800600" y="160020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3" name="Google Shape;403;p28"/>
          <p:cNvCxnSpPr/>
          <p:nvPr/>
        </p:nvCxnSpPr>
        <p:spPr>
          <a:xfrm>
            <a:off x="9529764" y="3497263"/>
            <a:ext cx="242887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4" name="Google Shape;404;p28"/>
          <p:cNvCxnSpPr/>
          <p:nvPr/>
        </p:nvCxnSpPr>
        <p:spPr>
          <a:xfrm flipH="1">
            <a:off x="8399463" y="3497263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5" name="Google Shape;405;p28"/>
          <p:cNvCxnSpPr/>
          <p:nvPr/>
        </p:nvCxnSpPr>
        <p:spPr>
          <a:xfrm flipH="1">
            <a:off x="7405689" y="2733675"/>
            <a:ext cx="403225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6" name="Google Shape;406;p28"/>
          <p:cNvCxnSpPr/>
          <p:nvPr/>
        </p:nvCxnSpPr>
        <p:spPr>
          <a:xfrm>
            <a:off x="8616950" y="2733675"/>
            <a:ext cx="484188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28"/>
          <p:cNvCxnSpPr/>
          <p:nvPr/>
        </p:nvCxnSpPr>
        <p:spPr>
          <a:xfrm>
            <a:off x="7567613" y="20066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8" name="Google Shape;408;p28"/>
          <p:cNvCxnSpPr/>
          <p:nvPr/>
        </p:nvCxnSpPr>
        <p:spPr>
          <a:xfrm flipH="1">
            <a:off x="6194425" y="20066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9" name="Google Shape;409;p28"/>
          <p:cNvSpPr txBox="1"/>
          <p:nvPr/>
        </p:nvSpPr>
        <p:spPr>
          <a:xfrm>
            <a:off x="6711951" y="1743075"/>
            <a:ext cx="93662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28"/>
          <p:cNvSpPr txBox="1"/>
          <p:nvPr/>
        </p:nvSpPr>
        <p:spPr>
          <a:xfrm>
            <a:off x="7727950" y="2470151"/>
            <a:ext cx="935038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28"/>
          <p:cNvSpPr txBox="1"/>
          <p:nvPr/>
        </p:nvSpPr>
        <p:spPr>
          <a:xfrm>
            <a:off x="8642351" y="3232150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8"/>
          <p:cNvSpPr/>
          <p:nvPr/>
        </p:nvSpPr>
        <p:spPr>
          <a:xfrm>
            <a:off x="9569451" y="4021138"/>
            <a:ext cx="627063" cy="366712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8"/>
          <p:cNvSpPr txBox="1"/>
          <p:nvPr/>
        </p:nvSpPr>
        <p:spPr>
          <a:xfrm>
            <a:off x="9493250" y="4021138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8"/>
          <p:cNvSpPr/>
          <p:nvPr/>
        </p:nvSpPr>
        <p:spPr>
          <a:xfrm>
            <a:off x="8077200" y="4038600"/>
            <a:ext cx="654050" cy="363538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8"/>
          <p:cNvSpPr txBox="1"/>
          <p:nvPr/>
        </p:nvSpPr>
        <p:spPr>
          <a:xfrm>
            <a:off x="8174038" y="4024313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8"/>
          <p:cNvSpPr/>
          <p:nvPr/>
        </p:nvSpPr>
        <p:spPr>
          <a:xfrm>
            <a:off x="5872163" y="2484438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8"/>
          <p:cNvSpPr txBox="1"/>
          <p:nvPr/>
        </p:nvSpPr>
        <p:spPr>
          <a:xfrm>
            <a:off x="5967413" y="247015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8" name="Google Shape;418;p28"/>
          <p:cNvGrpSpPr/>
          <p:nvPr/>
        </p:nvGrpSpPr>
        <p:grpSpPr>
          <a:xfrm>
            <a:off x="7118350" y="3232150"/>
            <a:ext cx="685800" cy="381000"/>
            <a:chOff x="4927" y="2340"/>
            <a:chExt cx="432" cy="240"/>
          </a:xfrm>
        </p:grpSpPr>
        <p:sp>
          <p:nvSpPr>
            <p:cNvPr id="419" name="Google Shape;419;p28"/>
            <p:cNvSpPr/>
            <p:nvPr/>
          </p:nvSpPr>
          <p:spPr>
            <a:xfrm>
              <a:off x="4927" y="2340"/>
              <a:ext cx="432" cy="240"/>
            </a:xfrm>
            <a:prstGeom prst="roundRect">
              <a:avLst>
                <a:gd fmla="val 16667" name="adj"/>
              </a:avLst>
            </a:prstGeom>
            <a:solidFill>
              <a:srgbClr val="33CC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 txBox="1"/>
            <p:nvPr/>
          </p:nvSpPr>
          <p:spPr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-342900" lvl="0" marL="34290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2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800000"/>
                  </a:solidFill>
                  <a:latin typeface="Arial"/>
                  <a:ea typeface="Arial"/>
                  <a:cs typeface="Arial"/>
                  <a:sym typeface="Arial"/>
                </a:rPr>
                <a:t>NO</a:t>
              </a:r>
              <a:endPara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1" name="Google Shape;421;p28"/>
          <p:cNvSpPr txBox="1"/>
          <p:nvPr/>
        </p:nvSpPr>
        <p:spPr>
          <a:xfrm>
            <a:off x="7042150" y="27749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28"/>
          <p:cNvSpPr txBox="1"/>
          <p:nvPr/>
        </p:nvSpPr>
        <p:spPr>
          <a:xfrm>
            <a:off x="8794751" y="2698750"/>
            <a:ext cx="442913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28"/>
          <p:cNvSpPr txBox="1"/>
          <p:nvPr/>
        </p:nvSpPr>
        <p:spPr>
          <a:xfrm>
            <a:off x="5670551" y="1936750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424" name="Google Shape;424;p28"/>
          <p:cNvSpPr txBox="1"/>
          <p:nvPr/>
        </p:nvSpPr>
        <p:spPr>
          <a:xfrm>
            <a:off x="7270750" y="1708151"/>
            <a:ext cx="1398588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28"/>
          <p:cNvSpPr txBox="1"/>
          <p:nvPr/>
        </p:nvSpPr>
        <p:spPr>
          <a:xfrm>
            <a:off x="7877176" y="3562350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" name="Google Shape;426;p28"/>
          <p:cNvSpPr txBox="1"/>
          <p:nvPr/>
        </p:nvSpPr>
        <p:spPr>
          <a:xfrm>
            <a:off x="9652001" y="3562350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28"/>
          <p:cNvSpPr txBox="1"/>
          <p:nvPr/>
        </p:nvSpPr>
        <p:spPr>
          <a:xfrm>
            <a:off x="5867400" y="5029200"/>
            <a:ext cx="44196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CC3300"/>
                </a:solidFill>
                <a:latin typeface="Arial"/>
                <a:ea typeface="Arial"/>
                <a:cs typeface="Arial"/>
                <a:sym typeface="Arial"/>
              </a:rPr>
              <a:t>There could be more than one tree that fits the same data!</a:t>
            </a:r>
            <a:endParaRPr/>
          </a:p>
        </p:txBody>
      </p:sp>
      <p:pic>
        <p:nvPicPr>
          <p:cNvPr id="428" name="Google Shape;42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2071689"/>
            <a:ext cx="3886200" cy="3832225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Decision Tree Classification Task</a:t>
            </a:r>
            <a:endParaRPr/>
          </a:p>
        </p:txBody>
      </p:sp>
      <p:sp>
        <p:nvSpPr>
          <p:cNvPr id="437" name="Google Shape;4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0" name="Google Shape;440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441" name="Google Shape;441;p29"/>
          <p:cNvGrpSpPr/>
          <p:nvPr/>
        </p:nvGrpSpPr>
        <p:grpSpPr>
          <a:xfrm>
            <a:off x="2617788" y="1539875"/>
            <a:ext cx="7212012" cy="5181600"/>
            <a:chOff x="2617788" y="1143000"/>
            <a:chExt cx="7212012" cy="5181600"/>
          </a:xfrm>
        </p:grpSpPr>
        <p:pic>
          <p:nvPicPr>
            <p:cNvPr id="442" name="Google Shape;442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617788" y="1143000"/>
              <a:ext cx="6951662" cy="518160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43" name="Google Shape;443;p29"/>
            <p:cNvCxnSpPr/>
            <p:nvPr/>
          </p:nvCxnSpPr>
          <p:spPr>
            <a:xfrm rot="10800000">
              <a:off x="7924800" y="2362200"/>
              <a:ext cx="685800" cy="0"/>
            </a:xfrm>
            <a:prstGeom prst="straightConnector1">
              <a:avLst/>
            </a:prstGeom>
            <a:noFill/>
            <a:ln cap="flat" cmpd="sng" w="635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444" name="Google Shape;444;p29"/>
            <p:cNvSpPr txBox="1"/>
            <p:nvPr/>
          </p:nvSpPr>
          <p:spPr>
            <a:xfrm>
              <a:off x="8610600" y="4283075"/>
              <a:ext cx="12192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Decision Tree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Decision Tree Induction</a:t>
            </a:r>
            <a:endParaRPr/>
          </a:p>
        </p:txBody>
      </p:sp>
      <p:sp>
        <p:nvSpPr>
          <p:cNvPr id="450" name="Google Shape;45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Many Algorithms: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Hunt’s Algorithm (one of the earliest)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CART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ID3, C4.5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SLIQ,SPRINT</a:t>
            </a:r>
            <a:endParaRPr/>
          </a:p>
        </p:txBody>
      </p:sp>
      <p:sp>
        <p:nvSpPr>
          <p:cNvPr id="451" name="Google Shape;4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Design Issues of Decision Tree Induction</a:t>
            </a:r>
            <a:endParaRPr/>
          </a:p>
        </p:txBody>
      </p:sp>
      <p:sp>
        <p:nvSpPr>
          <p:cNvPr id="459" name="Google Shape;45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should training records be </a:t>
            </a:r>
            <a:r>
              <a:rPr lang="en-US">
                <a:solidFill>
                  <a:srgbClr val="FF0000"/>
                </a:solidFill>
              </a:rPr>
              <a:t>split</a:t>
            </a:r>
            <a:r>
              <a:rPr lang="en-US"/>
              <a:t>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Method for expressing test condition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depending on attribute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Measure for evaluating the goodness of a test condition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How should the splitting procedure </a:t>
            </a:r>
            <a:r>
              <a:rPr lang="en-US">
                <a:solidFill>
                  <a:srgbClr val="FF0000"/>
                </a:solidFill>
              </a:rPr>
              <a:t>stop</a:t>
            </a:r>
            <a:r>
              <a:rPr lang="en-US"/>
              <a:t>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Stop splitting if all the records belong to the same class or have identical attribute values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Early termination </a:t>
            </a:r>
            <a:endParaRPr/>
          </a:p>
        </p:txBody>
      </p:sp>
      <p:sp>
        <p:nvSpPr>
          <p:cNvPr id="460" name="Google Shape;460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Methods for Expressing Test Conditions</a:t>
            </a:r>
            <a:endParaRPr/>
          </a:p>
        </p:txBody>
      </p:sp>
      <p:sp>
        <p:nvSpPr>
          <p:cNvPr id="468" name="Google Shape;468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Depends on attribute types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Binary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Nominal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Ordinal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Continuous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469" name="Google Shape;46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33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/>
              <a:t>Test Condition for </a:t>
            </a:r>
            <a:r>
              <a:rPr lang="en-US" u="sng"/>
              <a:t>Nominal Attributes</a:t>
            </a:r>
            <a:endParaRPr/>
          </a:p>
        </p:txBody>
      </p:sp>
      <p:sp>
        <p:nvSpPr>
          <p:cNvPr id="477" name="Google Shape;477;p33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Multi-way split: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as many partitions as distinct values.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Binary split: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Divides values into two subsets</a:t>
            </a:r>
            <a:endParaRPr/>
          </a:p>
        </p:txBody>
      </p:sp>
      <p:pic>
        <p:nvPicPr>
          <p:cNvPr id="478" name="Google Shape;47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372736"/>
            <a:ext cx="3352800" cy="182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9392" y="4495800"/>
            <a:ext cx="3461079" cy="1808163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83" name="Google Shape;483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1" y="4495801"/>
            <a:ext cx="2022475" cy="180657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33"/>
          <p:cNvSpPr/>
          <p:nvPr/>
        </p:nvSpPr>
        <p:spPr>
          <a:xfrm>
            <a:off x="5253135" y="4245429"/>
            <a:ext cx="5775649" cy="220202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4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/>
              <a:t>Test Condition for </a:t>
            </a:r>
            <a:r>
              <a:rPr lang="en-US" u="sng"/>
              <a:t>Ordinal Attributes</a:t>
            </a:r>
            <a:endParaRPr u="sng"/>
          </a:p>
        </p:txBody>
      </p:sp>
      <p:sp>
        <p:nvSpPr>
          <p:cNvPr id="490" name="Google Shape;490;p34"/>
          <p:cNvSpPr txBox="1"/>
          <p:nvPr>
            <p:ph idx="1" type="body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Multi-way split: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 as many partitions as distinct values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Binary split: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Divides values into two subsets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Preserve order property among attribute values</a:t>
            </a:r>
            <a:endParaRPr/>
          </a:p>
        </p:txBody>
      </p:sp>
      <p:pic>
        <p:nvPicPr>
          <p:cNvPr id="491" name="Google Shape;49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0" y="1144588"/>
            <a:ext cx="2951163" cy="1579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56375" y="2819400"/>
            <a:ext cx="3346450" cy="1744663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6" name="Google Shape;496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77000" y="4648201"/>
            <a:ext cx="1460500" cy="17684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34"/>
          <p:cNvSpPr/>
          <p:nvPr/>
        </p:nvSpPr>
        <p:spPr>
          <a:xfrm>
            <a:off x="8610600" y="5105400"/>
            <a:ext cx="1524000" cy="723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6000" y="18950"/>
                </a:moveTo>
                <a:lnTo>
                  <a:pt x="-35878" y="18950"/>
                </a:lnTo>
                <a:lnTo>
                  <a:pt x="-66750" y="122894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grouping violates order property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34"/>
          <p:cNvSpPr/>
          <p:nvPr/>
        </p:nvSpPr>
        <p:spPr>
          <a:xfrm>
            <a:off x="5253135" y="2819400"/>
            <a:ext cx="5775649" cy="36280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Classification: Definition</a:t>
            </a:r>
            <a:endParaRPr/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16" name="Google Shape;11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5"/>
          <p:cNvSpPr txBox="1"/>
          <p:nvPr>
            <p:ph type="title"/>
          </p:nvPr>
        </p:nvSpPr>
        <p:spPr>
          <a:xfrm>
            <a:off x="838200" y="152400"/>
            <a:ext cx="9601200" cy="939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/>
              <a:t>Test Condition for </a:t>
            </a:r>
            <a:r>
              <a:rPr lang="en-US" u="sng"/>
              <a:t>Continuous Attributes</a:t>
            </a:r>
            <a:endParaRPr/>
          </a:p>
        </p:txBody>
      </p:sp>
      <p:pic>
        <p:nvPicPr>
          <p:cNvPr id="504" name="Google Shape;50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189" y="1746250"/>
            <a:ext cx="7608887" cy="32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505" name="Google Shape;505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Splitting Based on </a:t>
            </a:r>
            <a:r>
              <a:rPr lang="en-US" u="sng"/>
              <a:t>Continuous Attributes</a:t>
            </a:r>
            <a:endParaRPr/>
          </a:p>
        </p:txBody>
      </p:sp>
      <p:sp>
        <p:nvSpPr>
          <p:cNvPr id="513" name="Google Shape;51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Different ways of handling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Discretization</a:t>
            </a:r>
            <a:r>
              <a:rPr lang="en-US"/>
              <a:t> to form an ordinal categorical attribute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Ranges can be found by equal interval bucketing, equal frequency bucketing (percentiles), or clustering.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Static – discretize once at the beginning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Dynamic – repeat at each node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>
                <a:solidFill>
                  <a:srgbClr val="C00000"/>
                </a:solidFill>
              </a:rPr>
              <a:t>Binary Decision</a:t>
            </a:r>
            <a:r>
              <a:rPr lang="en-US"/>
              <a:t>: (A &lt; v) or (A ≥ v)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consider all possible splits and finds the best cut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can be more compute intensive</a:t>
            </a:r>
            <a:endParaRPr/>
          </a:p>
        </p:txBody>
      </p:sp>
      <p:sp>
        <p:nvSpPr>
          <p:cNvPr id="514" name="Google Shape;514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37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86800" y="918369"/>
            <a:ext cx="3170238" cy="31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How to determine the Best Split</a:t>
            </a:r>
            <a:endParaRPr/>
          </a:p>
        </p:txBody>
      </p:sp>
      <p:pic>
        <p:nvPicPr>
          <p:cNvPr id="523" name="Google Shape;52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4763" y="4129088"/>
            <a:ext cx="7589837" cy="1770062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37"/>
          <p:cNvSpPr txBox="1"/>
          <p:nvPr/>
        </p:nvSpPr>
        <p:spPr>
          <a:xfrm>
            <a:off x="2057400" y="2286000"/>
            <a:ext cx="51054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Splitting: 10 records of class 0,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10 records of class 1</a:t>
            </a:r>
            <a:endParaRPr/>
          </a:p>
        </p:txBody>
      </p:sp>
      <p:sp>
        <p:nvSpPr>
          <p:cNvPr id="525" name="Google Shape;525;p37"/>
          <p:cNvSpPr txBox="1"/>
          <p:nvPr/>
        </p:nvSpPr>
        <p:spPr>
          <a:xfrm>
            <a:off x="3505200" y="5957888"/>
            <a:ext cx="51054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Which test condition is the best?</a:t>
            </a:r>
            <a:endParaRPr/>
          </a:p>
        </p:txBody>
      </p:sp>
      <p:sp>
        <p:nvSpPr>
          <p:cNvPr id="526" name="Google Shape;52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How to determine the Best Split</a:t>
            </a:r>
            <a:endParaRPr/>
          </a:p>
        </p:txBody>
      </p:sp>
      <p:sp>
        <p:nvSpPr>
          <p:cNvPr id="534" name="Google Shape;534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>
                <a:solidFill>
                  <a:srgbClr val="C00000"/>
                </a:solidFill>
              </a:rPr>
              <a:t>Greedy</a:t>
            </a:r>
            <a:r>
              <a:rPr lang="en-US"/>
              <a:t> approach: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Nodes with purer class distribution are preferred</a:t>
            </a:r>
            <a:endParaRPr/>
          </a:p>
          <a:p>
            <a:pPr indent="-114300" lvl="4" marL="2057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Need a </a:t>
            </a:r>
            <a:r>
              <a:rPr lang="en-US">
                <a:solidFill>
                  <a:srgbClr val="C00000"/>
                </a:solidFill>
              </a:rPr>
              <a:t>measure of node impurity</a:t>
            </a:r>
            <a:r>
              <a:rPr lang="en-US"/>
              <a:t>: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535" name="Google Shape;535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8" name="Google Shape;53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2193" y="4078289"/>
            <a:ext cx="912813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40590" y="4123532"/>
            <a:ext cx="912812" cy="815975"/>
          </a:xfrm>
          <a:prstGeom prst="rect">
            <a:avLst/>
          </a:prstGeom>
          <a:noFill/>
          <a:ln>
            <a:noFill/>
          </a:ln>
        </p:spPr>
      </p:pic>
      <p:sp>
        <p:nvSpPr>
          <p:cNvPr id="540" name="Google Shape;540;p38"/>
          <p:cNvSpPr txBox="1"/>
          <p:nvPr/>
        </p:nvSpPr>
        <p:spPr>
          <a:xfrm>
            <a:off x="2895600" y="5029201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 degree of impurity</a:t>
            </a:r>
            <a:endParaRPr/>
          </a:p>
        </p:txBody>
      </p:sp>
      <p:sp>
        <p:nvSpPr>
          <p:cNvPr id="541" name="Google Shape;541;p38"/>
          <p:cNvSpPr txBox="1"/>
          <p:nvPr/>
        </p:nvSpPr>
        <p:spPr>
          <a:xfrm>
            <a:off x="6705600" y="5029201"/>
            <a:ext cx="2819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Low degree of impurity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Measures of Node Impurity</a:t>
            </a:r>
            <a:endParaRPr/>
          </a:p>
        </p:txBody>
      </p:sp>
      <p:sp>
        <p:nvSpPr>
          <p:cNvPr id="547" name="Google Shape;547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Gini Index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Entropy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Misclassification error</a:t>
            </a:r>
            <a:endParaRPr/>
          </a:p>
        </p:txBody>
      </p:sp>
      <p:sp>
        <p:nvSpPr>
          <p:cNvPr id="548" name="Google Shape;54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9" name="Google Shape;54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1" name="Google Shape;551;p39"/>
          <p:cNvSpPr txBox="1"/>
          <p:nvPr/>
        </p:nvSpPr>
        <p:spPr>
          <a:xfrm>
            <a:off x="2960445" y="2181707"/>
            <a:ext cx="3781484" cy="10378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2" name="Google Shape;552;p39"/>
          <p:cNvSpPr txBox="1"/>
          <p:nvPr/>
        </p:nvSpPr>
        <p:spPr>
          <a:xfrm>
            <a:off x="3137727" y="3575637"/>
            <a:ext cx="4259243" cy="1037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3" name="Google Shape;553;p39"/>
          <p:cNvSpPr txBox="1"/>
          <p:nvPr/>
        </p:nvSpPr>
        <p:spPr>
          <a:xfrm>
            <a:off x="3438349" y="5503506"/>
            <a:ext cx="531530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4998" l="-1374" r="-160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554" name="Google Shape;554;p39"/>
          <p:cNvSpPr txBox="1"/>
          <p:nvPr/>
        </p:nvSpPr>
        <p:spPr>
          <a:xfrm>
            <a:off x="8411547" y="2817466"/>
            <a:ext cx="3414268" cy="1015663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579" l="-1963" r="0" t="-299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Finding the Best Split</a:t>
            </a:r>
            <a:endParaRPr/>
          </a:p>
        </p:txBody>
      </p:sp>
      <p:sp>
        <p:nvSpPr>
          <p:cNvPr id="560" name="Google Shape;560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61" name="Google Shape;561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Finding the Best Split</a:t>
            </a:r>
            <a:endParaRPr/>
          </a:p>
        </p:txBody>
      </p:sp>
      <p:sp>
        <p:nvSpPr>
          <p:cNvPr id="569" name="Google Shape;569;p41"/>
          <p:cNvSpPr/>
          <p:nvPr/>
        </p:nvSpPr>
        <p:spPr>
          <a:xfrm>
            <a:off x="8001000" y="1828801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0" name="Google Shape;570;p41"/>
          <p:cNvCxnSpPr/>
          <p:nvPr/>
        </p:nvCxnSpPr>
        <p:spPr>
          <a:xfrm flipH="1">
            <a:off x="7426326" y="22860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1" name="Google Shape;571;p41"/>
          <p:cNvCxnSpPr/>
          <p:nvPr/>
        </p:nvCxnSpPr>
        <p:spPr>
          <a:xfrm>
            <a:off x="8534401" y="22860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2" name="Google Shape;572;p41"/>
          <p:cNvSpPr txBox="1"/>
          <p:nvPr/>
        </p:nvSpPr>
        <p:spPr>
          <a:xfrm>
            <a:off x="7153275" y="24018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573" name="Google Shape;573;p41"/>
          <p:cNvSpPr txBox="1"/>
          <p:nvPr/>
        </p:nvSpPr>
        <p:spPr>
          <a:xfrm>
            <a:off x="9642475" y="24018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574" name="Google Shape;574;p41"/>
          <p:cNvSpPr/>
          <p:nvPr/>
        </p:nvSpPr>
        <p:spPr>
          <a:xfrm>
            <a:off x="7010401" y="30114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N3</a:t>
            </a:r>
            <a:endParaRPr/>
          </a:p>
        </p:txBody>
      </p:sp>
      <p:sp>
        <p:nvSpPr>
          <p:cNvPr id="575" name="Google Shape;575;p41"/>
          <p:cNvSpPr/>
          <p:nvPr/>
        </p:nvSpPr>
        <p:spPr>
          <a:xfrm>
            <a:off x="9197976" y="30114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N4</a:t>
            </a:r>
            <a:endParaRPr/>
          </a:p>
        </p:txBody>
      </p:sp>
      <p:sp>
        <p:nvSpPr>
          <p:cNvPr id="576" name="Google Shape;576;p41"/>
          <p:cNvSpPr/>
          <p:nvPr/>
        </p:nvSpPr>
        <p:spPr>
          <a:xfrm>
            <a:off x="2971800" y="1752601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77" name="Google Shape;577;p41"/>
          <p:cNvCxnSpPr/>
          <p:nvPr/>
        </p:nvCxnSpPr>
        <p:spPr>
          <a:xfrm flipH="1">
            <a:off x="2397126" y="22098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8" name="Google Shape;578;p41"/>
          <p:cNvCxnSpPr/>
          <p:nvPr/>
        </p:nvCxnSpPr>
        <p:spPr>
          <a:xfrm>
            <a:off x="3505201" y="22098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41"/>
          <p:cNvSpPr txBox="1"/>
          <p:nvPr/>
        </p:nvSpPr>
        <p:spPr>
          <a:xfrm>
            <a:off x="2124075" y="23256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580" name="Google Shape;580;p41"/>
          <p:cNvSpPr txBox="1"/>
          <p:nvPr/>
        </p:nvSpPr>
        <p:spPr>
          <a:xfrm>
            <a:off x="4613275" y="23256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581" name="Google Shape;581;p41"/>
          <p:cNvSpPr/>
          <p:nvPr/>
        </p:nvSpPr>
        <p:spPr>
          <a:xfrm>
            <a:off x="1981201" y="29352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582" name="Google Shape;582;p41"/>
          <p:cNvSpPr/>
          <p:nvPr/>
        </p:nvSpPr>
        <p:spPr>
          <a:xfrm>
            <a:off x="4168776" y="29352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sp>
        <p:nvSpPr>
          <p:cNvPr id="583" name="Google Shape;583;p41"/>
          <p:cNvSpPr txBox="1"/>
          <p:nvPr/>
        </p:nvSpPr>
        <p:spPr>
          <a:xfrm>
            <a:off x="3586162" y="1317271"/>
            <a:ext cx="198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Splitting:</a:t>
            </a:r>
            <a:endParaRPr/>
          </a:p>
        </p:txBody>
      </p:sp>
      <p:pic>
        <p:nvPicPr>
          <p:cNvPr id="584" name="Google Shape;58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4964" y="3581400"/>
            <a:ext cx="1665287" cy="6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0963" y="3586164"/>
            <a:ext cx="1636712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4163" y="3586164"/>
            <a:ext cx="1636712" cy="6810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20164" y="3586163"/>
            <a:ext cx="1595437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643562" y="1317270"/>
            <a:ext cx="1595438" cy="660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89" name="Google Shape;589;p41"/>
          <p:cNvGrpSpPr/>
          <p:nvPr/>
        </p:nvGrpSpPr>
        <p:grpSpPr>
          <a:xfrm>
            <a:off x="7396162" y="1317271"/>
            <a:ext cx="1295400" cy="396875"/>
            <a:chOff x="3600" y="768"/>
            <a:chExt cx="816" cy="250"/>
          </a:xfrm>
        </p:grpSpPr>
        <p:cxnSp>
          <p:nvCxnSpPr>
            <p:cNvPr id="590" name="Google Shape;590;p41"/>
            <p:cNvCxnSpPr/>
            <p:nvPr/>
          </p:nvCxnSpPr>
          <p:spPr>
            <a:xfrm>
              <a:off x="3600" y="912"/>
              <a:ext cx="336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591" name="Google Shape;591;p41"/>
            <p:cNvSpPr txBox="1"/>
            <p:nvPr/>
          </p:nvSpPr>
          <p:spPr>
            <a:xfrm>
              <a:off x="3984" y="76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</a:t>
              </a:r>
              <a:endParaRPr/>
            </a:p>
          </p:txBody>
        </p:sp>
      </p:grpSp>
      <p:grpSp>
        <p:nvGrpSpPr>
          <p:cNvPr id="592" name="Google Shape;592;p41"/>
          <p:cNvGrpSpPr/>
          <p:nvPr/>
        </p:nvGrpSpPr>
        <p:grpSpPr>
          <a:xfrm>
            <a:off x="2133600" y="4343401"/>
            <a:ext cx="8001000" cy="854075"/>
            <a:chOff x="384" y="2832"/>
            <a:chExt cx="5040" cy="538"/>
          </a:xfrm>
        </p:grpSpPr>
        <p:sp>
          <p:nvSpPr>
            <p:cNvPr id="593" name="Google Shape;593;p41"/>
            <p:cNvSpPr txBox="1"/>
            <p:nvPr/>
          </p:nvSpPr>
          <p:spPr>
            <a:xfrm>
              <a:off x="384" y="312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M11</a:t>
              </a:r>
              <a:endParaRPr/>
            </a:p>
          </p:txBody>
        </p:sp>
        <p:sp>
          <p:nvSpPr>
            <p:cNvPr id="594" name="Google Shape;594;p41"/>
            <p:cNvSpPr txBox="1"/>
            <p:nvPr/>
          </p:nvSpPr>
          <p:spPr>
            <a:xfrm>
              <a:off x="1824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M12</a:t>
              </a:r>
              <a:endParaRPr/>
            </a:p>
          </p:txBody>
        </p:sp>
        <p:sp>
          <p:nvSpPr>
            <p:cNvPr id="595" name="Google Shape;595;p41"/>
            <p:cNvSpPr txBox="1"/>
            <p:nvPr/>
          </p:nvSpPr>
          <p:spPr>
            <a:xfrm>
              <a:off x="3600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M21</a:t>
              </a:r>
              <a:endParaRPr/>
            </a:p>
          </p:txBody>
        </p:sp>
        <p:sp>
          <p:nvSpPr>
            <p:cNvPr id="596" name="Google Shape;596;p41"/>
            <p:cNvSpPr txBox="1"/>
            <p:nvPr/>
          </p:nvSpPr>
          <p:spPr>
            <a:xfrm>
              <a:off x="4992" y="3110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M22</a:t>
              </a:r>
              <a:endParaRPr/>
            </a:p>
          </p:txBody>
        </p:sp>
        <p:cxnSp>
          <p:nvCxnSpPr>
            <p:cNvPr id="597" name="Google Shape;597;p41"/>
            <p:cNvCxnSpPr/>
            <p:nvPr/>
          </p:nvCxnSpPr>
          <p:spPr>
            <a:xfrm>
              <a:off x="528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8" name="Google Shape;598;p41"/>
            <p:cNvCxnSpPr/>
            <p:nvPr/>
          </p:nvCxnSpPr>
          <p:spPr>
            <a:xfrm>
              <a:off x="2016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599" name="Google Shape;599;p41"/>
            <p:cNvCxnSpPr/>
            <p:nvPr/>
          </p:nvCxnSpPr>
          <p:spPr>
            <a:xfrm>
              <a:off x="3744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600" name="Google Shape;600;p41"/>
            <p:cNvCxnSpPr/>
            <p:nvPr/>
          </p:nvCxnSpPr>
          <p:spPr>
            <a:xfrm>
              <a:off x="5184" y="2832"/>
              <a:ext cx="0" cy="288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grpSp>
        <p:nvGrpSpPr>
          <p:cNvPr id="601" name="Google Shape;601;p41"/>
          <p:cNvGrpSpPr/>
          <p:nvPr/>
        </p:nvGrpSpPr>
        <p:grpSpPr>
          <a:xfrm>
            <a:off x="2286000" y="5257801"/>
            <a:ext cx="7620000" cy="777875"/>
            <a:chOff x="480" y="3408"/>
            <a:chExt cx="4800" cy="490"/>
          </a:xfrm>
        </p:grpSpPr>
        <p:sp>
          <p:nvSpPr>
            <p:cNvPr id="602" name="Google Shape;602;p41"/>
            <p:cNvSpPr/>
            <p:nvPr/>
          </p:nvSpPr>
          <p:spPr>
            <a:xfrm rot="-5400000">
              <a:off x="1152" y="2736"/>
              <a:ext cx="192" cy="1536"/>
            </a:xfrm>
            <a:prstGeom prst="leftBrace">
              <a:avLst>
                <a:gd fmla="val 66667" name="adj1"/>
                <a:gd fmla="val 50963" name="adj2"/>
              </a:avLst>
            </a:prstGeom>
            <a:noFill/>
            <a:ln cap="flat" cmpd="sng" w="25400">
              <a:solidFill>
                <a:srgbClr val="1C5A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1"/>
            <p:cNvSpPr/>
            <p:nvPr/>
          </p:nvSpPr>
          <p:spPr>
            <a:xfrm rot="-5400000">
              <a:off x="4416" y="2736"/>
              <a:ext cx="192" cy="1536"/>
            </a:xfrm>
            <a:prstGeom prst="leftBrace">
              <a:avLst>
                <a:gd fmla="val 66667" name="adj1"/>
                <a:gd fmla="val 50963" name="adj2"/>
              </a:avLst>
            </a:prstGeom>
            <a:noFill/>
            <a:ln cap="flat" cmpd="sng" w="25400">
              <a:solidFill>
                <a:srgbClr val="1C5A6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1"/>
            <p:cNvSpPr txBox="1"/>
            <p:nvPr/>
          </p:nvSpPr>
          <p:spPr>
            <a:xfrm>
              <a:off x="1056" y="363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M1</a:t>
              </a:r>
              <a:endParaRPr/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4320" y="3648"/>
              <a:ext cx="432" cy="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n-US" sz="20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M2</a:t>
              </a:r>
              <a:endParaRPr/>
            </a:p>
          </p:txBody>
        </p:sp>
      </p:grpSp>
      <p:sp>
        <p:nvSpPr>
          <p:cNvPr id="606" name="Google Shape;606;p41"/>
          <p:cNvSpPr txBox="1"/>
          <p:nvPr/>
        </p:nvSpPr>
        <p:spPr>
          <a:xfrm>
            <a:off x="4343400" y="5927726"/>
            <a:ext cx="4038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 = P – M1    vs      P – M2</a:t>
            </a:r>
            <a:endParaRPr/>
          </a:p>
        </p:txBody>
      </p:sp>
      <p:sp>
        <p:nvSpPr>
          <p:cNvPr id="607" name="Google Shape;607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Measure of Impurity: GINI</a:t>
            </a:r>
            <a:endParaRPr/>
          </a:p>
        </p:txBody>
      </p:sp>
      <p:sp>
        <p:nvSpPr>
          <p:cNvPr id="615" name="Google Shape;615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940" l="-1042" r="-519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16" name="Google Shape;616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Measure of Impurity: GINI</a:t>
            </a:r>
            <a:endParaRPr/>
          </a:p>
        </p:txBody>
      </p:sp>
      <p:sp>
        <p:nvSpPr>
          <p:cNvPr id="624" name="Google Shape;624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Gini Index for a given node t 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-101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br>
              <a:rPr lang="en-US"/>
            </a:b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2-class problem (p, 1 – p):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 GINI = 1 – p2 – (1 – p)2 = 2p (1-p)</a:t>
            </a:r>
            <a:endParaRPr/>
          </a:p>
        </p:txBody>
      </p:sp>
      <p:sp>
        <p:nvSpPr>
          <p:cNvPr id="625" name="Google Shape;625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28" name="Google Shape;62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72747" y="5368925"/>
            <a:ext cx="1371600" cy="80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9" name="Google Shape;629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49347" y="5368925"/>
            <a:ext cx="1371600" cy="80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4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5747" y="5368925"/>
            <a:ext cx="1371600" cy="80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4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49147" y="5368925"/>
            <a:ext cx="1371600" cy="808038"/>
          </a:xfrm>
          <a:prstGeom prst="rect">
            <a:avLst/>
          </a:prstGeom>
          <a:noFill/>
          <a:ln>
            <a:noFill/>
          </a:ln>
        </p:spPr>
      </p:pic>
      <p:sp>
        <p:nvSpPr>
          <p:cNvPr id="632" name="Google Shape;632;p43"/>
          <p:cNvSpPr txBox="1"/>
          <p:nvPr/>
        </p:nvSpPr>
        <p:spPr>
          <a:xfrm>
            <a:off x="3125367" y="2679889"/>
            <a:ext cx="3848810" cy="10378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Computing Gini Index of a Single Node</a:t>
            </a:r>
            <a:endParaRPr/>
          </a:p>
        </p:txBody>
      </p:sp>
      <p:pic>
        <p:nvPicPr>
          <p:cNvPr id="638" name="Google Shape;63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339976"/>
            <a:ext cx="23622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9" name="Google Shape;63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5181601"/>
            <a:ext cx="2286000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640" name="Google Shape;640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57400" y="3817938"/>
            <a:ext cx="2286000" cy="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44"/>
          <p:cNvSpPr txBox="1"/>
          <p:nvPr/>
        </p:nvSpPr>
        <p:spPr>
          <a:xfrm>
            <a:off x="4572000" y="2339976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P(C1)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P(C2)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1 – 0 – 1 = 0 </a:t>
            </a:r>
            <a:endParaRPr/>
          </a:p>
        </p:txBody>
      </p:sp>
      <p:sp>
        <p:nvSpPr>
          <p:cNvPr id="642" name="Google Shape;642;p44"/>
          <p:cNvSpPr txBox="1"/>
          <p:nvPr/>
        </p:nvSpPr>
        <p:spPr>
          <a:xfrm>
            <a:off x="4648200" y="3817939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(1/6)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(5/6)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0.278</a:t>
            </a:r>
            <a:endParaRPr/>
          </a:p>
        </p:txBody>
      </p:sp>
      <p:sp>
        <p:nvSpPr>
          <p:cNvPr id="643" name="Google Shape;643;p44"/>
          <p:cNvSpPr txBox="1"/>
          <p:nvPr/>
        </p:nvSpPr>
        <p:spPr>
          <a:xfrm>
            <a:off x="4648200" y="5105401"/>
            <a:ext cx="5181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 = 1 – (2/6)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0.444</a:t>
            </a:r>
            <a:endParaRPr/>
          </a:p>
        </p:txBody>
      </p:sp>
      <p:sp>
        <p:nvSpPr>
          <p:cNvPr id="644" name="Google Shape;644;p4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4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4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7" name="Google Shape;647;p44"/>
          <p:cNvSpPr txBox="1"/>
          <p:nvPr/>
        </p:nvSpPr>
        <p:spPr>
          <a:xfrm>
            <a:off x="3733800" y="1276728"/>
            <a:ext cx="3848810" cy="10378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Examples of Classification Task</a:t>
            </a:r>
            <a:endParaRPr/>
          </a:p>
        </p:txBody>
      </p:sp>
      <p:graphicFrame>
        <p:nvGraphicFramePr>
          <p:cNvPr id="124" name="Google Shape;124;p18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{8999B237-5331-4CD8-927D-38D3D0CE1C5A}</a:tableStyleId>
              </a:tblPr>
              <a:tblGrid>
                <a:gridCol w="2412475"/>
                <a:gridCol w="4444150"/>
                <a:gridCol w="3658975"/>
              </a:tblGrid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Task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Attribute set, </a:t>
                      </a:r>
                      <a:r>
                        <a:rPr b="1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Class label, </a:t>
                      </a:r>
                      <a:r>
                        <a:rPr b="0" i="1" lang="en-US" sz="24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FF"/>
                    </a:solidFill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Categorizing email messages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email message header and content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spam or non-spam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Identifying tumor cells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x-rays or MRI scans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malignant or benign cells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95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Cataloging galaxies</a:t>
                      </a:r>
                      <a:endParaRPr/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Features extracted from telescope images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7B9C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2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Elliptical, spiral, or irregular-shaped galaxies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Computing Gini Index for a Collection of Nodes</a:t>
            </a:r>
            <a:endParaRPr/>
          </a:p>
        </p:txBody>
      </p:sp>
      <p:sp>
        <p:nvSpPr>
          <p:cNvPr id="653" name="Google Shape;653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216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654" name="Google Shape;654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" name="Google Shape;655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/>
              <a:t>Binary Attributes: Computing GINI Index</a:t>
            </a:r>
            <a:endParaRPr/>
          </a:p>
        </p:txBody>
      </p:sp>
      <p:sp>
        <p:nvSpPr>
          <p:cNvPr id="662" name="Google Shape;662;p46"/>
          <p:cNvSpPr txBox="1"/>
          <p:nvPr>
            <p:ph idx="1" type="body"/>
          </p:nvPr>
        </p:nvSpPr>
        <p:spPr>
          <a:xfrm>
            <a:off x="548218" y="1143000"/>
            <a:ext cx="1109133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3" name="Google Shape;663;p46"/>
          <p:cNvSpPr txBox="1"/>
          <p:nvPr>
            <p:ph idx="2" type="body"/>
          </p:nvPr>
        </p:nvSpPr>
        <p:spPr>
          <a:xfrm>
            <a:off x="548218" y="3810000"/>
            <a:ext cx="11091333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4" name="Google Shape;664;p4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4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7" name="Google Shape;667;p46"/>
          <p:cNvSpPr/>
          <p:nvPr/>
        </p:nvSpPr>
        <p:spPr>
          <a:xfrm>
            <a:off x="1828800" y="1143001"/>
            <a:ext cx="8178800" cy="200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292100" marR="0" rtl="0" algn="l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Splits into two partitions (child nodes)</a:t>
            </a:r>
            <a:endParaRPr/>
          </a:p>
          <a:p>
            <a:pPr indent="-292100" lvl="0" marL="2921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b="0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 of Weighing partitions: </a:t>
            </a:r>
            <a:endParaRPr/>
          </a:p>
          <a:p>
            <a:pPr indent="-342900" lvl="1" marL="800100" marR="0" rtl="0" algn="l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Larger and purer partitions are sought</a:t>
            </a:r>
            <a:endParaRPr/>
          </a:p>
        </p:txBody>
      </p:sp>
      <p:sp>
        <p:nvSpPr>
          <p:cNvPr id="668" name="Google Shape;668;p46"/>
          <p:cNvSpPr/>
          <p:nvPr/>
        </p:nvSpPr>
        <p:spPr>
          <a:xfrm>
            <a:off x="5181600" y="2862264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69" name="Google Shape;669;p46"/>
          <p:cNvCxnSpPr/>
          <p:nvPr/>
        </p:nvCxnSpPr>
        <p:spPr>
          <a:xfrm flipH="1">
            <a:off x="4606926" y="3319464"/>
            <a:ext cx="1108075" cy="725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0" name="Google Shape;670;p46"/>
          <p:cNvCxnSpPr/>
          <p:nvPr/>
        </p:nvCxnSpPr>
        <p:spPr>
          <a:xfrm>
            <a:off x="5715001" y="3319464"/>
            <a:ext cx="1184275" cy="7254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1" name="Google Shape;671;p46"/>
          <p:cNvSpPr txBox="1"/>
          <p:nvPr/>
        </p:nvSpPr>
        <p:spPr>
          <a:xfrm>
            <a:off x="4333875" y="3435351"/>
            <a:ext cx="5397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672" name="Google Shape;672;p46"/>
          <p:cNvSpPr txBox="1"/>
          <p:nvPr/>
        </p:nvSpPr>
        <p:spPr>
          <a:xfrm>
            <a:off x="6823075" y="3435351"/>
            <a:ext cx="4635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673" name="Google Shape;673;p46"/>
          <p:cNvSpPr/>
          <p:nvPr/>
        </p:nvSpPr>
        <p:spPr>
          <a:xfrm>
            <a:off x="4191001" y="4044951"/>
            <a:ext cx="936625" cy="3413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674" name="Google Shape;674;p46"/>
          <p:cNvSpPr/>
          <p:nvPr/>
        </p:nvSpPr>
        <p:spPr>
          <a:xfrm>
            <a:off x="6378576" y="4044951"/>
            <a:ext cx="936625" cy="34131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pic>
        <p:nvPicPr>
          <p:cNvPr id="675" name="Google Shape;67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77200" y="2590800"/>
            <a:ext cx="19812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00600" y="4648201"/>
            <a:ext cx="1905000" cy="1471613"/>
          </a:xfrm>
          <a:prstGeom prst="rect">
            <a:avLst/>
          </a:prstGeom>
          <a:noFill/>
          <a:ln>
            <a:noFill/>
          </a:ln>
        </p:spPr>
      </p:pic>
      <p:sp>
        <p:nvSpPr>
          <p:cNvPr id="677" name="Google Shape;677;p46"/>
          <p:cNvSpPr txBox="1"/>
          <p:nvPr/>
        </p:nvSpPr>
        <p:spPr>
          <a:xfrm>
            <a:off x="1905000" y="4191001"/>
            <a:ext cx="2438400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Gini(N1)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(5/6)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(1/6)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0.278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Gini(N2)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(2/6)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0.444</a:t>
            </a:r>
            <a:endParaRPr/>
          </a:p>
        </p:txBody>
      </p:sp>
      <p:sp>
        <p:nvSpPr>
          <p:cNvPr id="678" name="Google Shape;678;p46"/>
          <p:cNvSpPr txBox="1"/>
          <p:nvPr/>
        </p:nvSpPr>
        <p:spPr>
          <a:xfrm>
            <a:off x="7315200" y="4695825"/>
            <a:ext cx="33528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Weighted Gini of N1 N2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6/12 * 0.278 +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6/12 * 0.444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0.361</a:t>
            </a:r>
            <a:endParaRPr/>
          </a:p>
        </p:txBody>
      </p:sp>
      <p:sp>
        <p:nvSpPr>
          <p:cNvPr id="679" name="Google Shape;679;p46"/>
          <p:cNvSpPr txBox="1"/>
          <p:nvPr/>
        </p:nvSpPr>
        <p:spPr>
          <a:xfrm>
            <a:off x="7075488" y="5867400"/>
            <a:ext cx="3211512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Gain = 0.486 – 0.361 = 0.125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"/>
          <p:cNvSpPr txBox="1"/>
          <p:nvPr>
            <p:ph type="title"/>
          </p:nvPr>
        </p:nvSpPr>
        <p:spPr>
          <a:xfrm>
            <a:off x="1905000" y="152400"/>
            <a:ext cx="8458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Categorical Attributes: Computing Gini Index</a:t>
            </a:r>
            <a:endParaRPr/>
          </a:p>
        </p:txBody>
      </p:sp>
      <p:sp>
        <p:nvSpPr>
          <p:cNvPr id="685" name="Google Shape;685;p4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For each distinct value, gather counts for each class in the dataset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Use the count matrix to make decisions</a:t>
            </a:r>
            <a:endParaRPr/>
          </a:p>
        </p:txBody>
      </p:sp>
      <p:pic>
        <p:nvPicPr>
          <p:cNvPr id="686" name="Google Shape;6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14963" y="3810001"/>
            <a:ext cx="2570162" cy="175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45438" y="3805238"/>
            <a:ext cx="2570162" cy="175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828800" y="3810000"/>
            <a:ext cx="3048000" cy="15700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9" name="Google Shape;689;p47"/>
          <p:cNvCxnSpPr/>
          <p:nvPr/>
        </p:nvCxnSpPr>
        <p:spPr>
          <a:xfrm flipH="1">
            <a:off x="5105400" y="2971800"/>
            <a:ext cx="1588" cy="2438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90" name="Google Shape;690;p47"/>
          <p:cNvSpPr txBox="1"/>
          <p:nvPr/>
        </p:nvSpPr>
        <p:spPr>
          <a:xfrm>
            <a:off x="2439988" y="2868614"/>
            <a:ext cx="1752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Multi-way split</a:t>
            </a:r>
            <a:endParaRPr/>
          </a:p>
        </p:txBody>
      </p:sp>
      <p:sp>
        <p:nvSpPr>
          <p:cNvPr id="691" name="Google Shape;691;p47"/>
          <p:cNvSpPr txBox="1"/>
          <p:nvPr/>
        </p:nvSpPr>
        <p:spPr>
          <a:xfrm>
            <a:off x="6243639" y="2868614"/>
            <a:ext cx="3138487" cy="70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Two-way split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(find best partition of values)</a:t>
            </a:r>
            <a:endParaRPr/>
          </a:p>
        </p:txBody>
      </p:sp>
      <p:sp>
        <p:nvSpPr>
          <p:cNvPr id="692" name="Google Shape;692;p47"/>
          <p:cNvSpPr txBox="1"/>
          <p:nvPr/>
        </p:nvSpPr>
        <p:spPr>
          <a:xfrm>
            <a:off x="4038601" y="5726114"/>
            <a:ext cx="317341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Which of these is the best?</a:t>
            </a:r>
            <a:endParaRPr/>
          </a:p>
        </p:txBody>
      </p:sp>
      <p:sp>
        <p:nvSpPr>
          <p:cNvPr id="693" name="Google Shape;693;p4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4" name="Google Shape;694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4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8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</a:t>
            </a:r>
            <a:endParaRPr/>
          </a:p>
        </p:txBody>
      </p:sp>
      <p:sp>
        <p:nvSpPr>
          <p:cNvPr id="701" name="Google Shape;701;p48"/>
          <p:cNvSpPr txBox="1"/>
          <p:nvPr>
            <p:ph idx="1" type="body"/>
          </p:nvPr>
        </p:nvSpPr>
        <p:spPr>
          <a:xfrm>
            <a:off x="1935164" y="1143000"/>
            <a:ext cx="499903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Use Binary Decisions based on one value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Several Choices for the splitting value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Number of possible splitting values </a:t>
            </a:r>
            <a:br>
              <a:rPr lang="en-US" sz="2000"/>
            </a:br>
            <a:r>
              <a:rPr lang="en-US" sz="2000"/>
              <a:t>= Number of distinct values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Each splitting value has a count matrix associated with it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Class counts in each of the partitions, A ≤ v and A &gt; v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Simple method to choose best v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For each v, scan the database to gather count matrix and compute its Gini index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Computationally Inefficient! Repetition of work.</a:t>
            </a:r>
            <a:endParaRPr/>
          </a:p>
        </p:txBody>
      </p:sp>
      <p:pic>
        <p:nvPicPr>
          <p:cNvPr id="702" name="Google Shape;702;p48"/>
          <p:cNvPicPr preferRelativeResize="0"/>
          <p:nvPr/>
        </p:nvPicPr>
        <p:blipFill rotWithShape="1">
          <a:blip r:embed="rId3">
            <a:alphaModFix/>
          </a:blip>
          <a:srcRect b="0" l="0" r="4274" t="0"/>
          <a:stretch/>
        </p:blipFill>
        <p:spPr>
          <a:xfrm>
            <a:off x="7132639" y="1152525"/>
            <a:ext cx="3311525" cy="33718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3" name="Google Shape;703;p48"/>
          <p:cNvGraphicFramePr/>
          <p:nvPr/>
        </p:nvGraphicFramePr>
        <p:xfrm>
          <a:off x="6705600" y="50974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{8999B237-5331-4CD8-927D-38D3D0CE1C5A}</a:tableStyleId>
              </a:tblPr>
              <a:tblGrid>
                <a:gridCol w="1538300"/>
                <a:gridCol w="603250"/>
                <a:gridCol w="60165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≤ 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&gt; 80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Defaulted Yes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Defaulted No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04" name="Google Shape;704;p48"/>
          <p:cNvSpPr/>
          <p:nvPr/>
        </p:nvSpPr>
        <p:spPr>
          <a:xfrm>
            <a:off x="8153400" y="5868988"/>
            <a:ext cx="762000" cy="303212"/>
          </a:xfrm>
          <a:prstGeom prst="ellipse">
            <a:avLst/>
          </a:prstGeom>
          <a:solidFill>
            <a:srgbClr val="FFFF00">
              <a:alpha val="4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48"/>
          <p:cNvSpPr txBox="1"/>
          <p:nvPr/>
        </p:nvSpPr>
        <p:spPr>
          <a:xfrm>
            <a:off x="8077200" y="4495801"/>
            <a:ext cx="1752600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Annual Income ?</a:t>
            </a:r>
            <a:endParaRPr/>
          </a:p>
        </p:txBody>
      </p:sp>
      <p:cxnSp>
        <p:nvCxnSpPr>
          <p:cNvPr id="706" name="Google Shape;706;p48"/>
          <p:cNvCxnSpPr/>
          <p:nvPr/>
        </p:nvCxnSpPr>
        <p:spPr>
          <a:xfrm flipH="1">
            <a:off x="8610600" y="4800601"/>
            <a:ext cx="304800" cy="301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07" name="Google Shape;707;p48"/>
          <p:cNvCxnSpPr/>
          <p:nvPr/>
        </p:nvCxnSpPr>
        <p:spPr>
          <a:xfrm>
            <a:off x="8915400" y="4800601"/>
            <a:ext cx="304800" cy="30162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8" name="Google Shape;708;p48"/>
          <p:cNvSpPr/>
          <p:nvPr/>
        </p:nvSpPr>
        <p:spPr>
          <a:xfrm>
            <a:off x="8923338" y="2214563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48"/>
          <p:cNvSpPr/>
          <p:nvPr/>
        </p:nvSpPr>
        <p:spPr>
          <a:xfrm>
            <a:off x="8926513" y="3048000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0" name="Google Shape;710;p48"/>
          <p:cNvSpPr/>
          <p:nvPr/>
        </p:nvSpPr>
        <p:spPr>
          <a:xfrm>
            <a:off x="8953500" y="3894138"/>
            <a:ext cx="1104900" cy="203200"/>
          </a:xfrm>
          <a:prstGeom prst="rect">
            <a:avLst/>
          </a:prstGeom>
          <a:solidFill>
            <a:srgbClr val="FFFF00">
              <a:alpha val="45490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48"/>
          <p:cNvSpPr/>
          <p:nvPr/>
        </p:nvSpPr>
        <p:spPr>
          <a:xfrm>
            <a:off x="8763000" y="5502276"/>
            <a:ext cx="762000" cy="303213"/>
          </a:xfrm>
          <a:prstGeom prst="ellipse">
            <a:avLst/>
          </a:prstGeom>
          <a:solidFill>
            <a:srgbClr val="F4B081">
              <a:alpha val="4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48"/>
          <p:cNvSpPr/>
          <p:nvPr/>
        </p:nvSpPr>
        <p:spPr>
          <a:xfrm>
            <a:off x="8972550" y="4170363"/>
            <a:ext cx="1104900" cy="203200"/>
          </a:xfrm>
          <a:prstGeom prst="rect">
            <a:avLst/>
          </a:prstGeom>
          <a:solidFill>
            <a:srgbClr val="F4B081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48"/>
          <p:cNvSpPr/>
          <p:nvPr/>
        </p:nvSpPr>
        <p:spPr>
          <a:xfrm>
            <a:off x="8951913" y="3602038"/>
            <a:ext cx="1104900" cy="203200"/>
          </a:xfrm>
          <a:prstGeom prst="rect">
            <a:avLst/>
          </a:prstGeom>
          <a:solidFill>
            <a:srgbClr val="F4B081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48"/>
          <p:cNvSpPr/>
          <p:nvPr/>
        </p:nvSpPr>
        <p:spPr>
          <a:xfrm>
            <a:off x="8929688" y="2770188"/>
            <a:ext cx="1104900" cy="203200"/>
          </a:xfrm>
          <a:prstGeom prst="rect">
            <a:avLst/>
          </a:prstGeom>
          <a:solidFill>
            <a:srgbClr val="F4B081">
              <a:alpha val="45882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2" name="Google Shape;72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3473450"/>
            <a:ext cx="789305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49"/>
          <p:cNvSpPr txBox="1"/>
          <p:nvPr>
            <p:ph type="title"/>
          </p:nvPr>
        </p:nvSpPr>
        <p:spPr>
          <a:xfrm>
            <a:off x="1752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24" name="Google Shape;724;p49"/>
          <p:cNvSpPr txBox="1"/>
          <p:nvPr>
            <p:ph idx="1" type="body"/>
          </p:nvPr>
        </p:nvSpPr>
        <p:spPr>
          <a:xfrm>
            <a:off x="1905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25" name="Google Shape;725;p49"/>
          <p:cNvCxnSpPr/>
          <p:nvPr/>
        </p:nvCxnSpPr>
        <p:spPr>
          <a:xfrm>
            <a:off x="3200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6" name="Google Shape;726;p49"/>
          <p:cNvSpPr txBox="1"/>
          <p:nvPr/>
        </p:nvSpPr>
        <p:spPr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27" name="Google Shape;727;p49"/>
          <p:cNvSpPr/>
          <p:nvPr/>
        </p:nvSpPr>
        <p:spPr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49"/>
          <p:cNvSpPr/>
          <p:nvPr/>
        </p:nvSpPr>
        <p:spPr>
          <a:xfrm>
            <a:off x="1600200" y="4330700"/>
            <a:ext cx="8763000" cy="1841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6" name="Google Shape;736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3473450"/>
            <a:ext cx="789305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37" name="Google Shape;737;p50"/>
          <p:cNvSpPr txBox="1"/>
          <p:nvPr>
            <p:ph type="title"/>
          </p:nvPr>
        </p:nvSpPr>
        <p:spPr>
          <a:xfrm>
            <a:off x="1752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38" name="Google Shape;738;p50"/>
          <p:cNvSpPr txBox="1"/>
          <p:nvPr>
            <p:ph idx="1" type="body"/>
          </p:nvPr>
        </p:nvSpPr>
        <p:spPr>
          <a:xfrm>
            <a:off x="1905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39" name="Google Shape;739;p50"/>
          <p:cNvCxnSpPr/>
          <p:nvPr/>
        </p:nvCxnSpPr>
        <p:spPr>
          <a:xfrm>
            <a:off x="3200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40" name="Google Shape;740;p50"/>
          <p:cNvGrpSpPr/>
          <p:nvPr/>
        </p:nvGrpSpPr>
        <p:grpSpPr>
          <a:xfrm>
            <a:off x="1600200" y="4222750"/>
            <a:ext cx="1905000" cy="336550"/>
            <a:chOff x="144" y="2832"/>
            <a:chExt cx="1200" cy="212"/>
          </a:xfrm>
        </p:grpSpPr>
        <p:sp>
          <p:nvSpPr>
            <p:cNvPr id="741" name="Google Shape;741;p50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42" name="Google Shape;742;p50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43" name="Google Shape;743;p50"/>
          <p:cNvSpPr txBox="1"/>
          <p:nvPr/>
        </p:nvSpPr>
        <p:spPr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44" name="Google Shape;744;p50"/>
          <p:cNvSpPr/>
          <p:nvPr/>
        </p:nvSpPr>
        <p:spPr>
          <a:xfrm>
            <a:off x="1612900" y="4821239"/>
            <a:ext cx="8763000" cy="13874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2" name="Google Shape;752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3473450"/>
            <a:ext cx="789305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53" name="Google Shape;753;p51"/>
          <p:cNvSpPr txBox="1"/>
          <p:nvPr>
            <p:ph type="title"/>
          </p:nvPr>
        </p:nvSpPr>
        <p:spPr>
          <a:xfrm>
            <a:off x="1752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54" name="Google Shape;754;p51"/>
          <p:cNvSpPr txBox="1"/>
          <p:nvPr>
            <p:ph idx="1" type="body"/>
          </p:nvPr>
        </p:nvSpPr>
        <p:spPr>
          <a:xfrm>
            <a:off x="1905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55" name="Google Shape;755;p51"/>
          <p:cNvCxnSpPr/>
          <p:nvPr/>
        </p:nvCxnSpPr>
        <p:spPr>
          <a:xfrm>
            <a:off x="3200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56" name="Google Shape;756;p51"/>
          <p:cNvGrpSpPr/>
          <p:nvPr/>
        </p:nvGrpSpPr>
        <p:grpSpPr>
          <a:xfrm>
            <a:off x="1600200" y="4222750"/>
            <a:ext cx="1905000" cy="336550"/>
            <a:chOff x="144" y="2832"/>
            <a:chExt cx="1200" cy="212"/>
          </a:xfrm>
        </p:grpSpPr>
        <p:sp>
          <p:nvSpPr>
            <p:cNvPr id="757" name="Google Shape;757;p51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58" name="Google Shape;758;p51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59" name="Google Shape;759;p51"/>
          <p:cNvSpPr txBox="1"/>
          <p:nvPr/>
        </p:nvSpPr>
        <p:spPr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60" name="Google Shape;760;p51"/>
          <p:cNvSpPr/>
          <p:nvPr/>
        </p:nvSpPr>
        <p:spPr>
          <a:xfrm>
            <a:off x="53340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51"/>
          <p:cNvSpPr/>
          <p:nvPr/>
        </p:nvSpPr>
        <p:spPr>
          <a:xfrm>
            <a:off x="3581400" y="4821238"/>
            <a:ext cx="1752600" cy="1350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2" name="Google Shape;762;p51"/>
          <p:cNvSpPr/>
          <p:nvPr/>
        </p:nvSpPr>
        <p:spPr>
          <a:xfrm>
            <a:off x="5943600" y="4856164"/>
            <a:ext cx="4267200" cy="1349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3" name="Google Shape;763;p51"/>
          <p:cNvCxnSpPr/>
          <p:nvPr/>
        </p:nvCxnSpPr>
        <p:spPr>
          <a:xfrm>
            <a:off x="5562600" y="301625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64" name="Google Shape;76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1" name="Google Shape;77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3473450"/>
            <a:ext cx="789305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2" name="Google Shape;772;p52"/>
          <p:cNvSpPr txBox="1"/>
          <p:nvPr>
            <p:ph type="title"/>
          </p:nvPr>
        </p:nvSpPr>
        <p:spPr>
          <a:xfrm>
            <a:off x="1752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73" name="Google Shape;773;p52"/>
          <p:cNvSpPr txBox="1"/>
          <p:nvPr>
            <p:ph idx="1" type="body"/>
          </p:nvPr>
        </p:nvSpPr>
        <p:spPr>
          <a:xfrm>
            <a:off x="1905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74" name="Google Shape;774;p52"/>
          <p:cNvCxnSpPr/>
          <p:nvPr/>
        </p:nvCxnSpPr>
        <p:spPr>
          <a:xfrm>
            <a:off x="3200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75" name="Google Shape;775;p52"/>
          <p:cNvGrpSpPr/>
          <p:nvPr/>
        </p:nvGrpSpPr>
        <p:grpSpPr>
          <a:xfrm>
            <a:off x="1600200" y="4222750"/>
            <a:ext cx="1905000" cy="336550"/>
            <a:chOff x="144" y="2832"/>
            <a:chExt cx="1200" cy="212"/>
          </a:xfrm>
        </p:grpSpPr>
        <p:sp>
          <p:nvSpPr>
            <p:cNvPr id="776" name="Google Shape;776;p52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77" name="Google Shape;777;p52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78" name="Google Shape;778;p52"/>
          <p:cNvSpPr txBox="1"/>
          <p:nvPr/>
        </p:nvSpPr>
        <p:spPr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79" name="Google Shape;779;p52"/>
          <p:cNvSpPr/>
          <p:nvPr/>
        </p:nvSpPr>
        <p:spPr>
          <a:xfrm>
            <a:off x="5892800" y="4800600"/>
            <a:ext cx="609600" cy="838200"/>
          </a:xfrm>
          <a:prstGeom prst="rect">
            <a:avLst/>
          </a:prstGeom>
          <a:solidFill>
            <a:srgbClr val="FFFF00">
              <a:alpha val="5176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52"/>
          <p:cNvSpPr/>
          <p:nvPr/>
        </p:nvSpPr>
        <p:spPr>
          <a:xfrm>
            <a:off x="3581400" y="4821238"/>
            <a:ext cx="1739900" cy="1350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52"/>
          <p:cNvSpPr/>
          <p:nvPr/>
        </p:nvSpPr>
        <p:spPr>
          <a:xfrm>
            <a:off x="6516688" y="4899026"/>
            <a:ext cx="3694112" cy="1349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52"/>
          <p:cNvSpPr/>
          <p:nvPr/>
        </p:nvSpPr>
        <p:spPr>
          <a:xfrm>
            <a:off x="5435600" y="4038601"/>
            <a:ext cx="762000" cy="303213"/>
          </a:xfrm>
          <a:prstGeom prst="ellipse">
            <a:avLst/>
          </a:prstGeom>
          <a:solidFill>
            <a:srgbClr val="FFFF00">
              <a:alpha val="60784"/>
            </a:srgbClr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52"/>
          <p:cNvCxnSpPr/>
          <p:nvPr/>
        </p:nvCxnSpPr>
        <p:spPr>
          <a:xfrm>
            <a:off x="6172200" y="3016250"/>
            <a:ext cx="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84" name="Google Shape;784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1" name="Google Shape;791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250" y="3473450"/>
            <a:ext cx="7893050" cy="262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92" name="Google Shape;792;p53"/>
          <p:cNvSpPr txBox="1"/>
          <p:nvPr>
            <p:ph type="title"/>
          </p:nvPr>
        </p:nvSpPr>
        <p:spPr>
          <a:xfrm>
            <a:off x="1752600" y="152400"/>
            <a:ext cx="8686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Continuous Attributes: Computing Gini Index...</a:t>
            </a:r>
            <a:endParaRPr/>
          </a:p>
        </p:txBody>
      </p:sp>
      <p:sp>
        <p:nvSpPr>
          <p:cNvPr id="793" name="Google Shape;793;p53"/>
          <p:cNvSpPr txBox="1"/>
          <p:nvPr>
            <p:ph idx="1" type="body"/>
          </p:nvPr>
        </p:nvSpPr>
        <p:spPr>
          <a:xfrm>
            <a:off x="1905000" y="1219200"/>
            <a:ext cx="81788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For efficient computation: for each attribute,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Sort the attribute on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Linearly scan these values, each time updating the count matrix and computing gini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</a:pPr>
            <a:r>
              <a:rPr lang="en-US" sz="2000"/>
              <a:t>Choose the split position that has the least gini index</a:t>
            </a:r>
            <a:endParaRPr/>
          </a:p>
        </p:txBody>
      </p:sp>
      <p:cxnSp>
        <p:nvCxnSpPr>
          <p:cNvPr id="794" name="Google Shape;794;p53"/>
          <p:cNvCxnSpPr/>
          <p:nvPr/>
        </p:nvCxnSpPr>
        <p:spPr>
          <a:xfrm>
            <a:off x="3200400" y="4146550"/>
            <a:ext cx="304800" cy="1588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95" name="Google Shape;795;p53"/>
          <p:cNvGrpSpPr/>
          <p:nvPr/>
        </p:nvGrpSpPr>
        <p:grpSpPr>
          <a:xfrm>
            <a:off x="1600200" y="4222750"/>
            <a:ext cx="1905000" cy="336550"/>
            <a:chOff x="144" y="2832"/>
            <a:chExt cx="1200" cy="212"/>
          </a:xfrm>
        </p:grpSpPr>
        <p:sp>
          <p:nvSpPr>
            <p:cNvPr id="796" name="Google Shape;796;p53"/>
            <p:cNvSpPr txBox="1"/>
            <p:nvPr/>
          </p:nvSpPr>
          <p:spPr>
            <a:xfrm>
              <a:off x="144" y="2832"/>
              <a:ext cx="1006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16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Split Positions</a:t>
              </a:r>
              <a:endParaRPr/>
            </a:p>
          </p:txBody>
        </p:sp>
        <p:cxnSp>
          <p:nvCxnSpPr>
            <p:cNvPr id="797" name="Google Shape;797;p53"/>
            <p:cNvCxnSpPr/>
            <p:nvPr/>
          </p:nvCxnSpPr>
          <p:spPr>
            <a:xfrm>
              <a:off x="1152" y="2976"/>
              <a:ext cx="192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798" name="Google Shape;798;p53"/>
          <p:cNvSpPr txBox="1"/>
          <p:nvPr/>
        </p:nvSpPr>
        <p:spPr>
          <a:xfrm>
            <a:off x="1600200" y="391795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Sorted Values</a:t>
            </a:r>
            <a:endParaRPr/>
          </a:p>
        </p:txBody>
      </p:sp>
      <p:sp>
        <p:nvSpPr>
          <p:cNvPr id="799" name="Google Shape;799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Measure of Impurity: Entropy</a:t>
            </a:r>
            <a:endParaRPr/>
          </a:p>
        </p:txBody>
      </p:sp>
      <p:sp>
        <p:nvSpPr>
          <p:cNvPr id="807" name="Google Shape;807;p5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307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08" name="Google Shape;808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1" name="Google Shape;811;p54"/>
          <p:cNvSpPr txBox="1"/>
          <p:nvPr/>
        </p:nvSpPr>
        <p:spPr>
          <a:xfrm>
            <a:off x="3121090" y="2139820"/>
            <a:ext cx="4259243" cy="10378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General Approach for Building Classification Model</a:t>
            </a:r>
            <a:endParaRPr/>
          </a:p>
        </p:txBody>
      </p:sp>
      <p:sp>
        <p:nvSpPr>
          <p:cNvPr id="133" name="Google Shape;1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6" name="Google Shape;13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0144" y="1825625"/>
            <a:ext cx="455171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Computing Entropy of a Single Node</a:t>
            </a:r>
            <a:endParaRPr/>
          </a:p>
        </p:txBody>
      </p:sp>
      <p:pic>
        <p:nvPicPr>
          <p:cNvPr id="817" name="Google Shape;81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80856"/>
            <a:ext cx="23622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8" name="Google Shape;81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181601"/>
            <a:ext cx="2286000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5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3817938"/>
            <a:ext cx="2286000" cy="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820" name="Google Shape;820;p55"/>
          <p:cNvSpPr txBox="1"/>
          <p:nvPr/>
        </p:nvSpPr>
        <p:spPr>
          <a:xfrm>
            <a:off x="4419600" y="2580856"/>
            <a:ext cx="5943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0 log 0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1 log 1 = – 0 – 0 = 0 </a:t>
            </a:r>
            <a:endParaRPr/>
          </a:p>
        </p:txBody>
      </p:sp>
      <p:sp>
        <p:nvSpPr>
          <p:cNvPr id="821" name="Google Shape;821;p55"/>
          <p:cNvSpPr txBox="1"/>
          <p:nvPr/>
        </p:nvSpPr>
        <p:spPr>
          <a:xfrm>
            <a:off x="4495800" y="3733801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(1/6)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(5/6)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(1/6) = 0.65</a:t>
            </a:r>
            <a:endParaRPr/>
          </a:p>
        </p:txBody>
      </p:sp>
      <p:sp>
        <p:nvSpPr>
          <p:cNvPr id="822" name="Google Shape;822;p55"/>
          <p:cNvSpPr txBox="1"/>
          <p:nvPr/>
        </p:nvSpPr>
        <p:spPr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= – (2/6)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(2/6)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(4/6) log</a:t>
            </a:r>
            <a:r>
              <a:rPr baseline="-25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(4/6) = 0.92</a:t>
            </a:r>
            <a:endParaRPr/>
          </a:p>
        </p:txBody>
      </p:sp>
      <p:sp>
        <p:nvSpPr>
          <p:cNvPr id="823" name="Google Shape;823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4" name="Google Shape;824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26" name="Google Shape;826;p55"/>
          <p:cNvSpPr txBox="1"/>
          <p:nvPr/>
        </p:nvSpPr>
        <p:spPr>
          <a:xfrm>
            <a:off x="3322657" y="1361054"/>
            <a:ext cx="4259243" cy="10378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56"/>
          <p:cNvSpPr txBox="1"/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Times New Roman"/>
              <a:buNone/>
            </a:pPr>
            <a:r>
              <a:rPr lang="en-US" sz="2800"/>
              <a:t>Computing Information Gain After Splitting</a:t>
            </a:r>
            <a:endParaRPr/>
          </a:p>
        </p:txBody>
      </p:sp>
      <p:sp>
        <p:nvSpPr>
          <p:cNvPr id="832" name="Google Shape;832;p56"/>
          <p:cNvSpPr txBox="1"/>
          <p:nvPr>
            <p:ph idx="1" type="body"/>
          </p:nvPr>
        </p:nvSpPr>
        <p:spPr>
          <a:xfrm>
            <a:off x="838200" y="1143000"/>
            <a:ext cx="10287000" cy="4953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6" r="0" t="-1723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33" name="Google Shape;833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5" name="Google Shape;835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6" name="Google Shape;836;p56"/>
          <p:cNvSpPr txBox="1"/>
          <p:nvPr/>
        </p:nvSpPr>
        <p:spPr>
          <a:xfrm>
            <a:off x="3057140" y="1600201"/>
            <a:ext cx="4924810" cy="8717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5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Problem with large number of partitions</a:t>
            </a:r>
            <a:endParaRPr/>
          </a:p>
        </p:txBody>
      </p:sp>
      <p:sp>
        <p:nvSpPr>
          <p:cNvPr id="842" name="Google Shape;842;p5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Node impurity measures tend to prefer splits that result in large number of partitions, each being small but pure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Customer ID has highest information gain because entropy for all the children is zero</a:t>
            </a:r>
            <a:endParaRPr/>
          </a:p>
        </p:txBody>
      </p:sp>
      <p:sp>
        <p:nvSpPr>
          <p:cNvPr id="843" name="Google Shape;843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46" name="Google Shape;846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783" y="2974538"/>
            <a:ext cx="80010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5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Gain Ratio</a:t>
            </a:r>
            <a:endParaRPr/>
          </a:p>
        </p:txBody>
      </p:sp>
      <p:sp>
        <p:nvSpPr>
          <p:cNvPr id="852" name="Google Shape;852;p5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33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53" name="Google Shape;853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6" name="Google Shape;856;p58"/>
          <p:cNvSpPr txBox="1"/>
          <p:nvPr/>
        </p:nvSpPr>
        <p:spPr>
          <a:xfrm>
            <a:off x="2686669" y="2387083"/>
            <a:ext cx="6818662" cy="87171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Gain Ratio</a:t>
            </a:r>
            <a:endParaRPr/>
          </a:p>
        </p:txBody>
      </p:sp>
      <p:sp>
        <p:nvSpPr>
          <p:cNvPr id="862" name="Google Shape;862;p5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63" name="Google Shape;863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4" name="Google Shape;864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5" name="Google Shape;865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6" name="Google Shape;866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81601" y="4110038"/>
            <a:ext cx="2570163" cy="1757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5438" y="4105276"/>
            <a:ext cx="2570162" cy="175736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5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28800" y="4110039"/>
            <a:ext cx="3048000" cy="1570037"/>
          </a:xfrm>
          <a:prstGeom prst="rect">
            <a:avLst/>
          </a:prstGeom>
          <a:noFill/>
          <a:ln>
            <a:noFill/>
          </a:ln>
        </p:spPr>
      </p:pic>
      <p:sp>
        <p:nvSpPr>
          <p:cNvPr id="869" name="Google Shape;869;p59"/>
          <p:cNvSpPr txBox="1"/>
          <p:nvPr/>
        </p:nvSpPr>
        <p:spPr>
          <a:xfrm>
            <a:off x="2438401" y="5681664"/>
            <a:ext cx="17557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1.52</a:t>
            </a:r>
            <a:endParaRPr/>
          </a:p>
        </p:txBody>
      </p:sp>
      <p:sp>
        <p:nvSpPr>
          <p:cNvPr id="870" name="Google Shape;870;p59"/>
          <p:cNvSpPr txBox="1"/>
          <p:nvPr/>
        </p:nvSpPr>
        <p:spPr>
          <a:xfrm>
            <a:off x="5410201" y="5681664"/>
            <a:ext cx="17557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0.72</a:t>
            </a:r>
            <a:endParaRPr/>
          </a:p>
        </p:txBody>
      </p:sp>
      <p:sp>
        <p:nvSpPr>
          <p:cNvPr id="871" name="Google Shape;871;p59"/>
          <p:cNvSpPr txBox="1"/>
          <p:nvPr/>
        </p:nvSpPr>
        <p:spPr>
          <a:xfrm>
            <a:off x="8153401" y="5638800"/>
            <a:ext cx="1755775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SplitINFO = 0.97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Measure of Impurity: Classification Error</a:t>
            </a:r>
            <a:endParaRPr/>
          </a:p>
        </p:txBody>
      </p:sp>
      <p:sp>
        <p:nvSpPr>
          <p:cNvPr id="877" name="Google Shape;877;p6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42" r="0" t="-238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878" name="Google Shape;878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9" name="Google Shape;879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Computing Error of a Single Node</a:t>
            </a:r>
            <a:endParaRPr/>
          </a:p>
        </p:txBody>
      </p:sp>
      <p:pic>
        <p:nvPicPr>
          <p:cNvPr id="886" name="Google Shape;8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339976"/>
            <a:ext cx="2362200" cy="93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7" name="Google Shape;88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181601"/>
            <a:ext cx="2286000" cy="9382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88" name="Google Shape;888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0" y="3817938"/>
            <a:ext cx="2286000" cy="906462"/>
          </a:xfrm>
          <a:prstGeom prst="rect">
            <a:avLst/>
          </a:prstGeom>
          <a:noFill/>
          <a:ln>
            <a:noFill/>
          </a:ln>
        </p:spPr>
      </p:pic>
      <p:sp>
        <p:nvSpPr>
          <p:cNvPr id="889" name="Google Shape;889;p61"/>
          <p:cNvSpPr txBox="1"/>
          <p:nvPr/>
        </p:nvSpPr>
        <p:spPr>
          <a:xfrm>
            <a:off x="4419600" y="2339976"/>
            <a:ext cx="59436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0/6 = 0     P(C2) = 6/6 = 1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(0, 1) = 1 – 1 = 0 </a:t>
            </a:r>
            <a:endParaRPr/>
          </a:p>
        </p:txBody>
      </p:sp>
      <p:sp>
        <p:nvSpPr>
          <p:cNvPr id="890" name="Google Shape;890;p61"/>
          <p:cNvSpPr txBox="1"/>
          <p:nvPr/>
        </p:nvSpPr>
        <p:spPr>
          <a:xfrm>
            <a:off x="4495800" y="3733801"/>
            <a:ext cx="51054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1/6          P(C2) = 5/6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(1/6, 5/6) = 1 – 5/6 = 1/6</a:t>
            </a:r>
            <a:endParaRPr/>
          </a:p>
        </p:txBody>
      </p:sp>
      <p:sp>
        <p:nvSpPr>
          <p:cNvPr id="891" name="Google Shape;891;p61"/>
          <p:cNvSpPr txBox="1"/>
          <p:nvPr/>
        </p:nvSpPr>
        <p:spPr>
          <a:xfrm>
            <a:off x="4495800" y="5105401"/>
            <a:ext cx="6172200" cy="854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P(C1) = 2/6          P(C2) = 4/6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= 1 – max (2/6, 4/6) = 1 – 4/6 = 1/3</a:t>
            </a:r>
            <a:endParaRPr/>
          </a:p>
        </p:txBody>
      </p:sp>
      <p:sp>
        <p:nvSpPr>
          <p:cNvPr id="892" name="Google Shape;892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5" name="Google Shape;895;p61"/>
          <p:cNvSpPr txBox="1"/>
          <p:nvPr/>
        </p:nvSpPr>
        <p:spPr>
          <a:xfrm>
            <a:off x="3277132" y="1465636"/>
            <a:ext cx="4304768" cy="56368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6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Comparison among Impurity Measures</a:t>
            </a:r>
            <a:endParaRPr/>
          </a:p>
        </p:txBody>
      </p:sp>
      <p:pic>
        <p:nvPicPr>
          <p:cNvPr id="901" name="Google Shape;901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800" y="1714500"/>
            <a:ext cx="6248400" cy="46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902" name="Google Shape;902;p62"/>
          <p:cNvSpPr txBox="1"/>
          <p:nvPr/>
        </p:nvSpPr>
        <p:spPr>
          <a:xfrm>
            <a:off x="1886339" y="1340498"/>
            <a:ext cx="4724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a 2-class problem:</a:t>
            </a:r>
            <a:endParaRPr/>
          </a:p>
        </p:txBody>
      </p:sp>
      <p:sp>
        <p:nvSpPr>
          <p:cNvPr id="903" name="Google Shape;903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4" name="Google Shape;904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5" name="Google Shape;905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6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Misclassification Error vs Gini Index</a:t>
            </a:r>
            <a:endParaRPr/>
          </a:p>
        </p:txBody>
      </p:sp>
      <p:sp>
        <p:nvSpPr>
          <p:cNvPr id="911" name="Google Shape;911;p63"/>
          <p:cNvSpPr/>
          <p:nvPr/>
        </p:nvSpPr>
        <p:spPr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12" name="Google Shape;912;p63"/>
          <p:cNvCxnSpPr/>
          <p:nvPr/>
        </p:nvCxnSpPr>
        <p:spPr>
          <a:xfrm flipH="1">
            <a:off x="4073526" y="17526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3" name="Google Shape;913;p63"/>
          <p:cNvCxnSpPr/>
          <p:nvPr/>
        </p:nvCxnSpPr>
        <p:spPr>
          <a:xfrm>
            <a:off x="5181601" y="17526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4" name="Google Shape;914;p63"/>
          <p:cNvSpPr txBox="1"/>
          <p:nvPr/>
        </p:nvSpPr>
        <p:spPr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915" name="Google Shape;915;p63"/>
          <p:cNvSpPr txBox="1"/>
          <p:nvPr/>
        </p:nvSpPr>
        <p:spPr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916" name="Google Shape;916;p63"/>
          <p:cNvSpPr/>
          <p:nvPr/>
        </p:nvSpPr>
        <p:spPr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917" name="Google Shape;917;p63"/>
          <p:cNvSpPr/>
          <p:nvPr/>
        </p:nvSpPr>
        <p:spPr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pic>
        <p:nvPicPr>
          <p:cNvPr id="918" name="Google Shape;91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638" y="1217614"/>
            <a:ext cx="1968500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5800" y="3733801"/>
            <a:ext cx="1905000" cy="1471613"/>
          </a:xfrm>
          <a:prstGeom prst="rect">
            <a:avLst/>
          </a:prstGeom>
          <a:noFill/>
          <a:ln>
            <a:noFill/>
          </a:ln>
        </p:spPr>
      </p:pic>
      <p:sp>
        <p:nvSpPr>
          <p:cNvPr id="920" name="Google Shape;920;p63"/>
          <p:cNvSpPr txBox="1"/>
          <p:nvPr/>
        </p:nvSpPr>
        <p:spPr>
          <a:xfrm>
            <a:off x="1828800" y="3581401"/>
            <a:ext cx="2438400" cy="207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Gini(N1)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(3/3)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(0/3)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 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Gini(N2)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1 – (4/7)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(3/7)</a:t>
            </a:r>
            <a:r>
              <a:rPr baseline="3000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0.489</a:t>
            </a:r>
            <a:endParaRPr/>
          </a:p>
        </p:txBody>
      </p:sp>
      <p:sp>
        <p:nvSpPr>
          <p:cNvPr id="921" name="Google Shape;921;p63"/>
          <p:cNvSpPr txBox="1"/>
          <p:nvPr/>
        </p:nvSpPr>
        <p:spPr>
          <a:xfrm>
            <a:off x="7162800" y="3810001"/>
            <a:ext cx="2438400" cy="2378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Gini(Children)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3/10 * 0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+ 7/10 * 0.489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0.342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Gini improves but error remains the same!!</a:t>
            </a:r>
            <a:endParaRPr/>
          </a:p>
        </p:txBody>
      </p:sp>
      <p:sp>
        <p:nvSpPr>
          <p:cNvPr id="922" name="Google Shape;922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4" name="Google Shape;924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Misclassification Error vs Gini Index</a:t>
            </a:r>
            <a:endParaRPr/>
          </a:p>
        </p:txBody>
      </p:sp>
      <p:sp>
        <p:nvSpPr>
          <p:cNvPr id="930" name="Google Shape;930;p64"/>
          <p:cNvSpPr/>
          <p:nvPr/>
        </p:nvSpPr>
        <p:spPr>
          <a:xfrm>
            <a:off x="4648200" y="1295401"/>
            <a:ext cx="1009650" cy="454025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A?</a:t>
            </a:r>
            <a:endParaRPr b="0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31" name="Google Shape;931;p64"/>
          <p:cNvCxnSpPr/>
          <p:nvPr/>
        </p:nvCxnSpPr>
        <p:spPr>
          <a:xfrm flipH="1">
            <a:off x="4073526" y="1752600"/>
            <a:ext cx="11080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" name="Google Shape;932;p64"/>
          <p:cNvCxnSpPr/>
          <p:nvPr/>
        </p:nvCxnSpPr>
        <p:spPr>
          <a:xfrm>
            <a:off x="5181601" y="1752600"/>
            <a:ext cx="1184275" cy="7254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3" name="Google Shape;933;p64"/>
          <p:cNvSpPr txBox="1"/>
          <p:nvPr/>
        </p:nvSpPr>
        <p:spPr>
          <a:xfrm>
            <a:off x="3800475" y="1868488"/>
            <a:ext cx="5397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</a:t>
            </a:r>
            <a:endParaRPr/>
          </a:p>
        </p:txBody>
      </p:sp>
      <p:sp>
        <p:nvSpPr>
          <p:cNvPr id="934" name="Google Shape;934;p64"/>
          <p:cNvSpPr txBox="1"/>
          <p:nvPr/>
        </p:nvSpPr>
        <p:spPr>
          <a:xfrm>
            <a:off x="6289675" y="1868488"/>
            <a:ext cx="463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</a:t>
            </a:r>
            <a:endParaRPr/>
          </a:p>
        </p:txBody>
      </p:sp>
      <p:sp>
        <p:nvSpPr>
          <p:cNvPr id="935" name="Google Shape;935;p64"/>
          <p:cNvSpPr/>
          <p:nvPr/>
        </p:nvSpPr>
        <p:spPr>
          <a:xfrm>
            <a:off x="3657601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N1</a:t>
            </a:r>
            <a:endParaRPr/>
          </a:p>
        </p:txBody>
      </p:sp>
      <p:sp>
        <p:nvSpPr>
          <p:cNvPr id="936" name="Google Shape;936;p64"/>
          <p:cNvSpPr/>
          <p:nvPr/>
        </p:nvSpPr>
        <p:spPr>
          <a:xfrm>
            <a:off x="5845176" y="2478088"/>
            <a:ext cx="936625" cy="341312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 N2</a:t>
            </a:r>
            <a:endParaRPr/>
          </a:p>
        </p:txBody>
      </p:sp>
      <p:pic>
        <p:nvPicPr>
          <p:cNvPr id="937" name="Google Shape;937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7638" y="1217614"/>
            <a:ext cx="1968500" cy="1893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62200" y="3733801"/>
            <a:ext cx="1905000" cy="1471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6400" y="3733800"/>
            <a:ext cx="1866900" cy="14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0" name="Google Shape;940;p64"/>
          <p:cNvSpPr txBox="1"/>
          <p:nvPr/>
        </p:nvSpPr>
        <p:spPr>
          <a:xfrm>
            <a:off x="2673350" y="5624513"/>
            <a:ext cx="6089650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Misclassification error for all three cases = 0.3 ! </a:t>
            </a:r>
            <a:endParaRPr/>
          </a:p>
        </p:txBody>
      </p:sp>
      <p:sp>
        <p:nvSpPr>
          <p:cNvPr id="941" name="Google Shape;941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Classification Techniques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Base Classifiers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Decision Tree based 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Rule-based Methods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Nearest-neighbor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Naïve Bayes and Bayesian Belief Networks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Support Vector Machines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Neural Networks, Deep Neural Nets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Ensemble Classifiers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Boosting, Bagging, Random Forests</a:t>
            </a:r>
            <a:endParaRPr/>
          </a:p>
        </p:txBody>
      </p:sp>
      <p:sp>
        <p:nvSpPr>
          <p:cNvPr id="143" name="Google Shape;143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6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Decision Tree Based Classification</a:t>
            </a:r>
            <a:endParaRPr/>
          </a:p>
        </p:txBody>
      </p:sp>
      <p:sp>
        <p:nvSpPr>
          <p:cNvPr id="949" name="Google Shape;949;p6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Advantages: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Relatively inexpensive to construct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Extremely fast at classifying unknown records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Easy to interpret for small-sized trees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Robust to noise (especially when methods to avoid overfitting are employed)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easily handle redundant attributes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easily handle irrelevant attributes (unless the attributes are interacting)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Disadvantages: 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Due to the </a:t>
            </a:r>
            <a:r>
              <a:rPr lang="en-US">
                <a:solidFill>
                  <a:srgbClr val="C00000"/>
                </a:solidFill>
              </a:rPr>
              <a:t>greedy nature </a:t>
            </a:r>
            <a:r>
              <a:rPr lang="en-US"/>
              <a:t>of splitting criterion,  interacting attributes (that can distinguish between classes together but not individually) may be passed over in favor of other attributed that are less discriminating.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Each decision boundary involves only a </a:t>
            </a:r>
            <a:r>
              <a:rPr lang="en-US">
                <a:solidFill>
                  <a:srgbClr val="C00000"/>
                </a:solidFill>
              </a:rPr>
              <a:t>single attribute</a:t>
            </a:r>
            <a:endParaRPr/>
          </a:p>
        </p:txBody>
      </p:sp>
      <p:sp>
        <p:nvSpPr>
          <p:cNvPr id="950" name="Google Shape;950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1" name="Google Shape;951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2" name="Google Shape;952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66"/>
          <p:cNvSpPr txBox="1"/>
          <p:nvPr>
            <p:ph type="title"/>
          </p:nvPr>
        </p:nvSpPr>
        <p:spPr>
          <a:xfrm>
            <a:off x="1905000" y="31750"/>
            <a:ext cx="82804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/>
              <a:t>Handling interactions</a:t>
            </a:r>
            <a:endParaRPr/>
          </a:p>
        </p:txBody>
      </p:sp>
      <p:pic>
        <p:nvPicPr>
          <p:cNvPr id="958" name="Google Shape;958;p66"/>
          <p:cNvPicPr preferRelativeResize="0"/>
          <p:nvPr/>
        </p:nvPicPr>
        <p:blipFill rotWithShape="1">
          <a:blip r:embed="rId3">
            <a:alphaModFix/>
          </a:blip>
          <a:srcRect b="4614" l="9542" r="0" t="0"/>
          <a:stretch/>
        </p:blipFill>
        <p:spPr>
          <a:xfrm>
            <a:off x="2311400" y="1014414"/>
            <a:ext cx="3403600" cy="2600325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66"/>
          <p:cNvSpPr txBox="1"/>
          <p:nvPr/>
        </p:nvSpPr>
        <p:spPr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endParaRPr/>
          </a:p>
        </p:txBody>
      </p:sp>
      <p:sp>
        <p:nvSpPr>
          <p:cNvPr id="960" name="Google Shape;960;p66"/>
          <p:cNvSpPr txBox="1"/>
          <p:nvPr/>
        </p:nvSpPr>
        <p:spPr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961" name="Google Shape;961;p66"/>
          <p:cNvSpPr txBox="1"/>
          <p:nvPr/>
        </p:nvSpPr>
        <p:spPr>
          <a:xfrm>
            <a:off x="5588000" y="1219200"/>
            <a:ext cx="2362200" cy="12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+ : 1000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 : 1000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2" name="Google Shape;962;p66"/>
          <p:cNvSpPr txBox="1"/>
          <p:nvPr/>
        </p:nvSpPr>
        <p:spPr>
          <a:xfrm>
            <a:off x="8001000" y="1219201"/>
            <a:ext cx="2362200" cy="147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(X) : 0.99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(Y) : 0.99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3" name="Google Shape;963;p6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" name="Google Shape;964;p6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5" name="Google Shape;965;p6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0" name="Google Shape;97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6873" y="1206861"/>
            <a:ext cx="6061896" cy="3934796"/>
          </a:xfrm>
          <a:prstGeom prst="rect">
            <a:avLst/>
          </a:prstGeom>
          <a:noFill/>
          <a:ln>
            <a:noFill/>
          </a:ln>
        </p:spPr>
      </p:pic>
      <p:sp>
        <p:nvSpPr>
          <p:cNvPr id="971" name="Google Shape;971;p67"/>
          <p:cNvSpPr txBox="1"/>
          <p:nvPr/>
        </p:nvSpPr>
        <p:spPr>
          <a:xfrm>
            <a:off x="1905000" y="31750"/>
            <a:ext cx="8280400" cy="654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interactions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2" name="Google Shape;972;p6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6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6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6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Times New Roman"/>
              <a:buNone/>
            </a:pPr>
            <a:r>
              <a:rPr lang="en-US" sz="2400"/>
              <a:t>Handling interactions given irrelevant attributes</a:t>
            </a:r>
            <a:endParaRPr/>
          </a:p>
        </p:txBody>
      </p:sp>
      <p:pic>
        <p:nvPicPr>
          <p:cNvPr id="980" name="Google Shape;980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7789" l="9542" r="0" t="-2"/>
          <a:stretch/>
        </p:blipFill>
        <p:spPr>
          <a:xfrm>
            <a:off x="2311400" y="1014413"/>
            <a:ext cx="3403600" cy="2513012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Google Shape;981;p68"/>
          <p:cNvSpPr txBox="1"/>
          <p:nvPr/>
        </p:nvSpPr>
        <p:spPr>
          <a:xfrm>
            <a:off x="5588000" y="1219201"/>
            <a:ext cx="2362200" cy="2308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+ : 1000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 : 1000 instances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Adding Z as a noisy attribute generated from a uniform distribution</a:t>
            </a:r>
            <a:endParaRPr/>
          </a:p>
        </p:txBody>
      </p:sp>
      <p:sp>
        <p:nvSpPr>
          <p:cNvPr id="982" name="Google Shape;982;p68"/>
          <p:cNvSpPr txBox="1"/>
          <p:nvPr/>
        </p:nvSpPr>
        <p:spPr>
          <a:xfrm>
            <a:off x="1874838" y="2057400"/>
            <a:ext cx="457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endParaRPr/>
          </a:p>
        </p:txBody>
      </p:sp>
      <p:sp>
        <p:nvSpPr>
          <p:cNvPr id="983" name="Google Shape;983;p68"/>
          <p:cNvSpPr txBox="1"/>
          <p:nvPr/>
        </p:nvSpPr>
        <p:spPr>
          <a:xfrm>
            <a:off x="8200103" y="1222836"/>
            <a:ext cx="2438400" cy="2586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(X) : 0.99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(Y) : 0.99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Entropy (Z) : 0.98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Font typeface="Arial"/>
              <a:buNone/>
            </a:pPr>
            <a:r>
              <a:rPr lang="en-US" sz="1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Attribute Z will be chosen for splitting!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68"/>
          <p:cNvSpPr txBox="1"/>
          <p:nvPr/>
        </p:nvSpPr>
        <p:spPr>
          <a:xfrm>
            <a:off x="3733800" y="3429000"/>
            <a:ext cx="457200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</a:t>
            </a:r>
            <a:endParaRPr/>
          </a:p>
        </p:txBody>
      </p:sp>
      <p:sp>
        <p:nvSpPr>
          <p:cNvPr id="985" name="Google Shape;985;p6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6" name="Google Shape;986;p6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" name="Google Shape;987;p6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88" name="Google Shape;98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24281" y="3794514"/>
            <a:ext cx="2743438" cy="28348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p69"/>
          <p:cNvSpPr txBox="1"/>
          <p:nvPr>
            <p:ph type="title"/>
          </p:nvPr>
        </p:nvSpPr>
        <p:spPr>
          <a:xfrm>
            <a:off x="1600200" y="228600"/>
            <a:ext cx="8839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300"/>
              <a:buFont typeface="Times New Roman"/>
              <a:buNone/>
            </a:pPr>
            <a:r>
              <a:rPr lang="en-US" sz="2300"/>
              <a:t>Limitations of single attribute-based decision boundaries</a:t>
            </a:r>
            <a:endParaRPr/>
          </a:p>
        </p:txBody>
      </p:sp>
      <p:sp>
        <p:nvSpPr>
          <p:cNvPr id="994" name="Google Shape;994;p69"/>
          <p:cNvSpPr txBox="1"/>
          <p:nvPr/>
        </p:nvSpPr>
        <p:spPr>
          <a:xfrm>
            <a:off x="7480300" y="1828801"/>
            <a:ext cx="2895600" cy="2246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Both</a:t>
            </a:r>
            <a:r>
              <a:rPr lang="en-US" sz="20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positive (+)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-US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negative (o)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classes generated from skewed Gaussians with centers at (8,8) and (12,12) respectively.  </a:t>
            </a:r>
            <a:endParaRPr/>
          </a:p>
        </p:txBody>
      </p:sp>
      <p:pic>
        <p:nvPicPr>
          <p:cNvPr descr="C:\Users\Ankush\Desktop\oblique.png" id="995" name="Google Shape;995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9400" y="1524000"/>
            <a:ext cx="6197600" cy="464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Ankush\Desktop\oblique2.png" id="996" name="Google Shape;996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55750" y="1524001"/>
            <a:ext cx="61849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997" name="Google Shape;997;p6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p6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6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3" name="Shape 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" name="Google Shape;1004;p7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Slides adapted from the following Sources </a:t>
            </a:r>
            <a:endParaRPr/>
          </a:p>
        </p:txBody>
      </p:sp>
      <p:sp>
        <p:nvSpPr>
          <p:cNvPr id="1005" name="Google Shape;1005;p7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Introduction to Data Mining, 2</a:t>
            </a:r>
            <a:r>
              <a:rPr baseline="30000" lang="en-US"/>
              <a:t>nd</a:t>
            </a:r>
            <a:r>
              <a:rPr lang="en-US"/>
              <a:t> Edition  Tan, Steinbach, Karpatne, Kumar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Example of a Decision Tree</a:t>
            </a:r>
            <a:endParaRPr/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990726"/>
            <a:ext cx="3810000" cy="377031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1"/>
          <p:cNvSpPr txBox="1"/>
          <p:nvPr/>
        </p:nvSpPr>
        <p:spPr>
          <a:xfrm rot="-2416809">
            <a:off x="2362200" y="13716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1"/>
          <p:cNvSpPr txBox="1"/>
          <p:nvPr/>
        </p:nvSpPr>
        <p:spPr>
          <a:xfrm rot="-2416809">
            <a:off x="3048000" y="1371600"/>
            <a:ext cx="12573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categorical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 rot="-2416809">
            <a:off x="3886200" y="1371600"/>
            <a:ext cx="12779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continuous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/>
        </p:nvSpPr>
        <p:spPr>
          <a:xfrm rot="-2416809">
            <a:off x="4648200" y="1524000"/>
            <a:ext cx="6921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6600"/>
                </a:solidFill>
                <a:latin typeface="Arial"/>
                <a:ea typeface="Arial"/>
                <a:cs typeface="Arial"/>
                <a:sym typeface="Arial"/>
              </a:rPr>
              <a:t>class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8489950" y="4505325"/>
            <a:ext cx="242888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7" name="Google Shape;157;p21"/>
          <p:cNvCxnSpPr/>
          <p:nvPr/>
        </p:nvCxnSpPr>
        <p:spPr>
          <a:xfrm flipH="1">
            <a:off x="7359650" y="4505325"/>
            <a:ext cx="323850" cy="5270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21"/>
          <p:cNvCxnSpPr/>
          <p:nvPr/>
        </p:nvCxnSpPr>
        <p:spPr>
          <a:xfrm flipH="1">
            <a:off x="8005764" y="3711575"/>
            <a:ext cx="403225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21"/>
          <p:cNvCxnSpPr/>
          <p:nvPr/>
        </p:nvCxnSpPr>
        <p:spPr>
          <a:xfrm>
            <a:off x="9217025" y="3711575"/>
            <a:ext cx="484188" cy="528638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0" name="Google Shape;160;p21"/>
          <p:cNvCxnSpPr/>
          <p:nvPr/>
        </p:nvCxnSpPr>
        <p:spPr>
          <a:xfrm>
            <a:off x="8167688" y="29845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1" name="Google Shape;161;p21"/>
          <p:cNvCxnSpPr/>
          <p:nvPr/>
        </p:nvCxnSpPr>
        <p:spPr>
          <a:xfrm flipH="1">
            <a:off x="6794500" y="2984500"/>
            <a:ext cx="565150" cy="46355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21"/>
          <p:cNvSpPr txBox="1"/>
          <p:nvPr/>
        </p:nvSpPr>
        <p:spPr>
          <a:xfrm>
            <a:off x="7312026" y="2530476"/>
            <a:ext cx="936625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8328025" y="3448050"/>
            <a:ext cx="935038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7602539" y="4240213"/>
            <a:ext cx="968375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8529638" y="5029201"/>
            <a:ext cx="627062" cy="36671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8453438" y="5029200"/>
            <a:ext cx="6858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7037388" y="5046664"/>
            <a:ext cx="654050" cy="3635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7134225" y="5032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472238" y="3462338"/>
            <a:ext cx="685800" cy="347662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567488" y="344805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1"/>
          <p:cNvSpPr/>
          <p:nvPr/>
        </p:nvSpPr>
        <p:spPr>
          <a:xfrm>
            <a:off x="9367838" y="4267200"/>
            <a:ext cx="685800" cy="381000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9444038" y="4267200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6584950" y="298450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8450263" y="298450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9432926" y="3749675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76" name="Google Shape;176;p21"/>
          <p:cNvSpPr txBox="1"/>
          <p:nvPr/>
        </p:nvSpPr>
        <p:spPr>
          <a:xfrm>
            <a:off x="7216776" y="3778250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6837364" y="4570413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1"/>
          <p:cNvSpPr txBox="1"/>
          <p:nvPr/>
        </p:nvSpPr>
        <p:spPr>
          <a:xfrm>
            <a:off x="8612189" y="4570413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7951788" y="1766888"/>
            <a:ext cx="2241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50"/>
              <a:buFont typeface="Arial"/>
              <a:buNone/>
            </a:pPr>
            <a:r>
              <a:rPr b="0" i="1" lang="en-US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Splitting Attributes</a:t>
            </a:r>
            <a:endParaRPr/>
          </a:p>
        </p:txBody>
      </p:sp>
      <p:cxnSp>
        <p:nvCxnSpPr>
          <p:cNvPr id="180" name="Google Shape;180;p21"/>
          <p:cNvCxnSpPr/>
          <p:nvPr/>
        </p:nvCxnSpPr>
        <p:spPr>
          <a:xfrm flipH="1">
            <a:off x="8329614" y="2147889"/>
            <a:ext cx="536575" cy="534987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1" name="Google Shape;181;p21"/>
          <p:cNvSpPr/>
          <p:nvPr/>
        </p:nvSpPr>
        <p:spPr>
          <a:xfrm>
            <a:off x="5334000" y="3810000"/>
            <a:ext cx="914400" cy="293688"/>
          </a:xfrm>
          <a:prstGeom prst="rightArrow">
            <a:avLst>
              <a:gd fmla="val 50000" name="adj1"/>
              <a:gd fmla="val 77838" name="adj2"/>
            </a:avLst>
          </a:prstGeom>
          <a:solidFill>
            <a:srgbClr val="CC0000"/>
          </a:solidFill>
          <a:ln cap="flat" cmpd="sng" w="12700">
            <a:solidFill>
              <a:srgbClr val="CC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21"/>
          <p:cNvCxnSpPr/>
          <p:nvPr/>
        </p:nvCxnSpPr>
        <p:spPr>
          <a:xfrm>
            <a:off x="8942388" y="2147889"/>
            <a:ext cx="76200" cy="1144587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183" name="Google Shape;183;p21"/>
          <p:cNvSpPr txBox="1"/>
          <p:nvPr/>
        </p:nvSpPr>
        <p:spPr>
          <a:xfrm>
            <a:off x="2286000" y="5867400"/>
            <a:ext cx="25146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Training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 txBox="1"/>
          <p:nvPr/>
        </p:nvSpPr>
        <p:spPr>
          <a:xfrm>
            <a:off x="6553200" y="5835650"/>
            <a:ext cx="3124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Model:  Decision Tree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193" name="Google Shape;193;p22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2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2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2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2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2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2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2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2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2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2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2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2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2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2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2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13" name="Google Shape;213;p22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2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763" y="1604963"/>
            <a:ext cx="3586162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2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2"/>
          <p:cNvSpPr txBox="1"/>
          <p:nvPr/>
        </p:nvSpPr>
        <p:spPr>
          <a:xfrm>
            <a:off x="2514600" y="1447800"/>
            <a:ext cx="34290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 from the root of tree.</a:t>
            </a:r>
            <a:endParaRPr/>
          </a:p>
        </p:txBody>
      </p:sp>
      <p:cxnSp>
        <p:nvCxnSpPr>
          <p:cNvPr id="219" name="Google Shape;219;p22"/>
          <p:cNvCxnSpPr/>
          <p:nvPr/>
        </p:nvCxnSpPr>
        <p:spPr>
          <a:xfrm>
            <a:off x="3657600" y="1828800"/>
            <a:ext cx="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none"/>
            <a:tailEnd len="med" w="med" type="triangle"/>
          </a:ln>
        </p:spPr>
      </p:cxnSp>
      <p:sp>
        <p:nvSpPr>
          <p:cNvPr id="220" name="Google Shape;22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28" name="Google Shape;228;p23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9" name="Google Shape;229;p23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1" name="Google Shape;231;p23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23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23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23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23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3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3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3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3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3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3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23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3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11925" y="1604963"/>
            <a:ext cx="3678238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3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p23"/>
          <p:cNvCxnSpPr/>
          <p:nvPr/>
        </p:nvCxnSpPr>
        <p:spPr>
          <a:xfrm flipH="1">
            <a:off x="4191000" y="1828800"/>
            <a:ext cx="2362200" cy="6858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cxnSp>
      <p:sp>
        <p:nvSpPr>
          <p:cNvPr id="253" name="Google Shape;253;p23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Apply Model to Test Data</a:t>
            </a:r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4422775" y="4551363"/>
            <a:ext cx="2667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4"/>
          <p:cNvCxnSpPr/>
          <p:nvPr/>
        </p:nvCxnSpPr>
        <p:spPr>
          <a:xfrm flipH="1">
            <a:off x="3182938" y="4551363"/>
            <a:ext cx="355600" cy="646112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4"/>
          <p:cNvCxnSpPr/>
          <p:nvPr/>
        </p:nvCxnSpPr>
        <p:spPr>
          <a:xfrm flipH="1">
            <a:off x="3890963" y="3576639"/>
            <a:ext cx="442912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5219701" y="3576639"/>
            <a:ext cx="531813" cy="649287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6" name="Google Shape;266;p24"/>
          <p:cNvCxnSpPr/>
          <p:nvPr/>
        </p:nvCxnSpPr>
        <p:spPr>
          <a:xfrm>
            <a:off x="4068763" y="2686051"/>
            <a:ext cx="620712" cy="568325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" name="Google Shape;267;p24"/>
          <p:cNvCxnSpPr/>
          <p:nvPr/>
        </p:nvCxnSpPr>
        <p:spPr>
          <a:xfrm flipH="1">
            <a:off x="2563814" y="2686051"/>
            <a:ext cx="619125" cy="568325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4"/>
          <p:cNvSpPr txBox="1"/>
          <p:nvPr/>
        </p:nvSpPr>
        <p:spPr>
          <a:xfrm>
            <a:off x="4244976" y="3254376"/>
            <a:ext cx="1025525" cy="347663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MarSt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24"/>
          <p:cNvSpPr txBox="1"/>
          <p:nvPr/>
        </p:nvSpPr>
        <p:spPr>
          <a:xfrm>
            <a:off x="3449639" y="4225925"/>
            <a:ext cx="1062037" cy="349250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Income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4"/>
          <p:cNvSpPr/>
          <p:nvPr/>
        </p:nvSpPr>
        <p:spPr>
          <a:xfrm>
            <a:off x="4465639" y="5194301"/>
            <a:ext cx="688975" cy="449263"/>
          </a:xfrm>
          <a:prstGeom prst="roundRect">
            <a:avLst>
              <a:gd fmla="val 16769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4"/>
          <p:cNvSpPr txBox="1"/>
          <p:nvPr/>
        </p:nvSpPr>
        <p:spPr>
          <a:xfrm>
            <a:off x="4383089" y="5194300"/>
            <a:ext cx="750887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4"/>
          <p:cNvSpPr/>
          <p:nvPr/>
        </p:nvSpPr>
        <p:spPr>
          <a:xfrm>
            <a:off x="2828925" y="5214939"/>
            <a:ext cx="717550" cy="44608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2959100" y="51974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4"/>
          <p:cNvSpPr/>
          <p:nvPr/>
        </p:nvSpPr>
        <p:spPr>
          <a:xfrm>
            <a:off x="2209801" y="3271839"/>
            <a:ext cx="752475" cy="427037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4"/>
          <p:cNvSpPr txBox="1"/>
          <p:nvPr/>
        </p:nvSpPr>
        <p:spPr>
          <a:xfrm>
            <a:off x="2338388" y="3254375"/>
            <a:ext cx="48895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rgbClr val="00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4"/>
          <p:cNvSpPr/>
          <p:nvPr/>
        </p:nvSpPr>
        <p:spPr>
          <a:xfrm>
            <a:off x="5384801" y="4259264"/>
            <a:ext cx="752475" cy="466725"/>
          </a:xfrm>
          <a:prstGeom prst="roundRect">
            <a:avLst>
              <a:gd fmla="val 16667" name="adj"/>
            </a:avLst>
          </a:prstGeom>
          <a:solidFill>
            <a:srgbClr val="33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24"/>
          <p:cNvSpPr txBox="1"/>
          <p:nvPr/>
        </p:nvSpPr>
        <p:spPr>
          <a:xfrm>
            <a:off x="5492750" y="4259263"/>
            <a:ext cx="490538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24"/>
          <p:cNvSpPr txBox="1"/>
          <p:nvPr/>
        </p:nvSpPr>
        <p:spPr>
          <a:xfrm>
            <a:off x="2384425" y="2686050"/>
            <a:ext cx="53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Yes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24"/>
          <p:cNvSpPr txBox="1"/>
          <p:nvPr/>
        </p:nvSpPr>
        <p:spPr>
          <a:xfrm>
            <a:off x="4421188" y="2686050"/>
            <a:ext cx="442912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endParaRPr/>
          </a:p>
        </p:txBody>
      </p:sp>
      <p:sp>
        <p:nvSpPr>
          <p:cNvPr id="280" name="Google Shape;280;p24"/>
          <p:cNvSpPr txBox="1"/>
          <p:nvPr/>
        </p:nvSpPr>
        <p:spPr>
          <a:xfrm>
            <a:off x="5546726" y="3624263"/>
            <a:ext cx="93027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Married</a:t>
            </a:r>
            <a:r>
              <a:rPr b="0" i="0" lang="en-US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81" name="Google Shape;281;p24"/>
          <p:cNvSpPr txBox="1"/>
          <p:nvPr/>
        </p:nvSpPr>
        <p:spPr>
          <a:xfrm>
            <a:off x="3186114" y="3659188"/>
            <a:ext cx="16605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Single, Divorced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24"/>
          <p:cNvSpPr txBox="1"/>
          <p:nvPr/>
        </p:nvSpPr>
        <p:spPr>
          <a:xfrm>
            <a:off x="2679701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24"/>
          <p:cNvSpPr txBox="1"/>
          <p:nvPr/>
        </p:nvSpPr>
        <p:spPr>
          <a:xfrm>
            <a:off x="4625976" y="4630738"/>
            <a:ext cx="7207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 80K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81764" y="1604963"/>
            <a:ext cx="3652837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4"/>
          <p:cNvSpPr txBox="1"/>
          <p:nvPr/>
        </p:nvSpPr>
        <p:spPr>
          <a:xfrm>
            <a:off x="6324600" y="1143000"/>
            <a:ext cx="1600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Test Data</a:t>
            </a:r>
            <a:endParaRPr b="0" i="0" sz="20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6" name="Google Shape;286;p24"/>
          <p:cNvCxnSpPr/>
          <p:nvPr/>
        </p:nvCxnSpPr>
        <p:spPr>
          <a:xfrm flipH="1">
            <a:off x="4876800" y="2362200"/>
            <a:ext cx="1600200" cy="457200"/>
          </a:xfrm>
          <a:prstGeom prst="straightConnector1">
            <a:avLst/>
          </a:prstGeom>
          <a:noFill/>
          <a:ln cap="flat" cmpd="sng" w="15875">
            <a:solidFill>
              <a:srgbClr val="FF0000"/>
            </a:solidFill>
            <a:prstDash val="dash"/>
            <a:round/>
            <a:headEnd len="med" w="med" type="triangle"/>
            <a:tailEnd len="med" w="med" type="triangle"/>
          </a:ln>
        </p:spPr>
      </p:cxnSp>
      <p:sp>
        <p:nvSpPr>
          <p:cNvPr id="287" name="Google Shape;287;p24"/>
          <p:cNvSpPr txBox="1"/>
          <p:nvPr/>
        </p:nvSpPr>
        <p:spPr>
          <a:xfrm>
            <a:off x="3130551" y="2362201"/>
            <a:ext cx="1027113" cy="593725"/>
          </a:xfrm>
          <a:prstGeom prst="rect">
            <a:avLst/>
          </a:prstGeom>
          <a:solidFill>
            <a:srgbClr val="FFFF00"/>
          </a:solidFill>
          <a:ln cap="flat" cmpd="sng" w="12700">
            <a:solidFill>
              <a:srgbClr val="00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2D1993"/>
                </a:solidFill>
                <a:latin typeface="Arial"/>
                <a:ea typeface="Arial"/>
                <a:cs typeface="Arial"/>
                <a:sym typeface="Arial"/>
              </a:rPr>
              <a:t>Home Owner</a:t>
            </a:r>
            <a:endParaRPr b="0" i="0" sz="1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