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b="1" sz="6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One-sample T-Test</a:t>
            </a:r>
            <a:endParaRPr/>
          </a:p>
        </p:txBody>
      </p:sp>
      <p:pic>
        <p:nvPicPr>
          <p:cNvPr id="141" name="Google Shape;14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922" y="1928262"/>
            <a:ext cx="650992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9707" y="2155760"/>
            <a:ext cx="1494684" cy="76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751820" y="6332508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Two-sample t-test</a:t>
            </a:r>
            <a:endParaRPr/>
          </a:p>
        </p:txBody>
      </p:sp>
      <p:pic>
        <p:nvPicPr>
          <p:cNvPr id="149" name="Google Shape;14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35929"/>
            <a:ext cx="715747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751820" y="6332508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Two-sample t-test</a:t>
            </a:r>
            <a:endParaRPr/>
          </a:p>
        </p:txBody>
      </p:sp>
      <p:pic>
        <p:nvPicPr>
          <p:cNvPr id="156" name="Google Shape;15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46" y="1583028"/>
            <a:ext cx="8232514" cy="498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384677" y="6483544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Business</a:t>
            </a:r>
            <a:r>
              <a:rPr lang="en-US"/>
              <a:t> case where you are interested in investing in a mutual fund and you want to know whether this investment will yield a certain annual return greater than some desired value let us say 15 percent or 20 percent that you might want.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Medical</a:t>
            </a:r>
            <a:r>
              <a:rPr lang="en-US"/>
              <a:t> domain: whether the incidence of diabetes are more for male or female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know whether women are more likely to change service provider than men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Identify the </a:t>
            </a:r>
            <a:r>
              <a:rPr lang="en-US">
                <a:solidFill>
                  <a:srgbClr val="C00000"/>
                </a:solidFill>
              </a:rPr>
              <a:t>parameter of interest </a:t>
            </a:r>
            <a:r>
              <a:rPr lang="en-US"/>
              <a:t>which you wish to test, it could be the mean, it could be the variance of the population or the proportion of the population that you want to verify value.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Now, you </a:t>
            </a:r>
            <a:r>
              <a:rPr lang="en-US">
                <a:solidFill>
                  <a:srgbClr val="C00000"/>
                </a:solidFill>
              </a:rPr>
              <a:t>construct the null and alternative hypothesis </a:t>
            </a:r>
            <a:r>
              <a:rPr lang="en-US"/>
              <a:t>as we said before.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Then, based on a data experimental data about the system you collect and then you construct something called the </a:t>
            </a:r>
            <a:r>
              <a:rPr lang="en-US">
                <a:solidFill>
                  <a:srgbClr val="C00000"/>
                </a:solidFill>
              </a:rPr>
              <a:t>test statistic</a:t>
            </a:r>
            <a:r>
              <a:rPr lang="en-US"/>
              <a:t>. This is a function of the observations.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 the </a:t>
            </a:r>
            <a:r>
              <a:rPr lang="en-US">
                <a:solidFill>
                  <a:srgbClr val="C00000"/>
                </a:solidFill>
              </a:rPr>
              <a:t>distribution of the test statistic </a:t>
            </a:r>
            <a:r>
              <a:rPr lang="en-US"/>
              <a:t>under the null hypothesis assumption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Choose the </a:t>
            </a:r>
            <a:r>
              <a:rPr lang="en-US">
                <a:solidFill>
                  <a:srgbClr val="C00000"/>
                </a:solidFill>
              </a:rPr>
              <a:t>test criterion (threshold) </a:t>
            </a:r>
            <a:r>
              <a:rPr lang="en-US"/>
              <a:t>against which the test statistics is compared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One-tailed or two-tailed </a:t>
            </a:r>
            <a:endParaRPr/>
          </a:p>
        </p:txBody>
      </p:sp>
      <p:pic>
        <p:nvPicPr>
          <p:cNvPr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361"/>
          <a:stretch/>
        </p:blipFill>
        <p:spPr>
          <a:xfrm>
            <a:off x="2011381" y="2015411"/>
            <a:ext cx="8169237" cy="41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600909" y="639536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https://youtu.be/BGTzB3R7TxY?si=ctRKKESI673CorEN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1" lang="en-US"/>
              <a:t>Type-I and II errors </a:t>
            </a:r>
            <a:endParaRPr/>
          </a:p>
        </p:txBody>
      </p:sp>
      <p:pic>
        <p:nvPicPr>
          <p:cNvPr id="116" name="Google Shape;11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940" y="1825625"/>
            <a:ext cx="84481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600909" y="639536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https://youtu.be/BGTzB3R7TxY?si=ctRKKESI673CorEN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1" lang="en-US"/>
              <a:t>Type-I and II errors </a:t>
            </a:r>
            <a:endParaRPr/>
          </a:p>
        </p:txBody>
      </p:sp>
      <p:pic>
        <p:nvPicPr>
          <p:cNvPr id="123" name="Google Shape;12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181" y="1825625"/>
            <a:ext cx="838563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T-test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determine whether there is a significant difference between the </a:t>
            </a:r>
            <a:r>
              <a:rPr lang="en-US">
                <a:solidFill>
                  <a:srgbClr val="C00000"/>
                </a:solidFill>
              </a:rPr>
              <a:t>means</a:t>
            </a:r>
            <a:r>
              <a:rPr lang="en-US"/>
              <a:t> of two groups. It helps assess whether the observed differences could have occurred by chance.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t-tests: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One-sample t-test:</a:t>
            </a:r>
            <a:r>
              <a:rPr lang="en-US"/>
              <a:t> Compares the mean of a single sample to a known or hypothesized population mean.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Independent two-sample t-test:</a:t>
            </a:r>
            <a:r>
              <a:rPr lang="en-US"/>
              <a:t> Compares the means of two independent groups (e.g., treatment vs. control groups).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Paired sample t-test (dependent t-test): </a:t>
            </a:r>
            <a:r>
              <a:rPr lang="en-US"/>
              <a:t>Compares the means of the same group at two different times (e.g., before and after treatment).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T-test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Assumptions of a t-test: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data is approximately normally distributed.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variances of the two groups are equal (for the two-sample t-test).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samples are independent (in the independent t-test).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data is continuous and follows an interval or ratio scale.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