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7010400" cy="9296400"/>
  <p:embeddedFontLst>
    <p:embeddedFont>
      <p:font typeface="Tahom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64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2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ahom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Tahom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  <a:noFill/>
          <a:ln>
            <a:noFill/>
          </a:ln>
        </p:spPr>
        <p:txBody>
          <a:bodyPr anchorCtr="0" anchor="t" bIns="48400" lIns="96800" spcFirstLastPara="1" rIns="96800" wrap="square" tIns="484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420688" y="704850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412750" y="700088"/>
            <a:ext cx="6189663" cy="3482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934112" y="4416098"/>
            <a:ext cx="5142177" cy="418092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75" lIns="91575" spcFirstLastPara="1" rIns="91575" wrap="square" tIns="45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420688" y="704850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420688" y="704850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420688" y="704850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420688" y="704850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420688" y="704850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420688" y="704850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420688" y="704850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420688" y="704850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420688" y="704850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anchorCtr="0" anchor="t" bIns="48400" lIns="96800" spcFirstLastPara="1" rIns="96800" wrap="square" tIns="484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420688" y="704850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548218" y="1143000"/>
            <a:ext cx="11091333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 rot="5400000">
            <a:off x="3503085" y="-1811866"/>
            <a:ext cx="5181600" cy="1109133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 rot="5400000">
            <a:off x="7162801" y="1847850"/>
            <a:ext cx="6172200" cy="278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 rot="5400000">
            <a:off x="1495425" y="-835025"/>
            <a:ext cx="6172200" cy="814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548217" y="1143000"/>
            <a:ext cx="544406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6195484" y="1143000"/>
            <a:ext cx="5444067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195484" y="3810000"/>
            <a:ext cx="5444067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548217" y="1143000"/>
            <a:ext cx="544406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6195484" y="1143000"/>
            <a:ext cx="544406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14325" lvl="0" marL="457200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ctr">
              <a:spcBef>
                <a:spcPts val="28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68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548217" y="1143000"/>
            <a:ext cx="544406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algn="l">
              <a:spcBef>
                <a:spcPts val="28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6195484" y="1143000"/>
            <a:ext cx="544406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algn="l">
              <a:spcBef>
                <a:spcPts val="28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81000" lvl="1" marL="914400" algn="l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30" name="Google Shape;30;p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spcBef>
                <a:spcPts val="24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32" name="Google Shape;32;p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42900" lvl="0" marL="457200" algn="l">
              <a:spcBef>
                <a:spcPts val="24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08610" lvl="2" marL="137160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81000" lvl="0" marL="457200" algn="l">
              <a:spcBef>
                <a:spcPts val="32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406400" lvl="1" marL="914400" algn="l">
              <a:spcBef>
                <a:spcPts val="4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35280" lvl="2" marL="1371600" algn="l">
              <a:spcBef>
                <a:spcPts val="400"/>
              </a:spcBef>
              <a:spcAft>
                <a:spcPts val="0"/>
              </a:spcAft>
              <a:buSzPts val="1680"/>
              <a:buChar char="◆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14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algn="l">
              <a:spcBef>
                <a:spcPts val="14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>
            <a:lvl1pPr lv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8218" y="1143000"/>
            <a:ext cx="11091333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36195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9" name="Google Shape;9;p1"/>
            <p:cNvSpPr/>
            <p:nvPr/>
          </p:nvSpPr>
          <p:spPr>
            <a:xfrm>
              <a:off x="264" y="788"/>
              <a:ext cx="5232" cy="61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64" y="881"/>
              <a:ext cx="5232" cy="31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11;p1"/>
          <p:cNvSpPr txBox="1"/>
          <p:nvPr/>
        </p:nvSpPr>
        <p:spPr>
          <a:xfrm>
            <a:off x="609600" y="6400801"/>
            <a:ext cx="11379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2/10/2021		      Introduction to Data Mining, 2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Edition 			             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1752600" y="1524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</a:t>
            </a:r>
            <a:br>
              <a:rPr lang="en-US"/>
            </a:br>
            <a:r>
              <a:rPr lang="en-US"/>
              <a:t>Classification: Alternative Techniques</a:t>
            </a:r>
            <a:endParaRPr/>
          </a:p>
        </p:txBody>
      </p:sp>
      <p:sp>
        <p:nvSpPr>
          <p:cNvPr id="64" name="Google Shape;64;p16"/>
          <p:cNvSpPr/>
          <p:nvPr/>
        </p:nvSpPr>
        <p:spPr>
          <a:xfrm>
            <a:off x="1905000" y="1340711"/>
            <a:ext cx="8229600" cy="50290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Notes for Chapter 4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Instance-Based Learning</a:t>
            </a:r>
            <a:endParaRPr/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Data Mining , 2</a:t>
            </a:r>
            <a:r>
              <a:rPr b="0" baseline="3000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Tan, Steinbach, Karpatne, Kumar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6"/>
          <p:cNvGrpSpPr/>
          <p:nvPr/>
        </p:nvGrpSpPr>
        <p:grpSpPr>
          <a:xfrm>
            <a:off x="1828800" y="990600"/>
            <a:ext cx="8534400" cy="152400"/>
            <a:chOff x="264" y="788"/>
            <a:chExt cx="5232" cy="124"/>
          </a:xfrm>
        </p:grpSpPr>
        <p:sp>
          <p:nvSpPr>
            <p:cNvPr id="66" name="Google Shape;66;p16"/>
            <p:cNvSpPr/>
            <p:nvPr/>
          </p:nvSpPr>
          <p:spPr>
            <a:xfrm>
              <a:off x="264" y="788"/>
              <a:ext cx="5232" cy="61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264" y="881"/>
              <a:ext cx="5232" cy="31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905000" y="265043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K-NN Classifiers…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548218" y="1143000"/>
            <a:ext cx="11091333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Irrelevant attributes add noise to the proximity measure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Redundant attributes bias the proximity measure towards certain attributes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Handling attributes that are interacting</a:t>
            </a:r>
            <a:endParaRPr/>
          </a:p>
          <a:p>
            <a:pPr indent="-165100" lvl="1" marL="800100" rtl="0" algn="l">
              <a:spcBef>
                <a:spcPts val="68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Improving KNN Efficiency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548218" y="1143000"/>
            <a:ext cx="11091333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Avoid having to compute distance to all objects in the training set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Multi-dimensional access methods (k-d trees)  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Fast approximate similarity search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Locality Sensitive Hashing (LSH) </a:t>
            </a:r>
            <a:endParaRPr/>
          </a:p>
          <a:p>
            <a:pPr indent="-292100" lvl="0" marL="292100" rtl="0" algn="l">
              <a:spcBef>
                <a:spcPts val="68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Condensing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Determine a smaller set of objects that give the same performance</a:t>
            </a:r>
            <a:endParaRPr/>
          </a:p>
          <a:p>
            <a:pPr indent="-292100" lvl="0" marL="292100" rtl="0" algn="l">
              <a:spcBef>
                <a:spcPts val="68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Editing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Remove objects to improve efficiency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Nearest Neighbor Classifiers</a:t>
            </a:r>
            <a:endParaRPr/>
          </a:p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548218" y="1143000"/>
            <a:ext cx="11091333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Basic idea: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If it walks like a duck, quacks like a duck, then it’s probably a duck</a:t>
            </a:r>
            <a:endParaRPr/>
          </a:p>
        </p:txBody>
      </p:sp>
      <p:grpSp>
        <p:nvGrpSpPr>
          <p:cNvPr id="74" name="Google Shape;74;p17"/>
          <p:cNvGrpSpPr/>
          <p:nvPr/>
        </p:nvGrpSpPr>
        <p:grpSpPr>
          <a:xfrm>
            <a:off x="1828800" y="2819400"/>
            <a:ext cx="8229600" cy="3429000"/>
            <a:chOff x="192" y="1776"/>
            <a:chExt cx="5184" cy="2160"/>
          </a:xfrm>
        </p:grpSpPr>
        <p:pic>
          <p:nvPicPr>
            <p:cNvPr descr="j0345807" id="75" name="Google Shape;75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j0239589" id="76" name="Google Shape;76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j0350383" id="77" name="Google Shape;77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j0330631" id="78" name="Google Shape;78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j0350389" id="79" name="Google Shape;79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j0350356" id="80" name="Google Shape;80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7"/>
            <p:cNvSpPr/>
            <p:nvPr/>
          </p:nvSpPr>
          <p:spPr>
            <a:xfrm>
              <a:off x="816" y="1776"/>
              <a:ext cx="2544" cy="2160"/>
            </a:xfrm>
            <a:prstGeom prst="ellipse">
              <a:avLst/>
            </a:prstGeom>
            <a:noFill/>
            <a:ln cap="flat" cmpd="sng" w="1270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7"/>
            <p:cNvSpPr txBox="1"/>
            <p:nvPr/>
          </p:nvSpPr>
          <p:spPr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Training Records</a:t>
              </a:r>
              <a:endParaRPr/>
            </a:p>
          </p:txBody>
        </p:sp>
        <p:sp>
          <p:nvSpPr>
            <p:cNvPr id="83" name="Google Shape;83;p17"/>
            <p:cNvSpPr txBox="1"/>
            <p:nvPr/>
          </p:nvSpPr>
          <p:spPr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 Record</a:t>
              </a:r>
              <a:endParaRPr/>
            </a:p>
          </p:txBody>
        </p:sp>
      </p:grpSp>
      <p:grpSp>
        <p:nvGrpSpPr>
          <p:cNvPr id="84" name="Google Shape;84;p17"/>
          <p:cNvGrpSpPr/>
          <p:nvPr/>
        </p:nvGrpSpPr>
        <p:grpSpPr>
          <a:xfrm>
            <a:off x="4191000" y="3048000"/>
            <a:ext cx="4572000" cy="2286000"/>
            <a:chOff x="1680" y="1920"/>
            <a:chExt cx="2880" cy="1440"/>
          </a:xfrm>
        </p:grpSpPr>
        <p:sp>
          <p:nvSpPr>
            <p:cNvPr id="85" name="Google Shape;85;p17"/>
            <p:cNvSpPr txBox="1"/>
            <p:nvPr/>
          </p:nvSpPr>
          <p:spPr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Compute Distance</a:t>
              </a:r>
              <a:endParaRPr/>
            </a:p>
          </p:txBody>
        </p:sp>
        <p:grpSp>
          <p:nvGrpSpPr>
            <p:cNvPr id="86" name="Google Shape;86;p17"/>
            <p:cNvGrpSpPr/>
            <p:nvPr/>
          </p:nvGrpSpPr>
          <p:grpSpPr>
            <a:xfrm>
              <a:off x="1680" y="2256"/>
              <a:ext cx="2880" cy="1104"/>
              <a:chOff x="1680" y="2256"/>
              <a:chExt cx="2880" cy="1104"/>
            </a:xfrm>
          </p:grpSpPr>
          <p:cxnSp>
            <p:nvCxnSpPr>
              <p:cNvPr id="87" name="Google Shape;87;p17"/>
              <p:cNvCxnSpPr/>
              <p:nvPr/>
            </p:nvCxnSpPr>
            <p:spPr>
              <a:xfrm>
                <a:off x="2832" y="2256"/>
                <a:ext cx="1680" cy="57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8" name="Google Shape;88;p17"/>
              <p:cNvCxnSpPr/>
              <p:nvPr/>
            </p:nvCxnSpPr>
            <p:spPr>
              <a:xfrm>
                <a:off x="2544" y="2880"/>
                <a:ext cx="2016" cy="4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89" name="Google Shape;89;p17"/>
              <p:cNvCxnSpPr/>
              <p:nvPr/>
            </p:nvCxnSpPr>
            <p:spPr>
              <a:xfrm flipH="1" rot="10800000">
                <a:off x="2928" y="3072"/>
                <a:ext cx="1584" cy="28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0" name="Google Shape;90;p17"/>
              <p:cNvCxnSpPr/>
              <p:nvPr/>
            </p:nvCxnSpPr>
            <p:spPr>
              <a:xfrm flipH="1" rot="10800000">
                <a:off x="1680" y="3024"/>
                <a:ext cx="2832" cy="192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1" name="Google Shape;91;p17"/>
              <p:cNvCxnSpPr/>
              <p:nvPr/>
            </p:nvCxnSpPr>
            <p:spPr>
              <a:xfrm>
                <a:off x="1920" y="2352"/>
                <a:ext cx="2544" cy="528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92" name="Google Shape;92;p17"/>
          <p:cNvGrpSpPr/>
          <p:nvPr/>
        </p:nvGrpSpPr>
        <p:grpSpPr>
          <a:xfrm>
            <a:off x="5562600" y="4572000"/>
            <a:ext cx="3352800" cy="1327150"/>
            <a:chOff x="2544" y="2880"/>
            <a:chExt cx="2112" cy="836"/>
          </a:xfrm>
        </p:grpSpPr>
        <p:sp>
          <p:nvSpPr>
            <p:cNvPr id="93" name="Google Shape;93;p17"/>
            <p:cNvSpPr txBox="1"/>
            <p:nvPr/>
          </p:nvSpPr>
          <p:spPr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Choose k of the “nearest” records</a:t>
              </a:r>
              <a:endParaRPr/>
            </a:p>
          </p:txBody>
        </p:sp>
        <p:grpSp>
          <p:nvGrpSpPr>
            <p:cNvPr id="94" name="Google Shape;94;p17"/>
            <p:cNvGrpSpPr/>
            <p:nvPr/>
          </p:nvGrpSpPr>
          <p:grpSpPr>
            <a:xfrm>
              <a:off x="2544" y="2880"/>
              <a:ext cx="2016" cy="480"/>
              <a:chOff x="2544" y="2880"/>
              <a:chExt cx="2016" cy="480"/>
            </a:xfrm>
          </p:grpSpPr>
          <p:cxnSp>
            <p:nvCxnSpPr>
              <p:cNvPr id="95" name="Google Shape;95;p17"/>
              <p:cNvCxnSpPr/>
              <p:nvPr/>
            </p:nvCxnSpPr>
            <p:spPr>
              <a:xfrm>
                <a:off x="2544" y="2880"/>
                <a:ext cx="2016" cy="48"/>
              </a:xfrm>
              <a:prstGeom prst="straightConnector1">
                <a:avLst/>
              </a:prstGeom>
              <a:noFill/>
              <a:ln cap="flat" cmpd="sng" w="4445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96" name="Google Shape;96;p17"/>
              <p:cNvCxnSpPr/>
              <p:nvPr/>
            </p:nvCxnSpPr>
            <p:spPr>
              <a:xfrm flipH="1" rot="10800000">
                <a:off x="2928" y="3072"/>
                <a:ext cx="1584" cy="288"/>
              </a:xfrm>
              <a:prstGeom prst="straightConnector1">
                <a:avLst/>
              </a:prstGeom>
              <a:noFill/>
              <a:ln cap="flat" cmpd="sng" w="44450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Nearest-Neighbor Classifiers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553200" y="1143000"/>
            <a:ext cx="3962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35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the following:</a:t>
            </a:r>
            <a:endParaRPr/>
          </a:p>
          <a:p>
            <a:pPr indent="-285750" lvl="1" marL="742950" marR="0" rtl="0" algn="l"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labeled records</a:t>
            </a:r>
            <a:endParaRPr/>
          </a:p>
          <a:p>
            <a:pPr indent="-285750" lvl="1" marL="742950" marR="0" rtl="0" algn="l"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metric to compute distance/similarity between a pair of records </a:t>
            </a:r>
            <a:endParaRPr/>
          </a:p>
          <a:p>
            <a:pPr indent="-228600" lvl="2" marL="1143000" marR="0" rtl="0" algn="l">
              <a:spcBef>
                <a:spcPts val="54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Euclidean distance</a:t>
            </a:r>
            <a:endParaRPr/>
          </a:p>
          <a:p>
            <a:pPr indent="-285750" lvl="1" marL="742950" marR="0" rtl="0" algn="l"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number of nearest neighbors to retrieve</a:t>
            </a:r>
            <a:endParaRPr/>
          </a:p>
          <a:p>
            <a:pPr indent="-285750" lvl="1" marL="742950" marR="0" rtl="0" algn="l"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method for using class labels of K nearest neighbors to determine the class label of unknown record (e.g., by taking majority vote)</a:t>
            </a:r>
            <a:endParaRPr/>
          </a:p>
          <a:p>
            <a:pPr indent="0" lvl="1" marL="457200" marR="0" rtl="0" algn="l">
              <a:spcBef>
                <a:spcPts val="58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1" y="1143000"/>
            <a:ext cx="4316413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How to Determine the class label of a Test Sample?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1935162" y="1143000"/>
            <a:ext cx="8504238" cy="518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02" r="-1288" t="0"/>
            </a:stretch>
          </a:blip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Choice of proximity measure matters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548218" y="1143000"/>
            <a:ext cx="11091333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1"/>
          </a:p>
          <a:p>
            <a:pPr indent="-292100" lvl="0" marL="292100" rtl="0" algn="l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For documents, cosine is better than correlation or Euclidean</a:t>
            </a:r>
            <a:endParaRPr/>
          </a:p>
          <a:p>
            <a:pPr indent="-190500" lvl="1" marL="800100" rtl="0" algn="l"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16" name="Google Shape;116;p20"/>
          <p:cNvSpPr txBox="1"/>
          <p:nvPr/>
        </p:nvSpPr>
        <p:spPr>
          <a:xfrm>
            <a:off x="1981200" y="3200400"/>
            <a:ext cx="3200400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1 1 1 1 1 1 1 1 1 1 1 0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1981200" y="3886200"/>
            <a:ext cx="3200400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0 1 1 1 1 1 1 1 1 1 1 1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6400800" y="3213100"/>
            <a:ext cx="3200400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0 0 0 0 0 0 0 0 0 0 0 1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6400800" y="3898900"/>
            <a:ext cx="3200400" cy="469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1 0 0 0 0 0 0 0 0 0 0 0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5486400" y="3517900"/>
            <a:ext cx="55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2984500" y="4656078"/>
            <a:ext cx="55626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Euclidean distance = 1.4142  for both pairs, but the cosine similarity  measure has different values for these pairs.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Nearest Neighbor Classification…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548218" y="1143000"/>
            <a:ext cx="11091333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Data preprocessing is often required</a:t>
            </a:r>
            <a:endParaRPr/>
          </a:p>
          <a:p>
            <a:pPr indent="-342900" lvl="1" marL="800100" rtl="0" algn="l"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Attributes may have to be scaled to prevent distance measures from being dominated by one of the attributes</a:t>
            </a:r>
            <a:endParaRPr/>
          </a:p>
          <a:p>
            <a:pPr indent="-97789" lvl="2" marL="914400" rtl="0" algn="l">
              <a:spcBef>
                <a:spcPts val="620"/>
              </a:spcBef>
              <a:spcAft>
                <a:spcPts val="0"/>
              </a:spcAft>
              <a:buSzPts val="1540"/>
              <a:buChar char="◆"/>
            </a:pPr>
            <a:r>
              <a:rPr lang="en-US" sz="2200"/>
              <a:t>Example:</a:t>
            </a:r>
            <a:endParaRPr/>
          </a:p>
          <a:p>
            <a:pPr indent="-228600" lvl="3" marL="1600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/>
              <a:t> height of a person may vary from 1.5m to 1.8m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/>
              <a:t> weight of a person may vary from 90lb to 300lb</a:t>
            </a:r>
            <a:endParaRPr/>
          </a:p>
          <a:p>
            <a:pPr indent="-228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/>
              <a:t> income of a person may vary from $10K to $1M</a:t>
            </a:r>
            <a:endParaRPr/>
          </a:p>
          <a:p>
            <a:pPr indent="-1016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/>
          </a:p>
          <a:p>
            <a:pPr indent="-342900" lvl="1" marL="800100" rtl="0" algn="l">
              <a:spcBef>
                <a:spcPts val="2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Time series are often standardized to have 0 means a standard deviation of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Nearest Neighbor Classification…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548218" y="1143000"/>
            <a:ext cx="11091333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Choosing the value of k:</a:t>
            </a:r>
            <a:endParaRPr/>
          </a:p>
          <a:p>
            <a:pPr indent="-342900" lvl="1" marL="800100" rtl="0" algn="l"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If k is too small, sensitive to noise points</a:t>
            </a:r>
            <a:endParaRPr/>
          </a:p>
          <a:p>
            <a:pPr indent="-342900" lvl="1" marL="800100" rtl="0" algn="l"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If k is too large, neighborhood may include points from other classes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1" y="3078164"/>
            <a:ext cx="3738563" cy="3170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Nearest-neighbor classifiers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2194" y="3276601"/>
            <a:ext cx="4038600" cy="319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6705600" y="2564990"/>
            <a:ext cx="3835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1-nn decision boundary is a Voronoi Diagram</a:t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609600" y="990600"/>
            <a:ext cx="5105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Nearest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neighbor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classifiers are local classifiers</a:t>
            </a:r>
            <a:endParaRPr/>
          </a:p>
          <a:p>
            <a:pPr indent="-133350" lvl="1" marL="742950" marR="0" rtl="0" algn="l"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can produce decision boundaries of arbitrary shapes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Nearest Neighbor Classification…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548218" y="1143000"/>
            <a:ext cx="11091333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92100" lvl="0" marL="2921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How to handle missing values in training and test sets?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Proximity computations normally require the presence of all attributes</a:t>
            </a:r>
            <a:endParaRPr/>
          </a:p>
          <a:p>
            <a:pPr indent="-342900" lvl="1" marL="800100" rtl="0" algn="l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Some approaches use the subset of attributes present in two instances  </a:t>
            </a:r>
            <a:endParaRPr/>
          </a:p>
          <a:p>
            <a:pPr indent="-339725" lvl="2" marL="1254125" rtl="0" algn="l">
              <a:spcBef>
                <a:spcPts val="64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This may not produce good results since it effectively uses different  proximity measures for each pair of instances</a:t>
            </a:r>
            <a:endParaRPr/>
          </a:p>
          <a:p>
            <a:pPr indent="-339725" lvl="2" marL="1254125" rtl="0" algn="l">
              <a:spcBef>
                <a:spcPts val="64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Thus, proximities are not comparable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