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8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5E9631-63EB-49D8-BA7E-72325A8159AE}">
  <a:tblStyle styleId="{475E9631-63EB-49D8-BA7E-72325A8159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627946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96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788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813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76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702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8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086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7852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3702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4545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2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4166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3810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1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59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384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074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82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0363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80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20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sz="4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2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" type="fourObj">
  <p:cSld name="FOUR_OBJECT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body" idx="3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4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sz="4000" b="1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marL="914400" lvl="1" indent="-381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marL="1371600" lvl="2" indent="-355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marL="1828800" lvl="3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rot="10800000" flipH="1">
            <a:off x="838200" y="1081087"/>
            <a:ext cx="10515600" cy="1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 flipH="1">
            <a:off x="838200" y="6356350"/>
            <a:ext cx="10515600" cy="1"/>
          </a:xfrm>
          <a:prstGeom prst="straightConnector1">
            <a:avLst/>
          </a:prstGeom>
          <a:noFill/>
          <a:ln w="1905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Bayes' Formula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545766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86" t="-3104" r="-18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873" t="-16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9" t="-19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407024" y="3832412"/>
            <a:ext cx="4773705" cy="1492623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610600" y="4359462"/>
            <a:ext cx="12348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law</a:t>
            </a:r>
            <a:endParaRPr/>
          </a:p>
        </p:txBody>
      </p:sp>
      <p:cxnSp>
        <p:nvCxnSpPr>
          <p:cNvPr id="211" name="Google Shape;211;p27"/>
          <p:cNvCxnSpPr/>
          <p:nvPr/>
        </p:nvCxnSpPr>
        <p:spPr>
          <a:xfrm rot="10800000">
            <a:off x="7180729" y="4578723"/>
            <a:ext cx="1302101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27"/>
          <p:cNvSpPr txBox="1"/>
          <p:nvPr/>
        </p:nvSpPr>
        <p:spPr>
          <a:xfrm>
            <a:off x="997311" y="5530632"/>
            <a:ext cx="683446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law is important in the cases where we want to know the number on the left, and we do know (or can guess) the numbers on the right.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7568656" y="1548167"/>
            <a:ext cx="41536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Applications of Bayes’ Theorem: Machine Learning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Classifier: Find posterior probabilities of Classes 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Belief Networks : Reasoning with uncertain knowledge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31644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32" r="-998" b="-13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948129" y="6419877"/>
            <a:ext cx="731644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of posteriori probability in terms of a priori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838201" y="1270000"/>
            <a:ext cx="4873052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Question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laboratory blood test is 99 percent effective in detecting a certain disease when it is, in fact, present.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However, the test also yields a “false positive” result for 0.5% percent of the healthy persons tested.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0.1 percent of the population actually has the disease, what is the probability a person has the disease given that his test result is positive?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873" t="-16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838201" y="1270000"/>
            <a:ext cx="52578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623" r="-1158" b="-14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873" t="-222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4902843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70" t="-1987" r="-9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5905984" y="1270000"/>
            <a:ext cx="6039089" cy="26704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06" t="-11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6399575" cy="5137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15" t="-1896" r="-20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7237775" y="3418938"/>
            <a:ext cx="4954225" cy="639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237775" y="4402642"/>
            <a:ext cx="22785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3882452" y="5021706"/>
            <a:ext cx="2653259" cy="37475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3"/>
          <p:cNvCxnSpPr>
            <a:stCxn id="262" idx="3"/>
            <a:endCxn id="264" idx="1"/>
          </p:cNvCxnSpPr>
          <p:nvPr/>
        </p:nvCxnSpPr>
        <p:spPr>
          <a:xfrm rot="10800000" flipH="1">
            <a:off x="6535711" y="5205183"/>
            <a:ext cx="702000" cy="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4" name="Google Shape;264;p33"/>
          <p:cNvSpPr txBox="1"/>
          <p:nvPr/>
        </p:nvSpPr>
        <p:spPr>
          <a:xfrm>
            <a:off x="7237775" y="5020527"/>
            <a:ext cx="227850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3664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72" name="Google Shape;272;p34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6399575" cy="5137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71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7237775" y="3418938"/>
            <a:ext cx="4954225" cy="639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3664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5343992" y="5588000"/>
            <a:ext cx="6803035" cy="7631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1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7" name="Google Shape;277;p34"/>
          <p:cNvCxnSpPr>
            <a:stCxn id="274" idx="2"/>
            <a:endCxn id="276" idx="0"/>
          </p:cNvCxnSpPr>
          <p:nvPr/>
        </p:nvCxnSpPr>
        <p:spPr>
          <a:xfrm flipH="1">
            <a:off x="8745588" y="4058921"/>
            <a:ext cx="969300" cy="1529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838198" y="2358219"/>
            <a:ext cx="8290812" cy="40489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5" name="Google Shape;285;p35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161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755828" y="1338074"/>
            <a:ext cx="6600742" cy="7631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755828" y="5945485"/>
            <a:ext cx="7361420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43" b="-92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755827" y="5945485"/>
            <a:ext cx="8942809" cy="9233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611" b="-92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5516469" y="5806986"/>
            <a:ext cx="418342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belongs to class ’buys computer = ’yes’.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296" name="Google Shape;296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598" y="1842906"/>
            <a:ext cx="6631710" cy="464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8164946" y="3060606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= (Sunny, Hot, Normal, weak)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response.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910027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70" t="-1862" r="-13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137" y="1270000"/>
            <a:ext cx="3606966" cy="22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954506" y="2759706"/>
            <a:ext cx="63647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861"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46485" y="3129038"/>
            <a:ext cx="637272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P(B)=0, it means that the event B never occurs, so it does not make sense to talk about the probability of A given B.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37"/>
          <p:cNvGraphicFramePr/>
          <p:nvPr/>
        </p:nvGraphicFramePr>
        <p:xfrm>
          <a:off x="6456217" y="74833"/>
          <a:ext cx="3759225" cy="1759715"/>
        </p:xfrm>
        <a:graphic>
          <a:graphicData uri="http://schemas.openxmlformats.org/drawingml/2006/table">
            <a:tbl>
              <a:tblPr firstRow="1" band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Outlook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aseline="-25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Sunny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8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Overcast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Rain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67" y="112710"/>
            <a:ext cx="6209616" cy="43540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37"/>
          <p:cNvGraphicFramePr/>
          <p:nvPr/>
        </p:nvGraphicFramePr>
        <p:xfrm>
          <a:off x="6456216" y="1924454"/>
          <a:ext cx="3759225" cy="1759715"/>
        </p:xfrm>
        <a:graphic>
          <a:graphicData uri="http://schemas.openxmlformats.org/drawingml/2006/table">
            <a:tbl>
              <a:tblPr firstRow="1" band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8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Mild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Cool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05" name="Google Shape;305;p37"/>
          <p:cNvGraphicFramePr/>
          <p:nvPr/>
        </p:nvGraphicFramePr>
        <p:xfrm>
          <a:off x="6479306" y="3852304"/>
          <a:ext cx="3689925" cy="1424425"/>
        </p:xfrm>
        <a:graphic>
          <a:graphicData uri="http://schemas.openxmlformats.org/drawingml/2006/table">
            <a:tbl>
              <a:tblPr firstRow="1" bandRow="1">
                <a:noFill/>
                <a:tableStyleId>{475E9631-63EB-49D8-BA7E-72325A8159AE}</a:tableStyleId>
              </a:tblPr>
              <a:tblGrid>
                <a:gridCol w="1057350"/>
                <a:gridCol w="802450"/>
                <a:gridCol w="575875"/>
                <a:gridCol w="647125"/>
                <a:gridCol w="607125"/>
              </a:tblGrid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Humidity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8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Normal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06" name="Google Shape;306;p37"/>
          <p:cNvGraphicFramePr/>
          <p:nvPr/>
        </p:nvGraphicFramePr>
        <p:xfrm>
          <a:off x="6539340" y="5375572"/>
          <a:ext cx="3759225" cy="1424425"/>
        </p:xfrm>
        <a:graphic>
          <a:graphicData uri="http://schemas.openxmlformats.org/drawingml/2006/table">
            <a:tbl>
              <a:tblPr firstRow="1" band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Wind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Weak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8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Strong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07" name="Google Shape;307;p37"/>
          <p:cNvGraphicFramePr/>
          <p:nvPr/>
        </p:nvGraphicFramePr>
        <p:xfrm>
          <a:off x="438721" y="4779827"/>
          <a:ext cx="2636975" cy="1424425"/>
        </p:xfrm>
        <a:graphic>
          <a:graphicData uri="http://schemas.openxmlformats.org/drawingml/2006/table">
            <a:tbl>
              <a:tblPr firstRow="1" bandRow="1">
                <a:noFill/>
                <a:tableStyleId>{475E9631-63EB-49D8-BA7E-72325A8159AE}</a:tableStyleId>
              </a:tblPr>
              <a:tblGrid>
                <a:gridCol w="1131575"/>
                <a:gridCol w="692550"/>
                <a:gridCol w="812850"/>
              </a:tblGrid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Play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Count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P()</a:t>
                      </a:r>
                      <a:endParaRPr sz="1600"/>
                    </a:p>
                  </a:txBody>
                  <a:tcPr marL="91450" marR="91450" marT="45725" marB="45725"/>
                </a:tc>
              </a:tr>
              <a:tr h="346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85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  <a:tr h="34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20" name="Google Shape;320;p39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Statistics with Economics and Business Applications, </a:t>
            </a:r>
            <a:r>
              <a:rPr lang="en-US" sz="2800" b="1"/>
              <a:t>Chapter 3  Probability and Discrete Probability Distributions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Modern Business Statistics, Slides by John Loucks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 b="0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notes on Probability Theory by Phanuel Mariano</a:t>
            </a:r>
            <a:endParaRPr/>
          </a:p>
        </p:txBody>
      </p:sp>
      <p:sp>
        <p:nvSpPr>
          <p:cNvPr id="321" name="Google Shape;321;p39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119" t="-2856" r="-11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8" t="-1987" r="-15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38332" y="3701412"/>
            <a:ext cx="4468047" cy="221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8" t="-1987" r="-15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327815" y="4508035"/>
            <a:ext cx="3897443" cy="1961294"/>
            <a:chOff x="3327815" y="4508035"/>
            <a:chExt cx="3897443" cy="1961294"/>
          </a:xfrm>
        </p:grpSpPr>
        <p:pic>
          <p:nvPicPr>
            <p:cNvPr id="149" name="Google Shape;14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27815" y="4508035"/>
              <a:ext cx="3897443" cy="1961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1"/>
            <p:cNvSpPr txBox="1"/>
            <p:nvPr/>
          </p:nvSpPr>
          <p:spPr>
            <a:xfrm>
              <a:off x="4780615" y="5378966"/>
              <a:ext cx="361011" cy="36933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10600" y="1503778"/>
            <a:ext cx="3605623" cy="206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800599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0" t="-1987" r="-15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367" y="1180060"/>
            <a:ext cx="2951813" cy="15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367" y="2812195"/>
            <a:ext cx="2951813" cy="1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800599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70" t="-1987" r="-152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65367" y="1180060"/>
            <a:ext cx="2951813" cy="15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65367" y="2812195"/>
            <a:ext cx="2951813" cy="1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8" t="-1987" r="-15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8610600" y="2023675"/>
            <a:ext cx="3306580" cy="2008682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8775210" y="3058891"/>
            <a:ext cx="1064303" cy="75728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rot="-5400000">
            <a:off x="8569952" y="2064207"/>
            <a:ext cx="2008800" cy="1927500"/>
          </a:xfrm>
          <a:prstGeom prst="curvedConnector3">
            <a:avLst>
              <a:gd name="adj1" fmla="val 22387"/>
            </a:avLst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0" name="Google Shape;180;p24"/>
          <p:cNvSpPr txBox="1"/>
          <p:nvPr/>
        </p:nvSpPr>
        <p:spPr>
          <a:xfrm>
            <a:off x="9024079" y="2473377"/>
            <a:ext cx="9144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0545581" y="3271214"/>
            <a:ext cx="9144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8610600" y="4452079"/>
            <a:ext cx="330658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660" t="-4716" r="-1106" b="-14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535369" y="1558980"/>
            <a:ext cx="26082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Sample Space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0545581" y="2251129"/>
            <a:ext cx="1064303" cy="75728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8610599" y="2049400"/>
            <a:ext cx="787611" cy="757283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081588" y="5588000"/>
            <a:ext cx="378390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theorem of Total Probability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8" t="-2731" r="-15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ldNum" idx="12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Office PowerPoint</Application>
  <PresentationFormat>Widescreen</PresentationFormat>
  <Paragraphs>126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Bayes' Formula</vt:lpstr>
      <vt:lpstr>Recall</vt:lpstr>
      <vt:lpstr>Practice Exercises</vt:lpstr>
      <vt:lpstr>A partition of a sample space</vt:lpstr>
      <vt:lpstr>A partition of a sample space</vt:lpstr>
      <vt:lpstr>A partition of a sample space</vt:lpstr>
      <vt:lpstr>A partition of a sample space</vt:lpstr>
      <vt:lpstr>Total Probability Theorem</vt:lpstr>
      <vt:lpstr>Total Probability Theorem</vt:lpstr>
      <vt:lpstr>Total Probability Theorem</vt:lpstr>
      <vt:lpstr>Bayes' Formula</vt:lpstr>
      <vt:lpstr>Bayes' Formula</vt:lpstr>
      <vt:lpstr>Bayes' Formula</vt:lpstr>
      <vt:lpstr>Bayes' Formula</vt:lpstr>
      <vt:lpstr>Practice Exercises</vt:lpstr>
      <vt:lpstr>Naive Bayes Classifier</vt:lpstr>
      <vt:lpstr>Naive Bayes Classifier</vt:lpstr>
      <vt:lpstr>Naive Bayes Classifier</vt:lpstr>
      <vt:lpstr>Example </vt:lpstr>
      <vt:lpstr>PowerPoint Presentation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Bayes' Formula</dc:title>
  <cp:lastModifiedBy>Sumit kumar</cp:lastModifiedBy>
  <cp:revision>1</cp:revision>
  <dcterms:modified xsi:type="dcterms:W3CDTF">2024-10-19T02:16:20Z</dcterms:modified>
</cp:coreProperties>
</file>