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15385" y="2053539"/>
            <a:ext cx="2713228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3999" y="0"/>
                </a:moveTo>
                <a:lnTo>
                  <a:pt x="0" y="0"/>
                </a:lnTo>
                <a:lnTo>
                  <a:pt x="0" y="487678"/>
                </a:lnTo>
                <a:lnTo>
                  <a:pt x="9143999" y="487678"/>
                </a:lnTo>
                <a:lnTo>
                  <a:pt x="9143999" y="0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203"/>
            <a:ext cx="8529319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353058"/>
            <a:ext cx="8228965" cy="32689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4876" y="6528164"/>
            <a:ext cx="23729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69265" y="6529991"/>
            <a:ext cx="31623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5385" y="2053539"/>
            <a:ext cx="23323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sz="3200" b="1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52" y="3236722"/>
            <a:ext cx="6809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Databases</a:t>
            </a:r>
            <a:r>
              <a:rPr sz="36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36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36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333399"/>
                </a:solidFill>
                <a:latin typeface="Arial"/>
                <a:cs typeface="Arial"/>
              </a:rPr>
              <a:t>Users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191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110" dirty="0"/>
              <a:t> </a:t>
            </a:r>
            <a:r>
              <a:rPr dirty="0"/>
              <a:t>Activities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192134" cy="5061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571625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Applications interact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with a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database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by </a:t>
            </a:r>
            <a:r>
              <a:rPr sz="2800" spc="-7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generating</a:t>
            </a:r>
            <a:endParaRPr sz="2800">
              <a:latin typeface="Arial MT"/>
              <a:cs typeface="Arial MT"/>
            </a:endParaRPr>
          </a:p>
          <a:p>
            <a:pPr marL="231140" marR="557530" indent="-231140">
              <a:lnSpc>
                <a:spcPct val="100000"/>
              </a:lnSpc>
              <a:spcBef>
                <a:spcPts val="670"/>
              </a:spcBef>
              <a:buChar char="-"/>
              <a:tabLst>
                <a:tab pos="23114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Queries: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 access</a:t>
            </a:r>
            <a:r>
              <a:rPr sz="28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different parts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800" spc="-76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formulate</a:t>
            </a:r>
            <a:r>
              <a:rPr sz="28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result</a:t>
            </a:r>
            <a:r>
              <a:rPr sz="28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 a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request</a:t>
            </a:r>
            <a:endParaRPr sz="2800">
              <a:latin typeface="Arial MT"/>
              <a:cs typeface="Arial MT"/>
            </a:endParaRPr>
          </a:p>
          <a:p>
            <a:pPr marL="231140" marR="41275" indent="-231140">
              <a:lnSpc>
                <a:spcPct val="100000"/>
              </a:lnSpc>
              <a:spcBef>
                <a:spcPts val="675"/>
              </a:spcBef>
              <a:buChar char="-"/>
              <a:tabLst>
                <a:tab pos="23114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Transactions: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 may</a:t>
            </a:r>
            <a:r>
              <a:rPr sz="28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read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some</a:t>
            </a:r>
            <a:r>
              <a:rPr sz="28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data and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“update”</a:t>
            </a:r>
            <a:r>
              <a:rPr sz="28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certain</a:t>
            </a:r>
            <a:r>
              <a:rPr sz="28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sz="28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or generate</a:t>
            </a:r>
            <a:r>
              <a:rPr sz="28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new</a:t>
            </a:r>
            <a:r>
              <a:rPr sz="28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8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800" spc="-7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store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that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 the database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Applications must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allow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unauthorized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users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sz="2800" spc="-7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access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55600" marR="59817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Applications must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keep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up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with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changing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user </a:t>
            </a:r>
            <a:r>
              <a:rPr sz="2800" spc="-7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requirements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174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Additional</a:t>
            </a:r>
            <a:r>
              <a:rPr spc="-70" dirty="0"/>
              <a:t> </a:t>
            </a:r>
            <a:r>
              <a:rPr dirty="0"/>
              <a:t>DBMS</a:t>
            </a:r>
            <a:r>
              <a:rPr spc="-45" dirty="0"/>
              <a:t> </a:t>
            </a:r>
            <a:r>
              <a:rPr dirty="0"/>
              <a:t>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175625" cy="36302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DBMS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additionally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provide:</a:t>
            </a:r>
            <a:endParaRPr sz="2800">
              <a:latin typeface="Arial MT"/>
              <a:cs typeface="Arial MT"/>
            </a:endParaRPr>
          </a:p>
          <a:p>
            <a:pPr marL="756285" marR="114300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Protection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or Security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measures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prevent </a:t>
            </a:r>
            <a:r>
              <a:rPr sz="2600" spc="-7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unauthorized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access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“Active”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processing</a:t>
            </a:r>
            <a:r>
              <a:rPr sz="26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 take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internal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actions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on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Presentation</a:t>
            </a:r>
            <a:r>
              <a:rPr sz="26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Visualization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 data</a:t>
            </a:r>
            <a:endParaRPr sz="2600">
              <a:latin typeface="Arial MT"/>
              <a:cs typeface="Arial MT"/>
            </a:endParaRPr>
          </a:p>
          <a:p>
            <a:pPr marL="756285" marR="824865" lvl="1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Maintenance of the database and associated </a:t>
            </a:r>
            <a:r>
              <a:rPr sz="2600" spc="-7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programs over the lifetime of the database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application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427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Database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(with</a:t>
            </a:r>
            <a:r>
              <a:rPr spc="-5" dirty="0"/>
              <a:t> a Conceptual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Model)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6101715" cy="39046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Mini-world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for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Part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 UNIVERSITY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environment.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Some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mini-world</a:t>
            </a:r>
            <a:r>
              <a:rPr sz="28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333399"/>
                </a:solidFill>
                <a:latin typeface="Arial"/>
                <a:cs typeface="Arial"/>
              </a:rPr>
              <a:t>entities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STUDENTs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(of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COURSEs)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(academic)</a:t>
            </a:r>
            <a:r>
              <a:rPr sz="2600" spc="-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DEPARTMENTs</a:t>
            </a:r>
            <a:endParaRPr sz="26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INSTRUCTORs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203"/>
            <a:ext cx="6427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3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Database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(with</a:t>
            </a:r>
            <a:r>
              <a:rPr spc="-5" dirty="0"/>
              <a:t> a Conceptual</a:t>
            </a:r>
            <a:r>
              <a:rPr spc="-25" dirty="0"/>
              <a:t>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Model)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8074659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Some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mini-world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333399"/>
                </a:solidFill>
                <a:latin typeface="Arial"/>
                <a:cs typeface="Arial"/>
              </a:rPr>
              <a:t>relationships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of</a:t>
            </a:r>
            <a:r>
              <a:rPr sz="2200" i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specific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STUDENTs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take</a:t>
            </a:r>
            <a:r>
              <a:rPr sz="2200" i="1" spc="-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29286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800000"/>
                </a:solidFill>
                <a:latin typeface="Arial"/>
                <a:cs typeface="Arial"/>
              </a:rPr>
              <a:t>have	prerequisite</a:t>
            </a:r>
            <a:r>
              <a:rPr sz="2200" i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364617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INSTRUCTORs</a:t>
            </a:r>
            <a:r>
              <a:rPr sz="2200" spc="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teach	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SECTIONs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4050029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COURSEs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are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offered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by	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DEPARTMENTs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3444875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STUDENTs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major</a:t>
            </a:r>
            <a:r>
              <a:rPr sz="2200" i="1" spc="5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in	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DEPARTMENTs</a:t>
            </a: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333399"/>
              </a:buClr>
              <a:buFont typeface="Wingdings"/>
              <a:buChar char=""/>
            </a:pPr>
            <a:endParaRPr sz="35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Note: The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above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entities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relationships</a:t>
            </a:r>
            <a:r>
              <a:rPr sz="2400" spc="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typically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expressed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conceptual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model,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ENTITY-RELATIONSHIP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(see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Chapters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3,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4)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30200"/>
            <a:ext cx="614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  <a:r>
              <a:rPr spc="-15" dirty="0"/>
              <a:t> </a:t>
            </a:r>
            <a:r>
              <a:rPr dirty="0"/>
              <a:t>of </a:t>
            </a:r>
            <a:r>
              <a:rPr spc="-5" dirty="0"/>
              <a:t>a</a:t>
            </a:r>
            <a:r>
              <a:rPr dirty="0"/>
              <a:t> </a:t>
            </a:r>
            <a:r>
              <a:rPr spc="-5" dirty="0"/>
              <a:t>simple</a:t>
            </a:r>
            <a:r>
              <a:rPr dirty="0"/>
              <a:t> </a:t>
            </a:r>
            <a:r>
              <a:rPr spc="-5" dirty="0"/>
              <a:t>database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9760" y="1178052"/>
            <a:ext cx="4369308" cy="5029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7518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Main</a:t>
            </a:r>
            <a:r>
              <a:rPr spc="-20" dirty="0"/>
              <a:t> </a:t>
            </a:r>
            <a:r>
              <a:rPr dirty="0"/>
              <a:t>Characteristics</a:t>
            </a:r>
            <a:r>
              <a:rPr spc="-2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0" dirty="0"/>
              <a:t>the</a:t>
            </a:r>
            <a:r>
              <a:rPr spc="-5" dirty="0"/>
              <a:t> Database </a:t>
            </a:r>
            <a:r>
              <a:rPr spc="-98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/>
          <p:nvPr/>
        </p:nvSpPr>
        <p:spPr>
          <a:xfrm>
            <a:off x="788517" y="4397326"/>
            <a:ext cx="7192009" cy="0"/>
          </a:xfrm>
          <a:custGeom>
            <a:avLst/>
            <a:gdLst/>
            <a:ahLst/>
            <a:cxnLst/>
            <a:rect l="l" t="t" r="r" b="b"/>
            <a:pathLst>
              <a:path w="7192009">
                <a:moveTo>
                  <a:pt x="0" y="0"/>
                </a:moveTo>
                <a:lnTo>
                  <a:pt x="7191731" y="0"/>
                </a:lnTo>
              </a:path>
            </a:pathLst>
          </a:custGeom>
          <a:ln w="24569">
            <a:solidFill>
              <a:srgbClr val="7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8617" y="952906"/>
            <a:ext cx="8110855" cy="4658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Self-describing</a:t>
            </a:r>
            <a:r>
              <a:rPr sz="2400" b="1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nature of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4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system:</a:t>
            </a:r>
            <a:endParaRPr sz="2400">
              <a:latin typeface="Arial"/>
              <a:cs typeface="Arial"/>
            </a:endParaRPr>
          </a:p>
          <a:p>
            <a:pPr marL="286385" marR="710565" lvl="1" indent="-286385" algn="r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catalog</a:t>
            </a:r>
            <a:r>
              <a:rPr sz="2200" b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stores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description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particular</a:t>
            </a:r>
            <a:endParaRPr sz="2200">
              <a:latin typeface="Arial MT"/>
              <a:cs typeface="Arial MT"/>
            </a:endParaRPr>
          </a:p>
          <a:p>
            <a:pPr marR="663575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(e.g.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structures,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types,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constraints)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description is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meta-data*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Insulation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between</a:t>
            </a:r>
            <a:r>
              <a:rPr sz="2400" b="1" spc="-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programs</a:t>
            </a: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data: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program-data</a:t>
            </a:r>
            <a:r>
              <a:rPr sz="2200" b="1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independence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756285" marR="246379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Allows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changing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structures</a:t>
            </a:r>
            <a:r>
              <a:rPr sz="22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storage</a:t>
            </a:r>
            <a:r>
              <a:rPr sz="22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organization </a:t>
            </a:r>
            <a:r>
              <a:rPr sz="2200" spc="-5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without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having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change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access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programs.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 MT"/>
              <a:cs typeface="Arial MT"/>
            </a:endParaRPr>
          </a:p>
          <a:p>
            <a:pPr marL="469900" marR="5080">
              <a:lnSpc>
                <a:spcPct val="100000"/>
              </a:lnSpc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* Some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newer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systems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such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as a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few NOSQL</a:t>
            </a:r>
            <a:r>
              <a:rPr sz="22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systems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need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no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meta-data:</a:t>
            </a:r>
            <a:r>
              <a:rPr sz="2200" spc="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store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definition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within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its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structure </a:t>
            </a:r>
            <a:r>
              <a:rPr sz="2200" spc="-5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making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it self describing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91159"/>
            <a:ext cx="74034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Example</a:t>
            </a:r>
            <a:r>
              <a:rPr sz="3200" spc="-3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dirty="0"/>
              <a:t>a</a:t>
            </a:r>
            <a:r>
              <a:rPr sz="3200" spc="-5" dirty="0"/>
              <a:t> simplified</a:t>
            </a:r>
            <a:r>
              <a:rPr sz="3200" spc="-10" dirty="0"/>
              <a:t> </a:t>
            </a:r>
            <a:r>
              <a:rPr sz="3200" spc="-5" dirty="0"/>
              <a:t>database</a:t>
            </a:r>
            <a:r>
              <a:rPr sz="3200" spc="-40" dirty="0"/>
              <a:t> </a:t>
            </a:r>
            <a:r>
              <a:rPr sz="3200" dirty="0"/>
              <a:t>catalog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54252"/>
            <a:ext cx="6172200" cy="49514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30" dirty="0"/>
              <a:t> </a:t>
            </a:r>
            <a:r>
              <a:rPr dirty="0"/>
              <a:t>Characteristics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Database </a:t>
            </a:r>
            <a:r>
              <a:rPr spc="-985" dirty="0"/>
              <a:t> </a:t>
            </a:r>
            <a:r>
              <a:rPr spc="-5" dirty="0"/>
              <a:t>Approach</a:t>
            </a:r>
            <a:r>
              <a:rPr spc="-2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174355" cy="44589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Abstraction:</a:t>
            </a:r>
            <a:endParaRPr sz="2800">
              <a:latin typeface="Arial"/>
              <a:cs typeface="Arial"/>
            </a:endParaRPr>
          </a:p>
          <a:p>
            <a:pPr marL="756285" marR="24066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689419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data</a:t>
            </a:r>
            <a:r>
              <a:rPr sz="2600" b="1" spc="-1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model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is used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hide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storage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details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600" spc="-70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present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users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with a</a:t>
            </a:r>
            <a:r>
              <a:rPr sz="26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conceptual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view	of the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endParaRPr sz="26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Programs refer 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to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 data model constructs rather </a:t>
            </a:r>
            <a:r>
              <a:rPr sz="2600" spc="-7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than data</a:t>
            </a:r>
            <a:r>
              <a:rPr sz="26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storage</a:t>
            </a:r>
            <a:r>
              <a:rPr sz="26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details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Support</a:t>
            </a:r>
            <a:r>
              <a:rPr sz="28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multiple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views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8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the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99"/>
                </a:solidFill>
                <a:latin typeface="Arial"/>
                <a:cs typeface="Arial"/>
              </a:rPr>
              <a:t>data:</a:t>
            </a:r>
            <a:endParaRPr sz="2800">
              <a:latin typeface="Arial"/>
              <a:cs typeface="Arial"/>
            </a:endParaRPr>
          </a:p>
          <a:p>
            <a:pPr marL="756285" marR="108394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Each user may see a different view of the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database,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which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describes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only</a:t>
            </a:r>
            <a:r>
              <a:rPr sz="2600" b="1" spc="-1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 data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sz="2600" spc="-70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interest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to</a:t>
            </a:r>
            <a:r>
              <a:rPr sz="26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user.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30" dirty="0"/>
              <a:t> </a:t>
            </a:r>
            <a:r>
              <a:rPr dirty="0"/>
              <a:t>Characteristics</a:t>
            </a:r>
            <a:r>
              <a:rPr spc="-4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dirty="0"/>
              <a:t>Database </a:t>
            </a:r>
            <a:r>
              <a:rPr spc="-985" dirty="0"/>
              <a:t> </a:t>
            </a:r>
            <a:r>
              <a:rPr spc="-5" dirty="0"/>
              <a:t>Approach</a:t>
            </a:r>
            <a:r>
              <a:rPr spc="-2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119109" cy="4043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2433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Sharing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data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b="1" spc="-1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multi-user</a:t>
            </a:r>
            <a:r>
              <a:rPr sz="24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transaction </a:t>
            </a:r>
            <a:r>
              <a:rPr sz="2400" b="1" spc="-65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processing: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Allowing a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of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concurrent</a:t>
            </a:r>
            <a:r>
              <a:rPr sz="2200" b="1" spc="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users</a:t>
            </a:r>
            <a:r>
              <a:rPr sz="2200" b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retrieve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sz="22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update</a:t>
            </a:r>
            <a:r>
              <a:rPr sz="22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 database.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Concurrency</a:t>
            </a:r>
            <a:r>
              <a:rPr sz="2200" i="1" spc="2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control</a:t>
            </a:r>
            <a:r>
              <a:rPr sz="2200" i="1" spc="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within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guarantees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transaction</a:t>
            </a:r>
            <a:r>
              <a:rPr sz="2200" b="1" spc="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correctly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executed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aborted</a:t>
            </a:r>
            <a:endParaRPr sz="22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i="1" spc="-5" dirty="0">
                <a:solidFill>
                  <a:srgbClr val="800000"/>
                </a:solidFill>
                <a:latin typeface="Arial"/>
                <a:cs typeface="Arial"/>
              </a:rPr>
              <a:t>Recovery</a:t>
            </a:r>
            <a:r>
              <a:rPr sz="2200" i="1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subsystem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ensures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completed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transaction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its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effect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permanently</a:t>
            </a:r>
            <a:r>
              <a:rPr sz="22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recorded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endParaRPr sz="2200">
              <a:latin typeface="Arial MT"/>
              <a:cs typeface="Arial MT"/>
            </a:endParaRPr>
          </a:p>
          <a:p>
            <a:pPr marL="756285" marR="16319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800000"/>
                </a:solidFill>
                <a:latin typeface="Arial"/>
                <a:cs typeface="Arial"/>
              </a:rPr>
              <a:t>OLTP</a:t>
            </a:r>
            <a:r>
              <a:rPr sz="2200" b="1" spc="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(Online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Transaction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Processing)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major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part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applications.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allows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hundreds</a:t>
            </a:r>
            <a:r>
              <a:rPr sz="22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concurrent </a:t>
            </a:r>
            <a:r>
              <a:rPr sz="2200" spc="-5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transactions</a:t>
            </a:r>
            <a:r>
              <a:rPr sz="22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execute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per</a:t>
            </a:r>
            <a:r>
              <a:rPr sz="22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second.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30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55" dirty="0"/>
              <a:t> </a:t>
            </a:r>
            <a:r>
              <a:rPr spc="-5" dirty="0"/>
              <a:t>Users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973695" cy="38677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Users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divided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into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Those who actually use and control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database </a:t>
            </a:r>
            <a:r>
              <a:rPr sz="2600" spc="-7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content, and those who design, develop and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maintain database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applications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(called “Actors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on </a:t>
            </a:r>
            <a:r>
              <a:rPr sz="2600" spc="-7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Scene”),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endParaRPr sz="2600">
              <a:latin typeface="Arial MT"/>
              <a:cs typeface="Arial MT"/>
            </a:endParaRPr>
          </a:p>
          <a:p>
            <a:pPr marL="756285" marR="34099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Those who design and develop the DBMS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software and related tools, and the computer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systems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operators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(called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“Workers</a:t>
            </a:r>
            <a:r>
              <a:rPr sz="26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Behind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600" spc="-70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spc="-5" dirty="0">
                <a:solidFill>
                  <a:srgbClr val="800000"/>
                </a:solidFill>
                <a:latin typeface="Arial MT"/>
                <a:cs typeface="Arial MT"/>
              </a:rPr>
              <a:t>Scene”).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82295"/>
            <a:ext cx="62534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Database-System</a:t>
            </a:r>
            <a:r>
              <a:rPr spc="-90" dirty="0"/>
              <a:t> </a:t>
            </a:r>
            <a:r>
              <a:rPr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73915"/>
            <a:ext cx="4120515" cy="350075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Banking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Finance</a:t>
            </a:r>
            <a:endParaRPr sz="2800">
              <a:latin typeface="Arial MT"/>
              <a:cs typeface="Arial MT"/>
            </a:endParaRPr>
          </a:p>
          <a:p>
            <a:pPr marL="614680" lvl="1" indent="-201930">
              <a:lnSpc>
                <a:spcPct val="100000"/>
              </a:lnSpc>
              <a:spcBef>
                <a:spcPts val="635"/>
              </a:spcBef>
              <a:buChar char="-"/>
              <a:tabLst>
                <a:tab pos="61531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Banking</a:t>
            </a:r>
            <a:endParaRPr sz="2600">
              <a:latin typeface="Arial MT"/>
              <a:cs typeface="Arial MT"/>
            </a:endParaRPr>
          </a:p>
          <a:p>
            <a:pPr marL="614680" lvl="1" indent="-201930">
              <a:lnSpc>
                <a:spcPct val="100000"/>
              </a:lnSpc>
              <a:spcBef>
                <a:spcPts val="625"/>
              </a:spcBef>
              <a:buChar char="-"/>
              <a:tabLst>
                <a:tab pos="61531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Credit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card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transactions</a:t>
            </a:r>
            <a:endParaRPr sz="2600">
              <a:latin typeface="Arial MT"/>
              <a:cs typeface="Arial MT"/>
            </a:endParaRPr>
          </a:p>
          <a:p>
            <a:pPr marL="614680" lvl="1" indent="-201930">
              <a:lnSpc>
                <a:spcPct val="100000"/>
              </a:lnSpc>
              <a:spcBef>
                <a:spcPts val="625"/>
              </a:spcBef>
              <a:buChar char="-"/>
              <a:tabLst>
                <a:tab pos="61531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Finance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Universities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Airlines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Telecommunication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92709"/>
            <a:ext cx="65030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20" dirty="0"/>
              <a:t> </a:t>
            </a:r>
            <a:r>
              <a:rPr spc="-5" dirty="0"/>
              <a:t>Users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Actors</a:t>
            </a:r>
            <a:r>
              <a:rPr spc="-5" dirty="0"/>
              <a:t> on </a:t>
            </a:r>
            <a:r>
              <a:rPr spc="-10" dirty="0"/>
              <a:t>the </a:t>
            </a:r>
            <a:r>
              <a:rPr spc="-985" dirty="0"/>
              <a:t> </a:t>
            </a:r>
            <a:r>
              <a:rPr dirty="0"/>
              <a:t>Scene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220075" cy="45637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Actors</a:t>
            </a:r>
            <a:r>
              <a:rPr sz="28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scene</a:t>
            </a:r>
            <a:endParaRPr sz="28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administrators:</a:t>
            </a:r>
            <a:endParaRPr sz="2600">
              <a:latin typeface="Arial"/>
              <a:cs typeface="Arial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Responsible</a:t>
            </a:r>
            <a:r>
              <a:rPr sz="2400" spc="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authorizing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access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to the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database,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coordinating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monitoring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use,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acquiring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software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hardware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resources,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controlling</a:t>
            </a:r>
            <a:r>
              <a:rPr sz="2400" spc="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use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monitoring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efficiency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operations.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6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sz="26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Designers:</a:t>
            </a:r>
            <a:endParaRPr sz="2600">
              <a:latin typeface="Arial"/>
              <a:cs typeface="Arial"/>
            </a:endParaRPr>
          </a:p>
          <a:p>
            <a:pPr marL="1155700" marR="75565" lvl="2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Responsible</a:t>
            </a:r>
            <a:r>
              <a:rPr sz="24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define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content,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structure,</a:t>
            </a:r>
            <a:r>
              <a:rPr sz="2400" spc="-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constraints,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functions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transactions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against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database.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They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communicate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with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end-users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understand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their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needs.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07950"/>
            <a:ext cx="424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30" dirty="0"/>
              <a:t> </a:t>
            </a:r>
            <a:r>
              <a:rPr spc="-5" dirty="0"/>
              <a:t>End</a:t>
            </a:r>
            <a:r>
              <a:rPr spc="-25" dirty="0"/>
              <a:t> </a:t>
            </a:r>
            <a:r>
              <a:rPr spc="-5" dirty="0"/>
              <a:t>Users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698734"/>
            <a:ext cx="8104505" cy="46653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Actors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scene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(continued)</a:t>
            </a:r>
            <a:endParaRPr sz="28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810"/>
              </a:lnSpc>
              <a:spcBef>
                <a:spcPts val="67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b="1" dirty="0">
                <a:solidFill>
                  <a:srgbClr val="800000"/>
                </a:solidFill>
                <a:latin typeface="Arial"/>
                <a:cs typeface="Arial"/>
              </a:rPr>
              <a:t>End-users: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They use the data for queries, reports </a:t>
            </a:r>
            <a:r>
              <a:rPr sz="2600" spc="-7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and some of them update the database content. </a:t>
            </a:r>
            <a:r>
              <a:rPr sz="26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End-users</a:t>
            </a:r>
            <a:r>
              <a:rPr sz="26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be categorized</a:t>
            </a:r>
            <a:r>
              <a:rPr sz="26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into:</a:t>
            </a:r>
            <a:endParaRPr sz="2600">
              <a:latin typeface="Arial MT"/>
              <a:cs typeface="Arial MT"/>
            </a:endParaRPr>
          </a:p>
          <a:p>
            <a:pPr marL="1155700" marR="923290" lvl="2" indent="-228600">
              <a:lnSpc>
                <a:spcPts val="259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Casual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access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occasionally</a:t>
            </a:r>
            <a:r>
              <a:rPr sz="2400" spc="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when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needed</a:t>
            </a:r>
            <a:endParaRPr sz="2400">
              <a:latin typeface="Arial MT"/>
              <a:cs typeface="Arial MT"/>
            </a:endParaRPr>
          </a:p>
          <a:p>
            <a:pPr marL="1155700" marR="146685" lvl="2" indent="-228600">
              <a:lnSpc>
                <a:spcPts val="259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Naïve</a:t>
            </a:r>
            <a:r>
              <a:rPr sz="24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Parametric: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they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make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up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large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section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end-user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population.</a:t>
            </a:r>
            <a:endParaRPr sz="2400">
              <a:latin typeface="Arial MT"/>
              <a:cs typeface="Arial MT"/>
            </a:endParaRPr>
          </a:p>
          <a:p>
            <a:pPr marL="1612900" lvl="3" indent="-229235">
              <a:lnSpc>
                <a:spcPct val="100000"/>
              </a:lnSpc>
              <a:spcBef>
                <a:spcPts val="20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Users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Mobile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Apps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mostly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fall in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category</a:t>
            </a:r>
            <a:endParaRPr sz="2000">
              <a:latin typeface="Arial MT"/>
              <a:cs typeface="Arial MT"/>
            </a:endParaRPr>
          </a:p>
          <a:p>
            <a:pPr marL="1612900" marR="378460" lvl="3" indent="-228600">
              <a:lnSpc>
                <a:spcPts val="2160"/>
              </a:lnSpc>
              <a:spcBef>
                <a:spcPts val="50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Bank-tellers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or reservation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clerks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parametric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users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who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do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this activity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 entire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shift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operations.</a:t>
            </a:r>
            <a:endParaRPr sz="2000">
              <a:latin typeface="Arial MT"/>
              <a:cs typeface="Arial MT"/>
            </a:endParaRPr>
          </a:p>
          <a:p>
            <a:pPr marL="1612900" lvl="3" indent="-229235">
              <a:lnSpc>
                <a:spcPts val="2280"/>
              </a:lnSpc>
              <a:spcBef>
                <a:spcPts val="209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161353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Social Media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Users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post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read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information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endParaRPr sz="2000">
              <a:latin typeface="Arial MT"/>
              <a:cs typeface="Arial MT"/>
            </a:endParaRPr>
          </a:p>
          <a:p>
            <a:pPr marL="1612900">
              <a:lnSpc>
                <a:spcPts val="2280"/>
              </a:lnSpc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websites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655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Database</a:t>
            </a:r>
            <a:r>
              <a:rPr spc="-25" dirty="0"/>
              <a:t> </a:t>
            </a:r>
            <a:r>
              <a:rPr spc="-5" dirty="0"/>
              <a:t>End</a:t>
            </a:r>
            <a:r>
              <a:rPr spc="-20" dirty="0"/>
              <a:t> </a:t>
            </a:r>
            <a:r>
              <a:rPr spc="-5" dirty="0"/>
              <a:t>Users</a:t>
            </a:r>
            <a:r>
              <a:rPr spc="-1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2044" y="1281576"/>
            <a:ext cx="7249795" cy="42576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Sophisticated:</a:t>
            </a:r>
            <a:endParaRPr sz="2400">
              <a:latin typeface="Arial"/>
              <a:cs typeface="Arial"/>
            </a:endParaRPr>
          </a:p>
          <a:p>
            <a:pPr marL="697865" marR="372745" lvl="1" indent="-22860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69850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These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include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business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analysts,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scientists,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engineers, </a:t>
            </a:r>
            <a:r>
              <a:rPr sz="2000" spc="-5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others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thoroughly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familiar with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system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capabilities.</a:t>
            </a:r>
            <a:endParaRPr sz="2000">
              <a:latin typeface="Arial MT"/>
              <a:cs typeface="Arial MT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69850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Many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tools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form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software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packages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work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closely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with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stored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endParaRPr sz="20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Stand-alone:</a:t>
            </a:r>
            <a:endParaRPr sz="2400">
              <a:latin typeface="Arial"/>
              <a:cs typeface="Arial"/>
            </a:endParaRPr>
          </a:p>
          <a:p>
            <a:pPr marL="697865" marR="316230" lvl="1" indent="-228600">
              <a:lnSpc>
                <a:spcPct val="10000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69850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Mostly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maintain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personal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databases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using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ready-to-use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packaged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applications.</a:t>
            </a:r>
            <a:endParaRPr sz="2000">
              <a:latin typeface="Arial MT"/>
              <a:cs typeface="Arial MT"/>
            </a:endParaRPr>
          </a:p>
          <a:p>
            <a:pPr marL="697865" marR="332105" lvl="1" indent="-228600">
              <a:lnSpc>
                <a:spcPct val="100000"/>
              </a:lnSpc>
              <a:spcBef>
                <a:spcPts val="48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69850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example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is the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user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tax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program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creates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its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own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internal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endParaRPr sz="2000">
              <a:latin typeface="Arial MT"/>
              <a:cs typeface="Arial MT"/>
            </a:endParaRPr>
          </a:p>
          <a:p>
            <a:pPr marL="697865" marR="340360" lvl="1" indent="-228600">
              <a:lnSpc>
                <a:spcPct val="100000"/>
              </a:lnSpc>
              <a:spcBef>
                <a:spcPts val="48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69850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Another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example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user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maintains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personal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photos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videos.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0"/>
            <a:ext cx="65036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30" dirty="0"/>
              <a:t> </a:t>
            </a:r>
            <a:r>
              <a:rPr dirty="0"/>
              <a:t>Users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Actors</a:t>
            </a:r>
            <a:r>
              <a:rPr spc="-15" dirty="0"/>
              <a:t> </a:t>
            </a:r>
            <a:r>
              <a:rPr dirty="0"/>
              <a:t>on</a:t>
            </a:r>
            <a:r>
              <a:rPr spc="-35" dirty="0"/>
              <a:t> </a:t>
            </a:r>
            <a:r>
              <a:rPr dirty="0"/>
              <a:t>the </a:t>
            </a:r>
            <a:r>
              <a:rPr spc="-985" dirty="0"/>
              <a:t> </a:t>
            </a:r>
            <a:r>
              <a:rPr spc="-5" dirty="0"/>
              <a:t>Scene</a:t>
            </a:r>
            <a:r>
              <a:rPr spc="-20" dirty="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2044" y="1272608"/>
            <a:ext cx="7214234" cy="50406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27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400" b="1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Analysts</a:t>
            </a:r>
            <a:r>
              <a:rPr sz="24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Application</a:t>
            </a:r>
            <a:r>
              <a:rPr sz="2400" b="1" spc="-4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Developers</a:t>
            </a:r>
            <a:endParaRPr sz="2400">
              <a:latin typeface="Arial"/>
              <a:cs typeface="Arial"/>
            </a:endParaRPr>
          </a:p>
          <a:p>
            <a:pPr marL="240665" marR="60325" indent="276860">
              <a:lnSpc>
                <a:spcPct val="103499"/>
              </a:lnSpc>
              <a:spcBef>
                <a:spcPts val="890"/>
              </a:spcBef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category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currently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accounts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very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large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proportion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work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force.</a:t>
            </a:r>
            <a:endParaRPr sz="2000">
              <a:latin typeface="Arial MT"/>
              <a:cs typeface="Arial MT"/>
            </a:endParaRPr>
          </a:p>
          <a:p>
            <a:pPr marL="697865" marR="5080" lvl="1" indent="-228600">
              <a:lnSpc>
                <a:spcPct val="100000"/>
              </a:lnSpc>
              <a:spcBef>
                <a:spcPts val="575"/>
              </a:spcBef>
              <a:buSzPct val="54166"/>
              <a:buFont typeface="Wingdings"/>
              <a:buChar char=""/>
              <a:tabLst>
                <a:tab pos="698500" algn="l"/>
                <a:tab pos="4158615" algn="l"/>
              </a:tabLst>
            </a:pPr>
            <a:r>
              <a:rPr sz="2400" b="1" spc="-10" dirty="0">
                <a:solidFill>
                  <a:srgbClr val="333399"/>
                </a:solidFill>
                <a:latin typeface="Arial"/>
                <a:cs typeface="Arial"/>
              </a:rPr>
              <a:t>System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Analysts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: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They understand the user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requirements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naïve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sophisticated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users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design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including</a:t>
            </a:r>
            <a:r>
              <a:rPr sz="20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canned	transactions to meet those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  <a:p>
            <a:pPr marL="697865" marR="156210" lvl="1" indent="-228600">
              <a:lnSpc>
                <a:spcPct val="100000"/>
              </a:lnSpc>
              <a:spcBef>
                <a:spcPts val="575"/>
              </a:spcBef>
              <a:buSzPct val="54166"/>
              <a:buFont typeface="Wingdings"/>
              <a:buChar char=""/>
              <a:tabLst>
                <a:tab pos="6985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Application Programmers: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Implement the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specifications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developed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analysts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test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debug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them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before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deployment.</a:t>
            </a:r>
            <a:endParaRPr sz="2000">
              <a:latin typeface="Arial MT"/>
              <a:cs typeface="Arial MT"/>
            </a:endParaRPr>
          </a:p>
          <a:p>
            <a:pPr marL="697865" marR="156845" lvl="1" indent="-228600">
              <a:lnSpc>
                <a:spcPct val="100000"/>
              </a:lnSpc>
              <a:spcBef>
                <a:spcPts val="580"/>
              </a:spcBef>
              <a:buSzPct val="54166"/>
              <a:buFont typeface="Wingdings"/>
              <a:buChar char=""/>
              <a:tabLst>
                <a:tab pos="6985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Business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Analysts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:</a:t>
            </a:r>
            <a:r>
              <a:rPr sz="20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There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is an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increasing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need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 </a:t>
            </a:r>
            <a:r>
              <a:rPr sz="2000" spc="-5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such people who can analyze vast amounts of business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 and real-time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data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(“Big Data”) for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better decision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making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related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planning,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advertising,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marketing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Database</a:t>
            </a:r>
            <a:r>
              <a:rPr spc="-30" dirty="0"/>
              <a:t> </a:t>
            </a:r>
            <a:r>
              <a:rPr dirty="0"/>
              <a:t>Users</a:t>
            </a:r>
            <a:r>
              <a:rPr spc="-3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Actors</a:t>
            </a:r>
            <a:r>
              <a:rPr spc="-15" dirty="0"/>
              <a:t> </a:t>
            </a:r>
            <a:r>
              <a:rPr dirty="0"/>
              <a:t>behind</a:t>
            </a:r>
            <a:r>
              <a:rPr spc="-40" dirty="0"/>
              <a:t> </a:t>
            </a:r>
            <a:r>
              <a:rPr dirty="0"/>
              <a:t>the </a:t>
            </a:r>
            <a:r>
              <a:rPr spc="-985" dirty="0"/>
              <a:t> </a:t>
            </a:r>
            <a:r>
              <a:rPr spc="-5" dirty="0"/>
              <a:t>Scene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2044" y="1587449"/>
            <a:ext cx="7276465" cy="4453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400" b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Designers</a:t>
            </a:r>
            <a:r>
              <a:rPr sz="24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b="1" spc="-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Implementors: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Design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implement DBMS packages in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form of modules and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interfaces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test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debug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them.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interface </a:t>
            </a:r>
            <a:r>
              <a:rPr sz="2000" spc="-5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with applications, language compilers, operating system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components,</a:t>
            </a:r>
            <a:r>
              <a:rPr sz="20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 marL="240665" marR="33020" indent="-2286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  <a:tab pos="20447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Tool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Developers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: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Design and implement software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systems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called	tools for modeling and designing databases,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performance monitoring, prototyping, test data generation,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user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interface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creation,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simulation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etc.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facilitate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building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allow using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effectively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40665" marR="184150" indent="-228600">
              <a:lnSpc>
                <a:spcPct val="100299"/>
              </a:lnSpc>
              <a:spcBef>
                <a:spcPts val="65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241300" algn="l"/>
              </a:tabLst>
            </a:pP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Operators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Maintenance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Personnel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r>
              <a:rPr sz="2800" b="1" spc="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They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manage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actual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running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maintenance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system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hardware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software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environment.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4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Database </a:t>
            </a:r>
            <a:r>
              <a:rPr spc="-985" dirty="0"/>
              <a:t> </a:t>
            </a:r>
            <a:r>
              <a:rPr spc="-5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799401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75105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Controlling</a:t>
            </a:r>
            <a:r>
              <a:rPr sz="2400" spc="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redundancy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storage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development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maintenance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efforts.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Sharing</a:t>
            </a:r>
            <a:r>
              <a:rPr sz="24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data among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multiple</a:t>
            </a:r>
            <a:r>
              <a:rPr sz="24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users.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Restricting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unauthorized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access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data.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DBA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staff</a:t>
            </a:r>
            <a:r>
              <a:rPr sz="2400" spc="-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uses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privileged</a:t>
            </a:r>
            <a:r>
              <a:rPr sz="2400" spc="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commands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facilities.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Providing</a:t>
            </a:r>
            <a:r>
              <a:rPr sz="2400" spc="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optimization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queries</a:t>
            </a:r>
            <a:r>
              <a:rPr sz="24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efficient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processing.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Providing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backup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recovery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services.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Representing</a:t>
            </a:r>
            <a:r>
              <a:rPr sz="2400" spc="3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complex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relationships</a:t>
            </a:r>
            <a:r>
              <a:rPr sz="2400" spc="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among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Enforcing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integrity</a:t>
            </a:r>
            <a:r>
              <a:rPr sz="24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032421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Review Questions</a:t>
            </a:r>
          </a:p>
          <a:p>
            <a:r>
              <a:rPr lang="en-US" b="1" dirty="0">
                <a:solidFill>
                  <a:schemeClr val="tx1"/>
                </a:solidFill>
              </a:rPr>
              <a:t>1.1. </a:t>
            </a:r>
            <a:r>
              <a:rPr lang="en-US" dirty="0">
                <a:solidFill>
                  <a:schemeClr val="tx1"/>
                </a:solidFill>
              </a:rPr>
              <a:t>Define the following terms: </a:t>
            </a:r>
            <a:r>
              <a:rPr lang="en-US" i="1" dirty="0">
                <a:solidFill>
                  <a:schemeClr val="tx1"/>
                </a:solidFill>
              </a:rPr>
              <a:t>data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database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DBMS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i="1" dirty="0" smtClean="0">
                <a:solidFill>
                  <a:schemeClr val="tx1"/>
                </a:solidFill>
              </a:rPr>
              <a:t>database </a:t>
            </a:r>
            <a:r>
              <a:rPr lang="en-US" i="1" dirty="0">
                <a:solidFill>
                  <a:schemeClr val="tx1"/>
                </a:solidFill>
              </a:rPr>
              <a:t>system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smtClean="0">
                <a:solidFill>
                  <a:schemeClr val="tx1"/>
                </a:solidFill>
              </a:rPr>
              <a:t>database catalog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program-data </a:t>
            </a:r>
            <a:r>
              <a:rPr lang="en-US" i="1" dirty="0" smtClean="0">
                <a:solidFill>
                  <a:schemeClr val="tx1"/>
                </a:solidFill>
              </a:rPr>
              <a:t>	independence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user view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DBA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end user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canned</a:t>
            </a:r>
          </a:p>
          <a:p>
            <a:r>
              <a:rPr lang="en-US" i="1" dirty="0" smtClean="0">
                <a:solidFill>
                  <a:schemeClr val="tx1"/>
                </a:solidFill>
              </a:rPr>
              <a:t>	transaction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deductive database system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persistent </a:t>
            </a:r>
            <a:r>
              <a:rPr lang="en-US" i="1" dirty="0" smtClean="0">
                <a:solidFill>
                  <a:schemeClr val="tx1"/>
                </a:solidFill>
              </a:rPr>
              <a:t>	object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meta-data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IN" i="1" dirty="0" smtClean="0">
                <a:solidFill>
                  <a:schemeClr val="tx1"/>
                </a:solidFill>
              </a:rPr>
              <a:t>transaction-processing 	application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1.2. </a:t>
            </a:r>
            <a:r>
              <a:rPr lang="en-US" dirty="0">
                <a:solidFill>
                  <a:schemeClr val="tx1"/>
                </a:solidFill>
              </a:rPr>
              <a:t>What four main types of actions involve databases? </a:t>
            </a:r>
            <a:r>
              <a:rPr lang="en-US" dirty="0" smtClean="0">
                <a:solidFill>
                  <a:schemeClr val="tx1"/>
                </a:solidFill>
              </a:rPr>
              <a:t>	Briefly </a:t>
            </a:r>
            <a:r>
              <a:rPr lang="en-US" dirty="0">
                <a:solidFill>
                  <a:schemeClr val="tx1"/>
                </a:solidFill>
              </a:rPr>
              <a:t>discuss each.</a:t>
            </a:r>
          </a:p>
          <a:p>
            <a:r>
              <a:rPr lang="en-US" b="1" dirty="0">
                <a:solidFill>
                  <a:schemeClr val="tx1"/>
                </a:solidFill>
              </a:rPr>
              <a:t>1.3. </a:t>
            </a:r>
            <a:r>
              <a:rPr lang="en-US" dirty="0">
                <a:solidFill>
                  <a:schemeClr val="tx1"/>
                </a:solidFill>
              </a:rPr>
              <a:t>Discuss the main characteristics of the database </a:t>
            </a:r>
            <a:r>
              <a:rPr lang="en-US" dirty="0" smtClean="0">
                <a:solidFill>
                  <a:schemeClr val="tx1"/>
                </a:solidFill>
              </a:rPr>
              <a:t>	approach </a:t>
            </a:r>
            <a:r>
              <a:rPr lang="en-US" dirty="0">
                <a:solidFill>
                  <a:schemeClr val="tx1"/>
                </a:solidFill>
              </a:rPr>
              <a:t>and how it </a:t>
            </a:r>
            <a:r>
              <a:rPr lang="en-US" dirty="0" smtClean="0">
                <a:solidFill>
                  <a:schemeClr val="tx1"/>
                </a:solidFill>
              </a:rPr>
              <a:t>differs </a:t>
            </a:r>
            <a:r>
              <a:rPr lang="en-IN" dirty="0" smtClean="0">
                <a:solidFill>
                  <a:schemeClr val="tx1"/>
                </a:solidFill>
              </a:rPr>
              <a:t>from </a:t>
            </a:r>
            <a:r>
              <a:rPr lang="en-IN" dirty="0">
                <a:solidFill>
                  <a:schemeClr val="tx1"/>
                </a:solidFill>
              </a:rPr>
              <a:t>traditional file </a:t>
            </a:r>
            <a:r>
              <a:rPr lang="en-IN" dirty="0" smtClean="0">
                <a:solidFill>
                  <a:schemeClr val="tx1"/>
                </a:solidFill>
              </a:rPr>
              <a:t>	systems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1.4. </a:t>
            </a:r>
            <a:r>
              <a:rPr lang="en-US" dirty="0">
                <a:solidFill>
                  <a:schemeClr val="tx1"/>
                </a:solidFill>
              </a:rPr>
              <a:t>What are the responsibilities of the DBA and the </a:t>
            </a:r>
            <a:r>
              <a:rPr lang="en-US" dirty="0" smtClean="0">
                <a:solidFill>
                  <a:schemeClr val="tx1"/>
                </a:solidFill>
              </a:rPr>
              <a:t>	database </a:t>
            </a:r>
            <a:r>
              <a:rPr lang="en-US" dirty="0">
                <a:solidFill>
                  <a:schemeClr val="tx1"/>
                </a:solidFill>
              </a:rPr>
              <a:t>designers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0324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1.5. </a:t>
            </a:r>
            <a:r>
              <a:rPr lang="en-US" dirty="0">
                <a:solidFill>
                  <a:schemeClr val="tx1"/>
                </a:solidFill>
              </a:rPr>
              <a:t>What are the different types of database end users? </a:t>
            </a:r>
            <a:r>
              <a:rPr lang="en-US" dirty="0" smtClean="0">
                <a:solidFill>
                  <a:schemeClr val="tx1"/>
                </a:solidFill>
              </a:rPr>
              <a:t>	Discuss </a:t>
            </a:r>
            <a:r>
              <a:rPr lang="en-US" dirty="0">
                <a:solidFill>
                  <a:schemeClr val="tx1"/>
                </a:solidFill>
              </a:rPr>
              <a:t>the main </a:t>
            </a:r>
            <a:r>
              <a:rPr lang="en-US" dirty="0" smtClean="0">
                <a:solidFill>
                  <a:schemeClr val="tx1"/>
                </a:solidFill>
              </a:rPr>
              <a:t>activities </a:t>
            </a:r>
            <a:r>
              <a:rPr lang="en-IN" dirty="0" smtClean="0">
                <a:solidFill>
                  <a:schemeClr val="tx1"/>
                </a:solidFill>
              </a:rPr>
              <a:t>of </a:t>
            </a:r>
            <a:r>
              <a:rPr lang="en-IN" dirty="0">
                <a:solidFill>
                  <a:schemeClr val="tx1"/>
                </a:solidFill>
              </a:rPr>
              <a:t>each.</a:t>
            </a:r>
          </a:p>
          <a:p>
            <a:r>
              <a:rPr lang="en-US" b="1" dirty="0">
                <a:solidFill>
                  <a:schemeClr val="tx1"/>
                </a:solidFill>
              </a:rPr>
              <a:t>1.6. </a:t>
            </a:r>
            <a:r>
              <a:rPr lang="en-US" dirty="0">
                <a:solidFill>
                  <a:schemeClr val="tx1"/>
                </a:solidFill>
              </a:rPr>
              <a:t>Discuss the capabilities that should be provided by a </a:t>
            </a:r>
            <a:r>
              <a:rPr lang="en-US" dirty="0" smtClean="0">
                <a:solidFill>
                  <a:schemeClr val="tx1"/>
                </a:solidFill>
              </a:rPr>
              <a:t>	DBMS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1.7. </a:t>
            </a:r>
            <a:r>
              <a:rPr lang="en-US" dirty="0">
                <a:solidFill>
                  <a:schemeClr val="tx1"/>
                </a:solidFill>
              </a:rPr>
              <a:t>Discuss the differences between database systems </a:t>
            </a:r>
            <a:r>
              <a:rPr lang="en-US" dirty="0" smtClean="0">
                <a:solidFill>
                  <a:schemeClr val="tx1"/>
                </a:solidFill>
              </a:rPr>
              <a:t>	and </a:t>
            </a:r>
            <a:r>
              <a:rPr lang="en-US" dirty="0">
                <a:solidFill>
                  <a:schemeClr val="tx1"/>
                </a:solidFill>
              </a:rPr>
              <a:t>information </a:t>
            </a:r>
            <a:r>
              <a:rPr lang="en-US" dirty="0" smtClean="0">
                <a:solidFill>
                  <a:schemeClr val="tx1"/>
                </a:solidFill>
              </a:rPr>
              <a:t>retrieval </a:t>
            </a:r>
            <a:r>
              <a:rPr lang="en-IN" dirty="0" smtClean="0">
                <a:solidFill>
                  <a:schemeClr val="tx1"/>
                </a:solidFill>
              </a:rPr>
              <a:t>systems.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Exercise</a:t>
            </a:r>
          </a:p>
          <a:p>
            <a:r>
              <a:rPr lang="en-US" b="1" dirty="0">
                <a:solidFill>
                  <a:schemeClr val="tx1"/>
                </a:solidFill>
              </a:rPr>
              <a:t>1.8. </a:t>
            </a:r>
            <a:r>
              <a:rPr lang="en-US" dirty="0">
                <a:solidFill>
                  <a:schemeClr val="tx1"/>
                </a:solidFill>
              </a:rPr>
              <a:t>Identify some informal queries and update operations </a:t>
            </a:r>
            <a:r>
              <a:rPr lang="en-US" dirty="0" smtClean="0">
                <a:solidFill>
                  <a:schemeClr val="tx1"/>
                </a:solidFill>
              </a:rPr>
              <a:t>	that </a:t>
            </a:r>
            <a:r>
              <a:rPr lang="en-US" dirty="0">
                <a:solidFill>
                  <a:schemeClr val="tx1"/>
                </a:solidFill>
              </a:rPr>
              <a:t>you would </a:t>
            </a:r>
            <a:r>
              <a:rPr lang="en-US" dirty="0" smtClean="0">
                <a:solidFill>
                  <a:schemeClr val="tx1"/>
                </a:solidFill>
              </a:rPr>
              <a:t>expect to </a:t>
            </a:r>
            <a:r>
              <a:rPr lang="en-US" dirty="0">
                <a:solidFill>
                  <a:schemeClr val="tx1"/>
                </a:solidFill>
              </a:rPr>
              <a:t>apply to the database </a:t>
            </a:r>
            <a:r>
              <a:rPr lang="en-US" dirty="0" smtClean="0">
                <a:solidFill>
                  <a:schemeClr val="tx1"/>
                </a:solidFill>
              </a:rPr>
              <a:t>	shown </a:t>
            </a:r>
            <a:r>
              <a:rPr lang="en-US" dirty="0">
                <a:solidFill>
                  <a:schemeClr val="tx1"/>
                </a:solidFill>
              </a:rPr>
              <a:t>in Figure 1.2.</a:t>
            </a:r>
          </a:p>
          <a:p>
            <a:r>
              <a:rPr lang="en-US" b="1" dirty="0">
                <a:solidFill>
                  <a:schemeClr val="tx1"/>
                </a:solidFill>
              </a:rPr>
              <a:t>1.9. </a:t>
            </a:r>
            <a:r>
              <a:rPr lang="en-US" dirty="0">
                <a:solidFill>
                  <a:schemeClr val="tx1"/>
                </a:solidFill>
              </a:rPr>
              <a:t>What is the difference between controlled and </a:t>
            </a:r>
            <a:r>
              <a:rPr lang="en-US" dirty="0" smtClean="0">
                <a:solidFill>
                  <a:schemeClr val="tx1"/>
                </a:solidFill>
              </a:rPr>
              <a:t>	uncontrolled redundancy? </a:t>
            </a:r>
            <a:r>
              <a:rPr lang="en-IN" dirty="0" smtClean="0">
                <a:solidFill>
                  <a:schemeClr val="tx1"/>
                </a:solidFill>
              </a:rPr>
              <a:t>Illustrate </a:t>
            </a:r>
            <a:r>
              <a:rPr lang="en-IN" dirty="0">
                <a:solidFill>
                  <a:schemeClr val="tx1"/>
                </a:solidFill>
              </a:rPr>
              <a:t>with examples</a:t>
            </a:r>
            <a:r>
              <a:rPr lang="en-I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1.10. </a:t>
            </a:r>
            <a:r>
              <a:rPr lang="en-US" dirty="0">
                <a:solidFill>
                  <a:schemeClr val="tx1"/>
                </a:solidFill>
              </a:rPr>
              <a:t>Specify all the relationships among the records of </a:t>
            </a:r>
            <a:r>
              <a:rPr lang="en-US" dirty="0" smtClean="0">
                <a:solidFill>
                  <a:schemeClr val="tx1"/>
                </a:solidFill>
              </a:rPr>
              <a:t>	the </a:t>
            </a:r>
            <a:r>
              <a:rPr lang="en-US" dirty="0">
                <a:solidFill>
                  <a:schemeClr val="tx1"/>
                </a:solidFill>
              </a:rPr>
              <a:t>database shown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IN" dirty="0" smtClean="0">
                <a:solidFill>
                  <a:schemeClr val="tx1"/>
                </a:solidFill>
              </a:rPr>
              <a:t>Figure </a:t>
            </a:r>
            <a:r>
              <a:rPr lang="en-IN" dirty="0">
                <a:solidFill>
                  <a:schemeClr val="tx1"/>
                </a:solidFill>
              </a:rPr>
              <a:t>1.2.</a:t>
            </a:r>
          </a:p>
        </p:txBody>
      </p:sp>
    </p:spTree>
    <p:extLst>
      <p:ext uri="{BB962C8B-B14F-4D97-AF65-F5344CB8AC3E}">
        <p14:creationId xmlns:p14="http://schemas.microsoft.com/office/powerpoint/2010/main" val="429005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6" y="0"/>
            <a:ext cx="9116704" cy="387798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1.11. </a:t>
            </a:r>
            <a:r>
              <a:rPr lang="en-US" dirty="0">
                <a:solidFill>
                  <a:schemeClr val="tx1"/>
                </a:solidFill>
              </a:rPr>
              <a:t>Give some additional views that may be needed by </a:t>
            </a:r>
            <a:r>
              <a:rPr lang="en-US" dirty="0" smtClean="0">
                <a:solidFill>
                  <a:schemeClr val="tx1"/>
                </a:solidFill>
              </a:rPr>
              <a:t>	other </a:t>
            </a:r>
            <a:r>
              <a:rPr lang="en-US" dirty="0">
                <a:solidFill>
                  <a:schemeClr val="tx1"/>
                </a:solidFill>
              </a:rPr>
              <a:t>user groups for </a:t>
            </a:r>
            <a:r>
              <a:rPr lang="en-US" dirty="0" smtClean="0">
                <a:solidFill>
                  <a:schemeClr val="tx1"/>
                </a:solidFill>
              </a:rPr>
              <a:t>the database </a:t>
            </a:r>
            <a:r>
              <a:rPr lang="en-US" dirty="0">
                <a:solidFill>
                  <a:schemeClr val="tx1"/>
                </a:solidFill>
              </a:rPr>
              <a:t>shown in Figure </a:t>
            </a:r>
            <a:r>
              <a:rPr lang="en-US" dirty="0" smtClean="0">
                <a:solidFill>
                  <a:schemeClr val="tx1"/>
                </a:solidFill>
              </a:rPr>
              <a:t>	1.2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1.12. </a:t>
            </a:r>
            <a:r>
              <a:rPr lang="en-US" dirty="0">
                <a:solidFill>
                  <a:schemeClr val="tx1"/>
                </a:solidFill>
              </a:rPr>
              <a:t>Cite some examples of integrity constraints that you </a:t>
            </a:r>
            <a:r>
              <a:rPr lang="en-US" dirty="0" smtClean="0">
                <a:solidFill>
                  <a:schemeClr val="tx1"/>
                </a:solidFill>
              </a:rPr>
              <a:t>	think </a:t>
            </a:r>
            <a:r>
              <a:rPr lang="en-US" dirty="0">
                <a:solidFill>
                  <a:schemeClr val="tx1"/>
                </a:solidFill>
              </a:rPr>
              <a:t>can apply to </a:t>
            </a:r>
            <a:r>
              <a:rPr lang="en-US" dirty="0" smtClean="0">
                <a:solidFill>
                  <a:schemeClr val="tx1"/>
                </a:solidFill>
              </a:rPr>
              <a:t>the database </a:t>
            </a:r>
            <a:r>
              <a:rPr lang="en-US" dirty="0">
                <a:solidFill>
                  <a:schemeClr val="tx1"/>
                </a:solidFill>
              </a:rPr>
              <a:t>shown in Figure </a:t>
            </a:r>
            <a:r>
              <a:rPr lang="en-US" dirty="0" smtClean="0">
                <a:solidFill>
                  <a:schemeClr val="tx1"/>
                </a:solidFill>
              </a:rPr>
              <a:t>	1.2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</a:rPr>
              <a:t>1.13. </a:t>
            </a:r>
            <a:r>
              <a:rPr lang="en-US" dirty="0">
                <a:solidFill>
                  <a:schemeClr val="tx1"/>
                </a:solidFill>
              </a:rPr>
              <a:t>Give examples of systems in which it may make </a:t>
            </a:r>
            <a:r>
              <a:rPr lang="en-US" dirty="0" smtClean="0">
                <a:solidFill>
                  <a:schemeClr val="tx1"/>
                </a:solidFill>
              </a:rPr>
              <a:t>	sense </a:t>
            </a:r>
            <a:r>
              <a:rPr lang="en-US" dirty="0">
                <a:solidFill>
                  <a:schemeClr val="tx1"/>
                </a:solidFill>
              </a:rPr>
              <a:t>to use traditional </a:t>
            </a:r>
            <a:r>
              <a:rPr lang="en-US" dirty="0" smtClean="0">
                <a:solidFill>
                  <a:schemeClr val="tx1"/>
                </a:solidFill>
              </a:rPr>
              <a:t>file processing </a:t>
            </a:r>
            <a:r>
              <a:rPr lang="en-US" dirty="0">
                <a:solidFill>
                  <a:schemeClr val="tx1"/>
                </a:solidFill>
              </a:rPr>
              <a:t>instead of a </a:t>
            </a:r>
            <a:r>
              <a:rPr lang="en-US" dirty="0" smtClean="0">
                <a:solidFill>
                  <a:schemeClr val="tx1"/>
                </a:solidFill>
              </a:rPr>
              <a:t>	database </a:t>
            </a:r>
            <a:r>
              <a:rPr lang="en-US" dirty="0">
                <a:solidFill>
                  <a:schemeClr val="tx1"/>
                </a:solidFill>
              </a:rPr>
              <a:t>approach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884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96" y="0"/>
            <a:ext cx="9116704" cy="5170646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1.14. </a:t>
            </a:r>
            <a:r>
              <a:rPr lang="en-IN" dirty="0">
                <a:solidFill>
                  <a:schemeClr val="tx1"/>
                </a:solidFill>
              </a:rPr>
              <a:t>Consider Figure 1.2.</a:t>
            </a:r>
          </a:p>
          <a:p>
            <a:r>
              <a:rPr lang="en-US" dirty="0">
                <a:solidFill>
                  <a:schemeClr val="tx1"/>
                </a:solidFill>
              </a:rPr>
              <a:t>a. If the name of the ‘CS’ (Computer Science)    	Department changes to ‘CSSE’</a:t>
            </a:r>
          </a:p>
          <a:p>
            <a:r>
              <a:rPr lang="en-US" dirty="0">
                <a:solidFill>
                  <a:schemeClr val="tx1"/>
                </a:solidFill>
              </a:rPr>
              <a:t>	(Computer Science and Software Engineering) 	Department and the corresponding</a:t>
            </a:r>
          </a:p>
          <a:p>
            <a:r>
              <a:rPr lang="en-US" dirty="0">
                <a:solidFill>
                  <a:schemeClr val="tx1"/>
                </a:solidFill>
              </a:rPr>
              <a:t>	prefix for the course number also changes, identify </a:t>
            </a:r>
            <a:r>
              <a:rPr lang="en-US" dirty="0" smtClean="0">
                <a:solidFill>
                  <a:schemeClr val="tx1"/>
                </a:solidFill>
              </a:rPr>
              <a:t>	the columns in </a:t>
            </a:r>
            <a:r>
              <a:rPr lang="en-US" dirty="0">
                <a:solidFill>
                  <a:schemeClr val="tx1"/>
                </a:solidFill>
              </a:rPr>
              <a:t>the database that would need to be </a:t>
            </a:r>
            <a:r>
              <a:rPr lang="en-US" dirty="0" smtClean="0">
                <a:solidFill>
                  <a:schemeClr val="tx1"/>
                </a:solidFill>
              </a:rPr>
              <a:t> 	updated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b. Can you restructure the columns in the COURSE, </a:t>
            </a:r>
            <a:r>
              <a:rPr lang="en-US" dirty="0" smtClean="0">
                <a:solidFill>
                  <a:schemeClr val="tx1"/>
                </a:solidFill>
              </a:rPr>
              <a:t>	SECTION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smtClean="0">
                <a:solidFill>
                  <a:schemeClr val="tx1"/>
                </a:solidFill>
              </a:rPr>
              <a:t>and PREREQUISITE </a:t>
            </a:r>
            <a:r>
              <a:rPr lang="en-US" dirty="0">
                <a:solidFill>
                  <a:schemeClr val="tx1"/>
                </a:solidFill>
              </a:rPr>
              <a:t>tables so that </a:t>
            </a:r>
            <a:r>
              <a:rPr lang="en-US">
                <a:solidFill>
                  <a:schemeClr val="tx1"/>
                </a:solidFill>
              </a:rPr>
              <a:t>only </a:t>
            </a:r>
            <a:r>
              <a:rPr lang="en-US" smtClean="0">
                <a:solidFill>
                  <a:schemeClr val="tx1"/>
                </a:solidFill>
              </a:rPr>
              <a:t>	one </a:t>
            </a:r>
            <a:r>
              <a:rPr lang="en-US" dirty="0">
                <a:solidFill>
                  <a:schemeClr val="tx1"/>
                </a:solidFill>
              </a:rPr>
              <a:t>column will need to be updated?</a:t>
            </a: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73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82295"/>
            <a:ext cx="70383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Traditional</a:t>
            </a:r>
            <a:r>
              <a:rPr spc="-60" dirty="0"/>
              <a:t> </a:t>
            </a:r>
            <a:r>
              <a:rPr dirty="0"/>
              <a:t>File-processing</a:t>
            </a:r>
            <a:r>
              <a:rPr spc="-55" dirty="0"/>
              <a:t> </a:t>
            </a:r>
            <a:r>
              <a:rPr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160779"/>
            <a:ext cx="8228965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858010" algn="l"/>
                <a:tab pos="3037840" algn="l"/>
                <a:tab pos="4028440" algn="l"/>
                <a:tab pos="5650230" algn="l"/>
                <a:tab pos="6830695" algn="l"/>
                <a:tab pos="7229475" algn="l"/>
              </a:tabLst>
            </a:pP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Oper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ating	System	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permanent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records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var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ou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 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files</a:t>
            </a:r>
            <a:endParaRPr sz="2400">
              <a:latin typeface="Arial MT"/>
              <a:cs typeface="Arial MT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Needs</a:t>
            </a:r>
            <a:r>
              <a:rPr sz="2400" spc="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different</a:t>
            </a:r>
            <a:r>
              <a:rPr sz="2400" spc="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application</a:t>
            </a:r>
            <a:r>
              <a:rPr sz="2400" spc="7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programs</a:t>
            </a:r>
            <a:r>
              <a:rPr sz="2400" spc="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400" spc="6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extract</a:t>
            </a:r>
            <a:r>
              <a:rPr sz="2400" spc="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records </a:t>
            </a:r>
            <a:r>
              <a:rPr sz="2400" spc="-65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from,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add</a:t>
            </a:r>
            <a:r>
              <a:rPr sz="24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records</a:t>
            </a:r>
            <a:r>
              <a:rPr sz="24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to,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appropriate</a:t>
            </a:r>
            <a:r>
              <a:rPr sz="24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files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Disadvantages: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4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redundancy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Difficulty in</a:t>
            </a:r>
            <a:r>
              <a:rPr sz="24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accessing</a:t>
            </a:r>
            <a:r>
              <a:rPr sz="24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4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Isolation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Integrity</a:t>
            </a:r>
            <a:r>
              <a:rPr sz="24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Problems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800000"/>
                </a:solidFill>
                <a:latin typeface="Arial MT"/>
                <a:cs typeface="Arial MT"/>
              </a:rPr>
              <a:t>Atomicity</a:t>
            </a:r>
            <a:r>
              <a:rPr sz="24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Problems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Concurrent-access</a:t>
            </a:r>
            <a:r>
              <a:rPr sz="24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Anomalies</a:t>
            </a:r>
            <a:endParaRPr sz="240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Security</a:t>
            </a:r>
            <a:r>
              <a:rPr sz="24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Arial MT"/>
                <a:cs typeface="Arial MT"/>
              </a:rPr>
              <a:t>Problems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82295"/>
            <a:ext cx="5206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Recent</a:t>
            </a:r>
            <a:r>
              <a:rPr spc="-60" dirty="0"/>
              <a:t> </a:t>
            </a:r>
            <a:r>
              <a:rPr dirty="0"/>
              <a:t>Developments</a:t>
            </a:r>
            <a:r>
              <a:rPr spc="-70" dirty="0"/>
              <a:t> </a:t>
            </a:r>
            <a:r>
              <a:rPr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1033" y="1159255"/>
            <a:ext cx="1026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8185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159255"/>
            <a:ext cx="68980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655445" algn="l"/>
                <a:tab pos="2780665" algn="l"/>
                <a:tab pos="3470910" algn="l"/>
                <a:tab pos="4335145" algn="l"/>
                <a:tab pos="4890135" algn="l"/>
                <a:tab pos="6066790" algn="l"/>
                <a:tab pos="6687184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So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N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etw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k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ted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c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pt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u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ri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g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information	about	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people	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585671"/>
            <a:ext cx="78860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68490">
              <a:lnSpc>
                <a:spcPct val="100000"/>
              </a:lnSpc>
              <a:spcBef>
                <a:spcPts val="95"/>
              </a:spcBef>
              <a:tabLst>
                <a:tab pos="2896235" algn="l"/>
                <a:tab pos="4295775" algn="l"/>
                <a:tab pos="674497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b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out 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m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u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ni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ns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am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g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l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-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p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twe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354329"/>
            <a:ext cx="7855584" cy="3841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photos,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videos</a:t>
            </a:r>
            <a:r>
              <a:rPr sz="2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systems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as:</a:t>
            </a:r>
            <a:endParaRPr sz="2800">
              <a:latin typeface="Arial MT"/>
              <a:cs typeface="Arial MT"/>
            </a:endParaRPr>
          </a:p>
          <a:p>
            <a:pPr marL="614680" indent="-201930">
              <a:lnSpc>
                <a:spcPct val="100000"/>
              </a:lnSpc>
              <a:spcBef>
                <a:spcPts val="635"/>
              </a:spcBef>
              <a:buChar char="-"/>
              <a:tabLst>
                <a:tab pos="61531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Facebook</a:t>
            </a:r>
            <a:endParaRPr sz="2600">
              <a:latin typeface="Arial MT"/>
              <a:cs typeface="Arial MT"/>
            </a:endParaRPr>
          </a:p>
          <a:p>
            <a:pPr marL="614680" indent="-201930">
              <a:lnSpc>
                <a:spcPct val="100000"/>
              </a:lnSpc>
              <a:spcBef>
                <a:spcPts val="625"/>
              </a:spcBef>
              <a:buChar char="-"/>
              <a:tabLst>
                <a:tab pos="61531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sz="26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(Formerly</a:t>
            </a:r>
            <a:r>
              <a:rPr sz="2600" spc="-5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Twitter)</a:t>
            </a:r>
            <a:endParaRPr sz="2600">
              <a:latin typeface="Arial MT"/>
              <a:cs typeface="Arial MT"/>
            </a:endParaRPr>
          </a:p>
          <a:p>
            <a:pPr marL="614680" indent="-201930">
              <a:lnSpc>
                <a:spcPct val="100000"/>
              </a:lnSpc>
              <a:spcBef>
                <a:spcPts val="625"/>
              </a:spcBef>
              <a:buChar char="-"/>
              <a:tabLst>
                <a:tab pos="615315" algn="l"/>
              </a:tabLst>
            </a:pPr>
            <a:r>
              <a:rPr sz="2600" dirty="0">
                <a:solidFill>
                  <a:srgbClr val="800000"/>
                </a:solidFill>
                <a:latin typeface="Arial MT"/>
                <a:cs typeface="Arial MT"/>
              </a:rPr>
              <a:t>Linked-In</a:t>
            </a:r>
            <a:endParaRPr sz="26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All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above constitutes</a:t>
            </a:r>
            <a:r>
              <a:rPr sz="28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Search Engines-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Google,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Bing,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Yahoo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: collect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their own repository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of web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pages for searching </a:t>
            </a:r>
            <a:r>
              <a:rPr sz="2800" spc="-7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purposes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205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Recent</a:t>
            </a:r>
            <a:r>
              <a:rPr spc="-60" dirty="0"/>
              <a:t> </a:t>
            </a:r>
            <a:r>
              <a:rPr dirty="0"/>
              <a:t>Developments</a:t>
            </a:r>
            <a:r>
              <a:rPr spc="-70" dirty="0"/>
              <a:t> </a:t>
            </a:r>
            <a:r>
              <a:rPr spc="-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229600" cy="4549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731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Technologies</a:t>
            </a:r>
            <a:r>
              <a:rPr sz="28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are emerging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the so-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called non-database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software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vendors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manage </a:t>
            </a:r>
            <a:r>
              <a:rPr sz="2800" spc="-76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vast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amounts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generated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web: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90033"/>
              </a:buClr>
              <a:buFont typeface="Wingdings"/>
              <a:buChar char=""/>
            </a:pPr>
            <a:endParaRPr sz="3500">
              <a:latin typeface="Arial MT"/>
              <a:cs typeface="Arial MT"/>
            </a:endParaRPr>
          </a:p>
          <a:p>
            <a:pPr marL="355600" marR="8255" indent="-342900">
              <a:lnSpc>
                <a:spcPct val="100000"/>
              </a:lnSpc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Big</a:t>
            </a:r>
            <a:r>
              <a:rPr sz="2800" spc="1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800" spc="14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storage</a:t>
            </a:r>
            <a:r>
              <a:rPr sz="2800" spc="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systems</a:t>
            </a:r>
            <a:r>
              <a:rPr sz="2800" spc="1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involving</a:t>
            </a:r>
            <a:r>
              <a:rPr sz="2800" spc="1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large</a:t>
            </a:r>
            <a:r>
              <a:rPr sz="2800" spc="1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clusters </a:t>
            </a:r>
            <a:r>
              <a:rPr sz="2800" spc="-76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distributed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computers</a:t>
            </a:r>
            <a:r>
              <a:rPr sz="28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(Chapter</a:t>
            </a:r>
            <a:r>
              <a:rPr sz="2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25)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NOSQL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(Not</a:t>
            </a:r>
            <a:r>
              <a:rPr sz="2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Only SQL)</a:t>
            </a:r>
            <a:r>
              <a:rPr sz="2800" spc="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systems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 (Chapter</a:t>
            </a:r>
            <a:r>
              <a:rPr sz="28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24)</a:t>
            </a:r>
            <a:endParaRPr sz="280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large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amount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now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resides</a:t>
            </a:r>
            <a:r>
              <a:rPr sz="2800" spc="77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800" spc="77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“cloud”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which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means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it is </a:t>
            </a:r>
            <a:r>
              <a:rPr sz="2800" spc="-10" dirty="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huge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data centers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 using thousands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8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machines.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4055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70" dirty="0"/>
              <a:t> </a:t>
            </a:r>
            <a:r>
              <a:rPr dirty="0"/>
              <a:t>Definitions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94231"/>
            <a:ext cx="8231505" cy="44767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Database: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collection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related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Known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facts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recorded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 implicit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meaning.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Mini-world:</a:t>
            </a:r>
            <a:endParaRPr sz="2000">
              <a:latin typeface="Arial"/>
              <a:cs typeface="Arial"/>
            </a:endParaRPr>
          </a:p>
          <a:p>
            <a:pPr marL="756285" marR="5715" lvl="1" indent="-287020" algn="just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Some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part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real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world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about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which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stored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a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example,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student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grades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transcripts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 at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university.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0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Management</a:t>
            </a:r>
            <a:r>
              <a:rPr sz="2000" b="1" spc="-3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System</a:t>
            </a:r>
            <a:r>
              <a:rPr sz="2000" b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(DBMS):</a:t>
            </a:r>
            <a:endParaRPr sz="2000">
              <a:latin typeface="Arial"/>
              <a:cs typeface="Arial"/>
            </a:endParaRPr>
          </a:p>
          <a:p>
            <a:pPr marL="756285" marR="5080" lvl="1" indent="-287020" algn="just">
              <a:lnSpc>
                <a:spcPts val="2160"/>
              </a:lnSpc>
              <a:spcBef>
                <a:spcPts val="515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software</a:t>
            </a:r>
            <a:r>
              <a:rPr sz="2000" spc="5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package/</a:t>
            </a:r>
            <a:r>
              <a:rPr sz="2000" spc="5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system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0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facilitate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5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creation</a:t>
            </a:r>
            <a:r>
              <a:rPr sz="2000" spc="5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sz="2000" spc="-5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maintenance</a:t>
            </a:r>
            <a:r>
              <a:rPr sz="2000" spc="-4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computerized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9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sz="2000" b="1" spc="-6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333399"/>
                </a:solidFill>
                <a:latin typeface="Arial"/>
                <a:cs typeface="Arial"/>
              </a:rPr>
              <a:t>System:</a:t>
            </a:r>
            <a:endParaRPr sz="2000">
              <a:latin typeface="Arial"/>
              <a:cs typeface="Arial"/>
            </a:endParaRPr>
          </a:p>
          <a:p>
            <a:pPr marL="756285" lvl="1" indent="-287020">
              <a:lnSpc>
                <a:spcPts val="2280"/>
              </a:lnSpc>
              <a:spcBef>
                <a:spcPts val="24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6444615" algn="l"/>
              </a:tabLst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1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DBMS</a:t>
            </a:r>
            <a:r>
              <a:rPr sz="2000" spc="8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software</a:t>
            </a:r>
            <a:r>
              <a:rPr sz="2000" spc="1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together</a:t>
            </a:r>
            <a:r>
              <a:rPr sz="2000" spc="10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sz="2000" spc="9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9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sz="2000" spc="10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itself.	Sometimes,</a:t>
            </a:r>
            <a:r>
              <a:rPr sz="2000" spc="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sz="20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included.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Impact</a:t>
            </a:r>
            <a:r>
              <a:rPr spc="-4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Databases</a:t>
            </a:r>
            <a:r>
              <a:rPr spc="-4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Database </a:t>
            </a:r>
            <a:r>
              <a:rPr spc="-985" dirty="0"/>
              <a:t> </a:t>
            </a:r>
            <a:r>
              <a:rPr dirty="0"/>
              <a:t>Technology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2903855" algn="l"/>
                <a:tab pos="4916170" algn="l"/>
                <a:tab pos="7205345" algn="l"/>
              </a:tabLst>
            </a:pPr>
            <a:r>
              <a:rPr spc="-5" dirty="0">
                <a:solidFill>
                  <a:srgbClr val="333399"/>
                </a:solidFill>
              </a:rPr>
              <a:t>Bu</a:t>
            </a:r>
            <a:r>
              <a:rPr spc="5" dirty="0">
                <a:solidFill>
                  <a:srgbClr val="333399"/>
                </a:solidFill>
              </a:rPr>
              <a:t>s</a:t>
            </a:r>
            <a:r>
              <a:rPr spc="-5" dirty="0">
                <a:solidFill>
                  <a:srgbClr val="333399"/>
                </a:solidFill>
              </a:rPr>
              <a:t>i</a:t>
            </a:r>
            <a:r>
              <a:rPr dirty="0">
                <a:solidFill>
                  <a:srgbClr val="333399"/>
                </a:solidFill>
              </a:rPr>
              <a:t>n</a:t>
            </a:r>
            <a:r>
              <a:rPr spc="-5" dirty="0">
                <a:solidFill>
                  <a:srgbClr val="333399"/>
                </a:solidFill>
              </a:rPr>
              <a:t>e</a:t>
            </a:r>
            <a:r>
              <a:rPr spc="5" dirty="0">
                <a:solidFill>
                  <a:srgbClr val="333399"/>
                </a:solidFill>
              </a:rPr>
              <a:t>s</a:t>
            </a:r>
            <a:r>
              <a:rPr dirty="0">
                <a:solidFill>
                  <a:srgbClr val="333399"/>
                </a:solidFill>
              </a:rPr>
              <a:t>s</a:t>
            </a:r>
            <a:r>
              <a:rPr spc="-5" dirty="0">
                <a:solidFill>
                  <a:srgbClr val="333399"/>
                </a:solidFill>
              </a:rPr>
              <a:t>e</a:t>
            </a:r>
            <a:r>
              <a:rPr dirty="0">
                <a:solidFill>
                  <a:srgbClr val="333399"/>
                </a:solidFill>
              </a:rPr>
              <a:t>s</a:t>
            </a:r>
            <a:r>
              <a:rPr spc="-5" dirty="0">
                <a:solidFill>
                  <a:srgbClr val="333399"/>
                </a:solidFill>
              </a:rPr>
              <a:t>:</a:t>
            </a:r>
            <a:r>
              <a:rPr dirty="0">
                <a:solidFill>
                  <a:srgbClr val="333399"/>
                </a:solidFill>
              </a:rPr>
              <a:t>	</a:t>
            </a:r>
            <a:r>
              <a:rPr spc="-5" dirty="0"/>
              <a:t>B</a:t>
            </a:r>
            <a:r>
              <a:rPr spc="-20" dirty="0"/>
              <a:t>a</a:t>
            </a:r>
            <a:r>
              <a:rPr spc="-5" dirty="0"/>
              <a:t>n</a:t>
            </a:r>
            <a:r>
              <a:rPr dirty="0"/>
              <a:t>k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g,</a:t>
            </a:r>
            <a:r>
              <a:rPr dirty="0"/>
              <a:t>	</a:t>
            </a:r>
            <a:r>
              <a:rPr spc="-5" dirty="0"/>
              <a:t>In</a:t>
            </a:r>
            <a:r>
              <a:rPr spc="5" dirty="0"/>
              <a:t>s</a:t>
            </a:r>
            <a:r>
              <a:rPr spc="-5" dirty="0"/>
              <a:t>ura</a:t>
            </a:r>
            <a:r>
              <a:rPr dirty="0"/>
              <a:t>n</a:t>
            </a:r>
            <a:r>
              <a:rPr spc="-5" dirty="0"/>
              <a:t>c</a:t>
            </a:r>
            <a:r>
              <a:rPr dirty="0"/>
              <a:t>e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Ret</a:t>
            </a:r>
            <a:r>
              <a:rPr dirty="0"/>
              <a:t>a</a:t>
            </a:r>
            <a:r>
              <a:rPr spc="-5" dirty="0"/>
              <a:t>il,  </a:t>
            </a:r>
            <a:r>
              <a:rPr dirty="0"/>
              <a:t>Transportation,</a:t>
            </a:r>
            <a:r>
              <a:rPr spc="10" dirty="0"/>
              <a:t> </a:t>
            </a:r>
            <a:r>
              <a:rPr spc="-5" dirty="0"/>
              <a:t>Healthcare,</a:t>
            </a:r>
            <a:r>
              <a:rPr spc="20" dirty="0"/>
              <a:t> </a:t>
            </a:r>
            <a:r>
              <a:rPr dirty="0"/>
              <a:t>Manufacturing</a:t>
            </a: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696720" algn="l"/>
                <a:tab pos="3493770" algn="l"/>
                <a:tab pos="5173345" algn="l"/>
                <a:tab pos="7246620" algn="l"/>
              </a:tabLst>
            </a:pPr>
            <a:r>
              <a:rPr spc="-5" dirty="0">
                <a:solidFill>
                  <a:srgbClr val="333399"/>
                </a:solidFill>
              </a:rPr>
              <a:t>Ser</a:t>
            </a:r>
            <a:r>
              <a:rPr spc="5" dirty="0">
                <a:solidFill>
                  <a:srgbClr val="333399"/>
                </a:solidFill>
              </a:rPr>
              <a:t>v</a:t>
            </a:r>
            <a:r>
              <a:rPr spc="-5" dirty="0">
                <a:solidFill>
                  <a:srgbClr val="333399"/>
                </a:solidFill>
              </a:rPr>
              <a:t>i</a:t>
            </a:r>
            <a:r>
              <a:rPr dirty="0">
                <a:solidFill>
                  <a:srgbClr val="333399"/>
                </a:solidFill>
              </a:rPr>
              <a:t>c</a:t>
            </a:r>
            <a:r>
              <a:rPr spc="-5" dirty="0">
                <a:solidFill>
                  <a:srgbClr val="333399"/>
                </a:solidFill>
              </a:rPr>
              <a:t>e</a:t>
            </a:r>
            <a:r>
              <a:rPr dirty="0">
                <a:solidFill>
                  <a:srgbClr val="333399"/>
                </a:solidFill>
              </a:rPr>
              <a:t>	</a:t>
            </a:r>
            <a:r>
              <a:rPr spc="-15" dirty="0">
                <a:solidFill>
                  <a:srgbClr val="333399"/>
                </a:solidFill>
              </a:rPr>
              <a:t>I</a:t>
            </a:r>
            <a:r>
              <a:rPr spc="-5" dirty="0">
                <a:solidFill>
                  <a:srgbClr val="333399"/>
                </a:solidFill>
              </a:rPr>
              <a:t>nd</a:t>
            </a:r>
            <a:r>
              <a:rPr dirty="0">
                <a:solidFill>
                  <a:srgbClr val="333399"/>
                </a:solidFill>
              </a:rPr>
              <a:t>u</a:t>
            </a:r>
            <a:r>
              <a:rPr spc="-5" dirty="0">
                <a:solidFill>
                  <a:srgbClr val="333399"/>
                </a:solidFill>
              </a:rPr>
              <a:t>st</a:t>
            </a:r>
            <a:r>
              <a:rPr dirty="0">
                <a:solidFill>
                  <a:srgbClr val="333399"/>
                </a:solidFill>
              </a:rPr>
              <a:t>r</a:t>
            </a:r>
            <a:r>
              <a:rPr spc="-5" dirty="0">
                <a:solidFill>
                  <a:srgbClr val="333399"/>
                </a:solidFill>
              </a:rPr>
              <a:t>ie</a:t>
            </a:r>
            <a:r>
              <a:rPr spc="15" dirty="0">
                <a:solidFill>
                  <a:srgbClr val="333399"/>
                </a:solidFill>
              </a:rPr>
              <a:t>s</a:t>
            </a:r>
            <a:r>
              <a:rPr dirty="0">
                <a:solidFill>
                  <a:srgbClr val="333399"/>
                </a:solidFill>
              </a:rPr>
              <a:t>:	</a:t>
            </a:r>
            <a:r>
              <a:rPr spc="-5" dirty="0"/>
              <a:t>Fina</a:t>
            </a:r>
            <a:r>
              <a:rPr dirty="0"/>
              <a:t>n</a:t>
            </a:r>
            <a:r>
              <a:rPr spc="-5" dirty="0"/>
              <a:t>ci</a:t>
            </a:r>
            <a:r>
              <a:rPr spc="10" dirty="0"/>
              <a:t>a</a:t>
            </a:r>
            <a:r>
              <a:rPr spc="-5" dirty="0"/>
              <a:t>l,</a:t>
            </a:r>
            <a:r>
              <a:rPr dirty="0"/>
              <a:t>	</a:t>
            </a:r>
            <a:r>
              <a:rPr spc="-5" dirty="0"/>
              <a:t>Rea</a:t>
            </a:r>
            <a:r>
              <a:rPr dirty="0"/>
              <a:t>l</a:t>
            </a:r>
            <a:r>
              <a:rPr spc="-5" dirty="0"/>
              <a:t>-e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a</a:t>
            </a:r>
            <a:r>
              <a:rPr spc="-5" dirty="0"/>
              <a:t>t</a:t>
            </a:r>
            <a:r>
              <a:rPr dirty="0"/>
              <a:t>e,	</a:t>
            </a:r>
            <a:r>
              <a:rPr spc="-5" dirty="0"/>
              <a:t>Le</a:t>
            </a:r>
            <a:r>
              <a:rPr dirty="0"/>
              <a:t>g</a:t>
            </a:r>
            <a:r>
              <a:rPr spc="-5" dirty="0"/>
              <a:t>al,  </a:t>
            </a:r>
            <a:r>
              <a:rPr dirty="0"/>
              <a:t>Electronic</a:t>
            </a:r>
            <a:r>
              <a:rPr spc="5" dirty="0"/>
              <a:t> </a:t>
            </a:r>
            <a:r>
              <a:rPr spc="-5" dirty="0"/>
              <a:t>Commerce,</a:t>
            </a:r>
            <a:r>
              <a:rPr spc="35" dirty="0"/>
              <a:t> </a:t>
            </a:r>
            <a:r>
              <a:rPr spc="-5" dirty="0"/>
              <a:t>Small</a:t>
            </a:r>
            <a:r>
              <a:rPr spc="15" dirty="0"/>
              <a:t> </a:t>
            </a:r>
            <a:r>
              <a:rPr spc="-5" dirty="0"/>
              <a:t>businesses</a:t>
            </a: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>
                <a:solidFill>
                  <a:srgbClr val="333399"/>
                </a:solidFill>
              </a:rPr>
              <a:t>Education</a:t>
            </a:r>
            <a:r>
              <a:rPr spc="-10" dirty="0">
                <a:solidFill>
                  <a:srgbClr val="333399"/>
                </a:solidFill>
              </a:rPr>
              <a:t> </a:t>
            </a:r>
            <a:r>
              <a:rPr spc="-5" dirty="0">
                <a:solidFill>
                  <a:srgbClr val="333399"/>
                </a:solidFill>
              </a:rPr>
              <a:t>:</a:t>
            </a:r>
            <a:r>
              <a:rPr spc="-15" dirty="0">
                <a:solidFill>
                  <a:srgbClr val="333399"/>
                </a:solidFill>
              </a:rPr>
              <a:t> </a:t>
            </a:r>
            <a:r>
              <a:rPr dirty="0"/>
              <a:t>Resources</a:t>
            </a:r>
            <a:r>
              <a:rPr spc="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content</a:t>
            </a:r>
            <a:r>
              <a:rPr spc="-10" dirty="0"/>
              <a:t> </a:t>
            </a:r>
            <a:r>
              <a:rPr dirty="0"/>
              <a:t>and</a:t>
            </a:r>
            <a:r>
              <a:rPr spc="10" dirty="0"/>
              <a:t> </a:t>
            </a:r>
            <a:r>
              <a:rPr spc="-5" dirty="0"/>
              <a:t>Delivery</a:t>
            </a:r>
          </a:p>
          <a:p>
            <a:pPr marL="355600" marR="635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384300" algn="l"/>
                <a:tab pos="2951480" algn="l"/>
                <a:tab pos="3274060" algn="l"/>
                <a:tab pos="4137025" algn="l"/>
                <a:tab pos="5744845" algn="l"/>
                <a:tab pos="5937250" algn="l"/>
                <a:tab pos="7620000" algn="l"/>
              </a:tabLst>
            </a:pPr>
            <a:r>
              <a:rPr spc="-5" dirty="0">
                <a:solidFill>
                  <a:srgbClr val="333399"/>
                </a:solidFill>
              </a:rPr>
              <a:t>Mo</a:t>
            </a:r>
            <a:r>
              <a:rPr dirty="0">
                <a:solidFill>
                  <a:srgbClr val="333399"/>
                </a:solidFill>
              </a:rPr>
              <a:t>r</a:t>
            </a:r>
            <a:r>
              <a:rPr spc="-5" dirty="0">
                <a:solidFill>
                  <a:srgbClr val="333399"/>
                </a:solidFill>
              </a:rPr>
              <a:t>e</a:t>
            </a:r>
            <a:r>
              <a:rPr dirty="0">
                <a:solidFill>
                  <a:srgbClr val="333399"/>
                </a:solidFill>
              </a:rPr>
              <a:t>	</a:t>
            </a:r>
            <a:r>
              <a:rPr spc="-5" dirty="0">
                <a:solidFill>
                  <a:srgbClr val="333399"/>
                </a:solidFill>
              </a:rPr>
              <a:t>re</a:t>
            </a:r>
            <a:r>
              <a:rPr spc="15" dirty="0">
                <a:solidFill>
                  <a:srgbClr val="333399"/>
                </a:solidFill>
              </a:rPr>
              <a:t>c</a:t>
            </a:r>
            <a:r>
              <a:rPr spc="-5" dirty="0">
                <a:solidFill>
                  <a:srgbClr val="333399"/>
                </a:solidFill>
              </a:rPr>
              <a:t>en</a:t>
            </a:r>
            <a:r>
              <a:rPr dirty="0">
                <a:solidFill>
                  <a:srgbClr val="333399"/>
                </a:solidFill>
              </a:rPr>
              <a:t>t</a:t>
            </a:r>
            <a:r>
              <a:rPr spc="-5" dirty="0">
                <a:solidFill>
                  <a:srgbClr val="333399"/>
                </a:solidFill>
              </a:rPr>
              <a:t>l</a:t>
            </a:r>
            <a:r>
              <a:rPr spc="10" dirty="0">
                <a:solidFill>
                  <a:srgbClr val="333399"/>
                </a:solidFill>
              </a:rPr>
              <a:t>y</a:t>
            </a:r>
            <a:r>
              <a:rPr dirty="0">
                <a:solidFill>
                  <a:srgbClr val="333399"/>
                </a:solidFill>
              </a:rPr>
              <a:t>:	</a:t>
            </a:r>
            <a:r>
              <a:rPr spc="-5" dirty="0"/>
              <a:t>S</a:t>
            </a:r>
            <a:r>
              <a:rPr spc="-20" dirty="0"/>
              <a:t>o</a:t>
            </a:r>
            <a:r>
              <a:rPr spc="-5" dirty="0"/>
              <a:t>ci</a:t>
            </a:r>
            <a:r>
              <a:rPr dirty="0"/>
              <a:t>a</a:t>
            </a:r>
            <a:r>
              <a:rPr spc="-5" dirty="0"/>
              <a:t>l</a:t>
            </a:r>
            <a:r>
              <a:rPr dirty="0"/>
              <a:t>	</a:t>
            </a:r>
            <a:r>
              <a:rPr spc="-5" dirty="0"/>
              <a:t>Ne</a:t>
            </a:r>
            <a:r>
              <a:rPr dirty="0"/>
              <a:t>t</a:t>
            </a:r>
            <a:r>
              <a:rPr spc="-5" dirty="0"/>
              <a:t>wo</a:t>
            </a:r>
            <a:r>
              <a:rPr dirty="0"/>
              <a:t>r</a:t>
            </a:r>
            <a:r>
              <a:rPr spc="-5" dirty="0"/>
              <a:t>k</a:t>
            </a:r>
            <a:r>
              <a:rPr spc="5" dirty="0"/>
              <a:t>s</a:t>
            </a:r>
            <a:r>
              <a:rPr dirty="0"/>
              <a:t>,		</a:t>
            </a:r>
            <a:r>
              <a:rPr spc="-5" dirty="0"/>
              <a:t>En</a:t>
            </a:r>
            <a:r>
              <a:rPr dirty="0"/>
              <a:t>v</a:t>
            </a:r>
            <a:r>
              <a:rPr spc="-5" dirty="0"/>
              <a:t>i</a:t>
            </a:r>
            <a:r>
              <a:rPr dirty="0"/>
              <a:t>r</a:t>
            </a:r>
            <a:r>
              <a:rPr spc="-5" dirty="0"/>
              <a:t>o</a:t>
            </a:r>
            <a:r>
              <a:rPr spc="5" dirty="0"/>
              <a:t>n</a:t>
            </a:r>
            <a:r>
              <a:rPr spc="-5" dirty="0"/>
              <a:t>m</a:t>
            </a:r>
            <a:r>
              <a:rPr spc="5" dirty="0"/>
              <a:t>e</a:t>
            </a:r>
            <a:r>
              <a:rPr spc="-5" dirty="0"/>
              <a:t>n</a:t>
            </a:r>
            <a:r>
              <a:rPr dirty="0"/>
              <a:t>t</a:t>
            </a:r>
            <a:r>
              <a:rPr spc="-5" dirty="0"/>
              <a:t>al  </a:t>
            </a:r>
            <a:r>
              <a:rPr dirty="0"/>
              <a:t>an</a:t>
            </a:r>
            <a:r>
              <a:rPr spc="-5" dirty="0"/>
              <a:t>d</a:t>
            </a:r>
            <a:r>
              <a:rPr dirty="0"/>
              <a:t>	</a:t>
            </a:r>
            <a:r>
              <a:rPr spc="-665" dirty="0"/>
              <a:t> </a:t>
            </a:r>
            <a:r>
              <a:rPr spc="-5" dirty="0"/>
              <a:t>Sc</a:t>
            </a:r>
            <a:r>
              <a:rPr spc="5" dirty="0"/>
              <a:t>i</a:t>
            </a:r>
            <a:r>
              <a:rPr spc="-5" dirty="0"/>
              <a:t>e</a:t>
            </a:r>
            <a:r>
              <a:rPr dirty="0"/>
              <a:t>n</a:t>
            </a:r>
            <a:r>
              <a:rPr spc="-5" dirty="0"/>
              <a:t>ti</a:t>
            </a:r>
            <a:r>
              <a:rPr dirty="0"/>
              <a:t>f</a:t>
            </a:r>
            <a:r>
              <a:rPr spc="-5" dirty="0"/>
              <a:t>ic</a:t>
            </a:r>
            <a:r>
              <a:rPr dirty="0"/>
              <a:t>		</a:t>
            </a:r>
            <a:r>
              <a:rPr spc="-5" dirty="0"/>
              <a:t>App</a:t>
            </a:r>
            <a:r>
              <a:rPr dirty="0"/>
              <a:t>l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at</a:t>
            </a:r>
            <a:r>
              <a:rPr dirty="0"/>
              <a:t>i</a:t>
            </a:r>
            <a:r>
              <a:rPr spc="5" dirty="0"/>
              <a:t>o</a:t>
            </a:r>
            <a:r>
              <a:rPr spc="-5" dirty="0"/>
              <a:t>n</a:t>
            </a:r>
            <a:r>
              <a:rPr dirty="0"/>
              <a:t>s</a:t>
            </a:r>
            <a:r>
              <a:rPr spc="-5" dirty="0"/>
              <a:t>,</a:t>
            </a:r>
            <a:r>
              <a:rPr dirty="0"/>
              <a:t>	</a:t>
            </a:r>
            <a:r>
              <a:rPr spc="-5" dirty="0"/>
              <a:t>Me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c</a:t>
            </a:r>
            <a:r>
              <a:rPr spc="-5" dirty="0"/>
              <a:t>i</a:t>
            </a:r>
            <a:r>
              <a:rPr dirty="0"/>
              <a:t>n</a:t>
            </a:r>
            <a:r>
              <a:rPr spc="-5" dirty="0"/>
              <a:t>e</a:t>
            </a:r>
            <a:r>
              <a:rPr dirty="0"/>
              <a:t>	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4510811"/>
            <a:ext cx="2724785" cy="14770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70"/>
              </a:spcBef>
            </a:pP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Genetics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Personalized </a:t>
            </a:r>
            <a:r>
              <a:rPr sz="28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mobile</a:t>
            </a:r>
            <a:r>
              <a:rPr sz="28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devices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2323" y="5108828"/>
            <a:ext cx="5443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13000" algn="l"/>
                <a:tab pos="3764915" algn="l"/>
                <a:tab pos="4542155" algn="l"/>
              </a:tabLst>
            </a:pP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App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l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at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n</a:t>
            </a:r>
            <a:r>
              <a:rPr sz="2800" spc="15" dirty="0">
                <a:solidFill>
                  <a:srgbClr val="333399"/>
                </a:solidFill>
                <a:latin typeface="Arial MT"/>
                <a:cs typeface="Arial MT"/>
              </a:rPr>
              <a:t>s</a:t>
            </a:r>
            <a:r>
              <a:rPr sz="2800" spc="-5" dirty="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sz="2800" dirty="0">
                <a:solidFill>
                  <a:srgbClr val="333399"/>
                </a:solidFill>
                <a:latin typeface="Arial MT"/>
                <a:cs typeface="Arial MT"/>
              </a:rPr>
              <a:t>	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base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	o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sz="2800" dirty="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sz="2800" spc="-5" dirty="0">
                <a:solidFill>
                  <a:srgbClr val="800000"/>
                </a:solidFill>
                <a:latin typeface="Arial MT"/>
                <a:cs typeface="Arial MT"/>
              </a:rPr>
              <a:t>smart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32562"/>
            <a:ext cx="73139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Simplified database</a:t>
            </a:r>
            <a:r>
              <a:rPr sz="3200" spc="-10" dirty="0"/>
              <a:t> </a:t>
            </a:r>
            <a:r>
              <a:rPr sz="3200" dirty="0"/>
              <a:t>system</a:t>
            </a:r>
            <a:r>
              <a:rPr sz="3200" spc="-30" dirty="0"/>
              <a:t> </a:t>
            </a:r>
            <a:r>
              <a:rPr sz="3200" spc="-5" dirty="0"/>
              <a:t>environment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026" y="1230979"/>
            <a:ext cx="5732173" cy="49534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48428"/>
            <a:ext cx="179705" cy="4318000"/>
          </a:xfrm>
          <a:prstGeom prst="rect">
            <a:avLst/>
          </a:prstGeom>
        </p:spPr>
        <p:txBody>
          <a:bodyPr vert="vert270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latin typeface="Verdana"/>
                <a:cs typeface="Verdana"/>
              </a:rPr>
              <a:t>Copyright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©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2017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Pearson</a:t>
            </a:r>
            <a:r>
              <a:rPr sz="1000" b="1" spc="3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India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Education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Services</a:t>
            </a:r>
            <a:r>
              <a:rPr sz="1000" b="1" spc="2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Pvt.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Fundamentals</a:t>
            </a:r>
            <a:r>
              <a:rPr spc="-30" dirty="0"/>
              <a:t> </a:t>
            </a:r>
            <a:r>
              <a:rPr dirty="0"/>
              <a:t>of</a:t>
            </a:r>
            <a:r>
              <a:rPr spc="-5" dirty="0"/>
              <a:t> Database</a:t>
            </a:r>
            <a:r>
              <a:rPr spc="-15" dirty="0"/>
              <a:t> </a:t>
            </a:r>
            <a:r>
              <a:rPr dirty="0"/>
              <a:t>Systems</a:t>
            </a:r>
            <a:r>
              <a:rPr spc="-25" dirty="0"/>
              <a:t> </a:t>
            </a:r>
            <a:r>
              <a:rPr dirty="0"/>
              <a:t>,</a:t>
            </a:r>
            <a:r>
              <a:rPr spc="-15" dirty="0"/>
              <a:t> </a:t>
            </a:r>
            <a:r>
              <a:rPr spc="-5"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spc="-55" dirty="0"/>
              <a:t> </a:t>
            </a:r>
            <a:r>
              <a:rPr dirty="0"/>
              <a:t>Elmasri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25" dirty="0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14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Typical</a:t>
            </a:r>
            <a:r>
              <a:rPr spc="-50" dirty="0"/>
              <a:t> </a:t>
            </a:r>
            <a:r>
              <a:rPr dirty="0"/>
              <a:t>DBMS</a:t>
            </a:r>
            <a:r>
              <a:rPr spc="-30" dirty="0"/>
              <a:t> </a:t>
            </a:r>
            <a:r>
              <a:rPr dirty="0"/>
              <a:t>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179434" cy="47756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959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Define</a:t>
            </a:r>
            <a:r>
              <a:rPr sz="2400" i="1" spc="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particular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terms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types, </a:t>
            </a:r>
            <a:r>
              <a:rPr sz="2400" spc="-65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structures,</a:t>
            </a:r>
            <a:r>
              <a:rPr sz="2400" spc="-2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endParaRPr sz="2400" dirty="0">
              <a:latin typeface="Arial MT"/>
              <a:cs typeface="Arial MT"/>
            </a:endParaRPr>
          </a:p>
          <a:p>
            <a:pPr marL="355600" marR="478155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Construct</a:t>
            </a:r>
            <a:r>
              <a:rPr sz="2400" i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initial</a:t>
            </a:r>
            <a:r>
              <a:rPr sz="2400" spc="2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contents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secondary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storage</a:t>
            </a:r>
            <a:r>
              <a:rPr sz="2400" spc="-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medium</a:t>
            </a:r>
            <a:r>
              <a:rPr lang="en-US"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(data </a:t>
            </a:r>
            <a:r>
              <a:rPr lang="en-US" sz="2400" spc="-5" dirty="0" err="1" smtClean="0">
                <a:solidFill>
                  <a:srgbClr val="333399"/>
                </a:solidFill>
                <a:latin typeface="Arial MT"/>
                <a:cs typeface="Arial MT"/>
              </a:rPr>
              <a:t>ko</a:t>
            </a:r>
            <a:r>
              <a:rPr lang="en-US"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 copy </a:t>
            </a:r>
            <a:r>
              <a:rPr lang="en-US" sz="2400" spc="-5" dirty="0" err="1" smtClean="0">
                <a:solidFill>
                  <a:srgbClr val="333399"/>
                </a:solidFill>
                <a:latin typeface="Arial MT"/>
                <a:cs typeface="Arial MT"/>
              </a:rPr>
              <a:t>karna</a:t>
            </a:r>
            <a:r>
              <a:rPr lang="en-US"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lang="en-US" sz="2400" spc="-5" dirty="0" err="1" smtClean="0">
                <a:solidFill>
                  <a:srgbClr val="333399"/>
                </a:solidFill>
                <a:latin typeface="Arial MT"/>
                <a:cs typeface="Arial MT"/>
              </a:rPr>
              <a:t>kisi</a:t>
            </a:r>
            <a:r>
              <a:rPr lang="en-US"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 another storage me recovery </a:t>
            </a:r>
            <a:r>
              <a:rPr lang="en-US" sz="2400" spc="-5" dirty="0" err="1" smtClean="0">
                <a:solidFill>
                  <a:srgbClr val="333399"/>
                </a:solidFill>
                <a:latin typeface="Arial MT"/>
                <a:cs typeface="Arial MT"/>
              </a:rPr>
              <a:t>ke</a:t>
            </a:r>
            <a:r>
              <a:rPr lang="en-US"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lang="en-US" sz="2400" spc="-5" dirty="0" err="1" smtClean="0">
                <a:solidFill>
                  <a:srgbClr val="333399"/>
                </a:solidFill>
                <a:latin typeface="Arial MT"/>
                <a:cs typeface="Arial MT"/>
              </a:rPr>
              <a:t>lyea</a:t>
            </a:r>
            <a:r>
              <a:rPr lang="en-US"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)</a:t>
            </a: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Manipulating</a:t>
            </a:r>
            <a:r>
              <a:rPr sz="2400" i="1" spc="3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lang="en-US" sz="2400" spc="-5" dirty="0" smtClean="0">
                <a:solidFill>
                  <a:srgbClr val="333399"/>
                </a:solidFill>
                <a:latin typeface="Arial MT"/>
                <a:cs typeface="Arial MT"/>
              </a:rPr>
              <a:t>:(</a:t>
            </a:r>
            <a:r>
              <a:rPr lang="en-US" sz="2400" spc="-5" smtClean="0">
                <a:solidFill>
                  <a:srgbClr val="333399"/>
                </a:solidFill>
                <a:latin typeface="Arial MT"/>
                <a:cs typeface="Arial MT"/>
              </a:rPr>
              <a:t>with queries)</a:t>
            </a:r>
            <a:endParaRPr sz="24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Retrieval: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Querying,</a:t>
            </a:r>
            <a:r>
              <a:rPr sz="2200" spc="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generating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reports</a:t>
            </a:r>
            <a:endParaRPr sz="22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Modification: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Insertions,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deletions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sz="2200" spc="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updates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its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content</a:t>
            </a:r>
            <a:endParaRPr sz="2200" dirty="0">
              <a:latin typeface="Arial MT"/>
              <a:cs typeface="Arial MT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Accessing</a:t>
            </a:r>
            <a:r>
              <a:rPr sz="2200" spc="-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through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Web</a:t>
            </a:r>
            <a:r>
              <a:rPr sz="2200" spc="1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800000"/>
                </a:solidFill>
                <a:latin typeface="Arial MT"/>
                <a:cs typeface="Arial MT"/>
              </a:rPr>
              <a:t>applications</a:t>
            </a:r>
            <a:endParaRPr sz="2200" dirty="0">
              <a:latin typeface="Arial MT"/>
              <a:cs typeface="Arial MT"/>
            </a:endParaRPr>
          </a:p>
          <a:p>
            <a:pPr marL="355600" marR="139065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Processing</a:t>
            </a:r>
            <a:r>
              <a:rPr sz="2400" i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i="1" spc="-5" dirty="0">
                <a:solidFill>
                  <a:srgbClr val="333399"/>
                </a:solidFill>
                <a:latin typeface="Arial"/>
                <a:cs typeface="Arial"/>
              </a:rPr>
              <a:t>Sharing</a:t>
            </a:r>
            <a:r>
              <a:rPr sz="2400" i="1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sz="2400" spc="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concurrent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users</a:t>
            </a:r>
            <a:r>
              <a:rPr sz="2400" spc="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400" spc="-65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application</a:t>
            </a:r>
            <a:r>
              <a:rPr sz="2400" spc="4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programs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–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yet,</a:t>
            </a:r>
            <a:r>
              <a:rPr sz="2400" spc="-1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keeping</a:t>
            </a:r>
            <a:r>
              <a:rPr sz="2400" spc="3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valid</a:t>
            </a:r>
            <a:r>
              <a:rPr sz="2400" spc="15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 MT"/>
                <a:cs typeface="Arial MT"/>
              </a:rPr>
              <a:t>consistent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1801</Words>
  <Application>Microsoft Office PowerPoint</Application>
  <PresentationFormat>On-screen Show (4:3)</PresentationFormat>
  <Paragraphs>269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MT</vt:lpstr>
      <vt:lpstr>Calibri</vt:lpstr>
      <vt:lpstr>Verdana</vt:lpstr>
      <vt:lpstr>Wingdings</vt:lpstr>
      <vt:lpstr>Office Theme</vt:lpstr>
      <vt:lpstr>PowerPoint Presentation</vt:lpstr>
      <vt:lpstr>Database-System Applications</vt:lpstr>
      <vt:lpstr>Traditional File-processing System</vt:lpstr>
      <vt:lpstr>Recent Developments (1)</vt:lpstr>
      <vt:lpstr>Recent Developments (2)</vt:lpstr>
      <vt:lpstr>Basic Definitions</vt:lpstr>
      <vt:lpstr>Impact of Databases and Database  Technology</vt:lpstr>
      <vt:lpstr>Simplified database system environment</vt:lpstr>
      <vt:lpstr>Typical DBMS Functionality</vt:lpstr>
      <vt:lpstr>Application Activities</vt:lpstr>
      <vt:lpstr>Additional DBMS Functionality</vt:lpstr>
      <vt:lpstr>Example of a Database (with a Conceptual Data Model)</vt:lpstr>
      <vt:lpstr>Example of a Database (with a Conceptual Data Model)</vt:lpstr>
      <vt:lpstr>Example of a simple database</vt:lpstr>
      <vt:lpstr>Main Characteristics of the Database  Approach</vt:lpstr>
      <vt:lpstr>Example of a simplified database catalog</vt:lpstr>
      <vt:lpstr>Main Characteristics of the Database  Approach (continued)</vt:lpstr>
      <vt:lpstr>Main Characteristics of the Database  Approach (continued)</vt:lpstr>
      <vt:lpstr>Database Users</vt:lpstr>
      <vt:lpstr>Database Users – Actors on the  Scene</vt:lpstr>
      <vt:lpstr>Database End Users</vt:lpstr>
      <vt:lpstr>Database End Users (continued)</vt:lpstr>
      <vt:lpstr>Database Users – Actors on the  Scene (continued)</vt:lpstr>
      <vt:lpstr>Database Users – Actors behind the  Scene</vt:lpstr>
      <vt:lpstr>Advantages of Using the Database  Approach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sumit kumar</cp:lastModifiedBy>
  <cp:revision>21</cp:revision>
  <dcterms:created xsi:type="dcterms:W3CDTF">2023-09-29T09:16:48Z</dcterms:created>
  <dcterms:modified xsi:type="dcterms:W3CDTF">2024-01-15T11:12:53Z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2023-09-19T00:00:00Z</vt:filetime>
  </property>
  <property fmtid="{D5CDD505-2E9C-101B-9397-08002B2CF9AE}" pid="3" name="LastSaved">
    <vt:filetime>2023-09-29T00:00:00Z</vt:filetime>
  </property>
</Properties>
</file>