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93263" y="2163572"/>
            <a:ext cx="3157473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70319"/>
            <a:ext cx="9144000" cy="487680"/>
          </a:xfrm>
          <a:custGeom>
            <a:avLst/>
            <a:gdLst/>
            <a:ahLst/>
            <a:cxnLst/>
            <a:rect l="l" t="t" r="r" b="b"/>
            <a:pathLst>
              <a:path w="9144000" h="487679">
                <a:moveTo>
                  <a:pt x="9143999" y="0"/>
                </a:moveTo>
                <a:lnTo>
                  <a:pt x="0" y="0"/>
                </a:lnTo>
                <a:lnTo>
                  <a:pt x="0" y="487678"/>
                </a:lnTo>
                <a:lnTo>
                  <a:pt x="9143999" y="487678"/>
                </a:lnTo>
                <a:lnTo>
                  <a:pt x="9143999" y="0"/>
                </a:lnTo>
                <a:close/>
              </a:path>
            </a:pathLst>
          </a:custGeom>
          <a:solidFill>
            <a:srgbClr val="36439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40168" y="6370318"/>
            <a:ext cx="1581912" cy="4770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7340" y="127761"/>
            <a:ext cx="8529319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0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478336"/>
            <a:ext cx="8529319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214876" y="6527858"/>
            <a:ext cx="237299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69265" y="6530602"/>
            <a:ext cx="316230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3263" y="2163572"/>
            <a:ext cx="233172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CHAPTER</a:t>
            </a:r>
            <a:r>
              <a:rPr dirty="0" sz="3200" spc="-7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333399"/>
                </a:solidFill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4968" y="3346450"/>
            <a:ext cx="662432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3600">
                <a:solidFill>
                  <a:srgbClr val="333399"/>
                </a:solidFill>
                <a:latin typeface="Arial MT"/>
                <a:cs typeface="Arial MT"/>
              </a:rPr>
              <a:t>Relational </a:t>
            </a:r>
            <a:r>
              <a:rPr dirty="0" sz="3600" spc="-5">
                <a:solidFill>
                  <a:srgbClr val="333399"/>
                </a:solidFill>
                <a:latin typeface="Arial MT"/>
                <a:cs typeface="Arial MT"/>
              </a:rPr>
              <a:t>Data Model and </a:t>
            </a:r>
            <a:r>
              <a:rPr dirty="0" sz="3600">
                <a:solidFill>
                  <a:srgbClr val="333399"/>
                </a:solidFill>
                <a:latin typeface="Arial MT"/>
                <a:cs typeface="Arial MT"/>
              </a:rPr>
              <a:t> Relational</a:t>
            </a:r>
            <a:r>
              <a:rPr dirty="0" sz="36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dirty="0" sz="3600" spc="-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333399"/>
                </a:solidFill>
                <a:latin typeface="Arial MT"/>
                <a:cs typeface="Arial MT"/>
              </a:rPr>
              <a:t>Constraints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182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Formal</a:t>
            </a:r>
            <a:r>
              <a:rPr dirty="0" spc="-25"/>
              <a:t> </a:t>
            </a:r>
            <a:r>
              <a:rPr dirty="0"/>
              <a:t>Definitions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State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10386"/>
            <a:ext cx="8216265" cy="415607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513080" indent="-342900">
              <a:lnSpc>
                <a:spcPts val="3020"/>
              </a:lnSpc>
              <a:spcBef>
                <a:spcPts val="48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 state</a:t>
            </a:r>
            <a:r>
              <a:rPr dirty="0" sz="2800" spc="3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is a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subset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of the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Cartesian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product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the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domains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 its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endParaRPr sz="2800">
              <a:latin typeface="Arial MT"/>
              <a:cs typeface="Arial MT"/>
            </a:endParaRPr>
          </a:p>
          <a:p>
            <a:pPr lvl="1" marL="756285" marR="5080" indent="-287020">
              <a:lnSpc>
                <a:spcPts val="281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each domain contains the set of all possible values </a:t>
            </a:r>
            <a:r>
              <a:rPr dirty="0" sz="2600" spc="-7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can take.</a:t>
            </a:r>
            <a:endParaRPr sz="2600">
              <a:latin typeface="Arial MT"/>
              <a:cs typeface="Arial MT"/>
            </a:endParaRPr>
          </a:p>
          <a:p>
            <a:pPr marL="355600" marR="133350" indent="-342900">
              <a:lnSpc>
                <a:spcPct val="90000"/>
              </a:lnSpc>
              <a:spcBef>
                <a:spcPts val="62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attribute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Cust-name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defined over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domain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character strings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maximum</a:t>
            </a:r>
            <a:r>
              <a:rPr dirty="0" sz="28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length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25</a:t>
            </a:r>
            <a:endParaRPr sz="2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32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dom(Cust-name)</a:t>
            </a:r>
            <a:r>
              <a:rPr dirty="0" sz="2600" spc="-5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varchar(25)</a:t>
            </a:r>
            <a:endParaRPr sz="2600">
              <a:latin typeface="Arial MT"/>
              <a:cs typeface="Arial MT"/>
            </a:endParaRPr>
          </a:p>
          <a:p>
            <a:pPr marL="355600" marR="580390" indent="-342900">
              <a:lnSpc>
                <a:spcPts val="3030"/>
              </a:lnSpc>
              <a:spcBef>
                <a:spcPts val="70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role these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strings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play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CUSTOMER </a:t>
            </a:r>
            <a:r>
              <a:rPr dirty="0" sz="2800" spc="-7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 the</a:t>
            </a:r>
            <a:r>
              <a:rPr dirty="0" sz="28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 i="1">
                <a:solidFill>
                  <a:srgbClr val="333399"/>
                </a:solidFill>
                <a:latin typeface="Arial"/>
                <a:cs typeface="Arial"/>
              </a:rPr>
              <a:t>name</a:t>
            </a:r>
            <a:r>
              <a:rPr dirty="0" sz="2800" spc="1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z="2800" spc="-1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 i="1">
                <a:solidFill>
                  <a:srgbClr val="333399"/>
                </a:solidFill>
                <a:latin typeface="Arial"/>
                <a:cs typeface="Arial"/>
              </a:rPr>
              <a:t>a </a:t>
            </a:r>
            <a:r>
              <a:rPr dirty="0" sz="2800" i="1">
                <a:solidFill>
                  <a:srgbClr val="333399"/>
                </a:solidFill>
                <a:latin typeface="Arial"/>
                <a:cs typeface="Arial"/>
              </a:rPr>
              <a:t>customer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0712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Formal</a:t>
            </a:r>
            <a:r>
              <a:rPr dirty="0" spc="-25"/>
              <a:t> </a:t>
            </a:r>
            <a:r>
              <a:rPr dirty="0"/>
              <a:t>Definitions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296"/>
            <a:ext cx="7447915" cy="41960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Formally,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Given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R(A1,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A2, ..........,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An)</a:t>
            </a:r>
            <a:endParaRPr sz="2200">
              <a:latin typeface="Arial MT"/>
              <a:cs typeface="Arial MT"/>
            </a:endParaRPr>
          </a:p>
          <a:p>
            <a:pPr lvl="1" marL="927100" indent="-457834">
              <a:lnSpc>
                <a:spcPct val="100000"/>
              </a:lnSpc>
              <a:spcBef>
                <a:spcPts val="54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927100" algn="l"/>
                <a:tab pos="927735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r(R)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Symbol"/>
                <a:cs typeface="Symbol"/>
              </a:rPr>
              <a:t></a:t>
            </a:r>
            <a:r>
              <a:rPr dirty="0" sz="2200" spc="55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dom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(A1)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dom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(A2)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X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....X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dom(An)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R(A1,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A2,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…,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An)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r>
              <a:rPr dirty="0" sz="2400" spc="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 is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name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 the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relation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A1, A2,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…,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the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attributes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endParaRPr sz="2400">
              <a:latin typeface="Arial MT"/>
              <a:cs typeface="Arial MT"/>
            </a:endParaRPr>
          </a:p>
          <a:p>
            <a:pPr marL="355600" marR="25654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113284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r(R):	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specific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state</a:t>
            </a:r>
            <a:r>
              <a:rPr dirty="0" sz="2400" spc="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(or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"value"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“population”)</a:t>
            </a:r>
            <a:r>
              <a:rPr dirty="0" sz="2400" spc="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400" spc="-6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– this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set</a:t>
            </a:r>
            <a:r>
              <a:rPr dirty="0" sz="2400" spc="-2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of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tuples</a:t>
            </a:r>
            <a:r>
              <a:rPr dirty="0" sz="2400" spc="1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(rows)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r(R)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{t1,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t2,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…, tn}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where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ti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 an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n-tuple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ti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&lt;v1,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v2,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…, vn&gt;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where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vj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element-of</a:t>
            </a:r>
            <a:r>
              <a:rPr dirty="0" sz="2200" spc="4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dom(Aj)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893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Formal</a:t>
            </a:r>
            <a:r>
              <a:rPr dirty="0" spc="-15"/>
              <a:t> </a:t>
            </a:r>
            <a:r>
              <a:rPr dirty="0"/>
              <a:t>Definitions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5"/>
              <a:t> </a:t>
            </a:r>
            <a:r>
              <a:rPr dirty="0" spc="-5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296"/>
            <a:ext cx="8153400" cy="45313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Let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R(A1,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A2)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be a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schema: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Let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dom(A1)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{0,1}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1300480" algn="l"/>
                <a:tab pos="277114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Let	dom(A2)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=	{a,b,c}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Then: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dom(A1)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dom(A2)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possible</a:t>
            </a:r>
            <a:r>
              <a:rPr dirty="0" sz="2400" spc="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combinations:</a:t>
            </a:r>
            <a:endParaRPr sz="24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{&lt;0,a&gt;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&lt;0,b&gt;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, &lt;0,c&gt;,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&lt;1,a&gt;,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&lt;1,b&gt;,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&lt;1,c&gt;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}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state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r(R)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Symbol"/>
                <a:cs typeface="Symbol"/>
              </a:rPr>
              <a:t></a:t>
            </a:r>
            <a:r>
              <a:rPr dirty="0" sz="2400" spc="6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dom(A1)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X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dom(A2)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r(R)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could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{&lt;0,a&gt;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&lt;0,b&gt; ,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&lt;1,c&gt;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possible state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“population”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“extension”)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R,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defined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over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A1 and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A2.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It has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three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2-tuples: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&lt;0,a&gt;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&lt;0,b&gt;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&lt;1,c&gt;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40125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</a:t>
            </a:r>
            <a:r>
              <a:rPr dirty="0" spc="-110"/>
              <a:t> </a:t>
            </a:r>
            <a:r>
              <a:rPr dirty="0"/>
              <a:t>Summary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3062" y="1378013"/>
          <a:ext cx="8093709" cy="485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8525"/>
                <a:gridCol w="1111250"/>
                <a:gridCol w="3500754"/>
              </a:tblGrid>
              <a:tr h="5713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heavy" sz="2400" spc="-5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Informal</a:t>
                      </a:r>
                      <a:r>
                        <a:rPr dirty="0" u="heavy" sz="2400" spc="-9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heavy" sz="2400" spc="-55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Terms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heavy" sz="2400" spc="-5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Formal</a:t>
                      </a:r>
                      <a:r>
                        <a:rPr dirty="0" u="heavy" sz="2400" spc="-80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u="heavy" sz="2400" spc="-55">
                          <a:uFill>
                            <a:solidFill>
                              <a:srgbClr val="000000"/>
                            </a:solidFill>
                          </a:uFill>
                          <a:latin typeface="Arial MT"/>
                          <a:cs typeface="Arial MT"/>
                        </a:rPr>
                        <a:t>Terms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13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Relation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13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Column</a:t>
                      </a:r>
                      <a:r>
                        <a:rPr dirty="0" sz="2400" spc="-1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Header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Attribute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91440" marR="66230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2400" spc="-2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possible</a:t>
                      </a:r>
                      <a:r>
                        <a:rPr dirty="0" sz="240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Column </a:t>
                      </a:r>
                      <a:r>
                        <a:rPr dirty="0" sz="2400" spc="-65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3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Values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Domain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Row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2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Tuple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13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139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6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r>
                        <a:rPr dirty="0" sz="2400" spc="-1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Definition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Schema</a:t>
                      </a:r>
                      <a:r>
                        <a:rPr dirty="0" sz="240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2400" spc="-3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2400" spc="-1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Relation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7141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Populated</a:t>
                      </a:r>
                      <a:r>
                        <a:rPr dirty="0" sz="2400" spc="-4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6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40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State</a:t>
                      </a:r>
                      <a:r>
                        <a:rPr dirty="0" sz="2400" spc="-2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2400" spc="-2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2400" spc="-30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">
                          <a:solidFill>
                            <a:srgbClr val="333399"/>
                          </a:solidFill>
                          <a:latin typeface="Arial MT"/>
                          <a:cs typeface="Arial MT"/>
                        </a:rPr>
                        <a:t>Relation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5290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</a:t>
            </a:r>
            <a:r>
              <a:rPr dirty="0" spc="-10"/>
              <a:t> </a:t>
            </a:r>
            <a:r>
              <a:rPr dirty="0"/>
              <a:t>–</a:t>
            </a:r>
            <a:r>
              <a:rPr dirty="0" spc="-5"/>
              <a:t> </a:t>
            </a:r>
            <a:r>
              <a:rPr dirty="0"/>
              <a:t>A </a:t>
            </a:r>
            <a:r>
              <a:rPr dirty="0" spc="-5"/>
              <a:t>relation</a:t>
            </a:r>
            <a:r>
              <a:rPr dirty="0"/>
              <a:t> </a:t>
            </a:r>
            <a:r>
              <a:rPr dirty="0" spc="-5"/>
              <a:t>STUDENT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575" y="2218944"/>
            <a:ext cx="8560561" cy="311505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691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Characteristics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Relations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430"/>
            <a:ext cx="8118475" cy="417893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Ordering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r(R):</a:t>
            </a:r>
            <a:endParaRPr sz="2400">
              <a:latin typeface="Arial MT"/>
              <a:cs typeface="Arial MT"/>
            </a:endParaRPr>
          </a:p>
          <a:p>
            <a:pPr lvl="1" marL="756285" marR="590550" indent="-287020">
              <a:lnSpc>
                <a:spcPts val="2590"/>
              </a:lnSpc>
              <a:spcBef>
                <a:spcPts val="61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4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800000"/>
                </a:solidFill>
                <a:latin typeface="Arial"/>
                <a:cs typeface="Arial"/>
              </a:rPr>
              <a:t>not </a:t>
            </a:r>
            <a:r>
              <a:rPr dirty="0" sz="2400" spc="-5" i="1">
                <a:solidFill>
                  <a:srgbClr val="800000"/>
                </a:solidFill>
                <a:latin typeface="Arial"/>
                <a:cs typeface="Arial"/>
              </a:rPr>
              <a:t>considered</a:t>
            </a:r>
            <a:r>
              <a:rPr dirty="0" sz="2400" spc="2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800000"/>
                </a:solidFill>
                <a:latin typeface="Arial"/>
                <a:cs typeface="Arial"/>
              </a:rPr>
              <a:t>to</a:t>
            </a:r>
            <a:r>
              <a:rPr dirty="0" sz="2400" spc="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800000"/>
                </a:solidFill>
                <a:latin typeface="Arial"/>
                <a:cs typeface="Arial"/>
              </a:rPr>
              <a:t>be</a:t>
            </a:r>
            <a:r>
              <a:rPr dirty="0" sz="2400" i="1">
                <a:solidFill>
                  <a:srgbClr val="800000"/>
                </a:solidFill>
                <a:latin typeface="Arial"/>
                <a:cs typeface="Arial"/>
              </a:rPr>
              <a:t> ordered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4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even </a:t>
            </a:r>
            <a:r>
              <a:rPr dirty="0" sz="2400" spc="-6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though</a:t>
            </a:r>
            <a:r>
              <a:rPr dirty="0" sz="24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they</a:t>
            </a:r>
            <a:r>
              <a:rPr dirty="0" sz="24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appear</a:t>
            </a:r>
            <a:r>
              <a:rPr dirty="0" sz="24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4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tabular</a:t>
            </a:r>
            <a:r>
              <a:rPr dirty="0" sz="24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form.</a:t>
            </a:r>
            <a:endParaRPr sz="2400">
              <a:latin typeface="Arial MT"/>
              <a:cs typeface="Arial MT"/>
            </a:endParaRPr>
          </a:p>
          <a:p>
            <a:pPr marL="355600" marR="739140" indent="-342900">
              <a:lnSpc>
                <a:spcPts val="2590"/>
              </a:lnSpc>
              <a:spcBef>
                <a:spcPts val="5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Ordering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(and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within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tuple):</a:t>
            </a:r>
            <a:endParaRPr sz="2400">
              <a:latin typeface="Arial MT"/>
              <a:cs typeface="Arial MT"/>
            </a:endParaRPr>
          </a:p>
          <a:p>
            <a:pPr lvl="1" marL="756285" marR="5080" indent="-287020">
              <a:lnSpc>
                <a:spcPts val="2590"/>
              </a:lnSpc>
              <a:spcBef>
                <a:spcPts val="58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will</a:t>
            </a:r>
            <a:r>
              <a:rPr dirty="0" sz="24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consider</a:t>
            </a:r>
            <a:r>
              <a:rPr dirty="0" sz="24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4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R(A1,</a:t>
            </a:r>
            <a:r>
              <a:rPr dirty="0" sz="24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A2,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 ...,</a:t>
            </a:r>
            <a:r>
              <a:rPr dirty="0" sz="24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An)</a:t>
            </a:r>
            <a:r>
              <a:rPr dirty="0" sz="24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dirty="0" sz="2400" spc="-6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4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dirty="0" sz="24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4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t=&lt;v1,</a:t>
            </a:r>
            <a:r>
              <a:rPr dirty="0" sz="24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v2,</a:t>
            </a:r>
            <a:r>
              <a:rPr dirty="0" sz="24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...,</a:t>
            </a:r>
            <a:r>
              <a:rPr dirty="0" sz="24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vn&gt;</a:t>
            </a:r>
            <a:r>
              <a:rPr dirty="0" sz="24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4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ordered .</a:t>
            </a:r>
            <a:endParaRPr sz="2400">
              <a:latin typeface="Arial MT"/>
              <a:cs typeface="Arial MT"/>
            </a:endParaRPr>
          </a:p>
          <a:p>
            <a:pPr lvl="2" marL="1155700" marR="187325" indent="-228600">
              <a:lnSpc>
                <a:spcPts val="2160"/>
              </a:lnSpc>
              <a:spcBef>
                <a:spcPts val="4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  <a:tab pos="6557009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(However,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0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more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general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alternative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definition	of relation </a:t>
            </a:r>
            <a:r>
              <a:rPr dirty="0" sz="20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does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require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ordering.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It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includes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both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dirty="0" sz="2000" spc="-5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).</a:t>
            </a:r>
            <a:endParaRPr sz="20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21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t=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{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&lt;name,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“John”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&gt;,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&lt;SSN,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123456789&gt;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}</a:t>
            </a:r>
            <a:endParaRPr sz="20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244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representation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0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called as “self-describing”.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761"/>
            <a:ext cx="713867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Same</a:t>
            </a:r>
            <a:r>
              <a:rPr dirty="0" spc="-10"/>
              <a:t> </a:t>
            </a:r>
            <a:r>
              <a:rPr dirty="0"/>
              <a:t>state</a:t>
            </a:r>
            <a:r>
              <a:rPr dirty="0" spc="-10"/>
              <a:t> </a:t>
            </a:r>
            <a:r>
              <a:rPr dirty="0" spc="-5"/>
              <a:t>as</a:t>
            </a:r>
            <a:r>
              <a:rPr dirty="0" spc="-20"/>
              <a:t> </a:t>
            </a:r>
            <a:r>
              <a:rPr dirty="0"/>
              <a:t>previous</a:t>
            </a:r>
            <a:r>
              <a:rPr dirty="0" spc="-25"/>
              <a:t> </a:t>
            </a:r>
            <a:r>
              <a:rPr dirty="0" spc="-5"/>
              <a:t>Figure</a:t>
            </a:r>
            <a:r>
              <a:rPr dirty="0" spc="-10"/>
              <a:t> </a:t>
            </a:r>
            <a:r>
              <a:rPr dirty="0"/>
              <a:t>(but </a:t>
            </a:r>
            <a:r>
              <a:rPr dirty="0" spc="-985"/>
              <a:t> </a:t>
            </a:r>
            <a:r>
              <a:rPr dirty="0" spc="-5"/>
              <a:t>with </a:t>
            </a:r>
            <a:r>
              <a:rPr dirty="0"/>
              <a:t>different</a:t>
            </a:r>
            <a:r>
              <a:rPr dirty="0" spc="-15"/>
              <a:t> </a:t>
            </a:r>
            <a:r>
              <a:rPr dirty="0" spc="-5"/>
              <a:t>order </a:t>
            </a:r>
            <a:r>
              <a:rPr dirty="0"/>
              <a:t>of </a:t>
            </a:r>
            <a:r>
              <a:rPr dirty="0" spc="-5"/>
              <a:t>tuples)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444495"/>
            <a:ext cx="8443257" cy="253318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691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Characteristics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Relations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214359" cy="48374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tuple:</a:t>
            </a:r>
            <a:endParaRPr sz="2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All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 considered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atomic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(indivisible).</a:t>
            </a:r>
            <a:endParaRPr sz="2600">
              <a:latin typeface="Arial MT"/>
              <a:cs typeface="Arial MT"/>
            </a:endParaRPr>
          </a:p>
          <a:p>
            <a:pPr lvl="1" marL="756285" marR="263525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Each value in a tuple must be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from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 domain of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for that column</a:t>
            </a:r>
            <a:endParaRPr sz="2600">
              <a:latin typeface="Arial MT"/>
              <a:cs typeface="Arial MT"/>
            </a:endParaRPr>
          </a:p>
          <a:p>
            <a:pPr lvl="2" marL="1155700" marR="575310" indent="-2286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&lt;v1,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v2,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…,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vn&gt;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is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(row) in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state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of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R(A1, A2,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…,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An)</a:t>
            </a:r>
            <a:endParaRPr sz="24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Then each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vi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must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a value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dom(Ai)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990033"/>
              </a:buClr>
              <a:buFont typeface="Wingdings"/>
              <a:buChar char=""/>
            </a:pPr>
            <a:endParaRPr sz="35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 special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null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value is used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to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represent values 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are unknown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 not</a:t>
            </a:r>
            <a:r>
              <a:rPr dirty="0" sz="26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available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 inapplicable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 </a:t>
            </a:r>
            <a:r>
              <a:rPr dirty="0" sz="2600" spc="-70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certain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tuples.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691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Characteristics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Relations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142605" cy="31603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Notation:</a:t>
            </a:r>
            <a:endParaRPr sz="2800">
              <a:latin typeface="Arial MT"/>
              <a:cs typeface="Arial MT"/>
            </a:endParaRPr>
          </a:p>
          <a:p>
            <a:pPr algn="just" lvl="1" marL="756285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refer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5" b="1">
                <a:solidFill>
                  <a:srgbClr val="800000"/>
                </a:solidFill>
                <a:latin typeface="Arial"/>
                <a:cs typeface="Arial"/>
              </a:rPr>
              <a:t>component</a:t>
            </a:r>
            <a:r>
              <a:rPr dirty="0" sz="2600" spc="-4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spc="5" b="1">
                <a:solidFill>
                  <a:srgbClr val="800000"/>
                </a:solidFill>
                <a:latin typeface="Arial"/>
                <a:cs typeface="Arial"/>
              </a:rPr>
              <a:t>values</a:t>
            </a:r>
            <a:r>
              <a:rPr dirty="0" sz="2600" spc="-2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 a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by:</a:t>
            </a:r>
            <a:endParaRPr sz="2600">
              <a:latin typeface="Arial MT"/>
              <a:cs typeface="Arial MT"/>
            </a:endParaRPr>
          </a:p>
          <a:p>
            <a:pPr algn="just" lvl="2" marL="1155700" indent="-229235">
              <a:lnSpc>
                <a:spcPct val="100000"/>
              </a:lnSpc>
              <a:spcBef>
                <a:spcPts val="5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t[Ai]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t.Ai</a:t>
            </a:r>
            <a:endParaRPr sz="2400">
              <a:latin typeface="Arial MT"/>
              <a:cs typeface="Arial MT"/>
            </a:endParaRPr>
          </a:p>
          <a:p>
            <a:pPr algn="just" lvl="2" marL="1155700" indent="-22923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the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vi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of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Ai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for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endParaRPr sz="2400">
              <a:latin typeface="Arial MT"/>
              <a:cs typeface="Arial MT"/>
            </a:endParaRPr>
          </a:p>
          <a:p>
            <a:pPr algn="just" lvl="1" marL="756285" marR="5080" indent="-287020">
              <a:lnSpc>
                <a:spcPct val="100000"/>
              </a:lnSpc>
              <a:spcBef>
                <a:spcPts val="61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Similarly,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t[Au,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Av,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...,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Aw] refers to the subtuple of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 containing the values of attributes Au, Av,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...,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Aw,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respectively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 t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344246"/>
            <a:ext cx="330263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CONSTRA</a:t>
            </a:r>
            <a:r>
              <a:rPr dirty="0" spc="-15"/>
              <a:t>I</a:t>
            </a:r>
            <a:r>
              <a:rPr dirty="0"/>
              <a:t>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022730"/>
            <a:ext cx="8177530" cy="5074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9563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Constraints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determine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which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4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permissible</a:t>
            </a:r>
            <a:r>
              <a:rPr dirty="0" sz="2400" spc="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and </a:t>
            </a:r>
            <a:r>
              <a:rPr dirty="0" sz="2400" spc="-6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which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not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database.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They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are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three main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types: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  <a:buFont typeface="Arial MT"/>
              <a:buAutoNum type="arabicPeriod"/>
              <a:tabLst>
                <a:tab pos="351155" algn="l"/>
              </a:tabLst>
            </a:pP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Inherent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dirty="0" sz="2400" spc="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Implicit</a:t>
            </a:r>
            <a:r>
              <a:rPr dirty="0" sz="2400" spc="-3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Constraints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: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These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based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on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model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itself. (E.g.,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model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does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allow</a:t>
            </a:r>
            <a:r>
              <a:rPr dirty="0" sz="24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list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as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attribute)</a:t>
            </a:r>
            <a:endParaRPr sz="2400">
              <a:latin typeface="Arial MT"/>
              <a:cs typeface="Arial MT"/>
            </a:endParaRPr>
          </a:p>
          <a:p>
            <a:pPr marL="12700" marR="207010">
              <a:lnSpc>
                <a:spcPct val="100000"/>
              </a:lnSpc>
              <a:spcBef>
                <a:spcPts val="575"/>
              </a:spcBef>
              <a:buFont typeface="Arial MT"/>
              <a:buAutoNum type="arabicPeriod"/>
              <a:tabLst>
                <a:tab pos="351155" algn="l"/>
              </a:tabLst>
            </a:pP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Schema-based</a:t>
            </a:r>
            <a:r>
              <a:rPr dirty="0" sz="2400" spc="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 Explicit</a:t>
            </a:r>
            <a:r>
              <a:rPr dirty="0" sz="2400" spc="-2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Constraints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: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They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are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expressed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using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facilities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provided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by </a:t>
            </a:r>
            <a:r>
              <a:rPr dirty="0" sz="2400" spc="-6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model.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(E.g.,</a:t>
            </a:r>
            <a:r>
              <a:rPr dirty="0" sz="24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max.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cardinality</a:t>
            </a:r>
            <a:r>
              <a:rPr dirty="0" sz="24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ratio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constraint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ER 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model)</a:t>
            </a:r>
            <a:endParaRPr sz="2400">
              <a:latin typeface="Arial MT"/>
              <a:cs typeface="Arial MT"/>
            </a:endParaRPr>
          </a:p>
          <a:p>
            <a:pPr marL="12700" marR="131445">
              <a:lnSpc>
                <a:spcPct val="100000"/>
              </a:lnSpc>
              <a:spcBef>
                <a:spcPts val="580"/>
              </a:spcBef>
              <a:buFont typeface="Arial MT"/>
              <a:buAutoNum type="arabicPeriod"/>
              <a:tabLst>
                <a:tab pos="351155" algn="l"/>
              </a:tabLst>
            </a:pP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Application</a:t>
            </a:r>
            <a:r>
              <a:rPr dirty="0" sz="2400" spc="-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based</a:t>
            </a:r>
            <a:r>
              <a:rPr dirty="0" sz="2400" spc="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 semantic</a:t>
            </a:r>
            <a:r>
              <a:rPr dirty="0" sz="2400" spc="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constraints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: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These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are </a:t>
            </a:r>
            <a:r>
              <a:rPr dirty="0" sz="2400" spc="-6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beyond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expressive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power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model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must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specified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and enforced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by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application</a:t>
            </a:r>
            <a:r>
              <a:rPr dirty="0" sz="24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programs.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487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Relational</a:t>
            </a:r>
            <a:r>
              <a:rPr dirty="0" spc="-60"/>
              <a:t> </a:t>
            </a:r>
            <a:r>
              <a:rPr dirty="0" spc="-5"/>
              <a:t>Model</a:t>
            </a:r>
            <a:r>
              <a:rPr dirty="0" spc="-45"/>
              <a:t> </a:t>
            </a:r>
            <a:r>
              <a:rPr dirty="0"/>
              <a:t>Concepts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8213725" cy="1830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24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Model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based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the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concept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endParaRPr sz="24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strength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relational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approach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management </a:t>
            </a:r>
            <a:r>
              <a:rPr dirty="0" sz="2200" spc="-6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comes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formal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foundation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provided</a:t>
            </a:r>
            <a:r>
              <a:rPr dirty="0" sz="2200" spc="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theory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249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Relational</a:t>
            </a:r>
            <a:r>
              <a:rPr dirty="0" spc="-45"/>
              <a:t> </a:t>
            </a:r>
            <a:r>
              <a:rPr dirty="0"/>
              <a:t>Integrity</a:t>
            </a:r>
            <a:r>
              <a:rPr dirty="0" spc="-20"/>
              <a:t> </a:t>
            </a:r>
            <a:r>
              <a:rPr dirty="0" spc="-5"/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8079105" cy="4311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382905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7061834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o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nstr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i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nts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are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condi</a:t>
            </a:r>
            <a:r>
              <a:rPr dirty="0" sz="2400" spc="10" b="1">
                <a:solidFill>
                  <a:srgbClr val="333399"/>
                </a:solidFill>
                <a:latin typeface="Arial"/>
                <a:cs typeface="Arial"/>
              </a:rPr>
              <a:t>t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ion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s</a:t>
            </a:r>
            <a:r>
              <a:rPr dirty="0" sz="2400" spc="-5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that must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ho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l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all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	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val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i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 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states.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There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are three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main</a:t>
            </a:r>
            <a:r>
              <a:rPr dirty="0" sz="2400" spc="3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types</a:t>
            </a:r>
            <a:r>
              <a:rPr dirty="0" sz="2400" spc="-2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(explicit</a:t>
            </a:r>
            <a:r>
              <a:rPr dirty="0" sz="2400" spc="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schema-based)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constraints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expressed</a:t>
            </a:r>
            <a:r>
              <a:rPr dirty="0" sz="24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the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relational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model: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 b="1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dirty="0" sz="2200" spc="-2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constraints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 b="1">
                <a:solidFill>
                  <a:srgbClr val="800000"/>
                </a:solidFill>
                <a:latin typeface="Arial"/>
                <a:cs typeface="Arial"/>
              </a:rPr>
              <a:t>Entity</a:t>
            </a:r>
            <a:r>
              <a:rPr dirty="0" sz="2200" spc="1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800000"/>
                </a:solidFill>
                <a:latin typeface="Arial"/>
                <a:cs typeface="Arial"/>
              </a:rPr>
              <a:t>integrity</a:t>
            </a:r>
            <a:r>
              <a:rPr dirty="0" sz="2200" spc="4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constraints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 b="1">
                <a:solidFill>
                  <a:srgbClr val="800000"/>
                </a:solidFill>
                <a:latin typeface="Arial"/>
                <a:cs typeface="Arial"/>
              </a:rPr>
              <a:t>Referential</a:t>
            </a:r>
            <a:r>
              <a:rPr dirty="0" sz="2200" spc="3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 b="1">
                <a:solidFill>
                  <a:srgbClr val="800000"/>
                </a:solidFill>
                <a:latin typeface="Arial"/>
                <a:cs typeface="Arial"/>
              </a:rPr>
              <a:t>integrity</a:t>
            </a:r>
            <a:r>
              <a:rPr dirty="0" sz="2200" spc="4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constraints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Another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schema-based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constraint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domain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constraint</a:t>
            </a:r>
            <a:endParaRPr sz="2400">
              <a:latin typeface="Arial MT"/>
              <a:cs typeface="Arial MT"/>
            </a:endParaRPr>
          </a:p>
          <a:p>
            <a:pPr lvl="1" marL="756285" marR="505459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Every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 tuple must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domain</a:t>
            </a:r>
            <a:r>
              <a:rPr dirty="0" sz="2200" spc="3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of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its </a:t>
            </a:r>
            <a:r>
              <a:rPr dirty="0" sz="2200" spc="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dirty="0" sz="2200" spc="3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it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could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800000"/>
                </a:solidFill>
                <a:latin typeface="Arial"/>
                <a:cs typeface="Arial"/>
              </a:rPr>
              <a:t>null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if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allowed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2537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Key</a:t>
            </a:r>
            <a:r>
              <a:rPr dirty="0" spc="-75"/>
              <a:t> </a:t>
            </a:r>
            <a:r>
              <a:rPr dirty="0"/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296"/>
            <a:ext cx="8084820" cy="49587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Superkey</a:t>
            </a:r>
            <a:r>
              <a:rPr dirty="0" sz="2400" spc="-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R: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of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SK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following condition: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89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No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two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 any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valid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state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r(R)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will have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1155700">
              <a:lnSpc>
                <a:spcPct val="100000"/>
              </a:lnSpc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same</a:t>
            </a:r>
            <a:r>
              <a:rPr dirty="0" sz="20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SK</a:t>
            </a:r>
            <a:endParaRPr sz="20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is,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distinct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t1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t2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 r(R),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t1[SK]</a:t>
            </a:r>
            <a:r>
              <a:rPr dirty="0" sz="20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Symbol"/>
                <a:cs typeface="Symbol"/>
              </a:rPr>
              <a:t></a:t>
            </a:r>
            <a:r>
              <a:rPr dirty="0" sz="2000" spc="4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t2[SK]</a:t>
            </a:r>
            <a:endParaRPr sz="20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condition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must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hold in</a:t>
            </a:r>
            <a:r>
              <a:rPr dirty="0" sz="20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any</a:t>
            </a:r>
            <a:r>
              <a:rPr dirty="0" sz="2000" spc="-3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valid </a:t>
            </a:r>
            <a:r>
              <a:rPr dirty="0" sz="2000" spc="-5" i="1">
                <a:solidFill>
                  <a:srgbClr val="333399"/>
                </a:solidFill>
                <a:latin typeface="Arial"/>
                <a:cs typeface="Arial"/>
              </a:rPr>
              <a:t>state</a:t>
            </a:r>
            <a:r>
              <a:rPr dirty="0" sz="2000" spc="-2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r(R)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Key</a:t>
            </a:r>
            <a:r>
              <a:rPr dirty="0" sz="240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R: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"minimal"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superkey</a:t>
            </a:r>
            <a:endParaRPr sz="2200">
              <a:latin typeface="Arial MT"/>
              <a:cs typeface="Arial MT"/>
            </a:endParaRPr>
          </a:p>
          <a:p>
            <a:pPr lvl="1" marL="756285" marR="46672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is,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 a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superkey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such that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removal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any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results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 </a:t>
            </a:r>
            <a:r>
              <a:rPr dirty="0" sz="2200" spc="-6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superkey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(does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possess the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superkey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uniqueness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property)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Key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Superkey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but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vice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versa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666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Key</a:t>
            </a:r>
            <a:r>
              <a:rPr dirty="0" spc="-40"/>
              <a:t> </a:t>
            </a:r>
            <a:r>
              <a:rPr dirty="0"/>
              <a:t>Constraints</a:t>
            </a:r>
            <a:r>
              <a:rPr dirty="0" spc="-60"/>
              <a:t> </a:t>
            </a:r>
            <a:r>
              <a:rPr dirty="0"/>
              <a:t>(continued)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296"/>
            <a:ext cx="7359650" cy="44519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Consider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CAR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schema: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CAR(State,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Reg#,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SerialNo,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Make,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Model,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Year)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CAR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has two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keys: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Key1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{State,</a:t>
            </a:r>
            <a:r>
              <a:rPr dirty="0" sz="20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Reg#}</a:t>
            </a:r>
            <a:endParaRPr sz="20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Key2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=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{SerialNo}</a:t>
            </a:r>
            <a:endParaRPr sz="20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Both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superkeys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CAR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{SerialNo,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Make}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 a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superkey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but</a:t>
            </a:r>
            <a:r>
              <a:rPr dirty="0" sz="2200" spc="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not</a:t>
            </a:r>
            <a:r>
              <a:rPr dirty="0" sz="2200" spc="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key.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general: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 a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superkey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(but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not vice versa)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set of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includes</a:t>
            </a:r>
            <a:r>
              <a:rPr dirty="0" sz="220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dirty="0" sz="2200" spc="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key</a:t>
            </a:r>
            <a:r>
              <a:rPr dirty="0" sz="2200" spc="20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 i="1">
                <a:solidFill>
                  <a:srgbClr val="800000"/>
                </a:solidFill>
                <a:latin typeface="Arial"/>
                <a:cs typeface="Arial"/>
              </a:rPr>
              <a:t>superkey</a:t>
            </a:r>
            <a:endParaRPr sz="22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 i="1">
                <a:solidFill>
                  <a:srgbClr val="800000"/>
                </a:solidFill>
                <a:latin typeface="Arial"/>
                <a:cs typeface="Arial"/>
              </a:rPr>
              <a:t>minimal</a:t>
            </a:r>
            <a:r>
              <a:rPr dirty="0" sz="2200" spc="4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superkey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also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 key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666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Key</a:t>
            </a:r>
            <a:r>
              <a:rPr dirty="0" spc="-40"/>
              <a:t> </a:t>
            </a:r>
            <a:r>
              <a:rPr dirty="0"/>
              <a:t>Constraints</a:t>
            </a:r>
            <a:r>
              <a:rPr dirty="0" spc="-60"/>
              <a:t> </a:t>
            </a:r>
            <a:r>
              <a:rPr dirty="0"/>
              <a:t>(continued)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429"/>
            <a:ext cx="7840345" cy="43541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55600" marR="5080" indent="-342900">
              <a:lnSpc>
                <a:spcPts val="2300"/>
              </a:lnSpc>
              <a:spcBef>
                <a:spcPts val="66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has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several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candidate</a:t>
            </a:r>
            <a:r>
              <a:rPr dirty="0" sz="2400" spc="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keys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,</a:t>
            </a:r>
            <a:r>
              <a:rPr dirty="0" sz="2400" spc="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chosen </a:t>
            </a:r>
            <a:r>
              <a:rPr dirty="0" sz="2400" spc="-6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arbitrarily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primary 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key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attributes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200" spc="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u="heavy" sz="2200" spc="-5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underlined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ts val="2880"/>
              </a:lnSpc>
              <a:spcBef>
                <a:spcPts val="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Consider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CAR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schema: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ts val="2640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CAR(State,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Reg#,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u="heavy" sz="2200" spc="-5">
                <a:solidFill>
                  <a:srgbClr val="800000"/>
                </a:solidFill>
                <a:uFill>
                  <a:solidFill>
                    <a:srgbClr val="800000"/>
                  </a:solidFill>
                </a:uFill>
                <a:latin typeface="Arial MT"/>
                <a:cs typeface="Arial MT"/>
              </a:rPr>
              <a:t>SerialNo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,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Make,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Model,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Year)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We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chose SerialNo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ts val="2595"/>
              </a:lnSpc>
              <a:spcBef>
                <a:spcPts val="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primary key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uniquely</a:t>
            </a:r>
            <a:r>
              <a:rPr dirty="0" sz="2400" spc="4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identify</a:t>
            </a:r>
            <a:r>
              <a:rPr dirty="0" sz="2400" spc="1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590"/>
              </a:lnSpc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tuple in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ts val="2640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Provides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 tuple identity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ts val="2880"/>
              </a:lnSpc>
              <a:spcBef>
                <a:spcPts val="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Also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to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reference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from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another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ts val="2375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General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rule: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Choose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smallest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ts val="2380"/>
              </a:lnSpc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candidate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keys (in terms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size)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Not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always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applicable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–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choice is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sometimes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subjective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62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CAR </a:t>
            </a:r>
            <a:r>
              <a:rPr dirty="0" sz="3200" spc="-5"/>
              <a:t>table </a:t>
            </a:r>
            <a:r>
              <a:rPr dirty="0" sz="3200"/>
              <a:t>with two </a:t>
            </a:r>
            <a:r>
              <a:rPr dirty="0" sz="3200" spc="-5"/>
              <a:t>candidate </a:t>
            </a:r>
            <a:r>
              <a:rPr dirty="0" sz="3200"/>
              <a:t>keys – </a:t>
            </a:r>
            <a:r>
              <a:rPr dirty="0" sz="3200" spc="5"/>
              <a:t> </a:t>
            </a:r>
            <a:r>
              <a:rPr dirty="0" sz="3200" spc="-5"/>
              <a:t>LicenseNumber</a:t>
            </a:r>
            <a:r>
              <a:rPr dirty="0" sz="3200" spc="-35"/>
              <a:t> </a:t>
            </a:r>
            <a:r>
              <a:rPr dirty="0" sz="3200"/>
              <a:t>chosen</a:t>
            </a:r>
            <a:r>
              <a:rPr dirty="0" sz="3200" spc="-30"/>
              <a:t> </a:t>
            </a:r>
            <a:r>
              <a:rPr dirty="0" sz="3200"/>
              <a:t>as</a:t>
            </a:r>
            <a:r>
              <a:rPr dirty="0" sz="3200" spc="-15"/>
              <a:t> </a:t>
            </a:r>
            <a:r>
              <a:rPr dirty="0" sz="3200" spc="-5"/>
              <a:t>Primary</a:t>
            </a:r>
            <a:r>
              <a:rPr dirty="0" sz="3200" spc="5"/>
              <a:t> </a:t>
            </a:r>
            <a:r>
              <a:rPr dirty="0" sz="3200" spc="-5"/>
              <a:t>Key</a:t>
            </a:r>
            <a:endParaRPr sz="3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834" y="2566030"/>
            <a:ext cx="8399534" cy="22787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942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Relational</a:t>
            </a:r>
            <a:r>
              <a:rPr dirty="0" spc="-40"/>
              <a:t> </a:t>
            </a:r>
            <a:r>
              <a:rPr dirty="0" spc="-5"/>
              <a:t>Database</a:t>
            </a:r>
            <a:r>
              <a:rPr dirty="0" spc="-40"/>
              <a:t> </a:t>
            </a:r>
            <a:r>
              <a:rPr dirty="0" spc="-5"/>
              <a:t>Schema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7567930" cy="45681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Relational</a:t>
            </a:r>
            <a:r>
              <a:rPr dirty="0" sz="2800" spc="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dirty="0" sz="2800" spc="2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Schema:</a:t>
            </a:r>
            <a:endParaRPr sz="2800">
              <a:latin typeface="Arial"/>
              <a:cs typeface="Arial"/>
            </a:endParaRPr>
          </a:p>
          <a:p>
            <a:pPr lvl="1" marL="756285" marR="129539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 set S of relation schemas that belong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to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same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database.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is the name of the</a:t>
            </a:r>
            <a:r>
              <a:rPr dirty="0" sz="26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whole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database</a:t>
            </a:r>
            <a:r>
              <a:rPr dirty="0" sz="2600" spc="-2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schema</a:t>
            </a:r>
            <a:endParaRPr sz="2600">
              <a:latin typeface="Arial"/>
              <a:cs typeface="Arial"/>
            </a:endParaRPr>
          </a:p>
          <a:p>
            <a:pPr lvl="1" marL="756285" marR="396240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=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{R1,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R2,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...,</a:t>
            </a:r>
            <a:r>
              <a:rPr dirty="0" sz="26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Rn} and a set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IC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 of integrity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constraints.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R1,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R2,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…,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Rn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 the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names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 the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individual</a:t>
            </a:r>
            <a:endParaRPr sz="26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relation schemas</a:t>
            </a:r>
            <a:r>
              <a:rPr dirty="0" sz="2600" spc="-2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within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 database</a:t>
            </a:r>
            <a:r>
              <a:rPr dirty="0" sz="26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endParaRPr sz="2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Following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slide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shows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 COMPANY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database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schema with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6 relation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schemas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590" y="1226762"/>
            <a:ext cx="8045771" cy="48799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464057"/>
            <a:ext cx="549783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35"/>
              <a:t>COMPANY</a:t>
            </a:r>
            <a:r>
              <a:rPr dirty="0" sz="3200" spc="-100"/>
              <a:t> </a:t>
            </a:r>
            <a:r>
              <a:rPr dirty="0" sz="3200" spc="-5"/>
              <a:t>Database</a:t>
            </a:r>
            <a:r>
              <a:rPr dirty="0" sz="3200" spc="-35"/>
              <a:t> </a:t>
            </a:r>
            <a:r>
              <a:rPr dirty="0" sz="3200"/>
              <a:t>Schema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3327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Relational</a:t>
            </a:r>
            <a:r>
              <a:rPr dirty="0" spc="-50"/>
              <a:t> </a:t>
            </a:r>
            <a:r>
              <a:rPr dirty="0" spc="-5"/>
              <a:t>Database</a:t>
            </a:r>
            <a:r>
              <a:rPr dirty="0" spc="-55"/>
              <a:t> </a:t>
            </a:r>
            <a:r>
              <a:rPr dirty="0"/>
              <a:t>State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7368" y="1588134"/>
            <a:ext cx="8319770" cy="42271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9100" marR="86360" indent="-342900">
              <a:lnSpc>
                <a:spcPct val="100000"/>
              </a:lnSpc>
              <a:spcBef>
                <a:spcPts val="105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418465" algn="l"/>
                <a:tab pos="419100" algn="l"/>
              </a:tabLst>
            </a:pP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600" b="1">
                <a:solidFill>
                  <a:srgbClr val="333399"/>
                </a:solidFill>
                <a:latin typeface="Arial"/>
                <a:cs typeface="Arial"/>
              </a:rPr>
              <a:t>relational database state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DB of </a:t>
            </a:r>
            <a:r>
              <a:rPr dirty="0" sz="2600" i="1">
                <a:solidFill>
                  <a:srgbClr val="333399"/>
                </a:solidFill>
                <a:latin typeface="Arial"/>
                <a:cs typeface="Arial"/>
              </a:rPr>
              <a:t>S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is a set of </a:t>
            </a:r>
            <a:r>
              <a:rPr dirty="0" sz="26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relation states DB = {</a:t>
            </a:r>
            <a:r>
              <a:rPr dirty="0" sz="260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1241" sz="2550">
                <a:solidFill>
                  <a:srgbClr val="333399"/>
                </a:solidFill>
                <a:latin typeface="Arial MT"/>
                <a:cs typeface="Arial MT"/>
              </a:rPr>
              <a:t>1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, </a:t>
            </a:r>
            <a:r>
              <a:rPr dirty="0" sz="260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1241" sz="2550">
                <a:solidFill>
                  <a:srgbClr val="333399"/>
                </a:solidFill>
                <a:latin typeface="Arial MT"/>
                <a:cs typeface="Arial MT"/>
              </a:rPr>
              <a:t>2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, ..., </a:t>
            </a:r>
            <a:r>
              <a:rPr dirty="0" sz="260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1241" sz="2550" i="1">
                <a:solidFill>
                  <a:srgbClr val="333399"/>
                </a:solidFill>
                <a:latin typeface="Arial"/>
                <a:cs typeface="Arial"/>
              </a:rPr>
              <a:t>m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} such that each </a:t>
            </a:r>
            <a:r>
              <a:rPr dirty="0" sz="260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1241" sz="2550" i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baseline="-21241" sz="2550" spc="70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is </a:t>
            </a:r>
            <a:r>
              <a:rPr dirty="0" sz="26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a state of </a:t>
            </a:r>
            <a:r>
              <a:rPr dirty="0" sz="2600" spc="5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1241" sz="2550" spc="7" i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baseline="-21241" sz="2550" spc="37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6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such</a:t>
            </a:r>
            <a:r>
              <a:rPr dirty="0" sz="26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that the</a:t>
            </a:r>
            <a:r>
              <a:rPr dirty="0" sz="26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 i="1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dirty="0" baseline="-21241" sz="2550" i="1">
                <a:solidFill>
                  <a:srgbClr val="333399"/>
                </a:solidFill>
                <a:latin typeface="Arial"/>
                <a:cs typeface="Arial"/>
              </a:rPr>
              <a:t>i</a:t>
            </a:r>
            <a:r>
              <a:rPr dirty="0" baseline="-21241" sz="2550" spc="39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relation states</a:t>
            </a:r>
            <a:r>
              <a:rPr dirty="0" sz="26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satisfy </a:t>
            </a:r>
            <a:r>
              <a:rPr dirty="0" sz="2600" spc="-7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6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integrity constraints</a:t>
            </a:r>
            <a:r>
              <a:rPr dirty="0" sz="26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specified</a:t>
            </a:r>
            <a:r>
              <a:rPr dirty="0" sz="26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in IC.</a:t>
            </a:r>
            <a:endParaRPr sz="2600">
              <a:latin typeface="Arial MT"/>
              <a:cs typeface="Arial MT"/>
            </a:endParaRPr>
          </a:p>
          <a:p>
            <a:pPr marL="419100" marR="724535" indent="-342900">
              <a:lnSpc>
                <a:spcPct val="100000"/>
              </a:lnSpc>
              <a:spcBef>
                <a:spcPts val="625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418465" algn="l"/>
                <a:tab pos="419100" algn="l"/>
              </a:tabLst>
            </a:pP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6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relational database </a:t>
            </a:r>
            <a:r>
              <a:rPr dirty="0" sz="2600" i="1">
                <a:solidFill>
                  <a:srgbClr val="333399"/>
                </a:solidFill>
                <a:latin typeface="Arial"/>
                <a:cs typeface="Arial"/>
              </a:rPr>
              <a:t>state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is sometimes</a:t>
            </a:r>
            <a:r>
              <a:rPr dirty="0" sz="26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dirty="0" sz="26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600" spc="-70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relational database </a:t>
            </a:r>
            <a:r>
              <a:rPr dirty="0" sz="2600" i="1">
                <a:solidFill>
                  <a:srgbClr val="333399"/>
                </a:solidFill>
                <a:latin typeface="Arial"/>
                <a:cs typeface="Arial"/>
              </a:rPr>
              <a:t>snapshot</a:t>
            </a:r>
            <a:r>
              <a:rPr dirty="0" sz="2600" spc="-2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6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 i="1">
                <a:solidFill>
                  <a:srgbClr val="333399"/>
                </a:solidFill>
                <a:latin typeface="Arial"/>
                <a:cs typeface="Arial"/>
              </a:rPr>
              <a:t>instance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  <a:p>
            <a:pPr marL="419100" marR="81280" indent="-342900">
              <a:lnSpc>
                <a:spcPct val="100000"/>
              </a:lnSpc>
              <a:spcBef>
                <a:spcPts val="625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418465" algn="l"/>
                <a:tab pos="419100" algn="l"/>
              </a:tabLst>
            </a:pP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We</a:t>
            </a:r>
            <a:r>
              <a:rPr dirty="0" sz="26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will not use</a:t>
            </a:r>
            <a:r>
              <a:rPr dirty="0" sz="26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6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 spc="-5">
                <a:solidFill>
                  <a:srgbClr val="333399"/>
                </a:solidFill>
                <a:latin typeface="Arial MT"/>
                <a:cs typeface="Arial MT"/>
              </a:rPr>
              <a:t>term</a:t>
            </a:r>
            <a:r>
              <a:rPr dirty="0" sz="26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 i="1">
                <a:solidFill>
                  <a:srgbClr val="333399"/>
                </a:solidFill>
                <a:latin typeface="Arial"/>
                <a:cs typeface="Arial"/>
              </a:rPr>
              <a:t>instance</a:t>
            </a:r>
            <a:r>
              <a:rPr dirty="0" sz="2600" spc="-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since</a:t>
            </a:r>
            <a:r>
              <a:rPr dirty="0" sz="26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it also applies </a:t>
            </a:r>
            <a:r>
              <a:rPr dirty="0" sz="2600" spc="-70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to single</a:t>
            </a:r>
            <a:r>
              <a:rPr dirty="0" sz="26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tuples.</a:t>
            </a:r>
            <a:endParaRPr sz="2600">
              <a:latin typeface="Arial MT"/>
              <a:cs typeface="Arial MT"/>
            </a:endParaRPr>
          </a:p>
          <a:p>
            <a:pPr marL="419100" marR="331470" indent="-342900">
              <a:lnSpc>
                <a:spcPct val="100000"/>
              </a:lnSpc>
              <a:spcBef>
                <a:spcPts val="625"/>
              </a:spcBef>
              <a:buClr>
                <a:srgbClr val="990033"/>
              </a:buClr>
              <a:buSzPct val="59615"/>
              <a:buFont typeface="Wingdings"/>
              <a:buChar char=""/>
              <a:tabLst>
                <a:tab pos="418465" algn="l"/>
                <a:tab pos="419100" algn="l"/>
              </a:tabLst>
            </a:pP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A database state that does not meet the constraints </a:t>
            </a:r>
            <a:r>
              <a:rPr dirty="0" sz="2600" spc="-7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6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6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invalid</a:t>
            </a:r>
            <a:r>
              <a:rPr dirty="0" sz="26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333399"/>
                </a:solidFill>
                <a:latin typeface="Arial MT"/>
                <a:cs typeface="Arial MT"/>
              </a:rPr>
              <a:t>state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207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Populated</a:t>
            </a:r>
            <a:r>
              <a:rPr dirty="0" spc="-55"/>
              <a:t> </a:t>
            </a:r>
            <a:r>
              <a:rPr dirty="0" spc="-5"/>
              <a:t>database</a:t>
            </a:r>
            <a:r>
              <a:rPr dirty="0" spc="-20"/>
              <a:t> </a:t>
            </a:r>
            <a:r>
              <a:rPr dirty="0" spc="-5"/>
              <a:t>state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7960359" cy="4452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dirty="0" sz="2400" spc="3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will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have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many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its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current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relation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state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relational</a:t>
            </a:r>
            <a:r>
              <a:rPr dirty="0" sz="2400" spc="2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333399"/>
                </a:solidFill>
                <a:latin typeface="Arial"/>
                <a:cs typeface="Arial"/>
              </a:rPr>
              <a:t>database</a:t>
            </a:r>
            <a:r>
              <a:rPr dirty="0" sz="2400" spc="1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333399"/>
                </a:solidFill>
                <a:latin typeface="Arial"/>
                <a:cs typeface="Arial"/>
              </a:rPr>
              <a:t>state</a:t>
            </a:r>
            <a:r>
              <a:rPr dirty="0" sz="2400" spc="-1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 a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union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all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individual</a:t>
            </a:r>
            <a:r>
              <a:rPr dirty="0" sz="24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states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Whenever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changed,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new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state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arises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Basic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operations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for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changing</a:t>
            </a:r>
            <a:r>
              <a:rPr dirty="0" sz="24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database: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INSERT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 new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 relation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DELETE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existing tuple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MODIFY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 attribute of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 existing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endParaRPr sz="2200">
              <a:latin typeface="Arial MT"/>
              <a:cs typeface="Arial MT"/>
            </a:endParaRPr>
          </a:p>
          <a:p>
            <a:pPr marL="355600" marR="652145" indent="-3429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Next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slide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(Fig.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5.6)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shows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example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state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400" spc="-6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COMPANY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database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shown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Fig.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5.5.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928116"/>
            <a:ext cx="3940370" cy="502088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9740" y="268046"/>
            <a:ext cx="552640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Populated</a:t>
            </a:r>
            <a:r>
              <a:rPr dirty="0" sz="2400" spc="10"/>
              <a:t> </a:t>
            </a:r>
            <a:r>
              <a:rPr dirty="0" sz="2400" spc="-5"/>
              <a:t>database</a:t>
            </a:r>
            <a:r>
              <a:rPr dirty="0" sz="2400" spc="5"/>
              <a:t> </a:t>
            </a:r>
            <a:r>
              <a:rPr dirty="0" sz="2400"/>
              <a:t>state</a:t>
            </a:r>
            <a:r>
              <a:rPr dirty="0" sz="2400" spc="-20"/>
              <a:t> </a:t>
            </a:r>
            <a:r>
              <a:rPr dirty="0" sz="2400"/>
              <a:t>for</a:t>
            </a:r>
            <a:r>
              <a:rPr dirty="0" sz="2400" spc="-5"/>
              <a:t> </a:t>
            </a:r>
            <a:r>
              <a:rPr dirty="0" sz="2400" spc="-30"/>
              <a:t>COMPANY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4876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Relational</a:t>
            </a:r>
            <a:r>
              <a:rPr dirty="0" spc="-60"/>
              <a:t> </a:t>
            </a:r>
            <a:r>
              <a:rPr dirty="0" spc="-5"/>
              <a:t>Model</a:t>
            </a:r>
            <a:r>
              <a:rPr dirty="0" spc="-45"/>
              <a:t> </a:t>
            </a:r>
            <a:r>
              <a:rPr dirty="0"/>
              <a:t>Concepts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8206740" cy="4055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26084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 Relation</a:t>
            </a:r>
            <a:r>
              <a:rPr dirty="0" sz="28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 mathematical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concept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based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on </a:t>
            </a:r>
            <a:r>
              <a:rPr dirty="0" sz="2800" spc="-7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ideas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 sets</a:t>
            </a:r>
            <a:endParaRPr sz="2800">
              <a:latin typeface="Arial MT"/>
              <a:cs typeface="Arial MT"/>
            </a:endParaRPr>
          </a:p>
          <a:p>
            <a:pPr marL="355600" marR="32384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model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was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first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proposed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Dr. E.F. Codd</a:t>
            </a:r>
            <a:r>
              <a:rPr dirty="0" sz="28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IBM Research</a:t>
            </a:r>
            <a:r>
              <a:rPr dirty="0" sz="28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1970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 following</a:t>
            </a:r>
            <a:r>
              <a:rPr dirty="0" sz="28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paper:</a:t>
            </a:r>
            <a:endParaRPr sz="2800">
              <a:latin typeface="Arial MT"/>
              <a:cs typeface="Arial MT"/>
            </a:endParaRPr>
          </a:p>
          <a:p>
            <a:pPr lvl="1" marL="756285" marR="287020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"A Relational Model for Large Shared Data 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Banks,"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Communications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6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 ACM,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June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1970</a:t>
            </a:r>
            <a:endParaRPr sz="2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above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paper caused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major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revolution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800" spc="-7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field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database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management</a:t>
            </a:r>
            <a:r>
              <a:rPr dirty="0" sz="28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earned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Dr.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Codd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coveted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ACM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Turing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Award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29210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Entity</a:t>
            </a:r>
            <a:r>
              <a:rPr dirty="0" spc="-65"/>
              <a:t> </a:t>
            </a:r>
            <a:r>
              <a:rPr dirty="0" spc="-5"/>
              <a:t>Integrity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430"/>
            <a:ext cx="8107045" cy="414782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Entity</a:t>
            </a:r>
            <a:r>
              <a:rPr dirty="0" sz="2400" spc="-6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Integrity:</a:t>
            </a:r>
            <a:endParaRPr sz="2400">
              <a:latin typeface="Arial"/>
              <a:cs typeface="Arial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75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400" spc="-5" i="1">
                <a:solidFill>
                  <a:srgbClr val="800000"/>
                </a:solidFill>
                <a:latin typeface="Arial"/>
                <a:cs typeface="Arial"/>
              </a:rPr>
              <a:t>primary</a:t>
            </a:r>
            <a:r>
              <a:rPr dirty="0" sz="2400" spc="2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800000"/>
                </a:solidFill>
                <a:latin typeface="Arial"/>
                <a:cs typeface="Arial"/>
              </a:rPr>
              <a:t>key attributes</a:t>
            </a:r>
            <a:r>
              <a:rPr dirty="0" sz="2400" spc="-5" i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PK of</a:t>
            </a:r>
            <a:r>
              <a:rPr dirty="0" sz="24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4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schema </a:t>
            </a:r>
            <a:r>
              <a:rPr dirty="0" sz="2400" spc="-6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 in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 S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cannot</a:t>
            </a:r>
            <a:r>
              <a:rPr dirty="0" sz="24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dirty="0" sz="24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null</a:t>
            </a:r>
            <a:r>
              <a:rPr dirty="0" sz="24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r>
              <a:rPr dirty="0" sz="24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any</a:t>
            </a:r>
            <a:r>
              <a:rPr dirty="0" sz="24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 of r(R).</a:t>
            </a:r>
            <a:endParaRPr sz="2400">
              <a:latin typeface="Arial MT"/>
              <a:cs typeface="Arial MT"/>
            </a:endParaRPr>
          </a:p>
          <a:p>
            <a:pPr lvl="2" marL="1155700" marR="353060" indent="-228600">
              <a:lnSpc>
                <a:spcPct val="100000"/>
              </a:lnSpc>
              <a:spcBef>
                <a:spcPts val="484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This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is because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primary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key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values are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used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0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i="1">
                <a:solidFill>
                  <a:srgbClr val="333399"/>
                </a:solidFill>
                <a:latin typeface="Arial"/>
                <a:cs typeface="Arial"/>
              </a:rPr>
              <a:t>identify</a:t>
            </a:r>
            <a:r>
              <a:rPr dirty="0" sz="2000" spc="-1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 </a:t>
            </a:r>
            <a:r>
              <a:rPr dirty="0" sz="2000" spc="-5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individual tuples.</a:t>
            </a:r>
            <a:endParaRPr sz="20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t[PK]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Symbol"/>
                <a:cs typeface="Symbol"/>
              </a:rPr>
              <a:t></a:t>
            </a:r>
            <a:r>
              <a:rPr dirty="0" sz="2000" spc="5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null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for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any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 r(R)</a:t>
            </a:r>
            <a:endParaRPr sz="2000">
              <a:latin typeface="Arial MT"/>
              <a:cs typeface="Arial MT"/>
            </a:endParaRPr>
          </a:p>
          <a:p>
            <a:pPr lvl="2" marL="1155700" marR="46355" indent="-228600">
              <a:lnSpc>
                <a:spcPct val="100000"/>
              </a:lnSpc>
              <a:spcBef>
                <a:spcPts val="484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PK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has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several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attributes,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null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is not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allowed in any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these </a:t>
            </a:r>
            <a:r>
              <a:rPr dirty="0" sz="2000" spc="-5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attributes</a:t>
            </a:r>
            <a:endParaRPr sz="2000">
              <a:latin typeface="Arial MT"/>
              <a:cs typeface="Arial MT"/>
            </a:endParaRPr>
          </a:p>
          <a:p>
            <a:pPr lvl="1" marL="756285" marR="617220" indent="-287020">
              <a:lnSpc>
                <a:spcPct val="100000"/>
              </a:lnSpc>
              <a:spcBef>
                <a:spcPts val="570"/>
              </a:spcBef>
              <a:buClr>
                <a:srgbClr val="333399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  <a:tab pos="7226934" algn="l"/>
              </a:tabLst>
            </a:pP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sz="2400" spc="-15">
                <a:solidFill>
                  <a:srgbClr val="800000"/>
                </a:solidFill>
                <a:latin typeface="Arial MT"/>
                <a:cs typeface="Arial MT"/>
              </a:rPr>
              <a:t>o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te:</a:t>
            </a:r>
            <a:r>
              <a:rPr dirty="0" sz="24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Other </a:t>
            </a:r>
            <a:r>
              <a:rPr dirty="0" sz="2400" spc="-1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t</a:t>
            </a:r>
            <a:r>
              <a:rPr dirty="0" sz="2400" spc="5">
                <a:solidFill>
                  <a:srgbClr val="800000"/>
                </a:solidFill>
                <a:latin typeface="Arial MT"/>
                <a:cs typeface="Arial MT"/>
              </a:rPr>
              <a:t>t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ributes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5">
                <a:solidFill>
                  <a:srgbClr val="800000"/>
                </a:solidFill>
                <a:latin typeface="Arial MT"/>
                <a:cs typeface="Arial MT"/>
              </a:rPr>
              <a:t>m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ay</a:t>
            </a:r>
            <a:r>
              <a:rPr dirty="0" sz="24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constrain</a:t>
            </a:r>
            <a:r>
              <a:rPr dirty="0" sz="2400" spc="-15">
                <a:solidFill>
                  <a:srgbClr val="800000"/>
                </a:solidFill>
                <a:latin typeface="Arial MT"/>
                <a:cs typeface="Arial MT"/>
              </a:rPr>
              <a:t>e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d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	to 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disallow</a:t>
            </a:r>
            <a:r>
              <a:rPr dirty="0" sz="2400" spc="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null</a:t>
            </a:r>
            <a:r>
              <a:rPr dirty="0" sz="24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values,</a:t>
            </a:r>
            <a:r>
              <a:rPr dirty="0" sz="24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even</a:t>
            </a:r>
            <a:r>
              <a:rPr dirty="0" sz="24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though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 they are</a:t>
            </a:r>
            <a:r>
              <a:rPr dirty="0" sz="24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not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members of</a:t>
            </a:r>
            <a:r>
              <a:rPr dirty="0" sz="24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4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800000"/>
                </a:solidFill>
                <a:latin typeface="Arial MT"/>
                <a:cs typeface="Arial MT"/>
              </a:rPr>
              <a:t>key.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987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Referential</a:t>
            </a:r>
            <a:r>
              <a:rPr dirty="0" spc="-110"/>
              <a:t> </a:t>
            </a:r>
            <a:r>
              <a:rPr dirty="0"/>
              <a:t>Integrity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8082280" cy="282511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constraint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involving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two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relations</a:t>
            </a:r>
            <a:endParaRPr sz="28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  <a:tab pos="6892925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h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pre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v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ious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o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traints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v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ol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v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6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si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gle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relation.</a:t>
            </a:r>
            <a:endParaRPr sz="2600">
              <a:latin typeface="Arial MT"/>
              <a:cs typeface="Arial MT"/>
            </a:endParaRPr>
          </a:p>
          <a:p>
            <a:pPr marL="355600" marR="259715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Used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specify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relationship</a:t>
            </a:r>
            <a:r>
              <a:rPr dirty="0" sz="2800" spc="2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among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dirty="0" sz="2800" spc="-7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two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relations:</a:t>
            </a:r>
            <a:endParaRPr sz="2800">
              <a:latin typeface="Arial MT"/>
              <a:cs typeface="Arial MT"/>
            </a:endParaRPr>
          </a:p>
          <a:p>
            <a:pPr lvl="1" marL="756285" marR="588010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referencing relation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and 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the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referenced </a:t>
            </a:r>
            <a:r>
              <a:rPr dirty="0" sz="2600" spc="-71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relation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9878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Referential</a:t>
            </a:r>
            <a:r>
              <a:rPr dirty="0" spc="-110"/>
              <a:t> </a:t>
            </a:r>
            <a:r>
              <a:rPr dirty="0"/>
              <a:t>Integrity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8126730" cy="3970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2352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referencing</a:t>
            </a:r>
            <a:r>
              <a:rPr dirty="0" sz="2800" spc="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dirty="0" sz="280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R1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have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attributes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FK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(called</a:t>
            </a:r>
            <a:r>
              <a:rPr dirty="0" sz="28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foreign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key</a:t>
            </a:r>
            <a:r>
              <a:rPr dirty="0" sz="2800" spc="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attributes)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that </a:t>
            </a:r>
            <a:r>
              <a:rPr dirty="0" sz="2800" spc="-7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reference the primary key attributes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PK of the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referenced</a:t>
            </a:r>
            <a:r>
              <a:rPr dirty="0" sz="2800" spc="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dirty="0" sz="2800" spc="3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R2.</a:t>
            </a:r>
            <a:endParaRPr sz="2800">
              <a:latin typeface="Arial MT"/>
              <a:cs typeface="Arial MT"/>
            </a:endParaRPr>
          </a:p>
          <a:p>
            <a:pPr lvl="1" marL="756285" marR="318135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 tuple t1 in R1 is said to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reference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 tuple t2 in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R2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if t1[FK]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=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t2[PK].</a:t>
            </a:r>
            <a:endParaRPr sz="26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6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referential integrity constraint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can be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displayed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in a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relational database schema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as a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directed arc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R1.FK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R2.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Referential</a:t>
            </a:r>
            <a:r>
              <a:rPr dirty="0" spc="-40"/>
              <a:t> </a:t>
            </a:r>
            <a:r>
              <a:rPr dirty="0"/>
              <a:t>Integrity</a:t>
            </a:r>
            <a:r>
              <a:rPr dirty="0" spc="-10"/>
              <a:t> </a:t>
            </a:r>
            <a:r>
              <a:rPr dirty="0" spc="-5"/>
              <a:t>(or</a:t>
            </a:r>
            <a:r>
              <a:rPr dirty="0" spc="-10"/>
              <a:t> </a:t>
            </a:r>
            <a:r>
              <a:rPr dirty="0" spc="-5"/>
              <a:t>foreign</a:t>
            </a:r>
            <a:r>
              <a:rPr dirty="0" spc="-30"/>
              <a:t> </a:t>
            </a:r>
            <a:r>
              <a:rPr dirty="0"/>
              <a:t>key) </a:t>
            </a:r>
            <a:r>
              <a:rPr dirty="0" spc="-985"/>
              <a:t> </a:t>
            </a:r>
            <a:r>
              <a:rPr dirty="0"/>
              <a:t>Constraint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312"/>
            <a:ext cx="7927975" cy="435483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Statement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constraint</a:t>
            </a:r>
            <a:endParaRPr sz="2800">
              <a:latin typeface="Arial MT"/>
              <a:cs typeface="Arial MT"/>
            </a:endParaRPr>
          </a:p>
          <a:p>
            <a:pPr lvl="1" marL="756285" marR="12700" indent="-287020">
              <a:lnSpc>
                <a:spcPct val="100000"/>
              </a:lnSpc>
              <a:spcBef>
                <a:spcPts val="630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value in the foreign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column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(or columns) </a:t>
            </a:r>
            <a:r>
              <a:rPr dirty="0" sz="2600" spc="-70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FK of the the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referencing relation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R1 can be 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 b="1">
                <a:solidFill>
                  <a:srgbClr val="800000"/>
                </a:solidFill>
                <a:latin typeface="Arial"/>
                <a:cs typeface="Arial"/>
              </a:rPr>
              <a:t>either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:</a:t>
            </a:r>
            <a:endParaRPr sz="2600">
              <a:latin typeface="Arial MT"/>
              <a:cs typeface="Arial MT"/>
            </a:endParaRPr>
          </a:p>
          <a:p>
            <a:pPr lvl="2" marL="1155700" marR="204470" indent="-228600">
              <a:lnSpc>
                <a:spcPct val="100000"/>
              </a:lnSpc>
              <a:spcBef>
                <a:spcPts val="5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(1)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 value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existing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primary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key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corresponding</a:t>
            </a:r>
            <a:r>
              <a:rPr dirty="0" sz="2400" spc="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primary key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PK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referenced </a:t>
            </a:r>
            <a:r>
              <a:rPr dirty="0" sz="2400" spc="-6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dirty="0" sz="2400" spc="-2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R2,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u="heavy" sz="2400" spc="-1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 MT"/>
                <a:cs typeface="Arial MT"/>
              </a:rPr>
              <a:t>or</a:t>
            </a:r>
            <a:endParaRPr sz="24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(2)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null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66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In case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(2),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FK in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R1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should</a:t>
            </a:r>
            <a:r>
              <a:rPr dirty="0" sz="2800" spc="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 b="1">
                <a:solidFill>
                  <a:srgbClr val="333399"/>
                </a:solidFill>
                <a:latin typeface="Arial"/>
                <a:cs typeface="Arial"/>
              </a:rPr>
              <a:t>not</a:t>
            </a:r>
            <a:r>
              <a:rPr dirty="0" sz="2800" spc="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part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its</a:t>
            </a:r>
            <a:r>
              <a:rPr dirty="0" sz="28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own</a:t>
            </a:r>
            <a:r>
              <a:rPr dirty="0" sz="28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primary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key.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127761"/>
            <a:ext cx="6503034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Displaying</a:t>
            </a:r>
            <a:r>
              <a:rPr dirty="0" spc="-45"/>
              <a:t> </a:t>
            </a:r>
            <a:r>
              <a:rPr dirty="0" spc="-5"/>
              <a:t>a</a:t>
            </a:r>
            <a:r>
              <a:rPr dirty="0" spc="-15"/>
              <a:t> </a:t>
            </a:r>
            <a:r>
              <a:rPr dirty="0"/>
              <a:t>relational</a:t>
            </a:r>
            <a:r>
              <a:rPr dirty="0" spc="-40"/>
              <a:t> </a:t>
            </a:r>
            <a:r>
              <a:rPr dirty="0" spc="-5"/>
              <a:t>database </a:t>
            </a:r>
            <a:r>
              <a:rPr dirty="0" spc="-985"/>
              <a:t> </a:t>
            </a:r>
            <a:r>
              <a:rPr dirty="0" spc="-5"/>
              <a:t>schema</a:t>
            </a:r>
            <a:r>
              <a:rPr dirty="0" spc="-10"/>
              <a:t> </a:t>
            </a:r>
            <a:r>
              <a:rPr dirty="0" spc="-5"/>
              <a:t>and </a:t>
            </a:r>
            <a:r>
              <a:rPr dirty="0"/>
              <a:t>its</a:t>
            </a:r>
            <a:r>
              <a:rPr dirty="0" spc="-5"/>
              <a:t> </a:t>
            </a:r>
            <a:r>
              <a:rPr dirty="0"/>
              <a:t>constraints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18005"/>
            <a:ext cx="8197215" cy="43180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951865" indent="-342900">
              <a:lnSpc>
                <a:spcPts val="2590"/>
              </a:lnSpc>
              <a:spcBef>
                <a:spcPts val="42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schema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displayed</a:t>
            </a:r>
            <a:r>
              <a:rPr dirty="0" sz="2400" spc="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as a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row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names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735"/>
              </a:lnSpc>
              <a:spcBef>
                <a:spcPts val="254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name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 the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written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above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ts val="2735"/>
              </a:lnSpc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names</a:t>
            </a:r>
            <a:endParaRPr sz="2400">
              <a:latin typeface="Arial MT"/>
              <a:cs typeface="Arial MT"/>
            </a:endParaRPr>
          </a:p>
          <a:p>
            <a:pPr algn="just" marL="355600" indent="-342900">
              <a:lnSpc>
                <a:spcPct val="100000"/>
              </a:lnSpc>
              <a:spcBef>
                <a:spcPts val="2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primary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key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(or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attributes)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will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underlined</a:t>
            </a:r>
            <a:endParaRPr sz="2400">
              <a:latin typeface="Arial MT"/>
              <a:cs typeface="Arial MT"/>
            </a:endParaRPr>
          </a:p>
          <a:p>
            <a:pPr algn="just" marL="355600" marR="25400" indent="-342900">
              <a:lnSpc>
                <a:spcPct val="9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foreign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key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(referential integrity) constraints is displayed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as a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directed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arc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(arrow)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from the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foreign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key attributes to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 referenced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table</a:t>
            </a:r>
            <a:endParaRPr sz="2400">
              <a:latin typeface="Arial MT"/>
              <a:cs typeface="Arial MT"/>
            </a:endParaRPr>
          </a:p>
          <a:p>
            <a:pPr algn="just" lvl="1" marL="756285" indent="-287020">
              <a:lnSpc>
                <a:spcPts val="2510"/>
              </a:lnSpc>
              <a:spcBef>
                <a:spcPts val="259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Can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also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point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referenced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endParaRPr sz="2200">
              <a:latin typeface="Arial MT"/>
              <a:cs typeface="Arial MT"/>
            </a:endParaRPr>
          </a:p>
          <a:p>
            <a:pPr algn="just" marL="756285">
              <a:lnSpc>
                <a:spcPts val="2510"/>
              </a:lnSpc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2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clarity</a:t>
            </a:r>
            <a:endParaRPr sz="2200">
              <a:latin typeface="Arial MT"/>
              <a:cs typeface="Arial MT"/>
            </a:endParaRPr>
          </a:p>
          <a:p>
            <a:pPr marL="355600" marR="753745" indent="-342900">
              <a:lnSpc>
                <a:spcPts val="2590"/>
              </a:lnSpc>
              <a:spcBef>
                <a:spcPts val="62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Next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slide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shows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COMPANY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relational</a:t>
            </a:r>
            <a:r>
              <a:rPr dirty="0" sz="240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schema </a:t>
            </a:r>
            <a:r>
              <a:rPr dirty="0" sz="2400" spc="-65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diagram</a:t>
            </a:r>
            <a:r>
              <a:rPr dirty="0" sz="2400" spc="-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5" b="1">
                <a:solidFill>
                  <a:srgbClr val="333399"/>
                </a:solidFill>
                <a:latin typeface="Arial"/>
                <a:cs typeface="Arial"/>
              </a:rPr>
              <a:t>with</a:t>
            </a:r>
            <a:r>
              <a:rPr dirty="0" sz="2400" spc="-4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referential</a:t>
            </a:r>
            <a:r>
              <a:rPr dirty="0" sz="240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integrity</a:t>
            </a:r>
            <a:r>
              <a:rPr dirty="0" sz="240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constraints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017" y="1272539"/>
            <a:ext cx="6465764" cy="48041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5940" y="468629"/>
            <a:ext cx="76708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/>
              <a:t>Referential</a:t>
            </a:r>
            <a:r>
              <a:rPr dirty="0" sz="2400" spc="20"/>
              <a:t> </a:t>
            </a:r>
            <a:r>
              <a:rPr dirty="0" sz="2400"/>
              <a:t>Integrity</a:t>
            </a:r>
            <a:r>
              <a:rPr dirty="0" sz="2400" spc="5"/>
              <a:t> </a:t>
            </a:r>
            <a:r>
              <a:rPr dirty="0" sz="2400" spc="-5"/>
              <a:t>Constraints</a:t>
            </a:r>
            <a:r>
              <a:rPr dirty="0" sz="2400" spc="5"/>
              <a:t> </a:t>
            </a:r>
            <a:r>
              <a:rPr dirty="0" sz="2400"/>
              <a:t>for</a:t>
            </a:r>
            <a:r>
              <a:rPr dirty="0" sz="2400" spc="5"/>
              <a:t> </a:t>
            </a:r>
            <a:r>
              <a:rPr dirty="0" sz="2400" spc="-30"/>
              <a:t>COMPANY</a:t>
            </a:r>
            <a:r>
              <a:rPr dirty="0" sz="2400" spc="-35"/>
              <a:t> </a:t>
            </a:r>
            <a:r>
              <a:rPr dirty="0" sz="2400" spc="-5"/>
              <a:t>database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5309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Update</a:t>
            </a:r>
            <a:r>
              <a:rPr dirty="0" spc="-35"/>
              <a:t> </a:t>
            </a:r>
            <a:r>
              <a:rPr dirty="0" spc="-5"/>
              <a:t>Operations</a:t>
            </a:r>
            <a:r>
              <a:rPr dirty="0" spc="-10"/>
              <a:t> </a:t>
            </a:r>
            <a:r>
              <a:rPr dirty="0" spc="-5"/>
              <a:t>on</a:t>
            </a:r>
            <a:r>
              <a:rPr dirty="0" spc="-15"/>
              <a:t> </a:t>
            </a:r>
            <a:r>
              <a:rPr dirty="0"/>
              <a:t>Relations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7482"/>
            <a:ext cx="8140065" cy="480568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INSERT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DELETE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MODIFY</a:t>
            </a:r>
            <a:r>
              <a:rPr dirty="0" sz="28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tuple.</a:t>
            </a:r>
            <a:endParaRPr sz="2800">
              <a:latin typeface="Arial MT"/>
              <a:cs typeface="Arial MT"/>
            </a:endParaRPr>
          </a:p>
          <a:p>
            <a:pPr marL="355600" marR="60960" indent="-342900">
              <a:lnSpc>
                <a:spcPct val="100000"/>
              </a:lnSpc>
              <a:spcBef>
                <a:spcPts val="670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Integrity constraints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should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not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be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violated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by the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update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operations.</a:t>
            </a:r>
            <a:endParaRPr sz="2800">
              <a:latin typeface="Arial MT"/>
              <a:cs typeface="Arial MT"/>
            </a:endParaRPr>
          </a:p>
          <a:p>
            <a:pPr marL="355600" marR="1089025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Several update</a:t>
            </a:r>
            <a:r>
              <a:rPr dirty="0" sz="28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operations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have</a:t>
            </a:r>
            <a:r>
              <a:rPr dirty="0" sz="28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be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grouped</a:t>
            </a:r>
            <a:r>
              <a:rPr dirty="0" sz="28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together.</a:t>
            </a:r>
            <a:endParaRPr sz="28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Updates may </a:t>
            </a:r>
            <a:r>
              <a:rPr dirty="0" sz="2800" spc="-5" b="1">
                <a:solidFill>
                  <a:srgbClr val="333399"/>
                </a:solidFill>
                <a:latin typeface="Arial"/>
                <a:cs typeface="Arial"/>
              </a:rPr>
              <a:t>propagate</a:t>
            </a:r>
            <a:r>
              <a:rPr dirty="0" sz="280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to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cause other updates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automatically. This may be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necessary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to maintain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integrity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constraints.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65309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Update</a:t>
            </a:r>
            <a:r>
              <a:rPr dirty="0" spc="-35"/>
              <a:t> </a:t>
            </a:r>
            <a:r>
              <a:rPr dirty="0" spc="-5"/>
              <a:t>Operations</a:t>
            </a:r>
            <a:r>
              <a:rPr dirty="0" spc="-10"/>
              <a:t> </a:t>
            </a:r>
            <a:r>
              <a:rPr dirty="0" spc="-5"/>
              <a:t>on</a:t>
            </a:r>
            <a:r>
              <a:rPr dirty="0" spc="-15"/>
              <a:t> </a:t>
            </a:r>
            <a:r>
              <a:rPr dirty="0"/>
              <a:t>Relations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3058"/>
            <a:ext cx="7903845" cy="3971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In case of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integrity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violation,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several actions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can </a:t>
            </a:r>
            <a:r>
              <a:rPr dirty="0" sz="2800" spc="-76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taken:</a:t>
            </a:r>
            <a:endParaRPr sz="2800">
              <a:latin typeface="Arial MT"/>
              <a:cs typeface="Arial MT"/>
            </a:endParaRPr>
          </a:p>
          <a:p>
            <a:pPr lvl="1" marL="756285" marR="446405" indent="-287020">
              <a:lnSpc>
                <a:spcPct val="100000"/>
              </a:lnSpc>
              <a:spcBef>
                <a:spcPts val="63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Cancel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operation that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causes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violation </a:t>
            </a:r>
            <a:r>
              <a:rPr dirty="0" sz="2600" spc="-7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(RESTRICT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6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REJECT option)</a:t>
            </a:r>
            <a:endParaRPr sz="2600">
              <a:latin typeface="Arial MT"/>
              <a:cs typeface="Arial MT"/>
            </a:endParaRPr>
          </a:p>
          <a:p>
            <a:pPr lvl="1" marL="756285" marR="172720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Perform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operation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but inform</a:t>
            </a:r>
            <a:r>
              <a:rPr dirty="0" sz="26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user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of the </a:t>
            </a:r>
            <a:r>
              <a:rPr dirty="0" sz="2600" spc="-70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violation</a:t>
            </a:r>
            <a:endParaRPr sz="2600">
              <a:latin typeface="Arial MT"/>
              <a:cs typeface="Arial MT"/>
            </a:endParaRPr>
          </a:p>
          <a:p>
            <a:pPr lvl="1" marL="756285" marR="101600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Trigger additional updates so the violation is 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corrected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(CASCADE</a:t>
            </a:r>
            <a:r>
              <a:rPr dirty="0" sz="26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option,</a:t>
            </a:r>
            <a:r>
              <a:rPr dirty="0" sz="26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r>
              <a:rPr dirty="0" sz="26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NULL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option)</a:t>
            </a:r>
            <a:endParaRPr sz="26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625"/>
              </a:spcBef>
              <a:buClr>
                <a:srgbClr val="333399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Execute</a:t>
            </a:r>
            <a:r>
              <a:rPr dirty="0" sz="26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a user-specified</a:t>
            </a:r>
            <a:r>
              <a:rPr dirty="0" sz="26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error-correction</a:t>
            </a:r>
            <a:r>
              <a:rPr dirty="0" sz="26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800000"/>
                </a:solidFill>
                <a:latin typeface="Arial MT"/>
                <a:cs typeface="Arial MT"/>
              </a:rPr>
              <a:t>routine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7595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Possible</a:t>
            </a:r>
            <a:r>
              <a:rPr dirty="0" spc="-25"/>
              <a:t> </a:t>
            </a:r>
            <a:r>
              <a:rPr dirty="0"/>
              <a:t>violations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10"/>
              <a:t> </a:t>
            </a:r>
            <a:r>
              <a:rPr dirty="0" spc="-5"/>
              <a:t>each</a:t>
            </a:r>
            <a:r>
              <a:rPr dirty="0" spc="-10"/>
              <a:t> </a:t>
            </a:r>
            <a:r>
              <a:rPr dirty="0" spc="-5"/>
              <a:t>operation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296"/>
            <a:ext cx="8203565" cy="445325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INSERT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violate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any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constraints: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Domain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constraint: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89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one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values provided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new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is not</a:t>
            </a:r>
            <a:endParaRPr sz="2000">
              <a:latin typeface="Arial MT"/>
              <a:cs typeface="Arial MT"/>
            </a:endParaRPr>
          </a:p>
          <a:p>
            <a:pPr marL="1155700">
              <a:lnSpc>
                <a:spcPct val="100000"/>
              </a:lnSpc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specified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domain</a:t>
            </a:r>
            <a:endParaRPr sz="20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constraint: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 key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new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already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exists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endParaRPr sz="2000">
              <a:latin typeface="Arial MT"/>
              <a:cs typeface="Arial MT"/>
            </a:endParaRPr>
          </a:p>
          <a:p>
            <a:pPr marL="1155700">
              <a:lnSpc>
                <a:spcPct val="100000"/>
              </a:lnSpc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another</a:t>
            </a:r>
            <a:r>
              <a:rPr dirty="0" sz="20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endParaRPr sz="20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Referential integrity: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 foreign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key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new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references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primary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key</a:t>
            </a:r>
            <a:endParaRPr sz="2000">
              <a:latin typeface="Arial MT"/>
              <a:cs typeface="Arial MT"/>
            </a:endParaRPr>
          </a:p>
          <a:p>
            <a:pPr marL="1155700">
              <a:lnSpc>
                <a:spcPct val="100000"/>
              </a:lnSpc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value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does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not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exist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referenced</a:t>
            </a:r>
            <a:r>
              <a:rPr dirty="0" sz="20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endParaRPr sz="20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Entity</a:t>
            </a:r>
            <a:r>
              <a:rPr dirty="0" sz="22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integrity: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if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primary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key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null in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new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tuple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7595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Possible</a:t>
            </a:r>
            <a:r>
              <a:rPr dirty="0" spc="-25"/>
              <a:t> </a:t>
            </a:r>
            <a:r>
              <a:rPr dirty="0"/>
              <a:t>violations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10"/>
              <a:t> </a:t>
            </a:r>
            <a:r>
              <a:rPr dirty="0" spc="-5"/>
              <a:t>each</a:t>
            </a:r>
            <a:r>
              <a:rPr dirty="0" spc="-10"/>
              <a:t> </a:t>
            </a:r>
            <a:r>
              <a:rPr dirty="0" spc="-5"/>
              <a:t>operation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296"/>
            <a:ext cx="8103234" cy="414718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DELETE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violate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only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referential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integrity: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If the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200" spc="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tuple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being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deleted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is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referenced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from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other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endParaRPr sz="2200">
              <a:latin typeface="Arial MT"/>
              <a:cs typeface="Arial MT"/>
            </a:endParaRPr>
          </a:p>
          <a:p>
            <a:pPr lvl="2" marL="1155700" marR="37465" indent="-228600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remedied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several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actions: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RESTRICT,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CASCADE, </a:t>
            </a:r>
            <a:r>
              <a:rPr dirty="0" sz="2000" spc="-5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 NULL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(see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Chapter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6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more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details)</a:t>
            </a:r>
            <a:endParaRPr sz="2000">
              <a:latin typeface="Arial MT"/>
              <a:cs typeface="Arial MT"/>
            </a:endParaRPr>
          </a:p>
          <a:p>
            <a:pPr lvl="3" marL="1612900" indent="-229235">
              <a:lnSpc>
                <a:spcPct val="100000"/>
              </a:lnSpc>
              <a:spcBef>
                <a:spcPts val="440"/>
              </a:spcBef>
              <a:buClr>
                <a:srgbClr val="333399"/>
              </a:buClr>
              <a:buSzPct val="55555"/>
              <a:buFont typeface="Wingdings"/>
              <a:buChar char=""/>
              <a:tabLst>
                <a:tab pos="1612900" algn="l"/>
                <a:tab pos="1613535" algn="l"/>
              </a:tabLst>
            </a:pP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RESTRICT</a:t>
            </a:r>
            <a:r>
              <a:rPr dirty="0" sz="18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option: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reject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deletion</a:t>
            </a:r>
            <a:endParaRPr sz="1800">
              <a:latin typeface="Arial MT"/>
              <a:cs typeface="Arial MT"/>
            </a:endParaRPr>
          </a:p>
          <a:p>
            <a:pPr lvl="3" marL="1612900" indent="-229235">
              <a:lnSpc>
                <a:spcPct val="100000"/>
              </a:lnSpc>
              <a:spcBef>
                <a:spcPts val="434"/>
              </a:spcBef>
              <a:buClr>
                <a:srgbClr val="333399"/>
              </a:buClr>
              <a:buSzPct val="55555"/>
              <a:buFont typeface="Wingdings"/>
              <a:buChar char=""/>
              <a:tabLst>
                <a:tab pos="1612900" algn="l"/>
                <a:tab pos="1613535" algn="l"/>
              </a:tabLst>
            </a:pP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CASCADE</a:t>
            </a:r>
            <a:r>
              <a:rPr dirty="0" sz="18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option: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propagate</a:t>
            </a:r>
            <a:r>
              <a:rPr dirty="0" sz="18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new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into</a:t>
            </a:r>
            <a:r>
              <a:rPr dirty="0" sz="18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1612900">
              <a:lnSpc>
                <a:spcPct val="100000"/>
              </a:lnSpc>
            </a:pP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foreign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keys</a:t>
            </a:r>
            <a:r>
              <a:rPr dirty="0" sz="18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of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8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referencing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tuples</a:t>
            </a:r>
            <a:endParaRPr sz="1800">
              <a:latin typeface="Arial MT"/>
              <a:cs typeface="Arial MT"/>
            </a:endParaRPr>
          </a:p>
          <a:p>
            <a:pPr lvl="3" marL="1612900" marR="84455" indent="-228600">
              <a:lnSpc>
                <a:spcPct val="100000"/>
              </a:lnSpc>
              <a:spcBef>
                <a:spcPts val="430"/>
              </a:spcBef>
              <a:buClr>
                <a:srgbClr val="333399"/>
              </a:buClr>
              <a:buSzPct val="55555"/>
              <a:buFont typeface="Wingdings"/>
              <a:buChar char=""/>
              <a:tabLst>
                <a:tab pos="1612900" algn="l"/>
                <a:tab pos="1613535" algn="l"/>
              </a:tabLst>
            </a:pP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NULL</a:t>
            </a:r>
            <a:r>
              <a:rPr dirty="0" sz="18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option:</a:t>
            </a:r>
            <a:r>
              <a:rPr dirty="0" sz="18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set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foreign</a:t>
            </a:r>
            <a:r>
              <a:rPr dirty="0" sz="18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keys</a:t>
            </a:r>
            <a:r>
              <a:rPr dirty="0" sz="18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8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referencing</a:t>
            </a:r>
            <a:r>
              <a:rPr dirty="0" sz="18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tuples </a:t>
            </a:r>
            <a:r>
              <a:rPr dirty="0" sz="1800" spc="-484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1800" spc="-5">
                <a:solidFill>
                  <a:srgbClr val="800000"/>
                </a:solidFill>
                <a:latin typeface="Arial MT"/>
                <a:cs typeface="Arial MT"/>
              </a:rPr>
              <a:t> NULL</a:t>
            </a:r>
            <a:endParaRPr sz="1800">
              <a:latin typeface="Arial MT"/>
              <a:cs typeface="Arial MT"/>
            </a:endParaRPr>
          </a:p>
          <a:p>
            <a:pPr lvl="1" marL="286385" marR="637540" indent="-286385">
              <a:lnSpc>
                <a:spcPct val="100000"/>
              </a:lnSpc>
              <a:spcBef>
                <a:spcPts val="51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2863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One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above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options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must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specified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 during</a:t>
            </a:r>
            <a:endParaRPr sz="2200">
              <a:latin typeface="Arial MT"/>
              <a:cs typeface="Arial MT"/>
            </a:endParaRPr>
          </a:p>
          <a:p>
            <a:pPr algn="ctr" marR="709295">
              <a:lnSpc>
                <a:spcPct val="100000"/>
              </a:lnSpc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database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design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foreign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constraint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9395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Informal</a:t>
            </a:r>
            <a:r>
              <a:rPr dirty="0" spc="-50"/>
              <a:t> </a:t>
            </a:r>
            <a:r>
              <a:rPr dirty="0"/>
              <a:t>Definitions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645666"/>
            <a:ext cx="8004175" cy="393890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90033"/>
              </a:buClr>
              <a:buSzPct val="5869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Informally,</a:t>
            </a:r>
            <a:r>
              <a:rPr dirty="0" sz="23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300" b="1">
                <a:solidFill>
                  <a:srgbClr val="333399"/>
                </a:solidFill>
                <a:latin typeface="Arial"/>
                <a:cs typeface="Arial"/>
              </a:rPr>
              <a:t>relation</a:t>
            </a:r>
            <a:r>
              <a:rPr dirty="0" sz="2300" spc="-3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looks</a:t>
            </a:r>
            <a:r>
              <a:rPr dirty="0" sz="23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like</a:t>
            </a:r>
            <a:r>
              <a:rPr dirty="0" sz="23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3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b="1">
                <a:solidFill>
                  <a:srgbClr val="333399"/>
                </a:solidFill>
                <a:latin typeface="Arial"/>
                <a:cs typeface="Arial"/>
              </a:rPr>
              <a:t>table</a:t>
            </a:r>
            <a:r>
              <a:rPr dirty="0" sz="2300" spc="-3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3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333399"/>
                </a:solidFill>
                <a:latin typeface="Arial MT"/>
                <a:cs typeface="Arial MT"/>
              </a:rPr>
              <a:t>values.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90033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90033"/>
              </a:buClr>
              <a:buSzPct val="5869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3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3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typically</a:t>
            </a:r>
            <a:r>
              <a:rPr dirty="0" sz="23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contains</a:t>
            </a:r>
            <a:r>
              <a:rPr dirty="0" sz="23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3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b="1">
                <a:solidFill>
                  <a:srgbClr val="333399"/>
                </a:solidFill>
                <a:latin typeface="Arial"/>
                <a:cs typeface="Arial"/>
              </a:rPr>
              <a:t>set</a:t>
            </a:r>
            <a:r>
              <a:rPr dirty="0" sz="2300" spc="-2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300" b="1">
                <a:solidFill>
                  <a:srgbClr val="333399"/>
                </a:solidFill>
                <a:latin typeface="Arial"/>
                <a:cs typeface="Arial"/>
              </a:rPr>
              <a:t>of</a:t>
            </a:r>
            <a:r>
              <a:rPr dirty="0" sz="2300" spc="-2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300" spc="5" b="1">
                <a:solidFill>
                  <a:srgbClr val="333399"/>
                </a:solidFill>
                <a:latin typeface="Arial"/>
                <a:cs typeface="Arial"/>
              </a:rPr>
              <a:t>rows</a:t>
            </a:r>
            <a:r>
              <a:rPr dirty="0" sz="2300" spc="5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90033"/>
              </a:buClr>
              <a:buFont typeface="Wingdings"/>
              <a:buChar char="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485"/>
              </a:lnSpc>
              <a:buClr>
                <a:srgbClr val="990033"/>
              </a:buClr>
              <a:buSzPct val="5869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3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dirty="0" sz="23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elements</a:t>
            </a:r>
            <a:r>
              <a:rPr dirty="0" sz="23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in each</a:t>
            </a:r>
            <a:r>
              <a:rPr dirty="0" sz="23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b="1">
                <a:solidFill>
                  <a:srgbClr val="333399"/>
                </a:solidFill>
                <a:latin typeface="Arial"/>
                <a:cs typeface="Arial"/>
              </a:rPr>
              <a:t>row</a:t>
            </a:r>
            <a:r>
              <a:rPr dirty="0" sz="2300" spc="-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represent</a:t>
            </a:r>
            <a:r>
              <a:rPr dirty="0" sz="23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certain</a:t>
            </a:r>
            <a:r>
              <a:rPr dirty="0" sz="23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facts</a:t>
            </a:r>
            <a:endParaRPr sz="2300">
              <a:latin typeface="Arial MT"/>
              <a:cs typeface="Arial MT"/>
            </a:endParaRPr>
          </a:p>
          <a:p>
            <a:pPr marL="355600">
              <a:lnSpc>
                <a:spcPts val="2485"/>
              </a:lnSpc>
            </a:pP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3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correspond</a:t>
            </a:r>
            <a:r>
              <a:rPr dirty="0" sz="2300" spc="-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3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3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real-world</a:t>
            </a:r>
            <a:r>
              <a:rPr dirty="0" sz="23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b="1">
                <a:solidFill>
                  <a:srgbClr val="333399"/>
                </a:solidFill>
                <a:latin typeface="Arial"/>
                <a:cs typeface="Arial"/>
              </a:rPr>
              <a:t>entity</a:t>
            </a:r>
            <a:r>
              <a:rPr dirty="0" sz="2300" spc="-3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3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b="1">
                <a:solidFill>
                  <a:srgbClr val="333399"/>
                </a:solidFill>
                <a:latin typeface="Arial"/>
                <a:cs typeface="Arial"/>
              </a:rPr>
              <a:t>relationship</a:t>
            </a:r>
            <a:endParaRPr sz="23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SzPct val="54347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300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3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3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800000"/>
                </a:solidFill>
                <a:latin typeface="Arial MT"/>
                <a:cs typeface="Arial MT"/>
              </a:rPr>
              <a:t>formal</a:t>
            </a:r>
            <a:r>
              <a:rPr dirty="0" sz="23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800000"/>
                </a:solidFill>
                <a:latin typeface="Arial MT"/>
                <a:cs typeface="Arial MT"/>
              </a:rPr>
              <a:t>model,</a:t>
            </a:r>
            <a:r>
              <a:rPr dirty="0" sz="23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800000"/>
                </a:solidFill>
                <a:latin typeface="Arial MT"/>
                <a:cs typeface="Arial MT"/>
              </a:rPr>
              <a:t>rows</a:t>
            </a:r>
            <a:r>
              <a:rPr dirty="0" sz="23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3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800000"/>
                </a:solidFill>
                <a:latin typeface="Arial MT"/>
                <a:cs typeface="Arial MT"/>
              </a:rPr>
              <a:t>called</a:t>
            </a:r>
            <a:r>
              <a:rPr dirty="0" sz="23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b="1">
                <a:solidFill>
                  <a:srgbClr val="800000"/>
                </a:solidFill>
                <a:latin typeface="Arial"/>
                <a:cs typeface="Arial"/>
              </a:rPr>
              <a:t>tuples</a:t>
            </a:r>
            <a:endParaRPr sz="21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har char=""/>
            </a:pPr>
            <a:endParaRPr sz="2150">
              <a:latin typeface="Arial"/>
              <a:cs typeface="Arial"/>
            </a:endParaRPr>
          </a:p>
          <a:p>
            <a:pPr marL="355600" indent="-342900">
              <a:lnSpc>
                <a:spcPts val="2485"/>
              </a:lnSpc>
              <a:buClr>
                <a:srgbClr val="990033"/>
              </a:buClr>
              <a:buSzPct val="5869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3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b="1">
                <a:solidFill>
                  <a:srgbClr val="333399"/>
                </a:solidFill>
                <a:latin typeface="Arial"/>
                <a:cs typeface="Arial"/>
              </a:rPr>
              <a:t>column</a:t>
            </a:r>
            <a:r>
              <a:rPr dirty="0" sz="2300" spc="-3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has</a:t>
            </a:r>
            <a:r>
              <a:rPr dirty="0" sz="23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a column</a:t>
            </a:r>
            <a:r>
              <a:rPr dirty="0" sz="23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333399"/>
                </a:solidFill>
                <a:latin typeface="Arial MT"/>
                <a:cs typeface="Arial MT"/>
              </a:rPr>
              <a:t>header</a:t>
            </a:r>
            <a:r>
              <a:rPr dirty="0" sz="23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3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spc="-5">
                <a:solidFill>
                  <a:srgbClr val="333399"/>
                </a:solidFill>
                <a:latin typeface="Arial MT"/>
                <a:cs typeface="Arial MT"/>
              </a:rPr>
              <a:t>gives</a:t>
            </a:r>
            <a:r>
              <a:rPr dirty="0" sz="23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3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indication</a:t>
            </a:r>
            <a:endParaRPr sz="2300">
              <a:latin typeface="Arial MT"/>
              <a:cs typeface="Arial MT"/>
            </a:endParaRPr>
          </a:p>
          <a:p>
            <a:pPr marL="355600">
              <a:lnSpc>
                <a:spcPts val="2485"/>
              </a:lnSpc>
            </a:pP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3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3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meaning</a:t>
            </a:r>
            <a:r>
              <a:rPr dirty="0" sz="23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3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3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dirty="0" sz="23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items</a:t>
            </a:r>
            <a:r>
              <a:rPr dirty="0" sz="23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3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that</a:t>
            </a:r>
            <a:r>
              <a:rPr dirty="0" sz="23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column</a:t>
            </a:r>
            <a:endParaRPr sz="2300">
              <a:latin typeface="Arial MT"/>
              <a:cs typeface="Arial MT"/>
            </a:endParaRPr>
          </a:p>
          <a:p>
            <a:pPr lvl="1" marL="756285" indent="-287020">
              <a:lnSpc>
                <a:spcPts val="2270"/>
              </a:lnSpc>
              <a:spcBef>
                <a:spcPts val="10"/>
              </a:spcBef>
              <a:buClr>
                <a:srgbClr val="333399"/>
              </a:buClr>
              <a:buSzPct val="5476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In the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formal</a:t>
            </a:r>
            <a:r>
              <a:rPr dirty="0" sz="21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model, </a:t>
            </a:r>
            <a:r>
              <a:rPr dirty="0" sz="21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1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column header is</a:t>
            </a:r>
            <a:r>
              <a:rPr dirty="0" sz="21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called</a:t>
            </a:r>
            <a:r>
              <a:rPr dirty="0" sz="21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endParaRPr sz="2100">
              <a:latin typeface="Arial MT"/>
              <a:cs typeface="Arial MT"/>
            </a:endParaRPr>
          </a:p>
          <a:p>
            <a:pPr marL="756285">
              <a:lnSpc>
                <a:spcPts val="2270"/>
              </a:lnSpc>
            </a:pPr>
            <a:r>
              <a:rPr dirty="0" sz="2100" spc="-5" b="1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dirty="0" sz="210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100" spc="-5" b="1">
                <a:solidFill>
                  <a:srgbClr val="800000"/>
                </a:solidFill>
                <a:latin typeface="Arial"/>
                <a:cs typeface="Arial"/>
              </a:rPr>
              <a:t>name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r>
              <a:rPr dirty="0" sz="21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just</a:t>
            </a:r>
            <a:r>
              <a:rPr dirty="0" sz="21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100" spc="-5" b="1">
                <a:solidFill>
                  <a:srgbClr val="800000"/>
                </a:solidFill>
                <a:latin typeface="Arial"/>
                <a:cs typeface="Arial"/>
              </a:rPr>
              <a:t>attribute</a:t>
            </a:r>
            <a:r>
              <a:rPr dirty="0" sz="2100" spc="-5">
                <a:solidFill>
                  <a:srgbClr val="800000"/>
                </a:solidFill>
                <a:latin typeface="Arial MT"/>
                <a:cs typeface="Arial MT"/>
              </a:rPr>
              <a:t>)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75958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Possible</a:t>
            </a:r>
            <a:r>
              <a:rPr dirty="0" spc="-25"/>
              <a:t> </a:t>
            </a:r>
            <a:r>
              <a:rPr dirty="0"/>
              <a:t>violations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10"/>
              <a:t> </a:t>
            </a:r>
            <a:r>
              <a:rPr dirty="0" spc="-5"/>
              <a:t>each</a:t>
            </a:r>
            <a:r>
              <a:rPr dirty="0" spc="-10"/>
              <a:t> </a:t>
            </a:r>
            <a:r>
              <a:rPr dirty="0" spc="-5"/>
              <a:t>operation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7905750" cy="4233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UPDATE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violate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domain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constraint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NOT 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NULL </a:t>
            </a:r>
            <a:r>
              <a:rPr dirty="0" sz="2400" spc="-6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constraint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being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modified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Any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other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constraints may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also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be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violated,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depending</a:t>
            </a:r>
            <a:r>
              <a:rPr dirty="0" sz="2400" spc="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on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the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being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updated: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Updating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primary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(PK):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Similar to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 a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DELETE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followed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INSERT</a:t>
            </a:r>
            <a:endParaRPr sz="20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Need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specify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similar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options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DELETE</a:t>
            </a:r>
            <a:endParaRPr sz="20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Updating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foreign key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(FK):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May</a:t>
            </a:r>
            <a:r>
              <a:rPr dirty="0" sz="2000" spc="-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violate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referential</a:t>
            </a:r>
            <a:r>
              <a:rPr dirty="0" sz="2000" spc="-5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integrity</a:t>
            </a:r>
            <a:endParaRPr sz="20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Updating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ordinary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(neither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PK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nor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FK):</a:t>
            </a:r>
            <a:endParaRPr sz="22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490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5700" algn="l"/>
                <a:tab pos="1156335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Can</a:t>
            </a:r>
            <a:r>
              <a:rPr dirty="0" sz="2000" spc="-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only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violate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domain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constraints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58521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In-Class</a:t>
            </a:r>
            <a:r>
              <a:rPr dirty="0" spc="-80"/>
              <a:t> </a:t>
            </a:r>
            <a:r>
              <a:rPr dirty="0"/>
              <a:t>Exercise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" y="1606296"/>
            <a:ext cx="8534400" cy="4217035"/>
          </a:xfrm>
          <a:custGeom>
            <a:avLst/>
            <a:gdLst/>
            <a:ahLst/>
            <a:cxnLst/>
            <a:rect l="l" t="t" r="r" b="b"/>
            <a:pathLst>
              <a:path w="8534400" h="4217035">
                <a:moveTo>
                  <a:pt x="0" y="4216908"/>
                </a:moveTo>
                <a:lnTo>
                  <a:pt x="8534400" y="4216908"/>
                </a:lnTo>
                <a:lnTo>
                  <a:pt x="8534400" y="0"/>
                </a:lnTo>
                <a:lnTo>
                  <a:pt x="0" y="0"/>
                </a:lnTo>
                <a:lnTo>
                  <a:pt x="0" y="4216908"/>
                </a:lnTo>
                <a:close/>
              </a:path>
            </a:pathLst>
          </a:custGeom>
          <a:ln w="9144">
            <a:solidFill>
              <a:srgbClr val="9900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7340" y="1478336"/>
            <a:ext cx="7536815" cy="429450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2000" spc="-25">
                <a:solidFill>
                  <a:srgbClr val="333399"/>
                </a:solidFill>
                <a:latin typeface="Times New Roman"/>
                <a:cs typeface="Times New Roman"/>
              </a:rPr>
              <a:t>(Taken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from</a:t>
            </a:r>
            <a:r>
              <a:rPr dirty="0" sz="2000" spc="-5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Exercise</a:t>
            </a:r>
            <a:r>
              <a:rPr dirty="0" sz="2000" spc="-3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5.15)</a:t>
            </a:r>
            <a:endParaRPr sz="2000">
              <a:latin typeface="Times New Roman"/>
              <a:cs typeface="Times New Roman"/>
            </a:endParaRPr>
          </a:p>
          <a:p>
            <a:pPr marL="12700" marR="43815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Consider</a:t>
            </a:r>
            <a:r>
              <a:rPr dirty="0" sz="2000" spc="-3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dirty="0" sz="2000" spc="-2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following</a:t>
            </a:r>
            <a:r>
              <a:rPr dirty="0" sz="2000" spc="-4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relations</a:t>
            </a:r>
            <a:r>
              <a:rPr dirty="0" sz="2000" spc="-3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dirty="0" sz="2000" spc="-3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a database</a:t>
            </a:r>
            <a:r>
              <a:rPr dirty="0" sz="2000" spc="-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that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keeps</a:t>
            </a:r>
            <a:r>
              <a:rPr dirty="0" sz="200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track</a:t>
            </a:r>
            <a:r>
              <a:rPr dirty="0" sz="200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student </a:t>
            </a:r>
            <a:r>
              <a:rPr dirty="0" sz="2000" spc="-484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Times New Roman"/>
                <a:cs typeface="Times New Roman"/>
              </a:rPr>
              <a:t>enrollment</a:t>
            </a:r>
            <a:r>
              <a:rPr dirty="0" sz="2000" spc="-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in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courses</a:t>
            </a:r>
            <a:r>
              <a:rPr dirty="0" sz="2000" spc="-3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and</a:t>
            </a:r>
            <a:r>
              <a:rPr dirty="0" sz="200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333399"/>
                </a:solidFill>
                <a:latin typeface="Times New Roman"/>
                <a:cs typeface="Times New Roman"/>
              </a:rPr>
              <a:t>books</a:t>
            </a:r>
            <a:r>
              <a:rPr dirty="0" sz="2000" spc="-3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adopted</a:t>
            </a:r>
            <a:r>
              <a:rPr dirty="0" sz="2000" spc="-4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dirty="0" sz="200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each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course: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STUDENT(</a:t>
            </a:r>
            <a:r>
              <a:rPr dirty="0" u="sng" sz="20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Times New Roman"/>
                <a:cs typeface="Times New Roman"/>
              </a:rPr>
              <a:t>SSN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,</a:t>
            </a:r>
            <a:r>
              <a:rPr dirty="0" sz="2000" spc="-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Times New Roman"/>
                <a:cs typeface="Times New Roman"/>
              </a:rPr>
              <a:t>Name,</a:t>
            </a:r>
            <a:r>
              <a:rPr dirty="0" sz="2000" spc="1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15">
                <a:solidFill>
                  <a:srgbClr val="333399"/>
                </a:solidFill>
                <a:latin typeface="Times New Roman"/>
                <a:cs typeface="Times New Roman"/>
              </a:rPr>
              <a:t>Major,</a:t>
            </a:r>
            <a:r>
              <a:rPr dirty="0" sz="2000" spc="-4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Times New Roman"/>
                <a:cs typeface="Times New Roman"/>
              </a:rPr>
              <a:t>Bdate)</a:t>
            </a:r>
            <a:endParaRPr sz="2000">
              <a:latin typeface="Times New Roman"/>
              <a:cs typeface="Times New Roman"/>
            </a:endParaRPr>
          </a:p>
          <a:p>
            <a:pPr marL="12700" marR="3260090">
              <a:lnSpc>
                <a:spcPct val="150000"/>
              </a:lnSpc>
              <a:spcBef>
                <a:spcPts val="5"/>
              </a:spcBef>
            </a:pP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COURSE(</a:t>
            </a:r>
            <a:r>
              <a:rPr dirty="0" u="sng" sz="20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Times New Roman"/>
                <a:cs typeface="Times New Roman"/>
              </a:rPr>
              <a:t>Course#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, </a:t>
            </a:r>
            <a:r>
              <a:rPr dirty="0" sz="2000" spc="-5">
                <a:solidFill>
                  <a:srgbClr val="333399"/>
                </a:solidFill>
                <a:latin typeface="Times New Roman"/>
                <a:cs typeface="Times New Roman"/>
              </a:rPr>
              <a:t>Cname,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Dept) </a:t>
            </a:r>
            <a:r>
              <a:rPr dirty="0" sz="2000" spc="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ENROLL(</a:t>
            </a:r>
            <a:r>
              <a:rPr dirty="0" u="sng" sz="20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Times New Roman"/>
                <a:cs typeface="Times New Roman"/>
              </a:rPr>
              <a:t>SSN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,</a:t>
            </a:r>
            <a:r>
              <a:rPr dirty="0" sz="2000" spc="-2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u="sng" sz="20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Times New Roman"/>
                <a:cs typeface="Times New Roman"/>
              </a:rPr>
              <a:t>Course#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,</a:t>
            </a:r>
            <a:r>
              <a:rPr dirty="0" sz="2000" spc="-3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u="sng" sz="2000" spc="-1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Times New Roman"/>
                <a:cs typeface="Times New Roman"/>
              </a:rPr>
              <a:t>Quarter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,</a:t>
            </a:r>
            <a:r>
              <a:rPr dirty="0" sz="2000" spc="-3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Grade)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BOOK_ADOPTION(</a:t>
            </a:r>
            <a:r>
              <a:rPr dirty="0" u="sng" sz="20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Times New Roman"/>
                <a:cs typeface="Times New Roman"/>
              </a:rPr>
              <a:t>Course#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,</a:t>
            </a:r>
            <a:r>
              <a:rPr dirty="0" sz="2000" spc="-4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u="sng" sz="2000" spc="-1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Times New Roman"/>
                <a:cs typeface="Times New Roman"/>
              </a:rPr>
              <a:t>Quarter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,</a:t>
            </a:r>
            <a:r>
              <a:rPr dirty="0" sz="2000" spc="-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Book_ISBN)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TEXT(</a:t>
            </a:r>
            <a:r>
              <a:rPr dirty="0" u="sng" sz="200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Times New Roman"/>
                <a:cs typeface="Times New Roman"/>
              </a:rPr>
              <a:t>Book_ISBN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,</a:t>
            </a:r>
            <a:r>
              <a:rPr dirty="0" sz="2000" spc="-1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Book_Title,</a:t>
            </a:r>
            <a:r>
              <a:rPr dirty="0" sz="2000" spc="-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Times New Roman"/>
                <a:cs typeface="Times New Roman"/>
              </a:rPr>
              <a:t>Publisher,</a:t>
            </a:r>
            <a:r>
              <a:rPr dirty="0" sz="2000" spc="-135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33399"/>
                </a:solidFill>
                <a:latin typeface="Times New Roman"/>
                <a:cs typeface="Times New Roman"/>
              </a:rPr>
              <a:t>Author)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Draw</a:t>
            </a:r>
            <a:r>
              <a:rPr dirty="0" sz="2000" spc="-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dirty="0" sz="2000" spc="-5" b="1">
                <a:solidFill>
                  <a:srgbClr val="333399"/>
                </a:solidFill>
                <a:latin typeface="Times New Roman"/>
                <a:cs typeface="Times New Roman"/>
              </a:rPr>
              <a:t> relational</a:t>
            </a:r>
            <a:r>
              <a:rPr dirty="0" sz="2000" spc="-4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schema</a:t>
            </a:r>
            <a:r>
              <a:rPr dirty="0" sz="2000" spc="-3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diagram</a:t>
            </a:r>
            <a:r>
              <a:rPr dirty="0" sz="2000" spc="-3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specifying</a:t>
            </a:r>
            <a:r>
              <a:rPr dirty="0" sz="2000" spc="-4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the</a:t>
            </a:r>
            <a:r>
              <a:rPr dirty="0" sz="2000" spc="-1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spc="-5" b="1">
                <a:solidFill>
                  <a:srgbClr val="333399"/>
                </a:solidFill>
                <a:latin typeface="Times New Roman"/>
                <a:cs typeface="Times New Roman"/>
              </a:rPr>
              <a:t>foreign</a:t>
            </a:r>
            <a:r>
              <a:rPr dirty="0" sz="2000" spc="-3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keys</a:t>
            </a:r>
            <a:r>
              <a:rPr dirty="0" sz="2000" spc="-1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for</a:t>
            </a:r>
            <a:r>
              <a:rPr dirty="0" sz="2000" spc="-60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solidFill>
                  <a:srgbClr val="333399"/>
                </a:solidFill>
                <a:latin typeface="Times New Roman"/>
                <a:cs typeface="Times New Roman"/>
              </a:rPr>
              <a:t>schema.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4496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Example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5"/>
              <a:t>a</a:t>
            </a:r>
            <a:r>
              <a:rPr dirty="0" spc="-10"/>
              <a:t> </a:t>
            </a:r>
            <a:r>
              <a:rPr dirty="0" spc="-5"/>
              <a:t>Relation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492" y="2295144"/>
            <a:ext cx="8461832" cy="30784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39395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Informal</a:t>
            </a:r>
            <a:r>
              <a:rPr dirty="0" spc="-50"/>
              <a:t> </a:t>
            </a:r>
            <a:r>
              <a:rPr dirty="0"/>
              <a:t>Definitions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65309"/>
            <a:ext cx="8109584" cy="3973829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lr>
                <a:srgbClr val="990033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Key of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8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5">
                <a:solidFill>
                  <a:srgbClr val="333399"/>
                </a:solidFill>
                <a:latin typeface="Arial MT"/>
                <a:cs typeface="Arial MT"/>
              </a:rPr>
              <a:t>Relation:</a:t>
            </a:r>
            <a:endParaRPr sz="2800">
              <a:latin typeface="Arial MT"/>
              <a:cs typeface="Arial MT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610"/>
              </a:spcBef>
              <a:buClr>
                <a:srgbClr val="333399"/>
              </a:buClr>
              <a:buSzPct val="54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Each row</a:t>
            </a:r>
            <a:r>
              <a:rPr dirty="0" sz="25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has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value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dirty="0" sz="25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item</a:t>
            </a:r>
            <a:r>
              <a:rPr dirty="0" sz="25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(or</a:t>
            </a:r>
            <a:r>
              <a:rPr dirty="0" sz="25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r>
              <a:rPr dirty="0" sz="25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items) </a:t>
            </a:r>
            <a:r>
              <a:rPr dirty="0" sz="2500" spc="-6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5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uniquely</a:t>
            </a:r>
            <a:r>
              <a:rPr dirty="0" sz="25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identifies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5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row</a:t>
            </a:r>
            <a:r>
              <a:rPr dirty="0" sz="25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5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table</a:t>
            </a:r>
            <a:endParaRPr sz="25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55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dirty="0" sz="2300" spc="-6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3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i="1">
                <a:solidFill>
                  <a:srgbClr val="333399"/>
                </a:solidFill>
                <a:latin typeface="Arial"/>
                <a:cs typeface="Arial"/>
              </a:rPr>
              <a:t>key</a:t>
            </a:r>
            <a:endParaRPr sz="23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600"/>
              </a:spcBef>
              <a:buClr>
                <a:srgbClr val="333399"/>
              </a:buClr>
              <a:buSzPct val="54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In the</a:t>
            </a:r>
            <a:r>
              <a:rPr dirty="0" sz="25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STUDENT table,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SSN</a:t>
            </a:r>
            <a:r>
              <a:rPr dirty="0" sz="25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is the</a:t>
            </a:r>
            <a:r>
              <a:rPr dirty="0" sz="25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key</a:t>
            </a:r>
            <a:endParaRPr sz="25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333399"/>
              </a:buClr>
              <a:buFont typeface="Wingdings"/>
              <a:buChar char=""/>
            </a:pPr>
            <a:endParaRPr sz="3650">
              <a:latin typeface="Arial MT"/>
              <a:cs typeface="Arial MT"/>
            </a:endParaRPr>
          </a:p>
          <a:p>
            <a:pPr lvl="1" marL="756285" marR="800735" indent="-287020">
              <a:lnSpc>
                <a:spcPct val="100000"/>
              </a:lnSpc>
              <a:buClr>
                <a:srgbClr val="333399"/>
              </a:buClr>
              <a:buSzPct val="54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Sometimes</a:t>
            </a:r>
            <a:r>
              <a:rPr dirty="0" sz="25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row-ids</a:t>
            </a:r>
            <a:r>
              <a:rPr dirty="0" sz="25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5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sequential</a:t>
            </a:r>
            <a:r>
              <a:rPr dirty="0" sz="25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numbers</a:t>
            </a:r>
            <a:r>
              <a:rPr dirty="0" sz="25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are </a:t>
            </a:r>
            <a:r>
              <a:rPr dirty="0" sz="2500" spc="-68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assigned</a:t>
            </a:r>
            <a:r>
              <a:rPr dirty="0" sz="25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keys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5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identify</a:t>
            </a:r>
            <a:r>
              <a:rPr dirty="0" sz="25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5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rows</a:t>
            </a:r>
            <a:r>
              <a:rPr dirty="0" sz="25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25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500" spc="-5">
                <a:solidFill>
                  <a:srgbClr val="800000"/>
                </a:solidFill>
                <a:latin typeface="Arial MT"/>
                <a:cs typeface="Arial MT"/>
              </a:rPr>
              <a:t>table</a:t>
            </a:r>
            <a:endParaRPr sz="25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555"/>
              </a:spcBef>
              <a:buClr>
                <a:srgbClr val="990033"/>
              </a:buClr>
              <a:buSzPct val="50000"/>
              <a:buFont typeface="Wingdings"/>
              <a:buChar char=""/>
              <a:tabLst>
                <a:tab pos="1156335" algn="l"/>
              </a:tabLst>
            </a:pP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Called</a:t>
            </a:r>
            <a:r>
              <a:rPr dirty="0" sz="23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i="1">
                <a:solidFill>
                  <a:srgbClr val="333399"/>
                </a:solidFill>
                <a:latin typeface="Arial"/>
                <a:cs typeface="Arial"/>
              </a:rPr>
              <a:t>artificial</a:t>
            </a:r>
            <a:r>
              <a:rPr dirty="0" sz="2300" spc="-5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300" i="1">
                <a:solidFill>
                  <a:srgbClr val="333399"/>
                </a:solidFill>
                <a:latin typeface="Arial"/>
                <a:cs typeface="Arial"/>
              </a:rPr>
              <a:t>key</a:t>
            </a:r>
            <a:r>
              <a:rPr dirty="0" sz="2300" spc="-15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3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3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300" i="1">
                <a:solidFill>
                  <a:srgbClr val="333399"/>
                </a:solidFill>
                <a:latin typeface="Arial"/>
                <a:cs typeface="Arial"/>
              </a:rPr>
              <a:t>surrogate</a:t>
            </a:r>
            <a:r>
              <a:rPr dirty="0" sz="2300" spc="-60" i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300" i="1">
                <a:solidFill>
                  <a:srgbClr val="333399"/>
                </a:solidFill>
                <a:latin typeface="Arial"/>
                <a:cs typeface="Arial"/>
              </a:rPr>
              <a:t>key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79247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Formal</a:t>
            </a:r>
            <a:r>
              <a:rPr dirty="0" spc="-15"/>
              <a:t> </a:t>
            </a:r>
            <a:r>
              <a:rPr dirty="0"/>
              <a:t>Definitions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Schema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81296"/>
            <a:ext cx="7533005" cy="453136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Schema</a:t>
            </a:r>
            <a:r>
              <a:rPr dirty="0" sz="2400" spc="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(or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description)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Relation: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Denoted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by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R(A1,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A2,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.....An)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800000"/>
                </a:solidFill>
                <a:latin typeface="Arial"/>
                <a:cs typeface="Arial"/>
              </a:rPr>
              <a:t>name</a:t>
            </a:r>
            <a:r>
              <a:rPr dirty="0" sz="2200" spc="5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 the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 b="1">
                <a:solidFill>
                  <a:srgbClr val="800000"/>
                </a:solidFill>
                <a:latin typeface="Arial"/>
                <a:cs typeface="Arial"/>
              </a:rPr>
              <a:t>attributes</a:t>
            </a:r>
            <a:r>
              <a:rPr dirty="0" sz="2200" spc="40" b="1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A1,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A2, ...,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An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CUSTOMER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(Cust-id,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Cust-name,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Address,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Phone#)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CUSTOMER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 name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Defined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over</a:t>
            </a:r>
            <a:r>
              <a:rPr dirty="0" sz="2200" spc="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four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attributes: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Cust-id,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Cust-name,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Address,</a:t>
            </a:r>
            <a:r>
              <a:rPr dirty="0" sz="22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Phone#</a:t>
            </a:r>
            <a:endParaRPr sz="2200">
              <a:latin typeface="Arial MT"/>
              <a:cs typeface="Arial MT"/>
            </a:endParaRPr>
          </a:p>
          <a:p>
            <a:pPr algn="r" marL="342265" marR="92075" indent="-342265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422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attribute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has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domain</a:t>
            </a:r>
            <a:r>
              <a:rPr dirty="0" sz="2400" spc="-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set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valid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values.</a:t>
            </a:r>
            <a:endParaRPr sz="2400">
              <a:latin typeface="Arial MT"/>
              <a:cs typeface="Arial MT"/>
            </a:endParaRPr>
          </a:p>
          <a:p>
            <a:pPr algn="r" lvl="1" marL="286385" marR="53975" indent="-286385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For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example,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domain</a:t>
            </a:r>
            <a:r>
              <a:rPr dirty="0" sz="22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Cust-id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6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digit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numbers.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2584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Formal</a:t>
            </a:r>
            <a:r>
              <a:rPr dirty="0" spc="-15"/>
              <a:t> </a:t>
            </a:r>
            <a:r>
              <a:rPr dirty="0"/>
              <a:t>Definitions</a:t>
            </a:r>
            <a:r>
              <a:rPr dirty="0" spc="-30"/>
              <a:t> </a:t>
            </a:r>
            <a:r>
              <a:rPr dirty="0"/>
              <a:t>-</a:t>
            </a:r>
            <a:r>
              <a:rPr dirty="0" spc="-20"/>
              <a:t> </a:t>
            </a:r>
            <a:r>
              <a:rPr dirty="0" spc="-5"/>
              <a:t>Tuple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354582"/>
            <a:ext cx="8054975" cy="3982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89560" indent="-342900">
              <a:lnSpc>
                <a:spcPct val="100000"/>
              </a:lnSpc>
              <a:spcBef>
                <a:spcPts val="10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400" b="1">
                <a:solidFill>
                  <a:srgbClr val="333399"/>
                </a:solidFill>
                <a:latin typeface="Arial"/>
                <a:cs typeface="Arial"/>
              </a:rPr>
              <a:t>tuple</a:t>
            </a:r>
            <a:r>
              <a:rPr dirty="0" sz="2400" spc="-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ordered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set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values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(enclosed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 angled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brackets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‘&lt;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…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&gt;’)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Each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value</a:t>
            </a:r>
            <a:r>
              <a:rPr dirty="0" sz="2400" spc="2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derived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from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an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 appropriate</a:t>
            </a:r>
            <a:r>
              <a:rPr dirty="0" sz="2400" spc="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10" i="1">
                <a:solidFill>
                  <a:srgbClr val="333399"/>
                </a:solidFill>
                <a:latin typeface="Arial"/>
                <a:cs typeface="Arial"/>
              </a:rPr>
              <a:t>domain</a:t>
            </a:r>
            <a:r>
              <a:rPr dirty="0" sz="2400" spc="-10">
                <a:solidFill>
                  <a:srgbClr val="333399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355600" marR="117475" indent="-342900">
              <a:lnSpc>
                <a:spcPct val="100000"/>
              </a:lnSpc>
              <a:spcBef>
                <a:spcPts val="580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row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the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CUSTOMER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4-tuple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and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would </a:t>
            </a:r>
            <a:r>
              <a:rPr dirty="0" sz="2400" spc="-65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consist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of four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values,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example:</a:t>
            </a:r>
            <a:endParaRPr sz="24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  <a:tab pos="7088505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&lt;6328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95,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"Jo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h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n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</a:t>
            </a:r>
            <a:r>
              <a:rPr dirty="0" sz="2200" spc="-15">
                <a:solidFill>
                  <a:srgbClr val="800000"/>
                </a:solidFill>
                <a:latin typeface="Arial MT"/>
                <a:cs typeface="Arial MT"/>
              </a:rPr>
              <a:t>m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ith",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"101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Main</a:t>
            </a:r>
            <a:r>
              <a:rPr dirty="0" sz="22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St.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Atlanta,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GA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	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30332",</a:t>
            </a:r>
            <a:endParaRPr sz="22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"(404)</a:t>
            </a:r>
            <a:r>
              <a:rPr dirty="0" sz="22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894-2000"&gt;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25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This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is called a</a:t>
            </a:r>
            <a:r>
              <a:rPr dirty="0" sz="22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4-tuple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it</a:t>
            </a:r>
            <a:r>
              <a:rPr dirty="0" sz="22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has 4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values</a:t>
            </a:r>
            <a:endParaRPr sz="2200">
              <a:latin typeface="Arial MT"/>
              <a:cs typeface="Arial MT"/>
            </a:endParaRPr>
          </a:p>
          <a:p>
            <a:pPr lvl="1" marL="756285" indent="-287020">
              <a:lnSpc>
                <a:spcPct val="100000"/>
              </a:lnSpc>
              <a:spcBef>
                <a:spcPts val="530"/>
              </a:spcBef>
              <a:buClr>
                <a:srgbClr val="333399"/>
              </a:buClr>
              <a:buSzPct val="5454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A tuple (row)</a:t>
            </a:r>
            <a:r>
              <a:rPr dirty="0" sz="22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in the</a:t>
            </a:r>
            <a:r>
              <a:rPr dirty="0" sz="22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CUSTOMER</a:t>
            </a:r>
            <a:r>
              <a:rPr dirty="0" sz="22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800000"/>
                </a:solidFill>
                <a:latin typeface="Arial MT"/>
                <a:cs typeface="Arial MT"/>
              </a:rPr>
              <a:t>relation.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990033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relation</a:t>
            </a:r>
            <a:r>
              <a:rPr dirty="0" sz="2400" spc="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4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 b="1">
                <a:solidFill>
                  <a:srgbClr val="333399"/>
                </a:solidFill>
                <a:latin typeface="Arial"/>
                <a:cs typeface="Arial"/>
              </a:rPr>
              <a:t>set</a:t>
            </a:r>
            <a:r>
              <a:rPr dirty="0" sz="2400" spc="1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of</a:t>
            </a:r>
            <a:r>
              <a:rPr dirty="0" sz="24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such</a:t>
            </a:r>
            <a:r>
              <a:rPr dirty="0" sz="2400" spc="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tuples</a:t>
            </a:r>
            <a:r>
              <a:rPr dirty="0" sz="240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333399"/>
                </a:solidFill>
                <a:latin typeface="Arial MT"/>
                <a:cs typeface="Arial MT"/>
              </a:rPr>
              <a:t>(rows)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0839" y="1261837"/>
            <a:ext cx="179705" cy="430466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latin typeface="Verdana"/>
                <a:cs typeface="Verdana"/>
              </a:rPr>
              <a:t>Copyright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©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2017</a:t>
            </a:r>
            <a:r>
              <a:rPr dirty="0" sz="1000" spc="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Pearson</a:t>
            </a:r>
            <a:r>
              <a:rPr dirty="0" sz="1000" spc="2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India</a:t>
            </a:r>
            <a:r>
              <a:rPr dirty="0" sz="1000" spc="15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Education</a:t>
            </a:r>
            <a:r>
              <a:rPr dirty="0" sz="1000" spc="10" b="1">
                <a:latin typeface="Verdana"/>
                <a:cs typeface="Verdana"/>
              </a:rPr>
              <a:t> </a:t>
            </a:r>
            <a:r>
              <a:rPr dirty="0" sz="1000" spc="-10" b="1">
                <a:latin typeface="Verdana"/>
                <a:cs typeface="Verdana"/>
              </a:rPr>
              <a:t>Services</a:t>
            </a:r>
            <a:r>
              <a:rPr dirty="0" sz="1000" spc="20" b="1">
                <a:latin typeface="Verdana"/>
                <a:cs typeface="Verdana"/>
              </a:rPr>
              <a:t> </a:t>
            </a:r>
            <a:r>
              <a:rPr dirty="0" sz="1000" spc="-5" b="1">
                <a:latin typeface="Verdana"/>
                <a:cs typeface="Verdana"/>
              </a:rPr>
              <a:t>Pvt. Ltd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5"/>
              <a:t>Fundamentals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"/>
              <a:t> Database</a:t>
            </a:r>
            <a:r>
              <a:rPr dirty="0" spc="-10"/>
              <a:t> </a:t>
            </a:r>
            <a:r>
              <a:rPr dirty="0"/>
              <a:t>Systems</a:t>
            </a:r>
            <a:r>
              <a:rPr dirty="0" spc="-25"/>
              <a:t> </a:t>
            </a:r>
            <a:r>
              <a:rPr dirty="0"/>
              <a:t>,</a:t>
            </a:r>
            <a:r>
              <a:rPr dirty="0" spc="-10"/>
              <a:t> </a:t>
            </a:r>
            <a:r>
              <a:rPr dirty="0"/>
              <a:t>7e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Authors:</a:t>
            </a:r>
            <a:r>
              <a:rPr dirty="0" spc="-55"/>
              <a:t> </a:t>
            </a:r>
            <a:r>
              <a:rPr dirty="0" spc="-5"/>
              <a:t>Elmasri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Navathe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676402"/>
            <a:ext cx="56915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Formal</a:t>
            </a:r>
            <a:r>
              <a:rPr dirty="0" spc="-20"/>
              <a:t> </a:t>
            </a:r>
            <a:r>
              <a:rPr dirty="0"/>
              <a:t>Definitions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Domain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7340" y="1292529"/>
            <a:ext cx="8162290" cy="456692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0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domain</a:t>
            </a:r>
            <a:r>
              <a:rPr dirty="0" sz="2000" spc="-2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has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logical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definition:</a:t>
            </a:r>
            <a:endParaRPr sz="2000">
              <a:latin typeface="Arial MT"/>
              <a:cs typeface="Arial MT"/>
            </a:endParaRPr>
          </a:p>
          <a:p>
            <a:pPr lvl="1" marL="756285" marR="718820" indent="-287020">
              <a:lnSpc>
                <a:spcPts val="2050"/>
              </a:lnSpc>
              <a:spcBef>
                <a:spcPts val="495"/>
              </a:spcBef>
              <a:buClr>
                <a:srgbClr val="333399"/>
              </a:buClr>
              <a:buSzPct val="5526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1900" spc="-10">
                <a:solidFill>
                  <a:srgbClr val="800000"/>
                </a:solidFill>
                <a:latin typeface="Arial MT"/>
                <a:cs typeface="Arial MT"/>
              </a:rPr>
              <a:t>Example:</a:t>
            </a:r>
            <a:r>
              <a:rPr dirty="0" sz="1900" spc="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“USA_phone_numbers”</a:t>
            </a:r>
            <a:r>
              <a:rPr dirty="0" sz="1900" spc="7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are</a:t>
            </a:r>
            <a:r>
              <a:rPr dirty="0" sz="19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9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set</a:t>
            </a:r>
            <a:r>
              <a:rPr dirty="0" sz="19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19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10</a:t>
            </a:r>
            <a:r>
              <a:rPr dirty="0" sz="19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800000"/>
                </a:solidFill>
                <a:latin typeface="Arial MT"/>
                <a:cs typeface="Arial MT"/>
              </a:rPr>
              <a:t>digit</a:t>
            </a:r>
            <a:r>
              <a:rPr dirty="0" sz="1900" spc="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phone </a:t>
            </a:r>
            <a:r>
              <a:rPr dirty="0" sz="1900" spc="-5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numbers</a:t>
            </a:r>
            <a:r>
              <a:rPr dirty="0" sz="19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valid</a:t>
            </a:r>
            <a:r>
              <a:rPr dirty="0" sz="19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in</a:t>
            </a:r>
            <a:r>
              <a:rPr dirty="0" sz="19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9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U.S.</a:t>
            </a:r>
            <a:endParaRPr sz="19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04"/>
              </a:spcBef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domain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also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has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data-type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or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format</a:t>
            </a:r>
            <a:r>
              <a:rPr dirty="0" sz="2000" spc="-4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defined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for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33399"/>
                </a:solidFill>
                <a:latin typeface="Arial MT"/>
                <a:cs typeface="Arial MT"/>
              </a:rPr>
              <a:t>it.</a:t>
            </a:r>
            <a:endParaRPr sz="2000">
              <a:latin typeface="Arial MT"/>
              <a:cs typeface="Arial MT"/>
            </a:endParaRPr>
          </a:p>
          <a:p>
            <a:pPr lvl="1" marL="756285" marR="12065" indent="-287020">
              <a:lnSpc>
                <a:spcPts val="2050"/>
              </a:lnSpc>
              <a:spcBef>
                <a:spcPts val="495"/>
              </a:spcBef>
              <a:buClr>
                <a:srgbClr val="333399"/>
              </a:buClr>
              <a:buSzPct val="5526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9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USA_phone_numbers</a:t>
            </a:r>
            <a:r>
              <a:rPr dirty="0" sz="1900" spc="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may</a:t>
            </a:r>
            <a:r>
              <a:rPr dirty="0" sz="19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have</a:t>
            </a:r>
            <a:r>
              <a:rPr dirty="0" sz="19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dirty="0" sz="19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format:</a:t>
            </a:r>
            <a:r>
              <a:rPr dirty="0" sz="1900" spc="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>
                <a:solidFill>
                  <a:srgbClr val="800000"/>
                </a:solidFill>
                <a:latin typeface="Arial MT"/>
                <a:cs typeface="Arial MT"/>
              </a:rPr>
              <a:t>(ddd)ddd-dddd</a:t>
            </a:r>
            <a:r>
              <a:rPr dirty="0" sz="1900" spc="6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where </a:t>
            </a:r>
            <a:r>
              <a:rPr dirty="0" sz="1900" spc="-5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each</a:t>
            </a:r>
            <a:r>
              <a:rPr dirty="0" sz="19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d is a decimal</a:t>
            </a:r>
            <a:r>
              <a:rPr dirty="0" sz="19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digit.</a:t>
            </a:r>
            <a:endParaRPr sz="1900">
              <a:latin typeface="Arial MT"/>
              <a:cs typeface="Arial MT"/>
            </a:endParaRPr>
          </a:p>
          <a:p>
            <a:pPr lvl="1" marL="756285" indent="-287020">
              <a:lnSpc>
                <a:spcPts val="2280"/>
              </a:lnSpc>
              <a:spcBef>
                <a:spcPts val="210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Dates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have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various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formats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such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year,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month,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date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formatted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yyyy-mm-dd,</a:t>
            </a:r>
            <a:r>
              <a:rPr dirty="0" sz="2000" spc="-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or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as</a:t>
            </a:r>
            <a:r>
              <a:rPr dirty="0" sz="2000" spc="-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dd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 mm,yyyy</a:t>
            </a:r>
            <a:r>
              <a:rPr dirty="0" sz="2000" spc="-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etc.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Arial MT"/>
              <a:cs typeface="Arial MT"/>
            </a:endParaRPr>
          </a:p>
          <a:p>
            <a:pPr marL="355600" marR="704215" indent="-342900">
              <a:lnSpc>
                <a:spcPts val="2160"/>
              </a:lnSpc>
              <a:buClr>
                <a:srgbClr val="990033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attribute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name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designates</a:t>
            </a:r>
            <a:r>
              <a:rPr dirty="0" sz="2000" spc="-3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the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role</a:t>
            </a:r>
            <a:r>
              <a:rPr dirty="0" sz="2000" spc="-2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played</a:t>
            </a:r>
            <a:r>
              <a:rPr dirty="0" sz="2000" spc="-1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by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 domain</a:t>
            </a:r>
            <a:r>
              <a:rPr dirty="0" sz="2000" spc="-3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in</a:t>
            </a:r>
            <a:r>
              <a:rPr dirty="0" sz="2000" spc="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a </a:t>
            </a:r>
            <a:r>
              <a:rPr dirty="0" sz="2000" spc="-545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33399"/>
                </a:solidFill>
                <a:latin typeface="Arial MT"/>
                <a:cs typeface="Arial MT"/>
              </a:rPr>
              <a:t>relation:</a:t>
            </a:r>
            <a:endParaRPr sz="2000">
              <a:latin typeface="Arial MT"/>
              <a:cs typeface="Arial MT"/>
            </a:endParaRPr>
          </a:p>
          <a:p>
            <a:pPr lvl="1" marL="756285" indent="-287020">
              <a:lnSpc>
                <a:spcPts val="2280"/>
              </a:lnSpc>
              <a:spcBef>
                <a:spcPts val="204"/>
              </a:spcBef>
              <a:buClr>
                <a:srgbClr val="333399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dirty="0" sz="2000" spc="-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000" spc="-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interpret</a:t>
            </a:r>
            <a:r>
              <a:rPr dirty="0" sz="2000" spc="-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meaning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data</a:t>
            </a:r>
            <a:r>
              <a:rPr dirty="0" sz="2000" spc="-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elements</a:t>
            </a:r>
            <a:r>
              <a:rPr dirty="0" sz="2000" spc="-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corresponding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ts val="2280"/>
              </a:lnSpc>
            </a:pP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to</a:t>
            </a:r>
            <a:r>
              <a:rPr dirty="0" sz="2000" spc="-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that</a:t>
            </a:r>
            <a:r>
              <a:rPr dirty="0" sz="2000" spc="-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800000"/>
                </a:solidFill>
                <a:latin typeface="Arial MT"/>
                <a:cs typeface="Arial MT"/>
              </a:rPr>
              <a:t>attribute</a:t>
            </a:r>
            <a:endParaRPr sz="2000">
              <a:latin typeface="Arial MT"/>
              <a:cs typeface="Arial MT"/>
            </a:endParaRPr>
          </a:p>
          <a:p>
            <a:pPr lvl="1" marL="756285" marR="352425" indent="-287020">
              <a:lnSpc>
                <a:spcPts val="2050"/>
              </a:lnSpc>
              <a:spcBef>
                <a:spcPts val="495"/>
              </a:spcBef>
              <a:buClr>
                <a:srgbClr val="333399"/>
              </a:buClr>
              <a:buSzPct val="55263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Example:</a:t>
            </a:r>
            <a:r>
              <a:rPr dirty="0" sz="1900" spc="3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dirty="0" sz="19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domain</a:t>
            </a:r>
            <a:r>
              <a:rPr dirty="0" sz="1900" spc="4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Date</a:t>
            </a:r>
            <a:r>
              <a:rPr dirty="0" sz="1900" spc="1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may</a:t>
            </a:r>
            <a:r>
              <a:rPr dirty="0" sz="19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dirty="0" sz="19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used</a:t>
            </a:r>
            <a:r>
              <a:rPr dirty="0" sz="19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to define</a:t>
            </a:r>
            <a:r>
              <a:rPr dirty="0" sz="1900" spc="3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800000"/>
                </a:solidFill>
                <a:latin typeface="Arial MT"/>
                <a:cs typeface="Arial MT"/>
              </a:rPr>
              <a:t>two</a:t>
            </a:r>
            <a:r>
              <a:rPr dirty="0" sz="19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attributes </a:t>
            </a:r>
            <a:r>
              <a:rPr dirty="0" sz="190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named</a:t>
            </a:r>
            <a:r>
              <a:rPr dirty="0" sz="19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“Invoice-date”</a:t>
            </a:r>
            <a:r>
              <a:rPr dirty="0" sz="1900" spc="5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and</a:t>
            </a:r>
            <a:r>
              <a:rPr dirty="0" sz="1900" spc="1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“Payment-date”</a:t>
            </a:r>
            <a:r>
              <a:rPr dirty="0" sz="1900" spc="4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10">
                <a:solidFill>
                  <a:srgbClr val="800000"/>
                </a:solidFill>
                <a:latin typeface="Arial MT"/>
                <a:cs typeface="Arial MT"/>
              </a:rPr>
              <a:t>with</a:t>
            </a:r>
            <a:r>
              <a:rPr dirty="0" sz="1900" spc="2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different</a:t>
            </a:r>
            <a:r>
              <a:rPr dirty="0" sz="1900" spc="25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dirty="0" sz="1900" spc="-5">
                <a:solidFill>
                  <a:srgbClr val="800000"/>
                </a:solidFill>
                <a:latin typeface="Arial MT"/>
                <a:cs typeface="Arial MT"/>
              </a:rPr>
              <a:t>meanings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2023-10-24T09:27:17Z</dcterms:created>
  <dcterms:modified xsi:type="dcterms:W3CDTF">2023-10-24T09:27:17Z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2023-10-15T00:00:00Z</vt:filetime>
  </property>
  <property fmtid="{D5CDD505-2E9C-101B-9397-08002B2CF9AE}" pid="3" name="LastSaved">
    <vt:filetime>2023-10-24T00:00:00Z</vt:filetime>
  </property>
</Properties>
</file>