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7336" y="1791970"/>
            <a:ext cx="233172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4000" y="487678"/>
                </a:moveTo>
                <a:lnTo>
                  <a:pt x="9144000" y="0"/>
                </a:lnTo>
                <a:lnTo>
                  <a:pt x="0" y="0"/>
                </a:lnTo>
                <a:lnTo>
                  <a:pt x="0" y="487678"/>
                </a:lnTo>
                <a:lnTo>
                  <a:pt x="9144000" y="487678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58267"/>
            <a:ext cx="747204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240" y="1280871"/>
            <a:ext cx="8143240" cy="436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4876" y="6527859"/>
            <a:ext cx="23723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9265" y="6530298"/>
            <a:ext cx="31610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CHAPTER </a:t>
            </a:r>
            <a:r>
              <a:rPr dirty="0" spc="-50" b="1">
                <a:solidFill>
                  <a:srgbClr val="333399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52726" y="2974289"/>
            <a:ext cx="49828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36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3600" spc="-10" b="1">
                <a:solidFill>
                  <a:srgbClr val="333399"/>
                </a:solidFill>
                <a:latin typeface="Arial"/>
                <a:cs typeface="Arial"/>
              </a:rPr>
              <a:t> Algebra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50"/>
              <a:t> </a:t>
            </a:r>
            <a:r>
              <a:rPr dirty="0"/>
              <a:t>Operations:</a:t>
            </a:r>
            <a:r>
              <a:rPr dirty="0" spc="-75"/>
              <a:t> </a:t>
            </a:r>
            <a:r>
              <a:rPr dirty="0" spc="-10"/>
              <a:t>PROJECT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66315"/>
            <a:ext cx="8097520" cy="42906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denoted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-6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(pi)</a:t>
            </a:r>
            <a:endParaRPr sz="2800">
              <a:latin typeface="Arial MT"/>
              <a:cs typeface="Arial MT"/>
            </a:endParaRPr>
          </a:p>
          <a:p>
            <a:pPr marL="368300" marR="17780" indent="-342900">
              <a:lnSpc>
                <a:spcPts val="3020"/>
              </a:lnSpc>
              <a:spcBef>
                <a:spcPts val="72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83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keeps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certain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columns</a:t>
            </a:r>
            <a:r>
              <a:rPr dirty="0" sz="2800" spc="-5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(attributes)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discards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columns.</a:t>
            </a:r>
            <a:endParaRPr sz="28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2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creates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vertical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partitioning</a:t>
            </a:r>
            <a:endParaRPr sz="2600">
              <a:latin typeface="Arial MT"/>
              <a:cs typeface="Arial MT"/>
            </a:endParaRPr>
          </a:p>
          <a:p>
            <a:pPr lvl="2" marL="1168400" marR="262890" indent="-228600">
              <a:lnSpc>
                <a:spcPts val="2590"/>
              </a:lnSpc>
              <a:spcBef>
                <a:spcPts val="63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columns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(attributes)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kept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endParaRPr sz="24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77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discarded</a:t>
            </a:r>
            <a:endParaRPr sz="2400">
              <a:latin typeface="Arial MT"/>
              <a:cs typeface="Arial MT"/>
            </a:endParaRPr>
          </a:p>
          <a:p>
            <a:pPr marL="368300" marR="396875" indent="-342900">
              <a:lnSpc>
                <a:spcPts val="3030"/>
              </a:lnSpc>
              <a:spcBef>
                <a:spcPts val="6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83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employee’s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last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salary,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used:</a:t>
            </a:r>
            <a:endParaRPr sz="2800">
              <a:latin typeface="Arial MT"/>
              <a:cs typeface="Arial MT"/>
            </a:endParaRPr>
          </a:p>
          <a:p>
            <a:pPr algn="ctr" marL="611505">
              <a:lnSpc>
                <a:spcPct val="100000"/>
              </a:lnSpc>
              <a:spcBef>
                <a:spcPts val="910"/>
              </a:spcBef>
            </a:pPr>
            <a:r>
              <a:rPr dirty="0" baseline="13888" sz="39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1700">
                <a:solidFill>
                  <a:srgbClr val="800000"/>
                </a:solidFill>
                <a:latin typeface="Arial MT"/>
                <a:cs typeface="Arial MT"/>
              </a:rPr>
              <a:t>LNAME,</a:t>
            </a:r>
            <a:r>
              <a:rPr dirty="0" sz="1700" spc="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800000"/>
                </a:solidFill>
                <a:latin typeface="Arial MT"/>
                <a:cs typeface="Arial MT"/>
              </a:rPr>
              <a:t>FNAME,SALARY</a:t>
            </a:r>
            <a:r>
              <a:rPr dirty="0" baseline="13888" sz="3900" spc="-15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endParaRPr baseline="13888"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5"/>
              <a:t> </a:t>
            </a:r>
            <a:r>
              <a:rPr dirty="0" spc="-10"/>
              <a:t>PROJECT 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1940" y="1606956"/>
            <a:ext cx="8101330" cy="42424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7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project</a:t>
            </a:r>
            <a:r>
              <a:rPr dirty="0" sz="28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is:</a:t>
            </a:r>
            <a:endParaRPr sz="2800">
              <a:latin typeface="Arial MT"/>
              <a:cs typeface="Arial MT"/>
            </a:endParaRPr>
          </a:p>
          <a:p>
            <a:pPr algn="ctr" marL="177165">
              <a:lnSpc>
                <a:spcPts val="3020"/>
              </a:lnSpc>
              <a:spcBef>
                <a:spcPts val="680"/>
              </a:spcBef>
            </a:pPr>
            <a:r>
              <a:rPr dirty="0" baseline="13888" sz="42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1850">
                <a:solidFill>
                  <a:srgbClr val="333399"/>
                </a:solidFill>
                <a:latin typeface="Arial MT"/>
                <a:cs typeface="Arial MT"/>
              </a:rPr>
              <a:t>&lt;attribute</a:t>
            </a:r>
            <a:r>
              <a:rPr dirty="0" sz="185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33399"/>
                </a:solidFill>
                <a:latin typeface="Arial MT"/>
                <a:cs typeface="Arial MT"/>
              </a:rPr>
              <a:t>list&gt;</a:t>
            </a:r>
            <a:r>
              <a:rPr dirty="0" baseline="13888" sz="4200" spc="-15">
                <a:solidFill>
                  <a:srgbClr val="333399"/>
                </a:solidFill>
                <a:latin typeface="Arial MT"/>
                <a:cs typeface="Arial MT"/>
              </a:rPr>
              <a:t>(R)</a:t>
            </a:r>
            <a:endParaRPr baseline="13888" sz="4200">
              <a:latin typeface="Arial MT"/>
              <a:cs typeface="Arial MT"/>
            </a:endParaRPr>
          </a:p>
          <a:p>
            <a:pPr lvl="1" marL="781685" indent="-286385">
              <a:lnSpc>
                <a:spcPts val="2470"/>
              </a:lnSpc>
              <a:buClr>
                <a:srgbClr val="333399"/>
              </a:buClr>
              <a:buSzPct val="53846"/>
              <a:buFont typeface="Wingdings"/>
              <a:buChar char=""/>
              <a:tabLst>
                <a:tab pos="781685" algn="l"/>
              </a:tabLst>
            </a:pP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26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(pi)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symbol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 i="1">
                <a:solidFill>
                  <a:srgbClr val="800000"/>
                </a:solidFill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 marL="781685">
              <a:lnSpc>
                <a:spcPts val="2810"/>
              </a:lnSpc>
            </a:pP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endParaRPr sz="2600">
              <a:latin typeface="Arial MT"/>
              <a:cs typeface="Arial MT"/>
            </a:endParaRPr>
          </a:p>
          <a:p>
            <a:pPr lvl="1" marL="781685" marR="108585" indent="-287020">
              <a:lnSpc>
                <a:spcPct val="8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16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&lt;attribute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list&gt;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desired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list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from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600">
              <a:latin typeface="Arial MT"/>
              <a:cs typeface="Arial MT"/>
            </a:endParaRPr>
          </a:p>
          <a:p>
            <a:pPr marL="381000" marR="684530" indent="-342900">
              <a:lnSpc>
                <a:spcPts val="2690"/>
              </a:lnSpc>
              <a:spcBef>
                <a:spcPts val="6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10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removes</a:t>
            </a:r>
            <a:r>
              <a:rPr dirty="0" sz="2800" spc="-6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any</a:t>
            </a:r>
            <a:r>
              <a:rPr dirty="0" sz="2800" spc="-6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333399"/>
                </a:solidFill>
                <a:latin typeface="Arial"/>
                <a:cs typeface="Arial"/>
              </a:rPr>
              <a:t>duplicate tuples</a:t>
            </a:r>
            <a:endParaRPr sz="2800">
              <a:latin typeface="Arial"/>
              <a:cs typeface="Arial"/>
            </a:endParaRPr>
          </a:p>
          <a:p>
            <a:pPr lvl="1" marL="781685" marR="85090" indent="-287020">
              <a:lnSpc>
                <a:spcPts val="25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16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because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project</a:t>
            </a:r>
            <a:r>
              <a:rPr dirty="0" sz="26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operation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set</a:t>
            </a:r>
            <a:r>
              <a:rPr dirty="0" sz="26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600" spc="-10" i="1">
                <a:solidFill>
                  <a:srgbClr val="800000"/>
                </a:solidFill>
                <a:latin typeface="Arial"/>
                <a:cs typeface="Arial"/>
              </a:rPr>
              <a:t> tuples</a:t>
            </a:r>
            <a:endParaRPr sz="2600">
              <a:latin typeface="Arial"/>
              <a:cs typeface="Arial"/>
            </a:endParaRPr>
          </a:p>
          <a:p>
            <a:pPr lvl="2" marL="1180465" indent="-227965"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04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Mathematical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dirty="0" sz="24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dirty="0" sz="2400" spc="-7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allow</a:t>
            </a:r>
            <a:r>
              <a:rPr dirty="0" sz="24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duplicate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elements.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5"/>
              <a:t> </a:t>
            </a:r>
            <a:r>
              <a:rPr dirty="0" spc="-10"/>
              <a:t>PROJECT (contd.)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67312"/>
            <a:ext cx="8105775" cy="42589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8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1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Properties</a:t>
            </a:r>
            <a:endParaRPr sz="28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projection</a:t>
            </a:r>
            <a:endParaRPr sz="2600">
              <a:latin typeface="Arial MT"/>
              <a:cs typeface="Arial MT"/>
            </a:endParaRPr>
          </a:p>
          <a:p>
            <a:pPr marL="768985" marR="266065">
              <a:lnSpc>
                <a:spcPct val="100000"/>
              </a:lnSpc>
            </a:pP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&lt;list&gt;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(R) is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always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less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equal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600">
              <a:latin typeface="Arial MT"/>
              <a:cs typeface="Arial MT"/>
            </a:endParaRPr>
          </a:p>
          <a:p>
            <a:pPr lvl="2" marL="1168400" marR="17780" indent="-228600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includes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dirty="0" sz="2400" spc="-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R,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 i="1">
                <a:solidFill>
                  <a:srgbClr val="333399"/>
                </a:solidFill>
                <a:latin typeface="Arial"/>
                <a:cs typeface="Arial"/>
              </a:rPr>
              <a:t>equal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dirty="0" sz="26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commutative</a:t>
            </a:r>
            <a:endParaRPr sz="2600">
              <a:latin typeface="Arial MT"/>
              <a:cs typeface="Arial MT"/>
            </a:endParaRPr>
          </a:p>
          <a:p>
            <a:pPr lvl="2" marL="1168400" marR="19177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&lt;list1&gt;</a:t>
            </a:r>
            <a:r>
              <a:rPr dirty="0" baseline="-20833" sz="2400" spc="262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&lt;list2&gt;</a:t>
            </a:r>
            <a:r>
              <a:rPr dirty="0" baseline="-20833" sz="2400" spc="27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(R)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&lt;list1&gt;</a:t>
            </a:r>
            <a:r>
              <a:rPr dirty="0" baseline="-20833" sz="2400" spc="27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(R)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long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&lt;list2&gt;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contains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&lt;list1&gt;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applying</a:t>
            </a:r>
            <a:r>
              <a:rPr dirty="0" spc="-60"/>
              <a:t> </a:t>
            </a:r>
            <a:r>
              <a:rPr dirty="0"/>
              <a:t>SELECT</a:t>
            </a:r>
            <a:r>
              <a:rPr dirty="0" spc="-25"/>
              <a:t> and </a:t>
            </a:r>
            <a:r>
              <a:rPr dirty="0"/>
              <a:t>PROJECT</a:t>
            </a:r>
            <a:r>
              <a:rPr dirty="0" spc="-20"/>
              <a:t> </a:t>
            </a:r>
            <a:r>
              <a:rPr dirty="0" spc="-10"/>
              <a:t>operations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94" y="1762652"/>
            <a:ext cx="7706264" cy="423358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Relational</a:t>
            </a:r>
            <a:r>
              <a:rPr dirty="0" sz="3600" spc="-50"/>
              <a:t> </a:t>
            </a:r>
            <a:r>
              <a:rPr dirty="0" sz="3600"/>
              <a:t>Algebra</a:t>
            </a:r>
            <a:r>
              <a:rPr dirty="0" sz="3600" spc="-55"/>
              <a:t> </a:t>
            </a:r>
            <a:r>
              <a:rPr dirty="0" sz="3600" spc="-10"/>
              <a:t>Expressions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953375" cy="4023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want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apply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algebra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after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endParaRPr sz="2800">
              <a:latin typeface="Arial MT"/>
              <a:cs typeface="Arial MT"/>
            </a:endParaRPr>
          </a:p>
          <a:p>
            <a:pPr algn="just" lvl="1" marL="756285" marR="45847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Either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write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single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algebra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expression</a:t>
            </a:r>
            <a:r>
              <a:rPr dirty="0" sz="2600" spc="-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nesting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operations,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endParaRPr sz="2600">
              <a:latin typeface="Arial MT"/>
              <a:cs typeface="Arial MT"/>
            </a:endParaRPr>
          </a:p>
          <a:p>
            <a:pPr algn="just"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apply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time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create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intermediate</a:t>
            </a:r>
            <a:r>
              <a:rPr dirty="0" sz="2600" spc="-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result</a:t>
            </a:r>
            <a:r>
              <a:rPr dirty="0" sz="2600" spc="-3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algn="just" marL="355600" marR="28575" indent="-342900">
              <a:lnSpc>
                <a:spcPct val="100000"/>
              </a:lnSpc>
              <a:spcBef>
                <a:spcPts val="7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latter</a:t>
            </a:r>
            <a:r>
              <a:rPr dirty="0" sz="3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case,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3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give</a:t>
            </a:r>
            <a:r>
              <a:rPr dirty="0" sz="3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r>
              <a:rPr dirty="0" sz="3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3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3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hold</a:t>
            </a:r>
            <a:r>
              <a:rPr dirty="0" sz="3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333399"/>
                </a:solidFill>
                <a:latin typeface="Arial MT"/>
                <a:cs typeface="Arial MT"/>
              </a:rPr>
              <a:t>intermediate</a:t>
            </a:r>
            <a:r>
              <a:rPr dirty="0" sz="3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333399"/>
                </a:solidFill>
                <a:latin typeface="Arial MT"/>
                <a:cs typeface="Arial MT"/>
              </a:rPr>
              <a:t>results.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dirty="0" spc="-45"/>
              <a:t> </a:t>
            </a:r>
            <a:r>
              <a:rPr dirty="0"/>
              <a:t>expression</a:t>
            </a:r>
            <a:r>
              <a:rPr dirty="0" spc="-90"/>
              <a:t> </a:t>
            </a:r>
            <a:r>
              <a:rPr dirty="0"/>
              <a:t>versus</a:t>
            </a:r>
            <a:r>
              <a:rPr dirty="0" spc="-75"/>
              <a:t> </a:t>
            </a:r>
            <a:r>
              <a:rPr dirty="0"/>
              <a:t>sequence</a:t>
            </a:r>
            <a:r>
              <a:rPr dirty="0" spc="-55"/>
              <a:t> </a:t>
            </a:r>
            <a:r>
              <a:rPr dirty="0" spc="-25"/>
              <a:t>of </a:t>
            </a:r>
            <a:r>
              <a:rPr dirty="0"/>
              <a:t>relational</a:t>
            </a:r>
            <a:r>
              <a:rPr dirty="0" spc="-8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 spc="-10"/>
              <a:t>(Example)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43840" y="1354023"/>
            <a:ext cx="795147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marR="4762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retrieve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name,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last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name,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all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who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work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5,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must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apply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marL="419100" marR="230504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write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single</a:t>
            </a:r>
            <a:r>
              <a:rPr dirty="0" sz="2400" spc="-6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2400" spc="-6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algebra</a:t>
            </a:r>
            <a:r>
              <a:rPr dirty="0" sz="2400" spc="-5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expression</a:t>
            </a:r>
            <a:r>
              <a:rPr dirty="0" sz="24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as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follows:</a:t>
            </a:r>
            <a:endParaRPr sz="2400">
              <a:latin typeface="Arial MT"/>
              <a:cs typeface="Arial MT"/>
            </a:endParaRPr>
          </a:p>
          <a:p>
            <a:pPr lvl="1" marL="819785" indent="-286385">
              <a:lnSpc>
                <a:spcPts val="2875"/>
              </a:lnSpc>
              <a:spcBef>
                <a:spcPts val="116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819785" algn="l"/>
              </a:tabLst>
            </a:pPr>
            <a:r>
              <a:rPr dirty="0" baseline="13888" sz="36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1600">
                <a:solidFill>
                  <a:srgbClr val="800000"/>
                </a:solidFill>
                <a:latin typeface="Arial MT"/>
                <a:cs typeface="Arial MT"/>
              </a:rPr>
              <a:t>FNAME,</a:t>
            </a:r>
            <a:r>
              <a:rPr dirty="0" sz="1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800000"/>
                </a:solidFill>
                <a:latin typeface="Arial MT"/>
                <a:cs typeface="Arial MT"/>
              </a:rPr>
              <a:t>LNAME,</a:t>
            </a:r>
            <a:r>
              <a:rPr dirty="0" sz="1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baseline="13888" sz="3600">
                <a:solidFill>
                  <a:srgbClr val="800000"/>
                </a:solidFill>
                <a:latin typeface="Arial MT"/>
                <a:cs typeface="Arial MT"/>
              </a:rPr>
              <a:t>(</a:t>
            </a:r>
            <a:r>
              <a:rPr dirty="0" baseline="13888" sz="36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baseline="13888" sz="36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Arial MT"/>
                <a:cs typeface="Arial MT"/>
              </a:rPr>
              <a:t>DNO=5</a:t>
            </a:r>
            <a:r>
              <a:rPr dirty="0" baseline="13888" sz="3600" spc="-15">
                <a:solidFill>
                  <a:srgbClr val="800000"/>
                </a:solidFill>
                <a:latin typeface="Arial MT"/>
                <a:cs typeface="Arial MT"/>
              </a:rPr>
              <a:t>(EMPLOYEE))</a:t>
            </a:r>
            <a:endParaRPr baseline="13888" sz="3600">
              <a:latin typeface="Arial MT"/>
              <a:cs typeface="Arial MT"/>
            </a:endParaRPr>
          </a:p>
          <a:p>
            <a:pPr marL="419100" marR="68580" indent="-342900">
              <a:lnSpc>
                <a:spcPts val="2880"/>
              </a:lnSpc>
              <a:spcBef>
                <a:spcPts val="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explicitly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show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sequence</a:t>
            </a:r>
            <a:r>
              <a:rPr dirty="0" sz="2400" spc="-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400" spc="-5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giving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intermediate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400">
              <a:latin typeface="Arial MT"/>
              <a:cs typeface="Arial MT"/>
            </a:endParaRPr>
          </a:p>
          <a:p>
            <a:pPr lvl="1" marL="819785" indent="-286385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81978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DEP5_EMPS</a:t>
            </a:r>
            <a:r>
              <a:rPr dirty="0" sz="24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4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400" spc="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-15">
                <a:solidFill>
                  <a:srgbClr val="800000"/>
                </a:solidFill>
                <a:latin typeface="Arial MT"/>
                <a:cs typeface="Arial MT"/>
              </a:rPr>
              <a:t>DNO=5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endParaRPr sz="2400">
              <a:latin typeface="Arial MT"/>
              <a:cs typeface="Arial MT"/>
            </a:endParaRPr>
          </a:p>
          <a:p>
            <a:pPr lvl="1" marL="819785" indent="-286385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81978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400" spc="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2400" spc="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800000"/>
                </a:solidFill>
                <a:latin typeface="Arial MT"/>
                <a:cs typeface="Arial MT"/>
              </a:rPr>
              <a:t>FNAME,</a:t>
            </a:r>
            <a:r>
              <a:rPr dirty="0" baseline="-20833" sz="2400" spc="-2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0833" sz="2400">
                <a:solidFill>
                  <a:srgbClr val="800000"/>
                </a:solidFill>
                <a:latin typeface="Arial MT"/>
                <a:cs typeface="Arial MT"/>
              </a:rPr>
              <a:t>LNAME,</a:t>
            </a:r>
            <a:r>
              <a:rPr dirty="0" baseline="-20833" sz="2400" spc="-4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0833" sz="24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baseline="-20833" sz="2400" spc="26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(DEP5_EMPS)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86027" y="4605528"/>
            <a:ext cx="2066925" cy="390525"/>
            <a:chOff x="986027" y="4605528"/>
            <a:chExt cx="2066925" cy="390525"/>
          </a:xfrm>
        </p:grpSpPr>
        <p:sp>
          <p:nvSpPr>
            <p:cNvPr id="6" name="object 6" descr=""/>
            <p:cNvSpPr/>
            <p:nvPr/>
          </p:nvSpPr>
          <p:spPr>
            <a:xfrm>
              <a:off x="990599" y="4610100"/>
              <a:ext cx="2057400" cy="381000"/>
            </a:xfrm>
            <a:custGeom>
              <a:avLst/>
              <a:gdLst/>
              <a:ahLst/>
              <a:cxnLst/>
              <a:rect l="l" t="t" r="r" b="b"/>
              <a:pathLst>
                <a:path w="2057400" h="381000">
                  <a:moveTo>
                    <a:pt x="2057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057400" y="3810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00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0599" y="4610100"/>
              <a:ext cx="2057400" cy="381000"/>
            </a:xfrm>
            <a:custGeom>
              <a:avLst/>
              <a:gdLst/>
              <a:ahLst/>
              <a:cxnLst/>
              <a:rect l="l" t="t" r="r" b="b"/>
              <a:pathLst>
                <a:path w="2057400" h="381000">
                  <a:moveTo>
                    <a:pt x="0" y="381000"/>
                  </a:moveTo>
                  <a:lnTo>
                    <a:pt x="2057400" y="3810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561076" y="5000244"/>
            <a:ext cx="1960245" cy="428625"/>
            <a:chOff x="5561076" y="5000244"/>
            <a:chExt cx="1960245" cy="428625"/>
          </a:xfrm>
        </p:grpSpPr>
        <p:sp>
          <p:nvSpPr>
            <p:cNvPr id="9" name="object 9" descr=""/>
            <p:cNvSpPr/>
            <p:nvPr/>
          </p:nvSpPr>
          <p:spPr>
            <a:xfrm>
              <a:off x="5565648" y="5004816"/>
              <a:ext cx="1950720" cy="419100"/>
            </a:xfrm>
            <a:custGeom>
              <a:avLst/>
              <a:gdLst/>
              <a:ahLst/>
              <a:cxnLst/>
              <a:rect l="l" t="t" r="r" b="b"/>
              <a:pathLst>
                <a:path w="1950720" h="419100">
                  <a:moveTo>
                    <a:pt x="195072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950720" y="419100"/>
                  </a:lnTo>
                  <a:lnTo>
                    <a:pt x="1950720" y="0"/>
                  </a:lnTo>
                  <a:close/>
                </a:path>
              </a:pathLst>
            </a:custGeom>
            <a:solidFill>
              <a:srgbClr val="FFFF00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65648" y="5004816"/>
              <a:ext cx="1950720" cy="419100"/>
            </a:xfrm>
            <a:custGeom>
              <a:avLst/>
              <a:gdLst/>
              <a:ahLst/>
              <a:cxnLst/>
              <a:rect l="l" t="t" r="r" b="b"/>
              <a:pathLst>
                <a:path w="1950720" h="419100">
                  <a:moveTo>
                    <a:pt x="0" y="419100"/>
                  </a:moveTo>
                  <a:lnTo>
                    <a:pt x="1950720" y="419100"/>
                  </a:lnTo>
                  <a:lnTo>
                    <a:pt x="195072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50"/>
              <a:t> </a:t>
            </a:r>
            <a:r>
              <a:rPr dirty="0"/>
              <a:t>Operations:</a:t>
            </a:r>
            <a:r>
              <a:rPr dirty="0" spc="-75"/>
              <a:t> </a:t>
            </a:r>
            <a:r>
              <a:rPr dirty="0" spc="-10"/>
              <a:t>RENAME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93065" algn="l"/>
              </a:tabLst>
            </a:pPr>
            <a:r>
              <a:rPr dirty="0" sz="2800"/>
              <a:t>The</a:t>
            </a:r>
            <a:r>
              <a:rPr dirty="0" sz="2800" spc="-45"/>
              <a:t> </a:t>
            </a:r>
            <a:r>
              <a:rPr dirty="0" sz="2800"/>
              <a:t>RENAME</a:t>
            </a:r>
            <a:r>
              <a:rPr dirty="0" sz="2800" spc="-45"/>
              <a:t> </a:t>
            </a:r>
            <a:r>
              <a:rPr dirty="0" sz="2800"/>
              <a:t>operator</a:t>
            </a:r>
            <a:r>
              <a:rPr dirty="0" sz="2800" spc="-40"/>
              <a:t> </a:t>
            </a:r>
            <a:r>
              <a:rPr dirty="0" sz="2800"/>
              <a:t>is</a:t>
            </a:r>
            <a:r>
              <a:rPr dirty="0" sz="2800" spc="-65"/>
              <a:t> </a:t>
            </a:r>
            <a:r>
              <a:rPr dirty="0" sz="2800"/>
              <a:t>denoted</a:t>
            </a:r>
            <a:r>
              <a:rPr dirty="0" sz="2800" spc="-55"/>
              <a:t> </a:t>
            </a:r>
            <a:r>
              <a:rPr dirty="0" sz="2800"/>
              <a:t>by</a:t>
            </a:r>
            <a:r>
              <a:rPr dirty="0" sz="2800" spc="-55"/>
              <a:t> </a:t>
            </a:r>
            <a:r>
              <a:rPr dirty="0" sz="2800">
                <a:latin typeface="Symbol"/>
                <a:cs typeface="Symbol"/>
              </a:rPr>
              <a:t>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10"/>
              <a:t>(rho)</a:t>
            </a:r>
            <a:endParaRPr sz="2800">
              <a:latin typeface="Times New Roman"/>
              <a:cs typeface="Times New Roman"/>
            </a:endParaRPr>
          </a:p>
          <a:p>
            <a:pPr marL="393700" marR="63436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93700" algn="l"/>
              </a:tabLst>
            </a:pPr>
            <a:r>
              <a:rPr dirty="0" sz="2800"/>
              <a:t>In</a:t>
            </a:r>
            <a:r>
              <a:rPr dirty="0" sz="2800" spc="-60"/>
              <a:t> </a:t>
            </a:r>
            <a:r>
              <a:rPr dirty="0" sz="2800"/>
              <a:t>some</a:t>
            </a:r>
            <a:r>
              <a:rPr dirty="0" sz="2800" spc="-35"/>
              <a:t> </a:t>
            </a:r>
            <a:r>
              <a:rPr dirty="0" sz="2800"/>
              <a:t>cases,</a:t>
            </a:r>
            <a:r>
              <a:rPr dirty="0" sz="2800" spc="-75"/>
              <a:t> </a:t>
            </a:r>
            <a:r>
              <a:rPr dirty="0" sz="2800"/>
              <a:t>we</a:t>
            </a:r>
            <a:r>
              <a:rPr dirty="0" sz="2800" spc="-40"/>
              <a:t> </a:t>
            </a:r>
            <a:r>
              <a:rPr dirty="0" sz="2800"/>
              <a:t>may</a:t>
            </a:r>
            <a:r>
              <a:rPr dirty="0" sz="2800" spc="-45"/>
              <a:t> </a:t>
            </a:r>
            <a:r>
              <a:rPr dirty="0" sz="2800"/>
              <a:t>want</a:t>
            </a:r>
            <a:r>
              <a:rPr dirty="0" sz="2800" spc="-40"/>
              <a:t> </a:t>
            </a:r>
            <a:r>
              <a:rPr dirty="0" sz="2800"/>
              <a:t>to</a:t>
            </a:r>
            <a:r>
              <a:rPr dirty="0" sz="2800" spc="-55"/>
              <a:t> </a:t>
            </a:r>
            <a:r>
              <a:rPr dirty="0" sz="2800" i="1">
                <a:latin typeface="Arial"/>
                <a:cs typeface="Arial"/>
              </a:rPr>
              <a:t>rename</a:t>
            </a:r>
            <a:r>
              <a:rPr dirty="0" sz="2800" spc="-30" i="1">
                <a:latin typeface="Arial"/>
                <a:cs typeface="Arial"/>
              </a:rPr>
              <a:t> </a:t>
            </a:r>
            <a:r>
              <a:rPr dirty="0" sz="2800" spc="-25"/>
              <a:t>the </a:t>
            </a:r>
            <a:r>
              <a:rPr dirty="0" sz="2800"/>
              <a:t>attributes</a:t>
            </a:r>
            <a:r>
              <a:rPr dirty="0" sz="2800" spc="-65"/>
              <a:t> </a:t>
            </a:r>
            <a:r>
              <a:rPr dirty="0" sz="2800"/>
              <a:t>of</a:t>
            </a:r>
            <a:r>
              <a:rPr dirty="0" sz="2800" spc="-60"/>
              <a:t> </a:t>
            </a:r>
            <a:r>
              <a:rPr dirty="0" sz="2800"/>
              <a:t>a</a:t>
            </a:r>
            <a:r>
              <a:rPr dirty="0" sz="2800" spc="-55"/>
              <a:t> </a:t>
            </a:r>
            <a:r>
              <a:rPr dirty="0" sz="2800"/>
              <a:t>relation</a:t>
            </a:r>
            <a:r>
              <a:rPr dirty="0" sz="2800" spc="-40"/>
              <a:t> </a:t>
            </a:r>
            <a:r>
              <a:rPr dirty="0" sz="2800"/>
              <a:t>or</a:t>
            </a:r>
            <a:r>
              <a:rPr dirty="0" sz="2800" spc="-60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/>
              <a:t>relation</a:t>
            </a:r>
            <a:r>
              <a:rPr dirty="0" sz="2800" spc="-50"/>
              <a:t> </a:t>
            </a:r>
            <a:r>
              <a:rPr dirty="0" sz="2800"/>
              <a:t>name</a:t>
            </a:r>
            <a:r>
              <a:rPr dirty="0" sz="2800" spc="-45"/>
              <a:t> </a:t>
            </a:r>
            <a:r>
              <a:rPr dirty="0" sz="2800" spc="-25"/>
              <a:t>or </a:t>
            </a:r>
            <a:r>
              <a:rPr dirty="0" sz="2800" spc="-20"/>
              <a:t>both</a:t>
            </a:r>
            <a:endParaRPr sz="2800">
              <a:latin typeface="Arial"/>
              <a:cs typeface="Arial"/>
            </a:endParaRPr>
          </a:p>
          <a:p>
            <a:pPr lvl="1" marL="794385" marR="1386840" indent="-287020">
              <a:lnSpc>
                <a:spcPct val="100000"/>
              </a:lnSpc>
              <a:spcBef>
                <a:spcPts val="67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94385" algn="l"/>
              </a:tabLst>
            </a:pP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Useful</a:t>
            </a:r>
            <a:r>
              <a:rPr dirty="0" sz="28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when</a:t>
            </a:r>
            <a:r>
              <a:rPr dirty="0" sz="28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8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dirty="0" sz="28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requires</a:t>
            </a:r>
            <a:r>
              <a:rPr dirty="0" sz="28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800000"/>
                </a:solidFill>
                <a:latin typeface="Arial MT"/>
                <a:cs typeface="Arial MT"/>
              </a:rPr>
              <a:t>multiple operations</a:t>
            </a:r>
            <a:endParaRPr sz="2800">
              <a:latin typeface="Arial MT"/>
              <a:cs typeface="Arial MT"/>
            </a:endParaRPr>
          </a:p>
          <a:p>
            <a:pPr lvl="1" marL="794385" marR="5080" indent="-287020">
              <a:lnSpc>
                <a:spcPct val="100000"/>
              </a:lnSpc>
              <a:spcBef>
                <a:spcPts val="67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94385" algn="l"/>
              </a:tabLst>
            </a:pP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Necessary</a:t>
            </a:r>
            <a:r>
              <a:rPr dirty="0" sz="28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8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dirty="0" sz="28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cases</a:t>
            </a:r>
            <a:r>
              <a:rPr dirty="0" sz="28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(see</a:t>
            </a:r>
            <a:r>
              <a:rPr dirty="0" sz="28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8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800000"/>
                </a:solidFill>
                <a:latin typeface="Arial MT"/>
                <a:cs typeface="Arial MT"/>
              </a:rPr>
              <a:t>operation later)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5"/>
              <a:t> </a:t>
            </a:r>
            <a:r>
              <a:rPr dirty="0" spc="-10"/>
              <a:t>RENAME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353058"/>
            <a:ext cx="8072755" cy="406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marR="112649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83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RENAME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</a:t>
            </a:r>
            <a:r>
              <a:rPr dirty="0" sz="28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forms:</a:t>
            </a:r>
            <a:endParaRPr sz="28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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-21241" sz="2550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(B1,</a:t>
            </a:r>
            <a:r>
              <a:rPr dirty="0" baseline="-21241" sz="255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B2,</a:t>
            </a:r>
            <a:r>
              <a:rPr dirty="0" baseline="-21241" sz="2550" spc="3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…,</a:t>
            </a:r>
            <a:r>
              <a:rPr dirty="0" baseline="-21241" sz="2550" spc="4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Bn</a:t>
            </a:r>
            <a:r>
              <a:rPr dirty="0" baseline="-21241" sz="255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(R)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changes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both:</a:t>
            </a:r>
            <a:endParaRPr sz="26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77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 i="1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lvl="2" marL="1167765" indent="-2279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77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column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(attribute)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…..Bn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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(R)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changes:</a:t>
            </a:r>
            <a:endParaRPr sz="26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77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4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dirty="0" sz="2400" spc="-3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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(B1,</a:t>
            </a:r>
            <a:r>
              <a:rPr dirty="0" baseline="-21241" sz="2550" spc="4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B2,</a:t>
            </a:r>
            <a:r>
              <a:rPr dirty="0" baseline="-21241" sz="2550" spc="5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…,</a:t>
            </a:r>
            <a:r>
              <a:rPr dirty="0" baseline="-21241" sz="2550" spc="6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Bn</a:t>
            </a:r>
            <a:r>
              <a:rPr dirty="0" baseline="-21241" sz="2550" spc="5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241" sz="255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(R)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changes:</a:t>
            </a:r>
            <a:endParaRPr sz="26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77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column</a:t>
            </a:r>
            <a:r>
              <a:rPr dirty="0" sz="2400" spc="-2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(attribute)</a:t>
            </a:r>
            <a:r>
              <a:rPr dirty="0" sz="2400" spc="-5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names</a:t>
            </a:r>
            <a:r>
              <a:rPr dirty="0" sz="24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…..Bn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5"/>
              <a:t> </a:t>
            </a:r>
            <a:r>
              <a:rPr dirty="0" spc="-10"/>
              <a:t>RENAME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353058"/>
            <a:ext cx="8165465" cy="4904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marR="43942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83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convenience,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shorthand</a:t>
            </a:r>
            <a:r>
              <a:rPr dirty="0" sz="28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for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renaming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8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intermediate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8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write:</a:t>
            </a:r>
            <a:endParaRPr sz="2600">
              <a:latin typeface="Arial MT"/>
              <a:cs typeface="Arial MT"/>
            </a:endParaRPr>
          </a:p>
          <a:p>
            <a:pPr lvl="2" marL="11684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68400" algn="l"/>
              </a:tabLst>
            </a:pP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RESULT </a:t>
            </a:r>
            <a:r>
              <a:rPr dirty="0" sz="25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500" spc="10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500" spc="10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202" sz="2475">
                <a:solidFill>
                  <a:srgbClr val="333399"/>
                </a:solidFill>
                <a:latin typeface="Arial MT"/>
                <a:cs typeface="Arial MT"/>
              </a:rPr>
              <a:t>FNAME, LNAME,</a:t>
            </a:r>
            <a:r>
              <a:rPr dirty="0" baseline="-20202" sz="2475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-20202" sz="2475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dirty="0" baseline="-20202" sz="2475" spc="4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(DEP5_EMPS)</a:t>
            </a:r>
            <a:endParaRPr sz="2500">
              <a:latin typeface="Arial MT"/>
              <a:cs typeface="Arial MT"/>
            </a:endParaRPr>
          </a:p>
          <a:p>
            <a:pPr lvl="2" marL="1168400" marR="33718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68400" algn="l"/>
              </a:tabLst>
            </a:pP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5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dirty="0" sz="25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5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5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i="1">
                <a:solidFill>
                  <a:srgbClr val="333399"/>
                </a:solidFill>
                <a:latin typeface="Arial"/>
                <a:cs typeface="Arial"/>
              </a:rPr>
              <a:t>same</a:t>
            </a:r>
            <a:r>
              <a:rPr dirty="0" sz="25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dirty="0" sz="25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333399"/>
                </a:solidFill>
                <a:latin typeface="Arial"/>
                <a:cs typeface="Arial"/>
              </a:rPr>
              <a:t>names</a:t>
            </a:r>
            <a:r>
              <a:rPr dirty="0" sz="2500" spc="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500" spc="-25">
                <a:solidFill>
                  <a:srgbClr val="333399"/>
                </a:solidFill>
                <a:latin typeface="Arial MT"/>
                <a:cs typeface="Arial MT"/>
              </a:rPr>
              <a:t>as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DEP5_EMPS</a:t>
            </a:r>
            <a:r>
              <a:rPr dirty="0" sz="25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(same</a:t>
            </a:r>
            <a:r>
              <a:rPr dirty="0" sz="25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5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5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EMPLOYEE)</a:t>
            </a:r>
            <a:endParaRPr sz="2500">
              <a:latin typeface="Arial MT"/>
              <a:cs typeface="Arial MT"/>
            </a:endParaRPr>
          </a:p>
          <a:p>
            <a:pPr marL="768985" indent="-286385">
              <a:lnSpc>
                <a:spcPts val="3350"/>
              </a:lnSpc>
              <a:buChar char="•"/>
              <a:tabLst>
                <a:tab pos="768985" algn="l"/>
              </a:tabLst>
            </a:pP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8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800000"/>
                </a:solidFill>
                <a:latin typeface="Arial MT"/>
                <a:cs typeface="Arial MT"/>
              </a:rPr>
              <a:t>write:</a:t>
            </a:r>
            <a:endParaRPr sz="2800">
              <a:latin typeface="Arial MT"/>
              <a:cs typeface="Arial MT"/>
            </a:endParaRPr>
          </a:p>
          <a:p>
            <a:pPr algn="r" lvl="1" marL="228600" marR="90805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28600" algn="l"/>
              </a:tabLst>
            </a:pP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5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(F,</a:t>
            </a:r>
            <a:r>
              <a:rPr dirty="0" sz="25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M,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L,</a:t>
            </a:r>
            <a:r>
              <a:rPr dirty="0" sz="25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B,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SX,</a:t>
            </a:r>
            <a:r>
              <a:rPr dirty="0" sz="25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SAL,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SU,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DNO)</a:t>
            </a:r>
            <a:r>
              <a:rPr dirty="0" sz="2500" spc="-1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endParaRPr sz="2500">
              <a:latin typeface="Symbol"/>
              <a:cs typeface="Symbol"/>
            </a:endParaRPr>
          </a:p>
          <a:p>
            <a:pPr algn="r" marR="99695">
              <a:lnSpc>
                <a:spcPts val="2705"/>
              </a:lnSpc>
              <a:spcBef>
                <a:spcPts val="590"/>
              </a:spcBef>
            </a:pPr>
            <a:r>
              <a:rPr dirty="0" baseline="13888" sz="3600">
                <a:solidFill>
                  <a:srgbClr val="333399"/>
                </a:solidFill>
                <a:latin typeface="Symbol"/>
                <a:cs typeface="Symbol"/>
              </a:rPr>
              <a:t></a:t>
            </a:r>
            <a:r>
              <a:rPr dirty="0" baseline="13888" sz="3600" spc="1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(F,M,L,S,B,A,SX,SAL,SU,</a:t>
            </a:r>
            <a:r>
              <a:rPr dirty="0" sz="1600" spc="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DNO)</a:t>
            </a:r>
            <a:r>
              <a:rPr dirty="0" baseline="13333" sz="3750" spc="-15">
                <a:solidFill>
                  <a:srgbClr val="333399"/>
                </a:solidFill>
                <a:latin typeface="Arial MT"/>
                <a:cs typeface="Arial MT"/>
              </a:rPr>
              <a:t>(DEP5_EMPS)</a:t>
            </a:r>
            <a:endParaRPr baseline="13333" sz="3750">
              <a:latin typeface="Arial MT"/>
              <a:cs typeface="Arial MT"/>
            </a:endParaRPr>
          </a:p>
          <a:p>
            <a:pPr lvl="1" marL="1168400" indent="-228600">
              <a:lnSpc>
                <a:spcPts val="2705"/>
              </a:lnSpc>
              <a:buChar char="•"/>
              <a:tabLst>
                <a:tab pos="1168400" algn="l"/>
              </a:tabLst>
            </a:pP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5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10</a:t>
            </a:r>
            <a:r>
              <a:rPr dirty="0" sz="25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5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5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DEP5_EMPS</a:t>
            </a:r>
            <a:r>
              <a:rPr dirty="0" sz="25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i="1">
                <a:solidFill>
                  <a:srgbClr val="333399"/>
                </a:solidFill>
                <a:latin typeface="Arial"/>
                <a:cs typeface="Arial"/>
              </a:rPr>
              <a:t>renamed</a:t>
            </a:r>
            <a:r>
              <a:rPr dirty="0" sz="25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500" spc="-25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endParaRPr sz="2500">
              <a:latin typeface="Arial MT"/>
              <a:cs typeface="Arial MT"/>
            </a:endParaRPr>
          </a:p>
          <a:p>
            <a:pPr algn="r" marR="104775">
              <a:lnSpc>
                <a:spcPts val="2990"/>
              </a:lnSpc>
            </a:pP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F,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M,</a:t>
            </a:r>
            <a:r>
              <a:rPr dirty="0" sz="25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L,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25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B,</a:t>
            </a:r>
            <a:r>
              <a:rPr dirty="0" sz="25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A,</a:t>
            </a:r>
            <a:r>
              <a:rPr dirty="0" sz="25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SX,</a:t>
            </a:r>
            <a:r>
              <a:rPr dirty="0" sz="25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SAL,</a:t>
            </a:r>
            <a:r>
              <a:rPr dirty="0" sz="25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SU,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DNO,</a:t>
            </a:r>
            <a:r>
              <a:rPr dirty="0" sz="25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respectively</a:t>
            </a:r>
            <a:endParaRPr sz="2500">
              <a:latin typeface="Arial MT"/>
              <a:cs typeface="Arial MT"/>
            </a:endParaRPr>
          </a:p>
          <a:p>
            <a:pPr marL="540385">
              <a:lnSpc>
                <a:spcPts val="3590"/>
              </a:lnSpc>
            </a:pP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Note:</a:t>
            </a:r>
            <a:r>
              <a:rPr dirty="0" sz="3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5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500" spc="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symbol</a:t>
            </a:r>
            <a:r>
              <a:rPr dirty="0" sz="25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5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5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333399"/>
                </a:solidFill>
                <a:latin typeface="Arial MT"/>
                <a:cs typeface="Arial MT"/>
              </a:rPr>
              <a:t>assignment</a:t>
            </a:r>
            <a:r>
              <a:rPr dirty="0" sz="25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333399"/>
                </a:solidFill>
                <a:latin typeface="Arial MT"/>
                <a:cs typeface="Arial MT"/>
              </a:rPr>
              <a:t>operator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67132"/>
            <a:ext cx="720026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applying</a:t>
            </a:r>
            <a:r>
              <a:rPr dirty="0" spc="-40"/>
              <a:t> </a:t>
            </a:r>
            <a:r>
              <a:rPr dirty="0"/>
              <a:t>multiple</a:t>
            </a:r>
            <a:r>
              <a:rPr dirty="0" spc="-35"/>
              <a:t> </a:t>
            </a:r>
            <a:r>
              <a:rPr dirty="0" spc="-10"/>
              <a:t>operations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RENAME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196" y="1330935"/>
            <a:ext cx="6859227" cy="452632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85"/>
              <a:t> </a:t>
            </a:r>
            <a:r>
              <a:rPr dirty="0"/>
              <a:t>Algebra</a:t>
            </a:r>
            <a:r>
              <a:rPr dirty="0" spc="-90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8209280" cy="4022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5877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algebra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operations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endParaRPr sz="2800">
              <a:latin typeface="Arial MT"/>
              <a:cs typeface="Arial MT"/>
            </a:endParaRPr>
          </a:p>
          <a:p>
            <a:pPr marL="355600" marR="510540" indent="-342900">
              <a:lnSpc>
                <a:spcPct val="100000"/>
              </a:lnSpc>
              <a:spcBef>
                <a:spcPts val="650"/>
              </a:spcBef>
              <a:buClr>
                <a:srgbClr val="990033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7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7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enable</a:t>
            </a:r>
            <a:r>
              <a:rPr dirty="0" sz="27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7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user</a:t>
            </a:r>
            <a:r>
              <a:rPr dirty="0" sz="27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7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7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 spc="-10" b="1">
                <a:solidFill>
                  <a:srgbClr val="333399"/>
                </a:solidFill>
                <a:latin typeface="Arial"/>
                <a:cs typeface="Arial"/>
              </a:rPr>
              <a:t>basic </a:t>
            </a:r>
            <a:r>
              <a:rPr dirty="0" sz="2700" b="1">
                <a:solidFill>
                  <a:srgbClr val="333399"/>
                </a:solidFill>
                <a:latin typeface="Arial"/>
                <a:cs typeface="Arial"/>
              </a:rPr>
              <a:t>retrieval</a:t>
            </a:r>
            <a:r>
              <a:rPr dirty="0" sz="27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700" b="1">
                <a:solidFill>
                  <a:srgbClr val="333399"/>
                </a:solidFill>
                <a:latin typeface="Arial"/>
                <a:cs typeface="Arial"/>
              </a:rPr>
              <a:t>requests</a:t>
            </a:r>
            <a:r>
              <a:rPr dirty="0" sz="27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27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700" spc="-10" b="1">
                <a:solidFill>
                  <a:srgbClr val="333399"/>
                </a:solidFill>
                <a:latin typeface="Arial"/>
                <a:cs typeface="Arial"/>
              </a:rPr>
              <a:t>queries</a:t>
            </a:r>
            <a:r>
              <a:rPr dirty="0" sz="2700" spc="-1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27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new</a:t>
            </a:r>
            <a:r>
              <a:rPr dirty="0" sz="2800" spc="-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which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been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formed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 i="1">
                <a:solidFill>
                  <a:srgbClr val="333399"/>
                </a:solidFill>
                <a:latin typeface="Arial"/>
                <a:cs typeface="Arial"/>
              </a:rPr>
              <a:t>input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lvl="1" marL="756285" marR="90551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property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makes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“closed”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(all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objects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relations)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63652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70"/>
              <a:t> </a:t>
            </a:r>
            <a:r>
              <a:rPr dirty="0"/>
              <a:t>Algebra</a:t>
            </a:r>
            <a:r>
              <a:rPr dirty="0" spc="-75"/>
              <a:t> </a:t>
            </a:r>
            <a:r>
              <a:rPr dirty="0"/>
              <a:t>Operations</a:t>
            </a:r>
            <a:r>
              <a:rPr dirty="0" spc="-95"/>
              <a:t> </a:t>
            </a:r>
            <a:r>
              <a:rPr dirty="0" spc="-20"/>
              <a:t>from </a:t>
            </a:r>
            <a:r>
              <a:rPr dirty="0"/>
              <a:t>Set</a:t>
            </a:r>
            <a:r>
              <a:rPr dirty="0" spc="-30"/>
              <a:t> </a:t>
            </a:r>
            <a:r>
              <a:rPr dirty="0"/>
              <a:t>Theory:</a:t>
            </a:r>
            <a:r>
              <a:rPr dirty="0" spc="-40"/>
              <a:t> </a:t>
            </a:r>
            <a:r>
              <a:rPr dirty="0" spc="-20"/>
              <a:t>UNION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6382"/>
            <a:ext cx="7957184" cy="43668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6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operation,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denoted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endParaRPr sz="2600">
              <a:latin typeface="Symbol"/>
              <a:cs typeface="Symbol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600" spc="5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S,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all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either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endParaRPr sz="26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3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Duplicate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eliminated</a:t>
            </a:r>
            <a:endParaRPr sz="2600">
              <a:latin typeface="Arial MT"/>
              <a:cs typeface="Arial MT"/>
            </a:endParaRPr>
          </a:p>
          <a:p>
            <a:pPr lvl="1" marL="756285" marR="279400" indent="-287020">
              <a:lnSpc>
                <a:spcPts val="2700"/>
              </a:lnSpc>
              <a:spcBef>
                <a:spcPts val="645"/>
              </a:spcBef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</a:tabLst>
            </a:pP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5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operand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5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5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5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“type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compatible”</a:t>
            </a:r>
            <a:r>
              <a:rPr dirty="0" sz="2500" spc="-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5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5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compatible)</a:t>
            </a:r>
            <a:endParaRPr sz="25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3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3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23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3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3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3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attributes</a:t>
            </a:r>
            <a:endParaRPr sz="2300">
              <a:latin typeface="Arial MT"/>
              <a:cs typeface="Arial MT"/>
            </a:endParaRPr>
          </a:p>
          <a:p>
            <a:pPr lvl="2" marL="1155700" marR="280670" indent="-228600">
              <a:lnSpc>
                <a:spcPts val="248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pair</a:t>
            </a:r>
            <a:r>
              <a:rPr dirty="0" sz="23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corresponding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3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3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type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compatible</a:t>
            </a:r>
            <a:r>
              <a:rPr dirty="0" sz="23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(have</a:t>
            </a:r>
            <a:r>
              <a:rPr dirty="0" sz="23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compatible</a:t>
            </a:r>
            <a:r>
              <a:rPr dirty="0" sz="23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domains)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63652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70"/>
              <a:t> </a:t>
            </a:r>
            <a:r>
              <a:rPr dirty="0"/>
              <a:t>Algebra</a:t>
            </a:r>
            <a:r>
              <a:rPr dirty="0" spc="-75"/>
              <a:t> </a:t>
            </a:r>
            <a:r>
              <a:rPr dirty="0"/>
              <a:t>Operations</a:t>
            </a:r>
            <a:r>
              <a:rPr dirty="0" spc="-95"/>
              <a:t> </a:t>
            </a:r>
            <a:r>
              <a:rPr dirty="0" spc="-20"/>
              <a:t>from </a:t>
            </a:r>
            <a:r>
              <a:rPr dirty="0"/>
              <a:t>Set</a:t>
            </a:r>
            <a:r>
              <a:rPr dirty="0" spc="-30"/>
              <a:t> </a:t>
            </a:r>
            <a:r>
              <a:rPr dirty="0"/>
              <a:t>Theory:</a:t>
            </a:r>
            <a:r>
              <a:rPr dirty="0" spc="-40"/>
              <a:t> </a:t>
            </a:r>
            <a:r>
              <a:rPr dirty="0" spc="-20"/>
              <a:t>UNION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80871"/>
            <a:ext cx="8148955" cy="383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7665" algn="l"/>
              </a:tabLst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lvl="1" marL="768985" marR="17780" indent="-287020">
              <a:lnSpc>
                <a:spcPct val="800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689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retrieve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social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security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numbers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employees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who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either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work</a:t>
            </a:r>
            <a:r>
              <a:rPr dirty="0" sz="21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2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department</a:t>
            </a:r>
            <a:r>
              <a:rPr dirty="0" sz="2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dirty="0" sz="21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(RESULT1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below)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 i="1">
                <a:solidFill>
                  <a:srgbClr val="800000"/>
                </a:solidFill>
                <a:latin typeface="Arial"/>
                <a:cs typeface="Arial"/>
              </a:rPr>
              <a:t>directly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supervise</a:t>
            </a:r>
            <a:r>
              <a:rPr dirty="0" sz="2100" spc="-5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dirty="0" sz="2100" spc="-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dirty="0" sz="2100" spc="-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who</a:t>
            </a:r>
            <a:r>
              <a:rPr dirty="0" sz="21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works</a:t>
            </a:r>
            <a:r>
              <a:rPr dirty="0" sz="21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dirty="0" sz="2100" spc="-4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department</a:t>
            </a:r>
            <a:r>
              <a:rPr dirty="0" sz="21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800000"/>
                </a:solidFill>
                <a:latin typeface="Arial"/>
                <a:cs typeface="Arial"/>
              </a:rPr>
              <a:t>5</a:t>
            </a:r>
            <a:r>
              <a:rPr dirty="0" sz="21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(RESULT2 below)</a:t>
            </a:r>
            <a:endParaRPr sz="21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689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use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follows:</a:t>
            </a:r>
            <a:endParaRPr sz="2100">
              <a:latin typeface="Arial MT"/>
              <a:cs typeface="Arial MT"/>
            </a:endParaRPr>
          </a:p>
          <a:p>
            <a:pPr algn="ctr" marL="1133475" marR="1021715" indent="-63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DEP5_EMPS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4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DNO=5</a:t>
            </a:r>
            <a:r>
              <a:rPr dirty="0" baseline="-20833" sz="2400" spc="24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(EMPLOYEE)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RESULT1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400" spc="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 spc="-15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(DEP5_EMPS) RESULT2(SSN)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400" spc="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baseline="-20833" sz="2400" spc="-15">
                <a:solidFill>
                  <a:srgbClr val="333399"/>
                </a:solidFill>
                <a:latin typeface="Arial MT"/>
                <a:cs typeface="Arial MT"/>
              </a:rPr>
              <a:t>SUPERSSN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(DEP5_EMPS)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40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RESULT1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40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RESULT2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ts val="227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689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produces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either</a:t>
            </a:r>
            <a:endParaRPr sz="2100">
              <a:latin typeface="Arial MT"/>
              <a:cs typeface="Arial MT"/>
            </a:endParaRPr>
          </a:p>
          <a:p>
            <a:pPr marL="768985">
              <a:lnSpc>
                <a:spcPts val="2270"/>
              </a:lnSpc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RESULT1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RESULT2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07391"/>
            <a:ext cx="605472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14270" algn="l"/>
              </a:tabLst>
            </a:pPr>
            <a:r>
              <a:rPr dirty="0" sz="2800" b="1">
                <a:latin typeface="Verdana"/>
                <a:cs typeface="Verdana"/>
              </a:rPr>
              <a:t>Figure</a:t>
            </a:r>
            <a:r>
              <a:rPr dirty="0" sz="2800" spc="-90" b="1">
                <a:latin typeface="Verdana"/>
                <a:cs typeface="Verdana"/>
              </a:rPr>
              <a:t> </a:t>
            </a:r>
            <a:r>
              <a:rPr dirty="0" sz="2800" spc="-25" b="1">
                <a:latin typeface="Verdana"/>
                <a:cs typeface="Verdana"/>
              </a:rPr>
              <a:t>8.3</a:t>
            </a:r>
            <a:r>
              <a:rPr dirty="0" sz="2800" b="1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Result of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UNION </a:t>
            </a:r>
            <a:r>
              <a:rPr dirty="0" sz="2800">
                <a:latin typeface="Verdana"/>
                <a:cs typeface="Verdana"/>
              </a:rPr>
              <a:t>operation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RESULT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/>
              <a:t>←</a:t>
            </a:r>
            <a:r>
              <a:rPr dirty="0" sz="2800" spc="100"/>
              <a:t> </a:t>
            </a:r>
            <a:r>
              <a:rPr dirty="0" sz="2800">
                <a:latin typeface="Verdana"/>
                <a:cs typeface="Verdana"/>
              </a:rPr>
              <a:t>RESULT1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∪ </a:t>
            </a:r>
            <a:r>
              <a:rPr dirty="0" sz="2800" spc="-10">
                <a:latin typeface="Verdana"/>
                <a:cs typeface="Verdana"/>
              </a:rPr>
              <a:t>RESULT2.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72" y="2074951"/>
            <a:ext cx="7016027" cy="279713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63652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70"/>
              <a:t> </a:t>
            </a:r>
            <a:r>
              <a:rPr dirty="0"/>
              <a:t>Algebra</a:t>
            </a:r>
            <a:r>
              <a:rPr dirty="0" spc="-75"/>
              <a:t> </a:t>
            </a:r>
            <a:r>
              <a:rPr dirty="0"/>
              <a:t>Operations</a:t>
            </a:r>
            <a:r>
              <a:rPr dirty="0" spc="-95"/>
              <a:t> </a:t>
            </a:r>
            <a:r>
              <a:rPr dirty="0" spc="-20"/>
              <a:t>from </a:t>
            </a:r>
            <a:r>
              <a:rPr dirty="0"/>
              <a:t>Set</a:t>
            </a:r>
            <a:r>
              <a:rPr dirty="0" spc="-25"/>
              <a:t> </a:t>
            </a:r>
            <a:r>
              <a:rPr dirty="0" spc="-10"/>
              <a:t>Theory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8195945" cy="423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667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Compatibility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operands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required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binary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(also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DIFFERENCE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–,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next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slides)</a:t>
            </a:r>
            <a:endParaRPr sz="2400">
              <a:latin typeface="Arial MT"/>
              <a:cs typeface="Arial MT"/>
            </a:endParaRPr>
          </a:p>
          <a:p>
            <a:pPr algn="just" marL="355600" marR="10287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R1(A1,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A2,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...,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An)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R2(B1,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B2,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...,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Bn)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type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compatible</a:t>
            </a:r>
            <a:r>
              <a:rPr dirty="0" sz="2400" spc="-1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if:</a:t>
            </a:r>
            <a:endParaRPr sz="2400">
              <a:latin typeface="Arial MT"/>
              <a:cs typeface="Arial MT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65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attributes,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algn="just" lvl="1" marL="755015" marR="5080" indent="-28575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domains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compatible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(i.e.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dom(Ai)=dom(Bi)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i=1,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2,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...,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n).</a:t>
            </a:r>
            <a:endParaRPr sz="2200">
              <a:latin typeface="Arial MT"/>
              <a:cs typeface="Arial MT"/>
            </a:endParaRPr>
          </a:p>
          <a:p>
            <a:pPr algn="just" marL="355600" marR="762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resulting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R1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R2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(also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R1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R2,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R1–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R2,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next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slides)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first</a:t>
            </a:r>
            <a:r>
              <a:rPr dirty="0" sz="24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operand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R1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(by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convention)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Algebra</a:t>
            </a:r>
            <a:r>
              <a:rPr dirty="0" spc="-6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25"/>
              <a:t>Set </a:t>
            </a:r>
            <a:r>
              <a:rPr dirty="0"/>
              <a:t>Theory:</a:t>
            </a:r>
            <a:r>
              <a:rPr dirty="0" spc="-55"/>
              <a:t> </a:t>
            </a:r>
            <a:r>
              <a:rPr dirty="0" spc="-10"/>
              <a:t>INTERSECTION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8617" y="1525182"/>
            <a:ext cx="8196580" cy="425069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  <a:r>
              <a:rPr dirty="0" sz="32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32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denoted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32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endParaRPr sz="3200">
              <a:latin typeface="Symbol"/>
              <a:cs typeface="Symbol"/>
            </a:endParaRPr>
          </a:p>
          <a:p>
            <a:pPr marL="355600" marR="478790" indent="-342900">
              <a:lnSpc>
                <a:spcPct val="99800"/>
              </a:lnSpc>
              <a:spcBef>
                <a:spcPts val="780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32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32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dirty="0" sz="3200" spc="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32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32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includes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3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32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both</a:t>
            </a:r>
            <a:r>
              <a:rPr dirty="0" sz="32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32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  <a:p>
            <a:pPr lvl="1" marL="756285" marR="175895" indent="-287020">
              <a:lnSpc>
                <a:spcPct val="100000"/>
              </a:lnSpc>
              <a:spcBef>
                <a:spcPts val="73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3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2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operand</a:t>
            </a:r>
            <a:r>
              <a:rPr dirty="0" sz="32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32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“type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333399"/>
                </a:solidFill>
                <a:latin typeface="Arial MT"/>
                <a:cs typeface="Arial MT"/>
              </a:rPr>
              <a:t>compatible”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Algebra</a:t>
            </a:r>
            <a:r>
              <a:rPr dirty="0" spc="-6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25"/>
              <a:t>Set </a:t>
            </a:r>
            <a:r>
              <a:rPr dirty="0"/>
              <a:t>Theory:</a:t>
            </a:r>
            <a:r>
              <a:rPr dirty="0" spc="-55"/>
              <a:t> </a:t>
            </a:r>
            <a:r>
              <a:rPr dirty="0"/>
              <a:t>SET</a:t>
            </a:r>
            <a:r>
              <a:rPr dirty="0" spc="-10"/>
              <a:t> </a:t>
            </a:r>
            <a:r>
              <a:rPr dirty="0"/>
              <a:t>DIFFERENCE</a:t>
            </a:r>
            <a:r>
              <a:rPr dirty="0" spc="-35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8617" y="1624024"/>
            <a:ext cx="8195945" cy="3895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21221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8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DIFFERENCE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(also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8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MINUS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or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EXCEPT)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denoted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–</a:t>
            </a:r>
            <a:endParaRPr sz="2800">
              <a:latin typeface="Arial MT"/>
              <a:cs typeface="Arial MT"/>
            </a:endParaRPr>
          </a:p>
          <a:p>
            <a:pPr marL="355600" marR="29591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includes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all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  <a:p>
            <a:pPr lvl="1" marL="756285" marR="175895" indent="-287020">
              <a:lnSpc>
                <a:spcPct val="100000"/>
              </a:lnSpc>
              <a:spcBef>
                <a:spcPts val="7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3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3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3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3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32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32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operand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32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32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sz="32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32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3200">
                <a:solidFill>
                  <a:srgbClr val="333399"/>
                </a:solidFill>
                <a:latin typeface="Arial MT"/>
                <a:cs typeface="Arial MT"/>
              </a:rPr>
              <a:t>“type</a:t>
            </a:r>
            <a:r>
              <a:rPr dirty="0" sz="3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333399"/>
                </a:solidFill>
                <a:latin typeface="Arial MT"/>
                <a:cs typeface="Arial MT"/>
              </a:rPr>
              <a:t>compatible”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1528"/>
            <a:ext cx="7448550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illustrate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result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UNION, </a:t>
            </a:r>
            <a:r>
              <a:rPr dirty="0"/>
              <a:t>INTERSECT,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DIFFERENCE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360" y="1493036"/>
            <a:ext cx="6624758" cy="435652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75209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dirty="0" spc="-35"/>
              <a:t> </a:t>
            </a:r>
            <a:r>
              <a:rPr dirty="0"/>
              <a:t>properties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UNION,</a:t>
            </a:r>
            <a:r>
              <a:rPr dirty="0" spc="-50"/>
              <a:t> </a:t>
            </a:r>
            <a:r>
              <a:rPr dirty="0" spc="-10"/>
              <a:t>INTERSECT,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DIFFERENCE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7947025" cy="434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Notice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both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commutative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operations;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5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5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 R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5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Both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treated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n-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ary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applicable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both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associative</a:t>
            </a:r>
            <a:r>
              <a:rPr dirty="0" sz="24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operations;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T)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(R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S)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5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(R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S)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(S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200" spc="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T)</a:t>
            </a:r>
            <a:endParaRPr sz="2200">
              <a:latin typeface="Arial MT"/>
              <a:cs typeface="Arial MT"/>
            </a:endParaRPr>
          </a:p>
          <a:p>
            <a:pPr marL="355600" marR="789940" indent="-342900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minus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commutative;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is,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endParaRPr sz="24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–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≠ S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–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Algebra</a:t>
            </a:r>
            <a:r>
              <a:rPr dirty="0" spc="-6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25"/>
              <a:t>Set </a:t>
            </a:r>
            <a:r>
              <a:rPr dirty="0"/>
              <a:t>Theory:</a:t>
            </a:r>
            <a:r>
              <a:rPr dirty="0" spc="-55"/>
              <a:t> </a:t>
            </a:r>
            <a:r>
              <a:rPr dirty="0"/>
              <a:t>CARTESIAN</a:t>
            </a:r>
            <a:r>
              <a:rPr dirty="0" spc="-25"/>
              <a:t> </a:t>
            </a:r>
            <a:r>
              <a:rPr dirty="0" spc="-10"/>
              <a:t>PRODUCT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80453"/>
            <a:ext cx="8081645" cy="42513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76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CARTESIAN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CROSS)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PRODUCT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lvl="1" marL="768985" marR="17780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relations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combinatorial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fashion.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Denoted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A2,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An)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S(B1,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B2,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Bm)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Q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degree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+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attributes:</a:t>
            </a:r>
            <a:endParaRPr sz="2200">
              <a:latin typeface="Arial MT"/>
              <a:cs typeface="Arial MT"/>
            </a:endParaRPr>
          </a:p>
          <a:p>
            <a:pPr lvl="2" marL="1168400" indent="-228600">
              <a:lnSpc>
                <a:spcPct val="100000"/>
              </a:lnSpc>
              <a:spcBef>
                <a:spcPts val="4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Q(A1,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A2,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An,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B2,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Bm),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order.</a:t>
            </a:r>
            <a:endParaRPr sz="2000">
              <a:latin typeface="Arial MT"/>
              <a:cs typeface="Arial MT"/>
            </a:endParaRPr>
          </a:p>
          <a:p>
            <a:pPr lvl="1" marL="768985" marR="931544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resulting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state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each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tuples—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Hence,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(denoted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|R| =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),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endParaRPr sz="22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-21072" sz="2175" spc="26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tuples,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-21072" sz="2175" spc="26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tuples.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operands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"type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compatible”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Algebra</a:t>
            </a:r>
            <a:r>
              <a:rPr dirty="0" spc="-6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25"/>
              <a:t>Set </a:t>
            </a:r>
            <a:r>
              <a:rPr dirty="0"/>
              <a:t>Theory:</a:t>
            </a:r>
            <a:r>
              <a:rPr dirty="0" spc="-40"/>
              <a:t> </a:t>
            </a:r>
            <a:r>
              <a:rPr dirty="0"/>
              <a:t>CARTESIAN</a:t>
            </a:r>
            <a:r>
              <a:rPr dirty="0" spc="-20"/>
              <a:t> </a:t>
            </a:r>
            <a:r>
              <a:rPr dirty="0"/>
              <a:t>PRODUCT</a:t>
            </a:r>
            <a:r>
              <a:rPr dirty="0" spc="-3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309827"/>
            <a:ext cx="7851775" cy="43072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68300" marR="1382395" indent="-342900">
              <a:lnSpc>
                <a:spcPts val="303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83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Generally,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CROSS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PRODUCT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meaningful</a:t>
            </a:r>
            <a:r>
              <a:rPr dirty="0" sz="2800" spc="-1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800">
              <a:latin typeface="Arial MT"/>
              <a:cs typeface="Arial MT"/>
            </a:endParaRPr>
          </a:p>
          <a:p>
            <a:pPr lvl="1" marL="768985" marR="17780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become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meaningful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when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followed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other operations</a:t>
            </a:r>
            <a:endParaRPr sz="260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spcBef>
                <a:spcPts val="2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(not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meaningful):</a:t>
            </a:r>
            <a:endParaRPr sz="28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29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FEMALE_EMPS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2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1072" sz="2175" spc="-15">
                <a:solidFill>
                  <a:srgbClr val="800000"/>
                </a:solidFill>
                <a:latin typeface="Arial MT"/>
                <a:cs typeface="Arial MT"/>
              </a:rPr>
              <a:t>SEX=’F’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EMPNAMES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2200" spc="4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FNAME,</a:t>
            </a:r>
            <a:r>
              <a:rPr dirty="0" baseline="-21072" sz="2175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LNAME, SSN</a:t>
            </a:r>
            <a:r>
              <a:rPr dirty="0" baseline="-21072" sz="2175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(FEMALE_EMPS)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EMP_DEPENDENTS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EMPNAMES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endParaRPr sz="2200">
              <a:latin typeface="Arial MT"/>
              <a:cs typeface="Arial MT"/>
            </a:endParaRPr>
          </a:p>
          <a:p>
            <a:pPr marL="368300" marR="81280" indent="-342900">
              <a:lnSpc>
                <a:spcPts val="2590"/>
              </a:lnSpc>
              <a:spcBef>
                <a:spcPts val="61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8300" algn="l"/>
              </a:tabLst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EMP_DEPENDENTS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contain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dirty="0" sz="24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combination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EMPNAMES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DEPENDENT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2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whether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actually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70"/>
              <a:t> </a:t>
            </a:r>
            <a:r>
              <a:rPr dirty="0"/>
              <a:t>Algebra</a:t>
            </a:r>
            <a:r>
              <a:rPr dirty="0" spc="-75"/>
              <a:t> </a:t>
            </a:r>
            <a:r>
              <a:rPr dirty="0"/>
              <a:t>Overview</a:t>
            </a:r>
            <a:r>
              <a:rPr dirty="0" spc="-100"/>
              <a:t> </a:t>
            </a:r>
            <a:r>
              <a:rPr dirty="0" spc="-10"/>
              <a:t>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8194040" cy="3910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02171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algebra</a:t>
            </a:r>
            <a:r>
              <a:rPr dirty="0" sz="2800" spc="-8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r>
              <a:rPr dirty="0" sz="2800" spc="-6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thus</a:t>
            </a:r>
            <a:r>
              <a:rPr dirty="0" sz="28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produce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new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lvl="1" marL="756285" marR="160210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These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further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manipulated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using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endParaRPr sz="2600">
              <a:latin typeface="Arial MT"/>
              <a:cs typeface="Arial MT"/>
            </a:endParaRPr>
          </a:p>
          <a:p>
            <a:pPr marL="355600" marR="953769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sequence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algebra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operations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forms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2800" spc="-8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algebra</a:t>
            </a:r>
            <a:r>
              <a:rPr dirty="0" sz="2800" spc="-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10"/>
              </a:spcBef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</a:tabLst>
            </a:pP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5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5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5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5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expression</a:t>
            </a:r>
            <a:r>
              <a:rPr dirty="0" sz="25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5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5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dirty="0" sz="25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5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5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5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database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dirty="0" sz="25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5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retrieval</a:t>
            </a:r>
            <a:r>
              <a:rPr dirty="0" sz="25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request)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Algebra</a:t>
            </a:r>
            <a:r>
              <a:rPr dirty="0" spc="-65"/>
              <a:t> </a:t>
            </a:r>
            <a:r>
              <a:rPr dirty="0"/>
              <a:t>Operations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 spc="-25"/>
              <a:t>Set </a:t>
            </a:r>
            <a:r>
              <a:rPr dirty="0"/>
              <a:t>Theory:</a:t>
            </a:r>
            <a:r>
              <a:rPr dirty="0" spc="-40"/>
              <a:t> </a:t>
            </a:r>
            <a:r>
              <a:rPr dirty="0"/>
              <a:t>CARTESIAN</a:t>
            </a:r>
            <a:r>
              <a:rPr dirty="0" spc="-20"/>
              <a:t> </a:t>
            </a:r>
            <a:r>
              <a:rPr dirty="0"/>
              <a:t>PRODUCT</a:t>
            </a:r>
            <a:r>
              <a:rPr dirty="0" spc="-3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69240" y="1309827"/>
            <a:ext cx="8184515" cy="42684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93700" marR="348615" indent="-342900">
              <a:lnSpc>
                <a:spcPct val="90000"/>
              </a:lnSpc>
              <a:spcBef>
                <a:spcPts val="43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937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keep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combinations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DEPENDENT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related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EMPLOYEE,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we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add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follows</a:t>
            </a:r>
            <a:endParaRPr sz="28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930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dirty="0" sz="28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(meaningful):</a:t>
            </a:r>
            <a:endParaRPr sz="2800">
              <a:latin typeface="Arial MT"/>
              <a:cs typeface="Arial MT"/>
            </a:endParaRPr>
          </a:p>
          <a:p>
            <a:pPr lvl="1" marL="794385" indent="-286385">
              <a:lnSpc>
                <a:spcPct val="100000"/>
              </a:lnSpc>
              <a:spcBef>
                <a:spcPts val="29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FEMALE_EMPS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2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1072" sz="2175" spc="-15">
                <a:solidFill>
                  <a:srgbClr val="800000"/>
                </a:solidFill>
                <a:latin typeface="Arial MT"/>
                <a:cs typeface="Arial MT"/>
              </a:rPr>
              <a:t>SEX=’F’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EMPNAMES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4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sz="2200" spc="4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FNAME,</a:t>
            </a:r>
            <a:r>
              <a:rPr dirty="0" baseline="-21072" sz="2175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LNAME, SSN</a:t>
            </a:r>
            <a:r>
              <a:rPr dirty="0" baseline="-21072" sz="2175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(FEMALE_EMPS)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EMP_DEPENDENTS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EMPNAMES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ACTUAL_DEPS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20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21072" sz="2175" spc="-15">
                <a:solidFill>
                  <a:srgbClr val="800000"/>
                </a:solidFill>
                <a:latin typeface="Arial MT"/>
                <a:cs typeface="Arial MT"/>
              </a:rPr>
              <a:t>SSN=ESSN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(EMP_DEPENDENTS)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ts val="2510"/>
              </a:lnSpc>
              <a:spcBef>
                <a:spcPts val="81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baseline="13888" sz="3300">
                <a:solidFill>
                  <a:srgbClr val="800000"/>
                </a:solidFill>
                <a:latin typeface="Arial MT"/>
                <a:cs typeface="Arial MT"/>
              </a:rPr>
              <a:t>RESULT </a:t>
            </a:r>
            <a:r>
              <a:rPr dirty="0" baseline="13888" sz="33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baseline="13888" sz="3300" spc="7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300">
                <a:solidFill>
                  <a:srgbClr val="800000"/>
                </a:solidFill>
                <a:latin typeface="Symbol"/>
                <a:cs typeface="Symbol"/>
              </a:rPr>
              <a:t></a:t>
            </a:r>
            <a:r>
              <a:rPr dirty="0" baseline="13888" sz="3300" spc="89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FNAME,</a:t>
            </a:r>
            <a:r>
              <a:rPr dirty="0" sz="145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LNAME,</a:t>
            </a:r>
            <a:r>
              <a:rPr dirty="0" sz="145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DEPENDENT_NAME</a:t>
            </a:r>
            <a:r>
              <a:rPr dirty="0" sz="145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300" spc="-15">
                <a:solidFill>
                  <a:srgbClr val="800000"/>
                </a:solidFill>
                <a:latin typeface="Arial MT"/>
                <a:cs typeface="Arial MT"/>
              </a:rPr>
              <a:t>(ACTUAL_DEPS)</a:t>
            </a:r>
            <a:endParaRPr baseline="13888" sz="3300">
              <a:latin typeface="Arial MT"/>
              <a:cs typeface="Arial MT"/>
            </a:endParaRPr>
          </a:p>
          <a:p>
            <a:pPr marL="393700" marR="104775" indent="-342900">
              <a:lnSpc>
                <a:spcPts val="2590"/>
              </a:lnSpc>
              <a:spcBef>
                <a:spcPts val="1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7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now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contain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female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employees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their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dependents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82269"/>
            <a:ext cx="716534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4270" algn="l"/>
              </a:tabLst>
            </a:pPr>
            <a:r>
              <a:rPr dirty="0" sz="2800" b="1">
                <a:latin typeface="Verdana"/>
                <a:cs typeface="Verdana"/>
              </a:rPr>
              <a:t>Figure</a:t>
            </a:r>
            <a:r>
              <a:rPr dirty="0" sz="2800" spc="-85" b="1">
                <a:latin typeface="Verdana"/>
                <a:cs typeface="Verdana"/>
              </a:rPr>
              <a:t> </a:t>
            </a:r>
            <a:r>
              <a:rPr dirty="0" sz="2800" spc="-25" b="1">
                <a:latin typeface="Verdana"/>
                <a:cs typeface="Verdana"/>
              </a:rPr>
              <a:t>8.5</a:t>
            </a:r>
            <a:r>
              <a:rPr dirty="0" sz="2800" b="1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CARTESIAN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PRODUCT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(CROSS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PRODUCT)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operation.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433" y="2247178"/>
            <a:ext cx="8144945" cy="275920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253096" y="6157366"/>
            <a:ext cx="1810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continued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on</a:t>
            </a:r>
            <a:r>
              <a:rPr dirty="0" sz="1200" spc="-5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next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20" i="1">
                <a:latin typeface="Verdana"/>
                <a:cs typeface="Verdana"/>
              </a:rPr>
              <a:t>slide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8805"/>
            <a:ext cx="6679565" cy="938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  <a:tabLst>
                <a:tab pos="4208780" algn="l"/>
              </a:tabLst>
            </a:pPr>
            <a:r>
              <a:rPr dirty="0" sz="2400" b="1">
                <a:latin typeface="Verdana"/>
                <a:cs typeface="Verdana"/>
              </a:rPr>
              <a:t>Figure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8.5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(continued)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CARTESIAN </a:t>
            </a:r>
            <a:r>
              <a:rPr dirty="0" sz="2400">
                <a:latin typeface="Verdana"/>
                <a:cs typeface="Verdana"/>
              </a:rPr>
              <a:t>PRODUCT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(CROSS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PRODUCT)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operation</a:t>
            </a:r>
            <a:r>
              <a:rPr dirty="0" sz="3600" spc="-10"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43" y="1165138"/>
            <a:ext cx="7460171" cy="515141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504190"/>
            <a:ext cx="6679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208780" algn="l"/>
              </a:tabLst>
            </a:pPr>
            <a:r>
              <a:rPr dirty="0" sz="2400" b="1">
                <a:latin typeface="Verdana"/>
                <a:cs typeface="Verdana"/>
              </a:rPr>
              <a:t>Figure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8.5</a:t>
            </a:r>
            <a:r>
              <a:rPr dirty="0" sz="2400" spc="-70" b="1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(continued)</a:t>
            </a:r>
            <a:r>
              <a:rPr dirty="0" sz="2400" b="1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CARTESIAN </a:t>
            </a:r>
            <a:r>
              <a:rPr dirty="0" sz="2400">
                <a:latin typeface="Verdana"/>
                <a:cs typeface="Verdana"/>
              </a:rPr>
              <a:t>PRODUCT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(CROSS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PRODUCT)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operation.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433" y="2738627"/>
            <a:ext cx="7516085" cy="168554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Binary</a:t>
            </a:r>
            <a:r>
              <a:rPr dirty="0" sz="3600" spc="-15"/>
              <a:t> </a:t>
            </a:r>
            <a:r>
              <a:rPr dirty="0" sz="3600"/>
              <a:t>Relational</a:t>
            </a:r>
            <a:r>
              <a:rPr dirty="0" sz="3600" spc="-35"/>
              <a:t> </a:t>
            </a:r>
            <a:r>
              <a:rPr dirty="0" sz="3600"/>
              <a:t>Operations:</a:t>
            </a:r>
            <a:r>
              <a:rPr dirty="0" sz="3600" spc="-25"/>
              <a:t> </a:t>
            </a:r>
            <a:r>
              <a:rPr dirty="0" sz="3600" spc="-20"/>
              <a:t>JOIN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80871"/>
            <a:ext cx="8042275" cy="334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88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458851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(denoted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algn="just" lvl="1" marL="755015" marR="567690" indent="-285750">
              <a:lnSpc>
                <a:spcPct val="8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sequence</a:t>
            </a:r>
            <a:r>
              <a:rPr dirty="0" sz="22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CARTESIAN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PRODECT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followed</a:t>
            </a:r>
            <a:r>
              <a:rPr dirty="0" sz="22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by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quite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commonly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identify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select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algn="just" lvl="1" marL="755650" indent="-285750">
              <a:lnSpc>
                <a:spcPts val="237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565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special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operation,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combines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sequence</a:t>
            </a:r>
            <a:endParaRPr sz="2200">
              <a:latin typeface="Arial MT"/>
              <a:cs typeface="Arial MT"/>
            </a:endParaRPr>
          </a:p>
          <a:p>
            <a:pPr algn="just" marL="756285">
              <a:lnSpc>
                <a:spcPts val="2375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into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endParaRPr sz="2200">
              <a:latin typeface="Arial MT"/>
              <a:cs typeface="Arial MT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very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important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database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more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relation,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because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allows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us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combine</a:t>
            </a:r>
            <a:r>
              <a:rPr dirty="0" sz="2200" spc="-6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related</a:t>
            </a:r>
            <a:r>
              <a:rPr dirty="0" sz="2200" spc="-8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dirty="0" sz="2200" spc="-5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various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ts val="237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general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75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A2,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An)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S(B1,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B2,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Bm)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is: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6766" y="4598289"/>
            <a:ext cx="22732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61154" y="4666869"/>
            <a:ext cx="1567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&lt;join</a:t>
            </a:r>
            <a:r>
              <a:rPr dirty="0" sz="1450" spc="-10">
                <a:solidFill>
                  <a:srgbClr val="800000"/>
                </a:solidFill>
                <a:latin typeface="Arial MT"/>
                <a:cs typeface="Arial MT"/>
              </a:rPr>
              <a:t> condition&gt;</a:t>
            </a:r>
            <a:r>
              <a:rPr dirty="0" baseline="13888" sz="3300" spc="-1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endParaRPr baseline="13888" sz="3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4540" y="4933569"/>
            <a:ext cx="7691755" cy="628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ts val="2375"/>
              </a:lnSpc>
              <a:spcBef>
                <a:spcPts val="9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990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general</a:t>
            </a:r>
            <a:endParaRPr sz="2200">
              <a:latin typeface="Arial MT"/>
              <a:cs typeface="Arial MT"/>
            </a:endParaRPr>
          </a:p>
          <a:p>
            <a:pPr marL="299085">
              <a:lnSpc>
                <a:spcPts val="2375"/>
              </a:lnSpc>
            </a:pP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dirty="0" sz="2200" spc="-9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algebra</a:t>
            </a:r>
            <a:r>
              <a:rPr dirty="0" sz="2200" spc="-9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800000"/>
                </a:solidFill>
                <a:latin typeface="Arial"/>
                <a:cs typeface="Arial"/>
              </a:rPr>
              <a:t>expressions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0" y="1424939"/>
            <a:ext cx="219710" cy="175260"/>
          </a:xfrm>
          <a:custGeom>
            <a:avLst/>
            <a:gdLst/>
            <a:ahLst/>
            <a:cxnLst/>
            <a:rect l="l" t="t" r="r" b="b"/>
            <a:pathLst>
              <a:path w="219710" h="175259">
                <a:moveTo>
                  <a:pt x="6096" y="0"/>
                </a:moveTo>
                <a:lnTo>
                  <a:pt x="6096" y="175260"/>
                </a:lnTo>
              </a:path>
              <a:path w="219710" h="175259">
                <a:moveTo>
                  <a:pt x="213360" y="0"/>
                </a:moveTo>
                <a:lnTo>
                  <a:pt x="213360" y="175260"/>
                </a:lnTo>
              </a:path>
              <a:path w="219710" h="175259">
                <a:moveTo>
                  <a:pt x="10667" y="0"/>
                </a:moveTo>
                <a:lnTo>
                  <a:pt x="207263" y="175260"/>
                </a:lnTo>
              </a:path>
              <a:path w="219710" h="175259">
                <a:moveTo>
                  <a:pt x="219455" y="0"/>
                </a:moveTo>
                <a:lnTo>
                  <a:pt x="0" y="175260"/>
                </a:lnTo>
              </a:path>
            </a:pathLst>
          </a:custGeom>
          <a:ln w="1524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632959" y="4625340"/>
            <a:ext cx="243840" cy="175260"/>
          </a:xfrm>
          <a:custGeom>
            <a:avLst/>
            <a:gdLst/>
            <a:ahLst/>
            <a:cxnLst/>
            <a:rect l="l" t="t" r="r" b="b"/>
            <a:pathLst>
              <a:path w="243839" h="175260">
                <a:moveTo>
                  <a:pt x="6095" y="0"/>
                </a:moveTo>
                <a:lnTo>
                  <a:pt x="6095" y="175260"/>
                </a:lnTo>
              </a:path>
              <a:path w="243839" h="175260">
                <a:moveTo>
                  <a:pt x="237743" y="0"/>
                </a:moveTo>
                <a:lnTo>
                  <a:pt x="237743" y="175260"/>
                </a:lnTo>
              </a:path>
              <a:path w="243839" h="175260">
                <a:moveTo>
                  <a:pt x="12191" y="0"/>
                </a:moveTo>
                <a:lnTo>
                  <a:pt x="231648" y="175260"/>
                </a:lnTo>
              </a:path>
              <a:path w="243839" h="175260">
                <a:moveTo>
                  <a:pt x="243839" y="0"/>
                </a:moveTo>
                <a:lnTo>
                  <a:pt x="0" y="1752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6085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dirty="0" spc="-60"/>
              <a:t> </a:t>
            </a:r>
            <a:r>
              <a:rPr dirty="0"/>
              <a:t>Relational</a:t>
            </a:r>
            <a:r>
              <a:rPr dirty="0" spc="-45"/>
              <a:t> </a:t>
            </a:r>
            <a:r>
              <a:rPr dirty="0"/>
              <a:t>Operations:</a:t>
            </a:r>
            <a:r>
              <a:rPr dirty="0" spc="-65"/>
              <a:t> </a:t>
            </a:r>
            <a:r>
              <a:rPr dirty="0"/>
              <a:t>JOIN</a:t>
            </a:r>
            <a:r>
              <a:rPr dirty="0" spc="-6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8617" y="1552702"/>
            <a:ext cx="8365490" cy="18910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Suppose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want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retrieve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manager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department.</a:t>
            </a:r>
            <a:endParaRPr sz="2400">
              <a:latin typeface="Arial MT"/>
              <a:cs typeface="Arial MT"/>
            </a:endParaRPr>
          </a:p>
          <a:p>
            <a:pPr lvl="1" marL="756285" marR="121920" indent="-287020">
              <a:lnSpc>
                <a:spcPct val="8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get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manager’s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name,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need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each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whose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SSN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matches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MGRSSN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tuple.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502602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do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using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operation.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5817" y="3755516"/>
            <a:ext cx="42170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990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DEPT_MGR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2200" spc="-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79821" y="3824097"/>
            <a:ext cx="2971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MGRSSN=SSN</a:t>
            </a:r>
            <a:r>
              <a:rPr dirty="0" sz="1450" spc="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300" spc="-1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endParaRPr baseline="13888" sz="3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617" y="4089272"/>
            <a:ext cx="7994015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88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MGRSSN=SSN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endParaRPr sz="2400">
              <a:latin typeface="Arial MT"/>
              <a:cs typeface="Arial MT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Combines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record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who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manages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ts val="237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75"/>
              </a:lnSpc>
            </a:pP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DEPARTMENT.MGRSSN=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EMPLOYEE.SSN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61153" y="3201161"/>
            <a:ext cx="487680" cy="175260"/>
          </a:xfrm>
          <a:custGeom>
            <a:avLst/>
            <a:gdLst/>
            <a:ahLst/>
            <a:cxnLst/>
            <a:rect l="l" t="t" r="r" b="b"/>
            <a:pathLst>
              <a:path w="487679" h="175260">
                <a:moveTo>
                  <a:pt x="13716" y="0"/>
                </a:moveTo>
                <a:lnTo>
                  <a:pt x="13716" y="175260"/>
                </a:lnTo>
              </a:path>
              <a:path w="487679" h="175260">
                <a:moveTo>
                  <a:pt x="475488" y="0"/>
                </a:moveTo>
                <a:lnTo>
                  <a:pt x="475488" y="175260"/>
                </a:lnTo>
              </a:path>
              <a:path w="487679" h="175260">
                <a:moveTo>
                  <a:pt x="25908" y="0"/>
                </a:moveTo>
                <a:lnTo>
                  <a:pt x="463296" y="175260"/>
                </a:lnTo>
              </a:path>
              <a:path w="487679" h="175260">
                <a:moveTo>
                  <a:pt x="487680" y="0"/>
                </a:moveTo>
                <a:lnTo>
                  <a:pt x="0" y="175260"/>
                </a:lnTo>
              </a:path>
            </a:pathLst>
          </a:custGeom>
          <a:ln w="2286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64123" y="3558540"/>
            <a:ext cx="441959" cy="349250"/>
          </a:xfrm>
          <a:custGeom>
            <a:avLst/>
            <a:gdLst/>
            <a:ahLst/>
            <a:cxnLst/>
            <a:rect l="l" t="t" r="r" b="b"/>
            <a:pathLst>
              <a:path w="441960" h="349250">
                <a:moveTo>
                  <a:pt x="12191" y="0"/>
                </a:moveTo>
                <a:lnTo>
                  <a:pt x="12191" y="348996"/>
                </a:lnTo>
              </a:path>
              <a:path w="441960" h="349250">
                <a:moveTo>
                  <a:pt x="429767" y="0"/>
                </a:moveTo>
                <a:lnTo>
                  <a:pt x="429767" y="348996"/>
                </a:lnTo>
              </a:path>
              <a:path w="441960" h="349250">
                <a:moveTo>
                  <a:pt x="22860" y="0"/>
                </a:moveTo>
                <a:lnTo>
                  <a:pt x="419100" y="348996"/>
                </a:lnTo>
              </a:path>
              <a:path w="441960" h="349250">
                <a:moveTo>
                  <a:pt x="441960" y="0"/>
                </a:moveTo>
                <a:lnTo>
                  <a:pt x="0" y="348996"/>
                </a:lnTo>
              </a:path>
            </a:pathLst>
          </a:custGeom>
          <a:ln w="1524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504190"/>
            <a:ext cx="6441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3275" algn="l"/>
              </a:tabLst>
            </a:pPr>
            <a:r>
              <a:rPr dirty="0" sz="2400" b="1">
                <a:solidFill>
                  <a:srgbClr val="800000"/>
                </a:solidFill>
                <a:latin typeface="Verdana"/>
                <a:cs typeface="Verdana"/>
              </a:rPr>
              <a:t>Figure</a:t>
            </a:r>
            <a:r>
              <a:rPr dirty="0" sz="2400" spc="-110" b="1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 spc="-25" b="1">
                <a:solidFill>
                  <a:srgbClr val="800000"/>
                </a:solidFill>
                <a:latin typeface="Verdana"/>
                <a:cs typeface="Verdana"/>
              </a:rPr>
              <a:t>8.6</a:t>
            </a:r>
            <a:r>
              <a:rPr dirty="0" sz="2400" b="1">
                <a:solidFill>
                  <a:srgbClr val="800000"/>
                </a:solidFill>
                <a:latin typeface="Verdana"/>
                <a:cs typeface="Verdana"/>
              </a:rPr>
              <a:t>	</a:t>
            </a:r>
            <a:r>
              <a:rPr dirty="0" sz="2400">
                <a:solidFill>
                  <a:srgbClr val="800000"/>
                </a:solidFill>
                <a:latin typeface="Verdana"/>
                <a:cs typeface="Verdana"/>
              </a:rPr>
              <a:t>Result</a:t>
            </a:r>
            <a:r>
              <a:rPr dirty="0" sz="2400" spc="-2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dirty="0" sz="2400" spc="-4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dirty="0" sz="2400" spc="-4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800000"/>
                </a:solidFill>
                <a:latin typeface="Verdana"/>
                <a:cs typeface="Verdana"/>
              </a:rPr>
              <a:t>JOIN</a:t>
            </a:r>
            <a:r>
              <a:rPr dirty="0" sz="2400" spc="-2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Verdana"/>
                <a:cs typeface="Verdana"/>
              </a:rPr>
              <a:t>operation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1940" y="863853"/>
            <a:ext cx="4703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800000"/>
                </a:solidFill>
                <a:latin typeface="Verdana"/>
                <a:cs typeface="Verdana"/>
              </a:rPr>
              <a:t>DEPT_MGR</a:t>
            </a:r>
            <a:r>
              <a:rPr dirty="0" sz="2400" spc="-6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←</a:t>
            </a:r>
            <a:r>
              <a:rPr dirty="0" sz="2400" spc="11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Verdana"/>
                <a:cs typeface="Verdana"/>
              </a:rPr>
              <a:t>DEPARTMENT</a:t>
            </a:r>
            <a:r>
              <a:rPr dirty="0" baseline="24305" sz="2400" spc="-15">
                <a:solidFill>
                  <a:srgbClr val="800000"/>
                </a:solidFill>
                <a:latin typeface="Verdana"/>
                <a:cs typeface="Verdana"/>
              </a:rPr>
              <a:t>|X|</a:t>
            </a:r>
            <a:endParaRPr baseline="24305"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26101" y="938529"/>
            <a:ext cx="319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800000"/>
                </a:solidFill>
                <a:latin typeface="Verdana"/>
                <a:cs typeface="Verdana"/>
              </a:rPr>
              <a:t>Mgr_ssn=Ssn</a:t>
            </a:r>
            <a:r>
              <a:rPr dirty="0" baseline="13888" sz="3600" spc="-15">
                <a:solidFill>
                  <a:srgbClr val="800000"/>
                </a:solidFill>
                <a:latin typeface="Verdana"/>
                <a:cs typeface="Verdana"/>
              </a:rPr>
              <a:t>EMPLOYEE.</a:t>
            </a:r>
            <a:endParaRPr baseline="13888" sz="3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05" y="2921365"/>
            <a:ext cx="8202094" cy="136564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Some</a:t>
            </a:r>
            <a:r>
              <a:rPr dirty="0" sz="3600" spc="-15"/>
              <a:t> </a:t>
            </a:r>
            <a:r>
              <a:rPr dirty="0" sz="3600"/>
              <a:t>properties</a:t>
            </a:r>
            <a:r>
              <a:rPr dirty="0" sz="3600" spc="-30"/>
              <a:t> </a:t>
            </a:r>
            <a:r>
              <a:rPr dirty="0" sz="3600"/>
              <a:t>of</a:t>
            </a:r>
            <a:r>
              <a:rPr dirty="0" sz="3600" spc="-10"/>
              <a:t> </a:t>
            </a:r>
            <a:r>
              <a:rPr dirty="0" sz="3600" spc="-20"/>
              <a:t>JOIN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80453"/>
            <a:ext cx="8172450" cy="45497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76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4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operation:</a:t>
            </a:r>
            <a:endParaRPr sz="24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  <a:tab pos="451231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A2,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An)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	S(B1,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B2,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.,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Bm)</a:t>
            </a:r>
            <a:endParaRPr sz="2200">
              <a:latin typeface="Arial MT"/>
              <a:cs typeface="Arial MT"/>
            </a:endParaRPr>
          </a:p>
          <a:p>
            <a:pPr algn="ctr" marL="253365">
              <a:lnSpc>
                <a:spcPct val="100000"/>
              </a:lnSpc>
              <a:spcBef>
                <a:spcPts val="490"/>
              </a:spcBef>
            </a:pP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R.Ai=S.Bj</a:t>
            </a:r>
            <a:endParaRPr sz="2000">
              <a:latin typeface="Arial MT"/>
              <a:cs typeface="Arial MT"/>
            </a:endParaRPr>
          </a:p>
          <a:p>
            <a:pPr marL="768985" indent="-286385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Q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degree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+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attributes:</a:t>
            </a:r>
            <a:endParaRPr sz="2200">
              <a:latin typeface="Arial MT"/>
              <a:cs typeface="Arial MT"/>
            </a:endParaRPr>
          </a:p>
          <a:p>
            <a:pPr lvl="1" marL="1168400" indent="-228600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Q(A1,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A2,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B1,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B2,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.,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Bm),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order.</a:t>
            </a:r>
            <a:endParaRPr sz="2000">
              <a:latin typeface="Arial MT"/>
              <a:cs typeface="Arial MT"/>
            </a:endParaRPr>
          </a:p>
          <a:p>
            <a:pPr marL="768985" marR="44386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resulting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state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each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tuples—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but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dirty="0" sz="2200" spc="-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25" i="1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they</a:t>
            </a:r>
            <a:r>
              <a:rPr dirty="0" sz="2200" spc="-6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satisfy</a:t>
            </a:r>
            <a:r>
              <a:rPr dirty="0" sz="2200" spc="-6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2200" spc="-6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r>
              <a:rPr dirty="0" sz="2200" spc="-6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condition</a:t>
            </a:r>
            <a:r>
              <a:rPr dirty="0" sz="22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r[Ai]=s[Bj]</a:t>
            </a:r>
            <a:endParaRPr sz="2200">
              <a:latin typeface="Arial MT"/>
              <a:cs typeface="Arial MT"/>
            </a:endParaRPr>
          </a:p>
          <a:p>
            <a:pPr marL="7689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Hence,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-21072" sz="2175" spc="24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endParaRPr sz="22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generally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less</a:t>
            </a:r>
            <a:r>
              <a:rPr dirty="0" sz="2200" spc="-4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than</a:t>
            </a:r>
            <a:r>
              <a:rPr dirty="0" sz="22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6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-21072" sz="2175" spc="24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tuples.</a:t>
            </a:r>
            <a:endParaRPr sz="2200">
              <a:latin typeface="Arial MT"/>
              <a:cs typeface="Arial MT"/>
            </a:endParaRPr>
          </a:p>
          <a:p>
            <a:pPr marL="768985" marR="6286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(based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condition)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appear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64864" y="1801367"/>
            <a:ext cx="441959" cy="347980"/>
          </a:xfrm>
          <a:custGeom>
            <a:avLst/>
            <a:gdLst/>
            <a:ahLst/>
            <a:cxnLst/>
            <a:rect l="l" t="t" r="r" b="b"/>
            <a:pathLst>
              <a:path w="441960" h="347980">
                <a:moveTo>
                  <a:pt x="12191" y="0"/>
                </a:moveTo>
                <a:lnTo>
                  <a:pt x="12191" y="347472"/>
                </a:lnTo>
              </a:path>
              <a:path w="441960" h="347980">
                <a:moveTo>
                  <a:pt x="431291" y="0"/>
                </a:moveTo>
                <a:lnTo>
                  <a:pt x="431291" y="347472"/>
                </a:lnTo>
              </a:path>
              <a:path w="441960" h="347980">
                <a:moveTo>
                  <a:pt x="24384" y="0"/>
                </a:moveTo>
                <a:lnTo>
                  <a:pt x="419100" y="347472"/>
                </a:lnTo>
              </a:path>
              <a:path w="441960" h="347980">
                <a:moveTo>
                  <a:pt x="441960" y="0"/>
                </a:moveTo>
                <a:lnTo>
                  <a:pt x="0" y="347472"/>
                </a:lnTo>
              </a:path>
            </a:pathLst>
          </a:custGeom>
          <a:ln w="1524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Some</a:t>
            </a:r>
            <a:r>
              <a:rPr dirty="0" sz="3600" spc="-15"/>
              <a:t> </a:t>
            </a:r>
            <a:r>
              <a:rPr dirty="0" sz="3600"/>
              <a:t>properties</a:t>
            </a:r>
            <a:r>
              <a:rPr dirty="0" sz="3600" spc="-30"/>
              <a:t> </a:t>
            </a:r>
            <a:r>
              <a:rPr dirty="0" sz="3600"/>
              <a:t>of</a:t>
            </a:r>
            <a:r>
              <a:rPr dirty="0" sz="3600" spc="-10"/>
              <a:t> </a:t>
            </a:r>
            <a:r>
              <a:rPr dirty="0" sz="3600" spc="-20"/>
              <a:t>JOIN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09827"/>
            <a:ext cx="8227059" cy="46729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535940" indent="-342900">
              <a:lnSpc>
                <a:spcPts val="303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case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a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Theta-join: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buClr>
                <a:srgbClr val="990033"/>
              </a:buClr>
              <a:buFont typeface="Wingdings"/>
              <a:buChar char=""/>
            </a:pP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ts val="3030"/>
              </a:lnSpc>
              <a:spcBef>
                <a:spcPts val="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1222375" algn="l"/>
                <a:tab pos="2033270" algn="l"/>
                <a:tab pos="3714750" algn="l"/>
                <a:tab pos="4226560" algn="l"/>
                <a:tab pos="5074285" algn="l"/>
                <a:tab pos="5624830" algn="l"/>
                <a:tab pos="6373495" algn="l"/>
              </a:tabLst>
            </a:pP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comparison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operators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{=,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&lt;,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≤,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&gt;,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≥,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≠}</a:t>
            </a:r>
            <a:endParaRPr sz="2800">
              <a:latin typeface="Arial MT"/>
              <a:cs typeface="Arial MT"/>
            </a:endParaRPr>
          </a:p>
          <a:p>
            <a:pPr marL="355600" marR="143510" indent="-342900">
              <a:lnSpc>
                <a:spcPts val="302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Theta</a:t>
            </a:r>
            <a:r>
              <a:rPr dirty="0" sz="28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boolean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expression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S;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R.Ai&lt;S.Bj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(R.Ak=S.Bl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R.Ap&lt;S.Bq)</a:t>
            </a:r>
            <a:endParaRPr sz="2600">
              <a:latin typeface="Arial MT"/>
              <a:cs typeface="Arial MT"/>
            </a:endParaRPr>
          </a:p>
          <a:p>
            <a:pPr marL="355600" marR="179705" indent="-342900">
              <a:lnSpc>
                <a:spcPts val="3020"/>
              </a:lnSpc>
              <a:spcBef>
                <a:spcPts val="71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Most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conditions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involve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equality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conditions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“AND”ed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together;</a:t>
            </a:r>
            <a:r>
              <a:rPr dirty="0" sz="28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R.Ai=S.Bj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R.Ak=S.Bl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R.Ap=S.Bq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5" y="1676400"/>
            <a:ext cx="3035808" cy="6096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dirty="0" spc="-7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0"/>
              <a:t> </a:t>
            </a:r>
            <a:r>
              <a:rPr dirty="0" spc="-10"/>
              <a:t>EQUIJOIN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6315"/>
            <a:ext cx="8157845" cy="450278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EQUIJOIN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800">
              <a:latin typeface="Arial MT"/>
              <a:cs typeface="Arial MT"/>
            </a:endParaRPr>
          </a:p>
          <a:p>
            <a:pPr marL="355600" marR="1082040" indent="-342900">
              <a:lnSpc>
                <a:spcPts val="3020"/>
              </a:lnSpc>
              <a:spcBef>
                <a:spcPts val="72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most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common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involves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join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conditions</a:t>
            </a:r>
            <a:r>
              <a:rPr dirty="0" sz="28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8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equality</a:t>
            </a:r>
            <a:r>
              <a:rPr dirty="0" sz="2800" spc="-9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comparisons</a:t>
            </a:r>
            <a:r>
              <a:rPr dirty="0" sz="28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endParaRPr sz="2800">
              <a:latin typeface="Arial MT"/>
              <a:cs typeface="Arial MT"/>
            </a:endParaRPr>
          </a:p>
          <a:p>
            <a:pPr marL="355600" marR="148590" indent="-342900">
              <a:lnSpc>
                <a:spcPts val="303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join,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operator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=,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EQUIJOIN.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5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130873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EQUIJOIN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always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one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more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pairs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(whose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need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not be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	identical)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identical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every tuple.</a:t>
            </a:r>
            <a:endParaRPr sz="2600">
              <a:latin typeface="Arial MT"/>
              <a:cs typeface="Arial MT"/>
            </a:endParaRPr>
          </a:p>
          <a:p>
            <a:pPr lvl="1" marL="756285" marR="447040" indent="-287020">
              <a:lnSpc>
                <a:spcPts val="2810"/>
              </a:lnSpc>
              <a:spcBef>
                <a:spcPts val="66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seen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previous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was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an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EQUIJOIN.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Relational</a:t>
            </a:r>
            <a:r>
              <a:rPr dirty="0" spc="-85"/>
              <a:t> </a:t>
            </a:r>
            <a:r>
              <a:rPr dirty="0"/>
              <a:t>Algebra</a:t>
            </a:r>
            <a:r>
              <a:rPr dirty="0" spc="-90"/>
              <a:t> </a:t>
            </a: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93063"/>
            <a:ext cx="7890509" cy="4331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Algebra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consists</a:t>
            </a:r>
            <a:r>
              <a:rPr dirty="0" sz="2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groups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Unary</a:t>
            </a:r>
            <a:r>
              <a:rPr dirty="0" sz="20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0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lvl="2" marL="1155700" indent="-228600">
              <a:lnSpc>
                <a:spcPts val="2875"/>
              </a:lnSpc>
              <a:spcBef>
                <a:spcPts val="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(symbol: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2400" spc="-1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(sigma))</a:t>
            </a:r>
            <a:endParaRPr sz="1800">
              <a:latin typeface="Arial MT"/>
              <a:cs typeface="Arial MT"/>
            </a:endParaRPr>
          </a:p>
          <a:p>
            <a:pPr lvl="2" marL="1155700" indent="-228600">
              <a:lnSpc>
                <a:spcPts val="2155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(symbol:</a:t>
            </a:r>
            <a:r>
              <a:rPr dirty="0" sz="1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18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(pi))</a:t>
            </a:r>
            <a:endParaRPr sz="1800">
              <a:latin typeface="Arial MT"/>
              <a:cs typeface="Arial MT"/>
            </a:endParaRPr>
          </a:p>
          <a:p>
            <a:pPr lvl="2" marL="1155700" indent="-228600">
              <a:lnSpc>
                <a:spcPts val="2155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RENAME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(symbol:</a:t>
            </a:r>
            <a:r>
              <a:rPr dirty="0" sz="1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</a:t>
            </a:r>
            <a:r>
              <a:rPr dirty="0" sz="1800" spc="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(rho))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ts val="2395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Theory</a:t>
            </a:r>
            <a:endParaRPr sz="2000">
              <a:latin typeface="Arial MT"/>
              <a:cs typeface="Arial MT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1800" spc="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),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  <a:r>
              <a:rPr dirty="0" sz="1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sz="1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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),</a:t>
            </a:r>
            <a:r>
              <a:rPr dirty="0" sz="1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DIFFERENCE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MINUS,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333399"/>
                </a:solidFill>
                <a:latin typeface="Arial"/>
                <a:cs typeface="Arial"/>
              </a:rPr>
              <a:t>–</a:t>
            </a:r>
            <a:r>
              <a:rPr dirty="0" sz="18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lvl="2" marL="1155700" indent="-228600">
              <a:lnSpc>
                <a:spcPts val="2155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CARTESIAN</a:t>
            </a:r>
            <a:r>
              <a:rPr dirty="0" sz="1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PRODUCT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 </a:t>
            </a:r>
            <a:r>
              <a:rPr dirty="0" sz="1800" b="1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dirty="0" sz="18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ts val="2395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lvl="2" marL="1155700" indent="-2286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1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(several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variations of</a:t>
            </a:r>
            <a:r>
              <a:rPr dirty="0" sz="1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exist)</a:t>
            </a:r>
            <a:endParaRPr sz="1800">
              <a:latin typeface="Arial MT"/>
              <a:cs typeface="Arial MT"/>
            </a:endParaRPr>
          </a:p>
          <a:p>
            <a:pPr lvl="2" marL="1155700" indent="-228600">
              <a:lnSpc>
                <a:spcPts val="2155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DIVISION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ts val="2395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Additional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endParaRPr sz="2000">
              <a:latin typeface="Arial MT"/>
              <a:cs typeface="Arial MT"/>
            </a:endParaRPr>
          </a:p>
          <a:p>
            <a:pPr lvl="2" marL="1155700" indent="-228600"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JOINS, OUTER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endParaRPr sz="1800">
              <a:latin typeface="Arial MT"/>
              <a:cs typeface="Arial MT"/>
            </a:endParaRPr>
          </a:p>
          <a:p>
            <a:pPr lvl="2" marL="1155700" marR="849630" indent="-228600">
              <a:lnSpc>
                <a:spcPct val="80000"/>
              </a:lnSpc>
              <a:spcBef>
                <a:spcPts val="43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1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dirty="0" sz="1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(These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compute</a:t>
            </a:r>
            <a:r>
              <a:rPr dirty="0" sz="1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summary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information: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example,</a:t>
            </a:r>
            <a:r>
              <a:rPr dirty="0" sz="1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SUM,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COUNT,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AVG,</a:t>
            </a:r>
            <a:r>
              <a:rPr dirty="0" sz="1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MIN,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MAX)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53092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dirty="0" spc="-75"/>
              <a:t> </a:t>
            </a:r>
            <a:r>
              <a:rPr dirty="0"/>
              <a:t>Relational</a:t>
            </a:r>
            <a:r>
              <a:rPr dirty="0" spc="-55"/>
              <a:t> </a:t>
            </a:r>
            <a:r>
              <a:rPr dirty="0" spc="-10"/>
              <a:t>Operations: </a:t>
            </a:r>
            <a:r>
              <a:rPr dirty="0"/>
              <a:t>NATURAL</a:t>
            </a:r>
            <a:r>
              <a:rPr dirty="0" spc="-15"/>
              <a:t> </a:t>
            </a:r>
            <a:r>
              <a:rPr dirty="0"/>
              <a:t>JOIN</a:t>
            </a:r>
            <a:r>
              <a:rPr dirty="0" spc="-15"/>
              <a:t> </a:t>
            </a:r>
            <a:r>
              <a:rPr dirty="0" spc="-10"/>
              <a:t>Operation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80453"/>
            <a:ext cx="8039734" cy="36842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3549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NATURAL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algn="just" lvl="1" marL="755015" marR="842644" indent="-28575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Another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variation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NATURAL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—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denoted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—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was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created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get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rid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second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(superfluous)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EQUIJOIN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condition.</a:t>
            </a:r>
            <a:endParaRPr sz="2200">
              <a:latin typeface="Arial MT"/>
              <a:cs typeface="Arial MT"/>
            </a:endParaRPr>
          </a:p>
          <a:p>
            <a:pPr algn="just" lvl="2" marL="1155065" indent="-22796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pair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identical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is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superfluous</a:t>
            </a:r>
            <a:endParaRPr sz="2000">
              <a:latin typeface="Arial MT"/>
              <a:cs typeface="Arial MT"/>
            </a:endParaRPr>
          </a:p>
          <a:p>
            <a:pPr algn="just" lvl="1" marL="755015" marR="5080" indent="-28575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standard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definition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natural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requires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two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attributes,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pair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attributes,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have</a:t>
            </a:r>
            <a:r>
              <a:rPr dirty="0" sz="2200" spc="-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2200" spc="-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same</a:t>
            </a:r>
            <a:r>
              <a:rPr dirty="0" sz="22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name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65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case,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renaming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 applied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first.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58445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Binary</a:t>
            </a:r>
            <a:r>
              <a:rPr dirty="0" sz="3600" spc="-35"/>
              <a:t> </a:t>
            </a:r>
            <a:r>
              <a:rPr dirty="0" sz="3600"/>
              <a:t>Relational</a:t>
            </a:r>
            <a:r>
              <a:rPr dirty="0" sz="3600" spc="-40"/>
              <a:t> </a:t>
            </a:r>
            <a:r>
              <a:rPr dirty="0" sz="3600" spc="-10"/>
              <a:t>Operations</a:t>
            </a:r>
            <a:endParaRPr sz="36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NATURAL</a:t>
            </a:r>
            <a:r>
              <a:rPr dirty="0" spc="-15"/>
              <a:t> </a:t>
            </a:r>
            <a:r>
              <a:rPr dirty="0"/>
              <a:t>JOIN</a:t>
            </a:r>
            <a:r>
              <a:rPr dirty="0" spc="-15"/>
              <a:t> </a:t>
            </a:r>
            <a:r>
              <a:rPr dirty="0" sz="3600" spc="-10"/>
              <a:t>(continued)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318617" y="1595374"/>
            <a:ext cx="8067675" cy="415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apply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natural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DNUMBER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ts val="228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DEPT_LOCATIONS,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sufficient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write: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29"/>
              </a:spcBef>
              <a:buClr>
                <a:srgbClr val="333399"/>
              </a:buClr>
              <a:buSzPct val="55263"/>
              <a:buFont typeface="Wingdings"/>
              <a:buChar char=""/>
              <a:tabLst>
                <a:tab pos="756285" algn="l"/>
              </a:tabLst>
            </a:pP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DEPT_LOCS</a:t>
            </a:r>
            <a:r>
              <a:rPr dirty="0" sz="19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800000"/>
                </a:solidFill>
                <a:latin typeface="Symbol"/>
                <a:cs typeface="Symbol"/>
              </a:rPr>
              <a:t></a:t>
            </a:r>
            <a:r>
              <a:rPr dirty="0" sz="19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19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dirty="0" sz="19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800000"/>
                </a:solidFill>
                <a:latin typeface="Arial MT"/>
                <a:cs typeface="Arial MT"/>
              </a:rPr>
              <a:t>DEPT_LOCATIONS</a:t>
            </a:r>
            <a:endParaRPr sz="19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DNUMBER</a:t>
            </a:r>
            <a:endParaRPr sz="2000">
              <a:latin typeface="Arial MT"/>
              <a:cs typeface="Arial MT"/>
            </a:endParaRPr>
          </a:p>
          <a:p>
            <a:pPr marL="354965" marR="681990" indent="-342265">
              <a:lnSpc>
                <a:spcPct val="11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4699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implicit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created</a:t>
            </a:r>
            <a:r>
              <a:rPr dirty="0" sz="20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attribute: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DEPARTMENT.DNUMBER=DEPT_LOCATIONS.DNUMBER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Font typeface="Wingdings"/>
              <a:buChar char=""/>
            </a:pP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Another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Q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000" spc="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R(A,B,C,D)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*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S(C,D,E)</a:t>
            </a:r>
            <a:endParaRPr sz="20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implicit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dirty="0" sz="2000" spc="-5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pair</a:t>
            </a:r>
            <a:r>
              <a:rPr dirty="0" sz="2000" spc="-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name,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“AND”ed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together:</a:t>
            </a:r>
            <a:endParaRPr sz="20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1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R.C=S.C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R.D.S.D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2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keeps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such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pair:</a:t>
            </a:r>
            <a:endParaRPr sz="20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2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Q(A,B,C,D,E)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1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NATURAL</a:t>
            </a:r>
            <a:r>
              <a:rPr dirty="0" spc="-25"/>
              <a:t> </a:t>
            </a:r>
            <a:r>
              <a:rPr dirty="0"/>
              <a:t>JOIN</a:t>
            </a:r>
            <a:r>
              <a:rPr dirty="0" spc="-25"/>
              <a:t> </a:t>
            </a:r>
            <a:r>
              <a:rPr dirty="0" spc="-10"/>
              <a:t>operation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03148"/>
            <a:ext cx="7796783" cy="515264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Complete</a:t>
            </a:r>
            <a:r>
              <a:rPr dirty="0" spc="-45"/>
              <a:t> </a:t>
            </a:r>
            <a:r>
              <a:rPr dirty="0"/>
              <a:t>Set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Relational</a:t>
            </a:r>
            <a:r>
              <a:rPr dirty="0" spc="-40"/>
              <a:t> </a:t>
            </a:r>
            <a:r>
              <a:rPr dirty="0" spc="-10"/>
              <a:t>Operations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840345" cy="3575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9050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including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,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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DIFFERENCE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</a:t>
            </a:r>
            <a:r>
              <a:rPr dirty="0" sz="2800" spc="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,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RENAME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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CARTESIAN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PRODUCT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  <a:p>
            <a:pPr marL="355600" marR="5080">
              <a:lnSpc>
                <a:spcPct val="100000"/>
              </a:lnSpc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complete</a:t>
            </a:r>
            <a:r>
              <a:rPr dirty="0" sz="2800" spc="-7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800" spc="-6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other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algebra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expression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expressed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combination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five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operations.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</a:t>
            </a:r>
            <a:r>
              <a:rPr dirty="0" sz="2600" spc="6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 =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600" spc="7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) – ((R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</a:t>
            </a:r>
            <a:r>
              <a:rPr dirty="0" sz="2600" spc="6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S)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600" spc="8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Symbol"/>
                <a:cs typeface="Symbol"/>
              </a:rPr>
              <a:t></a:t>
            </a:r>
            <a:r>
              <a:rPr dirty="0" sz="2600" spc="6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R))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4540" y="4980813"/>
            <a:ext cx="5511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99085" algn="l"/>
              </a:tabLst>
            </a:pP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8301" y="5061584"/>
            <a:ext cx="52260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800000"/>
                </a:solidFill>
                <a:latin typeface="Arial MT"/>
                <a:cs typeface="Arial MT"/>
              </a:rPr>
              <a:t>&lt;join</a:t>
            </a:r>
            <a:r>
              <a:rPr dirty="0" sz="17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800000"/>
                </a:solidFill>
                <a:latin typeface="Arial MT"/>
                <a:cs typeface="Arial MT"/>
              </a:rPr>
              <a:t>condition&gt;</a:t>
            </a:r>
            <a:r>
              <a:rPr dirty="0" baseline="13888" sz="39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baseline="13888" sz="3900" spc="8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9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baseline="13888" sz="3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9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baseline="13888" sz="3900" spc="1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800000"/>
                </a:solidFill>
                <a:latin typeface="Arial MT"/>
                <a:cs typeface="Arial MT"/>
              </a:rPr>
              <a:t>&lt;join</a:t>
            </a:r>
            <a:r>
              <a:rPr dirty="0" sz="170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800000"/>
                </a:solidFill>
                <a:latin typeface="Arial MT"/>
                <a:cs typeface="Arial MT"/>
              </a:rPr>
              <a:t>condition&gt;</a:t>
            </a:r>
            <a:r>
              <a:rPr dirty="0" sz="1700" spc="3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900">
                <a:solidFill>
                  <a:srgbClr val="800000"/>
                </a:solidFill>
                <a:latin typeface="Arial MT"/>
                <a:cs typeface="Arial MT"/>
              </a:rPr>
              <a:t>(R</a:t>
            </a:r>
            <a:r>
              <a:rPr dirty="0" baseline="13888" sz="3900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9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baseline="13888" sz="3900" spc="3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900" spc="-37">
                <a:solidFill>
                  <a:srgbClr val="800000"/>
                </a:solidFill>
                <a:latin typeface="Arial MT"/>
                <a:cs typeface="Arial MT"/>
              </a:rPr>
              <a:t>S)</a:t>
            </a:r>
            <a:endParaRPr baseline="13888" sz="39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418082" y="5244846"/>
            <a:ext cx="487680" cy="173990"/>
          </a:xfrm>
          <a:custGeom>
            <a:avLst/>
            <a:gdLst/>
            <a:ahLst/>
            <a:cxnLst/>
            <a:rect l="l" t="t" r="r" b="b"/>
            <a:pathLst>
              <a:path w="487680" h="173989">
                <a:moveTo>
                  <a:pt x="13715" y="0"/>
                </a:moveTo>
                <a:lnTo>
                  <a:pt x="13715" y="173735"/>
                </a:lnTo>
              </a:path>
              <a:path w="487680" h="173989">
                <a:moveTo>
                  <a:pt x="475488" y="0"/>
                </a:moveTo>
                <a:lnTo>
                  <a:pt x="475488" y="173735"/>
                </a:lnTo>
              </a:path>
              <a:path w="487680" h="173989">
                <a:moveTo>
                  <a:pt x="25908" y="0"/>
                </a:moveTo>
                <a:lnTo>
                  <a:pt x="461772" y="173735"/>
                </a:lnTo>
              </a:path>
              <a:path w="487680" h="173989">
                <a:moveTo>
                  <a:pt x="487680" y="0"/>
                </a:moveTo>
                <a:lnTo>
                  <a:pt x="0" y="173735"/>
                </a:lnTo>
              </a:path>
            </a:pathLst>
          </a:custGeom>
          <a:ln w="2286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dirty="0" spc="-7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0"/>
              <a:t> </a:t>
            </a:r>
            <a:r>
              <a:rPr dirty="0" spc="-10"/>
              <a:t>DIVISION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1940" y="1280557"/>
            <a:ext cx="8211184" cy="45192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03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DIVISION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division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applied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  <a:p>
            <a:pPr lvl="1" marL="952500" indent="-457200">
              <a:lnSpc>
                <a:spcPts val="2510"/>
              </a:lnSpc>
              <a:spcBef>
                <a:spcPts val="27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95250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R(Z)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</a:t>
            </a:r>
            <a:r>
              <a:rPr dirty="0" sz="2200" spc="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S(X),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subset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Z.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Let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Z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(and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hence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Z</a:t>
            </a:r>
            <a:endParaRPr sz="2200">
              <a:latin typeface="Arial MT"/>
              <a:cs typeface="Arial MT"/>
            </a:endParaRPr>
          </a:p>
          <a:p>
            <a:pPr marL="781685">
              <a:lnSpc>
                <a:spcPts val="2370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Symbol"/>
                <a:cs typeface="Symbol"/>
              </a:rPr>
              <a:t></a:t>
            </a:r>
            <a:r>
              <a:rPr dirty="0" sz="2200" spc="4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Y);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is,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let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781685">
              <a:lnSpc>
                <a:spcPts val="2500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200">
              <a:latin typeface="Arial MT"/>
              <a:cs typeface="Arial MT"/>
            </a:endParaRPr>
          </a:p>
          <a:p>
            <a:pPr lvl="1" marL="781685" marR="556260" indent="-287020">
              <a:lnSpc>
                <a:spcPts val="238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DIVISION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T(Y)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8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baseline="-21072" sz="2175" spc="28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[Y]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endParaRPr sz="2200">
              <a:latin typeface="Arial MT"/>
              <a:cs typeface="Arial MT"/>
            </a:endParaRPr>
          </a:p>
          <a:p>
            <a:pPr lvl="2" marL="1181100" indent="-228600">
              <a:lnSpc>
                <a:spcPct val="100000"/>
              </a:lnSpc>
              <a:spcBef>
                <a:spcPts val="21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811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baseline="-21367" sz="195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baseline="-21367" sz="1950" spc="27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[X]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baseline="-21367" sz="195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baseline="-21367" sz="1950" spc="25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dirty="0" sz="2000" spc="-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tuple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baseline="-21367" sz="195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baseline="-21367" sz="1950" spc="27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S.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155"/>
              </a:spcBef>
              <a:buClr>
                <a:srgbClr val="990033"/>
              </a:buClr>
              <a:buFont typeface="Wingdings"/>
              <a:buChar char=""/>
            </a:pPr>
            <a:endParaRPr sz="2000">
              <a:latin typeface="Arial MT"/>
              <a:cs typeface="Arial MT"/>
            </a:endParaRPr>
          </a:p>
          <a:p>
            <a:pPr lvl="1" marL="781685" marR="50800" indent="-287020">
              <a:lnSpc>
                <a:spcPts val="238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816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DIVISION,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every</a:t>
            </a:r>
            <a:r>
              <a:rPr dirty="0" sz="2200" spc="-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DIVISION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96" y="1095296"/>
            <a:ext cx="6260861" cy="46567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8267"/>
            <a:ext cx="21342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Verdana"/>
                <a:cs typeface="Verdana"/>
              </a:rPr>
              <a:t>Table</a:t>
            </a:r>
            <a:r>
              <a:rPr dirty="0" spc="-10" b="1">
                <a:latin typeface="Verdana"/>
                <a:cs typeface="Verdana"/>
              </a:rPr>
              <a:t> </a:t>
            </a:r>
            <a:r>
              <a:rPr dirty="0" spc="-25" b="1">
                <a:latin typeface="Verdana"/>
                <a:cs typeface="Verdana"/>
              </a:rPr>
              <a:t>8.1</a:t>
            </a:r>
          </a:p>
          <a:p>
            <a:pPr marL="12700">
              <a:lnSpc>
                <a:spcPct val="100000"/>
              </a:lnSpc>
            </a:pPr>
            <a:r>
              <a:rPr dirty="0" spc="-10">
                <a:latin typeface="Verdana"/>
                <a:cs typeface="Verdana"/>
              </a:rPr>
              <a:t>Algebra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45435" y="258267"/>
            <a:ext cx="49371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0000"/>
                </a:solidFill>
                <a:latin typeface="Verdana"/>
                <a:cs typeface="Verdana"/>
              </a:rPr>
              <a:t>Operations</a:t>
            </a:r>
            <a:r>
              <a:rPr dirty="0" sz="3200" spc="-5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dirty="0" sz="3200" spc="-6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800000"/>
                </a:solidFill>
                <a:latin typeface="Verdana"/>
                <a:cs typeface="Verdana"/>
              </a:rPr>
              <a:t>Relational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53096" y="6157366"/>
            <a:ext cx="1810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continued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on</a:t>
            </a:r>
            <a:r>
              <a:rPr dirty="0" sz="1200" spc="-5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next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20" i="1">
                <a:latin typeface="Verdana"/>
                <a:cs typeface="Verdana"/>
              </a:rPr>
              <a:t>slide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44" y="1920269"/>
            <a:ext cx="8038855" cy="393118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547620" algn="l"/>
              </a:tabLst>
            </a:pPr>
            <a:r>
              <a:rPr dirty="0" b="1">
                <a:latin typeface="Verdana"/>
                <a:cs typeface="Verdana"/>
              </a:rPr>
              <a:t>Table</a:t>
            </a:r>
            <a:r>
              <a:rPr dirty="0" spc="-10" b="1">
                <a:latin typeface="Verdana"/>
                <a:cs typeface="Verdana"/>
              </a:rPr>
              <a:t> </a:t>
            </a:r>
            <a:r>
              <a:rPr dirty="0" spc="-25" b="1">
                <a:latin typeface="Verdana"/>
                <a:cs typeface="Verdana"/>
              </a:rPr>
              <a:t>8.1</a:t>
            </a:r>
            <a:r>
              <a:rPr dirty="0" b="1">
                <a:latin typeface="Verdana"/>
                <a:cs typeface="Verdana"/>
              </a:rPr>
              <a:t>	</a:t>
            </a:r>
            <a:r>
              <a:rPr dirty="0">
                <a:latin typeface="Verdana"/>
                <a:cs typeface="Verdana"/>
              </a:rPr>
              <a:t>Operations</a:t>
            </a:r>
            <a:r>
              <a:rPr dirty="0" spc="-55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dirty="0" spc="-65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Relational </a:t>
            </a:r>
            <a:r>
              <a:rPr dirty="0">
                <a:latin typeface="Verdana"/>
                <a:cs typeface="Verdana"/>
              </a:rPr>
              <a:t>Algebra</a:t>
            </a:r>
            <a:r>
              <a:rPr dirty="0" spc="-135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100" y="1905000"/>
            <a:ext cx="8555268" cy="429842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70"/>
              <a:t> </a:t>
            </a:r>
            <a:r>
              <a:rPr dirty="0" spc="-10"/>
              <a:t>Operations: </a:t>
            </a:r>
            <a:r>
              <a:rPr dirty="0"/>
              <a:t>Aggregate</a:t>
            </a:r>
            <a:r>
              <a:rPr dirty="0" spc="-90"/>
              <a:t> </a:t>
            </a:r>
            <a:r>
              <a:rPr dirty="0"/>
              <a:t>Functions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Grouping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80871"/>
            <a:ext cx="8164195" cy="41846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just" marL="355600" marR="340360" indent="-342900">
              <a:lnSpc>
                <a:spcPts val="2310"/>
              </a:lnSpc>
              <a:spcBef>
                <a:spcPts val="6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request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cannot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basic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algebra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mathematical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aggregate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functions</a:t>
            </a:r>
            <a:r>
              <a:rPr dirty="0" sz="24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collections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Examples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include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retrieving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average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total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total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dirty="0" sz="2400" spc="-1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tuples.</a:t>
            </a:r>
            <a:endParaRPr sz="2400">
              <a:latin typeface="Arial MT"/>
              <a:cs typeface="Arial MT"/>
            </a:endParaRPr>
          </a:p>
          <a:p>
            <a:pPr lvl="1" marL="756285" marR="318135" indent="-287020">
              <a:lnSpc>
                <a:spcPts val="2110"/>
              </a:lnSpc>
              <a:spcBef>
                <a:spcPts val="51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These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functions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statistical</a:t>
            </a:r>
            <a:r>
              <a:rPr dirty="0" sz="22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queries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that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summarize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information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tuples.</a:t>
            </a:r>
            <a:endParaRPr sz="2200">
              <a:latin typeface="Arial MT"/>
              <a:cs typeface="Arial MT"/>
            </a:endParaRPr>
          </a:p>
          <a:p>
            <a:pPr marL="355600" marR="833755" indent="-342900">
              <a:lnSpc>
                <a:spcPct val="80000"/>
              </a:lnSpc>
              <a:spcBef>
                <a:spcPts val="6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Common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applied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collections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numeric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lvl="1" marL="756285" indent="-286385">
              <a:lnSpc>
                <a:spcPts val="263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SUM,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AVERAGE,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MAXIMUM,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MINIMUM.</a:t>
            </a:r>
            <a:endParaRPr sz="2200">
              <a:latin typeface="Arial MT"/>
              <a:cs typeface="Arial MT"/>
            </a:endParaRPr>
          </a:p>
          <a:p>
            <a:pPr marL="355600" marR="970915" indent="-342900">
              <a:lnSpc>
                <a:spcPts val="23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COUNT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function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counting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or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values.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Aggregate</a:t>
            </a:r>
            <a:r>
              <a:rPr dirty="0" sz="3600" spc="-65"/>
              <a:t> </a:t>
            </a:r>
            <a:r>
              <a:rPr dirty="0" sz="3600"/>
              <a:t>Function</a:t>
            </a:r>
            <a:r>
              <a:rPr dirty="0" sz="3600" spc="-30"/>
              <a:t> </a:t>
            </a:r>
            <a:r>
              <a:rPr dirty="0" sz="3600" spc="-10"/>
              <a:t>Operation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294640" y="1280453"/>
            <a:ext cx="8246745" cy="4088129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676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Functional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333399"/>
                </a:solidFill>
                <a:latin typeface="Cambria Math"/>
                <a:cs typeface="Cambria Math"/>
              </a:rPr>
              <a:t>ℱ</a:t>
            </a:r>
            <a:endParaRPr sz="2400">
              <a:latin typeface="Cambria Math"/>
              <a:cs typeface="Cambria Math"/>
            </a:endParaRPr>
          </a:p>
          <a:p>
            <a:pPr lvl="1" marL="768985" marR="17780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Cambria Math"/>
                <a:cs typeface="Cambria Math"/>
              </a:rPr>
              <a:t>ℱ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MAX</a:t>
            </a:r>
            <a:r>
              <a:rPr dirty="0" baseline="-21072" sz="2175" spc="-4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baseline="-21072" sz="2175" spc="21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retrieves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maximum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value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lvl="1" marL="7689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Cambria Math"/>
                <a:cs typeface="Cambria Math"/>
              </a:rPr>
              <a:t>ℱ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MIN</a:t>
            </a:r>
            <a:r>
              <a:rPr dirty="0" baseline="-21072" sz="2175" spc="-4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baseline="-21072" sz="2175" spc="21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retrieves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minimum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endParaRPr sz="22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lvl="1" marL="768985" marR="61277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68985" algn="l"/>
              </a:tabLst>
            </a:pPr>
            <a:r>
              <a:rPr dirty="0" sz="2200">
                <a:solidFill>
                  <a:srgbClr val="800000"/>
                </a:solidFill>
                <a:latin typeface="Cambria Math"/>
                <a:cs typeface="Cambria Math"/>
              </a:rPr>
              <a:t>ℱ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SUM</a:t>
            </a:r>
            <a:r>
              <a:rPr dirty="0" baseline="-21072" sz="2175" spc="-22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baseline="-21072" sz="2175" spc="2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retrieves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sum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Salary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lvl="1" marL="846455" indent="-36385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46455" algn="l"/>
              </a:tabLst>
            </a:pPr>
            <a:r>
              <a:rPr dirty="0" sz="2200">
                <a:solidFill>
                  <a:srgbClr val="800000"/>
                </a:solidFill>
                <a:latin typeface="Cambria Math"/>
                <a:cs typeface="Cambria Math"/>
              </a:rPr>
              <a:t>ℱ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COUNT</a:t>
            </a:r>
            <a:r>
              <a:rPr dirty="0" baseline="-21072" sz="2175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SSN,</a:t>
            </a:r>
            <a:r>
              <a:rPr dirty="0" baseline="-21072" sz="2175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21072" sz="2175">
                <a:solidFill>
                  <a:srgbClr val="800000"/>
                </a:solidFill>
                <a:latin typeface="Arial MT"/>
                <a:cs typeface="Arial MT"/>
              </a:rPr>
              <a:t>AVERAGE Salary</a:t>
            </a:r>
            <a:r>
              <a:rPr dirty="0" baseline="-21072" sz="2175" spc="2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computes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count</a:t>
            </a:r>
            <a:endParaRPr sz="2200">
              <a:latin typeface="Arial MT"/>
              <a:cs typeface="Arial MT"/>
            </a:endParaRPr>
          </a:p>
          <a:p>
            <a:pPr marL="768985">
              <a:lnSpc>
                <a:spcPct val="100000"/>
              </a:lnSpc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(number)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employees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their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average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endParaRPr sz="2200">
              <a:latin typeface="Arial MT"/>
              <a:cs typeface="Arial MT"/>
            </a:endParaRPr>
          </a:p>
          <a:p>
            <a:pPr lvl="2" marL="1168400" marR="191135" indent="-228600">
              <a:lnSpc>
                <a:spcPct val="100000"/>
              </a:lnSpc>
              <a:spcBef>
                <a:spcPts val="48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684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Note: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count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just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counts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rows,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without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removing duplicates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151" y="1586483"/>
            <a:ext cx="6389697" cy="474475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65938"/>
            <a:ext cx="55797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dirty="0" spc="-40"/>
              <a:t> </a:t>
            </a:r>
            <a:r>
              <a:rPr dirty="0"/>
              <a:t>State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882776"/>
            <a:ext cx="75120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examples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discussed</a:t>
            </a:r>
            <a:r>
              <a:rPr dirty="0" sz="20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below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refer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COMPANY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shown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here.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8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Using</a:t>
            </a:r>
            <a:r>
              <a:rPr dirty="0" sz="3600" spc="-35"/>
              <a:t> </a:t>
            </a:r>
            <a:r>
              <a:rPr dirty="0" sz="3600"/>
              <a:t>Grouping</a:t>
            </a:r>
            <a:r>
              <a:rPr dirty="0" sz="3600" spc="-30"/>
              <a:t> </a:t>
            </a:r>
            <a:r>
              <a:rPr dirty="0" sz="3600"/>
              <a:t>with</a:t>
            </a:r>
            <a:r>
              <a:rPr dirty="0" sz="3600" spc="-15"/>
              <a:t> </a:t>
            </a:r>
            <a:r>
              <a:rPr dirty="0" sz="3600" spc="-10"/>
              <a:t>Aggregation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065" indent="-342265">
              <a:lnSpc>
                <a:spcPts val="2595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065" algn="l"/>
              </a:tabLst>
            </a:pPr>
            <a:r>
              <a:rPr dirty="0"/>
              <a:t>The</a:t>
            </a:r>
            <a:r>
              <a:rPr dirty="0" spc="-80"/>
              <a:t> </a:t>
            </a:r>
            <a:r>
              <a:rPr dirty="0"/>
              <a:t>previous</a:t>
            </a:r>
            <a:r>
              <a:rPr dirty="0" spc="-55"/>
              <a:t> </a:t>
            </a:r>
            <a:r>
              <a:rPr dirty="0"/>
              <a:t>examples</a:t>
            </a:r>
            <a:r>
              <a:rPr dirty="0" spc="-60"/>
              <a:t> </a:t>
            </a:r>
            <a:r>
              <a:rPr dirty="0"/>
              <a:t>all</a:t>
            </a:r>
            <a:r>
              <a:rPr dirty="0" spc="-60"/>
              <a:t> </a:t>
            </a:r>
            <a:r>
              <a:rPr dirty="0" spc="-10"/>
              <a:t>summarized</a:t>
            </a:r>
            <a:r>
              <a:rPr dirty="0" spc="-65"/>
              <a:t> </a:t>
            </a:r>
            <a:r>
              <a:rPr dirty="0"/>
              <a:t>one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75"/>
              <a:t> </a:t>
            </a:r>
            <a:r>
              <a:rPr dirty="0" spc="-20"/>
              <a:t>more</a:t>
            </a:r>
          </a:p>
          <a:p>
            <a:pPr marL="393700">
              <a:lnSpc>
                <a:spcPts val="2590"/>
              </a:lnSpc>
            </a:pPr>
            <a:r>
              <a:rPr dirty="0"/>
              <a:t>attributes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set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tuples</a:t>
            </a:r>
          </a:p>
          <a:p>
            <a:pPr lvl="1" marL="794385" indent="-286385">
              <a:lnSpc>
                <a:spcPts val="264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Maximum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Count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(number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of)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endParaRPr sz="22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065" algn="l"/>
              </a:tabLst>
            </a:pPr>
            <a:r>
              <a:rPr dirty="0"/>
              <a:t>Grouping</a:t>
            </a:r>
            <a:r>
              <a:rPr dirty="0" spc="-80"/>
              <a:t> </a:t>
            </a:r>
            <a:r>
              <a:rPr dirty="0"/>
              <a:t>can</a:t>
            </a:r>
            <a:r>
              <a:rPr dirty="0" spc="-85"/>
              <a:t> </a:t>
            </a:r>
            <a:r>
              <a:rPr dirty="0"/>
              <a:t>be</a:t>
            </a:r>
            <a:r>
              <a:rPr dirty="0" spc="-90"/>
              <a:t> </a:t>
            </a:r>
            <a:r>
              <a:rPr dirty="0"/>
              <a:t>combined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75"/>
              <a:t> </a:t>
            </a:r>
            <a:r>
              <a:rPr dirty="0"/>
              <a:t>Aggregate</a:t>
            </a:r>
            <a:r>
              <a:rPr dirty="0" spc="-80"/>
              <a:t> </a:t>
            </a:r>
            <a:r>
              <a:rPr dirty="0" spc="-10"/>
              <a:t>Functions</a:t>
            </a:r>
          </a:p>
          <a:p>
            <a:pPr marL="393700" marR="1014094" indent="-342900">
              <a:lnSpc>
                <a:spcPts val="2300"/>
              </a:lnSpc>
              <a:spcBef>
                <a:spcPts val="5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700" algn="l"/>
              </a:tabLst>
            </a:pPr>
            <a:r>
              <a:rPr dirty="0"/>
              <a:t>Example: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each</a:t>
            </a:r>
            <a:r>
              <a:rPr dirty="0" spc="-60"/>
              <a:t> </a:t>
            </a:r>
            <a:r>
              <a:rPr dirty="0"/>
              <a:t>department,</a:t>
            </a:r>
            <a:r>
              <a:rPr dirty="0" spc="-55"/>
              <a:t> </a:t>
            </a:r>
            <a:r>
              <a:rPr dirty="0"/>
              <a:t>retrieve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20"/>
              <a:t>DNO, </a:t>
            </a:r>
            <a:r>
              <a:rPr dirty="0"/>
              <a:t>COUNT</a:t>
            </a:r>
            <a:r>
              <a:rPr dirty="0" spc="-25"/>
              <a:t> </a:t>
            </a:r>
            <a:r>
              <a:rPr dirty="0"/>
              <a:t>SSN,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AVERAGE</a:t>
            </a:r>
            <a:r>
              <a:rPr dirty="0" spc="-20"/>
              <a:t> </a:t>
            </a:r>
            <a:r>
              <a:rPr dirty="0" spc="-10"/>
              <a:t>SALARY</a:t>
            </a:r>
          </a:p>
          <a:p>
            <a:pPr marL="393065" indent="-342265">
              <a:lnSpc>
                <a:spcPts val="2880"/>
              </a:lnSpc>
              <a:spcBef>
                <a:spcPts val="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065" algn="l"/>
              </a:tabLst>
            </a:pPr>
            <a:r>
              <a:rPr dirty="0"/>
              <a:t>A</a:t>
            </a:r>
            <a:r>
              <a:rPr dirty="0" spc="-75"/>
              <a:t> </a:t>
            </a:r>
            <a:r>
              <a:rPr dirty="0"/>
              <a:t>variation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aggregate</a:t>
            </a:r>
            <a:r>
              <a:rPr dirty="0" spc="-70"/>
              <a:t> </a:t>
            </a:r>
            <a:r>
              <a:rPr dirty="0"/>
              <a:t>operation</a:t>
            </a:r>
            <a:r>
              <a:rPr dirty="0" spc="-45"/>
              <a:t> </a:t>
            </a:r>
            <a:r>
              <a:rPr dirty="0">
                <a:latin typeface="Cambria Math"/>
                <a:cs typeface="Cambria Math"/>
              </a:rPr>
              <a:t>ℱ</a:t>
            </a:r>
            <a:r>
              <a:rPr dirty="0" spc="65">
                <a:latin typeface="Cambria Math"/>
                <a:cs typeface="Cambria Math"/>
              </a:rPr>
              <a:t> </a:t>
            </a:r>
            <a:r>
              <a:rPr dirty="0"/>
              <a:t>allows</a:t>
            </a:r>
            <a:r>
              <a:rPr dirty="0" spc="-60"/>
              <a:t> </a:t>
            </a:r>
            <a:r>
              <a:rPr dirty="0" spc="-10"/>
              <a:t>this:</a:t>
            </a:r>
          </a:p>
          <a:p>
            <a:pPr lvl="1" marL="794385" indent="-286385">
              <a:lnSpc>
                <a:spcPts val="264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Grouping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placed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left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symbol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ct val="10000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Aggregate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functions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right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symbol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ts val="2375"/>
              </a:lnSpc>
              <a:spcBef>
                <a:spcPts val="540"/>
              </a:spcBef>
              <a:buClr>
                <a:srgbClr val="333399"/>
              </a:buClr>
              <a:buSzPct val="82758"/>
              <a:buFont typeface="Wingdings"/>
              <a:buChar char=""/>
              <a:tabLst>
                <a:tab pos="794385" algn="l"/>
              </a:tabLst>
            </a:pP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DNO</a:t>
            </a:r>
            <a:r>
              <a:rPr dirty="0" sz="1450" spc="229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300">
                <a:solidFill>
                  <a:srgbClr val="800000"/>
                </a:solidFill>
                <a:latin typeface="Cambria Math"/>
                <a:cs typeface="Cambria Math"/>
              </a:rPr>
              <a:t>ℱ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COUNT</a:t>
            </a:r>
            <a:r>
              <a:rPr dirty="0" sz="145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SSN,</a:t>
            </a:r>
            <a:r>
              <a:rPr dirty="0" sz="145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AVERAGE</a:t>
            </a:r>
            <a:r>
              <a:rPr dirty="0" sz="145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sz="1450" spc="2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3300" spc="-15">
                <a:solidFill>
                  <a:srgbClr val="800000"/>
                </a:solidFill>
                <a:latin typeface="Arial MT"/>
                <a:cs typeface="Arial MT"/>
              </a:rPr>
              <a:t>(EMPLOYEE)</a:t>
            </a:r>
            <a:endParaRPr baseline="13888" sz="3300">
              <a:latin typeface="Arial MT"/>
              <a:cs typeface="Arial MT"/>
            </a:endParaRPr>
          </a:p>
          <a:p>
            <a:pPr marL="393700" marR="43180" indent="-342900">
              <a:lnSpc>
                <a:spcPts val="2300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700" algn="l"/>
              </a:tabLst>
            </a:pPr>
            <a:r>
              <a:rPr dirty="0"/>
              <a:t>Above</a:t>
            </a:r>
            <a:r>
              <a:rPr dirty="0" spc="-80"/>
              <a:t> </a:t>
            </a:r>
            <a:r>
              <a:rPr dirty="0"/>
              <a:t>operation</a:t>
            </a:r>
            <a:r>
              <a:rPr dirty="0" spc="-75"/>
              <a:t> </a:t>
            </a:r>
            <a:r>
              <a:rPr dirty="0"/>
              <a:t>groups</a:t>
            </a:r>
            <a:r>
              <a:rPr dirty="0" spc="-85"/>
              <a:t> </a:t>
            </a:r>
            <a:r>
              <a:rPr dirty="0"/>
              <a:t>employees</a:t>
            </a:r>
            <a:r>
              <a:rPr dirty="0" spc="-70"/>
              <a:t> </a:t>
            </a:r>
            <a:r>
              <a:rPr dirty="0"/>
              <a:t>by</a:t>
            </a:r>
            <a:r>
              <a:rPr dirty="0" spc="-90"/>
              <a:t> </a:t>
            </a:r>
            <a:r>
              <a:rPr dirty="0"/>
              <a:t>DNO</a:t>
            </a:r>
            <a:r>
              <a:rPr dirty="0" spc="-80"/>
              <a:t> </a:t>
            </a:r>
            <a:r>
              <a:rPr dirty="0" spc="-10"/>
              <a:t>(department </a:t>
            </a:r>
            <a:r>
              <a:rPr dirty="0"/>
              <a:t>number)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computes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count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employees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average</a:t>
            </a:r>
            <a:r>
              <a:rPr dirty="0" spc="-80"/>
              <a:t> </a:t>
            </a:r>
            <a:r>
              <a:rPr dirty="0"/>
              <a:t>salary</a:t>
            </a:r>
            <a:r>
              <a:rPr dirty="0" spc="-65"/>
              <a:t> </a:t>
            </a:r>
            <a:r>
              <a:rPr dirty="0"/>
              <a:t>per</a:t>
            </a:r>
            <a:r>
              <a:rPr dirty="0" spc="-80"/>
              <a:t> </a:t>
            </a:r>
            <a:r>
              <a:rPr dirty="0" spc="-10"/>
              <a:t>department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82269"/>
            <a:ext cx="230378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Verdana"/>
                <a:cs typeface="Verdana"/>
              </a:rPr>
              <a:t>Figure</a:t>
            </a:r>
            <a:r>
              <a:rPr dirty="0" sz="2800" spc="-95" b="1">
                <a:latin typeface="Verdana"/>
                <a:cs typeface="Verdana"/>
              </a:rPr>
              <a:t> </a:t>
            </a:r>
            <a:r>
              <a:rPr dirty="0" sz="2800" spc="-20" b="1">
                <a:latin typeface="Verdana"/>
                <a:cs typeface="Verdana"/>
              </a:rPr>
              <a:t>8.10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operation.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04514" y="382269"/>
            <a:ext cx="41770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dirty="0" sz="2800" spc="-9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800000"/>
                </a:solidFill>
                <a:latin typeface="Verdana"/>
                <a:cs typeface="Verdana"/>
              </a:rPr>
              <a:t>aggregate</a:t>
            </a:r>
            <a:r>
              <a:rPr dirty="0" sz="2800" spc="-6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800000"/>
                </a:solidFill>
                <a:latin typeface="Verdana"/>
                <a:cs typeface="Verdana"/>
              </a:rPr>
              <a:t>function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01" y="3429000"/>
            <a:ext cx="8624058" cy="241824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69416" y="1882851"/>
            <a:ext cx="237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01216" y="1957527"/>
            <a:ext cx="6491605" cy="76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>
                <a:latin typeface="Times New Roman"/>
                <a:cs typeface="Times New Roman"/>
              </a:rPr>
              <a:t>ρ</a:t>
            </a:r>
            <a:r>
              <a:rPr dirty="0" sz="1600" i="1">
                <a:latin typeface="Verdana"/>
                <a:cs typeface="Verdana"/>
              </a:rPr>
              <a:t>R</a:t>
            </a:r>
            <a:r>
              <a:rPr dirty="0" sz="1600">
                <a:latin typeface="Verdana"/>
                <a:cs typeface="Verdana"/>
              </a:rPr>
              <a:t>(Dno,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No_of_employees,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Average_sal)</a:t>
            </a:r>
            <a:r>
              <a:rPr dirty="0" baseline="13888" sz="3600">
                <a:latin typeface="Verdana"/>
                <a:cs typeface="Verdana"/>
              </a:rPr>
              <a:t>(</a:t>
            </a:r>
            <a:r>
              <a:rPr dirty="0" sz="1600">
                <a:latin typeface="Verdana"/>
                <a:cs typeface="Verdana"/>
              </a:rPr>
              <a:t>Dno</a:t>
            </a:r>
            <a:r>
              <a:rPr dirty="0" sz="1600" spc="155">
                <a:latin typeface="Verdana"/>
                <a:cs typeface="Verdana"/>
              </a:rPr>
              <a:t> </a:t>
            </a:r>
            <a:r>
              <a:rPr dirty="0" baseline="13888" sz="3600">
                <a:latin typeface="Times New Roman"/>
                <a:cs typeface="Times New Roman"/>
              </a:rPr>
              <a:t>ℑ</a:t>
            </a:r>
            <a:r>
              <a:rPr dirty="0" baseline="13888" sz="3600" spc="112"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COUNT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Ssn,</a:t>
            </a:r>
            <a:endParaRPr sz="1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dirty="0" sz="1600">
                <a:latin typeface="Verdana"/>
                <a:cs typeface="Verdana"/>
              </a:rPr>
              <a:t>AVERAGE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Salary</a:t>
            </a:r>
            <a:r>
              <a:rPr dirty="0" sz="1600" spc="185">
                <a:latin typeface="Verdana"/>
                <a:cs typeface="Verdana"/>
              </a:rPr>
              <a:t> </a:t>
            </a:r>
            <a:r>
              <a:rPr dirty="0" baseline="13888" sz="3600" spc="-15">
                <a:latin typeface="Verdana"/>
                <a:cs typeface="Verdana"/>
              </a:rPr>
              <a:t>(EMPLOYEE)).</a:t>
            </a:r>
            <a:endParaRPr baseline="13888" sz="3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9416" y="2614929"/>
            <a:ext cx="32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Verdana"/>
                <a:cs typeface="Verdana"/>
              </a:rPr>
              <a:t>b.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9077" y="2689605"/>
            <a:ext cx="4662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Dno</a:t>
            </a:r>
            <a:r>
              <a:rPr dirty="0" sz="1600" spc="229">
                <a:latin typeface="Verdana"/>
                <a:cs typeface="Verdana"/>
              </a:rPr>
              <a:t> </a:t>
            </a:r>
            <a:r>
              <a:rPr dirty="0" baseline="13888" sz="3600">
                <a:latin typeface="Times New Roman"/>
                <a:cs typeface="Times New Roman"/>
              </a:rPr>
              <a:t>ℑ</a:t>
            </a:r>
            <a:r>
              <a:rPr dirty="0" baseline="13888" sz="3600" spc="262"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AVERAGE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Salary</a:t>
            </a:r>
            <a:r>
              <a:rPr dirty="0" sz="1600" spc="250">
                <a:latin typeface="Verdana"/>
                <a:cs typeface="Verdana"/>
              </a:rPr>
              <a:t> </a:t>
            </a:r>
            <a:r>
              <a:rPr dirty="0" baseline="13888" sz="3600" spc="-15">
                <a:latin typeface="Verdana"/>
                <a:cs typeface="Verdana"/>
              </a:rPr>
              <a:t>(EMPLOYEE).</a:t>
            </a:r>
            <a:endParaRPr baseline="13888" sz="3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4016" y="3055365"/>
            <a:ext cx="573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>
                <a:latin typeface="Verdana"/>
                <a:cs typeface="Verdana"/>
              </a:rPr>
              <a:t>c.</a:t>
            </a:r>
            <a:r>
              <a:rPr dirty="0" baseline="13888" sz="3600" spc="-104">
                <a:latin typeface="Verdana"/>
                <a:cs typeface="Verdana"/>
              </a:rPr>
              <a:t> </a:t>
            </a:r>
            <a:r>
              <a:rPr dirty="0" baseline="13888" sz="3600">
                <a:latin typeface="Times New Roman"/>
                <a:cs typeface="Times New Roman"/>
              </a:rPr>
              <a:t>ℑ</a:t>
            </a:r>
            <a:r>
              <a:rPr dirty="0" baseline="13888" sz="3600" spc="247">
                <a:latin typeface="Times New Roman"/>
                <a:cs typeface="Times New Roman"/>
              </a:rPr>
              <a:t> </a:t>
            </a:r>
            <a:r>
              <a:rPr dirty="0" sz="1600">
                <a:latin typeface="Verdana"/>
                <a:cs typeface="Verdana"/>
              </a:rPr>
              <a:t>COUNT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Ssn,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AVERAGE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Salary</a:t>
            </a:r>
            <a:r>
              <a:rPr dirty="0" baseline="13888" sz="3600" spc="-15">
                <a:latin typeface="Verdana"/>
                <a:cs typeface="Verdana"/>
              </a:rPr>
              <a:t>(EMPLOYEE).</a:t>
            </a:r>
            <a:endParaRPr baseline="13888"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70"/>
              <a:t> </a:t>
            </a:r>
            <a:r>
              <a:rPr dirty="0" spc="-10"/>
              <a:t>Operations (continued)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93065" algn="l"/>
              </a:tabLst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OUTER</a:t>
            </a:r>
            <a:r>
              <a:rPr dirty="0" spc="-15"/>
              <a:t> </a:t>
            </a:r>
            <a:r>
              <a:rPr dirty="0"/>
              <a:t>JOIN</a:t>
            </a:r>
            <a:r>
              <a:rPr dirty="0" spc="-30"/>
              <a:t> </a:t>
            </a:r>
            <a:r>
              <a:rPr dirty="0" spc="-10"/>
              <a:t>Operation</a:t>
            </a:r>
          </a:p>
          <a:p>
            <a:pPr lvl="1" marL="794385" marR="63182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NATURAL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EQUIJOIN,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without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matching</a:t>
            </a:r>
            <a:r>
              <a:rPr dirty="0" sz="2200" spc="-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related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eliminated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join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endParaRPr sz="2200">
              <a:latin typeface="Arial MT"/>
              <a:cs typeface="Arial MT"/>
            </a:endParaRPr>
          </a:p>
          <a:p>
            <a:pPr lvl="2" marL="1193800" indent="-228600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938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0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eliminated</a:t>
            </a:r>
            <a:endParaRPr sz="2000">
              <a:latin typeface="Arial MT"/>
              <a:cs typeface="Arial MT"/>
            </a:endParaRPr>
          </a:p>
          <a:p>
            <a:pPr lvl="2" marL="1193800" indent="-22860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938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amounts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loss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information.</a:t>
            </a:r>
            <a:endParaRPr sz="2000">
              <a:latin typeface="Arial MT"/>
              <a:cs typeface="Arial MT"/>
            </a:endParaRPr>
          </a:p>
          <a:p>
            <a:pPr lvl="1" marL="794385" marR="5080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operations,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OUTER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joins,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when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want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keep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those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S,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all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those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join,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regardless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whether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matching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other relation.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70"/>
              <a:t> </a:t>
            </a:r>
            <a:r>
              <a:rPr dirty="0" spc="-10"/>
              <a:t>Operations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09827"/>
            <a:ext cx="8119745" cy="44640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5013960" algn="l"/>
                <a:tab pos="545782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left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keeps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every</a:t>
            </a:r>
            <a:r>
              <a:rPr dirty="0" u="sng" sz="2800" spc="-6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tuple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left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u="sng" sz="2800" spc="700">
                <a:solidFill>
                  <a:srgbClr val="333399"/>
                </a:solidFill>
                <a:uFill>
                  <a:solidFill>
                    <a:srgbClr val="1C1C1C"/>
                  </a:solidFill>
                </a:u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S;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matching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found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filled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“padded”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values.</a:t>
            </a:r>
            <a:endParaRPr sz="2800">
              <a:latin typeface="Arial MT"/>
              <a:cs typeface="Arial MT"/>
            </a:endParaRPr>
          </a:p>
          <a:p>
            <a:pPr marL="355600" marR="13335" indent="-342900">
              <a:lnSpc>
                <a:spcPts val="3020"/>
              </a:lnSpc>
              <a:spcBef>
                <a:spcPts val="72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169672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similar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operation,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right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join,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keeps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every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second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right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result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S.</a:t>
            </a:r>
            <a:endParaRPr sz="2800">
              <a:latin typeface="Arial MT"/>
              <a:cs typeface="Arial MT"/>
            </a:endParaRPr>
          </a:p>
          <a:p>
            <a:pPr marL="355600" marR="561975" indent="-342900">
              <a:lnSpc>
                <a:spcPct val="90000"/>
              </a:lnSpc>
              <a:spcBef>
                <a:spcPts val="63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754951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 third operation, full outer join, denoted by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1C1C1C"/>
                  </a:solidFill>
                </a:u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keeps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in</a:t>
            </a:r>
            <a:r>
              <a:rPr dirty="0" u="sng" sz="2800" spc="-5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both</a:t>
            </a:r>
            <a:r>
              <a:rPr dirty="0" u="sng" sz="2800" spc="-4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the</a:t>
            </a:r>
            <a:r>
              <a:rPr dirty="0" u="sng" sz="2800" spc="-4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left</a:t>
            </a:r>
            <a:r>
              <a:rPr dirty="0" u="sng" sz="2800" spc="-5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and</a:t>
            </a:r>
            <a:r>
              <a:rPr dirty="0" u="sng" sz="2800" spc="-3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the</a:t>
            </a:r>
            <a:r>
              <a:rPr dirty="0" u="sng" sz="2800" spc="-4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 spc="-1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right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u="sng" sz="28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relations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matching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found,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padding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them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needed.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321808" y="1787651"/>
            <a:ext cx="396240" cy="273050"/>
            <a:chOff x="5321808" y="1787651"/>
            <a:chExt cx="396240" cy="273050"/>
          </a:xfrm>
        </p:grpSpPr>
        <p:sp>
          <p:nvSpPr>
            <p:cNvPr id="6" name="object 6" descr=""/>
            <p:cNvSpPr/>
            <p:nvPr/>
          </p:nvSpPr>
          <p:spPr>
            <a:xfrm>
              <a:off x="5425440" y="1790699"/>
              <a:ext cx="289560" cy="266700"/>
            </a:xfrm>
            <a:custGeom>
              <a:avLst/>
              <a:gdLst/>
              <a:ahLst/>
              <a:cxnLst/>
              <a:rect l="l" t="t" r="r" b="b"/>
              <a:pathLst>
                <a:path w="289560" h="266700">
                  <a:moveTo>
                    <a:pt x="7620" y="0"/>
                  </a:moveTo>
                  <a:lnTo>
                    <a:pt x="7620" y="266700"/>
                  </a:lnTo>
                </a:path>
                <a:path w="289560" h="266700">
                  <a:moveTo>
                    <a:pt x="281939" y="0"/>
                  </a:moveTo>
                  <a:lnTo>
                    <a:pt x="281939" y="266700"/>
                  </a:lnTo>
                </a:path>
                <a:path w="289560" h="266700">
                  <a:moveTo>
                    <a:pt x="15239" y="0"/>
                  </a:moveTo>
                  <a:lnTo>
                    <a:pt x="274320" y="266700"/>
                  </a:lnTo>
                </a:path>
                <a:path w="289560" h="266700">
                  <a:moveTo>
                    <a:pt x="28956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21808" y="1790699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39" h="0">
                  <a:moveTo>
                    <a:pt x="103631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444752" y="3843528"/>
            <a:ext cx="497205" cy="276225"/>
            <a:chOff x="1444752" y="3843528"/>
            <a:chExt cx="497205" cy="276225"/>
          </a:xfrm>
        </p:grpSpPr>
        <p:sp>
          <p:nvSpPr>
            <p:cNvPr id="9" name="object 9" descr=""/>
            <p:cNvSpPr/>
            <p:nvPr/>
          </p:nvSpPr>
          <p:spPr>
            <a:xfrm>
              <a:off x="1447800" y="3848100"/>
              <a:ext cx="291465" cy="266700"/>
            </a:xfrm>
            <a:custGeom>
              <a:avLst/>
              <a:gdLst/>
              <a:ahLst/>
              <a:cxnLst/>
              <a:rect l="l" t="t" r="r" b="b"/>
              <a:pathLst>
                <a:path w="291464" h="266700">
                  <a:moveTo>
                    <a:pt x="7619" y="0"/>
                  </a:moveTo>
                  <a:lnTo>
                    <a:pt x="7619" y="266700"/>
                  </a:lnTo>
                </a:path>
                <a:path w="291464" h="266700">
                  <a:moveTo>
                    <a:pt x="283463" y="0"/>
                  </a:moveTo>
                  <a:lnTo>
                    <a:pt x="283463" y="266700"/>
                  </a:lnTo>
                </a:path>
                <a:path w="291464" h="266700">
                  <a:moveTo>
                    <a:pt x="15240" y="0"/>
                  </a:moveTo>
                  <a:lnTo>
                    <a:pt x="275844" y="266700"/>
                  </a:lnTo>
                </a:path>
                <a:path w="291464" h="266700">
                  <a:moveTo>
                    <a:pt x="291083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38884" y="3848100"/>
              <a:ext cx="203200" cy="266700"/>
            </a:xfrm>
            <a:custGeom>
              <a:avLst/>
              <a:gdLst/>
              <a:ahLst/>
              <a:cxnLst/>
              <a:rect l="l" t="t" r="r" b="b"/>
              <a:pathLst>
                <a:path w="203200" h="266700">
                  <a:moveTo>
                    <a:pt x="0" y="0"/>
                  </a:moveTo>
                  <a:lnTo>
                    <a:pt x="202692" y="0"/>
                  </a:lnTo>
                </a:path>
                <a:path w="203200" h="266700">
                  <a:moveTo>
                    <a:pt x="0" y="266700"/>
                  </a:moveTo>
                  <a:lnTo>
                    <a:pt x="202692" y="266700"/>
                  </a:lnTo>
                </a:path>
              </a:pathLst>
            </a:custGeom>
            <a:ln w="9144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7557516" y="4290059"/>
            <a:ext cx="698500" cy="288290"/>
            <a:chOff x="7557516" y="4290059"/>
            <a:chExt cx="698500" cy="288290"/>
          </a:xfrm>
        </p:grpSpPr>
        <p:sp>
          <p:nvSpPr>
            <p:cNvPr id="12" name="object 12" descr=""/>
            <p:cNvSpPr/>
            <p:nvPr/>
          </p:nvSpPr>
          <p:spPr>
            <a:xfrm>
              <a:off x="7775448" y="4308347"/>
              <a:ext cx="291465" cy="266700"/>
            </a:xfrm>
            <a:custGeom>
              <a:avLst/>
              <a:gdLst/>
              <a:ahLst/>
              <a:cxnLst/>
              <a:rect l="l" t="t" r="r" b="b"/>
              <a:pathLst>
                <a:path w="291465" h="266700">
                  <a:moveTo>
                    <a:pt x="7620" y="0"/>
                  </a:moveTo>
                  <a:lnTo>
                    <a:pt x="7620" y="266700"/>
                  </a:lnTo>
                </a:path>
                <a:path w="291465" h="266700">
                  <a:moveTo>
                    <a:pt x="283463" y="0"/>
                  </a:moveTo>
                  <a:lnTo>
                    <a:pt x="283463" y="266700"/>
                  </a:lnTo>
                </a:path>
                <a:path w="291465" h="266700">
                  <a:moveTo>
                    <a:pt x="15240" y="0"/>
                  </a:moveTo>
                  <a:lnTo>
                    <a:pt x="275844" y="266700"/>
                  </a:lnTo>
                </a:path>
                <a:path w="291465" h="266700">
                  <a:moveTo>
                    <a:pt x="291083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57516" y="4294631"/>
              <a:ext cx="698500" cy="266700"/>
            </a:xfrm>
            <a:custGeom>
              <a:avLst/>
              <a:gdLst/>
              <a:ahLst/>
              <a:cxnLst/>
              <a:rect l="l" t="t" r="r" b="b"/>
              <a:pathLst>
                <a:path w="698500" h="266700">
                  <a:moveTo>
                    <a:pt x="493775" y="0"/>
                  </a:moveTo>
                  <a:lnTo>
                    <a:pt x="697991" y="0"/>
                  </a:lnTo>
                </a:path>
                <a:path w="698500" h="266700">
                  <a:moveTo>
                    <a:pt x="493775" y="266700"/>
                  </a:moveTo>
                  <a:lnTo>
                    <a:pt x="697991" y="266700"/>
                  </a:lnTo>
                </a:path>
                <a:path w="698500" h="266700">
                  <a:moveTo>
                    <a:pt x="0" y="12192"/>
                  </a:moveTo>
                  <a:lnTo>
                    <a:pt x="204215" y="12192"/>
                  </a:lnTo>
                </a:path>
              </a:pathLst>
            </a:custGeom>
            <a:ln w="9144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8267"/>
            <a:ext cx="713930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045460" algn="l"/>
              </a:tabLst>
            </a:pPr>
            <a:r>
              <a:rPr dirty="0" b="1">
                <a:latin typeface="Verdana"/>
                <a:cs typeface="Verdana"/>
              </a:rPr>
              <a:t>Figure</a:t>
            </a:r>
            <a:r>
              <a:rPr dirty="0" spc="-25" b="1">
                <a:latin typeface="Verdana"/>
                <a:cs typeface="Verdana"/>
              </a:rPr>
              <a:t> </a:t>
            </a:r>
            <a:r>
              <a:rPr dirty="0" spc="-20" b="1">
                <a:latin typeface="Verdana"/>
                <a:cs typeface="Verdana"/>
              </a:rPr>
              <a:t>8.12</a:t>
            </a:r>
            <a:r>
              <a:rPr dirty="0" b="1">
                <a:latin typeface="Verdana"/>
                <a:cs typeface="Verdana"/>
              </a:rPr>
              <a:t>	</a:t>
            </a:r>
            <a:r>
              <a:rPr dirty="0">
                <a:latin typeface="Verdana"/>
                <a:cs typeface="Verdana"/>
              </a:rPr>
              <a:t>The</a:t>
            </a:r>
            <a:r>
              <a:rPr dirty="0" spc="-3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result</a:t>
            </a:r>
            <a:r>
              <a:rPr dirty="0" spc="-25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dirty="0" spc="-2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 </a:t>
            </a:r>
            <a:r>
              <a:rPr dirty="0" spc="-20">
                <a:latin typeface="Verdana"/>
                <a:cs typeface="Verdana"/>
              </a:rPr>
              <a:t>LEFT </a:t>
            </a:r>
            <a:r>
              <a:rPr dirty="0">
                <a:latin typeface="Verdana"/>
                <a:cs typeface="Verdana"/>
              </a:rPr>
              <a:t>OUTER</a:t>
            </a:r>
            <a:r>
              <a:rPr dirty="0" spc="-55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JOIN</a:t>
            </a:r>
            <a:r>
              <a:rPr dirty="0" spc="-50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operation.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123" y="1335696"/>
            <a:ext cx="6771347" cy="488667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70"/>
              <a:t> </a:t>
            </a:r>
            <a:r>
              <a:rPr dirty="0" spc="-10"/>
              <a:t>Operations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155"/>
            <a:ext cx="7973695" cy="449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endParaRPr sz="2800">
              <a:latin typeface="Arial MT"/>
              <a:cs typeface="Arial MT"/>
            </a:endParaRPr>
          </a:p>
          <a:p>
            <a:pPr lvl="1" marL="756285" marR="38735" indent="-287020">
              <a:lnSpc>
                <a:spcPts val="2500"/>
              </a:lnSpc>
              <a:spcBef>
                <a:spcPts val="6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outer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was</a:t>
            </a:r>
            <a:r>
              <a:rPr dirty="0" sz="26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developed</a:t>
            </a:r>
            <a:r>
              <a:rPr dirty="0" sz="26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take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dirty="0" sz="26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dirty="0" sz="26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i="1">
                <a:solidFill>
                  <a:srgbClr val="800000"/>
                </a:solidFill>
                <a:latin typeface="Arial"/>
                <a:cs typeface="Arial"/>
              </a:rPr>
              <a:t>compatible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lvl="1" marL="756285" marR="95250" indent="-287020">
              <a:lnSpc>
                <a:spcPct val="80000"/>
              </a:lnSpc>
              <a:spcBef>
                <a:spcPts val="64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take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union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two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R(X,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Y)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S(X,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Z)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partially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compatible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meaning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their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attributes,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say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X,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compatible.</a:t>
            </a:r>
            <a:endParaRPr sz="2600">
              <a:latin typeface="Arial MT"/>
              <a:cs typeface="Arial MT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compatible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are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represented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once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result,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those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compatible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either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kept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T(X,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Y, Z).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70"/>
              <a:t> </a:t>
            </a:r>
            <a:r>
              <a:rPr dirty="0" spc="-10"/>
              <a:t>Operations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80871"/>
            <a:ext cx="8216265" cy="39128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54610" indent="-342900">
              <a:lnSpc>
                <a:spcPct val="8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applied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relations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whose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schemas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STUDENT(Name,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SSN,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Department,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Advisor)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INSTRUCTOR(Name,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SSN,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Department, Rank).</a:t>
            </a:r>
            <a:endParaRPr sz="2400">
              <a:latin typeface="Arial MT"/>
              <a:cs typeface="Arial MT"/>
            </a:endParaRPr>
          </a:p>
          <a:p>
            <a:pPr lvl="1" marL="756285" marR="6985" indent="-287020">
              <a:lnSpc>
                <a:spcPct val="801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matched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dirty="0" sz="21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having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1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shared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attributes—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Name,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SSN,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Department.</a:t>
            </a:r>
            <a:endParaRPr sz="2100">
              <a:latin typeface="Arial MT"/>
              <a:cs typeface="Arial MT"/>
            </a:endParaRPr>
          </a:p>
          <a:p>
            <a:pPr lvl="1" marL="756285" marR="5715" indent="-287020">
              <a:lnSpc>
                <a:spcPts val="2020"/>
              </a:lnSpc>
              <a:spcBef>
                <a:spcPts val="48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student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instructor,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Advisor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Rank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will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value;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otherwise,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these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null.</a:t>
            </a:r>
            <a:endParaRPr sz="21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020"/>
              </a:lnSpc>
              <a:spcBef>
                <a:spcPts val="50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1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STUDENT_OR_INSTRUCTOR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following</a:t>
            </a:r>
            <a:r>
              <a:rPr dirty="0" sz="21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attributes:</a:t>
            </a:r>
            <a:endParaRPr sz="2100">
              <a:latin typeface="Arial MT"/>
              <a:cs typeface="Arial MT"/>
            </a:endParaRPr>
          </a:p>
          <a:p>
            <a:pPr marL="355600" marR="201930" indent="-342900">
              <a:lnSpc>
                <a:spcPct val="80000"/>
              </a:lnSpc>
              <a:spcBef>
                <a:spcPts val="590"/>
              </a:spcBef>
            </a:pP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STUDENT_OR_INSTRUCTOR</a:t>
            </a:r>
            <a:r>
              <a:rPr dirty="0" sz="2400" spc="-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(Name,</a:t>
            </a:r>
            <a:r>
              <a:rPr dirty="0" sz="2400" spc="-8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SSN,</a:t>
            </a:r>
            <a:r>
              <a:rPr dirty="0" sz="2400" spc="-8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Department,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Advisor,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Rank)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Queries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Relational </a:t>
            </a:r>
            <a:r>
              <a:rPr dirty="0"/>
              <a:t>Algebra</a:t>
            </a:r>
            <a:r>
              <a:rPr dirty="0" spc="-45"/>
              <a:t> </a:t>
            </a:r>
            <a:r>
              <a:rPr dirty="0"/>
              <a:t>:</a:t>
            </a:r>
            <a:r>
              <a:rPr dirty="0" spc="-50"/>
              <a:t> </a:t>
            </a:r>
            <a:r>
              <a:rPr dirty="0"/>
              <a:t>Procedural</a:t>
            </a:r>
            <a:r>
              <a:rPr dirty="0" spc="-70"/>
              <a:t> </a:t>
            </a:r>
            <a:r>
              <a:rPr dirty="0" spc="-20"/>
              <a:t>Form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676781"/>
            <a:ext cx="7888605" cy="1006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Q1: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Retrieve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name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address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all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employees</a:t>
            </a:r>
            <a:r>
              <a:rPr dirty="0" sz="2000" spc="-4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who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work for</a:t>
            </a:r>
            <a:r>
              <a:rPr dirty="0" sz="2000" spc="-6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‘Research’</a:t>
            </a:r>
            <a:r>
              <a:rPr dirty="0" sz="2000" spc="-1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department.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</a:pP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RESEARCH_DEPT</a:t>
            </a:r>
            <a:r>
              <a:rPr dirty="0" sz="18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20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99"/>
                </a:solidFill>
                <a:latin typeface="Times New Roman"/>
                <a:cs typeface="Times New Roman"/>
              </a:rPr>
              <a:t>DNAME=’Research’</a:t>
            </a:r>
            <a:r>
              <a:rPr dirty="0" sz="12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(DEPARTMENT)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0240" y="2708909"/>
            <a:ext cx="422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RESEARCH_EMPS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(RESEARCH_DEPT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80025" y="2745485"/>
            <a:ext cx="218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333399"/>
                </a:solidFill>
                <a:latin typeface="Times New Roman"/>
                <a:cs typeface="Times New Roman"/>
              </a:rPr>
              <a:t>DNUMBER=</a:t>
            </a:r>
            <a:r>
              <a:rPr dirty="0" sz="800" spc="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33399"/>
                </a:solidFill>
                <a:latin typeface="Times New Roman"/>
                <a:cs typeface="Times New Roman"/>
              </a:rPr>
              <a:t>DNO</a:t>
            </a:r>
            <a:r>
              <a:rPr dirty="0" baseline="9259" sz="2700" spc="-15">
                <a:solidFill>
                  <a:srgbClr val="333399"/>
                </a:solidFill>
                <a:latin typeface="Times New Roman"/>
                <a:cs typeface="Times New Roman"/>
              </a:rPr>
              <a:t>EMPLOYEE)</a:t>
            </a:r>
            <a:endParaRPr baseline="9259" sz="2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3059429"/>
            <a:ext cx="7222490" cy="260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333399"/>
                </a:solidFill>
                <a:latin typeface="Times New Roman"/>
                <a:cs typeface="Times New Roman"/>
              </a:rPr>
              <a:t>RESULT</a:t>
            </a:r>
            <a:r>
              <a:rPr dirty="0" sz="18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-15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99"/>
                </a:solidFill>
                <a:latin typeface="Times New Roman"/>
                <a:cs typeface="Times New Roman"/>
              </a:rPr>
              <a:t>FNAME,</a:t>
            </a:r>
            <a:r>
              <a:rPr dirty="0" sz="12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99"/>
                </a:solidFill>
                <a:latin typeface="Times New Roman"/>
                <a:cs typeface="Times New Roman"/>
              </a:rPr>
              <a:t>LNAME,</a:t>
            </a:r>
            <a:r>
              <a:rPr dirty="0" sz="12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99"/>
                </a:solidFill>
                <a:latin typeface="Times New Roman"/>
                <a:cs typeface="Times New Roman"/>
              </a:rPr>
              <a:t>ADDRESS</a:t>
            </a:r>
            <a:r>
              <a:rPr dirty="0" sz="1200" spc="1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(RESEARCH_EMPS)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74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Q6: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Retrieve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names</a:t>
            </a:r>
            <a:r>
              <a:rPr dirty="0" sz="2000" spc="-4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employees</a:t>
            </a:r>
            <a:r>
              <a:rPr dirty="0" sz="2000" spc="-4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who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have</a:t>
            </a:r>
            <a:r>
              <a:rPr dirty="0" sz="2000" spc="-2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no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dependents.</a:t>
            </a:r>
            <a:endParaRPr sz="2000">
              <a:latin typeface="Times New Roman"/>
              <a:cs typeface="Times New Roman"/>
            </a:endParaRPr>
          </a:p>
          <a:p>
            <a:pPr marL="355600" marR="1817370">
              <a:lnSpc>
                <a:spcPct val="120000"/>
              </a:lnSpc>
              <a:spcBef>
                <a:spcPts val="30"/>
              </a:spcBef>
            </a:pP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ALL_EMPS</a:t>
            </a:r>
            <a:r>
              <a:rPr dirty="0" sz="18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-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-204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99"/>
                </a:solidFill>
                <a:latin typeface="Times New Roman"/>
                <a:cs typeface="Times New Roman"/>
              </a:rPr>
              <a:t>SSN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(EMPLOYEE)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EMPS_WITH_DEPS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SSN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r>
              <a:rPr dirty="0" sz="2000" spc="-9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2000" spc="-1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-204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99"/>
                </a:solidFill>
                <a:latin typeface="Times New Roman"/>
                <a:cs typeface="Times New Roman"/>
              </a:rPr>
              <a:t>ESSN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DEPENDENT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50"/>
              </a:spcBef>
            </a:pP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EMPS_WITHOUT_DEPS</a:t>
            </a:r>
            <a:r>
              <a:rPr dirty="0" sz="18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(ALL_EMPS</a:t>
            </a:r>
            <a:r>
              <a:rPr dirty="0" sz="18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-</a:t>
            </a:r>
            <a:r>
              <a:rPr dirty="0" sz="1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EMPS_WITH_DEPS)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50"/>
              </a:spcBef>
            </a:pPr>
            <a:r>
              <a:rPr dirty="0" sz="1800" spc="-25">
                <a:solidFill>
                  <a:srgbClr val="333399"/>
                </a:solidFill>
                <a:latin typeface="Times New Roman"/>
                <a:cs typeface="Times New Roman"/>
              </a:rPr>
              <a:t>RESULT</a:t>
            </a:r>
            <a:r>
              <a:rPr dirty="0" sz="1800" spc="-9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Symbol"/>
                <a:cs typeface="Symbol"/>
              </a:rPr>
              <a:t></a:t>
            </a:r>
            <a:r>
              <a:rPr dirty="0" sz="18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400" spc="-15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Times New Roman"/>
                <a:cs typeface="Times New Roman"/>
              </a:rPr>
              <a:t>LNAME,</a:t>
            </a:r>
            <a:r>
              <a:rPr dirty="0" sz="14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Times New Roman"/>
                <a:cs typeface="Times New Roman"/>
              </a:rPr>
              <a:t>FNAME</a:t>
            </a:r>
            <a:r>
              <a:rPr dirty="0" sz="1400" spc="7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(EMPS_WITHOUT_DEPS</a:t>
            </a:r>
            <a:r>
              <a:rPr dirty="0" sz="18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99"/>
                </a:solidFill>
                <a:latin typeface="Times New Roman"/>
                <a:cs typeface="Times New Roman"/>
              </a:rPr>
              <a:t>*</a:t>
            </a:r>
            <a:r>
              <a:rPr dirty="0" sz="18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Times New Roman"/>
                <a:cs typeface="Times New Roman"/>
              </a:rPr>
              <a:t>EMPLOYEE)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53000" y="2720339"/>
            <a:ext cx="375285" cy="175260"/>
          </a:xfrm>
          <a:custGeom>
            <a:avLst/>
            <a:gdLst/>
            <a:ahLst/>
            <a:cxnLst/>
            <a:rect l="l" t="t" r="r" b="b"/>
            <a:pathLst>
              <a:path w="375285" h="175260">
                <a:moveTo>
                  <a:pt x="9144" y="0"/>
                </a:moveTo>
                <a:lnTo>
                  <a:pt x="9144" y="175260"/>
                </a:lnTo>
              </a:path>
              <a:path w="375285" h="175260">
                <a:moveTo>
                  <a:pt x="364236" y="0"/>
                </a:moveTo>
                <a:lnTo>
                  <a:pt x="364236" y="175260"/>
                </a:lnTo>
              </a:path>
              <a:path w="375285" h="175260">
                <a:moveTo>
                  <a:pt x="19812" y="0"/>
                </a:moveTo>
                <a:lnTo>
                  <a:pt x="355091" y="175260"/>
                </a:lnTo>
              </a:path>
              <a:path w="375285" h="175260">
                <a:moveTo>
                  <a:pt x="374903" y="0"/>
                </a:moveTo>
                <a:lnTo>
                  <a:pt x="0" y="175260"/>
                </a:lnTo>
              </a:path>
            </a:pathLst>
          </a:custGeom>
          <a:ln w="1524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Queries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Relational </a:t>
            </a:r>
            <a:r>
              <a:rPr dirty="0"/>
              <a:t>Algebra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Single</a:t>
            </a:r>
            <a:r>
              <a:rPr dirty="0" spc="-40"/>
              <a:t> </a:t>
            </a:r>
            <a:r>
              <a:rPr dirty="0" spc="-10"/>
              <a:t>expressions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6540" y="1607573"/>
            <a:ext cx="7990840" cy="362457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expression,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queries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become:</a:t>
            </a: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405765" algn="l"/>
              </a:tabLst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Q1:</a:t>
            </a:r>
            <a:r>
              <a:rPr dirty="0" sz="2000" spc="-4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Retrieve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name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dirty="0" sz="2000" spc="-2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address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all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employees</a:t>
            </a:r>
            <a:r>
              <a:rPr dirty="0" sz="2000" spc="-5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who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work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6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‘Research’</a:t>
            </a:r>
            <a:r>
              <a:rPr dirty="0" sz="2000" spc="-1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department.</a:t>
            </a:r>
            <a:endParaRPr sz="20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Fname,</a:t>
            </a:r>
            <a:r>
              <a:rPr dirty="0" baseline="-20833" sz="2400" spc="-15">
                <a:solidFill>
                  <a:srgbClr val="333399"/>
                </a:solidFill>
                <a:latin typeface="Arial MT"/>
                <a:cs typeface="Arial MT"/>
              </a:rPr>
              <a:t> Lname,</a:t>
            </a:r>
            <a:r>
              <a:rPr dirty="0" baseline="-20833" sz="2400" spc="-142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Address</a:t>
            </a:r>
            <a:r>
              <a:rPr dirty="0" baseline="-20833" sz="2400" spc="45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45">
                <a:solidFill>
                  <a:srgbClr val="333399"/>
                </a:solidFill>
                <a:latin typeface="Arial MT"/>
                <a:cs typeface="Arial MT"/>
              </a:rPr>
              <a:t>(σ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Dname=</a:t>
            </a:r>
            <a:r>
              <a:rPr dirty="0" sz="20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‘Research’</a:t>
            </a:r>
            <a:endParaRPr sz="20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70"/>
              </a:spcBef>
              <a:tabLst>
                <a:tab pos="3086100" algn="l"/>
              </a:tabLst>
            </a:pP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(DEPARTMENT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Dnumber=Dno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(EMPLOYEE))</a:t>
            </a:r>
            <a:endParaRPr sz="28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spcBef>
                <a:spcPts val="178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405765" algn="l"/>
              </a:tabLst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Q6: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Retrieve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names</a:t>
            </a:r>
            <a:r>
              <a:rPr dirty="0" sz="20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000" spc="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employees</a:t>
            </a:r>
            <a:r>
              <a:rPr dirty="0" sz="2000" spc="-4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who have</a:t>
            </a:r>
            <a:r>
              <a:rPr dirty="0" sz="2000" spc="-2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no 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dependents.</a:t>
            </a:r>
            <a:endParaRPr sz="2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-5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Lname,</a:t>
            </a:r>
            <a:r>
              <a:rPr dirty="0" baseline="-20833" sz="2400" spc="-22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Fname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((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dirty="0" baseline="-20833" sz="2400" spc="9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(EMPLOYEE)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180">
                <a:solidFill>
                  <a:srgbClr val="333399"/>
                </a:solidFill>
                <a:latin typeface="Arial MT"/>
                <a:cs typeface="Arial MT"/>
              </a:rPr>
              <a:t>−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235">
                <a:solidFill>
                  <a:srgbClr val="333399"/>
                </a:solidFill>
                <a:latin typeface="Arial MT"/>
                <a:cs typeface="Arial MT"/>
              </a:rPr>
              <a:t>ρ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-20833" sz="240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dirty="0" baseline="-20833" sz="2400" spc="42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sz="2800">
                <a:solidFill>
                  <a:srgbClr val="333399"/>
                </a:solidFill>
                <a:latin typeface="Symbol"/>
                <a:cs typeface="Symbol"/>
              </a:rPr>
              <a:t></a:t>
            </a:r>
            <a:r>
              <a:rPr dirty="0" sz="2800" spc="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Essn</a:t>
            </a:r>
            <a:endParaRPr sz="20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(DEPENDENT)))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ambria Math"/>
                <a:cs typeface="Cambria Math"/>
              </a:rPr>
              <a:t>∗</a:t>
            </a:r>
            <a:r>
              <a:rPr dirty="0" sz="2800" spc="50">
                <a:solidFill>
                  <a:srgbClr val="333399"/>
                </a:solidFill>
                <a:latin typeface="Cambria Math"/>
                <a:cs typeface="Cambria Math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EMPLOYEE)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71800" y="3429000"/>
            <a:ext cx="375285" cy="175260"/>
          </a:xfrm>
          <a:custGeom>
            <a:avLst/>
            <a:gdLst/>
            <a:ahLst/>
            <a:cxnLst/>
            <a:rect l="l" t="t" r="r" b="b"/>
            <a:pathLst>
              <a:path w="375285" h="175260">
                <a:moveTo>
                  <a:pt x="9143" y="0"/>
                </a:moveTo>
                <a:lnTo>
                  <a:pt x="9143" y="175260"/>
                </a:lnTo>
              </a:path>
              <a:path w="375285" h="175260">
                <a:moveTo>
                  <a:pt x="364236" y="0"/>
                </a:moveTo>
                <a:lnTo>
                  <a:pt x="364236" y="175260"/>
                </a:lnTo>
              </a:path>
              <a:path w="375285" h="175260">
                <a:moveTo>
                  <a:pt x="19812" y="0"/>
                </a:moveTo>
                <a:lnTo>
                  <a:pt x="355091" y="175260"/>
                </a:lnTo>
              </a:path>
              <a:path w="375285" h="175260">
                <a:moveTo>
                  <a:pt x="374903" y="0"/>
                </a:moveTo>
                <a:lnTo>
                  <a:pt x="0" y="175260"/>
                </a:lnTo>
              </a:path>
            </a:pathLst>
          </a:custGeom>
          <a:ln w="15240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50"/>
              <a:t> </a:t>
            </a:r>
            <a:r>
              <a:rPr dirty="0"/>
              <a:t>Operations:</a:t>
            </a:r>
            <a:r>
              <a:rPr dirty="0" spc="-75"/>
              <a:t> </a:t>
            </a:r>
            <a:r>
              <a:rPr dirty="0" spc="-10"/>
              <a:t>SELECT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93065" indent="-342265">
              <a:lnSpc>
                <a:spcPts val="3235"/>
              </a:lnSpc>
              <a:spcBef>
                <a:spcPts val="9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93065" algn="l"/>
              </a:tabLst>
            </a:pPr>
            <a:r>
              <a:rPr dirty="0" sz="2000"/>
              <a:t>The</a:t>
            </a:r>
            <a:r>
              <a:rPr dirty="0" sz="2000" spc="-30"/>
              <a:t> </a:t>
            </a:r>
            <a:r>
              <a:rPr dirty="0" sz="2000"/>
              <a:t>SELECT</a:t>
            </a:r>
            <a:r>
              <a:rPr dirty="0" sz="2000" spc="-10"/>
              <a:t> </a:t>
            </a:r>
            <a:r>
              <a:rPr dirty="0" sz="2000"/>
              <a:t>operation</a:t>
            </a:r>
            <a:r>
              <a:rPr dirty="0" sz="2000" spc="-40"/>
              <a:t> </a:t>
            </a:r>
            <a:r>
              <a:rPr dirty="0" sz="2000"/>
              <a:t>(denoted</a:t>
            </a:r>
            <a:r>
              <a:rPr dirty="0" sz="2000" spc="-50"/>
              <a:t> </a:t>
            </a:r>
            <a:r>
              <a:rPr dirty="0" sz="2000"/>
              <a:t>by</a:t>
            </a:r>
            <a:r>
              <a:rPr dirty="0" sz="2000" spc="-20"/>
              <a:t> </a:t>
            </a:r>
            <a:r>
              <a:rPr dirty="0" sz="2800">
                <a:latin typeface="Symbol"/>
                <a:cs typeface="Symbol"/>
              </a:rPr>
              <a:t>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000"/>
              <a:t>(sigma))</a:t>
            </a:r>
            <a:r>
              <a:rPr dirty="0" sz="2000" spc="-50"/>
              <a:t> </a:t>
            </a:r>
            <a:r>
              <a:rPr dirty="0" sz="2000"/>
              <a:t>is</a:t>
            </a:r>
            <a:r>
              <a:rPr dirty="0" sz="2000" spc="-25"/>
              <a:t> </a:t>
            </a:r>
            <a:r>
              <a:rPr dirty="0" sz="2000"/>
              <a:t>used</a:t>
            </a:r>
            <a:r>
              <a:rPr dirty="0" sz="2000" spc="-35"/>
              <a:t> </a:t>
            </a:r>
            <a:r>
              <a:rPr dirty="0" sz="2000"/>
              <a:t>to</a:t>
            </a:r>
            <a:r>
              <a:rPr dirty="0" sz="2000" spc="-20"/>
              <a:t> </a:t>
            </a:r>
            <a:r>
              <a:rPr dirty="0" sz="2000"/>
              <a:t>select</a:t>
            </a:r>
            <a:r>
              <a:rPr dirty="0" sz="2000" spc="-45"/>
              <a:t> </a:t>
            </a:r>
            <a:r>
              <a:rPr dirty="0" sz="2000" spc="-50"/>
              <a:t>a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ts val="2275"/>
              </a:lnSpc>
            </a:pPr>
            <a:r>
              <a:rPr dirty="0" sz="2000" i="1">
                <a:latin typeface="Arial"/>
                <a:cs typeface="Arial"/>
              </a:rPr>
              <a:t>subset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/>
              <a:t>of</a:t>
            </a:r>
            <a:r>
              <a:rPr dirty="0" sz="2000" spc="-15"/>
              <a:t> </a:t>
            </a:r>
            <a:r>
              <a:rPr dirty="0" sz="2000"/>
              <a:t>the</a:t>
            </a:r>
            <a:r>
              <a:rPr dirty="0" sz="2000" spc="-25"/>
              <a:t> </a:t>
            </a:r>
            <a:r>
              <a:rPr dirty="0" sz="2000"/>
              <a:t>tuples</a:t>
            </a:r>
            <a:r>
              <a:rPr dirty="0" sz="2000" spc="-15"/>
              <a:t> </a:t>
            </a:r>
            <a:r>
              <a:rPr dirty="0" sz="2000"/>
              <a:t>from</a:t>
            </a:r>
            <a:r>
              <a:rPr dirty="0" sz="2000" spc="-35"/>
              <a:t> </a:t>
            </a:r>
            <a:r>
              <a:rPr dirty="0" sz="2000"/>
              <a:t>a</a:t>
            </a:r>
            <a:r>
              <a:rPr dirty="0" sz="2000" spc="-20"/>
              <a:t> </a:t>
            </a:r>
            <a:r>
              <a:rPr dirty="0" sz="2000"/>
              <a:t>relation</a:t>
            </a:r>
            <a:r>
              <a:rPr dirty="0" sz="2000" spc="-25"/>
              <a:t> </a:t>
            </a:r>
            <a:r>
              <a:rPr dirty="0" sz="2000"/>
              <a:t>based</a:t>
            </a:r>
            <a:r>
              <a:rPr dirty="0" sz="2000" spc="-25"/>
              <a:t> </a:t>
            </a:r>
            <a:r>
              <a:rPr dirty="0" sz="2000"/>
              <a:t>on</a:t>
            </a:r>
            <a:r>
              <a:rPr dirty="0" sz="2000" spc="-20"/>
              <a:t> </a:t>
            </a:r>
            <a:r>
              <a:rPr dirty="0" sz="2000"/>
              <a:t>a </a:t>
            </a:r>
            <a:r>
              <a:rPr dirty="0" sz="2000" b="1">
                <a:latin typeface="Arial"/>
                <a:cs typeface="Arial"/>
              </a:rPr>
              <a:t>selection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condition</a:t>
            </a:r>
            <a:r>
              <a:rPr dirty="0" sz="2000" spc="-10"/>
              <a:t>.</a:t>
            </a:r>
            <a:endParaRPr sz="2000">
              <a:latin typeface="Arial"/>
              <a:cs typeface="Arial"/>
            </a:endParaRPr>
          </a:p>
          <a:p>
            <a:pPr lvl="1" marL="794385" indent="-286385">
              <a:lnSpc>
                <a:spcPct val="10000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selection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acts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 b="1">
                <a:solidFill>
                  <a:srgbClr val="800000"/>
                </a:solidFill>
                <a:latin typeface="Arial"/>
                <a:cs typeface="Arial"/>
              </a:rPr>
              <a:t>filter</a:t>
            </a:r>
            <a:endParaRPr sz="2200">
              <a:latin typeface="Arial"/>
              <a:cs typeface="Arial"/>
            </a:endParaRPr>
          </a:p>
          <a:p>
            <a:pPr lvl="1" marL="794385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Keeps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those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satisfy</a:t>
            </a:r>
            <a:r>
              <a:rPr dirty="0" sz="22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qualifying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endParaRPr sz="2200">
              <a:latin typeface="Arial MT"/>
              <a:cs typeface="Arial MT"/>
            </a:endParaRPr>
          </a:p>
          <a:p>
            <a:pPr lvl="1" marL="794385" indent="-286385">
              <a:lnSpc>
                <a:spcPts val="251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943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satisfying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2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selected</a:t>
            </a:r>
            <a:r>
              <a:rPr dirty="0" sz="2200" spc="-8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whereas</a:t>
            </a:r>
            <a:r>
              <a:rPr dirty="0" sz="22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94385">
              <a:lnSpc>
                <a:spcPts val="2510"/>
              </a:lnSpc>
            </a:pPr>
            <a:r>
              <a:rPr dirty="0" sz="2200">
                <a:solidFill>
                  <a:srgbClr val="800000"/>
                </a:solidFill>
              </a:rPr>
              <a:t>other</a:t>
            </a:r>
            <a:r>
              <a:rPr dirty="0" sz="2200" spc="-60">
                <a:solidFill>
                  <a:srgbClr val="800000"/>
                </a:solidFill>
              </a:rPr>
              <a:t> </a:t>
            </a:r>
            <a:r>
              <a:rPr dirty="0" sz="2200">
                <a:solidFill>
                  <a:srgbClr val="800000"/>
                </a:solidFill>
              </a:rPr>
              <a:t>tuples</a:t>
            </a:r>
            <a:r>
              <a:rPr dirty="0" sz="2200" spc="-75">
                <a:solidFill>
                  <a:srgbClr val="800000"/>
                </a:solidFill>
              </a:rPr>
              <a:t> </a:t>
            </a:r>
            <a:r>
              <a:rPr dirty="0" sz="2200">
                <a:solidFill>
                  <a:srgbClr val="800000"/>
                </a:solidFill>
              </a:rPr>
              <a:t>are</a:t>
            </a:r>
            <a:r>
              <a:rPr dirty="0" sz="2200" spc="-60">
                <a:solidFill>
                  <a:srgbClr val="800000"/>
                </a:solidFill>
              </a:rPr>
              <a:t> </a:t>
            </a:r>
            <a:r>
              <a:rPr dirty="0" sz="2200">
                <a:solidFill>
                  <a:srgbClr val="800000"/>
                </a:solidFill>
              </a:rPr>
              <a:t>discarded</a:t>
            </a:r>
            <a:r>
              <a:rPr dirty="0" sz="2200" spc="-70">
                <a:solidFill>
                  <a:srgbClr val="800000"/>
                </a:solidFill>
              </a:rPr>
              <a:t> </a:t>
            </a:r>
            <a:r>
              <a:rPr dirty="0" sz="2200">
                <a:solidFill>
                  <a:srgbClr val="800000"/>
                </a:solidFill>
              </a:rPr>
              <a:t>(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filtered</a:t>
            </a:r>
            <a:r>
              <a:rPr dirty="0" sz="2200" spc="-5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20" i="1">
                <a:solidFill>
                  <a:srgbClr val="800000"/>
                </a:solidFill>
                <a:latin typeface="Arial"/>
                <a:cs typeface="Arial"/>
              </a:rPr>
              <a:t>out</a:t>
            </a:r>
            <a:r>
              <a:rPr dirty="0" sz="2200" spc="-20">
                <a:solidFill>
                  <a:srgbClr val="800000"/>
                </a:solidFill>
              </a:rPr>
              <a:t>)</a:t>
            </a:r>
            <a:endParaRPr sz="2200">
              <a:latin typeface="Arial"/>
              <a:cs typeface="Arial"/>
            </a:endParaRPr>
          </a:p>
          <a:p>
            <a:pPr marL="393065" indent="-342265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93065" algn="l"/>
              </a:tabLst>
            </a:pPr>
            <a:r>
              <a:rPr dirty="0" sz="2000" spc="-10"/>
              <a:t>Examples:</a:t>
            </a:r>
            <a:endParaRPr sz="2000"/>
          </a:p>
          <a:p>
            <a:pPr lvl="1" marL="794385" indent="-286385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943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whose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0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4:</a:t>
            </a:r>
            <a:endParaRPr sz="2000">
              <a:latin typeface="Arial MT"/>
              <a:cs typeface="Arial MT"/>
            </a:endParaRPr>
          </a:p>
          <a:p>
            <a:pPr algn="ctr" marL="160020">
              <a:lnSpc>
                <a:spcPct val="100000"/>
              </a:lnSpc>
              <a:spcBef>
                <a:spcPts val="350"/>
              </a:spcBef>
            </a:pPr>
            <a:r>
              <a:rPr dirty="0" sz="2800">
                <a:latin typeface="Symbol"/>
                <a:cs typeface="Symbol"/>
              </a:rPr>
              <a:t>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baseline="-21367" sz="1950"/>
              <a:t>DNO</a:t>
            </a:r>
            <a:r>
              <a:rPr dirty="0" baseline="-21367" sz="1950" spc="60"/>
              <a:t> </a:t>
            </a:r>
            <a:r>
              <a:rPr dirty="0" baseline="-21367" sz="1950"/>
              <a:t>=</a:t>
            </a:r>
            <a:r>
              <a:rPr dirty="0" baseline="-21367" sz="1950" spc="30"/>
              <a:t> </a:t>
            </a:r>
            <a:r>
              <a:rPr dirty="0" baseline="-21367" sz="1950"/>
              <a:t>4</a:t>
            </a:r>
            <a:r>
              <a:rPr dirty="0" baseline="-21367" sz="1950" spc="322"/>
              <a:t> </a:t>
            </a:r>
            <a:r>
              <a:rPr dirty="0" sz="2000" spc="-10"/>
              <a:t>(EMPLOYEE)</a:t>
            </a:r>
            <a:endParaRPr sz="2000">
              <a:latin typeface="Times New Roman"/>
              <a:cs typeface="Times New Roman"/>
            </a:endParaRPr>
          </a:p>
          <a:p>
            <a:pPr lvl="1" marL="794385" indent="-286385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9438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whose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greater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than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$30,000:</a:t>
            </a:r>
            <a:endParaRPr sz="2000">
              <a:latin typeface="Arial MT"/>
              <a:cs typeface="Arial MT"/>
            </a:endParaRPr>
          </a:p>
          <a:p>
            <a:pPr algn="ctr" marL="162560">
              <a:lnSpc>
                <a:spcPct val="100000"/>
              </a:lnSpc>
              <a:spcBef>
                <a:spcPts val="844"/>
              </a:spcBef>
            </a:pPr>
            <a:r>
              <a:rPr dirty="0" baseline="9920" sz="4200">
                <a:latin typeface="Symbol"/>
                <a:cs typeface="Symbol"/>
              </a:rPr>
              <a:t></a:t>
            </a:r>
            <a:r>
              <a:rPr dirty="0" baseline="9920" sz="4200" spc="-150">
                <a:latin typeface="Times New Roman"/>
                <a:cs typeface="Times New Roman"/>
              </a:rPr>
              <a:t> </a:t>
            </a:r>
            <a:r>
              <a:rPr dirty="0" sz="1300"/>
              <a:t>SALARY</a:t>
            </a:r>
            <a:r>
              <a:rPr dirty="0" sz="1300" spc="45"/>
              <a:t> </a:t>
            </a:r>
            <a:r>
              <a:rPr dirty="0" sz="1300"/>
              <a:t>&gt;</a:t>
            </a:r>
            <a:r>
              <a:rPr dirty="0" sz="1300" spc="45"/>
              <a:t> </a:t>
            </a:r>
            <a:r>
              <a:rPr dirty="0" sz="1300"/>
              <a:t>30,000</a:t>
            </a:r>
            <a:r>
              <a:rPr dirty="0" sz="1300" spc="215"/>
              <a:t> </a:t>
            </a:r>
            <a:r>
              <a:rPr dirty="0" baseline="13888" sz="3000" spc="-15"/>
              <a:t>(EMPLOYEE)</a:t>
            </a:r>
            <a:endParaRPr baseline="13888"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4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0"/>
              <a:t> </a:t>
            </a:r>
            <a:r>
              <a:rPr dirty="0"/>
              <a:t>Relational</a:t>
            </a:r>
            <a:r>
              <a:rPr dirty="0" spc="-50"/>
              <a:t> </a:t>
            </a:r>
            <a:r>
              <a:rPr dirty="0"/>
              <a:t>Operations:</a:t>
            </a:r>
            <a:r>
              <a:rPr dirty="0" spc="-75"/>
              <a:t> </a:t>
            </a:r>
            <a:r>
              <a:rPr dirty="0" spc="-10"/>
              <a:t>SELECT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1840" y="1283933"/>
            <a:ext cx="7604759" cy="44380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311785" algn="l"/>
              </a:tabLst>
            </a:pP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8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general,</a:t>
            </a:r>
            <a:r>
              <a:rPr dirty="0" sz="28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r>
              <a:rPr dirty="0" sz="2800" spc="-7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8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8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denoted</a:t>
            </a:r>
            <a:r>
              <a:rPr dirty="0" sz="28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endParaRPr sz="2800">
              <a:latin typeface="Arial MT"/>
              <a:cs typeface="Arial MT"/>
            </a:endParaRPr>
          </a:p>
          <a:p>
            <a:pPr marL="311785">
              <a:lnSpc>
                <a:spcPct val="100000"/>
              </a:lnSpc>
              <a:spcBef>
                <a:spcPts val="700"/>
              </a:spcBef>
            </a:pPr>
            <a:r>
              <a:rPr dirty="0" baseline="10802" sz="54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baseline="10802" sz="5400" spc="-157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800000"/>
                </a:solidFill>
                <a:latin typeface="Arial MT"/>
                <a:cs typeface="Arial MT"/>
              </a:rPr>
              <a:t>&lt;selection</a:t>
            </a:r>
            <a:r>
              <a:rPr dirty="0" sz="185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800000"/>
                </a:solidFill>
                <a:latin typeface="Arial MT"/>
                <a:cs typeface="Arial MT"/>
              </a:rPr>
              <a:t>condition&gt;</a:t>
            </a:r>
            <a:r>
              <a:rPr dirty="0" baseline="13888" sz="4200">
                <a:solidFill>
                  <a:srgbClr val="800000"/>
                </a:solidFill>
                <a:latin typeface="Arial MT"/>
                <a:cs typeface="Arial MT"/>
              </a:rPr>
              <a:t>(R)</a:t>
            </a:r>
            <a:r>
              <a:rPr dirty="0" baseline="13888" sz="4200" spc="7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13888" sz="4200" spc="-15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endParaRPr baseline="13888" sz="4200">
              <a:latin typeface="Arial MT"/>
              <a:cs typeface="Arial MT"/>
            </a:endParaRPr>
          </a:p>
          <a:p>
            <a:pPr lvl="1" marL="710565" indent="-227965">
              <a:lnSpc>
                <a:spcPts val="3829"/>
              </a:lnSpc>
              <a:spcBef>
                <a:spcPts val="1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7105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symbol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3200" spc="-18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(sigma)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denote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  <a:p>
            <a:pPr marL="711200">
              <a:lnSpc>
                <a:spcPts val="2870"/>
              </a:lnSpc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operator</a:t>
            </a:r>
            <a:endParaRPr sz="2400">
              <a:latin typeface="Arial MT"/>
              <a:cs typeface="Arial MT"/>
            </a:endParaRPr>
          </a:p>
          <a:p>
            <a:pPr lvl="1" marL="711200" marR="122555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7112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selection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Boolean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(conditional)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expression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  <a:p>
            <a:pPr lvl="1" marL="710565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7105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make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true</a:t>
            </a:r>
            <a:r>
              <a:rPr dirty="0" sz="24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selected</a:t>
            </a:r>
            <a:endParaRPr sz="24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16776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endParaRPr sz="2000">
              <a:latin typeface="Arial MT"/>
              <a:cs typeface="Arial MT"/>
            </a:endParaRPr>
          </a:p>
          <a:p>
            <a:pPr lvl="1" marL="710565" indent="-227965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7105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make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false</a:t>
            </a:r>
            <a:r>
              <a:rPr dirty="0" sz="24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filtered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out</a:t>
            </a:r>
            <a:endParaRPr sz="2400">
              <a:latin typeface="Arial MT"/>
              <a:cs typeface="Arial MT"/>
            </a:endParaRPr>
          </a:p>
          <a:p>
            <a:pPr lvl="2" marL="1167765" indent="-227965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167765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discarded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dirty="0" spc="-85"/>
              <a:t> </a:t>
            </a:r>
            <a:r>
              <a:rPr dirty="0"/>
              <a:t>Relational</a:t>
            </a:r>
            <a:r>
              <a:rPr dirty="0" spc="-60"/>
              <a:t> </a:t>
            </a:r>
            <a:r>
              <a:rPr dirty="0"/>
              <a:t>Operations:</a:t>
            </a:r>
            <a:r>
              <a:rPr dirty="0" spc="-85"/>
              <a:t> </a:t>
            </a:r>
            <a:r>
              <a:rPr dirty="0" spc="-10"/>
              <a:t>SELECT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8440" y="1280871"/>
            <a:ext cx="8409305" cy="420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8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438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Operation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Properties</a:t>
            </a:r>
            <a:endParaRPr sz="2400">
              <a:latin typeface="Arial MT"/>
              <a:cs typeface="Arial MT"/>
            </a:endParaRPr>
          </a:p>
          <a:p>
            <a:pPr lvl="1" marL="845185" marR="119380" indent="-287020">
              <a:lnSpc>
                <a:spcPct val="79500"/>
              </a:lnSpc>
              <a:spcBef>
                <a:spcPts val="53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8451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100" spc="4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baseline="-19841" sz="2100">
                <a:solidFill>
                  <a:srgbClr val="800000"/>
                </a:solidFill>
                <a:latin typeface="Arial MT"/>
                <a:cs typeface="Arial MT"/>
              </a:rPr>
              <a:t>&lt;selection</a:t>
            </a:r>
            <a:r>
              <a:rPr dirty="0" baseline="-19841" sz="2100" spc="-89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baseline="-19841" sz="2100">
                <a:solidFill>
                  <a:srgbClr val="800000"/>
                </a:solidFill>
                <a:latin typeface="Arial MT"/>
                <a:cs typeface="Arial MT"/>
              </a:rPr>
              <a:t>condition&gt;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(R)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produces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relation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(same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attributes)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endParaRPr sz="2100">
              <a:latin typeface="Arial MT"/>
              <a:cs typeface="Arial MT"/>
            </a:endParaRPr>
          </a:p>
          <a:p>
            <a:pPr lvl="1" marL="845185" indent="-286385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8451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Symbol"/>
                <a:cs typeface="Symbol"/>
              </a:rPr>
              <a:t></a:t>
            </a:r>
            <a:r>
              <a:rPr dirty="0" sz="2100" spc="5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commutative:</a:t>
            </a:r>
            <a:endParaRPr sz="2100">
              <a:latin typeface="Arial MT"/>
              <a:cs typeface="Arial MT"/>
            </a:endParaRPr>
          </a:p>
          <a:p>
            <a:pPr lvl="2" marL="1244600" indent="-228600">
              <a:lnSpc>
                <a:spcPts val="2140"/>
              </a:lnSpc>
              <a:spcBef>
                <a:spcPts val="50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4600" algn="l"/>
              </a:tabLst>
            </a:pP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13888" sz="3000" spc="22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&lt;condition1&gt;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13888" sz="3000" spc="-22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&lt;</a:t>
            </a:r>
            <a:r>
              <a:rPr dirty="0" sz="1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condition2&gt;</a:t>
            </a:r>
            <a:r>
              <a:rPr dirty="0" sz="1400" spc="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(R))</a:t>
            </a:r>
            <a:r>
              <a:rPr dirty="0" baseline="13888" sz="30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baseline="13888" sz="3000" spc="-4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13888" sz="3000" spc="37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&lt;condition2&gt;</a:t>
            </a:r>
            <a:r>
              <a:rPr dirty="0" sz="1400" spc="1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13888" sz="3000" spc="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&lt;</a:t>
            </a:r>
            <a:r>
              <a:rPr dirty="0" sz="1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33399"/>
                </a:solidFill>
                <a:latin typeface="Arial MT"/>
                <a:cs typeface="Arial MT"/>
              </a:rPr>
              <a:t>condition1&gt;</a:t>
            </a:r>
            <a:r>
              <a:rPr dirty="0" sz="1400" spc="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 spc="-30">
                <a:solidFill>
                  <a:srgbClr val="333399"/>
                </a:solidFill>
                <a:latin typeface="Arial MT"/>
                <a:cs typeface="Arial MT"/>
              </a:rPr>
              <a:t>(R))</a:t>
            </a:r>
            <a:endParaRPr baseline="13888" sz="3000">
              <a:latin typeface="Arial MT"/>
              <a:cs typeface="Arial MT"/>
            </a:endParaRPr>
          </a:p>
          <a:p>
            <a:pPr lvl="1" marL="845185" indent="-286385">
              <a:lnSpc>
                <a:spcPts val="201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8451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Because</a:t>
            </a:r>
            <a:r>
              <a:rPr dirty="0" sz="21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commutativity</a:t>
            </a:r>
            <a:r>
              <a:rPr dirty="0" sz="21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property,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cascade</a:t>
            </a:r>
            <a:r>
              <a:rPr dirty="0" sz="21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(sequence)</a:t>
            </a:r>
            <a:r>
              <a:rPr dirty="0" sz="21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endParaRPr sz="2100">
              <a:latin typeface="Arial MT"/>
              <a:cs typeface="Arial MT"/>
            </a:endParaRPr>
          </a:p>
          <a:p>
            <a:pPr marL="845185">
              <a:lnSpc>
                <a:spcPts val="2270"/>
              </a:lnSpc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applied</a:t>
            </a:r>
            <a:r>
              <a:rPr dirty="0" sz="21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order:</a:t>
            </a:r>
            <a:endParaRPr sz="2100">
              <a:latin typeface="Arial MT"/>
              <a:cs typeface="Arial MT"/>
            </a:endParaRPr>
          </a:p>
          <a:p>
            <a:pPr lvl="2" marL="1244600" indent="-228600">
              <a:lnSpc>
                <a:spcPts val="2150"/>
              </a:lnSpc>
              <a:spcBef>
                <a:spcPts val="49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4600" algn="l"/>
              </a:tabLst>
            </a:pP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&lt;cond1&gt;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&lt;cond2&gt;</a:t>
            </a:r>
            <a:r>
              <a:rPr dirty="0" sz="1300" spc="2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&lt;cond3&gt;</a:t>
            </a:r>
            <a:r>
              <a:rPr dirty="0" sz="1300" spc="2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(R))</a:t>
            </a:r>
            <a:r>
              <a:rPr dirty="0" baseline="13888" sz="30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baseline="13888" sz="3000" spc="89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&lt;cond2&gt;</a:t>
            </a:r>
            <a:r>
              <a:rPr dirty="0" sz="1300" spc="2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&lt;cond3&gt;</a:t>
            </a:r>
            <a:r>
              <a:rPr dirty="0" sz="1300" spc="2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&lt;cond1&gt;</a:t>
            </a:r>
            <a:r>
              <a:rPr dirty="0" sz="1300" spc="2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 spc="6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 spc="-30">
                <a:solidFill>
                  <a:srgbClr val="333399"/>
                </a:solidFill>
                <a:latin typeface="Arial MT"/>
                <a:cs typeface="Arial MT"/>
              </a:rPr>
              <a:t>R)))</a:t>
            </a:r>
            <a:endParaRPr baseline="13888" sz="3000">
              <a:latin typeface="Arial MT"/>
              <a:cs typeface="Arial MT"/>
            </a:endParaRPr>
          </a:p>
          <a:p>
            <a:pPr lvl="1" marL="845185" marR="197485" indent="-287020">
              <a:lnSpc>
                <a:spcPts val="2020"/>
              </a:lnSpc>
              <a:spcBef>
                <a:spcPts val="24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845185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cascade</a:t>
            </a:r>
            <a:r>
              <a:rPr dirty="0" sz="21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operations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replaced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single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selection</a:t>
            </a:r>
            <a:r>
              <a:rPr dirty="0" sz="21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conjunction</a:t>
            </a:r>
            <a:r>
              <a:rPr dirty="0" sz="21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conditions:</a:t>
            </a:r>
            <a:endParaRPr sz="2100">
              <a:latin typeface="Arial MT"/>
              <a:cs typeface="Arial MT"/>
            </a:endParaRPr>
          </a:p>
          <a:p>
            <a:pPr lvl="2" marL="1244600" indent="-228600">
              <a:lnSpc>
                <a:spcPts val="2160"/>
              </a:lnSpc>
              <a:spcBef>
                <a:spcPts val="50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4600" algn="l"/>
              </a:tabLst>
            </a:pP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&lt;cond1&gt;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</a:t>
            </a:r>
            <a:r>
              <a:rPr dirty="0" sz="13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cond2&gt;</a:t>
            </a:r>
            <a:r>
              <a:rPr dirty="0" sz="1300" spc="2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&lt;cond3&gt;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(R))</a:t>
            </a:r>
            <a:r>
              <a:rPr dirty="0" baseline="13888" sz="3000" spc="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baseline="13888" sz="3000" spc="89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13888" sz="3000">
                <a:solidFill>
                  <a:srgbClr val="333399"/>
                </a:solidFill>
                <a:latin typeface="Symbol"/>
                <a:cs typeface="Symbol"/>
              </a:rPr>
              <a:t></a:t>
            </a:r>
            <a:r>
              <a:rPr dirty="0" baseline="13888" sz="3000" spc="-1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&lt;cond1&gt;</a:t>
            </a:r>
            <a:r>
              <a:rPr dirty="0" sz="13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13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&lt;</a:t>
            </a:r>
            <a:r>
              <a:rPr dirty="0" sz="13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cond2&gt;</a:t>
            </a:r>
            <a:r>
              <a:rPr dirty="0" sz="13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1300" spc="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333399"/>
                </a:solidFill>
                <a:latin typeface="Arial MT"/>
                <a:cs typeface="Arial MT"/>
              </a:rPr>
              <a:t>&lt;</a:t>
            </a:r>
            <a:endParaRPr sz="1300">
              <a:latin typeface="Arial MT"/>
              <a:cs typeface="Arial MT"/>
            </a:endParaRPr>
          </a:p>
          <a:p>
            <a:pPr marL="1244600">
              <a:lnSpc>
                <a:spcPts val="1910"/>
              </a:lnSpc>
            </a:pPr>
            <a:r>
              <a:rPr dirty="0" sz="1300" spc="-10">
                <a:solidFill>
                  <a:srgbClr val="333399"/>
                </a:solidFill>
                <a:latin typeface="Arial MT"/>
                <a:cs typeface="Arial MT"/>
              </a:rPr>
              <a:t>cond3&gt;</a:t>
            </a:r>
            <a:r>
              <a:rPr dirty="0" baseline="13888" sz="3000" spc="-15">
                <a:solidFill>
                  <a:srgbClr val="333399"/>
                </a:solidFill>
                <a:latin typeface="Arial MT"/>
                <a:cs typeface="Arial MT"/>
              </a:rPr>
              <a:t>(R)))</a:t>
            </a:r>
            <a:endParaRPr baseline="13888" sz="3000">
              <a:latin typeface="Arial MT"/>
              <a:cs typeface="Arial MT"/>
            </a:endParaRPr>
          </a:p>
          <a:p>
            <a:pPr lvl="1" marL="845185" marR="208915" indent="-287020">
              <a:lnSpc>
                <a:spcPct val="80000"/>
              </a:lnSpc>
              <a:spcBef>
                <a:spcPts val="28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451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less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than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equal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to)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input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11378"/>
            <a:ext cx="6991984" cy="10020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/>
              <a:t>following</a:t>
            </a:r>
            <a:r>
              <a:rPr dirty="0" spc="-20"/>
              <a:t> </a:t>
            </a:r>
            <a:r>
              <a:rPr dirty="0"/>
              <a:t>query</a:t>
            </a:r>
            <a:r>
              <a:rPr dirty="0" spc="-45"/>
              <a:t> </a:t>
            </a:r>
            <a:r>
              <a:rPr dirty="0"/>
              <a:t>results</a:t>
            </a:r>
            <a:r>
              <a:rPr dirty="0" spc="-25"/>
              <a:t> </a:t>
            </a:r>
            <a:r>
              <a:rPr dirty="0"/>
              <a:t>refer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20"/>
              <a:t>this </a:t>
            </a:r>
            <a:r>
              <a:rPr dirty="0"/>
              <a:t>database</a:t>
            </a:r>
            <a:r>
              <a:rPr dirty="0" spc="-75"/>
              <a:t> </a:t>
            </a:r>
            <a:r>
              <a:rPr dirty="0" spc="-10"/>
              <a:t>state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385316"/>
            <a:ext cx="3818462" cy="487264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2023-10-30T04:37:49Z</dcterms:created>
  <dcterms:modified xsi:type="dcterms:W3CDTF">2023-10-30T04:37:49Z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2023-10-29T00:00:00Z</vt:filetime>
  </property>
  <property fmtid="{D5CDD505-2E9C-101B-9397-08002B2CF9AE}" pid="3" name="LastSaved">
    <vt:filetime>2023-10-30T00:00:00Z</vt:filetime>
  </property>
  <property fmtid="{D5CDD505-2E9C-101B-9397-08002B2CF9AE}" pid="4" name="Producer">
    <vt:lpwstr>Foxit PDF Creator Version 10.1.1.3539</vt:lpwstr>
  </property>
</Properties>
</file>