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27933" y="2069414"/>
            <a:ext cx="255968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333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333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19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79">
                <a:moveTo>
                  <a:pt x="9144000" y="487678"/>
                </a:moveTo>
                <a:lnTo>
                  <a:pt x="9144000" y="0"/>
                </a:lnTo>
                <a:lnTo>
                  <a:pt x="0" y="0"/>
                </a:lnTo>
                <a:lnTo>
                  <a:pt x="0" y="487678"/>
                </a:lnTo>
                <a:lnTo>
                  <a:pt x="9144000" y="487678"/>
                </a:lnTo>
                <a:close/>
              </a:path>
            </a:pathLst>
          </a:custGeom>
          <a:solidFill>
            <a:srgbClr val="364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40168" y="6370318"/>
            <a:ext cx="1581912" cy="4770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-129413"/>
            <a:ext cx="7594600" cy="1379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267312"/>
            <a:ext cx="8063230" cy="422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3339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4876" y="6528164"/>
            <a:ext cx="237235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9265" y="6530602"/>
            <a:ext cx="316102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333399"/>
                </a:solidFill>
                <a:latin typeface="Arial"/>
                <a:cs typeface="Arial"/>
              </a:rPr>
              <a:t>CHAPTER</a:t>
            </a:r>
            <a:r>
              <a:rPr sz="3200" b="1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333399"/>
                </a:solidFill>
                <a:latin typeface="Arial"/>
                <a:cs typeface="Arial"/>
              </a:rPr>
              <a:t>14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976" y="3252292"/>
            <a:ext cx="772350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Basics</a:t>
            </a:r>
            <a:r>
              <a:rPr sz="36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360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Functional</a:t>
            </a:r>
            <a:r>
              <a:rPr sz="3600" b="1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333399"/>
                </a:solidFill>
                <a:latin typeface="Arial"/>
                <a:cs typeface="Arial"/>
              </a:rPr>
              <a:t>Dependencies </a:t>
            </a: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36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Normalization</a:t>
            </a:r>
            <a:r>
              <a:rPr sz="36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36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333399"/>
                </a:solidFill>
                <a:latin typeface="Arial"/>
                <a:cs typeface="Arial"/>
              </a:rPr>
              <a:t>Relational Databases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31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Figure</a:t>
            </a:r>
            <a:r>
              <a:rPr spc="-35" dirty="0"/>
              <a:t> </a:t>
            </a:r>
            <a:r>
              <a:rPr dirty="0"/>
              <a:t>14.3</a:t>
            </a:r>
            <a:r>
              <a:rPr spc="-20" dirty="0"/>
              <a:t> </a:t>
            </a:r>
            <a:r>
              <a:rPr dirty="0"/>
              <a:t>Two</a:t>
            </a:r>
            <a:r>
              <a:rPr spc="-25" dirty="0"/>
              <a:t> </a:t>
            </a:r>
            <a:r>
              <a:rPr dirty="0"/>
              <a:t>relation</a:t>
            </a:r>
            <a:r>
              <a:rPr spc="-30" dirty="0"/>
              <a:t> </a:t>
            </a:r>
            <a:r>
              <a:rPr spc="-10" dirty="0"/>
              <a:t>schemas </a:t>
            </a:r>
            <a:r>
              <a:rPr dirty="0"/>
              <a:t>suffering</a:t>
            </a:r>
            <a:r>
              <a:rPr spc="-35" dirty="0"/>
              <a:t> </a:t>
            </a:r>
            <a:r>
              <a:rPr dirty="0"/>
              <a:t>from</a:t>
            </a:r>
            <a:r>
              <a:rPr spc="-20" dirty="0"/>
              <a:t> </a:t>
            </a:r>
            <a:r>
              <a:rPr dirty="0"/>
              <a:t>update</a:t>
            </a:r>
            <a:r>
              <a:rPr spc="-30" dirty="0"/>
              <a:t> </a:t>
            </a:r>
            <a:r>
              <a:rPr spc="-10" dirty="0"/>
              <a:t>anomalies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2083435"/>
            <a:ext cx="141668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Verdana"/>
                <a:cs typeface="Verdana"/>
              </a:rPr>
              <a:t>Figure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spc="-20" dirty="0">
                <a:latin typeface="Verdana"/>
                <a:cs typeface="Verdana"/>
              </a:rPr>
              <a:t>14.3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Two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relation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schemas </a:t>
            </a:r>
            <a:r>
              <a:rPr sz="1000" dirty="0">
                <a:latin typeface="Verdana"/>
                <a:cs typeface="Verdana"/>
              </a:rPr>
              <a:t>suffering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from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update </a:t>
            </a:r>
            <a:r>
              <a:rPr sz="1000" dirty="0">
                <a:latin typeface="Verdana"/>
                <a:cs typeface="Verdana"/>
              </a:rPr>
              <a:t>anomalies.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(a) </a:t>
            </a:r>
            <a:r>
              <a:rPr sz="1000" dirty="0">
                <a:latin typeface="Verdana"/>
                <a:cs typeface="Verdana"/>
              </a:rPr>
              <a:t>EMP_DEPT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(b) </a:t>
            </a:r>
            <a:r>
              <a:rPr sz="1000" spc="-10" dirty="0">
                <a:latin typeface="Verdana"/>
                <a:cs typeface="Verdana"/>
              </a:rPr>
              <a:t>EMP_PROJ.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4032" y="2074475"/>
            <a:ext cx="6173303" cy="354446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31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Figure</a:t>
            </a:r>
            <a:r>
              <a:rPr spc="-35" dirty="0"/>
              <a:t> </a:t>
            </a:r>
            <a:r>
              <a:rPr dirty="0"/>
              <a:t>14.4</a:t>
            </a:r>
            <a:r>
              <a:rPr spc="-15" dirty="0"/>
              <a:t> </a:t>
            </a:r>
            <a:r>
              <a:rPr dirty="0"/>
              <a:t>Sample</a:t>
            </a:r>
            <a:r>
              <a:rPr spc="-40" dirty="0"/>
              <a:t> </a:t>
            </a:r>
            <a:r>
              <a:rPr dirty="0"/>
              <a:t>states</a:t>
            </a:r>
            <a:r>
              <a:rPr spc="-15" dirty="0"/>
              <a:t> </a:t>
            </a:r>
            <a:r>
              <a:rPr spc="-25" dirty="0"/>
              <a:t>for </a:t>
            </a:r>
            <a:r>
              <a:rPr dirty="0"/>
              <a:t>EMP_DEPT</a:t>
            </a:r>
            <a:r>
              <a:rPr spc="-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EMP_PROJ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0230" y="1517903"/>
            <a:ext cx="5183924" cy="4779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7340" y="1702054"/>
            <a:ext cx="198437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Verdana"/>
                <a:cs typeface="Verdana"/>
              </a:rPr>
              <a:t>Figure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spc="-20" dirty="0">
                <a:latin typeface="Verdana"/>
                <a:cs typeface="Verdana"/>
              </a:rPr>
              <a:t>14.4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Sample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states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EMP_DEPT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EMP_PROJ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resulting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from </a:t>
            </a:r>
            <a:r>
              <a:rPr sz="1000" dirty="0">
                <a:latin typeface="Verdana"/>
                <a:cs typeface="Verdana"/>
              </a:rPr>
              <a:t>applying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NATURAL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JOIN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relations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Figure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14.2.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These </a:t>
            </a:r>
            <a:r>
              <a:rPr sz="1000" dirty="0">
                <a:latin typeface="Verdana"/>
                <a:cs typeface="Verdana"/>
              </a:rPr>
              <a:t>may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stored as</a:t>
            </a:r>
            <a:r>
              <a:rPr sz="1000" spc="-20" dirty="0">
                <a:latin typeface="Verdana"/>
                <a:cs typeface="Verdana"/>
              </a:rPr>
              <a:t> base </a:t>
            </a:r>
            <a:r>
              <a:rPr sz="1000" dirty="0">
                <a:latin typeface="Verdana"/>
                <a:cs typeface="Verdana"/>
              </a:rPr>
              <a:t>relations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performance reasons.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31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Guideline</a:t>
            </a:r>
            <a:r>
              <a:rPr spc="-4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Redundant</a:t>
            </a:r>
            <a:r>
              <a:rPr spc="-45" dirty="0"/>
              <a:t> </a:t>
            </a:r>
            <a:r>
              <a:rPr spc="-10" dirty="0"/>
              <a:t>Information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Tuples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Update</a:t>
            </a:r>
            <a:r>
              <a:rPr spc="-30" dirty="0"/>
              <a:t> </a:t>
            </a:r>
            <a:r>
              <a:rPr spc="-10" dirty="0"/>
              <a:t>Anomalies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8178800" cy="26790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GUIDELINE</a:t>
            </a:r>
            <a:r>
              <a:rPr sz="2800" spc="-1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2:</a:t>
            </a:r>
            <a:endParaRPr sz="2800">
              <a:latin typeface="Arial MT"/>
              <a:cs typeface="Arial MT"/>
            </a:endParaRPr>
          </a:p>
          <a:p>
            <a:pPr marL="756285" marR="632460" lvl="1" indent="-287020" algn="just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Design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schema</a:t>
            </a:r>
            <a:r>
              <a:rPr sz="26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does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not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suffer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the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insertion,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deletion</a:t>
            </a:r>
            <a:r>
              <a:rPr sz="26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update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anomalies.</a:t>
            </a:r>
            <a:endParaRPr sz="2600">
              <a:latin typeface="Arial MT"/>
              <a:cs typeface="Arial MT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there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any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anomalies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present,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then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note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them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so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applications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made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take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them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into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account.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8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1.3</a:t>
            </a:r>
            <a:r>
              <a:rPr spc="-20" dirty="0"/>
              <a:t> </a:t>
            </a:r>
            <a:r>
              <a:rPr dirty="0"/>
              <a:t>Null</a:t>
            </a:r>
            <a:r>
              <a:rPr spc="-25" dirty="0"/>
              <a:t> </a:t>
            </a:r>
            <a:r>
              <a:rPr dirty="0"/>
              <a:t>Values</a:t>
            </a:r>
            <a:r>
              <a:rPr spc="-3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spc="-10" dirty="0"/>
              <a:t>Tuples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/>
              <a:t>GUIDELINE</a:t>
            </a:r>
            <a:r>
              <a:rPr sz="2800" spc="-130" dirty="0"/>
              <a:t> </a:t>
            </a:r>
            <a:r>
              <a:rPr sz="2800" spc="-25" dirty="0"/>
              <a:t>3:</a:t>
            </a:r>
            <a:endParaRPr sz="2800"/>
          </a:p>
          <a:p>
            <a:pPr marL="756285" marR="27749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should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designed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such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their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will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have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few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NULL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values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possible</a:t>
            </a:r>
            <a:endParaRPr sz="26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NULL</a:t>
            </a:r>
            <a:r>
              <a:rPr sz="26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frequently</a:t>
            </a:r>
            <a:r>
              <a:rPr sz="26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could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be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placed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separate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(with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key)</a:t>
            </a:r>
            <a:endParaRPr sz="2600">
              <a:latin typeface="Arial MT"/>
              <a:cs typeface="Arial MT"/>
            </a:endParaRPr>
          </a:p>
          <a:p>
            <a:pPr marL="454025" indent="-441325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454025" algn="l"/>
              </a:tabLst>
            </a:pPr>
            <a:r>
              <a:rPr sz="2800" dirty="0"/>
              <a:t>Reasons</a:t>
            </a:r>
            <a:r>
              <a:rPr sz="2800" spc="-60" dirty="0"/>
              <a:t> </a:t>
            </a:r>
            <a:r>
              <a:rPr sz="2800" dirty="0"/>
              <a:t>for</a:t>
            </a:r>
            <a:r>
              <a:rPr sz="2800" spc="-55" dirty="0"/>
              <a:t> </a:t>
            </a:r>
            <a:r>
              <a:rPr sz="2800" spc="-10" dirty="0"/>
              <a:t>nulls:</a:t>
            </a:r>
            <a:endParaRPr sz="2800"/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not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applicable</a:t>
            </a:r>
            <a:r>
              <a:rPr sz="26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invalid</a:t>
            </a:r>
            <a:endParaRPr sz="26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446976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value</a:t>
            </a:r>
            <a:r>
              <a:rPr sz="26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unknown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	(may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exist)</a:t>
            </a:r>
            <a:endParaRPr sz="26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Value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known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exist,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but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unavailable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31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1.4</a:t>
            </a:r>
            <a:r>
              <a:rPr spc="-30" dirty="0"/>
              <a:t> </a:t>
            </a:r>
            <a:r>
              <a:rPr dirty="0"/>
              <a:t>Generation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Spurious</a:t>
            </a:r>
            <a:r>
              <a:rPr spc="-15" dirty="0"/>
              <a:t> </a:t>
            </a:r>
            <a:r>
              <a:rPr dirty="0"/>
              <a:t>Tuples</a:t>
            </a:r>
            <a:r>
              <a:rPr spc="-25" dirty="0"/>
              <a:t> </a:t>
            </a:r>
            <a:r>
              <a:rPr spc="-50" dirty="0"/>
              <a:t>– </a:t>
            </a:r>
            <a:r>
              <a:rPr dirty="0"/>
              <a:t>avoid</a:t>
            </a:r>
            <a:r>
              <a:rPr spc="-25" dirty="0"/>
              <a:t> </a:t>
            </a:r>
            <a:r>
              <a:rPr dirty="0"/>
              <a:t>at</a:t>
            </a:r>
            <a:r>
              <a:rPr spc="-5" dirty="0"/>
              <a:t> </a:t>
            </a:r>
            <a:r>
              <a:rPr dirty="0"/>
              <a:t>any</a:t>
            </a:r>
            <a:r>
              <a:rPr spc="-5" dirty="0"/>
              <a:t> </a:t>
            </a:r>
            <a:r>
              <a:rPr spc="-20" dirty="0"/>
              <a:t>cost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10386"/>
            <a:ext cx="7994650" cy="42151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Bad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designs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relational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may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result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erroneous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results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certain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operations</a:t>
            </a:r>
            <a:endParaRPr sz="2800">
              <a:latin typeface="Arial MT"/>
              <a:cs typeface="Arial MT"/>
            </a:endParaRPr>
          </a:p>
          <a:p>
            <a:pPr marL="355600" marR="11430" indent="-342900">
              <a:lnSpc>
                <a:spcPts val="303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"lossless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join"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property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used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guarantee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meaningful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results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join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operations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65"/>
              </a:spcBef>
              <a:buClr>
                <a:srgbClr val="990033"/>
              </a:buClr>
              <a:buFont typeface="Wingdings"/>
              <a:buChar char=""/>
            </a:pP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GUIDELINE</a:t>
            </a:r>
            <a:r>
              <a:rPr sz="2800" spc="-1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4:</a:t>
            </a:r>
            <a:endParaRPr sz="2800">
              <a:latin typeface="Arial MT"/>
              <a:cs typeface="Arial MT"/>
            </a:endParaRPr>
          </a:p>
          <a:p>
            <a:pPr marL="756285" marR="410209" lvl="1" indent="-287020">
              <a:lnSpc>
                <a:spcPts val="2810"/>
              </a:lnSpc>
              <a:spcBef>
                <a:spcPts val="67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should</a:t>
            </a:r>
            <a:r>
              <a:rPr sz="26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designed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satisfy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lossless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condition.</a:t>
            </a:r>
            <a:endParaRPr sz="2600">
              <a:latin typeface="Arial MT"/>
              <a:cs typeface="Arial MT"/>
            </a:endParaRPr>
          </a:p>
          <a:p>
            <a:pPr marL="756285" marR="40640" lvl="1" indent="-287020">
              <a:lnSpc>
                <a:spcPts val="2810"/>
              </a:lnSpc>
              <a:spcBef>
                <a:spcPts val="62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No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spurious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should</a:t>
            </a:r>
            <a:r>
              <a:rPr sz="26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generated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doing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natural-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any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relations.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8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40" dirty="0"/>
              <a:t> </a:t>
            </a:r>
            <a:r>
              <a:rPr dirty="0"/>
              <a:t>Functional</a:t>
            </a:r>
            <a:r>
              <a:rPr spc="-50" dirty="0"/>
              <a:t> </a:t>
            </a:r>
            <a:r>
              <a:rPr spc="-10" dirty="0"/>
              <a:t>Dependencies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8213090" cy="518731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Functional</a:t>
            </a:r>
            <a:r>
              <a:rPr sz="2800" spc="-1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dependencies</a:t>
            </a:r>
            <a:r>
              <a:rPr sz="2800" spc="-1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(FDs)</a:t>
            </a:r>
            <a:endParaRPr sz="2800" dirty="0">
              <a:latin typeface="Arial MT"/>
              <a:cs typeface="Arial MT"/>
            </a:endParaRPr>
          </a:p>
          <a:p>
            <a:pPr marL="756285" marR="116141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used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specify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i="1" dirty="0">
                <a:solidFill>
                  <a:srgbClr val="800000"/>
                </a:solidFill>
                <a:latin typeface="Arial"/>
                <a:cs typeface="Arial"/>
              </a:rPr>
              <a:t>formal</a:t>
            </a:r>
            <a:r>
              <a:rPr sz="2600" i="1" spc="-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800000"/>
                </a:solidFill>
                <a:latin typeface="Arial"/>
                <a:cs typeface="Arial"/>
              </a:rPr>
              <a:t>measures</a:t>
            </a:r>
            <a:r>
              <a:rPr sz="2600" i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"goodness"</a:t>
            </a:r>
            <a:r>
              <a:rPr sz="26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relational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designs</a:t>
            </a:r>
            <a:endParaRPr sz="2600" dirty="0">
              <a:latin typeface="Arial MT"/>
              <a:cs typeface="Arial MT"/>
            </a:endParaRPr>
          </a:p>
          <a:p>
            <a:pPr marL="756285" marR="66357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keys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used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define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normal</a:t>
            </a:r>
            <a:r>
              <a:rPr sz="2600" b="1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forms</a:t>
            </a:r>
            <a:r>
              <a:rPr sz="26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for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endParaRPr sz="2600" dirty="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constraints</a:t>
            </a:r>
            <a:r>
              <a:rPr sz="2600" b="1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derived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i="1" spc="-10" dirty="0">
                <a:solidFill>
                  <a:srgbClr val="800000"/>
                </a:solidFill>
                <a:latin typeface="Arial"/>
                <a:cs typeface="Arial"/>
              </a:rPr>
              <a:t>meaning</a:t>
            </a:r>
            <a:endParaRPr sz="26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tabLst>
                <a:tab pos="40836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i="1" spc="-10" dirty="0">
                <a:solidFill>
                  <a:srgbClr val="800000"/>
                </a:solidFill>
                <a:latin typeface="Arial"/>
                <a:cs typeface="Arial"/>
              </a:rPr>
              <a:t>interrelationships</a:t>
            </a:r>
            <a:r>
              <a:rPr sz="2600" i="1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endParaRPr sz="2600" dirty="0">
              <a:latin typeface="Arial MT"/>
              <a:cs typeface="Arial MT"/>
            </a:endParaRPr>
          </a:p>
          <a:p>
            <a:pPr marL="355600" marR="32384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  <a:tab pos="740029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set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X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functionally</a:t>
            </a:r>
            <a:r>
              <a:rPr sz="2400" i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333399"/>
                </a:solidFill>
                <a:latin typeface="Arial"/>
                <a:cs typeface="Arial"/>
              </a:rPr>
              <a:t>determines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set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Y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X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determines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unique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0" dirty="0" smtClean="0">
                <a:solidFill>
                  <a:srgbClr val="333399"/>
                </a:solidFill>
                <a:latin typeface="Arial MT"/>
                <a:cs typeface="Arial MT"/>
              </a:rPr>
              <a:t>Y</a:t>
            </a:r>
            <a:endParaRPr lang="en-US" sz="2400" spc="-50" dirty="0" smtClean="0">
              <a:solidFill>
                <a:srgbClr val="333399"/>
              </a:solidFill>
              <a:latin typeface="Arial MT"/>
              <a:cs typeface="Arial MT"/>
            </a:endParaRPr>
          </a:p>
          <a:p>
            <a:pPr marL="355600" marR="32384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  <a:tab pos="7400290" algn="l"/>
              </a:tabLst>
            </a:pPr>
            <a:r>
              <a:rPr lang="en-US" sz="2400" spc="-50" dirty="0" err="1" smtClean="0">
                <a:solidFill>
                  <a:srgbClr val="333399"/>
                </a:solidFill>
                <a:latin typeface="Arial MT"/>
                <a:cs typeface="Arial MT"/>
              </a:rPr>
              <a:t>Eg</a:t>
            </a:r>
            <a:r>
              <a:rPr lang="en-US" sz="2400" spc="-50" dirty="0" smtClean="0">
                <a:solidFill>
                  <a:srgbClr val="333399"/>
                </a:solidFill>
                <a:latin typeface="Arial MT"/>
                <a:cs typeface="Arial MT"/>
              </a:rPr>
              <a:t>:-we have </a:t>
            </a:r>
            <a:r>
              <a:rPr lang="en-US" sz="2400" spc="-50" dirty="0" err="1" smtClean="0">
                <a:solidFill>
                  <a:srgbClr val="333399"/>
                </a:solidFill>
                <a:latin typeface="Arial MT"/>
                <a:cs typeface="Arial MT"/>
              </a:rPr>
              <a:t>dname</a:t>
            </a:r>
            <a:r>
              <a:rPr lang="en-US" sz="2400" spc="-50" dirty="0" smtClean="0">
                <a:solidFill>
                  <a:srgbClr val="333399"/>
                </a:solidFill>
                <a:latin typeface="Arial MT"/>
                <a:cs typeface="Arial MT"/>
              </a:rPr>
              <a:t> and loc. </a:t>
            </a:r>
            <a:r>
              <a:rPr lang="en-US" sz="2400" spc="-50" dirty="0" err="1" smtClean="0">
                <a:solidFill>
                  <a:srgbClr val="333399"/>
                </a:solidFill>
                <a:latin typeface="Arial MT"/>
                <a:cs typeface="Arial MT"/>
              </a:rPr>
              <a:t>dname</a:t>
            </a:r>
            <a:r>
              <a:rPr lang="en-US" sz="2400" spc="-50" dirty="0" smtClean="0">
                <a:solidFill>
                  <a:srgbClr val="333399"/>
                </a:solidFill>
                <a:latin typeface="Arial MT"/>
                <a:cs typeface="Arial MT"/>
              </a:rPr>
              <a:t> is functionally determines </a:t>
            </a:r>
            <a:r>
              <a:rPr lang="en-US" sz="2400" spc="-50" dirty="0" err="1" smtClean="0">
                <a:solidFill>
                  <a:srgbClr val="333399"/>
                </a:solidFill>
                <a:latin typeface="Arial MT"/>
                <a:cs typeface="Arial MT"/>
              </a:rPr>
              <a:t>loc</a:t>
            </a:r>
            <a:r>
              <a:rPr lang="en-US" sz="2400" spc="-50" dirty="0" smtClean="0">
                <a:solidFill>
                  <a:srgbClr val="333399"/>
                </a:solidFill>
                <a:latin typeface="Arial MT"/>
                <a:cs typeface="Arial MT"/>
              </a:rPr>
              <a:t> so we get value of </a:t>
            </a:r>
            <a:r>
              <a:rPr lang="en-US" sz="2400" spc="-50" dirty="0" err="1" smtClean="0">
                <a:solidFill>
                  <a:srgbClr val="333399"/>
                </a:solidFill>
                <a:latin typeface="Arial MT"/>
                <a:cs typeface="Arial MT"/>
              </a:rPr>
              <a:t>loc</a:t>
            </a:r>
            <a:r>
              <a:rPr lang="en-US" sz="2400" spc="-50" dirty="0" smtClean="0">
                <a:solidFill>
                  <a:srgbClr val="333399"/>
                </a:solidFill>
                <a:latin typeface="Arial MT"/>
                <a:cs typeface="Arial MT"/>
              </a:rPr>
              <a:t> by </a:t>
            </a:r>
            <a:r>
              <a:rPr lang="en-US" sz="2400" spc="-50" dirty="0" err="1" smtClean="0">
                <a:solidFill>
                  <a:srgbClr val="333399"/>
                </a:solidFill>
                <a:latin typeface="Arial MT"/>
                <a:cs typeface="Arial MT"/>
              </a:rPr>
              <a:t>dname</a:t>
            </a:r>
            <a:r>
              <a:rPr lang="en-US" sz="2400" spc="-50" dirty="0" smtClean="0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47002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2.1</a:t>
            </a:r>
            <a:r>
              <a:rPr spc="-20" dirty="0"/>
              <a:t> </a:t>
            </a:r>
            <a:r>
              <a:rPr dirty="0"/>
              <a:t>Defining</a:t>
            </a:r>
            <a:r>
              <a:rPr spc="-45" dirty="0"/>
              <a:t> </a:t>
            </a:r>
            <a:r>
              <a:rPr spc="-10" dirty="0"/>
              <a:t>Functional Dependencies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4582"/>
            <a:ext cx="8094345" cy="3909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3025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X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1435" dirty="0">
                <a:solidFill>
                  <a:srgbClr val="333399"/>
                </a:solidFill>
                <a:latin typeface="Microsoft Sans Serif"/>
                <a:cs typeface="Microsoft Sans Serif"/>
              </a:rPr>
              <a:t>🡒</a:t>
            </a:r>
            <a:r>
              <a:rPr sz="2400" spc="-30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Y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holds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whenever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two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have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same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value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X,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they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must</a:t>
            </a:r>
            <a:r>
              <a:rPr sz="2400" i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have</a:t>
            </a:r>
            <a:r>
              <a:rPr sz="2400" i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same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Y</a:t>
            </a:r>
            <a:endParaRPr sz="2400" dirty="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any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two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t1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t2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any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instance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r(R):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endParaRPr sz="2200" dirty="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t1[X]=t2[X],</a:t>
            </a:r>
            <a:r>
              <a:rPr sz="22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then</a:t>
            </a:r>
            <a:r>
              <a:rPr sz="2200" i="1" spc="-8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t1[Y]=t2[Y]</a:t>
            </a:r>
            <a:endParaRPr sz="2200" dirty="0">
              <a:latin typeface="Arial MT"/>
              <a:cs typeface="Arial MT"/>
            </a:endParaRPr>
          </a:p>
          <a:p>
            <a:pPr marL="355600" marR="53975" indent="-3429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X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1435" dirty="0">
                <a:solidFill>
                  <a:srgbClr val="333399"/>
                </a:solidFill>
                <a:latin typeface="Microsoft Sans Serif"/>
                <a:cs typeface="Microsoft Sans Serif"/>
              </a:rPr>
              <a:t>🡒</a:t>
            </a:r>
            <a:r>
              <a:rPr sz="2400" spc="-2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Y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specifies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constraint</a:t>
            </a:r>
            <a:r>
              <a:rPr sz="2400" i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all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instances 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r(R)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Written</a:t>
            </a:r>
            <a:r>
              <a:rPr sz="24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X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1435" dirty="0">
                <a:solidFill>
                  <a:srgbClr val="333399"/>
                </a:solidFill>
                <a:latin typeface="Microsoft Sans Serif"/>
                <a:cs typeface="Microsoft Sans Serif"/>
              </a:rPr>
              <a:t>🡒</a:t>
            </a:r>
            <a:r>
              <a:rPr sz="2400" spc="-25" dirty="0">
                <a:solidFill>
                  <a:srgbClr val="33339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Y;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displayed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graphically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endParaRPr sz="24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  <a:tabLst>
                <a:tab pos="4592320" algn="l"/>
                <a:tab pos="789495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schema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sz="24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Figures.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	(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denoted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arrow: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).</a:t>
            </a:r>
            <a:endParaRPr sz="2400" dirty="0">
              <a:latin typeface="Arial MT"/>
              <a:cs typeface="Arial MT"/>
            </a:endParaRPr>
          </a:p>
          <a:p>
            <a:pPr marL="355600" marR="441959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FDs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derived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sz="24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real-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world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constraints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8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</a:t>
            </a:r>
            <a:r>
              <a:rPr spc="-4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FD</a:t>
            </a:r>
            <a:r>
              <a:rPr spc="-20" dirty="0"/>
              <a:t> </a:t>
            </a:r>
            <a:r>
              <a:rPr dirty="0"/>
              <a:t>constraints</a:t>
            </a:r>
            <a:r>
              <a:rPr spc="-2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10386"/>
            <a:ext cx="7854315" cy="43370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382270" indent="-342900">
              <a:lnSpc>
                <a:spcPts val="3020"/>
              </a:lnSpc>
              <a:spcBef>
                <a:spcPts val="48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Social</a:t>
            </a:r>
            <a:r>
              <a:rPr sz="2800" spc="-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security</a:t>
            </a:r>
            <a:r>
              <a:rPr sz="2800" spc="-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number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determines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employee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name</a:t>
            </a:r>
            <a:endParaRPr sz="2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SSN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1664" dirty="0">
                <a:solidFill>
                  <a:srgbClr val="800000"/>
                </a:solidFill>
                <a:latin typeface="Microsoft Sans Serif"/>
                <a:cs typeface="Microsoft Sans Serif"/>
              </a:rPr>
              <a:t>🡒</a:t>
            </a:r>
            <a:r>
              <a:rPr sz="2800" spc="-10" dirty="0">
                <a:solidFill>
                  <a:srgbClr val="800000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ENAME</a:t>
            </a:r>
            <a:endParaRPr sz="2600">
              <a:latin typeface="Arial MT"/>
              <a:cs typeface="Arial MT"/>
            </a:endParaRPr>
          </a:p>
          <a:p>
            <a:pPr marL="355600" marR="358775" indent="-342900">
              <a:lnSpc>
                <a:spcPts val="3020"/>
              </a:lnSpc>
              <a:spcBef>
                <a:spcPts val="7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Project</a:t>
            </a:r>
            <a:r>
              <a:rPr sz="2800" spc="-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number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determines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project</a:t>
            </a:r>
            <a:r>
              <a:rPr sz="28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name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and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location</a:t>
            </a:r>
            <a:endParaRPr sz="2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PNUMBER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1664" dirty="0">
                <a:solidFill>
                  <a:srgbClr val="800000"/>
                </a:solidFill>
                <a:latin typeface="Microsoft Sans Serif"/>
                <a:cs typeface="Microsoft Sans Serif"/>
              </a:rPr>
              <a:t>🡒</a:t>
            </a:r>
            <a:r>
              <a:rPr sz="2800" spc="-30" dirty="0">
                <a:solidFill>
                  <a:srgbClr val="800000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{PNAME,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PLOCATION}</a:t>
            </a:r>
            <a:endParaRPr sz="2600">
              <a:latin typeface="Arial MT"/>
              <a:cs typeface="Arial MT"/>
            </a:endParaRPr>
          </a:p>
          <a:p>
            <a:pPr marL="355600" marR="5080" indent="-342900">
              <a:lnSpc>
                <a:spcPts val="3020"/>
              </a:lnSpc>
              <a:spcBef>
                <a:spcPts val="71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Employee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ssn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project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number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determines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hours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per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week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employee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works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on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project</a:t>
            </a:r>
            <a:endParaRPr sz="2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31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{SSN,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PNUMBER}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1664" dirty="0">
                <a:solidFill>
                  <a:srgbClr val="800000"/>
                </a:solidFill>
                <a:latin typeface="Microsoft Sans Serif"/>
                <a:cs typeface="Microsoft Sans Serif"/>
              </a:rPr>
              <a:t>🡒</a:t>
            </a:r>
            <a:r>
              <a:rPr sz="2800" spc="-10" dirty="0">
                <a:solidFill>
                  <a:srgbClr val="800000"/>
                </a:solidFill>
                <a:latin typeface="Microsoft Sans Serif"/>
                <a:cs typeface="Microsoft Sans Serif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HOURS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8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</a:t>
            </a:r>
            <a:r>
              <a:rPr spc="-4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FD</a:t>
            </a:r>
            <a:r>
              <a:rPr spc="-20" dirty="0"/>
              <a:t> </a:t>
            </a:r>
            <a:r>
              <a:rPr dirty="0"/>
              <a:t>constraints</a:t>
            </a:r>
            <a:r>
              <a:rPr spc="-2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7925434" cy="3629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970915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FD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property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schema</a:t>
            </a:r>
            <a:r>
              <a:rPr sz="2800" spc="-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endParaRPr sz="2800">
              <a:latin typeface="Arial MT"/>
              <a:cs typeface="Arial MT"/>
            </a:endParaRPr>
          </a:p>
          <a:p>
            <a:pPr marL="355600" marR="930275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constraint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must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hold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every</a:t>
            </a:r>
            <a:r>
              <a:rPr sz="2800" i="1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relation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instance</a:t>
            </a:r>
            <a:r>
              <a:rPr sz="2800" spc="-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r(R)</a:t>
            </a: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K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key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R,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then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K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functionally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determines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all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endParaRPr sz="2800">
              <a:latin typeface="Arial MT"/>
              <a:cs typeface="Arial MT"/>
            </a:endParaRPr>
          </a:p>
          <a:p>
            <a:pPr marL="756285" marR="65786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(since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never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have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two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distinct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with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t1[K]=t2[K])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8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Defining</a:t>
            </a:r>
            <a:r>
              <a:rPr spc="-60" dirty="0"/>
              <a:t> </a:t>
            </a:r>
            <a:r>
              <a:rPr dirty="0"/>
              <a:t>FDs</a:t>
            </a:r>
            <a:r>
              <a:rPr spc="-30" dirty="0"/>
              <a:t> </a:t>
            </a:r>
            <a:r>
              <a:rPr dirty="0"/>
              <a:t>from</a:t>
            </a:r>
            <a:r>
              <a:rPr spc="-30" dirty="0"/>
              <a:t> </a:t>
            </a:r>
            <a:r>
              <a:rPr spc="-10" dirty="0"/>
              <a:t>instances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8230870" cy="4975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Note</a:t>
            </a:r>
            <a:r>
              <a:rPr sz="2800" spc="229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sz="2800" spc="2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229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order</a:t>
            </a:r>
            <a:r>
              <a:rPr sz="2800" spc="2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2800" spc="229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define</a:t>
            </a:r>
            <a:r>
              <a:rPr sz="2800" spc="2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2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FDs,</a:t>
            </a:r>
            <a:r>
              <a:rPr sz="2800" spc="2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we</a:t>
            </a:r>
            <a:r>
              <a:rPr sz="2800" spc="2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need</a:t>
            </a:r>
            <a:r>
              <a:rPr sz="2800" spc="2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to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understand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meaning</a:t>
            </a:r>
            <a:r>
              <a:rPr sz="28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sz="28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involved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800" spc="-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relationship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between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them.</a:t>
            </a:r>
            <a:endParaRPr sz="2800">
              <a:latin typeface="Arial MT"/>
              <a:cs typeface="Arial MT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sz="2800" spc="150" dirty="0">
                <a:solidFill>
                  <a:srgbClr val="333399"/>
                </a:solidFill>
                <a:latin typeface="Arial MT"/>
                <a:cs typeface="Arial MT"/>
              </a:rPr>
              <a:t> 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FD</a:t>
            </a:r>
            <a:r>
              <a:rPr sz="2800" spc="145" dirty="0">
                <a:solidFill>
                  <a:srgbClr val="333399"/>
                </a:solidFill>
                <a:latin typeface="Arial MT"/>
                <a:cs typeface="Arial MT"/>
              </a:rPr>
              <a:t> 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150" dirty="0">
                <a:solidFill>
                  <a:srgbClr val="333399"/>
                </a:solidFill>
                <a:latin typeface="Arial MT"/>
                <a:cs typeface="Arial MT"/>
              </a:rPr>
              <a:t> 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145" dirty="0">
                <a:solidFill>
                  <a:srgbClr val="333399"/>
                </a:solidFill>
                <a:latin typeface="Arial MT"/>
                <a:cs typeface="Arial MT"/>
              </a:rPr>
              <a:t> 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property</a:t>
            </a:r>
            <a:r>
              <a:rPr sz="2800" spc="140" dirty="0">
                <a:solidFill>
                  <a:srgbClr val="333399"/>
                </a:solidFill>
                <a:latin typeface="Arial MT"/>
                <a:cs typeface="Arial MT"/>
              </a:rPr>
              <a:t> 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145" dirty="0">
                <a:solidFill>
                  <a:srgbClr val="333399"/>
                </a:solidFill>
                <a:latin typeface="Arial MT"/>
                <a:cs typeface="Arial MT"/>
              </a:rPr>
              <a:t> 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145" dirty="0">
                <a:solidFill>
                  <a:srgbClr val="333399"/>
                </a:solidFill>
                <a:latin typeface="Arial MT"/>
                <a:cs typeface="Arial MT"/>
              </a:rPr>
              <a:t> 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sz="2800" spc="155" dirty="0">
                <a:solidFill>
                  <a:srgbClr val="333399"/>
                </a:solidFill>
                <a:latin typeface="Arial MT"/>
                <a:cs typeface="Arial MT"/>
              </a:rPr>
              <a:t> 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145" dirty="0">
                <a:solidFill>
                  <a:srgbClr val="333399"/>
                </a:solidFill>
                <a:latin typeface="Arial MT"/>
                <a:cs typeface="Arial MT"/>
              </a:rPr>
              <a:t> 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schema</a:t>
            </a:r>
            <a:r>
              <a:rPr sz="2800" spc="-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endParaRPr sz="280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Given</a:t>
            </a:r>
            <a:r>
              <a:rPr sz="2800" spc="3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3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instance</a:t>
            </a:r>
            <a:r>
              <a:rPr sz="2800" spc="3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(population)</a:t>
            </a:r>
            <a:r>
              <a:rPr sz="2800" spc="4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3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3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relation,</a:t>
            </a:r>
            <a:r>
              <a:rPr sz="2800" spc="40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all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we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conclude</a:t>
            </a:r>
            <a:r>
              <a:rPr sz="28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 that</a:t>
            </a:r>
            <a:r>
              <a:rPr sz="28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FD </a:t>
            </a:r>
            <a:r>
              <a:rPr sz="2800" i="1" u="sng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may exist</a:t>
            </a:r>
            <a:r>
              <a:rPr sz="2800" i="1" u="sng" spc="-10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between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certain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attributes.</a:t>
            </a:r>
            <a:endParaRPr sz="2800">
              <a:latin typeface="Arial MT"/>
              <a:cs typeface="Arial MT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What</a:t>
            </a:r>
            <a:r>
              <a:rPr sz="2800" spc="1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we</a:t>
            </a:r>
            <a:r>
              <a:rPr sz="2800" spc="2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sz="2800" spc="2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definitely</a:t>
            </a:r>
            <a:r>
              <a:rPr sz="2800" spc="2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conclude</a:t>
            </a:r>
            <a:r>
              <a:rPr sz="2800" spc="1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2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–</a:t>
            </a:r>
            <a:r>
              <a:rPr sz="2800" spc="204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sz="2800" spc="2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certain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FDs</a:t>
            </a:r>
            <a:r>
              <a:rPr sz="2800" spc="509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i="1" u="sng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do</a:t>
            </a:r>
            <a:r>
              <a:rPr sz="2800" i="1" u="sng" spc="530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 </a:t>
            </a:r>
            <a:r>
              <a:rPr sz="2800" i="1" u="sng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not</a:t>
            </a:r>
            <a:r>
              <a:rPr sz="2800" i="1" u="sng" spc="515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 </a:t>
            </a:r>
            <a:r>
              <a:rPr sz="2800" i="1" u="sng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exist</a:t>
            </a:r>
            <a:r>
              <a:rPr sz="2800" i="1" u="sng" spc="500" dirty="0">
                <a:solidFill>
                  <a:srgbClr val="990033"/>
                </a:solidFill>
                <a:uFill>
                  <a:solidFill>
                    <a:srgbClr val="990033"/>
                  </a:solidFill>
                </a:u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because</a:t>
            </a:r>
            <a:r>
              <a:rPr sz="2800" spc="5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there</a:t>
            </a:r>
            <a:r>
              <a:rPr sz="2800" spc="5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2800" spc="5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sz="2800" spc="5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that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show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violation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those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dependencies.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31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30" dirty="0"/>
              <a:t> </a:t>
            </a:r>
            <a:r>
              <a:rPr dirty="0"/>
              <a:t>Informal</a:t>
            </a:r>
            <a:r>
              <a:rPr spc="-25" dirty="0"/>
              <a:t> </a:t>
            </a:r>
            <a:r>
              <a:rPr dirty="0"/>
              <a:t>Design</a:t>
            </a:r>
            <a:r>
              <a:rPr spc="-40" dirty="0"/>
              <a:t> </a:t>
            </a:r>
            <a:r>
              <a:rPr dirty="0"/>
              <a:t>Guidelines</a:t>
            </a:r>
            <a:r>
              <a:rPr spc="-60" dirty="0"/>
              <a:t> </a:t>
            </a:r>
            <a:r>
              <a:rPr spc="-25" dirty="0"/>
              <a:t>for </a:t>
            </a:r>
            <a:r>
              <a:rPr dirty="0"/>
              <a:t>Relational</a:t>
            </a:r>
            <a:r>
              <a:rPr spc="-55" dirty="0"/>
              <a:t> </a:t>
            </a:r>
            <a:r>
              <a:rPr dirty="0"/>
              <a:t>Databases</a:t>
            </a:r>
            <a:r>
              <a:rPr spc="-6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7900034" cy="38969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What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relational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design?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grouping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form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"good"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relation schemas</a:t>
            </a:r>
            <a:endParaRPr sz="2600">
              <a:latin typeface="Arial MT"/>
              <a:cs typeface="Arial MT"/>
            </a:endParaRPr>
          </a:p>
          <a:p>
            <a:pPr marL="454025" indent="-441325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45402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Two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levels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schemas</a:t>
            </a:r>
            <a:endParaRPr sz="2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logical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"user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view"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level</a:t>
            </a:r>
            <a:endParaRPr sz="26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storage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"base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relation"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level</a:t>
            </a:r>
            <a:endParaRPr sz="2600">
              <a:latin typeface="Arial MT"/>
              <a:cs typeface="Arial MT"/>
            </a:endParaRPr>
          </a:p>
          <a:p>
            <a:pPr marL="454025" indent="-441325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45402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Design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concerned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mainly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with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base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relations</a:t>
            </a:r>
            <a:endParaRPr sz="2800">
              <a:latin typeface="Arial MT"/>
              <a:cs typeface="Arial MT"/>
            </a:endParaRPr>
          </a:p>
          <a:p>
            <a:pPr marL="454025" indent="-44132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45402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What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criteria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"good"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base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relations?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74752"/>
            <a:ext cx="584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4465" algn="l"/>
              </a:tabLst>
            </a:pPr>
            <a:r>
              <a:rPr dirty="0"/>
              <a:t>Figure</a:t>
            </a:r>
            <a:r>
              <a:rPr spc="-25" dirty="0"/>
              <a:t> </a:t>
            </a:r>
            <a:r>
              <a:rPr spc="-20" dirty="0"/>
              <a:t>14.7</a:t>
            </a:r>
            <a:r>
              <a:rPr dirty="0"/>
              <a:t>	Ruling</a:t>
            </a:r>
            <a:r>
              <a:rPr spc="-50" dirty="0"/>
              <a:t> </a:t>
            </a:r>
            <a:r>
              <a:rPr dirty="0"/>
              <a:t>Out</a:t>
            </a:r>
            <a:r>
              <a:rPr spc="-15" dirty="0"/>
              <a:t> </a:t>
            </a:r>
            <a:r>
              <a:rPr spc="-25" dirty="0"/>
              <a:t>FDs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98" y="2678119"/>
            <a:ext cx="7303623" cy="32351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9740" y="971803"/>
            <a:ext cx="76003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Note</a:t>
            </a:r>
            <a:r>
              <a:rPr sz="2400" i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that</a:t>
            </a:r>
            <a:r>
              <a:rPr sz="2400" i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given</a:t>
            </a:r>
            <a:r>
              <a:rPr sz="2400" i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400" i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state</a:t>
            </a:r>
            <a:r>
              <a:rPr sz="2400" i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i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400" i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TEACH</a:t>
            </a:r>
            <a:r>
              <a:rPr sz="2400" i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relation,</a:t>
            </a:r>
            <a:r>
              <a:rPr sz="2400" i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we</a:t>
            </a:r>
            <a:r>
              <a:rPr sz="2400" i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333399"/>
                </a:solidFill>
                <a:latin typeface="Arial"/>
                <a:cs typeface="Arial"/>
              </a:rPr>
              <a:t>can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say</a:t>
            </a:r>
            <a:r>
              <a:rPr sz="2400" i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that</a:t>
            </a:r>
            <a:r>
              <a:rPr sz="2400" i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400" i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FD:</a:t>
            </a:r>
            <a:r>
              <a:rPr sz="2400" i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30" dirty="0">
                <a:solidFill>
                  <a:srgbClr val="333399"/>
                </a:solidFill>
                <a:latin typeface="Arial"/>
                <a:cs typeface="Arial"/>
              </a:rPr>
              <a:t>Text</a:t>
            </a:r>
            <a:r>
              <a:rPr sz="2400" i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→</a:t>
            </a:r>
            <a:r>
              <a:rPr sz="2400" i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Course</a:t>
            </a:r>
            <a:r>
              <a:rPr sz="2400" i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may</a:t>
            </a:r>
            <a:r>
              <a:rPr sz="2400" i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exist.</a:t>
            </a:r>
            <a:r>
              <a:rPr sz="2400" i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20" dirty="0">
                <a:solidFill>
                  <a:srgbClr val="333399"/>
                </a:solidFill>
                <a:latin typeface="Arial"/>
                <a:cs typeface="Arial"/>
              </a:rPr>
              <a:t>However,</a:t>
            </a:r>
            <a:r>
              <a:rPr sz="2400" i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FDs</a:t>
            </a:r>
            <a:r>
              <a:rPr sz="2400" i="1" spc="5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30" dirty="0">
                <a:solidFill>
                  <a:srgbClr val="333399"/>
                </a:solidFill>
                <a:latin typeface="Arial"/>
                <a:cs typeface="Arial"/>
              </a:rPr>
              <a:t>Teacher</a:t>
            </a:r>
            <a:r>
              <a:rPr sz="2400" i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→</a:t>
            </a:r>
            <a:r>
              <a:rPr sz="2400" i="1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Course,</a:t>
            </a:r>
            <a:r>
              <a:rPr sz="2400" i="1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333399"/>
                </a:solidFill>
                <a:latin typeface="Arial"/>
                <a:cs typeface="Arial"/>
              </a:rPr>
              <a:t>Teacher</a:t>
            </a:r>
            <a:r>
              <a:rPr sz="2400" i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→</a:t>
            </a:r>
            <a:r>
              <a:rPr sz="2400" i="1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333399"/>
                </a:solidFill>
                <a:latin typeface="Arial"/>
                <a:cs typeface="Arial"/>
              </a:rPr>
              <a:t>Text</a:t>
            </a:r>
            <a:r>
              <a:rPr sz="2400" i="1" spc="-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Couse</a:t>
            </a:r>
            <a:r>
              <a:rPr sz="2400" i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→</a:t>
            </a:r>
            <a:r>
              <a:rPr sz="2400" i="1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25" dirty="0">
                <a:solidFill>
                  <a:srgbClr val="333399"/>
                </a:solidFill>
                <a:latin typeface="Arial"/>
                <a:cs typeface="Arial"/>
              </a:rPr>
              <a:t>Text</a:t>
            </a:r>
            <a:r>
              <a:rPr sz="2400" i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are</a:t>
            </a:r>
            <a:r>
              <a:rPr sz="2400" i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ruled</a:t>
            </a:r>
            <a:r>
              <a:rPr sz="2400" i="1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20" dirty="0">
                <a:solidFill>
                  <a:srgbClr val="333399"/>
                </a:solidFill>
                <a:latin typeface="Arial"/>
                <a:cs typeface="Arial"/>
              </a:rPr>
              <a:t>out.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6935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6830" algn="l"/>
              </a:tabLst>
            </a:pPr>
            <a:r>
              <a:rPr dirty="0"/>
              <a:t>Figure</a:t>
            </a:r>
            <a:r>
              <a:rPr spc="-25" dirty="0"/>
              <a:t> </a:t>
            </a:r>
            <a:r>
              <a:rPr spc="-20" dirty="0"/>
              <a:t>14.8</a:t>
            </a:r>
            <a:r>
              <a:rPr dirty="0"/>
              <a:t>	What</a:t>
            </a:r>
            <a:r>
              <a:rPr spc="-25" dirty="0"/>
              <a:t> </a:t>
            </a:r>
            <a:r>
              <a:rPr dirty="0"/>
              <a:t>FDs</a:t>
            </a:r>
            <a:r>
              <a:rPr spc="-20" dirty="0"/>
              <a:t> </a:t>
            </a:r>
            <a:r>
              <a:rPr dirty="0"/>
              <a:t>may</a:t>
            </a:r>
            <a:r>
              <a:rPr spc="-25" dirty="0"/>
              <a:t> </a:t>
            </a:r>
            <a:r>
              <a:rPr spc="-10" dirty="0"/>
              <a:t>exist?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60678"/>
            <a:ext cx="7005320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26794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A</a:t>
            </a:r>
            <a:r>
              <a:rPr sz="2800" spc="-3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relation</a:t>
            </a:r>
            <a:r>
              <a:rPr sz="2800" spc="-3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i="1" dirty="0">
                <a:solidFill>
                  <a:srgbClr val="333399"/>
                </a:solidFill>
                <a:latin typeface="Verdana"/>
                <a:cs typeface="Verdana"/>
              </a:rPr>
              <a:t>R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(A,</a:t>
            </a:r>
            <a:r>
              <a:rPr sz="2800" spc="-3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B,</a:t>
            </a:r>
            <a:r>
              <a:rPr sz="2800" spc="-4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C,</a:t>
            </a:r>
            <a:r>
              <a:rPr sz="2800" spc="-3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D)</a:t>
            </a:r>
            <a:r>
              <a:rPr sz="2800" spc="-3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with</a:t>
            </a:r>
            <a:r>
              <a:rPr sz="2800" spc="-3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Verdana"/>
                <a:cs typeface="Verdana"/>
              </a:rPr>
              <a:t>its </a:t>
            </a:r>
            <a:r>
              <a:rPr sz="2800" spc="-10" dirty="0">
                <a:solidFill>
                  <a:srgbClr val="333399"/>
                </a:solidFill>
                <a:latin typeface="Verdana"/>
                <a:cs typeface="Verdana"/>
              </a:rPr>
              <a:t>extension.</a:t>
            </a:r>
            <a:endParaRPr sz="28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Which FDs</a:t>
            </a:r>
            <a:r>
              <a:rPr sz="2800" spc="-30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i="1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Verdana"/>
                <a:cs typeface="Verdana"/>
              </a:rPr>
              <a:t>may</a:t>
            </a:r>
            <a:r>
              <a:rPr sz="2800" i="1" u="sng" spc="-3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Verdana"/>
                <a:cs typeface="Verdana"/>
              </a:rPr>
              <a:t> </a:t>
            </a:r>
            <a:r>
              <a:rPr sz="2800" i="1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Verdana"/>
                <a:cs typeface="Verdana"/>
              </a:rPr>
              <a:t>exist</a:t>
            </a:r>
            <a:r>
              <a:rPr sz="2800" i="1" spc="-4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in</a:t>
            </a:r>
            <a:r>
              <a:rPr sz="2800" spc="-2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3399"/>
                </a:solidFill>
                <a:latin typeface="Verdana"/>
                <a:cs typeface="Verdana"/>
              </a:rPr>
              <a:t>this</a:t>
            </a:r>
            <a:r>
              <a:rPr sz="2800" spc="-15" dirty="0">
                <a:solidFill>
                  <a:srgbClr val="333399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Verdana"/>
                <a:cs typeface="Verdana"/>
              </a:rPr>
              <a:t>relation?</a:t>
            </a:r>
            <a:endParaRPr sz="2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660904"/>
            <a:ext cx="4648200" cy="28681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8340" y="5555996"/>
            <a:ext cx="5290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The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FDs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may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hold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B-</a:t>
            </a:r>
            <a:r>
              <a:rPr sz="2400" i="1" dirty="0">
                <a:latin typeface="Arial"/>
                <a:cs typeface="Arial"/>
              </a:rPr>
              <a:t>&gt;C,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C-&gt;B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i="1" dirty="0">
                <a:latin typeface="Arial"/>
                <a:cs typeface="Arial"/>
              </a:rPr>
              <a:t>The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FDs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do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not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hold</a:t>
            </a:r>
            <a:r>
              <a:rPr sz="2400" i="1" spc="-10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A-</a:t>
            </a:r>
            <a:r>
              <a:rPr sz="2400" i="1" dirty="0">
                <a:latin typeface="Arial"/>
                <a:cs typeface="Arial"/>
              </a:rPr>
              <a:t>&gt;B,</a:t>
            </a:r>
            <a:r>
              <a:rPr sz="2400" i="1" spc="-30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B-</a:t>
            </a:r>
            <a:r>
              <a:rPr sz="2400" i="1" dirty="0">
                <a:latin typeface="Arial"/>
                <a:cs typeface="Arial"/>
              </a:rPr>
              <a:t>&gt;A,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D-&gt;C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31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3</a:t>
            </a:r>
            <a:r>
              <a:rPr spc="-15" dirty="0"/>
              <a:t> </a:t>
            </a:r>
            <a:r>
              <a:rPr dirty="0"/>
              <a:t>Normal</a:t>
            </a:r>
            <a:r>
              <a:rPr spc="-25" dirty="0"/>
              <a:t> </a:t>
            </a:r>
            <a:r>
              <a:rPr dirty="0"/>
              <a:t>Forms</a:t>
            </a:r>
            <a:r>
              <a:rPr spc="-20" dirty="0"/>
              <a:t> </a:t>
            </a:r>
            <a:r>
              <a:rPr dirty="0"/>
              <a:t>Based</a:t>
            </a:r>
            <a:r>
              <a:rPr spc="-10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spc="-10" dirty="0"/>
              <a:t>Primary </a:t>
            </a:r>
            <a:r>
              <a:rPr spc="-20" dirty="0"/>
              <a:t>Keys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104"/>
            <a:ext cx="6181090" cy="35255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3.1</a:t>
            </a:r>
            <a:r>
              <a:rPr sz="2800" spc="-1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Normalization</a:t>
            </a:r>
            <a:r>
              <a:rPr sz="2800" spc="-10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Relations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3.2</a:t>
            </a:r>
            <a:r>
              <a:rPr sz="2800" spc="-1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Practical</a:t>
            </a:r>
            <a:r>
              <a:rPr sz="2800" spc="-10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Use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Normal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Forms</a:t>
            </a: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3.3</a:t>
            </a:r>
            <a:r>
              <a:rPr sz="2800" spc="-1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Definitions</a:t>
            </a:r>
            <a:r>
              <a:rPr sz="2800" spc="-1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Keys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Attributes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Participating</a:t>
            </a:r>
            <a:r>
              <a:rPr sz="28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Keys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3.4</a:t>
            </a:r>
            <a:r>
              <a:rPr sz="2800" spc="-1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First</a:t>
            </a:r>
            <a:r>
              <a:rPr sz="2800" spc="-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Normal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Form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3.5</a:t>
            </a:r>
            <a:r>
              <a:rPr sz="2800" spc="-1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Second</a:t>
            </a:r>
            <a:r>
              <a:rPr sz="2800" spc="-1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Normal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Form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3.6</a:t>
            </a:r>
            <a:r>
              <a:rPr sz="2800" spc="-1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Third</a:t>
            </a:r>
            <a:r>
              <a:rPr sz="2800" spc="-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Normal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Form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8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3.1</a:t>
            </a:r>
            <a:r>
              <a:rPr spc="-35" dirty="0"/>
              <a:t> </a:t>
            </a:r>
            <a:r>
              <a:rPr dirty="0"/>
              <a:t>Normalization</a:t>
            </a:r>
            <a:r>
              <a:rPr spc="-4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Relations</a:t>
            </a:r>
            <a:r>
              <a:rPr spc="-45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8230234" cy="40995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Normalization:</a:t>
            </a:r>
            <a:endParaRPr sz="28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28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process</a:t>
            </a:r>
            <a:r>
              <a:rPr sz="2600" spc="29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28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decomposing</a:t>
            </a:r>
            <a:r>
              <a:rPr sz="2600" spc="28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unsatisfactory</a:t>
            </a:r>
            <a:r>
              <a:rPr sz="2600" spc="3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"bad"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r>
              <a:rPr sz="2600" spc="360" dirty="0">
                <a:solidFill>
                  <a:srgbClr val="800000"/>
                </a:solidFill>
                <a:latin typeface="Arial MT"/>
                <a:cs typeface="Arial MT"/>
              </a:rPr>
              <a:t> 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sz="2600" spc="370" dirty="0">
                <a:solidFill>
                  <a:srgbClr val="800000"/>
                </a:solidFill>
                <a:latin typeface="Arial MT"/>
                <a:cs typeface="Arial MT"/>
              </a:rPr>
              <a:t> 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breaking</a:t>
            </a:r>
            <a:r>
              <a:rPr sz="2600" spc="375" dirty="0">
                <a:solidFill>
                  <a:srgbClr val="800000"/>
                </a:solidFill>
                <a:latin typeface="Arial MT"/>
                <a:cs typeface="Arial MT"/>
              </a:rPr>
              <a:t> 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up</a:t>
            </a:r>
            <a:r>
              <a:rPr sz="2600" spc="365" dirty="0">
                <a:solidFill>
                  <a:srgbClr val="800000"/>
                </a:solidFill>
                <a:latin typeface="Arial MT"/>
                <a:cs typeface="Arial MT"/>
              </a:rPr>
              <a:t> 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their</a:t>
            </a:r>
            <a:r>
              <a:rPr sz="2600" spc="365" dirty="0">
                <a:solidFill>
                  <a:srgbClr val="800000"/>
                </a:solidFill>
                <a:latin typeface="Arial MT"/>
                <a:cs typeface="Arial MT"/>
              </a:rPr>
              <a:t> 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sz="2600" spc="365" dirty="0">
                <a:solidFill>
                  <a:srgbClr val="800000"/>
                </a:solidFill>
                <a:latin typeface="Arial MT"/>
                <a:cs typeface="Arial MT"/>
              </a:rPr>
              <a:t>  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into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smaller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endParaRPr sz="2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710"/>
              </a:spcBef>
              <a:buClr>
                <a:srgbClr val="333399"/>
              </a:buClr>
              <a:buFont typeface="Wingdings"/>
              <a:buChar char=""/>
            </a:pP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sz="2800" b="1" spc="-8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form:</a:t>
            </a:r>
            <a:endParaRPr sz="28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Condition</a:t>
            </a:r>
            <a:r>
              <a:rPr sz="2600" spc="55" dirty="0">
                <a:solidFill>
                  <a:srgbClr val="800000"/>
                </a:solidFill>
                <a:latin typeface="Arial MT"/>
                <a:cs typeface="Arial MT"/>
              </a:rPr>
              <a:t> 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using</a:t>
            </a:r>
            <a:r>
              <a:rPr sz="2600" spc="60" dirty="0">
                <a:solidFill>
                  <a:srgbClr val="800000"/>
                </a:solidFill>
                <a:latin typeface="Arial MT"/>
                <a:cs typeface="Arial MT"/>
              </a:rPr>
              <a:t> 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keys</a:t>
            </a:r>
            <a:r>
              <a:rPr sz="2600" spc="60" dirty="0">
                <a:solidFill>
                  <a:srgbClr val="800000"/>
                </a:solidFill>
                <a:latin typeface="Arial MT"/>
                <a:cs typeface="Arial MT"/>
              </a:rPr>
              <a:t> 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600" spc="50" dirty="0">
                <a:solidFill>
                  <a:srgbClr val="800000"/>
                </a:solidFill>
                <a:latin typeface="Arial MT"/>
                <a:cs typeface="Arial MT"/>
              </a:rPr>
              <a:t> 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FDs</a:t>
            </a:r>
            <a:r>
              <a:rPr sz="2600" spc="55" dirty="0">
                <a:solidFill>
                  <a:srgbClr val="800000"/>
                </a:solidFill>
                <a:latin typeface="Arial MT"/>
                <a:cs typeface="Arial MT"/>
              </a:rPr>
              <a:t> 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55" dirty="0">
                <a:solidFill>
                  <a:srgbClr val="800000"/>
                </a:solidFill>
                <a:latin typeface="Arial MT"/>
                <a:cs typeface="Arial MT"/>
              </a:rPr>
              <a:t> 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60" dirty="0">
                <a:solidFill>
                  <a:srgbClr val="800000"/>
                </a:solidFill>
                <a:latin typeface="Arial MT"/>
                <a:cs typeface="Arial MT"/>
              </a:rPr>
              <a:t> 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sz="2600" spc="60" dirty="0">
                <a:solidFill>
                  <a:srgbClr val="800000"/>
                </a:solidFill>
                <a:latin typeface="Arial MT"/>
                <a:cs typeface="Arial MT"/>
              </a:rPr>
              <a:t> 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to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certify</a:t>
            </a:r>
            <a:r>
              <a:rPr sz="2600" spc="1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whether</a:t>
            </a:r>
            <a:r>
              <a:rPr sz="2600" spc="1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18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sz="2600" spc="18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schema</a:t>
            </a:r>
            <a:r>
              <a:rPr sz="2600" spc="18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600" spc="18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600" spc="18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1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particular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normal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form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8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Normalization</a:t>
            </a:r>
            <a:r>
              <a:rPr spc="-6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Relations</a:t>
            </a:r>
            <a:r>
              <a:rPr spc="-5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7865109" cy="47701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1NF</a:t>
            </a:r>
            <a:endParaRPr sz="2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only</a:t>
            </a:r>
            <a:r>
              <a:rPr sz="26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values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permitted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single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atomic</a:t>
            </a:r>
            <a:endParaRPr sz="2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(or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indivisible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)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values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2NF,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3NF,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BCNF</a:t>
            </a:r>
            <a:endParaRPr sz="2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based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keys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FDs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schema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4NF</a:t>
            </a:r>
            <a:endParaRPr sz="2800">
              <a:latin typeface="Arial MT"/>
              <a:cs typeface="Arial MT"/>
            </a:endParaRPr>
          </a:p>
          <a:p>
            <a:pPr marL="756285" marR="66611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based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keys,</a:t>
            </a:r>
            <a:r>
              <a:rPr sz="26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multi-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valued</a:t>
            </a:r>
            <a:r>
              <a:rPr sz="26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dependencies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: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MVDs;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5NF</a:t>
            </a:r>
            <a:endParaRPr sz="2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based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keys,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dependencies</a:t>
            </a:r>
            <a:r>
              <a:rPr sz="26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: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JDs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8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3.2</a:t>
            </a:r>
            <a:r>
              <a:rPr spc="-20" dirty="0"/>
              <a:t> </a:t>
            </a:r>
            <a:r>
              <a:rPr dirty="0"/>
              <a:t>Practical</a:t>
            </a:r>
            <a:r>
              <a:rPr spc="-25" dirty="0"/>
              <a:t> </a:t>
            </a:r>
            <a:r>
              <a:rPr dirty="0"/>
              <a:t>Use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Normal</a:t>
            </a:r>
            <a:r>
              <a:rPr spc="-25" dirty="0"/>
              <a:t> </a:t>
            </a:r>
            <a:r>
              <a:rPr spc="-10" dirty="0"/>
              <a:t>Forms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899160" indent="-342900">
              <a:lnSpc>
                <a:spcPts val="2300"/>
              </a:lnSpc>
              <a:spcBef>
                <a:spcPts val="66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Normalization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dirty="0"/>
              <a:t>is</a:t>
            </a:r>
            <a:r>
              <a:rPr sz="2400" spc="-50" dirty="0"/>
              <a:t> </a:t>
            </a:r>
            <a:r>
              <a:rPr sz="2400" dirty="0"/>
              <a:t>carried</a:t>
            </a:r>
            <a:r>
              <a:rPr sz="2400" spc="-45" dirty="0"/>
              <a:t> </a:t>
            </a:r>
            <a:r>
              <a:rPr sz="2400" dirty="0"/>
              <a:t>out</a:t>
            </a:r>
            <a:r>
              <a:rPr sz="2400" spc="-60" dirty="0"/>
              <a:t> </a:t>
            </a:r>
            <a:r>
              <a:rPr sz="2400" dirty="0"/>
              <a:t>in</a:t>
            </a:r>
            <a:r>
              <a:rPr sz="2400" spc="-50" dirty="0"/>
              <a:t> </a:t>
            </a:r>
            <a:r>
              <a:rPr sz="2400" dirty="0"/>
              <a:t>practice</a:t>
            </a:r>
            <a:r>
              <a:rPr sz="2400" spc="-50" dirty="0"/>
              <a:t> </a:t>
            </a:r>
            <a:r>
              <a:rPr sz="2400" dirty="0"/>
              <a:t>so</a:t>
            </a:r>
            <a:r>
              <a:rPr sz="2400" spc="-55" dirty="0"/>
              <a:t> </a:t>
            </a:r>
            <a:r>
              <a:rPr sz="2400" dirty="0"/>
              <a:t>that</a:t>
            </a:r>
            <a:r>
              <a:rPr sz="2400" spc="-70" dirty="0"/>
              <a:t> </a:t>
            </a:r>
            <a:r>
              <a:rPr sz="2400" spc="-25" dirty="0"/>
              <a:t>the </a:t>
            </a:r>
            <a:r>
              <a:rPr sz="2400" dirty="0"/>
              <a:t>resulting</a:t>
            </a:r>
            <a:r>
              <a:rPr sz="2400" spc="-70" dirty="0"/>
              <a:t> </a:t>
            </a:r>
            <a:r>
              <a:rPr sz="2400" dirty="0"/>
              <a:t>designs</a:t>
            </a:r>
            <a:r>
              <a:rPr sz="2400" spc="-50" dirty="0"/>
              <a:t> </a:t>
            </a:r>
            <a:r>
              <a:rPr sz="2400" dirty="0"/>
              <a:t>are</a:t>
            </a:r>
            <a:r>
              <a:rPr sz="2400" spc="-65" dirty="0"/>
              <a:t> </a:t>
            </a:r>
            <a:r>
              <a:rPr sz="2400" dirty="0"/>
              <a:t>of</a:t>
            </a:r>
            <a:r>
              <a:rPr sz="2400" spc="-60" dirty="0"/>
              <a:t> </a:t>
            </a:r>
            <a:r>
              <a:rPr sz="2400" dirty="0"/>
              <a:t>high</a:t>
            </a:r>
            <a:r>
              <a:rPr sz="2400" spc="-60" dirty="0"/>
              <a:t> </a:t>
            </a:r>
            <a:r>
              <a:rPr sz="2400" dirty="0"/>
              <a:t>quality</a:t>
            </a:r>
            <a:r>
              <a:rPr sz="2400" spc="-40" dirty="0"/>
              <a:t> </a:t>
            </a:r>
            <a:r>
              <a:rPr sz="2400" dirty="0"/>
              <a:t>and</a:t>
            </a:r>
            <a:r>
              <a:rPr sz="2400" spc="-75" dirty="0"/>
              <a:t> </a:t>
            </a:r>
            <a:r>
              <a:rPr sz="2400" dirty="0"/>
              <a:t>meet</a:t>
            </a:r>
            <a:r>
              <a:rPr sz="2400" spc="-75" dirty="0"/>
              <a:t> </a:t>
            </a:r>
            <a:r>
              <a:rPr sz="2400" spc="-25" dirty="0"/>
              <a:t>the </a:t>
            </a:r>
            <a:r>
              <a:rPr sz="2400" dirty="0"/>
              <a:t>desirable</a:t>
            </a:r>
            <a:r>
              <a:rPr sz="2400" spc="-114" dirty="0"/>
              <a:t> </a:t>
            </a:r>
            <a:r>
              <a:rPr sz="2400" spc="-10" dirty="0"/>
              <a:t>properties</a:t>
            </a:r>
            <a:endParaRPr sz="2400">
              <a:latin typeface="Arial"/>
              <a:cs typeface="Arial"/>
            </a:endParaRPr>
          </a:p>
          <a:p>
            <a:pPr marL="355600" marR="638175" indent="-342900">
              <a:lnSpc>
                <a:spcPct val="80100"/>
              </a:lnSpc>
              <a:spcBef>
                <a:spcPts val="6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/>
              <a:t>The</a:t>
            </a:r>
            <a:r>
              <a:rPr sz="2400" spc="-55" dirty="0"/>
              <a:t> </a:t>
            </a:r>
            <a:r>
              <a:rPr sz="2400" dirty="0"/>
              <a:t>practical</a:t>
            </a:r>
            <a:r>
              <a:rPr sz="2400" spc="-45" dirty="0"/>
              <a:t> </a:t>
            </a:r>
            <a:r>
              <a:rPr sz="2400" dirty="0"/>
              <a:t>utility</a:t>
            </a:r>
            <a:r>
              <a:rPr sz="2400" spc="-35" dirty="0"/>
              <a:t> </a:t>
            </a:r>
            <a:r>
              <a:rPr sz="2400" dirty="0"/>
              <a:t>of</a:t>
            </a:r>
            <a:r>
              <a:rPr sz="2400" spc="-65" dirty="0"/>
              <a:t> </a:t>
            </a:r>
            <a:r>
              <a:rPr sz="2400" dirty="0"/>
              <a:t>these</a:t>
            </a:r>
            <a:r>
              <a:rPr sz="2400" spc="-55" dirty="0"/>
              <a:t> </a:t>
            </a:r>
            <a:r>
              <a:rPr sz="2400" dirty="0"/>
              <a:t>normal</a:t>
            </a:r>
            <a:r>
              <a:rPr sz="2400" spc="-35" dirty="0"/>
              <a:t> </a:t>
            </a:r>
            <a:r>
              <a:rPr sz="2400" dirty="0"/>
              <a:t>forms</a:t>
            </a:r>
            <a:r>
              <a:rPr sz="2400" spc="-65" dirty="0"/>
              <a:t> </a:t>
            </a:r>
            <a:r>
              <a:rPr sz="2400" spc="-10" dirty="0"/>
              <a:t>becomes questionable </a:t>
            </a:r>
            <a:r>
              <a:rPr sz="2400" dirty="0"/>
              <a:t>when</a:t>
            </a:r>
            <a:r>
              <a:rPr sz="2400" spc="-45" dirty="0"/>
              <a:t> </a:t>
            </a:r>
            <a:r>
              <a:rPr sz="2400" dirty="0"/>
              <a:t>the</a:t>
            </a:r>
            <a:r>
              <a:rPr sz="2400" spc="-65" dirty="0"/>
              <a:t> </a:t>
            </a:r>
            <a:r>
              <a:rPr sz="2400" dirty="0"/>
              <a:t>constraints</a:t>
            </a:r>
            <a:r>
              <a:rPr sz="2400" spc="-50" dirty="0"/>
              <a:t> </a:t>
            </a:r>
            <a:r>
              <a:rPr sz="2400" dirty="0"/>
              <a:t>on</a:t>
            </a:r>
            <a:r>
              <a:rPr sz="2400" spc="-50" dirty="0"/>
              <a:t> </a:t>
            </a:r>
            <a:r>
              <a:rPr sz="2400" dirty="0"/>
              <a:t>which</a:t>
            </a:r>
            <a:r>
              <a:rPr sz="2400" spc="-40" dirty="0"/>
              <a:t> </a:t>
            </a:r>
            <a:r>
              <a:rPr sz="2400" dirty="0"/>
              <a:t>they</a:t>
            </a:r>
            <a:r>
              <a:rPr sz="2400" spc="-65" dirty="0"/>
              <a:t> </a:t>
            </a:r>
            <a:r>
              <a:rPr sz="2400" spc="-25" dirty="0"/>
              <a:t>are </a:t>
            </a:r>
            <a:r>
              <a:rPr sz="2400" dirty="0"/>
              <a:t>based</a:t>
            </a:r>
            <a:r>
              <a:rPr sz="2400" spc="-40" dirty="0"/>
              <a:t> </a:t>
            </a:r>
            <a:r>
              <a:rPr sz="2400" dirty="0"/>
              <a:t>are</a:t>
            </a:r>
            <a:r>
              <a:rPr sz="2400" spc="-45" dirty="0"/>
              <a:t> </a:t>
            </a:r>
            <a:r>
              <a:rPr sz="2400" i="1" dirty="0">
                <a:latin typeface="Arial"/>
                <a:cs typeface="Arial"/>
              </a:rPr>
              <a:t>hard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to</a:t>
            </a:r>
            <a:r>
              <a:rPr sz="2400" i="1" spc="-5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understand</a:t>
            </a:r>
            <a:r>
              <a:rPr sz="2400" i="1" spc="-35" dirty="0">
                <a:latin typeface="Arial"/>
                <a:cs typeface="Arial"/>
              </a:rPr>
              <a:t> </a:t>
            </a:r>
            <a:r>
              <a:rPr sz="2400" dirty="0"/>
              <a:t>or</a:t>
            </a:r>
            <a:r>
              <a:rPr sz="2400" spc="-50" dirty="0"/>
              <a:t> </a:t>
            </a:r>
            <a:r>
              <a:rPr sz="2400" dirty="0"/>
              <a:t>to</a:t>
            </a:r>
            <a:r>
              <a:rPr sz="2400" spc="-65" dirty="0"/>
              <a:t> </a:t>
            </a:r>
            <a:r>
              <a:rPr sz="2400" i="1" spc="-10" dirty="0">
                <a:latin typeface="Arial"/>
                <a:cs typeface="Arial"/>
              </a:rPr>
              <a:t>detect</a:t>
            </a:r>
            <a:endParaRPr sz="2400">
              <a:latin typeface="Arial"/>
              <a:cs typeface="Arial"/>
            </a:endParaRPr>
          </a:p>
          <a:p>
            <a:pPr marL="355600" marR="925194" indent="-342900">
              <a:lnSpc>
                <a:spcPct val="8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/>
              <a:t>The</a:t>
            </a:r>
            <a:r>
              <a:rPr sz="2400" spc="-85" dirty="0"/>
              <a:t> </a:t>
            </a:r>
            <a:r>
              <a:rPr sz="2400" dirty="0"/>
              <a:t>database</a:t>
            </a:r>
            <a:r>
              <a:rPr sz="2400" spc="-75" dirty="0"/>
              <a:t> </a:t>
            </a:r>
            <a:r>
              <a:rPr sz="2400" dirty="0"/>
              <a:t>designers</a:t>
            </a:r>
            <a:r>
              <a:rPr sz="2400" spc="-50" dirty="0"/>
              <a:t> </a:t>
            </a:r>
            <a:r>
              <a:rPr sz="2400" i="1" dirty="0">
                <a:latin typeface="Arial"/>
                <a:cs typeface="Arial"/>
              </a:rPr>
              <a:t>need</a:t>
            </a:r>
            <a:r>
              <a:rPr sz="2400" i="1" spc="-7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not</a:t>
            </a:r>
            <a:r>
              <a:rPr sz="2400" i="1" spc="-80" dirty="0">
                <a:latin typeface="Arial"/>
                <a:cs typeface="Arial"/>
              </a:rPr>
              <a:t> </a:t>
            </a:r>
            <a:r>
              <a:rPr sz="2400" dirty="0"/>
              <a:t>normalize</a:t>
            </a:r>
            <a:r>
              <a:rPr sz="2400" spc="-85" dirty="0"/>
              <a:t> </a:t>
            </a:r>
            <a:r>
              <a:rPr sz="2400" dirty="0"/>
              <a:t>to</a:t>
            </a:r>
            <a:r>
              <a:rPr sz="2400" spc="-85" dirty="0"/>
              <a:t> </a:t>
            </a:r>
            <a:r>
              <a:rPr sz="2400" spc="-25" dirty="0"/>
              <a:t>the </a:t>
            </a:r>
            <a:r>
              <a:rPr sz="2400" dirty="0"/>
              <a:t>highest</a:t>
            </a:r>
            <a:r>
              <a:rPr sz="2400" spc="-85" dirty="0"/>
              <a:t> </a:t>
            </a:r>
            <a:r>
              <a:rPr sz="2400" dirty="0"/>
              <a:t>possible</a:t>
            </a:r>
            <a:r>
              <a:rPr sz="2400" spc="-70" dirty="0"/>
              <a:t> </a:t>
            </a:r>
            <a:r>
              <a:rPr sz="2400" dirty="0"/>
              <a:t>normal</a:t>
            </a:r>
            <a:r>
              <a:rPr sz="2400" spc="-110" dirty="0"/>
              <a:t> </a:t>
            </a:r>
            <a:r>
              <a:rPr sz="2400" spc="-20" dirty="0"/>
              <a:t>form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ts val="2635"/>
              </a:lnSpc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(usually</a:t>
            </a:r>
            <a:r>
              <a:rPr sz="22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up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2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3NF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BCNF.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4NF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rarely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used</a:t>
            </a:r>
            <a:r>
              <a:rPr sz="22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practice.)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ts val="2880"/>
              </a:lnSpc>
              <a:spcBef>
                <a:spcPts val="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sz="2400" b="1" spc="-10" dirty="0">
                <a:latin typeface="Arial"/>
                <a:cs typeface="Arial"/>
              </a:rPr>
              <a:t>Denormalization</a:t>
            </a:r>
            <a:r>
              <a:rPr sz="2400" spc="-10" dirty="0"/>
              <a:t>:</a:t>
            </a:r>
            <a:endParaRPr sz="2400">
              <a:latin typeface="Arial"/>
              <a:cs typeface="Arial"/>
            </a:endParaRPr>
          </a:p>
          <a:p>
            <a:pPr marL="756285" marR="502284" lvl="1" indent="-287020">
              <a:lnSpc>
                <a:spcPct val="8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process</a:t>
            </a:r>
            <a:r>
              <a:rPr sz="22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storing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2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join</a:t>
            </a:r>
            <a:r>
              <a:rPr sz="22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higher</a:t>
            </a:r>
            <a:r>
              <a:rPr sz="22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normal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form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base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relation—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which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lower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normal 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form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31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27100" algn="l"/>
                <a:tab pos="2755900" algn="l"/>
              </a:tabLst>
            </a:pPr>
            <a:r>
              <a:rPr spc="-25" dirty="0"/>
              <a:t>3.3</a:t>
            </a:r>
            <a:r>
              <a:rPr dirty="0"/>
              <a:t>	Definitions</a:t>
            </a:r>
            <a:r>
              <a:rPr spc="-25" dirty="0"/>
              <a:t> </a:t>
            </a:r>
            <a:r>
              <a:rPr dirty="0"/>
              <a:t>of Keys </a:t>
            </a:r>
            <a:r>
              <a:rPr spc="-25" dirty="0"/>
              <a:t>and </a:t>
            </a:r>
            <a:r>
              <a:rPr spc="-10" dirty="0"/>
              <a:t>Attributes</a:t>
            </a:r>
            <a:r>
              <a:rPr dirty="0"/>
              <a:t>	Participating</a:t>
            </a:r>
            <a:r>
              <a:rPr spc="-6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Keys</a:t>
            </a:r>
            <a:r>
              <a:rPr spc="-15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8220075" cy="360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superkey</a:t>
            </a:r>
            <a:r>
              <a:rPr sz="280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schema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=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{A1,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A2,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....,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An}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set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i="1" spc="-20" dirty="0">
                <a:solidFill>
                  <a:srgbClr val="333399"/>
                </a:solidFill>
                <a:latin typeface="Arial"/>
                <a:cs typeface="Arial"/>
              </a:rPr>
              <a:t>subset-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800" i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with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property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no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two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t1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t2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any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legal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state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will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have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t1[S]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=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t2[S]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Clr>
                <a:srgbClr val="990033"/>
              </a:buClr>
              <a:buFont typeface="Wingdings"/>
              <a:buChar char=""/>
            </a:pPr>
            <a:endParaRPr sz="2800">
              <a:latin typeface="Arial MT"/>
              <a:cs typeface="Arial MT"/>
            </a:endParaRPr>
          </a:p>
          <a:p>
            <a:pPr marL="355600" marR="302260" indent="-342900">
              <a:lnSpc>
                <a:spcPct val="100000"/>
              </a:lnSpc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key</a:t>
            </a:r>
            <a:r>
              <a:rPr sz="28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K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superkey</a:t>
            </a:r>
            <a:r>
              <a:rPr sz="280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with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i="1" spc="-10" dirty="0">
                <a:solidFill>
                  <a:srgbClr val="333399"/>
                </a:solidFill>
                <a:latin typeface="Arial"/>
                <a:cs typeface="Arial"/>
              </a:rPr>
              <a:t>additional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property</a:t>
            </a:r>
            <a:r>
              <a:rPr sz="2800" i="1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removal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any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K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will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cause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K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not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superkey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any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more.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31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Definitions</a:t>
            </a:r>
            <a:r>
              <a:rPr spc="-30" dirty="0"/>
              <a:t> </a:t>
            </a:r>
            <a:r>
              <a:rPr dirty="0"/>
              <a:t>of Keys</a:t>
            </a:r>
            <a:r>
              <a:rPr spc="-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Attributes </a:t>
            </a:r>
            <a:r>
              <a:rPr dirty="0"/>
              <a:t>Participating</a:t>
            </a:r>
            <a:r>
              <a:rPr spc="-6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Keys</a:t>
            </a:r>
            <a:r>
              <a:rPr spc="-15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8169909" cy="4024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schema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has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more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than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one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key,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each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called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candidate</a:t>
            </a:r>
            <a:r>
              <a:rPr sz="28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key.</a:t>
            </a:r>
            <a:endParaRPr sz="2800">
              <a:latin typeface="Arial MT"/>
              <a:cs typeface="Arial MT"/>
            </a:endParaRPr>
          </a:p>
          <a:p>
            <a:pPr marL="756285" marR="6667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One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candidate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keys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i="1" dirty="0">
                <a:solidFill>
                  <a:srgbClr val="800000"/>
                </a:solidFill>
                <a:latin typeface="Arial"/>
                <a:cs typeface="Arial"/>
              </a:rPr>
              <a:t>arbitrarily</a:t>
            </a:r>
            <a:r>
              <a:rPr sz="2600" i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designated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sz="2600" b="1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others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called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secondary</a:t>
            </a:r>
            <a:r>
              <a:rPr sz="2600" b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20" dirty="0">
                <a:solidFill>
                  <a:srgbClr val="800000"/>
                </a:solidFill>
                <a:latin typeface="Arial"/>
                <a:cs typeface="Arial"/>
              </a:rPr>
              <a:t>keys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Prime</a:t>
            </a:r>
            <a:r>
              <a:rPr sz="2800" b="1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attribute</a:t>
            </a:r>
            <a:r>
              <a:rPr sz="28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must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member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i="1" spc="-20" dirty="0">
                <a:solidFill>
                  <a:srgbClr val="333399"/>
                </a:solidFill>
                <a:latin typeface="Arial"/>
                <a:cs typeface="Arial"/>
              </a:rPr>
              <a:t>some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candidate</a:t>
            </a:r>
            <a:r>
              <a:rPr sz="2800" spc="-1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key</a:t>
            </a:r>
            <a:endParaRPr sz="2800">
              <a:latin typeface="Arial MT"/>
              <a:cs typeface="Arial MT"/>
            </a:endParaRPr>
          </a:p>
          <a:p>
            <a:pPr marL="355600" marR="306705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Nonprime</a:t>
            </a:r>
            <a:r>
              <a:rPr sz="28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attribute</a:t>
            </a:r>
            <a:r>
              <a:rPr sz="28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not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prime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attribute—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is,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it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not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member</a:t>
            </a:r>
            <a:r>
              <a:rPr sz="28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any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candidate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key.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8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3.4</a:t>
            </a:r>
            <a:r>
              <a:rPr spc="-35" dirty="0"/>
              <a:t> </a:t>
            </a:r>
            <a:r>
              <a:rPr dirty="0"/>
              <a:t>First</a:t>
            </a:r>
            <a:r>
              <a:rPr spc="-30" dirty="0"/>
              <a:t> </a:t>
            </a:r>
            <a:r>
              <a:rPr dirty="0"/>
              <a:t>Normal</a:t>
            </a:r>
            <a:r>
              <a:rPr spc="-45" dirty="0"/>
              <a:t> </a:t>
            </a:r>
            <a:r>
              <a:rPr spc="-20" dirty="0"/>
              <a:t>Form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7882255" cy="23615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Disallows</a:t>
            </a:r>
            <a:endParaRPr sz="2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composite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endParaRPr sz="26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multivalued</a:t>
            </a:r>
            <a:r>
              <a:rPr sz="26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endParaRPr sz="26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nested</a:t>
            </a:r>
            <a:r>
              <a:rPr sz="2600" b="1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relations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;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whose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values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an</a:t>
            </a:r>
            <a:endParaRPr sz="26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600" i="1" dirty="0">
                <a:solidFill>
                  <a:srgbClr val="800000"/>
                </a:solidFill>
                <a:latin typeface="Arial"/>
                <a:cs typeface="Arial"/>
              </a:rPr>
              <a:t>individual</a:t>
            </a:r>
            <a:r>
              <a:rPr sz="2600" i="1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800000"/>
                </a:solidFill>
                <a:latin typeface="Arial"/>
                <a:cs typeface="Arial"/>
              </a:rPr>
              <a:t>tuple</a:t>
            </a:r>
            <a:r>
              <a:rPr sz="2600" i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non-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atomic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5224983"/>
            <a:ext cx="76708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Most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RDBMSs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allow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only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those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relations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be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defined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First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Normal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Form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432" y="3852530"/>
            <a:ext cx="5337405" cy="121211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13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Figure</a:t>
            </a:r>
            <a:r>
              <a:rPr spc="-25" dirty="0"/>
              <a:t> </a:t>
            </a:r>
            <a:r>
              <a:rPr dirty="0"/>
              <a:t>14.9</a:t>
            </a:r>
            <a:r>
              <a:rPr spc="-25" dirty="0"/>
              <a:t> </a:t>
            </a:r>
            <a:r>
              <a:rPr dirty="0"/>
              <a:t>Normalization</a:t>
            </a:r>
            <a:r>
              <a:rPr spc="-45" dirty="0"/>
              <a:t> </a:t>
            </a:r>
            <a:r>
              <a:rPr dirty="0"/>
              <a:t>into</a:t>
            </a:r>
            <a:r>
              <a:rPr spc="-35" dirty="0"/>
              <a:t> </a:t>
            </a:r>
            <a:r>
              <a:rPr spc="-25" dirty="0"/>
              <a:t>1NF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1720" y="1204431"/>
            <a:ext cx="4780122" cy="49782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71640" y="1344929"/>
            <a:ext cx="1881505" cy="109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42669" algn="r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Verdana"/>
                <a:cs typeface="Verdana"/>
              </a:rPr>
              <a:t>Figure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spc="-20" dirty="0">
                <a:latin typeface="Verdana"/>
                <a:cs typeface="Verdana"/>
              </a:rPr>
              <a:t>14.9 </a:t>
            </a:r>
            <a:r>
              <a:rPr sz="1000" dirty="0">
                <a:latin typeface="Verdana"/>
                <a:cs typeface="Verdana"/>
              </a:rPr>
              <a:t>Normalization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into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1NF.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(a)</a:t>
            </a:r>
            <a:r>
              <a:rPr sz="1000" spc="50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relation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schema that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not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1NF.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(b)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Sample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state </a:t>
            </a:r>
            <a:r>
              <a:rPr sz="1000" spc="-25" dirty="0">
                <a:latin typeface="Verdana"/>
                <a:cs typeface="Verdana"/>
              </a:rPr>
              <a:t>of </a:t>
            </a:r>
            <a:r>
              <a:rPr sz="1000" dirty="0">
                <a:latin typeface="Verdana"/>
                <a:cs typeface="Verdana"/>
              </a:rPr>
              <a:t>relation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DEPARTMENT.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(c) </a:t>
            </a:r>
            <a:r>
              <a:rPr sz="1000" dirty="0">
                <a:latin typeface="Verdana"/>
                <a:cs typeface="Verdana"/>
              </a:rPr>
              <a:t>1NF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version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same </a:t>
            </a:r>
            <a:r>
              <a:rPr sz="1000" dirty="0">
                <a:latin typeface="Verdana"/>
                <a:cs typeface="Verdana"/>
              </a:rPr>
              <a:t>relation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redundancy.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81800" y="2743200"/>
            <a:ext cx="20690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Agar </a:t>
            </a:r>
            <a:r>
              <a:rPr lang="en-US" sz="1400" dirty="0" err="1" smtClean="0"/>
              <a:t>hamare</a:t>
            </a:r>
            <a:r>
              <a:rPr lang="en-US" sz="1400" dirty="0" smtClean="0"/>
              <a:t> </a:t>
            </a:r>
            <a:r>
              <a:rPr lang="en-US" sz="1400" dirty="0" err="1" smtClean="0"/>
              <a:t>paas</a:t>
            </a:r>
            <a:r>
              <a:rPr lang="en-US" sz="1400" dirty="0" smtClean="0"/>
              <a:t> koi </a:t>
            </a:r>
            <a:r>
              <a:rPr lang="en-US" sz="1400" dirty="0" err="1" smtClean="0"/>
              <a:t>attribure</a:t>
            </a:r>
            <a:r>
              <a:rPr lang="en-US" sz="1400" dirty="0" smtClean="0"/>
              <a:t> composite </a:t>
            </a:r>
            <a:r>
              <a:rPr lang="en-US" sz="1400" dirty="0" err="1" smtClean="0"/>
              <a:t>ya</a:t>
            </a:r>
            <a:r>
              <a:rPr lang="en-US" sz="1400" dirty="0" smtClean="0"/>
              <a:t> multivalued </a:t>
            </a:r>
            <a:r>
              <a:rPr lang="en-US" sz="1400" dirty="0" err="1" smtClean="0"/>
              <a:t>aa</a:t>
            </a:r>
            <a:r>
              <a:rPr lang="en-US" sz="1400" dirty="0" smtClean="0"/>
              <a:t> </a:t>
            </a:r>
            <a:r>
              <a:rPr lang="en-US" sz="1400" dirty="0" err="1" smtClean="0"/>
              <a:t>jaae</a:t>
            </a:r>
            <a:r>
              <a:rPr lang="en-US" sz="1400" dirty="0" smtClean="0"/>
              <a:t> to </a:t>
            </a:r>
            <a:r>
              <a:rPr lang="en-US" sz="1400" dirty="0" err="1" smtClean="0"/>
              <a:t>vo</a:t>
            </a:r>
            <a:r>
              <a:rPr lang="en-US" sz="1400" dirty="0" smtClean="0"/>
              <a:t> relation 1NF me nahi h To use 1NF me banana </a:t>
            </a:r>
            <a:r>
              <a:rPr lang="en-US" sz="1400" dirty="0" err="1" smtClean="0"/>
              <a:t>ke</a:t>
            </a:r>
            <a:r>
              <a:rPr lang="en-US" sz="1400" dirty="0" smtClean="0"/>
              <a:t> </a:t>
            </a:r>
            <a:r>
              <a:rPr lang="en-US" sz="1400" dirty="0" err="1" smtClean="0"/>
              <a:t>lyea</a:t>
            </a:r>
            <a:r>
              <a:rPr lang="en-US" sz="1400" dirty="0" smtClean="0"/>
              <a:t> ham </a:t>
            </a:r>
            <a:r>
              <a:rPr lang="en-US" sz="1400" dirty="0" err="1" smtClean="0"/>
              <a:t>jo</a:t>
            </a:r>
            <a:r>
              <a:rPr lang="en-US" sz="1400" dirty="0" smtClean="0"/>
              <a:t> attribute composite </a:t>
            </a:r>
            <a:r>
              <a:rPr lang="en-US" sz="1400" dirty="0" err="1" smtClean="0"/>
              <a:t>ya</a:t>
            </a:r>
            <a:r>
              <a:rPr lang="en-US" sz="1400" dirty="0" smtClean="0"/>
              <a:t> multivalued h </a:t>
            </a:r>
            <a:r>
              <a:rPr lang="en-US" sz="1400" dirty="0" err="1" smtClean="0"/>
              <a:t>ya</a:t>
            </a:r>
            <a:r>
              <a:rPr lang="en-US" sz="1400" dirty="0" smtClean="0"/>
              <a:t> to </a:t>
            </a:r>
            <a:r>
              <a:rPr lang="en-US" sz="1400" dirty="0" err="1" smtClean="0"/>
              <a:t>uska</a:t>
            </a:r>
            <a:r>
              <a:rPr lang="en-US" sz="1400" dirty="0" smtClean="0"/>
              <a:t> </a:t>
            </a:r>
            <a:r>
              <a:rPr lang="en-US" sz="1400" dirty="0" err="1" smtClean="0"/>
              <a:t>ek</a:t>
            </a:r>
            <a:r>
              <a:rPr lang="en-US" sz="1400" dirty="0" smtClean="0"/>
              <a:t> </a:t>
            </a:r>
            <a:r>
              <a:rPr lang="en-US" sz="1400" dirty="0" err="1" smtClean="0"/>
              <a:t>neya</a:t>
            </a:r>
            <a:r>
              <a:rPr lang="en-US" sz="1400" dirty="0" smtClean="0"/>
              <a:t> relation </a:t>
            </a:r>
            <a:r>
              <a:rPr lang="en-US" sz="1400" dirty="0" err="1" smtClean="0"/>
              <a:t>bana</a:t>
            </a:r>
            <a:r>
              <a:rPr lang="en-US" sz="1400" dirty="0" smtClean="0"/>
              <a:t> </a:t>
            </a:r>
            <a:r>
              <a:rPr lang="en-US" sz="1400" dirty="0" err="1" smtClean="0"/>
              <a:t>dange</a:t>
            </a:r>
            <a:r>
              <a:rPr lang="en-US" sz="1400" dirty="0" smtClean="0"/>
              <a:t> </a:t>
            </a:r>
            <a:r>
              <a:rPr lang="en-US" sz="1400" dirty="0" err="1" smtClean="0"/>
              <a:t>ya</a:t>
            </a:r>
            <a:r>
              <a:rPr lang="en-US" sz="1400" dirty="0" smtClean="0"/>
              <a:t> ham </a:t>
            </a:r>
            <a:r>
              <a:rPr lang="en-US" sz="1400" dirty="0" err="1" smtClean="0"/>
              <a:t>uski</a:t>
            </a:r>
            <a:r>
              <a:rPr lang="en-US" sz="1400" dirty="0" smtClean="0"/>
              <a:t> values </a:t>
            </a:r>
            <a:r>
              <a:rPr lang="en-US" sz="1400" dirty="0" err="1" smtClean="0"/>
              <a:t>ko</a:t>
            </a:r>
            <a:r>
              <a:rPr lang="en-US" sz="1400" dirty="0" smtClean="0"/>
              <a:t> </a:t>
            </a:r>
            <a:r>
              <a:rPr lang="en-US" sz="1400" dirty="0" err="1" smtClean="0"/>
              <a:t>ek</a:t>
            </a:r>
            <a:r>
              <a:rPr lang="en-US" sz="1400" dirty="0" smtClean="0"/>
              <a:t> string me store karva </a:t>
            </a:r>
            <a:r>
              <a:rPr lang="en-US" sz="1400" dirty="0" err="1" smtClean="0"/>
              <a:t>lange</a:t>
            </a:r>
            <a:endParaRPr lang="en-IN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31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Informal</a:t>
            </a:r>
            <a:r>
              <a:rPr spc="-35" dirty="0"/>
              <a:t> </a:t>
            </a:r>
            <a:r>
              <a:rPr dirty="0"/>
              <a:t>Design</a:t>
            </a:r>
            <a:r>
              <a:rPr spc="-60" dirty="0"/>
              <a:t> </a:t>
            </a:r>
            <a:r>
              <a:rPr dirty="0"/>
              <a:t>Guidelines</a:t>
            </a:r>
            <a:r>
              <a:rPr spc="-65" dirty="0"/>
              <a:t> </a:t>
            </a:r>
            <a:r>
              <a:rPr spc="-25" dirty="0"/>
              <a:t>for </a:t>
            </a:r>
            <a:r>
              <a:rPr dirty="0"/>
              <a:t>Relational</a:t>
            </a:r>
            <a:r>
              <a:rPr spc="-55" dirty="0"/>
              <a:t> </a:t>
            </a:r>
            <a:r>
              <a:rPr dirty="0"/>
              <a:t>Databases</a:t>
            </a:r>
            <a:r>
              <a:rPr spc="-6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4582"/>
            <a:ext cx="7654925" cy="317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We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first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discuss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informal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guidelines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good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relational design</a:t>
            </a:r>
            <a:endParaRPr sz="2400">
              <a:latin typeface="Arial MT"/>
              <a:cs typeface="Arial MT"/>
            </a:endParaRPr>
          </a:p>
          <a:p>
            <a:pPr marL="355600" marR="1056640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Then</a:t>
            </a:r>
            <a:r>
              <a:rPr sz="24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we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discuss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formal</a:t>
            </a:r>
            <a:r>
              <a:rPr sz="24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concepts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functional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dependencies</a:t>
            </a:r>
            <a:r>
              <a:rPr sz="24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-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normal</a:t>
            </a:r>
            <a:r>
              <a:rPr sz="2400" spc="-114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forms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-</a:t>
            </a:r>
            <a:r>
              <a:rPr sz="22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1NF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(First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Normal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Form)</a:t>
            </a:r>
            <a:endParaRPr sz="22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-</a:t>
            </a:r>
            <a:r>
              <a:rPr sz="22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2NF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(Second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Normal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Form)</a:t>
            </a:r>
            <a:endParaRPr sz="22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-</a:t>
            </a:r>
            <a:r>
              <a:rPr sz="22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3NF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(Third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Normal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Form)</a:t>
            </a:r>
            <a:endParaRPr sz="22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-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BCNF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(Boyce-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Codd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Normal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Form)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Figure</a:t>
            </a:r>
            <a:r>
              <a:rPr spc="-35" dirty="0"/>
              <a:t> </a:t>
            </a:r>
            <a:r>
              <a:rPr dirty="0"/>
              <a:t>14.10</a:t>
            </a:r>
            <a:r>
              <a:rPr spc="-20" dirty="0"/>
              <a:t> </a:t>
            </a:r>
            <a:r>
              <a:rPr dirty="0"/>
              <a:t>Normalizing</a:t>
            </a:r>
            <a:r>
              <a:rPr spc="-50" dirty="0"/>
              <a:t> </a:t>
            </a:r>
            <a:r>
              <a:rPr spc="-10" dirty="0"/>
              <a:t>nested </a:t>
            </a:r>
            <a:r>
              <a:rPr dirty="0"/>
              <a:t>relations</a:t>
            </a:r>
            <a:r>
              <a:rPr spc="-30" dirty="0"/>
              <a:t> </a:t>
            </a:r>
            <a:r>
              <a:rPr dirty="0"/>
              <a:t>into</a:t>
            </a:r>
            <a:r>
              <a:rPr spc="-25" dirty="0"/>
              <a:t> 1NF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591" y="1358853"/>
            <a:ext cx="3659234" cy="49543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13303" y="5433821"/>
            <a:ext cx="5375910" cy="78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44365" algn="r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Verdana"/>
                <a:cs typeface="Verdana"/>
              </a:rPr>
              <a:t>Figure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14.10 </a:t>
            </a:r>
            <a:r>
              <a:rPr sz="1000" dirty="0">
                <a:latin typeface="Verdana"/>
                <a:cs typeface="Verdana"/>
              </a:rPr>
              <a:t>Normalizing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nested relations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into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1NF.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(a)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Schema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EMP_PROJ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relation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a </a:t>
            </a:r>
            <a:r>
              <a:rPr sz="1000" i="1" dirty="0">
                <a:latin typeface="Verdana"/>
                <a:cs typeface="Verdana"/>
              </a:rPr>
              <a:t>nested</a:t>
            </a:r>
            <a:r>
              <a:rPr sz="1000" i="1" spc="-20" dirty="0">
                <a:latin typeface="Verdana"/>
                <a:cs typeface="Verdana"/>
              </a:rPr>
              <a:t> </a:t>
            </a:r>
            <a:r>
              <a:rPr sz="1000" i="1" dirty="0">
                <a:latin typeface="Verdana"/>
                <a:cs typeface="Verdana"/>
              </a:rPr>
              <a:t>relation</a:t>
            </a:r>
            <a:r>
              <a:rPr sz="1000" i="1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attribute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PROJS.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(b)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Sample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extension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EMP_PROJ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relation </a:t>
            </a:r>
            <a:r>
              <a:rPr sz="1000" dirty="0">
                <a:latin typeface="Verdana"/>
                <a:cs typeface="Verdana"/>
              </a:rPr>
              <a:t>showing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nested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relations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within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each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tuple.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(c)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Decomposition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EMP_PROJ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into </a:t>
            </a:r>
            <a:r>
              <a:rPr sz="1000" dirty="0">
                <a:latin typeface="Verdana"/>
                <a:cs typeface="Verdana"/>
              </a:rPr>
              <a:t>relations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EMP_PROJ1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EMP_PROJ2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by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propagating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primary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key.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8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3.5</a:t>
            </a:r>
            <a:r>
              <a:rPr spc="-15" dirty="0"/>
              <a:t> </a:t>
            </a:r>
            <a:r>
              <a:rPr dirty="0"/>
              <a:t>Second</a:t>
            </a:r>
            <a:r>
              <a:rPr spc="-25" dirty="0"/>
              <a:t> </a:t>
            </a:r>
            <a:r>
              <a:rPr dirty="0"/>
              <a:t>Normal</a:t>
            </a:r>
            <a:r>
              <a:rPr spc="-30" dirty="0"/>
              <a:t> </a:t>
            </a:r>
            <a:r>
              <a:rPr dirty="0"/>
              <a:t>Form</a:t>
            </a:r>
            <a:r>
              <a:rPr spc="-1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81430"/>
            <a:ext cx="8211820" cy="42170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Uses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concepts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FDs,</a:t>
            </a:r>
            <a:r>
              <a:rPr sz="2400" b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primary</a:t>
            </a:r>
            <a:r>
              <a:rPr sz="2400" b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333399"/>
                </a:solidFill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Definitions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ts val="2510"/>
              </a:lnSpc>
              <a:spcBef>
                <a:spcPts val="26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b="1" dirty="0">
                <a:solidFill>
                  <a:srgbClr val="800000"/>
                </a:solidFill>
                <a:latin typeface="Arial"/>
                <a:cs typeface="Arial"/>
              </a:rPr>
              <a:t>Prime</a:t>
            </a:r>
            <a:r>
              <a:rPr sz="2200" b="1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800000"/>
                </a:solidFill>
                <a:latin typeface="Arial"/>
                <a:cs typeface="Arial"/>
              </a:rPr>
              <a:t>attribute:</a:t>
            </a:r>
            <a:r>
              <a:rPr sz="2200" b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sz="22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2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member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2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endParaRPr sz="2200">
              <a:latin typeface="Arial MT"/>
              <a:cs typeface="Arial MT"/>
            </a:endParaRPr>
          </a:p>
          <a:p>
            <a:pPr marL="756285">
              <a:lnSpc>
                <a:spcPts val="2510"/>
              </a:lnSpc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K</a:t>
            </a:r>
            <a:endParaRPr sz="2200">
              <a:latin typeface="Arial MT"/>
              <a:cs typeface="Arial MT"/>
            </a:endParaRPr>
          </a:p>
          <a:p>
            <a:pPr marL="756285" marR="205740" lvl="1" indent="-287020">
              <a:lnSpc>
                <a:spcPts val="2380"/>
              </a:lnSpc>
              <a:spcBef>
                <a:spcPts val="56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5318760" algn="l"/>
              </a:tabLst>
            </a:pPr>
            <a:r>
              <a:rPr sz="2200" b="1" dirty="0">
                <a:solidFill>
                  <a:srgbClr val="800000"/>
                </a:solidFill>
                <a:latin typeface="Arial"/>
                <a:cs typeface="Arial"/>
              </a:rPr>
              <a:t>Full</a:t>
            </a:r>
            <a:r>
              <a:rPr sz="2200" b="1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800000"/>
                </a:solidFill>
                <a:latin typeface="Arial"/>
                <a:cs typeface="Arial"/>
              </a:rPr>
              <a:t>functional</a:t>
            </a:r>
            <a:r>
              <a:rPr sz="2200" b="1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800000"/>
                </a:solidFill>
                <a:latin typeface="Arial"/>
                <a:cs typeface="Arial"/>
              </a:rPr>
              <a:t>dependency: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200" spc="-8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FD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	Y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-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&gt;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Z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where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removal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any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Y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means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FD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does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not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hold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any 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more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25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Examples: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ts val="2510"/>
              </a:lnSpc>
              <a:spcBef>
                <a:spcPts val="26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{SSN,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PNUMBER}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-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&gt;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HOURS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full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FD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since</a:t>
            </a:r>
            <a:r>
              <a:rPr sz="22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neither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SSN</a:t>
            </a:r>
            <a:endParaRPr sz="2200">
              <a:latin typeface="Arial MT"/>
              <a:cs typeface="Arial MT"/>
            </a:endParaRPr>
          </a:p>
          <a:p>
            <a:pPr marL="756285">
              <a:lnSpc>
                <a:spcPts val="2510"/>
              </a:lnSpc>
            </a:pP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-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&gt;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HOURS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nor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PNUMBER</a:t>
            </a:r>
            <a:r>
              <a:rPr sz="22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-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&gt;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HOURS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 hold</a:t>
            </a:r>
            <a:endParaRPr sz="2200">
              <a:latin typeface="Arial MT"/>
              <a:cs typeface="Arial MT"/>
            </a:endParaRPr>
          </a:p>
          <a:p>
            <a:pPr marL="756285" lvl="1" indent="-286385">
              <a:lnSpc>
                <a:spcPts val="2510"/>
              </a:lnSpc>
              <a:spcBef>
                <a:spcPts val="2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537273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{SSN,</a:t>
            </a:r>
            <a:r>
              <a:rPr sz="22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PNUMBER}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-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&gt;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ENAME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2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not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	a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full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FD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(it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called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endParaRPr sz="2200">
              <a:latin typeface="Arial MT"/>
              <a:cs typeface="Arial MT"/>
            </a:endParaRPr>
          </a:p>
          <a:p>
            <a:pPr marL="756285">
              <a:lnSpc>
                <a:spcPts val="2510"/>
              </a:lnSpc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partial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dependency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)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since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SSN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-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&gt;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ENAME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also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holds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8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Second</a:t>
            </a:r>
            <a:r>
              <a:rPr spc="-50" dirty="0"/>
              <a:t> </a:t>
            </a:r>
            <a:r>
              <a:rPr dirty="0"/>
              <a:t>Normal</a:t>
            </a:r>
            <a:r>
              <a:rPr spc="-50" dirty="0"/>
              <a:t> </a:t>
            </a:r>
            <a:r>
              <a:rPr dirty="0"/>
              <a:t>Form</a:t>
            </a:r>
            <a:r>
              <a:rPr spc="-6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7974330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4305" indent="-342900" algn="just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schema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second</a:t>
            </a:r>
            <a:r>
              <a:rPr sz="28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sz="28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333399"/>
                </a:solidFill>
                <a:latin typeface="Arial"/>
                <a:cs typeface="Arial"/>
              </a:rPr>
              <a:t>form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(2NF)</a:t>
            </a:r>
            <a:r>
              <a:rPr sz="28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every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non-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prime</a:t>
            </a:r>
            <a:r>
              <a:rPr sz="28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fully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functionally</a:t>
            </a:r>
            <a:r>
              <a:rPr sz="28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dependent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primary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key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85"/>
              </a:spcBef>
              <a:buClr>
                <a:srgbClr val="990033"/>
              </a:buClr>
              <a:buFont typeface="Wingdings"/>
              <a:buChar char=""/>
            </a:pP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decomposed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into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2NF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relations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via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process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2NF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normalization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“second normalization”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31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Figure</a:t>
            </a:r>
            <a:r>
              <a:rPr spc="-40" dirty="0"/>
              <a:t> </a:t>
            </a:r>
            <a:r>
              <a:rPr dirty="0"/>
              <a:t>14.11</a:t>
            </a:r>
            <a:r>
              <a:rPr spc="-25" dirty="0"/>
              <a:t> </a:t>
            </a:r>
            <a:r>
              <a:rPr dirty="0"/>
              <a:t>Normalizing</a:t>
            </a:r>
            <a:r>
              <a:rPr spc="-60" dirty="0"/>
              <a:t> </a:t>
            </a:r>
            <a:r>
              <a:rPr dirty="0"/>
              <a:t>into</a:t>
            </a:r>
            <a:r>
              <a:rPr spc="-20" dirty="0"/>
              <a:t> </a:t>
            </a:r>
            <a:r>
              <a:rPr spc="-25" dirty="0"/>
              <a:t>2NF </a:t>
            </a:r>
            <a:r>
              <a:rPr dirty="0"/>
              <a:t>and</a:t>
            </a:r>
            <a:r>
              <a:rPr spc="-10" dirty="0"/>
              <a:t> </a:t>
            </a:r>
            <a:r>
              <a:rPr spc="-25" dirty="0"/>
              <a:t>3NF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6721" y="1666234"/>
            <a:ext cx="5007688" cy="46096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07633" y="1625854"/>
            <a:ext cx="201930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Verdana"/>
                <a:cs typeface="Verdana"/>
              </a:rPr>
              <a:t>Figure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14.11</a:t>
            </a:r>
            <a:endParaRPr sz="1000">
              <a:latin typeface="Verdana"/>
              <a:cs typeface="Verdana"/>
            </a:endParaRPr>
          </a:p>
          <a:p>
            <a:pPr marR="6985" algn="r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Normalizing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into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2NF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3NF.</a:t>
            </a:r>
            <a:endParaRPr sz="1000">
              <a:latin typeface="Verdana"/>
              <a:cs typeface="Verdana"/>
            </a:endParaRPr>
          </a:p>
          <a:p>
            <a:pPr marL="70485" marR="6350" indent="-58419" algn="just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(a)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Normalizing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EMP_PROJ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into </a:t>
            </a:r>
            <a:r>
              <a:rPr sz="1000" dirty="0">
                <a:latin typeface="Verdana"/>
                <a:cs typeface="Verdana"/>
              </a:rPr>
              <a:t>2NF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relations.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(b)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Normalizing </a:t>
            </a:r>
            <a:r>
              <a:rPr sz="1000" dirty="0">
                <a:latin typeface="Verdana"/>
                <a:cs typeface="Verdana"/>
              </a:rPr>
              <a:t>EMP_DEPT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into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3NF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relations.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265" y="1447800"/>
            <a:ext cx="19643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2NF me check </a:t>
            </a:r>
            <a:r>
              <a:rPr lang="en-US" dirty="0" err="1" smtClean="0"/>
              <a:t>karne</a:t>
            </a:r>
            <a:r>
              <a:rPr lang="en-US" dirty="0" smtClean="0"/>
              <a:t> k </a:t>
            </a:r>
            <a:r>
              <a:rPr lang="en-US" dirty="0" err="1" smtClean="0"/>
              <a:t>lyea</a:t>
            </a:r>
            <a:r>
              <a:rPr lang="en-US" dirty="0" smtClean="0"/>
              <a:t> agar koi 2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usse</a:t>
            </a:r>
            <a:r>
              <a:rPr lang="en-US" dirty="0" smtClean="0"/>
              <a:t> </a:t>
            </a:r>
            <a:r>
              <a:rPr lang="en-US" dirty="0" err="1" smtClean="0"/>
              <a:t>zyda</a:t>
            </a:r>
            <a:r>
              <a:rPr lang="en-US" dirty="0" smtClean="0"/>
              <a:t> primary(candidate key)</a:t>
            </a:r>
            <a:r>
              <a:rPr lang="en-IN" dirty="0" smtClean="0"/>
              <a:t> h to </a:t>
            </a:r>
            <a:r>
              <a:rPr lang="en-IN" dirty="0" err="1" smtClean="0"/>
              <a:t>vo</a:t>
            </a:r>
            <a:r>
              <a:rPr lang="en-IN" dirty="0" smtClean="0"/>
              <a:t> </a:t>
            </a:r>
            <a:r>
              <a:rPr lang="en-IN" dirty="0" err="1" smtClean="0"/>
              <a:t>dono</a:t>
            </a:r>
            <a:r>
              <a:rPr lang="en-IN" dirty="0" smtClean="0"/>
              <a:t> </a:t>
            </a:r>
            <a:r>
              <a:rPr lang="en-IN" dirty="0" err="1" smtClean="0"/>
              <a:t>kisi</a:t>
            </a:r>
            <a:r>
              <a:rPr lang="en-IN" dirty="0" smtClean="0"/>
              <a:t> </a:t>
            </a:r>
            <a:r>
              <a:rPr lang="en-IN" dirty="0" err="1" smtClean="0"/>
              <a:t>attriubes</a:t>
            </a:r>
            <a:r>
              <a:rPr lang="en-IN" dirty="0" smtClean="0"/>
              <a:t> </a:t>
            </a:r>
            <a:r>
              <a:rPr lang="en-IN" dirty="0" err="1" smtClean="0"/>
              <a:t>ko</a:t>
            </a:r>
            <a:r>
              <a:rPr lang="en-IN" dirty="0" smtClean="0"/>
              <a:t> define </a:t>
            </a:r>
            <a:r>
              <a:rPr lang="en-IN" dirty="0" err="1" smtClean="0"/>
              <a:t>kar</a:t>
            </a:r>
            <a:r>
              <a:rPr lang="en-IN" dirty="0" smtClean="0"/>
              <a:t> </a:t>
            </a:r>
            <a:r>
              <a:rPr lang="en-IN" dirty="0" err="1" smtClean="0"/>
              <a:t>sakti</a:t>
            </a:r>
            <a:r>
              <a:rPr lang="en-IN" dirty="0" smtClean="0"/>
              <a:t> h agar koi </a:t>
            </a:r>
            <a:r>
              <a:rPr lang="en-IN" dirty="0" err="1" smtClean="0"/>
              <a:t>akeli</a:t>
            </a:r>
            <a:r>
              <a:rPr lang="en-IN" dirty="0" smtClean="0"/>
              <a:t> key </a:t>
            </a:r>
            <a:r>
              <a:rPr lang="en-IN" dirty="0" err="1" smtClean="0"/>
              <a:t>kesi</a:t>
            </a:r>
            <a:r>
              <a:rPr lang="en-IN" dirty="0" smtClean="0"/>
              <a:t> attribute </a:t>
            </a:r>
            <a:r>
              <a:rPr lang="en-IN" dirty="0" err="1" smtClean="0"/>
              <a:t>ko</a:t>
            </a:r>
            <a:r>
              <a:rPr lang="en-IN" dirty="0" smtClean="0"/>
              <a:t> define </a:t>
            </a:r>
            <a:r>
              <a:rPr lang="en-IN" dirty="0" err="1" smtClean="0"/>
              <a:t>kare</a:t>
            </a:r>
            <a:r>
              <a:rPr lang="en-IN" dirty="0" smtClean="0"/>
              <a:t> to </a:t>
            </a:r>
            <a:r>
              <a:rPr lang="en-IN" dirty="0" err="1" smtClean="0"/>
              <a:t>vo</a:t>
            </a:r>
            <a:r>
              <a:rPr lang="en-IN" dirty="0" smtClean="0"/>
              <a:t> </a:t>
            </a:r>
            <a:r>
              <a:rPr lang="en-IN" dirty="0" err="1" smtClean="0"/>
              <a:t>galat</a:t>
            </a:r>
            <a:r>
              <a:rPr lang="en-IN" dirty="0" smtClean="0"/>
              <a:t> h to us key or attribute </a:t>
            </a:r>
            <a:r>
              <a:rPr lang="en-IN" dirty="0" err="1" smtClean="0"/>
              <a:t>ko</a:t>
            </a:r>
            <a:r>
              <a:rPr lang="en-IN" dirty="0" smtClean="0"/>
              <a:t> </a:t>
            </a:r>
            <a:r>
              <a:rPr lang="en-IN" dirty="0" err="1" smtClean="0"/>
              <a:t>alag</a:t>
            </a:r>
            <a:r>
              <a:rPr lang="en-IN" dirty="0" smtClean="0"/>
              <a:t> se </a:t>
            </a:r>
            <a:r>
              <a:rPr lang="en-IN" dirty="0" err="1" smtClean="0"/>
              <a:t>ek</a:t>
            </a:r>
            <a:r>
              <a:rPr lang="en-IN" dirty="0" smtClean="0"/>
              <a:t> relation </a:t>
            </a:r>
            <a:r>
              <a:rPr lang="en-IN" dirty="0" err="1" smtClean="0"/>
              <a:t>bana</a:t>
            </a:r>
            <a:r>
              <a:rPr lang="en-IN" dirty="0" smtClean="0"/>
              <a:t> </a:t>
            </a:r>
            <a:r>
              <a:rPr lang="en-IN" dirty="0" err="1" smtClean="0"/>
              <a:t>dange</a:t>
            </a: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Figure</a:t>
            </a:r>
            <a:r>
              <a:rPr spc="-25" dirty="0"/>
              <a:t> </a:t>
            </a:r>
            <a:r>
              <a:rPr dirty="0"/>
              <a:t>14.12</a:t>
            </a:r>
            <a:r>
              <a:rPr spc="-20" dirty="0"/>
              <a:t> </a:t>
            </a:r>
            <a:r>
              <a:rPr dirty="0"/>
              <a:t>Normalization</a:t>
            </a:r>
            <a:r>
              <a:rPr spc="-55" dirty="0"/>
              <a:t> </a:t>
            </a:r>
            <a:r>
              <a:rPr dirty="0"/>
              <a:t>into</a:t>
            </a:r>
            <a:r>
              <a:rPr spc="-20" dirty="0"/>
              <a:t> </a:t>
            </a:r>
            <a:r>
              <a:rPr spc="-25" dirty="0"/>
              <a:t>2NF </a:t>
            </a:r>
            <a:r>
              <a:rPr dirty="0"/>
              <a:t>and</a:t>
            </a:r>
            <a:r>
              <a:rPr spc="-10" dirty="0"/>
              <a:t> </a:t>
            </a:r>
            <a:r>
              <a:rPr spc="-25" dirty="0"/>
              <a:t>3NF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1322578"/>
            <a:ext cx="1581785" cy="2312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495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Verdana"/>
                <a:cs typeface="Verdana"/>
              </a:rPr>
              <a:t>Figure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14.12 </a:t>
            </a:r>
            <a:r>
              <a:rPr sz="1000" dirty="0">
                <a:latin typeface="Verdana"/>
                <a:cs typeface="Verdana"/>
              </a:rPr>
              <a:t>Normalization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into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2NF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3NF.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(a)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LOTS </a:t>
            </a:r>
            <a:r>
              <a:rPr sz="1000" dirty="0">
                <a:latin typeface="Verdana"/>
                <a:cs typeface="Verdana"/>
              </a:rPr>
              <a:t>relation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its </a:t>
            </a:r>
            <a:r>
              <a:rPr sz="1000" dirty="0">
                <a:latin typeface="Verdana"/>
                <a:cs typeface="Verdana"/>
              </a:rPr>
              <a:t>functional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dependencies </a:t>
            </a:r>
            <a:r>
              <a:rPr sz="1000" dirty="0">
                <a:latin typeface="Verdana"/>
                <a:cs typeface="Verdana"/>
              </a:rPr>
              <a:t>FD1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through</a:t>
            </a:r>
            <a:r>
              <a:rPr sz="1000" spc="-20" dirty="0">
                <a:latin typeface="Verdana"/>
                <a:cs typeface="Verdana"/>
              </a:rPr>
              <a:t> FD4.</a:t>
            </a:r>
            <a:endParaRPr sz="1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(b)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Decomposing</a:t>
            </a:r>
            <a:r>
              <a:rPr sz="1000" spc="-20" dirty="0">
                <a:latin typeface="Verdana"/>
                <a:cs typeface="Verdana"/>
              </a:rPr>
              <a:t> into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2NF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relations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LOTS1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LOTS2.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(c) </a:t>
            </a:r>
            <a:r>
              <a:rPr sz="1000" dirty="0">
                <a:latin typeface="Verdana"/>
                <a:cs typeface="Verdana"/>
              </a:rPr>
              <a:t>Decomposing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LOTS1 </a:t>
            </a:r>
            <a:r>
              <a:rPr sz="1000" dirty="0">
                <a:latin typeface="Verdana"/>
                <a:cs typeface="Verdana"/>
              </a:rPr>
              <a:t>into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3NF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relations </a:t>
            </a:r>
            <a:r>
              <a:rPr sz="1000" dirty="0">
                <a:latin typeface="Verdana"/>
                <a:cs typeface="Verdana"/>
              </a:rPr>
              <a:t>LOTS1A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LOTS1B.</a:t>
            </a:r>
            <a:endParaRPr sz="1000">
              <a:latin typeface="Verdana"/>
              <a:cs typeface="Verdana"/>
            </a:endParaRPr>
          </a:p>
          <a:p>
            <a:pPr marL="12700" marR="147955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Verdana"/>
                <a:cs typeface="Verdana"/>
              </a:rPr>
              <a:t>(d)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Progressive </a:t>
            </a:r>
            <a:r>
              <a:rPr sz="1000" dirty="0">
                <a:latin typeface="Verdana"/>
                <a:cs typeface="Verdana"/>
              </a:rPr>
              <a:t>normalization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of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LOTS </a:t>
            </a:r>
            <a:r>
              <a:rPr sz="1000" dirty="0">
                <a:latin typeface="Verdana"/>
                <a:cs typeface="Verdana"/>
              </a:rPr>
              <a:t>into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3NF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design.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4758" y="1211580"/>
            <a:ext cx="3664013" cy="146344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6382" y="2852350"/>
            <a:ext cx="4423689" cy="106365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64008" y="4033507"/>
            <a:ext cx="4241390" cy="8672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43195" y="5057212"/>
            <a:ext cx="3296498" cy="106534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810000"/>
            <a:ext cx="3330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3NF we check firstly it is in 2NF or not then agar koi non prime attribute </a:t>
            </a:r>
            <a:r>
              <a:rPr lang="en-US" dirty="0" err="1" smtClean="0"/>
              <a:t>kesi</a:t>
            </a:r>
            <a:r>
              <a:rPr lang="en-US" dirty="0" smtClean="0"/>
              <a:t> </a:t>
            </a:r>
            <a:r>
              <a:rPr lang="en-US" smtClean="0"/>
              <a:t>non prime attribute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bata</a:t>
            </a:r>
            <a:r>
              <a:rPr lang="en-US" dirty="0" smtClean="0"/>
              <a:t> </a:t>
            </a:r>
            <a:r>
              <a:rPr lang="en-US" dirty="0" err="1" smtClean="0"/>
              <a:t>reha</a:t>
            </a:r>
            <a:r>
              <a:rPr lang="en-US" dirty="0" smtClean="0"/>
              <a:t> h to us non prime attribute </a:t>
            </a:r>
            <a:r>
              <a:rPr lang="en-US" dirty="0" err="1" smtClean="0"/>
              <a:t>ko</a:t>
            </a:r>
            <a:r>
              <a:rPr lang="en-US" dirty="0" smtClean="0"/>
              <a:t> primary key </a:t>
            </a:r>
            <a:r>
              <a:rPr lang="en-US" dirty="0" err="1" smtClean="0"/>
              <a:t>banakar</a:t>
            </a:r>
            <a:r>
              <a:rPr lang="en-US" dirty="0" smtClean="0"/>
              <a:t> </a:t>
            </a:r>
            <a:r>
              <a:rPr lang="en-US" dirty="0" err="1" smtClean="0"/>
              <a:t>ek</a:t>
            </a:r>
            <a:r>
              <a:rPr lang="en-US" dirty="0" smtClean="0"/>
              <a:t> </a:t>
            </a:r>
            <a:r>
              <a:rPr lang="en-US" dirty="0" err="1" smtClean="0"/>
              <a:t>neya</a:t>
            </a:r>
            <a:r>
              <a:rPr lang="en-US" dirty="0" smtClean="0"/>
              <a:t> relation </a:t>
            </a:r>
            <a:r>
              <a:rPr lang="en-US" dirty="0" err="1" smtClean="0"/>
              <a:t>bana</a:t>
            </a:r>
            <a:r>
              <a:rPr lang="en-US" dirty="0" smtClean="0"/>
              <a:t> </a:t>
            </a:r>
            <a:r>
              <a:rPr lang="en-US" dirty="0" err="1" smtClean="0"/>
              <a:t>dange</a:t>
            </a:r>
            <a:r>
              <a:rPr lang="en-US" dirty="0" smtClean="0"/>
              <a:t> un </a:t>
            </a:r>
            <a:r>
              <a:rPr lang="en-US" dirty="0" err="1" smtClean="0"/>
              <a:t>atttibutes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sath</a:t>
            </a:r>
            <a:r>
              <a:rPr lang="en-US" dirty="0" smtClean="0"/>
              <a:t> </a:t>
            </a:r>
            <a:r>
              <a:rPr lang="en-US" dirty="0" err="1" smtClean="0"/>
              <a:t>jinko</a:t>
            </a:r>
            <a:r>
              <a:rPr lang="en-US" dirty="0" smtClean="0"/>
              <a:t> </a:t>
            </a:r>
            <a:r>
              <a:rPr lang="en-US" dirty="0" err="1" smtClean="0"/>
              <a:t>vo</a:t>
            </a:r>
            <a:r>
              <a:rPr lang="en-US" dirty="0" smtClean="0"/>
              <a:t> </a:t>
            </a:r>
            <a:r>
              <a:rPr lang="en-US" dirty="0" err="1" smtClean="0"/>
              <a:t>btta</a:t>
            </a:r>
            <a:r>
              <a:rPr lang="en-US" dirty="0" smtClean="0"/>
              <a:t> pa </a:t>
            </a:r>
            <a:r>
              <a:rPr lang="en-US" dirty="0" err="1" smtClean="0"/>
              <a:t>reha</a:t>
            </a:r>
            <a:r>
              <a:rPr lang="en-US" dirty="0" smtClean="0"/>
              <a:t> tha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8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3.6</a:t>
            </a:r>
            <a:r>
              <a:rPr spc="-15" dirty="0"/>
              <a:t> </a:t>
            </a:r>
            <a:r>
              <a:rPr dirty="0"/>
              <a:t>Third</a:t>
            </a:r>
            <a:r>
              <a:rPr spc="-10" dirty="0"/>
              <a:t> </a:t>
            </a:r>
            <a:r>
              <a:rPr dirty="0"/>
              <a:t>Normal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1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186"/>
            <a:ext cx="8197215" cy="44513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Definition: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7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5900420" algn="l"/>
                <a:tab pos="7112000" algn="l"/>
              </a:tabLst>
            </a:pP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Transitive</a:t>
            </a:r>
            <a:r>
              <a:rPr sz="2600" b="1" spc="-6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functional</a:t>
            </a:r>
            <a:r>
              <a:rPr sz="2600" b="1" spc="-7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dependency:</a:t>
            </a:r>
            <a:r>
              <a:rPr sz="2600" b="1" spc="-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FD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	X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-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&gt;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Z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derived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two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FDs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	X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-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&gt;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Y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Y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-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&gt; Z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Examples:</a:t>
            </a:r>
            <a:endParaRPr sz="2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32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SSN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-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&gt;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DMGRSSN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transitive</a:t>
            </a:r>
            <a:r>
              <a:rPr sz="2600" b="1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FD</a:t>
            </a:r>
            <a:endParaRPr sz="2600">
              <a:latin typeface="Arial MT"/>
              <a:cs typeface="Arial MT"/>
            </a:endParaRPr>
          </a:p>
          <a:p>
            <a:pPr marL="1155065" lvl="2" indent="-227965">
              <a:lnSpc>
                <a:spcPts val="2735"/>
              </a:lnSpc>
              <a:spcBef>
                <a:spcPts val="30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Since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SSN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-&gt;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DNUMBER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DNUMBER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-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&gt;</a:t>
            </a:r>
            <a:endParaRPr sz="2400">
              <a:latin typeface="Arial MT"/>
              <a:cs typeface="Arial MT"/>
            </a:endParaRPr>
          </a:p>
          <a:p>
            <a:pPr marL="1155700">
              <a:lnSpc>
                <a:spcPts val="2735"/>
              </a:lnSpc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DMGRSSN</a:t>
            </a:r>
            <a:r>
              <a:rPr sz="2400" spc="-1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hold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30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SSN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-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&gt;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ENAME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6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non-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transitive</a:t>
            </a:r>
            <a:endParaRPr sz="2600">
              <a:latin typeface="Arial"/>
              <a:cs typeface="Arial"/>
            </a:endParaRPr>
          </a:p>
          <a:p>
            <a:pPr marL="1155065" lvl="2" indent="-227965">
              <a:lnSpc>
                <a:spcPts val="2735"/>
              </a:lnSpc>
              <a:spcBef>
                <a:spcPts val="30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Since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there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no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set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X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where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SSN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-&gt;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X</a:t>
            </a:r>
            <a:endParaRPr sz="2400">
              <a:latin typeface="Arial MT"/>
              <a:cs typeface="Arial MT"/>
            </a:endParaRPr>
          </a:p>
          <a:p>
            <a:pPr marL="1155700">
              <a:lnSpc>
                <a:spcPts val="2735"/>
              </a:lnSpc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X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&gt;</a:t>
            </a:r>
            <a:r>
              <a:rPr sz="24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ENAME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8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Third</a:t>
            </a:r>
            <a:r>
              <a:rPr spc="-70" dirty="0"/>
              <a:t> </a:t>
            </a:r>
            <a:r>
              <a:rPr dirty="0"/>
              <a:t>Normal</a:t>
            </a:r>
            <a:r>
              <a:rPr spc="-70" dirty="0"/>
              <a:t> </a:t>
            </a:r>
            <a:r>
              <a:rPr dirty="0"/>
              <a:t>Form</a:t>
            </a:r>
            <a:r>
              <a:rPr spc="-8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18005"/>
            <a:ext cx="8181340" cy="42303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80340" indent="-342900">
              <a:lnSpc>
                <a:spcPts val="2590"/>
              </a:lnSpc>
              <a:spcBef>
                <a:spcPts val="42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schema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third</a:t>
            </a:r>
            <a:r>
              <a:rPr sz="2400" b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sz="24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form</a:t>
            </a:r>
            <a:r>
              <a:rPr sz="24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(3NF)</a:t>
            </a:r>
            <a:r>
              <a:rPr sz="24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it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is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2NF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400" i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no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non-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prime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transitively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dependent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primary</a:t>
            </a:r>
            <a:r>
              <a:rPr sz="24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key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ts val="2740"/>
              </a:lnSpc>
              <a:spcBef>
                <a:spcPts val="254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decomposed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into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3NF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relations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via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process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740"/>
              </a:lnSpc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3NF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normalization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NOTE: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ts val="2510"/>
              </a:lnSpc>
              <a:spcBef>
                <a:spcPts val="259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X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-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&gt;</a:t>
            </a:r>
            <a:r>
              <a:rPr sz="22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Y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Y</a:t>
            </a:r>
            <a:r>
              <a:rPr sz="22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-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&gt;</a:t>
            </a:r>
            <a:r>
              <a:rPr sz="22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Z,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X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primary key,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consider</a:t>
            </a:r>
            <a:endParaRPr sz="2200">
              <a:latin typeface="Arial MT"/>
              <a:cs typeface="Arial MT"/>
            </a:endParaRPr>
          </a:p>
          <a:p>
            <a:pPr marL="756285">
              <a:lnSpc>
                <a:spcPts val="2510"/>
              </a:lnSpc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this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problem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only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Y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not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candidate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key.</a:t>
            </a:r>
            <a:endParaRPr sz="2200">
              <a:latin typeface="Arial MT"/>
              <a:cs typeface="Arial MT"/>
            </a:endParaRPr>
          </a:p>
          <a:p>
            <a:pPr marL="756285" marR="520700" lvl="1" indent="-287020">
              <a:lnSpc>
                <a:spcPts val="2380"/>
              </a:lnSpc>
              <a:spcBef>
                <a:spcPts val="56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When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Y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candidate</a:t>
            </a:r>
            <a:r>
              <a:rPr sz="22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key,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there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no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problem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transitive</a:t>
            </a:r>
            <a:r>
              <a:rPr sz="2200" spc="-1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dependency</a:t>
            </a:r>
            <a:r>
              <a:rPr sz="2200" spc="-1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2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E.g.,</a:t>
            </a:r>
            <a:r>
              <a:rPr sz="22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Consider</a:t>
            </a:r>
            <a:r>
              <a:rPr sz="22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EMP</a:t>
            </a:r>
            <a:r>
              <a:rPr sz="22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(SSN,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Emp#,</a:t>
            </a:r>
            <a:r>
              <a:rPr sz="22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Salary</a:t>
            </a:r>
            <a:r>
              <a:rPr sz="22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).</a:t>
            </a:r>
            <a:endParaRPr sz="2200">
              <a:latin typeface="Arial MT"/>
              <a:cs typeface="Arial MT"/>
            </a:endParaRPr>
          </a:p>
          <a:p>
            <a:pPr marL="1155700" lvl="2" indent="-228600">
              <a:lnSpc>
                <a:spcPct val="100000"/>
              </a:lnSpc>
              <a:spcBef>
                <a:spcPts val="24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Here,</a:t>
            </a:r>
            <a:r>
              <a:rPr sz="20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SSN</a:t>
            </a:r>
            <a:r>
              <a:rPr sz="20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-&gt;</a:t>
            </a:r>
            <a:r>
              <a:rPr sz="20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Emp#</a:t>
            </a:r>
            <a:r>
              <a:rPr sz="20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-&gt;</a:t>
            </a:r>
            <a:r>
              <a:rPr sz="20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Salary</a:t>
            </a:r>
            <a:r>
              <a:rPr sz="20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Emp#</a:t>
            </a:r>
            <a:r>
              <a:rPr sz="20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0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candidate</a:t>
            </a:r>
            <a:r>
              <a:rPr sz="20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333399"/>
                </a:solidFill>
                <a:latin typeface="Arial MT"/>
                <a:cs typeface="Arial MT"/>
              </a:rPr>
              <a:t>key.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8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Normal</a:t>
            </a:r>
            <a:r>
              <a:rPr spc="-35" dirty="0"/>
              <a:t> </a:t>
            </a:r>
            <a:r>
              <a:rPr dirty="0"/>
              <a:t>Forms</a:t>
            </a:r>
            <a:r>
              <a:rPr spc="-20" dirty="0"/>
              <a:t> </a:t>
            </a:r>
            <a:r>
              <a:rPr dirty="0"/>
              <a:t>Defined</a:t>
            </a:r>
            <a:r>
              <a:rPr spc="-30" dirty="0"/>
              <a:t> </a:t>
            </a:r>
            <a:r>
              <a:rPr spc="-10" dirty="0"/>
              <a:t>Informally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640" y="1267312"/>
            <a:ext cx="7410450" cy="29895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676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1</a:t>
            </a:r>
            <a:r>
              <a:rPr sz="2775" baseline="25525" dirty="0">
                <a:solidFill>
                  <a:srgbClr val="333399"/>
                </a:solidFill>
                <a:latin typeface="Arial MT"/>
                <a:cs typeface="Arial MT"/>
              </a:rPr>
              <a:t>st</a:t>
            </a:r>
            <a:r>
              <a:rPr sz="2775" spc="315" baseline="255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normal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form</a:t>
            </a:r>
            <a:endParaRPr sz="2800">
              <a:latin typeface="Arial MT"/>
              <a:cs typeface="Arial MT"/>
            </a:endParaRPr>
          </a:p>
          <a:p>
            <a:pPr marL="768985" lvl="1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89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All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depend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b="1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endParaRPr sz="2600">
              <a:latin typeface="Arial"/>
              <a:cs typeface="Arial"/>
            </a:endParaRPr>
          </a:p>
          <a:p>
            <a:pPr marL="367665" indent="-342265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676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2</a:t>
            </a:r>
            <a:r>
              <a:rPr sz="2775" baseline="25525" dirty="0">
                <a:solidFill>
                  <a:srgbClr val="333399"/>
                </a:solidFill>
                <a:latin typeface="Arial MT"/>
                <a:cs typeface="Arial MT"/>
              </a:rPr>
              <a:t>nd</a:t>
            </a:r>
            <a:r>
              <a:rPr sz="2775" spc="315" baseline="255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normal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form</a:t>
            </a:r>
            <a:endParaRPr sz="2800">
              <a:latin typeface="Arial MT"/>
              <a:cs typeface="Arial MT"/>
            </a:endParaRPr>
          </a:p>
          <a:p>
            <a:pPr marL="768985" lvl="1" indent="-286385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89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All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depend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b="1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whole</a:t>
            </a:r>
            <a:r>
              <a:rPr sz="2600" b="1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endParaRPr sz="2600">
              <a:latin typeface="Arial"/>
              <a:cs typeface="Arial"/>
            </a:endParaRPr>
          </a:p>
          <a:p>
            <a:pPr marL="367665" indent="-342265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676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3</a:t>
            </a:r>
            <a:r>
              <a:rPr sz="2775" baseline="25525" dirty="0">
                <a:solidFill>
                  <a:srgbClr val="333399"/>
                </a:solidFill>
                <a:latin typeface="Arial MT"/>
                <a:cs typeface="Arial MT"/>
              </a:rPr>
              <a:t>rd</a:t>
            </a:r>
            <a:r>
              <a:rPr sz="2775" spc="307" baseline="255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normal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 form</a:t>
            </a:r>
            <a:endParaRPr sz="2800">
              <a:latin typeface="Arial MT"/>
              <a:cs typeface="Arial MT"/>
            </a:endParaRPr>
          </a:p>
          <a:p>
            <a:pPr marL="768985" lvl="1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689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All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depend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nothing</a:t>
            </a:r>
            <a:r>
              <a:rPr sz="26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but</a:t>
            </a:r>
            <a:r>
              <a:rPr sz="2600" b="1" spc="-5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the</a:t>
            </a:r>
            <a:r>
              <a:rPr sz="2600" b="1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800000"/>
                </a:solidFill>
                <a:latin typeface="Arial"/>
                <a:cs typeface="Arial"/>
              </a:rPr>
              <a:t>key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73437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48335" algn="l"/>
              </a:tabLst>
            </a:pPr>
            <a:r>
              <a:rPr spc="-25" dirty="0"/>
              <a:t>4.</a:t>
            </a:r>
            <a:r>
              <a:rPr dirty="0"/>
              <a:t>	General</a:t>
            </a:r>
            <a:r>
              <a:rPr spc="-45" dirty="0"/>
              <a:t> </a:t>
            </a:r>
            <a:r>
              <a:rPr dirty="0"/>
              <a:t>Normal</a:t>
            </a:r>
            <a:r>
              <a:rPr spc="-25" dirty="0"/>
              <a:t> </a:t>
            </a:r>
            <a:r>
              <a:rPr dirty="0"/>
              <a:t>Form</a:t>
            </a:r>
            <a:r>
              <a:rPr spc="-20" dirty="0"/>
              <a:t> </a:t>
            </a:r>
            <a:r>
              <a:rPr spc="-10" dirty="0"/>
              <a:t>Definitions </a:t>
            </a:r>
            <a:r>
              <a:rPr dirty="0"/>
              <a:t>(For</a:t>
            </a:r>
            <a:r>
              <a:rPr spc="-45" dirty="0"/>
              <a:t> </a:t>
            </a:r>
            <a:r>
              <a:rPr dirty="0"/>
              <a:t>Multiple</a:t>
            </a:r>
            <a:r>
              <a:rPr spc="-45" dirty="0"/>
              <a:t> </a:t>
            </a:r>
            <a:r>
              <a:rPr dirty="0"/>
              <a:t>Keys)</a:t>
            </a:r>
            <a:r>
              <a:rPr spc="-3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7816215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4455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above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definitions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consider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primary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key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only</a:t>
            </a: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following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more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general</a:t>
            </a:r>
            <a:r>
              <a:rPr sz="2800" spc="-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definitions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take</a:t>
            </a:r>
            <a:r>
              <a:rPr sz="2800" spc="-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into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account</a:t>
            </a:r>
            <a:r>
              <a:rPr sz="2800" spc="-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relations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with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multiple</a:t>
            </a:r>
            <a:r>
              <a:rPr sz="28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candidate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keys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Any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involved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candidate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key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endParaRPr sz="2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800" i="1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prime</a:t>
            </a:r>
            <a:r>
              <a:rPr sz="2800" i="1" u="sng" spc="-6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 </a:t>
            </a:r>
            <a:r>
              <a:rPr sz="2800" i="1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attribute</a:t>
            </a:r>
            <a:endParaRPr sz="2800">
              <a:latin typeface="Arial"/>
              <a:cs typeface="Arial"/>
            </a:endParaRPr>
          </a:p>
          <a:p>
            <a:pPr marL="355600" marR="1236345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All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other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called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i="1" u="sng" spc="-2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non-</a:t>
            </a:r>
            <a:r>
              <a:rPr sz="2800" i="1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prime</a:t>
            </a:r>
            <a:r>
              <a:rPr sz="2800" i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u="sng" spc="-10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attributes.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71634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01065" algn="l"/>
                <a:tab pos="6311265" algn="l"/>
              </a:tabLst>
            </a:pPr>
            <a:r>
              <a:rPr spc="-25" dirty="0"/>
              <a:t>4.1</a:t>
            </a:r>
            <a:r>
              <a:rPr dirty="0"/>
              <a:t>	General</a:t>
            </a:r>
            <a:r>
              <a:rPr spc="-40" dirty="0"/>
              <a:t> </a:t>
            </a:r>
            <a:r>
              <a:rPr dirty="0"/>
              <a:t>Definition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25" dirty="0"/>
              <a:t>2NF</a:t>
            </a:r>
            <a:r>
              <a:rPr dirty="0"/>
              <a:t>	</a:t>
            </a:r>
            <a:r>
              <a:rPr spc="-20" dirty="0"/>
              <a:t>(For </a:t>
            </a:r>
            <a:r>
              <a:rPr dirty="0"/>
              <a:t>Multiple</a:t>
            </a:r>
            <a:r>
              <a:rPr spc="-45" dirty="0"/>
              <a:t> </a:t>
            </a:r>
            <a:r>
              <a:rPr dirty="0"/>
              <a:t>Candidate</a:t>
            </a:r>
            <a:r>
              <a:rPr spc="-45" dirty="0"/>
              <a:t> </a:t>
            </a:r>
            <a:r>
              <a:rPr spc="-10" dirty="0"/>
              <a:t>Keys)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865122"/>
            <a:ext cx="7825105" cy="4234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schema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second</a:t>
            </a:r>
            <a:r>
              <a:rPr sz="28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sz="28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333399"/>
                </a:solidFill>
                <a:latin typeface="Arial"/>
                <a:cs typeface="Arial"/>
              </a:rPr>
              <a:t>form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(2NF)</a:t>
            </a:r>
            <a:r>
              <a:rPr sz="28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every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non-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prime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fully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functionally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dependent</a:t>
            </a:r>
            <a:r>
              <a:rPr sz="28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every</a:t>
            </a:r>
            <a:r>
              <a:rPr sz="2800" i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key</a:t>
            </a:r>
            <a:r>
              <a:rPr sz="2800" spc="6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endParaRPr sz="2800">
              <a:latin typeface="Arial MT"/>
              <a:cs typeface="Arial MT"/>
            </a:endParaRPr>
          </a:p>
          <a:p>
            <a:pPr marL="454025" indent="-441325" algn="just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45402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Figure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14.12</a:t>
            </a:r>
            <a:r>
              <a:rPr sz="28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FD</a:t>
            </a:r>
            <a:endParaRPr sz="2800">
              <a:latin typeface="Arial MT"/>
              <a:cs typeface="Arial MT"/>
            </a:endParaRPr>
          </a:p>
          <a:p>
            <a:pPr marL="405765" algn="just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County_name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→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Tax_rate</a:t>
            </a:r>
            <a:r>
              <a:rPr sz="2800" spc="295" dirty="0">
                <a:solidFill>
                  <a:srgbClr val="333399"/>
                </a:solidFill>
                <a:latin typeface="Arial MT"/>
                <a:cs typeface="Arial MT"/>
              </a:rPr>
              <a:t> 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violates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2NF.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2800">
              <a:latin typeface="Arial MT"/>
              <a:cs typeface="Arial MT"/>
            </a:endParaRPr>
          </a:p>
          <a:p>
            <a:pPr marL="12700" marR="314325">
              <a:lnSpc>
                <a:spcPct val="118800"/>
              </a:lnSpc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So</a:t>
            </a:r>
            <a:r>
              <a:rPr sz="2800" spc="-1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second</a:t>
            </a:r>
            <a:r>
              <a:rPr sz="2800" spc="-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normalization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converts</a:t>
            </a:r>
            <a:r>
              <a:rPr sz="2800" spc="-10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LOTS</a:t>
            </a:r>
            <a:r>
              <a:rPr sz="2800" spc="-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into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LOTS1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(Property_id#,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County_name,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Lot#,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Area,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Price)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LOTS2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(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County_name,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Tax_rate)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65062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pc="-25" dirty="0"/>
              <a:t>1.1</a:t>
            </a:r>
            <a:r>
              <a:rPr dirty="0"/>
              <a:t>	Semantics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 </a:t>
            </a:r>
            <a:r>
              <a:rPr spc="-10" dirty="0"/>
              <a:t>Relational </a:t>
            </a:r>
            <a:r>
              <a:rPr dirty="0"/>
              <a:t>Attributes</a:t>
            </a:r>
            <a:r>
              <a:rPr spc="-15" dirty="0"/>
              <a:t> </a:t>
            </a:r>
            <a:r>
              <a:rPr dirty="0"/>
              <a:t>must</a:t>
            </a:r>
            <a:r>
              <a:rPr spc="-20" dirty="0"/>
              <a:t> </a:t>
            </a:r>
            <a:r>
              <a:rPr dirty="0"/>
              <a:t>be</a:t>
            </a:r>
            <a:r>
              <a:rPr spc="-10" dirty="0"/>
              <a:t> clear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4582"/>
            <a:ext cx="7974965" cy="450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GUIDELINE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1: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Informally,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should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represent</a:t>
            </a:r>
            <a:r>
              <a:rPr sz="24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one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entity</a:t>
            </a:r>
            <a:r>
              <a:rPr sz="2400" spc="-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sz="24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relationship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instance.</a:t>
            </a:r>
            <a:r>
              <a:rPr sz="24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(Applies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to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individual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relations</a:t>
            </a:r>
            <a:r>
              <a:rPr sz="2400" spc="-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-9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their</a:t>
            </a:r>
            <a:r>
              <a:rPr sz="2400" spc="-9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attributes).</a:t>
            </a:r>
            <a:endParaRPr sz="2400">
              <a:latin typeface="Arial MT"/>
              <a:cs typeface="Arial MT"/>
            </a:endParaRPr>
          </a:p>
          <a:p>
            <a:pPr marL="756285" marR="115570" lvl="1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sz="2200" spc="-8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200" spc="-8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different</a:t>
            </a:r>
            <a:r>
              <a:rPr sz="22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entities</a:t>
            </a:r>
            <a:r>
              <a:rPr sz="2200" spc="-8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(EMPLOYEEs, DEPARTMENTs,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PROJECTs)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should</a:t>
            </a:r>
            <a:r>
              <a:rPr sz="22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not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2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mixed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2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same</a:t>
            </a:r>
            <a:r>
              <a:rPr sz="22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endParaRPr sz="22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53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Only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foreign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keys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should</a:t>
            </a:r>
            <a:r>
              <a:rPr sz="22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used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2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refer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other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entities</a:t>
            </a:r>
            <a:endParaRPr sz="2200">
              <a:latin typeface="Arial MT"/>
              <a:cs typeface="Arial MT"/>
            </a:endParaRPr>
          </a:p>
          <a:p>
            <a:pPr marL="756285" marR="250190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Entity</a:t>
            </a:r>
            <a:r>
              <a:rPr sz="22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relationship</a:t>
            </a:r>
            <a:r>
              <a:rPr sz="22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should</a:t>
            </a:r>
            <a:r>
              <a:rPr sz="22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2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kept</a:t>
            </a:r>
            <a:r>
              <a:rPr sz="22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apart</a:t>
            </a:r>
            <a:r>
              <a:rPr sz="22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as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much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possible.</a:t>
            </a:r>
            <a:endParaRPr sz="2200">
              <a:latin typeface="Arial MT"/>
              <a:cs typeface="Arial MT"/>
            </a:endParaRPr>
          </a:p>
          <a:p>
            <a:pPr marL="355600" marR="424815" indent="-342900" algn="just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Bottom</a:t>
            </a:r>
            <a:r>
              <a:rPr sz="2400" u="sng" spc="-4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 </a:t>
            </a:r>
            <a:r>
              <a:rPr sz="2400" u="sng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Line: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Design</a:t>
            </a:r>
            <a:r>
              <a:rPr sz="2400" i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i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schema</a:t>
            </a:r>
            <a:r>
              <a:rPr sz="2400" i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that</a:t>
            </a:r>
            <a:r>
              <a:rPr sz="2400" i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can</a:t>
            </a:r>
            <a:r>
              <a:rPr sz="2400" i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sz="2400" i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333399"/>
                </a:solidFill>
                <a:latin typeface="Arial"/>
                <a:cs typeface="Arial"/>
              </a:rPr>
              <a:t>explained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easily</a:t>
            </a:r>
            <a:r>
              <a:rPr sz="2400" i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sz="2400" i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by</a:t>
            </a:r>
            <a:r>
              <a:rPr sz="2400" i="1" spc="-6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relation.</a:t>
            </a:r>
            <a:r>
              <a:rPr sz="2400" i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400" i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semantics</a:t>
            </a:r>
            <a:r>
              <a:rPr sz="2400" i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i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333399"/>
                </a:solidFill>
                <a:latin typeface="Arial"/>
                <a:cs typeface="Arial"/>
              </a:rPr>
              <a:t>attributes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should</a:t>
            </a:r>
            <a:r>
              <a:rPr sz="2400" i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be</a:t>
            </a:r>
            <a:r>
              <a:rPr sz="2400" i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easy</a:t>
            </a:r>
            <a:r>
              <a:rPr sz="2400" i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to</a:t>
            </a:r>
            <a:r>
              <a:rPr sz="2400" i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i="1" spc="-10" dirty="0">
                <a:solidFill>
                  <a:srgbClr val="333399"/>
                </a:solidFill>
                <a:latin typeface="Arial"/>
                <a:cs typeface="Arial"/>
              </a:rPr>
              <a:t>interpret.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61226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4.2</a:t>
            </a:r>
            <a:r>
              <a:rPr spc="-35" dirty="0"/>
              <a:t> </a:t>
            </a:r>
            <a:r>
              <a:rPr dirty="0"/>
              <a:t>General</a:t>
            </a:r>
            <a:r>
              <a:rPr spc="-20" dirty="0"/>
              <a:t> </a:t>
            </a:r>
            <a:r>
              <a:rPr dirty="0"/>
              <a:t>Definition</a:t>
            </a:r>
            <a:r>
              <a:rPr spc="-5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Third </a:t>
            </a:r>
            <a:r>
              <a:rPr dirty="0"/>
              <a:t>Normal</a:t>
            </a:r>
            <a:r>
              <a:rPr spc="-40" dirty="0"/>
              <a:t> </a:t>
            </a:r>
            <a:r>
              <a:rPr spc="-20" dirty="0"/>
              <a:t>Form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8214359" cy="483337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000" spc="-10" dirty="0">
                <a:solidFill>
                  <a:srgbClr val="333399"/>
                </a:solidFill>
                <a:latin typeface="Arial MT"/>
                <a:cs typeface="Arial MT"/>
              </a:rPr>
              <a:t>Definition:</a:t>
            </a:r>
            <a:endParaRPr sz="2000" dirty="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Superkey</a:t>
            </a:r>
            <a:r>
              <a:rPr sz="20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schema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sz="20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-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set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attributes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contains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(key is also a super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key,superkey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me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kuch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attributes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vo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bhi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hote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h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jo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key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ke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sath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milkar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relation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ko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define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kar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sakte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h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usme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primary key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hogi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hi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hogi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agar koi attribute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hata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de to bhi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vo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super key agar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vo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relation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ko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define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kar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paae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agar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hatane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ke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baad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relation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ko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define nahi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kar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paae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to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vo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super key nahi </a:t>
            </a:r>
            <a:r>
              <a:rPr lang="en-US" sz="2000" spc="-50" dirty="0" err="1" smtClean="0">
                <a:solidFill>
                  <a:srgbClr val="800000"/>
                </a:solidFill>
                <a:latin typeface="Arial MT"/>
                <a:cs typeface="Arial MT"/>
              </a:rPr>
              <a:t>hogi</a:t>
            </a:r>
            <a:r>
              <a:rPr lang="en-US" sz="2000" spc="-50" dirty="0" smtClean="0">
                <a:solidFill>
                  <a:srgbClr val="800000"/>
                </a:solidFill>
                <a:latin typeface="Arial MT"/>
                <a:cs typeface="Arial MT"/>
              </a:rPr>
              <a:t> )</a:t>
            </a:r>
            <a:endParaRPr sz="2000" dirty="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schema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in 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third</a:t>
            </a: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normal</a:t>
            </a:r>
            <a:r>
              <a:rPr sz="20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form</a:t>
            </a:r>
            <a:r>
              <a:rPr sz="2000" b="1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800000"/>
                </a:solidFill>
                <a:latin typeface="Arial"/>
                <a:cs typeface="Arial"/>
              </a:rPr>
              <a:t>(3NF)</a:t>
            </a:r>
            <a:endParaRPr sz="2000" dirty="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whenever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FD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X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→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holds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R,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then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either:</a:t>
            </a:r>
            <a:endParaRPr sz="2000" dirty="0">
              <a:latin typeface="Arial MT"/>
              <a:cs typeface="Arial MT"/>
            </a:endParaRPr>
          </a:p>
          <a:p>
            <a:pPr marL="1155065" lvl="2" indent="-227965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(a)</a:t>
            </a:r>
            <a:r>
              <a:rPr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X</a:t>
            </a:r>
            <a:r>
              <a:rPr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superkey</a:t>
            </a:r>
            <a:r>
              <a:rPr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R,</a:t>
            </a:r>
            <a:r>
              <a:rPr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pc="-25" dirty="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endParaRPr dirty="0">
              <a:latin typeface="Arial MT"/>
              <a:cs typeface="Arial MT"/>
            </a:endParaRPr>
          </a:p>
          <a:p>
            <a:pPr marL="1155065" lvl="2" indent="-22796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(b)</a:t>
            </a:r>
            <a:r>
              <a:rPr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prime</a:t>
            </a:r>
            <a:r>
              <a:rPr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pc="-50" dirty="0">
                <a:solidFill>
                  <a:srgbClr val="333399"/>
                </a:solidFill>
                <a:latin typeface="Arial MT"/>
                <a:cs typeface="Arial MT"/>
              </a:rPr>
              <a:t> R</a:t>
            </a:r>
            <a:endParaRPr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5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LOTS1</a:t>
            </a:r>
            <a:r>
              <a:rPr sz="20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sz="20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violates</a:t>
            </a:r>
            <a:r>
              <a:rPr sz="20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3NF</a:t>
            </a:r>
            <a:r>
              <a:rPr sz="20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 MT"/>
                <a:cs typeface="Arial MT"/>
              </a:rPr>
              <a:t>because</a:t>
            </a:r>
            <a:endParaRPr sz="2000" dirty="0">
              <a:latin typeface="Arial MT"/>
              <a:cs typeface="Arial MT"/>
            </a:endParaRPr>
          </a:p>
          <a:p>
            <a:pPr marL="12700" marR="1069975">
              <a:lnSpc>
                <a:spcPct val="100000"/>
              </a:lnSpc>
              <a:spcBef>
                <a:spcPts val="675"/>
              </a:spcBef>
              <a:tabLst>
                <a:tab pos="2522220" algn="l"/>
              </a:tabLst>
            </a:pP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Area</a:t>
            </a:r>
            <a:r>
              <a:rPr sz="20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→</a:t>
            </a:r>
            <a:r>
              <a:rPr sz="20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Price</a:t>
            </a:r>
            <a:r>
              <a:rPr sz="20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333399"/>
                </a:solidFill>
                <a:latin typeface="Arial MT"/>
                <a:cs typeface="Arial MT"/>
              </a:rPr>
              <a:t>;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	and</a:t>
            </a:r>
            <a:r>
              <a:rPr sz="20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Area</a:t>
            </a:r>
            <a:r>
              <a:rPr sz="20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0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not</a:t>
            </a:r>
            <a:r>
              <a:rPr sz="20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0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superkey</a:t>
            </a:r>
            <a:r>
              <a:rPr sz="20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333399"/>
                </a:solidFill>
                <a:latin typeface="Arial MT"/>
                <a:cs typeface="Arial MT"/>
              </a:rPr>
              <a:t>in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LOTS1.</a:t>
            </a:r>
            <a:r>
              <a:rPr sz="20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(see</a:t>
            </a:r>
            <a:r>
              <a:rPr sz="20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99"/>
                </a:solidFill>
                <a:latin typeface="Arial MT"/>
                <a:cs typeface="Arial MT"/>
              </a:rPr>
              <a:t>Figure</a:t>
            </a:r>
            <a:r>
              <a:rPr sz="20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333399"/>
                </a:solidFill>
                <a:latin typeface="Arial MT"/>
                <a:cs typeface="Arial MT"/>
              </a:rPr>
              <a:t>14.12).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-91313"/>
            <a:ext cx="65252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845560" algn="l"/>
              </a:tabLst>
            </a:pPr>
            <a:r>
              <a:rPr dirty="0"/>
              <a:t>4.3</a:t>
            </a:r>
            <a:r>
              <a:rPr spc="-30" dirty="0"/>
              <a:t> </a:t>
            </a:r>
            <a:r>
              <a:rPr dirty="0"/>
              <a:t>Interpreting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General </a:t>
            </a:r>
            <a:r>
              <a:rPr dirty="0"/>
              <a:t>Definition</a:t>
            </a:r>
            <a:r>
              <a:rPr spc="-4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Third</a:t>
            </a:r>
            <a:r>
              <a:rPr dirty="0"/>
              <a:t>	Normal</a:t>
            </a:r>
            <a:r>
              <a:rPr spc="-60" dirty="0"/>
              <a:t> </a:t>
            </a:r>
            <a:r>
              <a:rPr spc="-20" dirty="0"/>
              <a:t>Form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617" y="1166523"/>
            <a:ext cx="8204200" cy="52171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5080" indent="-342265" algn="just">
              <a:lnSpc>
                <a:spcPct val="109400"/>
              </a:lnSpc>
              <a:spcBef>
                <a:spcPts val="459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4699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Consider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2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conditions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Definition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3NF: 	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schema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third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normal</a:t>
            </a:r>
            <a:r>
              <a:rPr sz="2600" b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form</a:t>
            </a:r>
            <a:r>
              <a:rPr sz="2600" b="1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(3NF)</a:t>
            </a:r>
            <a:r>
              <a:rPr sz="2600" b="1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if 	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whenever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FD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X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→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holds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R,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then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either:</a:t>
            </a:r>
            <a:endParaRPr sz="2600">
              <a:latin typeface="Arial MT"/>
              <a:cs typeface="Arial MT"/>
            </a:endParaRPr>
          </a:p>
          <a:p>
            <a:pPr marL="1155065" lvl="1" indent="-227965" algn="just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(a)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X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superkey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R,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endParaRPr sz="2400">
              <a:latin typeface="Arial MT"/>
              <a:cs typeface="Arial MT"/>
            </a:endParaRPr>
          </a:p>
          <a:p>
            <a:pPr marL="1155065" lvl="1" indent="-227965" algn="just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(b)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prime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R</a:t>
            </a:r>
            <a:endParaRPr sz="2400">
              <a:latin typeface="Arial MT"/>
              <a:cs typeface="Arial MT"/>
            </a:endParaRPr>
          </a:p>
          <a:p>
            <a:pPr marL="354965" indent="-342265" algn="just">
              <a:lnSpc>
                <a:spcPct val="100000"/>
              </a:lnSpc>
              <a:spcBef>
                <a:spcPts val="65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Condition</a:t>
            </a:r>
            <a:r>
              <a:rPr sz="28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(a)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catches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two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types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violations</a:t>
            </a:r>
            <a:r>
              <a:rPr sz="28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0" dirty="0">
                <a:solidFill>
                  <a:srgbClr val="333399"/>
                </a:solidFill>
                <a:latin typeface="Arial MT"/>
                <a:cs typeface="Arial MT"/>
              </a:rPr>
              <a:t>:</a:t>
            </a:r>
            <a:endParaRPr sz="2800">
              <a:latin typeface="Arial MT"/>
              <a:cs typeface="Arial MT"/>
            </a:endParaRPr>
          </a:p>
          <a:p>
            <a:pPr marL="12700" marR="135890" indent="914400">
              <a:lnSpc>
                <a:spcPct val="100200"/>
              </a:lnSpc>
              <a:spcBef>
                <a:spcPts val="670"/>
              </a:spcBef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-</a:t>
            </a:r>
            <a:r>
              <a:rPr sz="28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one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where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prime</a:t>
            </a:r>
            <a:r>
              <a:rPr sz="24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sz="24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functionally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determines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non-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prime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attribute.</a:t>
            </a:r>
            <a:r>
              <a:rPr sz="24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This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catches</a:t>
            </a:r>
            <a:r>
              <a:rPr sz="24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2NF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violations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due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to non-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full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functional</a:t>
            </a:r>
            <a:r>
              <a:rPr sz="24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dependencies.</a:t>
            </a:r>
            <a:endParaRPr sz="2400">
              <a:latin typeface="Arial MT"/>
              <a:cs typeface="Arial MT"/>
            </a:endParaRPr>
          </a:p>
          <a:p>
            <a:pPr marL="12700" marR="677545" indent="9144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-second,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where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non-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prime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sz="24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functionally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determines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non-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prime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attribute.</a:t>
            </a:r>
            <a:r>
              <a:rPr sz="24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This</a:t>
            </a:r>
            <a:r>
              <a:rPr sz="24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catches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3NF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violations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due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transitive</a:t>
            </a:r>
            <a:r>
              <a:rPr sz="24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dependency.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72110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845560" algn="l"/>
              </a:tabLst>
            </a:pPr>
            <a:r>
              <a:rPr dirty="0"/>
              <a:t>4.3</a:t>
            </a:r>
            <a:r>
              <a:rPr spc="-30" dirty="0"/>
              <a:t> </a:t>
            </a:r>
            <a:r>
              <a:rPr dirty="0"/>
              <a:t>Interpreting</a:t>
            </a:r>
            <a:r>
              <a:rPr spc="-4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General </a:t>
            </a:r>
            <a:r>
              <a:rPr dirty="0"/>
              <a:t>Definition</a:t>
            </a:r>
            <a:r>
              <a:rPr spc="-4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Third</a:t>
            </a:r>
            <a:r>
              <a:rPr dirty="0"/>
              <a:t>	Normal</a:t>
            </a:r>
            <a:r>
              <a:rPr spc="-40" dirty="0"/>
              <a:t> </a:t>
            </a:r>
            <a:r>
              <a:rPr dirty="0"/>
              <a:t>Form</a:t>
            </a:r>
            <a:r>
              <a:rPr spc="-2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5991" y="1511249"/>
            <a:ext cx="8131809" cy="4660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ALTERNATIVE</a:t>
            </a:r>
            <a:r>
              <a:rPr sz="20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DEFINITION</a:t>
            </a:r>
            <a:r>
              <a:rPr sz="20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000" b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3NF:</a:t>
            </a:r>
            <a:r>
              <a:rPr sz="200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We</a:t>
            </a:r>
            <a:r>
              <a:rPr sz="2000" b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can</a:t>
            </a:r>
            <a:r>
              <a:rPr sz="20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restate</a:t>
            </a:r>
            <a:r>
              <a:rPr sz="2000" b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99"/>
                </a:solidFill>
                <a:latin typeface="Arial"/>
                <a:cs typeface="Arial"/>
              </a:rPr>
              <a:t>definition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b="1" spc="-25" dirty="0">
                <a:solidFill>
                  <a:srgbClr val="333399"/>
                </a:solidFill>
                <a:latin typeface="Arial"/>
                <a:cs typeface="Arial"/>
              </a:rPr>
              <a:t>as:</a:t>
            </a:r>
            <a:endParaRPr sz="2000">
              <a:latin typeface="Arial"/>
              <a:cs typeface="Arial"/>
            </a:endParaRPr>
          </a:p>
          <a:p>
            <a:pPr marL="469900" marR="55753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sz="24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schema</a:t>
            </a:r>
            <a:r>
              <a:rPr sz="24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4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4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third</a:t>
            </a:r>
            <a:r>
              <a:rPr sz="2400" b="1" spc="-6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normal</a:t>
            </a:r>
            <a:r>
              <a:rPr sz="2400" b="1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form</a:t>
            </a:r>
            <a:r>
              <a:rPr sz="2400" b="1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800000"/>
                </a:solidFill>
                <a:latin typeface="Arial"/>
                <a:cs typeface="Arial"/>
              </a:rPr>
              <a:t>(3NF)</a:t>
            </a:r>
            <a:r>
              <a:rPr sz="2400" b="1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800000"/>
                </a:solidFill>
                <a:latin typeface="Arial MT"/>
                <a:cs typeface="Arial MT"/>
              </a:rPr>
              <a:t>if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every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800000"/>
                </a:solidFill>
                <a:latin typeface="Arial MT"/>
                <a:cs typeface="Arial MT"/>
              </a:rPr>
              <a:t>non-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prime</a:t>
            </a:r>
            <a:r>
              <a:rPr sz="24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4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meets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both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Arial MT"/>
                <a:cs typeface="Arial MT"/>
              </a:rPr>
              <a:t>these conditions: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It</a:t>
            </a:r>
            <a:r>
              <a:rPr sz="24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fully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functionally</a:t>
            </a:r>
            <a:r>
              <a:rPr sz="24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dependent</a:t>
            </a:r>
            <a:r>
              <a:rPr sz="24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every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sz="24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R</a:t>
            </a:r>
            <a:endParaRPr sz="2400">
              <a:latin typeface="Arial MT"/>
              <a:cs typeface="Arial MT"/>
            </a:endParaRPr>
          </a:p>
          <a:p>
            <a:pPr marL="469900" marR="351790" lvl="1" indent="286385">
              <a:lnSpc>
                <a:spcPct val="110100"/>
              </a:lnSpc>
              <a:spcBef>
                <a:spcPts val="284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It</a:t>
            </a:r>
            <a:r>
              <a:rPr sz="24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800000"/>
                </a:solidFill>
                <a:latin typeface="Arial MT"/>
                <a:cs typeface="Arial MT"/>
              </a:rPr>
              <a:t>non-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transitively</a:t>
            </a:r>
            <a:r>
              <a:rPr sz="24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dependent</a:t>
            </a:r>
            <a:r>
              <a:rPr sz="24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every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4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800000"/>
                </a:solidFill>
                <a:latin typeface="Arial MT"/>
                <a:cs typeface="Arial MT"/>
              </a:rPr>
              <a:t>R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Note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4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stated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this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way,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4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sz="24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4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3NF</a:t>
            </a:r>
            <a:r>
              <a:rPr sz="24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also</a:t>
            </a:r>
            <a:r>
              <a:rPr sz="24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800000"/>
                </a:solidFill>
                <a:latin typeface="Arial MT"/>
                <a:cs typeface="Arial MT"/>
              </a:rPr>
              <a:t>meets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4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requirements</a:t>
            </a:r>
            <a:r>
              <a:rPr sz="24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4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800000"/>
                </a:solidFill>
                <a:latin typeface="Arial MT"/>
                <a:cs typeface="Arial MT"/>
              </a:rPr>
              <a:t>2NF.</a:t>
            </a:r>
            <a:endParaRPr sz="2400">
              <a:latin typeface="Arial MT"/>
              <a:cs typeface="Arial MT"/>
            </a:endParaRPr>
          </a:p>
          <a:p>
            <a:pPr marL="355600" marR="325755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condition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(b)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last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slide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takes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care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dependencies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sz="24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33"/>
                </a:solidFill>
                <a:latin typeface="Arial MT"/>
                <a:cs typeface="Arial MT"/>
              </a:rPr>
              <a:t>“slip</a:t>
            </a:r>
            <a:r>
              <a:rPr sz="2400" spc="-80" dirty="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33"/>
                </a:solidFill>
                <a:latin typeface="Arial MT"/>
                <a:cs typeface="Arial MT"/>
              </a:rPr>
              <a:t>through”</a:t>
            </a:r>
            <a:r>
              <a:rPr sz="2400" spc="-85" dirty="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33"/>
                </a:solidFill>
                <a:latin typeface="Arial MT"/>
                <a:cs typeface="Arial MT"/>
              </a:rPr>
              <a:t>(are</a:t>
            </a:r>
            <a:r>
              <a:rPr sz="2400" spc="-90" dirty="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33"/>
                </a:solidFill>
                <a:latin typeface="Arial MT"/>
                <a:cs typeface="Arial MT"/>
              </a:rPr>
              <a:t>allowable</a:t>
            </a:r>
            <a:r>
              <a:rPr sz="2400" spc="-40" dirty="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33"/>
                </a:solidFill>
                <a:latin typeface="Arial MT"/>
                <a:cs typeface="Arial MT"/>
              </a:rPr>
              <a:t>to)</a:t>
            </a:r>
            <a:r>
              <a:rPr sz="2400" spc="-100" dirty="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990033"/>
                </a:solidFill>
                <a:latin typeface="Arial MT"/>
                <a:cs typeface="Arial MT"/>
              </a:rPr>
              <a:t>3NF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but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“caught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by”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BCNF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which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we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discuss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next.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8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</a:t>
            </a:r>
            <a:r>
              <a:rPr spc="-5" dirty="0"/>
              <a:t> </a:t>
            </a:r>
            <a:r>
              <a:rPr dirty="0"/>
              <a:t>BCNF </a:t>
            </a:r>
            <a:r>
              <a:rPr spc="-10" dirty="0"/>
              <a:t>(Boyce-</a:t>
            </a:r>
            <a:r>
              <a:rPr dirty="0"/>
              <a:t>Codd</a:t>
            </a:r>
            <a:r>
              <a:rPr spc="-15" dirty="0"/>
              <a:t> </a:t>
            </a:r>
            <a:r>
              <a:rPr dirty="0"/>
              <a:t>Normal</a:t>
            </a:r>
            <a:r>
              <a:rPr spc="-15" dirty="0"/>
              <a:t> </a:t>
            </a:r>
            <a:r>
              <a:rPr spc="-10" dirty="0"/>
              <a:t>Form)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4582"/>
            <a:ext cx="8094345" cy="451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schema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b="1" spc="-30" dirty="0">
                <a:solidFill>
                  <a:srgbClr val="333399"/>
                </a:solidFill>
                <a:latin typeface="Arial"/>
                <a:cs typeface="Arial"/>
              </a:rPr>
              <a:t>Boyce-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Codd</a:t>
            </a:r>
            <a:r>
              <a:rPr sz="240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Normal</a:t>
            </a:r>
            <a:r>
              <a:rPr sz="24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333399"/>
                </a:solidFill>
                <a:latin typeface="Arial"/>
                <a:cs typeface="Arial"/>
              </a:rPr>
              <a:t>Form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(BCNF)</a:t>
            </a:r>
            <a:r>
              <a:rPr sz="24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whenever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FD</a:t>
            </a:r>
            <a:r>
              <a:rPr sz="2400" b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24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→</a:t>
            </a:r>
            <a:r>
              <a:rPr sz="2800" b="1" spc="-1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holds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R,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then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X</a:t>
            </a:r>
            <a:r>
              <a:rPr sz="2400" b="1" spc="-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is</a:t>
            </a:r>
            <a:r>
              <a:rPr sz="2400" b="1" spc="-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superkey</a:t>
            </a:r>
            <a:r>
              <a:rPr sz="2400" b="1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endParaRPr sz="2400">
              <a:latin typeface="Arial MT"/>
              <a:cs typeface="Arial MT"/>
            </a:endParaRPr>
          </a:p>
          <a:p>
            <a:pPr marL="355600" marR="448945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normal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form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strictly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stronger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than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previous 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one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Every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2NF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1NF</a:t>
            </a:r>
            <a:endParaRPr sz="22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Every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3NF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2NF</a:t>
            </a:r>
            <a:endParaRPr sz="22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Every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BCNF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800000"/>
                </a:solidFill>
                <a:latin typeface="Arial MT"/>
                <a:cs typeface="Arial MT"/>
              </a:rPr>
              <a:t>3NF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There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exist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relations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3NF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but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not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BCNF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Hence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BCNF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considered</a:t>
            </a:r>
            <a:r>
              <a:rPr sz="24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33"/>
                </a:solidFill>
                <a:latin typeface="Arial MT"/>
                <a:cs typeface="Arial MT"/>
              </a:rPr>
              <a:t>stronger</a:t>
            </a:r>
            <a:r>
              <a:rPr sz="2400" spc="-40" dirty="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33"/>
                </a:solidFill>
                <a:latin typeface="Arial MT"/>
                <a:cs typeface="Arial MT"/>
              </a:rPr>
              <a:t>form</a:t>
            </a:r>
            <a:r>
              <a:rPr sz="2400" spc="-60" dirty="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90033"/>
                </a:solidFill>
                <a:latin typeface="Arial MT"/>
                <a:cs typeface="Arial MT"/>
              </a:rPr>
              <a:t>of</a:t>
            </a:r>
            <a:r>
              <a:rPr sz="2400" spc="-55" dirty="0">
                <a:solidFill>
                  <a:srgbClr val="990033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990033"/>
                </a:solidFill>
                <a:latin typeface="Arial MT"/>
                <a:cs typeface="Arial MT"/>
              </a:rPr>
              <a:t>3NF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goal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have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BCNF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(or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3NF)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4822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Figure</a:t>
            </a:r>
            <a:r>
              <a:rPr spc="-5" dirty="0"/>
              <a:t> </a:t>
            </a:r>
            <a:r>
              <a:rPr dirty="0"/>
              <a:t>14.13 </a:t>
            </a:r>
            <a:r>
              <a:rPr spc="-10" dirty="0"/>
              <a:t>Boyce-</a:t>
            </a:r>
            <a:r>
              <a:rPr dirty="0"/>
              <a:t>Codd</a:t>
            </a:r>
            <a:r>
              <a:rPr spc="-20" dirty="0"/>
              <a:t> </a:t>
            </a:r>
            <a:r>
              <a:rPr spc="-10" dirty="0"/>
              <a:t>normal </a:t>
            </a:r>
            <a:r>
              <a:rPr spc="-20" dirty="0"/>
              <a:t>form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702" y="1862854"/>
            <a:ext cx="5556401" cy="44344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27703" y="5513019"/>
            <a:ext cx="3771265" cy="78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44165" algn="r">
              <a:lnSpc>
                <a:spcPct val="99600"/>
              </a:lnSpc>
              <a:spcBef>
                <a:spcPts val="100"/>
              </a:spcBef>
            </a:pPr>
            <a:r>
              <a:rPr sz="1000" b="1" dirty="0">
                <a:latin typeface="Verdana"/>
                <a:cs typeface="Verdana"/>
              </a:rPr>
              <a:t>Figure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14.13 </a:t>
            </a:r>
            <a:r>
              <a:rPr sz="1000" spc="-10" dirty="0">
                <a:latin typeface="Verdana"/>
                <a:cs typeface="Verdana"/>
              </a:rPr>
              <a:t>Boyce-</a:t>
            </a:r>
            <a:r>
              <a:rPr sz="1000" dirty="0">
                <a:latin typeface="Verdana"/>
                <a:cs typeface="Verdana"/>
              </a:rPr>
              <a:t>Codd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normal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form.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(a)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BCNF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normalization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of </a:t>
            </a:r>
            <a:r>
              <a:rPr sz="1000" dirty="0">
                <a:latin typeface="Verdana"/>
                <a:cs typeface="Verdana"/>
              </a:rPr>
              <a:t>LOTS1A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functional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dependency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FD2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being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lost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in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decomposition.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(b)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schematic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relation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FDs;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it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is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3NF,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but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BCNF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due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f.d.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dirty="0">
                <a:latin typeface="Arial MT"/>
                <a:cs typeface="Arial MT"/>
              </a:rPr>
              <a:t>→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25" dirty="0">
                <a:latin typeface="Verdana"/>
                <a:cs typeface="Verdana"/>
              </a:rPr>
              <a:t>B.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72167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Figure</a:t>
            </a:r>
            <a:r>
              <a:rPr spc="-30" dirty="0"/>
              <a:t> </a:t>
            </a:r>
            <a:r>
              <a:rPr dirty="0"/>
              <a:t>14.14</a:t>
            </a:r>
            <a:r>
              <a:rPr spc="-1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relation</a:t>
            </a:r>
            <a:r>
              <a:rPr spc="-15" dirty="0"/>
              <a:t> </a:t>
            </a:r>
            <a:r>
              <a:rPr dirty="0"/>
              <a:t>TEACH</a:t>
            </a:r>
            <a:r>
              <a:rPr spc="-15" dirty="0"/>
              <a:t> </a:t>
            </a:r>
            <a:r>
              <a:rPr spc="-20" dirty="0"/>
              <a:t>that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3NF</a:t>
            </a:r>
            <a:r>
              <a:rPr spc="-5" dirty="0"/>
              <a:t> </a:t>
            </a:r>
            <a:r>
              <a:rPr dirty="0"/>
              <a:t>but</a:t>
            </a:r>
            <a:r>
              <a:rPr spc="-5" dirty="0"/>
              <a:t> </a:t>
            </a:r>
            <a:r>
              <a:rPr dirty="0"/>
              <a:t>not</a:t>
            </a:r>
            <a:r>
              <a:rPr spc="-1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spc="-20" dirty="0"/>
              <a:t>BCNF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2461" y="5132070"/>
            <a:ext cx="202247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6805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Verdana"/>
                <a:cs typeface="Verdana"/>
              </a:rPr>
              <a:t>Figure</a:t>
            </a:r>
            <a:r>
              <a:rPr sz="1000" b="1" spc="-3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14.14</a:t>
            </a:r>
            <a:endParaRPr sz="1000">
              <a:latin typeface="Verdana"/>
              <a:cs typeface="Verdana"/>
            </a:endParaRPr>
          </a:p>
          <a:p>
            <a:pPr marR="8890" algn="r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relation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TEACH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that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is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3NF</a:t>
            </a:r>
            <a:endParaRPr sz="10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but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not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BCNF.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970" y="2086905"/>
            <a:ext cx="4407622" cy="3594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31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Achieving</a:t>
            </a:r>
            <a:r>
              <a:rPr spc="-5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BCNF</a:t>
            </a:r>
            <a:r>
              <a:rPr spc="-20" dirty="0"/>
              <a:t> </a:t>
            </a:r>
            <a:r>
              <a:rPr spc="-25" dirty="0"/>
              <a:t>by </a:t>
            </a:r>
            <a:r>
              <a:rPr dirty="0"/>
              <a:t>Decomposition</a:t>
            </a:r>
            <a:r>
              <a:rPr spc="-7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81363"/>
            <a:ext cx="8012430" cy="3985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Two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FDs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exist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sz="2400" spc="-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TEACH: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26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fd1:</a:t>
            </a:r>
            <a:r>
              <a:rPr sz="22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{</a:t>
            </a:r>
            <a:r>
              <a:rPr sz="22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student,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course}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-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&gt;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instructor</a:t>
            </a:r>
            <a:endParaRPr sz="22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2608580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fd2:</a:t>
            </a:r>
            <a:r>
              <a:rPr sz="22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instructor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-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&gt;</a:t>
            </a:r>
            <a:r>
              <a:rPr sz="22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course</a:t>
            </a:r>
            <a:endParaRPr sz="2200">
              <a:latin typeface="Arial MT"/>
              <a:cs typeface="Arial MT"/>
            </a:endParaRPr>
          </a:p>
          <a:p>
            <a:pPr marL="354965" indent="-342265">
              <a:lnSpc>
                <a:spcPts val="2735"/>
              </a:lnSpc>
              <a:spcBef>
                <a:spcPts val="29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{student,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course}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candidate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key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this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595"/>
              </a:lnSpc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dependencies</a:t>
            </a:r>
            <a:r>
              <a:rPr sz="24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shown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follow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pattern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Figure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14.13</a:t>
            </a:r>
            <a:r>
              <a:rPr sz="2400" spc="-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(b).</a:t>
            </a:r>
            <a:endParaRPr sz="24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259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</a:tabLst>
            </a:pP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So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this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2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2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3NF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but</a:t>
            </a:r>
            <a:r>
              <a:rPr sz="2200" i="1" spc="-3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not</a:t>
            </a:r>
            <a:r>
              <a:rPr sz="2200" i="1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in</a:t>
            </a:r>
            <a:r>
              <a:rPr sz="2200" i="1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800000"/>
                </a:solidFill>
                <a:latin typeface="Arial MT"/>
                <a:cs typeface="Arial MT"/>
              </a:rPr>
              <a:t>BCNF</a:t>
            </a:r>
            <a:endParaRPr sz="2200">
              <a:latin typeface="Arial MT"/>
              <a:cs typeface="Arial MT"/>
            </a:endParaRPr>
          </a:p>
          <a:p>
            <a:pPr marL="355600" marR="5080" indent="-342900">
              <a:lnSpc>
                <a:spcPct val="9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NOT</a:t>
            </a:r>
            <a:r>
              <a:rPr sz="2400" b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BCNF</a:t>
            </a:r>
            <a:r>
              <a:rPr sz="2400" spc="-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should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decomposed</a:t>
            </a:r>
            <a:r>
              <a:rPr sz="2400" spc="-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so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to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meet</a:t>
            </a:r>
            <a:r>
              <a:rPr sz="2400" spc="-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this</a:t>
            </a:r>
            <a:r>
              <a:rPr sz="24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property,</a:t>
            </a:r>
            <a:r>
              <a:rPr sz="2400" spc="-8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while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possibly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forgoing</a:t>
            </a:r>
            <a:r>
              <a:rPr sz="24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preservation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all</a:t>
            </a:r>
            <a:r>
              <a:rPr sz="2400" spc="-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functional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dependencies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decomposed</a:t>
            </a:r>
            <a:r>
              <a:rPr sz="24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relations.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31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Achieving</a:t>
            </a:r>
            <a:r>
              <a:rPr spc="-5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BCNF</a:t>
            </a:r>
            <a:r>
              <a:rPr spc="-20" dirty="0"/>
              <a:t> </a:t>
            </a:r>
            <a:r>
              <a:rPr spc="-25" dirty="0"/>
              <a:t>by </a:t>
            </a:r>
            <a:r>
              <a:rPr dirty="0"/>
              <a:t>Decomposition</a:t>
            </a:r>
            <a:r>
              <a:rPr spc="-7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4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Three</a:t>
            </a:r>
            <a:r>
              <a:rPr spc="-60" dirty="0"/>
              <a:t> </a:t>
            </a:r>
            <a:r>
              <a:rPr dirty="0"/>
              <a:t>possible</a:t>
            </a:r>
            <a:r>
              <a:rPr spc="-40" dirty="0"/>
              <a:t> </a:t>
            </a:r>
            <a:r>
              <a:rPr dirty="0"/>
              <a:t>decompositions</a:t>
            </a:r>
            <a:r>
              <a:rPr spc="-65" dirty="0"/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dirty="0"/>
              <a:t>relation</a:t>
            </a:r>
            <a:r>
              <a:rPr spc="-50" dirty="0"/>
              <a:t> </a:t>
            </a:r>
            <a:r>
              <a:rPr spc="-10" dirty="0"/>
              <a:t>TEACH</a:t>
            </a: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D1: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{</a:t>
            </a:r>
            <a:r>
              <a:rPr sz="2000" u="sng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 MT"/>
                <a:cs typeface="Arial MT"/>
              </a:rPr>
              <a:t>student,</a:t>
            </a:r>
            <a:r>
              <a:rPr sz="2000" u="sng" spc="-6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 MT"/>
                <a:cs typeface="Arial MT"/>
              </a:rPr>
              <a:t>instructor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}</a:t>
            </a:r>
            <a:r>
              <a:rPr sz="20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{</a:t>
            </a:r>
            <a:r>
              <a:rPr sz="2000" u="sng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 MT"/>
                <a:cs typeface="Arial MT"/>
              </a:rPr>
              <a:t>student,</a:t>
            </a:r>
            <a:r>
              <a:rPr sz="2000" u="sng" spc="-6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spc="-1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 MT"/>
                <a:cs typeface="Arial MT"/>
              </a:rPr>
              <a:t>course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D2: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{course,</a:t>
            </a:r>
            <a:r>
              <a:rPr sz="20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u="sng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 MT"/>
                <a:cs typeface="Arial MT"/>
              </a:rPr>
              <a:t>instructor</a:t>
            </a:r>
            <a:r>
              <a:rPr sz="20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}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{</a:t>
            </a:r>
            <a:r>
              <a:rPr sz="2000" u="sng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 MT"/>
                <a:cs typeface="Arial MT"/>
              </a:rPr>
              <a:t>course,</a:t>
            </a:r>
            <a:r>
              <a:rPr sz="2000" u="sng" spc="-65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spc="-1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 MT"/>
                <a:cs typeface="Arial MT"/>
              </a:rPr>
              <a:t>student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27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D3: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{</a:t>
            </a:r>
            <a:r>
              <a:rPr sz="2000" u="sng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 MT"/>
                <a:cs typeface="Arial MT"/>
              </a:rPr>
              <a:t>instructor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sz="20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course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}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{</a:t>
            </a:r>
            <a:r>
              <a:rPr sz="2000" u="sng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 MT"/>
                <a:cs typeface="Arial MT"/>
              </a:rPr>
              <a:t>instructor,</a:t>
            </a:r>
            <a:r>
              <a:rPr sz="2000" u="sng" spc="-50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 MT"/>
                <a:cs typeface="Arial MT"/>
              </a:rPr>
              <a:t> </a:t>
            </a:r>
            <a:r>
              <a:rPr sz="2000" u="sng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 MT"/>
                <a:cs typeface="Arial MT"/>
              </a:rPr>
              <a:t>student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}</a:t>
            </a:r>
            <a:r>
              <a:rPr sz="20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0" dirty="0">
                <a:solidFill>
                  <a:srgbClr val="800000"/>
                </a:solidFill>
                <a:latin typeface="Wingdings"/>
                <a:cs typeface="Wingdings"/>
              </a:rPr>
              <a:t></a:t>
            </a:r>
            <a:endParaRPr sz="2400">
              <a:latin typeface="Wingdings"/>
              <a:cs typeface="Wingdings"/>
            </a:endParaRPr>
          </a:p>
          <a:p>
            <a:pPr marL="354965" indent="-342265">
              <a:lnSpc>
                <a:spcPct val="100000"/>
              </a:lnSpc>
              <a:spcBef>
                <a:spcPts val="26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All</a:t>
            </a:r>
            <a:r>
              <a:rPr spc="-35" dirty="0"/>
              <a:t> </a:t>
            </a:r>
            <a:r>
              <a:rPr dirty="0"/>
              <a:t>three</a:t>
            </a:r>
            <a:r>
              <a:rPr spc="-50" dirty="0"/>
              <a:t> </a:t>
            </a:r>
            <a:r>
              <a:rPr dirty="0"/>
              <a:t>decompositions</a:t>
            </a:r>
            <a:r>
              <a:rPr spc="-75" dirty="0"/>
              <a:t> </a:t>
            </a:r>
            <a:r>
              <a:rPr dirty="0"/>
              <a:t>will</a:t>
            </a:r>
            <a:r>
              <a:rPr spc="-15" dirty="0"/>
              <a:t> </a:t>
            </a:r>
            <a:r>
              <a:rPr dirty="0"/>
              <a:t>lose</a:t>
            </a:r>
            <a:r>
              <a:rPr spc="-40" dirty="0"/>
              <a:t> </a:t>
            </a:r>
            <a:r>
              <a:rPr spc="-20" dirty="0"/>
              <a:t>fd1.</a:t>
            </a:r>
          </a:p>
          <a:p>
            <a:pPr marL="756285" marR="181610" lvl="1" indent="-287020">
              <a:lnSpc>
                <a:spcPts val="2160"/>
              </a:lnSpc>
              <a:spcBef>
                <a:spcPts val="509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have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settle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sacrificing</a:t>
            </a:r>
            <a:r>
              <a:rPr sz="20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functional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dependency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preservation.</a:t>
            </a:r>
            <a:r>
              <a:rPr sz="20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But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u="sng" dirty="0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 MT"/>
                <a:cs typeface="Arial MT"/>
              </a:rPr>
              <a:t>cannot</a:t>
            </a:r>
            <a:r>
              <a:rPr sz="20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sacrifice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non-additivity</a:t>
            </a:r>
            <a:r>
              <a:rPr sz="20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property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after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decomposition.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ts val="2280"/>
              </a:lnSpc>
              <a:spcBef>
                <a:spcPts val="21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/>
              <a:t>Out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above</a:t>
            </a:r>
            <a:r>
              <a:rPr spc="-40" dirty="0"/>
              <a:t> </a:t>
            </a:r>
            <a:r>
              <a:rPr dirty="0"/>
              <a:t>three,</a:t>
            </a:r>
            <a:r>
              <a:rPr spc="-45" dirty="0"/>
              <a:t> </a:t>
            </a:r>
            <a:r>
              <a:rPr dirty="0"/>
              <a:t>only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3rd</a:t>
            </a:r>
            <a:r>
              <a:rPr spc="-40" dirty="0"/>
              <a:t> </a:t>
            </a:r>
            <a:r>
              <a:rPr dirty="0"/>
              <a:t>decomposition</a:t>
            </a:r>
            <a:r>
              <a:rPr spc="-55" dirty="0"/>
              <a:t> </a:t>
            </a:r>
            <a:r>
              <a:rPr dirty="0"/>
              <a:t>will</a:t>
            </a:r>
            <a:r>
              <a:rPr spc="-10" dirty="0"/>
              <a:t> </a:t>
            </a:r>
            <a:r>
              <a:rPr dirty="0"/>
              <a:t>not</a:t>
            </a:r>
            <a:r>
              <a:rPr spc="-25" dirty="0"/>
              <a:t> </a:t>
            </a:r>
            <a:r>
              <a:rPr spc="-10" dirty="0"/>
              <a:t>generate</a:t>
            </a:r>
          </a:p>
          <a:p>
            <a:pPr marL="355600">
              <a:lnSpc>
                <a:spcPts val="2280"/>
              </a:lnSpc>
            </a:pPr>
            <a:r>
              <a:rPr dirty="0"/>
              <a:t>spurious</a:t>
            </a:r>
            <a:r>
              <a:rPr spc="-55" dirty="0"/>
              <a:t> </a:t>
            </a:r>
            <a:r>
              <a:rPr dirty="0"/>
              <a:t>tuples</a:t>
            </a:r>
            <a:r>
              <a:rPr spc="-20" dirty="0"/>
              <a:t> </a:t>
            </a:r>
            <a:r>
              <a:rPr dirty="0"/>
              <a:t>after</a:t>
            </a:r>
            <a:r>
              <a:rPr spc="-30" dirty="0"/>
              <a:t> </a:t>
            </a:r>
            <a:r>
              <a:rPr dirty="0"/>
              <a:t>join.(and</a:t>
            </a:r>
            <a:r>
              <a:rPr spc="-30" dirty="0"/>
              <a:t> </a:t>
            </a:r>
            <a:r>
              <a:rPr dirty="0"/>
              <a:t>hence</a:t>
            </a:r>
            <a:r>
              <a:rPr spc="-35" dirty="0"/>
              <a:t> </a:t>
            </a:r>
            <a:r>
              <a:rPr dirty="0"/>
              <a:t>has</a:t>
            </a:r>
            <a:r>
              <a:rPr spc="-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non-additivity</a:t>
            </a:r>
            <a:r>
              <a:rPr spc="-35" dirty="0"/>
              <a:t> </a:t>
            </a:r>
            <a:r>
              <a:rPr spc="-10" dirty="0"/>
              <a:t>property).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Figure</a:t>
            </a:r>
            <a:r>
              <a:rPr spc="-15" dirty="0"/>
              <a:t> </a:t>
            </a:r>
            <a:r>
              <a:rPr dirty="0"/>
              <a:t>14.1</a:t>
            </a:r>
            <a:r>
              <a:rPr spc="-1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simplified</a:t>
            </a:r>
            <a:r>
              <a:rPr spc="-10" dirty="0"/>
              <a:t> COMPANY </a:t>
            </a:r>
            <a:r>
              <a:rPr dirty="0"/>
              <a:t>relational</a:t>
            </a:r>
            <a:r>
              <a:rPr spc="-60" dirty="0"/>
              <a:t> </a:t>
            </a:r>
            <a:r>
              <a:rPr dirty="0"/>
              <a:t>database</a:t>
            </a:r>
            <a:r>
              <a:rPr spc="-60" dirty="0"/>
              <a:t> </a:t>
            </a:r>
            <a:r>
              <a:rPr spc="-10" dirty="0"/>
              <a:t>schema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9341" y="1279157"/>
            <a:ext cx="3131773" cy="49091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5394" y="5477967"/>
            <a:ext cx="14401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52195" algn="l"/>
              </a:tabLst>
            </a:pPr>
            <a:r>
              <a:rPr sz="1100" b="1" dirty="0">
                <a:latin typeface="Verdana"/>
                <a:cs typeface="Verdana"/>
              </a:rPr>
              <a:t>Figure</a:t>
            </a:r>
            <a:r>
              <a:rPr sz="1100" b="1" spc="-50" dirty="0">
                <a:latin typeface="Verdana"/>
                <a:cs typeface="Verdana"/>
              </a:rPr>
              <a:t> </a:t>
            </a:r>
            <a:r>
              <a:rPr sz="1100" b="1" spc="-20" dirty="0">
                <a:latin typeface="Verdana"/>
                <a:cs typeface="Verdana"/>
              </a:rPr>
              <a:t>14.1</a:t>
            </a:r>
            <a:r>
              <a:rPr sz="1100" b="1" dirty="0">
                <a:latin typeface="Verdana"/>
                <a:cs typeface="Verdana"/>
              </a:rPr>
              <a:t>	</a:t>
            </a:r>
            <a:r>
              <a:rPr sz="1100" spc="-50" dirty="0">
                <a:latin typeface="Verdana"/>
                <a:cs typeface="Verdana"/>
              </a:rPr>
              <a:t>A </a:t>
            </a:r>
            <a:r>
              <a:rPr sz="1100" dirty="0">
                <a:latin typeface="Verdana"/>
                <a:cs typeface="Verdana"/>
              </a:rPr>
              <a:t>simplified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COMPANY </a:t>
            </a:r>
            <a:r>
              <a:rPr sz="1100" dirty="0">
                <a:latin typeface="Verdana"/>
                <a:cs typeface="Verdana"/>
              </a:rPr>
              <a:t>relational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database schema.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31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1.2</a:t>
            </a:r>
            <a:r>
              <a:rPr spc="-20" dirty="0"/>
              <a:t> </a:t>
            </a:r>
            <a:r>
              <a:rPr dirty="0"/>
              <a:t>Redundant</a:t>
            </a:r>
            <a:r>
              <a:rPr spc="-40" dirty="0"/>
              <a:t> </a:t>
            </a:r>
            <a:r>
              <a:rPr dirty="0"/>
              <a:t>Information</a:t>
            </a:r>
            <a:r>
              <a:rPr spc="-25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spc="-10" dirty="0"/>
              <a:t>Tuples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Update</a:t>
            </a:r>
            <a:r>
              <a:rPr spc="-35" dirty="0"/>
              <a:t> </a:t>
            </a:r>
            <a:r>
              <a:rPr spc="-10" dirty="0"/>
              <a:t>Anomalies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6727190" cy="28079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Information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stored</a:t>
            </a:r>
            <a:r>
              <a:rPr sz="28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redundantly</a:t>
            </a:r>
            <a:endParaRPr sz="28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Wastes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storage</a:t>
            </a:r>
            <a:endParaRPr sz="26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Causes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problems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update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anomalies</a:t>
            </a:r>
            <a:endParaRPr sz="2600">
              <a:latin typeface="Arial MT"/>
              <a:cs typeface="Arial MT"/>
            </a:endParaRPr>
          </a:p>
          <a:p>
            <a:pPr marL="1155065" lvl="2" indent="-227965">
              <a:lnSpc>
                <a:spcPct val="100000"/>
              </a:lnSpc>
              <a:spcBef>
                <a:spcPts val="5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Insertion</a:t>
            </a:r>
            <a:r>
              <a:rPr sz="2400" spc="-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anomalies</a:t>
            </a:r>
            <a:endParaRPr sz="2400">
              <a:latin typeface="Arial MT"/>
              <a:cs typeface="Arial MT"/>
            </a:endParaRPr>
          </a:p>
          <a:p>
            <a:pPr marL="1155065" lvl="2" indent="-22796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Deletion</a:t>
            </a:r>
            <a:r>
              <a:rPr sz="2400" spc="-10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anomalies</a:t>
            </a:r>
            <a:endParaRPr sz="2400">
              <a:latin typeface="Arial MT"/>
              <a:cs typeface="Arial MT"/>
            </a:endParaRPr>
          </a:p>
          <a:p>
            <a:pPr marL="1155065" lvl="2" indent="-22796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Modification</a:t>
            </a:r>
            <a:r>
              <a:rPr sz="2400" spc="-1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anomalies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31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AN</a:t>
            </a:r>
            <a:r>
              <a:rPr spc="-10" dirty="0"/>
              <a:t> UPDATE ANOMALY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8025765" cy="35871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Consider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relation:</a:t>
            </a:r>
            <a:endParaRPr sz="2800">
              <a:latin typeface="Arial MT"/>
              <a:cs typeface="Arial MT"/>
            </a:endParaRPr>
          </a:p>
          <a:p>
            <a:pPr marL="756285" marR="995044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EMP_PROJ(Emp#,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Proj#,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Ename,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Pname, No_hours)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Update</a:t>
            </a:r>
            <a:r>
              <a:rPr sz="2800" spc="-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Anomaly: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419481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Changing</a:t>
            </a:r>
            <a:r>
              <a:rPr sz="2600" spc="-7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name</a:t>
            </a:r>
            <a:r>
              <a:rPr sz="26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	project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number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P1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from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“Billing”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“Customer-Accounting”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may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cause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this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update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made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all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100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employees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working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project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P1.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316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AN</a:t>
            </a:r>
            <a:r>
              <a:rPr spc="-10" dirty="0"/>
              <a:t> INSERT ANOMALY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7643495" cy="41789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Consider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relation:</a:t>
            </a:r>
            <a:endParaRPr sz="2800">
              <a:latin typeface="Arial MT"/>
              <a:cs typeface="Arial MT"/>
            </a:endParaRPr>
          </a:p>
          <a:p>
            <a:pPr marL="756285" marR="612140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EMP_PROJ(Emp#,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Proj#,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Ename,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Pname, No_hours)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1443990" algn="l"/>
              </a:tabLst>
            </a:pP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Insert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Anomaly:</a:t>
            </a:r>
            <a:endParaRPr sz="2800">
              <a:latin typeface="Arial MT"/>
              <a:cs typeface="Arial MT"/>
            </a:endParaRPr>
          </a:p>
          <a:p>
            <a:pPr marL="756285" marR="18859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Cannot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insert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project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unless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is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assigned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it.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Conversely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Cannot</a:t>
            </a:r>
            <a:r>
              <a:rPr sz="2600" spc="-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insert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unless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he/she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is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assigned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project.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363"/>
            <a:ext cx="179705" cy="43053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latin typeface="Verdana"/>
                <a:cs typeface="Verdana"/>
              </a:rPr>
              <a:t>Copyright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©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2017</a:t>
            </a:r>
            <a:r>
              <a:rPr sz="1000" b="1" i="1" spc="-4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Pearson</a:t>
            </a:r>
            <a:r>
              <a:rPr sz="1000" b="1" i="1" spc="-3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India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Education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Services</a:t>
            </a:r>
            <a:r>
              <a:rPr sz="1000" b="1" i="1" spc="-35" dirty="0">
                <a:latin typeface="Verdana"/>
                <a:cs typeface="Verdana"/>
              </a:rPr>
              <a:t> </a:t>
            </a:r>
            <a:r>
              <a:rPr sz="1000" b="1" i="1" dirty="0">
                <a:latin typeface="Verdana"/>
                <a:cs typeface="Verdana"/>
              </a:rPr>
              <a:t>Pvt.</a:t>
            </a:r>
            <a:r>
              <a:rPr sz="1000" b="1" i="1" spc="-50" dirty="0">
                <a:latin typeface="Verdana"/>
                <a:cs typeface="Verdana"/>
              </a:rPr>
              <a:t> </a:t>
            </a:r>
            <a:r>
              <a:rPr sz="1000" b="1" i="1" spc="-2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Fundamentals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Database</a:t>
            </a:r>
            <a:r>
              <a:rPr spc="-45" dirty="0"/>
              <a:t> </a:t>
            </a:r>
            <a:r>
              <a:rPr dirty="0"/>
              <a:t>Systems</a:t>
            </a:r>
            <a:r>
              <a:rPr spc="-50" dirty="0"/>
              <a:t> </a:t>
            </a:r>
            <a:r>
              <a:rPr dirty="0"/>
              <a:t>,</a:t>
            </a:r>
            <a:r>
              <a:rPr spc="-45" dirty="0"/>
              <a:t> </a:t>
            </a:r>
            <a:r>
              <a:rPr spc="-2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65" dirty="0"/>
              <a:t> </a:t>
            </a:r>
            <a:r>
              <a:rPr dirty="0"/>
              <a:t>Elmasri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52838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DELETE ANOMALY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8213725" cy="40627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Consider</a:t>
            </a:r>
            <a:r>
              <a:rPr sz="2800" spc="-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relation:</a:t>
            </a:r>
            <a:endParaRPr sz="2800">
              <a:latin typeface="Arial MT"/>
              <a:cs typeface="Arial MT"/>
            </a:endParaRPr>
          </a:p>
          <a:p>
            <a:pPr marL="756285" marR="118300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EMP_PROJ(Emp#,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Proj#,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Ename,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Pname, No_hours)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Delete</a:t>
            </a:r>
            <a:r>
              <a:rPr sz="28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Anomaly:</a:t>
            </a:r>
            <a:endParaRPr sz="2800">
              <a:latin typeface="Arial MT"/>
              <a:cs typeface="Arial MT"/>
            </a:endParaRPr>
          </a:p>
          <a:p>
            <a:pPr marL="756285" marR="31940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When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project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deleted,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it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will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deleting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all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employees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who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work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project.</a:t>
            </a:r>
            <a:endParaRPr sz="26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Alternately,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sole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sz="2600" spc="6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project,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deleting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employee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would</a:t>
            </a:r>
            <a:r>
              <a:rPr sz="2600" spc="-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in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deleting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corresponding</a:t>
            </a:r>
            <a:r>
              <a:rPr sz="2600" spc="-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project.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3780</Words>
  <Application>Microsoft Office PowerPoint</Application>
  <PresentationFormat>On-screen Show (4:3)</PresentationFormat>
  <Paragraphs>429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Arial MT</vt:lpstr>
      <vt:lpstr>Microsoft Sans Serif</vt:lpstr>
      <vt:lpstr>Verdana</vt:lpstr>
      <vt:lpstr>Wingdings</vt:lpstr>
      <vt:lpstr>Office Theme</vt:lpstr>
      <vt:lpstr>CHAPTER 14</vt:lpstr>
      <vt:lpstr>1. Informal Design Guidelines for Relational Databases (1)</vt:lpstr>
      <vt:lpstr>Informal Design Guidelines for Relational Databases (2)</vt:lpstr>
      <vt:lpstr>1.1 Semantics of the Relational Attributes must be clear</vt:lpstr>
      <vt:lpstr>Figure 14.1 A simplified COMPANY relational database schema</vt:lpstr>
      <vt:lpstr>1.2 Redundant Information in Tuples and Update Anomalies</vt:lpstr>
      <vt:lpstr>EXAMPLE OF AN UPDATE ANOMALY</vt:lpstr>
      <vt:lpstr>EXAMPLE OF AN INSERT ANOMALY</vt:lpstr>
      <vt:lpstr>EXAMPLE OF A DELETE ANOMALY</vt:lpstr>
      <vt:lpstr>Figure 14.3 Two relation schemas suffering from update anomalies</vt:lpstr>
      <vt:lpstr>Figure 14.4 Sample states for EMP_DEPT and EMP_PROJ</vt:lpstr>
      <vt:lpstr>Guideline for Redundant Information in Tuples and Update Anomalies</vt:lpstr>
      <vt:lpstr>1.3 Null Values in Tuples</vt:lpstr>
      <vt:lpstr>1.4 Generation of Spurious Tuples – avoid at any cost</vt:lpstr>
      <vt:lpstr>2. Functional Dependencies</vt:lpstr>
      <vt:lpstr>2.1 Defining Functional Dependencies</vt:lpstr>
      <vt:lpstr>Examples of FD constraints (1)</vt:lpstr>
      <vt:lpstr>Examples of FD constraints (2)</vt:lpstr>
      <vt:lpstr>Defining FDs from instances</vt:lpstr>
      <vt:lpstr>Figure 14.7 Ruling Out FDs</vt:lpstr>
      <vt:lpstr>Figure 14.8 What FDs may exist?</vt:lpstr>
      <vt:lpstr>3 Normal Forms Based on Primary Keys</vt:lpstr>
      <vt:lpstr>3.1 Normalization of Relations (1)</vt:lpstr>
      <vt:lpstr>Normalization of Relations (2)</vt:lpstr>
      <vt:lpstr>3.2 Practical Use of Normal Forms</vt:lpstr>
      <vt:lpstr>3.3 Definitions of Keys and Attributes Participating in Keys (1)</vt:lpstr>
      <vt:lpstr>Definitions of Keys and Attributes Participating in Keys (2)</vt:lpstr>
      <vt:lpstr>3.4 First Normal Form</vt:lpstr>
      <vt:lpstr>Figure 14.9 Normalization into 1NF</vt:lpstr>
      <vt:lpstr>Figure 14.10 Normalizing nested relations into 1NF</vt:lpstr>
      <vt:lpstr>3.5 Second Normal Form (1)</vt:lpstr>
      <vt:lpstr>Second Normal Form (2)</vt:lpstr>
      <vt:lpstr>Figure 14.11 Normalizing into 2NF and 3NF</vt:lpstr>
      <vt:lpstr>Figure 14.12 Normalization into 2NF and 3NF</vt:lpstr>
      <vt:lpstr>3.6 Third Normal Form (1)</vt:lpstr>
      <vt:lpstr>Third Normal Form (2)</vt:lpstr>
      <vt:lpstr>Normal Forms Defined Informally</vt:lpstr>
      <vt:lpstr>4. General Normal Form Definitions (For Multiple Keys) (1)</vt:lpstr>
      <vt:lpstr>4.1 General Definition of 2NF (For Multiple Candidate Keys)</vt:lpstr>
      <vt:lpstr>4.2 General Definition of Third Normal Form</vt:lpstr>
      <vt:lpstr>4.3 Interpreting the General Definition of Third Normal Form</vt:lpstr>
      <vt:lpstr>4.3 Interpreting the General Definition of Third Normal Form (2)</vt:lpstr>
      <vt:lpstr>5. BCNF (Boyce-Codd Normal Form)</vt:lpstr>
      <vt:lpstr>Figure 14.13 Boyce-Codd normal form</vt:lpstr>
      <vt:lpstr>Figure 14.14 A relation TEACH that is in 3NF but not in BCNF</vt:lpstr>
      <vt:lpstr>Achieving the BCNF by Decomposition (1)</vt:lpstr>
      <vt:lpstr>Achieving the BCNF by Decomposition (2)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cp:lastModifiedBy>sumit kumar</cp:lastModifiedBy>
  <cp:revision>10</cp:revision>
  <dcterms:created xsi:type="dcterms:W3CDTF">2023-12-14T18:01:56Z</dcterms:created>
  <dcterms:modified xsi:type="dcterms:W3CDTF">2023-12-19T11:05:35Z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2023-12-03T00:00:00Z</vt:filetime>
  </property>
  <property fmtid="{D5CDD505-2E9C-101B-9397-08002B2CF9AE}" pid="3" name="LastSaved">
    <vt:filetime>2023-12-14T00:00:00Z</vt:filetime>
  </property>
  <property fmtid="{D5CDD505-2E9C-101B-9397-08002B2CF9AE}" pid="4" name="Producer">
    <vt:lpwstr>Foxit PDF Creator Version 10.0.1.3443</vt:lpwstr>
  </property>
</Properties>
</file>