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7006" y="12697"/>
            <a:ext cx="7325745" cy="68453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45282" y="3316351"/>
            <a:ext cx="2853435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Copyright </a:t>
            </a:r>
            <a:r>
              <a:rPr dirty="0" spc="-260"/>
              <a:t>©</a:t>
            </a:r>
            <a:r>
              <a:rPr dirty="0" spc="-45"/>
              <a:t> </a:t>
            </a:r>
            <a:r>
              <a:rPr dirty="0" spc="-100"/>
              <a:t>2011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35"/>
              <a:t> </a:t>
            </a:r>
            <a:r>
              <a:rPr dirty="0" spc="-20"/>
              <a:t>Education,</a:t>
            </a:r>
            <a:r>
              <a:rPr dirty="0" spc="-25"/>
              <a:t> </a:t>
            </a:r>
            <a:r>
              <a:rPr dirty="0" spc="-55"/>
              <a:t>Inc. </a:t>
            </a:r>
            <a:r>
              <a:rPr dirty="0" spc="-45"/>
              <a:t>Publishing</a:t>
            </a:r>
            <a:r>
              <a:rPr dirty="0" spc="-25"/>
              <a:t> </a:t>
            </a:r>
            <a:r>
              <a:rPr dirty="0" spc="-35"/>
              <a:t>as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25"/>
              <a:t> </a:t>
            </a:r>
            <a:r>
              <a:rPr dirty="0" spc="-30"/>
              <a:t>Addison-</a:t>
            </a:r>
            <a:r>
              <a:rPr dirty="0" spc="-10"/>
              <a:t>Wesley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Copyright </a:t>
            </a:r>
            <a:r>
              <a:rPr dirty="0" spc="-260"/>
              <a:t>©</a:t>
            </a:r>
            <a:r>
              <a:rPr dirty="0" spc="-45"/>
              <a:t> </a:t>
            </a:r>
            <a:r>
              <a:rPr dirty="0" spc="-100"/>
              <a:t>2011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35"/>
              <a:t> </a:t>
            </a:r>
            <a:r>
              <a:rPr dirty="0" spc="-20"/>
              <a:t>Education,</a:t>
            </a:r>
            <a:r>
              <a:rPr dirty="0" spc="-25"/>
              <a:t> </a:t>
            </a:r>
            <a:r>
              <a:rPr dirty="0" spc="-55"/>
              <a:t>Inc. </a:t>
            </a:r>
            <a:r>
              <a:rPr dirty="0" spc="-45"/>
              <a:t>Publishing</a:t>
            </a:r>
            <a:r>
              <a:rPr dirty="0" spc="-25"/>
              <a:t> </a:t>
            </a:r>
            <a:r>
              <a:rPr dirty="0" spc="-35"/>
              <a:t>as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25"/>
              <a:t> </a:t>
            </a:r>
            <a:r>
              <a:rPr dirty="0" spc="-30"/>
              <a:t>Addison-</a:t>
            </a:r>
            <a:r>
              <a:rPr dirty="0" spc="-10"/>
              <a:t>Wesley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Copyright </a:t>
            </a:r>
            <a:r>
              <a:rPr dirty="0" spc="-260"/>
              <a:t>©</a:t>
            </a:r>
            <a:r>
              <a:rPr dirty="0" spc="-45"/>
              <a:t> </a:t>
            </a:r>
            <a:r>
              <a:rPr dirty="0" spc="-100"/>
              <a:t>2011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35"/>
              <a:t> </a:t>
            </a:r>
            <a:r>
              <a:rPr dirty="0" spc="-20"/>
              <a:t>Education,</a:t>
            </a:r>
            <a:r>
              <a:rPr dirty="0" spc="-25"/>
              <a:t> </a:t>
            </a:r>
            <a:r>
              <a:rPr dirty="0" spc="-55"/>
              <a:t>Inc. </a:t>
            </a:r>
            <a:r>
              <a:rPr dirty="0" spc="-45"/>
              <a:t>Publishing</a:t>
            </a:r>
            <a:r>
              <a:rPr dirty="0" spc="-25"/>
              <a:t> </a:t>
            </a:r>
            <a:r>
              <a:rPr dirty="0" spc="-35"/>
              <a:t>as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25"/>
              <a:t> </a:t>
            </a:r>
            <a:r>
              <a:rPr dirty="0" spc="-30"/>
              <a:t>Addison-</a:t>
            </a:r>
            <a:r>
              <a:rPr dirty="0" spc="-10"/>
              <a:t>Wesley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Copyright </a:t>
            </a:r>
            <a:r>
              <a:rPr dirty="0" spc="-260"/>
              <a:t>©</a:t>
            </a:r>
            <a:r>
              <a:rPr dirty="0" spc="-45"/>
              <a:t> </a:t>
            </a:r>
            <a:r>
              <a:rPr dirty="0" spc="-100"/>
              <a:t>2011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35"/>
              <a:t> </a:t>
            </a:r>
            <a:r>
              <a:rPr dirty="0" spc="-20"/>
              <a:t>Education,</a:t>
            </a:r>
            <a:r>
              <a:rPr dirty="0" spc="-25"/>
              <a:t> </a:t>
            </a:r>
            <a:r>
              <a:rPr dirty="0" spc="-55"/>
              <a:t>Inc. </a:t>
            </a:r>
            <a:r>
              <a:rPr dirty="0" spc="-45"/>
              <a:t>Publishing</a:t>
            </a:r>
            <a:r>
              <a:rPr dirty="0" spc="-25"/>
              <a:t> </a:t>
            </a:r>
            <a:r>
              <a:rPr dirty="0" spc="-35"/>
              <a:t>as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25"/>
              <a:t> </a:t>
            </a:r>
            <a:r>
              <a:rPr dirty="0" spc="-30"/>
              <a:t>Addison-</a:t>
            </a:r>
            <a:r>
              <a:rPr dirty="0" spc="-10"/>
              <a:t>Wesley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117335"/>
            <a:ext cx="990599" cy="7406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Copyright </a:t>
            </a:r>
            <a:r>
              <a:rPr dirty="0" spc="-260"/>
              <a:t>©</a:t>
            </a:r>
            <a:r>
              <a:rPr dirty="0" spc="-45"/>
              <a:t> </a:t>
            </a:r>
            <a:r>
              <a:rPr dirty="0" spc="-100"/>
              <a:t>2011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35"/>
              <a:t> </a:t>
            </a:r>
            <a:r>
              <a:rPr dirty="0" spc="-20"/>
              <a:t>Education,</a:t>
            </a:r>
            <a:r>
              <a:rPr dirty="0" spc="-25"/>
              <a:t> </a:t>
            </a:r>
            <a:r>
              <a:rPr dirty="0" spc="-55"/>
              <a:t>Inc. </a:t>
            </a:r>
            <a:r>
              <a:rPr dirty="0" spc="-45"/>
              <a:t>Publishing</a:t>
            </a:r>
            <a:r>
              <a:rPr dirty="0" spc="-25"/>
              <a:t> </a:t>
            </a:r>
            <a:r>
              <a:rPr dirty="0" spc="-35"/>
              <a:t>as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25"/>
              <a:t> </a:t>
            </a:r>
            <a:r>
              <a:rPr dirty="0" spc="-30"/>
              <a:t>Addison-</a:t>
            </a:r>
            <a:r>
              <a:rPr dirty="0" spc="-10"/>
              <a:t>Wesley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jpg"/><Relationship Id="rId9" Type="http://schemas.openxmlformats.org/officeDocument/2006/relationships/image" Target="../media/image3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117335"/>
            <a:ext cx="990599" cy="74066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86800" y="0"/>
            <a:ext cx="457200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7904" y="190576"/>
            <a:ext cx="8198840" cy="10247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0187" y="1154684"/>
            <a:ext cx="7708900" cy="4133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225397" y="6645524"/>
            <a:ext cx="4914265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Copyright </a:t>
            </a:r>
            <a:r>
              <a:rPr dirty="0" spc="-260"/>
              <a:t>©</a:t>
            </a:r>
            <a:r>
              <a:rPr dirty="0" spc="-45"/>
              <a:t> </a:t>
            </a:r>
            <a:r>
              <a:rPr dirty="0" spc="-100"/>
              <a:t>2011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35"/>
              <a:t> </a:t>
            </a:r>
            <a:r>
              <a:rPr dirty="0" spc="-20"/>
              <a:t>Education,</a:t>
            </a:r>
            <a:r>
              <a:rPr dirty="0" spc="-25"/>
              <a:t> </a:t>
            </a:r>
            <a:r>
              <a:rPr dirty="0" spc="-55"/>
              <a:t>Inc. </a:t>
            </a:r>
            <a:r>
              <a:rPr dirty="0" spc="-45"/>
              <a:t>Publishing</a:t>
            </a:r>
            <a:r>
              <a:rPr dirty="0" spc="-25"/>
              <a:t> </a:t>
            </a:r>
            <a:r>
              <a:rPr dirty="0" spc="-35"/>
              <a:t>as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25"/>
              <a:t> </a:t>
            </a:r>
            <a:r>
              <a:rPr dirty="0" spc="-30"/>
              <a:t>Addison-</a:t>
            </a:r>
            <a:r>
              <a:rPr dirty="0" spc="-10"/>
              <a:t>Wesley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7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3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9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10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11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3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13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/>
              <a:t>Chapter</a:t>
            </a:r>
            <a:r>
              <a:rPr dirty="0" sz="4500" spc="-25"/>
              <a:t> 20</a:t>
            </a:r>
            <a:endParaRPr sz="4500"/>
          </a:p>
        </p:txBody>
      </p:sp>
      <p:sp>
        <p:nvSpPr>
          <p:cNvPr id="3" name="object 3" descr=""/>
          <p:cNvSpPr txBox="1"/>
          <p:nvPr/>
        </p:nvSpPr>
        <p:spPr>
          <a:xfrm>
            <a:off x="2683255" y="4161282"/>
            <a:ext cx="3777615" cy="60515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 marR="5080" indent="379730">
              <a:lnSpc>
                <a:spcPts val="2160"/>
              </a:lnSpc>
              <a:spcBef>
                <a:spcPts val="375"/>
              </a:spcBef>
            </a:pPr>
            <a:r>
              <a:rPr dirty="0" sz="2000">
                <a:latin typeface="Arial MT"/>
                <a:cs typeface="Arial MT"/>
              </a:rPr>
              <a:t>Introduction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Transaction </a:t>
            </a:r>
            <a:r>
              <a:rPr dirty="0" sz="2000">
                <a:latin typeface="Arial MT"/>
                <a:cs typeface="Arial MT"/>
              </a:rPr>
              <a:t>Processing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Concepts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Theory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6800" y="0"/>
            <a:ext cx="457200" cy="685799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47839"/>
            <a:ext cx="8607365" cy="2101491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Copyright </a:t>
            </a:r>
            <a:r>
              <a:rPr dirty="0" spc="-260"/>
              <a:t>©</a:t>
            </a:r>
            <a:r>
              <a:rPr dirty="0" spc="-45"/>
              <a:t> </a:t>
            </a:r>
            <a:r>
              <a:rPr dirty="0" spc="-100"/>
              <a:t>2011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35"/>
              <a:t> </a:t>
            </a:r>
            <a:r>
              <a:rPr dirty="0" spc="-20"/>
              <a:t>Education,</a:t>
            </a:r>
            <a:r>
              <a:rPr dirty="0" spc="-25"/>
              <a:t> </a:t>
            </a:r>
            <a:r>
              <a:rPr dirty="0" spc="-55"/>
              <a:t>Inc. </a:t>
            </a:r>
            <a:r>
              <a:rPr dirty="0" spc="-45"/>
              <a:t>Publishing</a:t>
            </a:r>
            <a:r>
              <a:rPr dirty="0" spc="-25"/>
              <a:t> </a:t>
            </a:r>
            <a:r>
              <a:rPr dirty="0" spc="-35"/>
              <a:t>as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25"/>
              <a:t> </a:t>
            </a:r>
            <a:r>
              <a:rPr dirty="0" spc="-30"/>
              <a:t>Addison-</a:t>
            </a:r>
            <a:r>
              <a:rPr dirty="0" spc="-10"/>
              <a:t>Wesley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45388" y="1168399"/>
            <a:ext cx="7428865" cy="4831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44805" marR="407034" indent="-33274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Arial MT"/>
                <a:cs typeface="Arial MT"/>
              </a:rPr>
              <a:t>Without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Concurrency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Control,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problems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may </a:t>
            </a:r>
            <a:r>
              <a:rPr dirty="0" sz="2800">
                <a:latin typeface="Arial MT"/>
                <a:cs typeface="Arial MT"/>
              </a:rPr>
              <a:t>occur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with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concurrent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transactions</a:t>
            </a:r>
            <a:r>
              <a:rPr dirty="0" sz="2800" spc="-10" b="1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344805" indent="-332105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344805" algn="l"/>
              </a:tabLst>
            </a:pPr>
            <a:r>
              <a:rPr dirty="0" sz="2400" b="1">
                <a:latin typeface="Palatino Linotype"/>
                <a:cs typeface="Palatino Linotype"/>
              </a:rPr>
              <a:t>Lost</a:t>
            </a:r>
            <a:r>
              <a:rPr dirty="0" sz="2400" spc="-10" b="1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Update</a:t>
            </a:r>
            <a:r>
              <a:rPr dirty="0" sz="2400" spc="-10" b="1">
                <a:latin typeface="Palatino Linotype"/>
                <a:cs typeface="Palatino Linotype"/>
              </a:rPr>
              <a:t> Problem.</a:t>
            </a:r>
            <a:endParaRPr sz="2400">
              <a:latin typeface="Palatino Linotype"/>
              <a:cs typeface="Palatino Linotype"/>
            </a:endParaRPr>
          </a:p>
          <a:p>
            <a:pPr marL="344805" marR="38735">
              <a:lnSpc>
                <a:spcPct val="100000"/>
              </a:lnSpc>
              <a:spcBef>
                <a:spcPts val="585"/>
              </a:spcBef>
            </a:pPr>
            <a:r>
              <a:rPr dirty="0" sz="2400">
                <a:latin typeface="Palatino Linotype"/>
                <a:cs typeface="Palatino Linotype"/>
              </a:rPr>
              <a:t>Occurs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when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two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transactions</a:t>
            </a:r>
            <a:r>
              <a:rPr dirty="0" sz="2400" spc="-2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update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the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same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 spc="-20">
                <a:latin typeface="Palatino Linotype"/>
                <a:cs typeface="Palatino Linotype"/>
              </a:rPr>
              <a:t>data </a:t>
            </a:r>
            <a:r>
              <a:rPr dirty="0" sz="2400">
                <a:latin typeface="Palatino Linotype"/>
                <a:cs typeface="Palatino Linotype"/>
              </a:rPr>
              <a:t>item,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but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both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read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the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same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original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value</a:t>
            </a:r>
            <a:r>
              <a:rPr dirty="0" sz="2400" spc="-65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before update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2400" b="1">
                <a:latin typeface="Palatino Linotype"/>
                <a:cs typeface="Palatino Linotype"/>
              </a:rPr>
              <a:t>The</a:t>
            </a:r>
            <a:r>
              <a:rPr dirty="0" sz="2400" spc="-45" b="1">
                <a:latin typeface="Palatino Linotype"/>
                <a:cs typeface="Palatino Linotype"/>
              </a:rPr>
              <a:t> </a:t>
            </a:r>
            <a:r>
              <a:rPr dirty="0" sz="2400" spc="-30" b="1">
                <a:latin typeface="Palatino Linotype"/>
                <a:cs typeface="Palatino Linotype"/>
              </a:rPr>
              <a:t>Temporary </a:t>
            </a:r>
            <a:r>
              <a:rPr dirty="0" sz="2400" b="1">
                <a:latin typeface="Palatino Linotype"/>
                <a:cs typeface="Palatino Linotype"/>
              </a:rPr>
              <a:t>Update</a:t>
            </a:r>
            <a:r>
              <a:rPr dirty="0" sz="2400" spc="-45" b="1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(or</a:t>
            </a:r>
            <a:r>
              <a:rPr dirty="0" sz="2400" spc="-35" b="1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Dirty</a:t>
            </a:r>
            <a:r>
              <a:rPr dirty="0" sz="2400" spc="-30" b="1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Read)</a:t>
            </a:r>
            <a:r>
              <a:rPr dirty="0" sz="2400" spc="-40" b="1">
                <a:latin typeface="Palatino Linotype"/>
                <a:cs typeface="Palatino Linotype"/>
              </a:rPr>
              <a:t> </a:t>
            </a:r>
            <a:r>
              <a:rPr dirty="0" sz="2400" spc="-10" b="1">
                <a:latin typeface="Palatino Linotype"/>
                <a:cs typeface="Palatino Linotype"/>
              </a:rPr>
              <a:t>Problem.</a:t>
            </a:r>
            <a:endParaRPr sz="2400">
              <a:latin typeface="Palatino Linotype"/>
              <a:cs typeface="Palatino Linotype"/>
            </a:endParaRPr>
          </a:p>
          <a:p>
            <a:pPr marL="344805" marR="5080">
              <a:lnSpc>
                <a:spcPct val="100000"/>
              </a:lnSpc>
              <a:spcBef>
                <a:spcPts val="590"/>
              </a:spcBef>
              <a:tabLst>
                <a:tab pos="2487930" algn="l"/>
              </a:tabLst>
            </a:pPr>
            <a:r>
              <a:rPr dirty="0" sz="2400">
                <a:latin typeface="Palatino Linotype"/>
                <a:cs typeface="Palatino Linotype"/>
              </a:rPr>
              <a:t>This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occurs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when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one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transaction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T1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updates</a:t>
            </a:r>
            <a:r>
              <a:rPr dirty="0" sz="2400" spc="-50">
                <a:latin typeface="Palatino Linotype"/>
                <a:cs typeface="Palatino Linotype"/>
              </a:rPr>
              <a:t> a </a:t>
            </a:r>
            <a:r>
              <a:rPr dirty="0" sz="2400">
                <a:latin typeface="Palatino Linotype"/>
                <a:cs typeface="Palatino Linotype"/>
              </a:rPr>
              <a:t>database</a:t>
            </a:r>
            <a:r>
              <a:rPr dirty="0" sz="2400" spc="-2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item</a:t>
            </a:r>
            <a:r>
              <a:rPr dirty="0" sz="2400" spc="-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X,</a:t>
            </a:r>
            <a:r>
              <a:rPr dirty="0" sz="2400" spc="-2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which</a:t>
            </a:r>
            <a:r>
              <a:rPr dirty="0" sz="2400" spc="-1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is</a:t>
            </a:r>
            <a:r>
              <a:rPr dirty="0" sz="2400" spc="-1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accessed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(read)</a:t>
            </a:r>
            <a:r>
              <a:rPr dirty="0" sz="2400" spc="-1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by</a:t>
            </a:r>
            <a:r>
              <a:rPr dirty="0" sz="2400" spc="-20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another transaction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 spc="-25">
                <a:latin typeface="Palatino Linotype"/>
                <a:cs typeface="Palatino Linotype"/>
              </a:rPr>
              <a:t>T2;</a:t>
            </a:r>
            <a:r>
              <a:rPr dirty="0" sz="2400">
                <a:latin typeface="Palatino Linotype"/>
                <a:cs typeface="Palatino Linotype"/>
              </a:rPr>
              <a:t>	then</a:t>
            </a:r>
            <a:r>
              <a:rPr dirty="0" sz="2400" spc="-2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T1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fails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for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some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reason;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X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 spc="-25">
                <a:latin typeface="Palatino Linotype"/>
                <a:cs typeface="Palatino Linotype"/>
              </a:rPr>
              <a:t>was </a:t>
            </a:r>
            <a:r>
              <a:rPr dirty="0" sz="2400">
                <a:latin typeface="Palatino Linotype"/>
                <a:cs typeface="Palatino Linotype"/>
              </a:rPr>
              <a:t>(read)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by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T2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before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its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value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is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changed</a:t>
            </a:r>
            <a:r>
              <a:rPr dirty="0" sz="2400" spc="-2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back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(rolled </a:t>
            </a:r>
            <a:r>
              <a:rPr dirty="0" sz="2400">
                <a:latin typeface="Palatino Linotype"/>
                <a:cs typeface="Palatino Linotype"/>
              </a:rPr>
              <a:t>back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or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UNDONE)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after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T1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fails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Copyright </a:t>
            </a:r>
            <a:r>
              <a:rPr dirty="0" spc="-260"/>
              <a:t>©</a:t>
            </a:r>
            <a:r>
              <a:rPr dirty="0" spc="-45"/>
              <a:t> </a:t>
            </a:r>
            <a:r>
              <a:rPr dirty="0" spc="-100"/>
              <a:t>2011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35"/>
              <a:t> </a:t>
            </a:r>
            <a:r>
              <a:rPr dirty="0" spc="-20"/>
              <a:t>Education,</a:t>
            </a:r>
            <a:r>
              <a:rPr dirty="0" spc="-25"/>
              <a:t> </a:t>
            </a:r>
            <a:r>
              <a:rPr dirty="0" spc="-55"/>
              <a:t>Inc. </a:t>
            </a:r>
            <a:r>
              <a:rPr dirty="0" spc="-45"/>
              <a:t>Publishing</a:t>
            </a:r>
            <a:r>
              <a:rPr dirty="0" spc="-25"/>
              <a:t> </a:t>
            </a:r>
            <a:r>
              <a:rPr dirty="0" spc="-35"/>
              <a:t>as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25"/>
              <a:t> </a:t>
            </a:r>
            <a:r>
              <a:rPr dirty="0" spc="-30"/>
              <a:t>Addison-</a:t>
            </a:r>
            <a:r>
              <a:rPr dirty="0" spc="-10"/>
              <a:t>Wesley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3990" y="211582"/>
            <a:ext cx="613918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dirty="0" spc="-45"/>
              <a:t> </a:t>
            </a:r>
            <a:r>
              <a:rPr dirty="0"/>
              <a:t>we</a:t>
            </a:r>
            <a:r>
              <a:rPr dirty="0" spc="-25"/>
              <a:t> </a:t>
            </a:r>
            <a:r>
              <a:rPr dirty="0"/>
              <a:t>need</a:t>
            </a:r>
            <a:r>
              <a:rPr dirty="0" spc="-20"/>
              <a:t> </a:t>
            </a:r>
            <a:r>
              <a:rPr dirty="0"/>
              <a:t>concurrency</a:t>
            </a:r>
            <a:r>
              <a:rPr dirty="0" spc="-60"/>
              <a:t> </a:t>
            </a:r>
            <a:r>
              <a:rPr dirty="0" spc="-10"/>
              <a:t>control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3" y="117347"/>
            <a:ext cx="8415528" cy="602132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86800" y="0"/>
            <a:ext cx="457200" cy="6857997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Copyright </a:t>
            </a:r>
            <a:r>
              <a:rPr dirty="0" spc="-260"/>
              <a:t>©</a:t>
            </a:r>
            <a:r>
              <a:rPr dirty="0" spc="-45"/>
              <a:t> </a:t>
            </a:r>
            <a:r>
              <a:rPr dirty="0" spc="-100"/>
              <a:t>2011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35"/>
              <a:t> </a:t>
            </a:r>
            <a:r>
              <a:rPr dirty="0" spc="-20"/>
              <a:t>Education,</a:t>
            </a:r>
            <a:r>
              <a:rPr dirty="0" spc="-25"/>
              <a:t> </a:t>
            </a:r>
            <a:r>
              <a:rPr dirty="0" spc="-55"/>
              <a:t>Inc. </a:t>
            </a:r>
            <a:r>
              <a:rPr dirty="0" spc="-45"/>
              <a:t>Publishing</a:t>
            </a:r>
            <a:r>
              <a:rPr dirty="0" spc="-25"/>
              <a:t> </a:t>
            </a:r>
            <a:r>
              <a:rPr dirty="0" spc="-35"/>
              <a:t>as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25"/>
              <a:t> </a:t>
            </a:r>
            <a:r>
              <a:rPr dirty="0" spc="-30"/>
              <a:t>Addison-</a:t>
            </a:r>
            <a:r>
              <a:rPr dirty="0" spc="-10"/>
              <a:t>Wesley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6800" y="0"/>
            <a:ext cx="457200" cy="685799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831" y="477012"/>
            <a:ext cx="8229600" cy="5111496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Copyright </a:t>
            </a:r>
            <a:r>
              <a:rPr dirty="0" spc="-260"/>
              <a:t>©</a:t>
            </a:r>
            <a:r>
              <a:rPr dirty="0" spc="-45"/>
              <a:t> </a:t>
            </a:r>
            <a:r>
              <a:rPr dirty="0" spc="-100"/>
              <a:t>2011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35"/>
              <a:t> </a:t>
            </a:r>
            <a:r>
              <a:rPr dirty="0" spc="-20"/>
              <a:t>Education,</a:t>
            </a:r>
            <a:r>
              <a:rPr dirty="0" spc="-25"/>
              <a:t> </a:t>
            </a:r>
            <a:r>
              <a:rPr dirty="0" spc="-55"/>
              <a:t>Inc. </a:t>
            </a:r>
            <a:r>
              <a:rPr dirty="0" spc="-45"/>
              <a:t>Publishing</a:t>
            </a:r>
            <a:r>
              <a:rPr dirty="0" spc="-25"/>
              <a:t> </a:t>
            </a:r>
            <a:r>
              <a:rPr dirty="0" spc="-35"/>
              <a:t>as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25"/>
              <a:t> </a:t>
            </a:r>
            <a:r>
              <a:rPr dirty="0" spc="-30"/>
              <a:t>Addison-</a:t>
            </a:r>
            <a:r>
              <a:rPr dirty="0" spc="-10"/>
              <a:t>Wesley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6800" y="0"/>
            <a:ext cx="457200" cy="685799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52445"/>
            <a:ext cx="8601422" cy="5605226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Copyright </a:t>
            </a:r>
            <a:r>
              <a:rPr dirty="0" spc="-260"/>
              <a:t>©</a:t>
            </a:r>
            <a:r>
              <a:rPr dirty="0" spc="-45"/>
              <a:t> </a:t>
            </a:r>
            <a:r>
              <a:rPr dirty="0" spc="-100"/>
              <a:t>2011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35"/>
              <a:t> </a:t>
            </a:r>
            <a:r>
              <a:rPr dirty="0" spc="-20"/>
              <a:t>Education,</a:t>
            </a:r>
            <a:r>
              <a:rPr dirty="0" spc="-25"/>
              <a:t> </a:t>
            </a:r>
            <a:r>
              <a:rPr dirty="0" spc="-55"/>
              <a:t>Inc. </a:t>
            </a:r>
            <a:r>
              <a:rPr dirty="0" spc="-45"/>
              <a:t>Publishing</a:t>
            </a:r>
            <a:r>
              <a:rPr dirty="0" spc="-25"/>
              <a:t> </a:t>
            </a:r>
            <a:r>
              <a:rPr dirty="0" spc="-35"/>
              <a:t>as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25"/>
              <a:t> </a:t>
            </a:r>
            <a:r>
              <a:rPr dirty="0" spc="-30"/>
              <a:t>Addison-</a:t>
            </a:r>
            <a:r>
              <a:rPr dirty="0" spc="-10"/>
              <a:t>Wesley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45388" y="1587246"/>
            <a:ext cx="7520305" cy="3467735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344805" algn="l"/>
              </a:tabLst>
            </a:pPr>
            <a:r>
              <a:rPr dirty="0" sz="2400" b="1">
                <a:latin typeface="Palatino Linotype"/>
                <a:cs typeface="Palatino Linotype"/>
              </a:rPr>
              <a:t>The</a:t>
            </a:r>
            <a:r>
              <a:rPr dirty="0" sz="2400" spc="-90" b="1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Incorrect</a:t>
            </a:r>
            <a:r>
              <a:rPr dirty="0" sz="2400" spc="-90" b="1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Summary</a:t>
            </a:r>
            <a:r>
              <a:rPr dirty="0" sz="2400" spc="-90" b="1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Problem</a:t>
            </a:r>
            <a:r>
              <a:rPr dirty="0" sz="2400" spc="-95" b="1">
                <a:latin typeface="Palatino Linotype"/>
                <a:cs typeface="Palatino Linotype"/>
              </a:rPr>
              <a:t> </a:t>
            </a:r>
            <a:r>
              <a:rPr dirty="0" sz="2400" spc="-50" b="1">
                <a:latin typeface="Palatino Linotype"/>
                <a:cs typeface="Palatino Linotype"/>
              </a:rPr>
              <a:t>.</a:t>
            </a:r>
            <a:endParaRPr sz="2400">
              <a:latin typeface="Palatino Linotype"/>
              <a:cs typeface="Palatino Linotype"/>
            </a:endParaRPr>
          </a:p>
          <a:p>
            <a:pPr marL="344805" marR="5080">
              <a:lnSpc>
                <a:spcPct val="100000"/>
              </a:lnSpc>
              <a:spcBef>
                <a:spcPts val="590"/>
              </a:spcBef>
            </a:pPr>
            <a:r>
              <a:rPr dirty="0" sz="2400">
                <a:latin typeface="Palatino Linotype"/>
                <a:cs typeface="Palatino Linotype"/>
              </a:rPr>
              <a:t>One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transaction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is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calculating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an</a:t>
            </a:r>
            <a:r>
              <a:rPr dirty="0" sz="2400" spc="-6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aggregate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summary </a:t>
            </a:r>
            <a:r>
              <a:rPr dirty="0" sz="2400">
                <a:latin typeface="Palatino Linotype"/>
                <a:cs typeface="Palatino Linotype"/>
              </a:rPr>
              <a:t>function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on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number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of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records</a:t>
            </a:r>
            <a:r>
              <a:rPr dirty="0" sz="2400" spc="-6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(for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example,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 spc="-25">
                <a:latin typeface="Palatino Linotype"/>
                <a:cs typeface="Palatino Linotype"/>
              </a:rPr>
              <a:t>sum </a:t>
            </a:r>
            <a:r>
              <a:rPr dirty="0" sz="2400">
                <a:latin typeface="Palatino Linotype"/>
                <a:cs typeface="Palatino Linotype"/>
              </a:rPr>
              <a:t>(total)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of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all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bank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account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balances)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while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other </a:t>
            </a:r>
            <a:r>
              <a:rPr dirty="0" sz="2400">
                <a:latin typeface="Palatino Linotype"/>
                <a:cs typeface="Palatino Linotype"/>
              </a:rPr>
              <a:t>transactions</a:t>
            </a:r>
            <a:r>
              <a:rPr dirty="0" sz="2400" spc="-2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are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updating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some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of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these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records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 spc="-20">
                <a:latin typeface="Palatino Linotype"/>
                <a:cs typeface="Palatino Linotype"/>
              </a:rPr>
              <a:t>(for </a:t>
            </a:r>
            <a:r>
              <a:rPr dirty="0" sz="2400">
                <a:latin typeface="Palatino Linotype"/>
                <a:cs typeface="Palatino Linotype"/>
              </a:rPr>
              <a:t>example,</a:t>
            </a:r>
            <a:r>
              <a:rPr dirty="0" sz="2400" spc="-75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transferring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</a:t>
            </a:r>
            <a:r>
              <a:rPr dirty="0" sz="2400" spc="-7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large</a:t>
            </a:r>
            <a:r>
              <a:rPr dirty="0" sz="2400" spc="-6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amount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between</a:t>
            </a:r>
            <a:r>
              <a:rPr dirty="0" sz="2400" spc="-85">
                <a:latin typeface="Palatino Linotype"/>
                <a:cs typeface="Palatino Linotype"/>
              </a:rPr>
              <a:t> </a:t>
            </a:r>
            <a:r>
              <a:rPr dirty="0" sz="2400" spc="-25">
                <a:latin typeface="Palatino Linotype"/>
                <a:cs typeface="Palatino Linotype"/>
              </a:rPr>
              <a:t>two </a:t>
            </a:r>
            <a:r>
              <a:rPr dirty="0" sz="2400">
                <a:latin typeface="Palatino Linotype"/>
                <a:cs typeface="Palatino Linotype"/>
              </a:rPr>
              <a:t>accounts,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see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Figure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21.3(c));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the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aggregate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function </a:t>
            </a:r>
            <a:r>
              <a:rPr dirty="0" sz="2400">
                <a:latin typeface="Palatino Linotype"/>
                <a:cs typeface="Palatino Linotype"/>
              </a:rPr>
              <a:t>may</a:t>
            </a:r>
            <a:r>
              <a:rPr dirty="0" sz="2400" spc="-2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read</a:t>
            </a:r>
            <a:r>
              <a:rPr dirty="0" u="sng" sz="2400" spc="-45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some</a:t>
            </a:r>
            <a:r>
              <a:rPr dirty="0" u="sng" sz="2400" spc="-3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values</a:t>
            </a:r>
            <a:r>
              <a:rPr dirty="0" u="sng" sz="2400" spc="-25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before</a:t>
            </a:r>
            <a:r>
              <a:rPr dirty="0" u="sng" sz="2400" spc="-3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they</a:t>
            </a:r>
            <a:r>
              <a:rPr dirty="0" u="sng" sz="2400" spc="-2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are</a:t>
            </a:r>
            <a:r>
              <a:rPr dirty="0" u="sng" sz="2400" spc="-25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updated</a:t>
            </a:r>
            <a:r>
              <a:rPr dirty="0" u="sng" sz="2400" spc="-2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dirty="0" u="sng" sz="2400" spc="-25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and</a:t>
            </a:r>
            <a:r>
              <a:rPr dirty="0" sz="2400" spc="-25">
                <a:latin typeface="Palatino Linotype"/>
                <a:cs typeface="Palatino Linotype"/>
              </a:rPr>
              <a:t>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others</a:t>
            </a:r>
            <a:r>
              <a:rPr dirty="0" u="sng" sz="2400" spc="-5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after</a:t>
            </a:r>
            <a:r>
              <a:rPr dirty="0" u="sng" sz="2400" spc="-5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they</a:t>
            </a:r>
            <a:r>
              <a:rPr dirty="0" u="sng" sz="2400" spc="-45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are</a:t>
            </a:r>
            <a:r>
              <a:rPr dirty="0" u="sng" sz="2400" spc="-5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dirty="0" u="sng" sz="2400" spc="-1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updated</a:t>
            </a:r>
            <a:r>
              <a:rPr dirty="0" sz="2400" spc="-10">
                <a:latin typeface="Palatino Linotype"/>
                <a:cs typeface="Palatino Linotype"/>
              </a:rPr>
              <a:t>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Copyright </a:t>
            </a:r>
            <a:r>
              <a:rPr dirty="0" spc="-260"/>
              <a:t>©</a:t>
            </a:r>
            <a:r>
              <a:rPr dirty="0" spc="-45"/>
              <a:t> </a:t>
            </a:r>
            <a:r>
              <a:rPr dirty="0" spc="-100"/>
              <a:t>2011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35"/>
              <a:t> </a:t>
            </a:r>
            <a:r>
              <a:rPr dirty="0" spc="-20"/>
              <a:t>Education,</a:t>
            </a:r>
            <a:r>
              <a:rPr dirty="0" spc="-25"/>
              <a:t> </a:t>
            </a:r>
            <a:r>
              <a:rPr dirty="0" spc="-55"/>
              <a:t>Inc. </a:t>
            </a:r>
            <a:r>
              <a:rPr dirty="0" spc="-45"/>
              <a:t>Publishing</a:t>
            </a:r>
            <a:r>
              <a:rPr dirty="0" spc="-25"/>
              <a:t> </a:t>
            </a:r>
            <a:r>
              <a:rPr dirty="0" spc="-35"/>
              <a:t>as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25"/>
              <a:t> </a:t>
            </a:r>
            <a:r>
              <a:rPr dirty="0" spc="-30"/>
              <a:t>Addison-</a:t>
            </a:r>
            <a:r>
              <a:rPr dirty="0" spc="-10"/>
              <a:t>Wesley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246" rIns="0" bIns="0" rtlCol="0" vert="horz">
            <a:spAutoFit/>
          </a:bodyPr>
          <a:lstStyle/>
          <a:p>
            <a:pPr marL="48133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dirty="0" spc="-45"/>
              <a:t> </a:t>
            </a:r>
            <a:r>
              <a:rPr dirty="0"/>
              <a:t>we</a:t>
            </a:r>
            <a:r>
              <a:rPr dirty="0" spc="-25"/>
              <a:t> </a:t>
            </a:r>
            <a:r>
              <a:rPr dirty="0"/>
              <a:t>need</a:t>
            </a:r>
            <a:r>
              <a:rPr dirty="0" spc="-25"/>
              <a:t> </a:t>
            </a:r>
            <a:r>
              <a:rPr dirty="0"/>
              <a:t>concurrency</a:t>
            </a:r>
            <a:r>
              <a:rPr dirty="0" spc="-70"/>
              <a:t> </a:t>
            </a:r>
            <a:r>
              <a:rPr dirty="0"/>
              <a:t>control</a:t>
            </a:r>
            <a:r>
              <a:rPr dirty="0" spc="-45"/>
              <a:t> </a:t>
            </a:r>
            <a:r>
              <a:rPr dirty="0" spc="-10"/>
              <a:t>(cont.)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6800" y="0"/>
            <a:ext cx="457200" cy="685799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838217"/>
            <a:ext cx="8604008" cy="4128498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Copyright </a:t>
            </a:r>
            <a:r>
              <a:rPr dirty="0" spc="-260"/>
              <a:t>©</a:t>
            </a:r>
            <a:r>
              <a:rPr dirty="0" spc="-45"/>
              <a:t> </a:t>
            </a:r>
            <a:r>
              <a:rPr dirty="0" spc="-100"/>
              <a:t>2011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35"/>
              <a:t> </a:t>
            </a:r>
            <a:r>
              <a:rPr dirty="0" spc="-20"/>
              <a:t>Education,</a:t>
            </a:r>
            <a:r>
              <a:rPr dirty="0" spc="-25"/>
              <a:t> </a:t>
            </a:r>
            <a:r>
              <a:rPr dirty="0" spc="-55"/>
              <a:t>Inc. </a:t>
            </a:r>
            <a:r>
              <a:rPr dirty="0" spc="-45"/>
              <a:t>Publishing</a:t>
            </a:r>
            <a:r>
              <a:rPr dirty="0" spc="-25"/>
              <a:t> </a:t>
            </a:r>
            <a:r>
              <a:rPr dirty="0" spc="-35"/>
              <a:t>as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25"/>
              <a:t> </a:t>
            </a:r>
            <a:r>
              <a:rPr dirty="0" spc="-30"/>
              <a:t>Addison-</a:t>
            </a:r>
            <a:r>
              <a:rPr dirty="0" spc="-10"/>
              <a:t>Wesley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45388" y="1587246"/>
            <a:ext cx="7273925" cy="2370455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344805" algn="l"/>
              </a:tabLst>
            </a:pPr>
            <a:r>
              <a:rPr dirty="0" sz="2400" b="1">
                <a:latin typeface="Palatino Linotype"/>
                <a:cs typeface="Palatino Linotype"/>
              </a:rPr>
              <a:t>The</a:t>
            </a:r>
            <a:r>
              <a:rPr dirty="0" sz="2400" spc="-35" b="1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Unrepeatable</a:t>
            </a:r>
            <a:r>
              <a:rPr dirty="0" sz="2400" spc="-40" b="1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Read</a:t>
            </a:r>
            <a:r>
              <a:rPr dirty="0" sz="2400" spc="-45" b="1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Problem</a:t>
            </a:r>
            <a:r>
              <a:rPr dirty="0" sz="2400" spc="-35" b="1">
                <a:latin typeface="Palatino Linotype"/>
                <a:cs typeface="Palatino Linotype"/>
              </a:rPr>
              <a:t> </a:t>
            </a:r>
            <a:r>
              <a:rPr dirty="0" sz="2400" spc="-50" b="1">
                <a:latin typeface="Palatino Linotype"/>
                <a:cs typeface="Palatino Linotype"/>
              </a:rPr>
              <a:t>.</a:t>
            </a:r>
            <a:endParaRPr sz="2400">
              <a:latin typeface="Palatino Linotype"/>
              <a:cs typeface="Palatino Linotype"/>
            </a:endParaRPr>
          </a:p>
          <a:p>
            <a:pPr marL="344805" marR="5080">
              <a:lnSpc>
                <a:spcPct val="100000"/>
              </a:lnSpc>
              <a:spcBef>
                <a:spcPts val="590"/>
              </a:spcBef>
            </a:pPr>
            <a:r>
              <a:rPr dirty="0" sz="2400">
                <a:latin typeface="Palatino Linotype"/>
                <a:cs typeface="Palatino Linotype"/>
              </a:rPr>
              <a:t>A</a:t>
            </a:r>
            <a:r>
              <a:rPr dirty="0" sz="2400" spc="-150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transaction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T1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may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read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an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item</a:t>
            </a:r>
            <a:r>
              <a:rPr dirty="0" sz="2400" spc="-35">
                <a:latin typeface="Palatino Linotype"/>
                <a:cs typeface="Palatino Linotype"/>
              </a:rPr>
              <a:t> (say,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available </a:t>
            </a:r>
            <a:r>
              <a:rPr dirty="0" sz="2400">
                <a:latin typeface="Palatino Linotype"/>
                <a:cs typeface="Palatino Linotype"/>
              </a:rPr>
              <a:t>seats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on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flight);</a:t>
            </a:r>
            <a:r>
              <a:rPr dirty="0" sz="2400" spc="-2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later,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T1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may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read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the</a:t>
            </a:r>
            <a:r>
              <a:rPr dirty="0" sz="2400" spc="-2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same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 spc="-20">
                <a:latin typeface="Palatino Linotype"/>
                <a:cs typeface="Palatino Linotype"/>
              </a:rPr>
              <a:t>item </a:t>
            </a:r>
            <a:r>
              <a:rPr dirty="0" sz="2400">
                <a:latin typeface="Palatino Linotype"/>
                <a:cs typeface="Palatino Linotype"/>
              </a:rPr>
              <a:t>again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and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get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different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value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because</a:t>
            </a:r>
            <a:r>
              <a:rPr dirty="0" sz="2400" spc="-65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another </a:t>
            </a:r>
            <a:r>
              <a:rPr dirty="0" sz="2400">
                <a:latin typeface="Palatino Linotype"/>
                <a:cs typeface="Palatino Linotype"/>
              </a:rPr>
              <a:t>transaction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T2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has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updated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the</a:t>
            </a:r>
            <a:r>
              <a:rPr dirty="0" sz="2400" spc="-2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item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(reserved</a:t>
            </a:r>
            <a:r>
              <a:rPr dirty="0" sz="2400" spc="-65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seats </a:t>
            </a:r>
            <a:r>
              <a:rPr dirty="0" sz="2400">
                <a:latin typeface="Palatino Linotype"/>
                <a:cs typeface="Palatino Linotype"/>
              </a:rPr>
              <a:t>on</a:t>
            </a:r>
            <a:r>
              <a:rPr dirty="0" sz="2400" spc="-6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the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flight)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between</a:t>
            </a:r>
            <a:r>
              <a:rPr dirty="0" sz="2400" spc="-6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the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two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reads</a:t>
            </a:r>
            <a:r>
              <a:rPr dirty="0" sz="2400" spc="-6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by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 spc="-25">
                <a:latin typeface="Palatino Linotype"/>
                <a:cs typeface="Palatino Linotype"/>
              </a:rPr>
              <a:t>T1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Copyright </a:t>
            </a:r>
            <a:r>
              <a:rPr dirty="0" spc="-260"/>
              <a:t>©</a:t>
            </a:r>
            <a:r>
              <a:rPr dirty="0" spc="-45"/>
              <a:t> </a:t>
            </a:r>
            <a:r>
              <a:rPr dirty="0" spc="-100"/>
              <a:t>2011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35"/>
              <a:t> </a:t>
            </a:r>
            <a:r>
              <a:rPr dirty="0" spc="-20"/>
              <a:t>Education,</a:t>
            </a:r>
            <a:r>
              <a:rPr dirty="0" spc="-25"/>
              <a:t> </a:t>
            </a:r>
            <a:r>
              <a:rPr dirty="0" spc="-55"/>
              <a:t>Inc. </a:t>
            </a:r>
            <a:r>
              <a:rPr dirty="0" spc="-45"/>
              <a:t>Publishing</a:t>
            </a:r>
            <a:r>
              <a:rPr dirty="0" spc="-25"/>
              <a:t> </a:t>
            </a:r>
            <a:r>
              <a:rPr dirty="0" spc="-35"/>
              <a:t>as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25"/>
              <a:t> </a:t>
            </a:r>
            <a:r>
              <a:rPr dirty="0" spc="-30"/>
              <a:t>Addison-</a:t>
            </a:r>
            <a:r>
              <a:rPr dirty="0" spc="-10"/>
              <a:t>Wesley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246" rIns="0" bIns="0" rtlCol="0" vert="horz">
            <a:spAutoFit/>
          </a:bodyPr>
          <a:lstStyle/>
          <a:p>
            <a:pPr marL="48133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dirty="0" spc="-45"/>
              <a:t> </a:t>
            </a:r>
            <a:r>
              <a:rPr dirty="0"/>
              <a:t>we</a:t>
            </a:r>
            <a:r>
              <a:rPr dirty="0" spc="-25"/>
              <a:t> </a:t>
            </a:r>
            <a:r>
              <a:rPr dirty="0"/>
              <a:t>need</a:t>
            </a:r>
            <a:r>
              <a:rPr dirty="0" spc="-25"/>
              <a:t> </a:t>
            </a:r>
            <a:r>
              <a:rPr dirty="0"/>
              <a:t>concurrency</a:t>
            </a:r>
            <a:r>
              <a:rPr dirty="0" spc="-70"/>
              <a:t> </a:t>
            </a:r>
            <a:r>
              <a:rPr dirty="0"/>
              <a:t>control</a:t>
            </a:r>
            <a:r>
              <a:rPr dirty="0" spc="-45"/>
              <a:t> </a:t>
            </a:r>
            <a:r>
              <a:rPr dirty="0" spc="-10"/>
              <a:t>(cont.)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435" y="1196340"/>
            <a:ext cx="7560564" cy="492861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86800" y="0"/>
            <a:ext cx="457200" cy="6857997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Copyright </a:t>
            </a:r>
            <a:r>
              <a:rPr dirty="0" spc="-260"/>
              <a:t>©</a:t>
            </a:r>
            <a:r>
              <a:rPr dirty="0" spc="-45"/>
              <a:t> </a:t>
            </a:r>
            <a:r>
              <a:rPr dirty="0" spc="-100"/>
              <a:t>2011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35"/>
              <a:t> </a:t>
            </a:r>
            <a:r>
              <a:rPr dirty="0" spc="-20"/>
              <a:t>Education,</a:t>
            </a:r>
            <a:r>
              <a:rPr dirty="0" spc="-25"/>
              <a:t> </a:t>
            </a:r>
            <a:r>
              <a:rPr dirty="0" spc="-55"/>
              <a:t>Inc. </a:t>
            </a:r>
            <a:r>
              <a:rPr dirty="0" spc="-45"/>
              <a:t>Publishing</a:t>
            </a:r>
            <a:r>
              <a:rPr dirty="0" spc="-25"/>
              <a:t> </a:t>
            </a:r>
            <a:r>
              <a:rPr dirty="0" spc="-35"/>
              <a:t>as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25"/>
              <a:t> </a:t>
            </a:r>
            <a:r>
              <a:rPr dirty="0" spc="-30"/>
              <a:t>Addison-</a:t>
            </a:r>
            <a:r>
              <a:rPr dirty="0" spc="-10"/>
              <a:t>Wesley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73988" y="1320273"/>
            <a:ext cx="7911465" cy="392112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2800" b="1">
                <a:latin typeface="Arial"/>
                <a:cs typeface="Arial"/>
              </a:rPr>
              <a:t>Causes</a:t>
            </a:r>
            <a:r>
              <a:rPr dirty="0" sz="2800" spc="-8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of</a:t>
            </a:r>
            <a:r>
              <a:rPr dirty="0" sz="2800" spc="-10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transaction</a:t>
            </a:r>
            <a:r>
              <a:rPr dirty="0" sz="2800" spc="-85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failure:</a:t>
            </a:r>
            <a:endParaRPr sz="2800">
              <a:latin typeface="Arial"/>
              <a:cs typeface="Arial"/>
            </a:endParaRPr>
          </a:p>
          <a:p>
            <a:pPr marL="344805" marR="386715" indent="-332740">
              <a:lnSpc>
                <a:spcPct val="90000"/>
              </a:lnSpc>
              <a:spcBef>
                <a:spcPts val="520"/>
              </a:spcBef>
              <a:buSzPct val="83333"/>
              <a:buFont typeface="Palatino Linotype"/>
              <a:buAutoNum type="arabicPeriod"/>
              <a:tabLst>
                <a:tab pos="344805" algn="l"/>
              </a:tabLst>
            </a:pPr>
            <a:r>
              <a:rPr dirty="0" sz="2400" b="1">
                <a:latin typeface="Palatino Linotype"/>
                <a:cs typeface="Palatino Linotype"/>
              </a:rPr>
              <a:t>A</a:t>
            </a:r>
            <a:r>
              <a:rPr dirty="0" sz="2400" spc="-65" b="1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computer</a:t>
            </a:r>
            <a:r>
              <a:rPr dirty="0" sz="2400" spc="-35" b="1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failure</a:t>
            </a:r>
            <a:r>
              <a:rPr dirty="0" sz="2400" spc="-45" b="1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(system</a:t>
            </a:r>
            <a:r>
              <a:rPr dirty="0" sz="2400" spc="-35" b="1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crash):</a:t>
            </a:r>
            <a:r>
              <a:rPr dirty="0" sz="2400" spc="-130" b="1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</a:t>
            </a:r>
            <a:r>
              <a:rPr dirty="0" sz="2400" spc="-1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hardware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 spc="-25">
                <a:latin typeface="Palatino Linotype"/>
                <a:cs typeface="Palatino Linotype"/>
              </a:rPr>
              <a:t>or </a:t>
            </a:r>
            <a:r>
              <a:rPr dirty="0" sz="2400" spc="-10">
                <a:latin typeface="Palatino Linotype"/>
                <a:cs typeface="Palatino Linotype"/>
              </a:rPr>
              <a:t>software</a:t>
            </a:r>
            <a:r>
              <a:rPr dirty="0" sz="2400" spc="-9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error</a:t>
            </a:r>
            <a:r>
              <a:rPr dirty="0" sz="2400" spc="-7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occurs</a:t>
            </a:r>
            <a:r>
              <a:rPr dirty="0" sz="2400" spc="-9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during</a:t>
            </a:r>
            <a:r>
              <a:rPr dirty="0" sz="2400" spc="-9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transaction</a:t>
            </a:r>
            <a:r>
              <a:rPr dirty="0" sz="2400" spc="-6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execution.</a:t>
            </a:r>
            <a:r>
              <a:rPr dirty="0" sz="2400" spc="-75">
                <a:latin typeface="Palatino Linotype"/>
                <a:cs typeface="Palatino Linotype"/>
              </a:rPr>
              <a:t> </a:t>
            </a:r>
            <a:r>
              <a:rPr dirty="0" sz="2400" spc="-25">
                <a:latin typeface="Palatino Linotype"/>
                <a:cs typeface="Palatino Linotype"/>
              </a:rPr>
              <a:t>If </a:t>
            </a:r>
            <a:r>
              <a:rPr dirty="0" sz="2400">
                <a:latin typeface="Palatino Linotype"/>
                <a:cs typeface="Palatino Linotype"/>
              </a:rPr>
              <a:t>the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hardware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crashes,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the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contents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of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the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computer’s </a:t>
            </a:r>
            <a:r>
              <a:rPr dirty="0" sz="2400">
                <a:latin typeface="Palatino Linotype"/>
                <a:cs typeface="Palatino Linotype"/>
              </a:rPr>
              <a:t>internal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main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memory</a:t>
            </a:r>
            <a:r>
              <a:rPr dirty="0" sz="2400" spc="-6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may</a:t>
            </a:r>
            <a:r>
              <a:rPr dirty="0" sz="2400" spc="-7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be</a:t>
            </a:r>
            <a:r>
              <a:rPr dirty="0" sz="2400" spc="-70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lost.</a:t>
            </a:r>
            <a:endParaRPr sz="2400">
              <a:latin typeface="Palatino Linotype"/>
              <a:cs typeface="Palatino Linotype"/>
            </a:endParaRPr>
          </a:p>
          <a:p>
            <a:pPr marL="344805" marR="5080" indent="-332740">
              <a:lnSpc>
                <a:spcPct val="90000"/>
              </a:lnSpc>
              <a:spcBef>
                <a:spcPts val="600"/>
              </a:spcBef>
              <a:buSzPct val="83333"/>
              <a:buFont typeface="Palatino Linotype"/>
              <a:buAutoNum type="arabicPeriod"/>
              <a:tabLst>
                <a:tab pos="344805" algn="l"/>
              </a:tabLst>
            </a:pPr>
            <a:r>
              <a:rPr dirty="0" sz="2400" b="1">
                <a:latin typeface="Palatino Linotype"/>
                <a:cs typeface="Palatino Linotype"/>
              </a:rPr>
              <a:t>A</a:t>
            </a:r>
            <a:r>
              <a:rPr dirty="0" sz="2400" spc="-45" b="1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transaction</a:t>
            </a:r>
            <a:r>
              <a:rPr dirty="0" sz="2400" spc="-55" b="1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or</a:t>
            </a:r>
            <a:r>
              <a:rPr dirty="0" sz="2400" spc="-35" b="1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system</a:t>
            </a:r>
            <a:r>
              <a:rPr dirty="0" sz="2400" spc="-35" b="1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error</a:t>
            </a:r>
            <a:r>
              <a:rPr dirty="0" sz="2400" spc="-35" b="1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:</a:t>
            </a:r>
            <a:r>
              <a:rPr dirty="0" sz="2400" spc="-125" b="1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Some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operation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in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 spc="-25">
                <a:latin typeface="Palatino Linotype"/>
                <a:cs typeface="Palatino Linotype"/>
              </a:rPr>
              <a:t>the </a:t>
            </a:r>
            <a:r>
              <a:rPr dirty="0" sz="2400" spc="-10">
                <a:latin typeface="Palatino Linotype"/>
                <a:cs typeface="Palatino Linotype"/>
              </a:rPr>
              <a:t>transaction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may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cause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it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to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fail,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such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as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integer</a:t>
            </a:r>
            <a:r>
              <a:rPr dirty="0" sz="2400" spc="-15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overflow </a:t>
            </a:r>
            <a:r>
              <a:rPr dirty="0" sz="2400">
                <a:latin typeface="Palatino Linotype"/>
                <a:cs typeface="Palatino Linotype"/>
              </a:rPr>
              <a:t>or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division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by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zero.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 spc="-20">
                <a:latin typeface="Palatino Linotype"/>
                <a:cs typeface="Palatino Linotype"/>
              </a:rPr>
              <a:t>Transaction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failure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may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also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occur </a:t>
            </a:r>
            <a:r>
              <a:rPr dirty="0" sz="2400">
                <a:latin typeface="Palatino Linotype"/>
                <a:cs typeface="Palatino Linotype"/>
              </a:rPr>
              <a:t>because</a:t>
            </a:r>
            <a:r>
              <a:rPr dirty="0" sz="2400" spc="-6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of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erroneous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parameter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values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or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because</a:t>
            </a:r>
            <a:r>
              <a:rPr dirty="0" sz="2400" spc="-6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of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 spc="-50">
                <a:latin typeface="Palatino Linotype"/>
                <a:cs typeface="Palatino Linotype"/>
              </a:rPr>
              <a:t>a </a:t>
            </a:r>
            <a:r>
              <a:rPr dirty="0" sz="2400">
                <a:latin typeface="Palatino Linotype"/>
                <a:cs typeface="Palatino Linotype"/>
              </a:rPr>
              <a:t>logical</a:t>
            </a:r>
            <a:r>
              <a:rPr dirty="0" sz="2400" spc="-7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programming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error.</a:t>
            </a:r>
            <a:r>
              <a:rPr dirty="0" sz="2400" spc="-6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In</a:t>
            </a:r>
            <a:r>
              <a:rPr dirty="0" sz="2400" spc="-7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addition,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the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user</a:t>
            </a:r>
            <a:r>
              <a:rPr dirty="0" sz="2400" spc="-75">
                <a:latin typeface="Palatino Linotype"/>
                <a:cs typeface="Palatino Linotype"/>
              </a:rPr>
              <a:t> </a:t>
            </a:r>
            <a:r>
              <a:rPr dirty="0" sz="2400" spc="-25">
                <a:latin typeface="Palatino Linotype"/>
                <a:cs typeface="Palatino Linotype"/>
              </a:rPr>
              <a:t>may </a:t>
            </a:r>
            <a:r>
              <a:rPr dirty="0" sz="2400">
                <a:latin typeface="Palatino Linotype"/>
                <a:cs typeface="Palatino Linotype"/>
              </a:rPr>
              <a:t>interrupt</a:t>
            </a:r>
            <a:r>
              <a:rPr dirty="0" sz="2400" spc="-8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the</a:t>
            </a:r>
            <a:r>
              <a:rPr dirty="0" sz="2400" spc="-9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transaction</a:t>
            </a:r>
            <a:r>
              <a:rPr dirty="0" sz="2400" spc="-7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during</a:t>
            </a:r>
            <a:r>
              <a:rPr dirty="0" sz="2400" spc="-10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its</a:t>
            </a:r>
            <a:r>
              <a:rPr dirty="0" sz="2400" spc="-95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execution.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Copyright </a:t>
            </a:r>
            <a:r>
              <a:rPr dirty="0" spc="-260"/>
              <a:t>©</a:t>
            </a:r>
            <a:r>
              <a:rPr dirty="0" spc="-45"/>
              <a:t> </a:t>
            </a:r>
            <a:r>
              <a:rPr dirty="0" spc="-100"/>
              <a:t>2011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35"/>
              <a:t> </a:t>
            </a:r>
            <a:r>
              <a:rPr dirty="0" spc="-20"/>
              <a:t>Education,</a:t>
            </a:r>
            <a:r>
              <a:rPr dirty="0" spc="-25"/>
              <a:t> </a:t>
            </a:r>
            <a:r>
              <a:rPr dirty="0" spc="-55"/>
              <a:t>Inc. </a:t>
            </a:r>
            <a:r>
              <a:rPr dirty="0" spc="-45"/>
              <a:t>Publishing</a:t>
            </a:r>
            <a:r>
              <a:rPr dirty="0" spc="-25"/>
              <a:t> </a:t>
            </a:r>
            <a:r>
              <a:rPr dirty="0" spc="-35"/>
              <a:t>as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25"/>
              <a:t> </a:t>
            </a:r>
            <a:r>
              <a:rPr dirty="0" spc="-30"/>
              <a:t>Addison-</a:t>
            </a:r>
            <a:r>
              <a:rPr dirty="0" spc="-10"/>
              <a:t>Wesley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9755" rIns="0" bIns="0" rtlCol="0" vert="horz">
            <a:spAutoFit/>
          </a:bodyPr>
          <a:lstStyle/>
          <a:p>
            <a:pPr marL="1874520">
              <a:lnSpc>
                <a:spcPct val="100000"/>
              </a:lnSpc>
              <a:spcBef>
                <a:spcPts val="105"/>
              </a:spcBef>
            </a:pPr>
            <a:r>
              <a:rPr dirty="0"/>
              <a:t>Why recovery</a:t>
            </a:r>
            <a:r>
              <a:rPr dirty="0" spc="-20"/>
              <a:t> </a:t>
            </a:r>
            <a:r>
              <a:rPr dirty="0"/>
              <a:t>is </a:t>
            </a:r>
            <a:r>
              <a:rPr dirty="0" spc="-10"/>
              <a:t>needed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4380" rIns="0" bIns="0" rtlCol="0" vert="horz">
            <a:spAutoFit/>
          </a:bodyPr>
          <a:lstStyle/>
          <a:p>
            <a:pPr marL="42164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dirty="0" spc="-80"/>
              <a:t> </a:t>
            </a:r>
            <a:r>
              <a:rPr dirty="0"/>
              <a:t>to</a:t>
            </a:r>
            <a:r>
              <a:rPr dirty="0" spc="-120"/>
              <a:t> </a:t>
            </a:r>
            <a:r>
              <a:rPr dirty="0" spc="-10"/>
              <a:t>Transaction</a:t>
            </a:r>
            <a:r>
              <a:rPr dirty="0" spc="-95"/>
              <a:t> </a:t>
            </a:r>
            <a:r>
              <a:rPr dirty="0" spc="-10"/>
              <a:t>Processing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Copyright </a:t>
            </a:r>
            <a:r>
              <a:rPr dirty="0" spc="-260"/>
              <a:t>©</a:t>
            </a:r>
            <a:r>
              <a:rPr dirty="0" spc="-45"/>
              <a:t> </a:t>
            </a:r>
            <a:r>
              <a:rPr dirty="0" spc="-100"/>
              <a:t>2011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35"/>
              <a:t> </a:t>
            </a:r>
            <a:r>
              <a:rPr dirty="0" spc="-20"/>
              <a:t>Education,</a:t>
            </a:r>
            <a:r>
              <a:rPr dirty="0" spc="-25"/>
              <a:t> </a:t>
            </a:r>
            <a:r>
              <a:rPr dirty="0" spc="-55"/>
              <a:t>Inc. </a:t>
            </a:r>
            <a:r>
              <a:rPr dirty="0" spc="-45"/>
              <a:t>Publishing</a:t>
            </a:r>
            <a:r>
              <a:rPr dirty="0" spc="-25"/>
              <a:t> </a:t>
            </a:r>
            <a:r>
              <a:rPr dirty="0" spc="-35"/>
              <a:t>as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25"/>
              <a:t> </a:t>
            </a:r>
            <a:r>
              <a:rPr dirty="0" spc="-30"/>
              <a:t>Addison-</a:t>
            </a:r>
            <a:r>
              <a:rPr dirty="0" spc="-10"/>
              <a:t>Wesley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4720" y="1354328"/>
            <a:ext cx="7515859" cy="440753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344805" marR="12700" indent="-332740">
              <a:lnSpc>
                <a:spcPts val="2690"/>
              </a:lnSpc>
              <a:spcBef>
                <a:spcPts val="740"/>
              </a:spcBef>
              <a:buFont typeface="Arial MT"/>
              <a:buChar char="•"/>
              <a:tabLst>
                <a:tab pos="344805" algn="l"/>
              </a:tabLst>
            </a:pPr>
            <a:r>
              <a:rPr dirty="0" sz="2800" spc="-10" b="1">
                <a:latin typeface="Arial"/>
                <a:cs typeface="Arial"/>
              </a:rPr>
              <a:t>Transaction:</a:t>
            </a:r>
            <a:r>
              <a:rPr dirty="0" sz="2800" spc="-90" b="1">
                <a:latin typeface="Arial"/>
                <a:cs typeface="Arial"/>
              </a:rPr>
              <a:t> </a:t>
            </a:r>
            <a:r>
              <a:rPr dirty="0" sz="2400">
                <a:latin typeface="Arial MT"/>
                <a:cs typeface="Arial MT"/>
              </a:rPr>
              <a:t>An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executing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program</a:t>
            </a:r>
            <a:r>
              <a:rPr dirty="0" sz="2400" spc="-10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(process)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that </a:t>
            </a:r>
            <a:r>
              <a:rPr dirty="0" sz="2400">
                <a:latin typeface="Arial MT"/>
                <a:cs typeface="Arial MT"/>
              </a:rPr>
              <a:t>includes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one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or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more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database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access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operations</a:t>
            </a:r>
            <a:endParaRPr sz="2400">
              <a:latin typeface="Arial MT"/>
              <a:cs typeface="Arial MT"/>
            </a:endParaRPr>
          </a:p>
          <a:p>
            <a:pPr lvl="1" marL="743585" indent="-273685">
              <a:lnSpc>
                <a:spcPct val="100000"/>
              </a:lnSpc>
              <a:spcBef>
                <a:spcPts val="645"/>
              </a:spcBef>
              <a:buChar char="–"/>
              <a:tabLst>
                <a:tab pos="743585" algn="l"/>
              </a:tabLst>
            </a:pPr>
            <a:r>
              <a:rPr dirty="0" sz="2000">
                <a:latin typeface="Arial MT"/>
                <a:cs typeface="Arial MT"/>
              </a:rPr>
              <a:t>Read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operations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(database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retrieval,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such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as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SQL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SELECT)</a:t>
            </a:r>
            <a:endParaRPr sz="2000">
              <a:latin typeface="Arial MT"/>
              <a:cs typeface="Arial MT"/>
            </a:endParaRPr>
          </a:p>
          <a:p>
            <a:pPr lvl="1" marL="743585" marR="281305" indent="-274320">
              <a:lnSpc>
                <a:spcPct val="100000"/>
              </a:lnSpc>
              <a:spcBef>
                <a:spcPts val="705"/>
              </a:spcBef>
              <a:buChar char="–"/>
              <a:tabLst>
                <a:tab pos="743585" algn="l"/>
              </a:tabLst>
            </a:pPr>
            <a:r>
              <a:rPr dirty="0" sz="2000">
                <a:latin typeface="Arial MT"/>
                <a:cs typeface="Arial MT"/>
              </a:rPr>
              <a:t>Write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operations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(modify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database,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such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as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SQL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INSERT, </a:t>
            </a:r>
            <a:r>
              <a:rPr dirty="0" sz="2000" spc="-20">
                <a:latin typeface="Arial MT"/>
                <a:cs typeface="Arial MT"/>
              </a:rPr>
              <a:t>UPDATE,</a:t>
            </a:r>
            <a:r>
              <a:rPr dirty="0" sz="2000" spc="-7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DELETE)</a:t>
            </a:r>
            <a:endParaRPr sz="2000">
              <a:latin typeface="Arial MT"/>
              <a:cs typeface="Arial MT"/>
            </a:endParaRPr>
          </a:p>
          <a:p>
            <a:pPr lvl="1" marL="743585" indent="-273685">
              <a:lnSpc>
                <a:spcPct val="100000"/>
              </a:lnSpc>
              <a:spcBef>
                <a:spcPts val="700"/>
              </a:spcBef>
              <a:buChar char="–"/>
              <a:tabLst>
                <a:tab pos="743585" algn="l"/>
              </a:tabLst>
            </a:pPr>
            <a:r>
              <a:rPr dirty="0" sz="2000" spc="-10">
                <a:latin typeface="Arial MT"/>
                <a:cs typeface="Arial MT"/>
              </a:rPr>
              <a:t>Transaction:</a:t>
            </a:r>
            <a:r>
              <a:rPr dirty="0" sz="2000" spc="-17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1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logical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unit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database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processing</a:t>
            </a:r>
            <a:endParaRPr sz="2000">
              <a:latin typeface="Arial MT"/>
              <a:cs typeface="Arial MT"/>
            </a:endParaRPr>
          </a:p>
          <a:p>
            <a:pPr lvl="1" marL="743585" marR="502920" indent="-274320">
              <a:lnSpc>
                <a:spcPct val="100000"/>
              </a:lnSpc>
              <a:spcBef>
                <a:spcPts val="695"/>
              </a:spcBef>
              <a:buChar char="–"/>
              <a:tabLst>
                <a:tab pos="743585" algn="l"/>
              </a:tabLst>
            </a:pPr>
            <a:r>
              <a:rPr dirty="0" sz="2000">
                <a:latin typeface="Arial MT"/>
                <a:cs typeface="Arial MT"/>
              </a:rPr>
              <a:t>Example: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Bank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balance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transfer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$100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dollars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from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an </a:t>
            </a:r>
            <a:r>
              <a:rPr dirty="0" sz="2000">
                <a:latin typeface="Arial MT"/>
                <a:cs typeface="Arial MT"/>
              </a:rPr>
              <a:t>account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saving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account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BANK</a:t>
            </a:r>
            <a:r>
              <a:rPr dirty="0" sz="2000" spc="-10">
                <a:latin typeface="Arial MT"/>
                <a:cs typeface="Arial MT"/>
              </a:rPr>
              <a:t> database</a:t>
            </a:r>
            <a:endParaRPr sz="2000">
              <a:latin typeface="Arial MT"/>
              <a:cs typeface="Arial MT"/>
            </a:endParaRPr>
          </a:p>
          <a:p>
            <a:pPr marL="422275" indent="-409575">
              <a:lnSpc>
                <a:spcPts val="2510"/>
              </a:lnSpc>
              <a:spcBef>
                <a:spcPts val="340"/>
              </a:spcBef>
              <a:buFont typeface="Arial MT"/>
              <a:buChar char="•"/>
              <a:tabLst>
                <a:tab pos="422275" algn="l"/>
              </a:tabLst>
            </a:pPr>
            <a:r>
              <a:rPr dirty="0" sz="2200" b="1">
                <a:latin typeface="Arial"/>
                <a:cs typeface="Arial"/>
              </a:rPr>
              <a:t>Note:</a:t>
            </a:r>
            <a:r>
              <a:rPr dirty="0" sz="2200" spc="-30" b="1">
                <a:latin typeface="Arial"/>
                <a:cs typeface="Arial"/>
              </a:rPr>
              <a:t> </a:t>
            </a:r>
            <a:r>
              <a:rPr dirty="0" sz="2200">
                <a:latin typeface="Arial MT"/>
                <a:cs typeface="Arial MT"/>
              </a:rPr>
              <a:t>Each</a:t>
            </a:r>
            <a:r>
              <a:rPr dirty="0" sz="2200" spc="-5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execution</a:t>
            </a:r>
            <a:r>
              <a:rPr dirty="0" sz="2200" spc="-5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of</a:t>
            </a:r>
            <a:r>
              <a:rPr dirty="0" sz="2200" spc="-5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-5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program</a:t>
            </a:r>
            <a:r>
              <a:rPr dirty="0" sz="2200" spc="-2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is</a:t>
            </a:r>
            <a:r>
              <a:rPr dirty="0" sz="2200" spc="-5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</a:t>
            </a:r>
            <a:r>
              <a:rPr dirty="0" sz="2200" spc="-30">
                <a:latin typeface="Arial MT"/>
                <a:cs typeface="Arial MT"/>
              </a:rPr>
              <a:t> </a:t>
            </a:r>
            <a:r>
              <a:rPr dirty="0" sz="2200" spc="-10" i="1">
                <a:latin typeface="Arial"/>
                <a:cs typeface="Arial"/>
              </a:rPr>
              <a:t>distinct</a:t>
            </a:r>
            <a:endParaRPr sz="2200">
              <a:latin typeface="Arial"/>
              <a:cs typeface="Arial"/>
            </a:endParaRPr>
          </a:p>
          <a:p>
            <a:pPr marL="344805">
              <a:lnSpc>
                <a:spcPts val="2510"/>
              </a:lnSpc>
            </a:pPr>
            <a:r>
              <a:rPr dirty="0" sz="2200" i="1">
                <a:latin typeface="Arial"/>
                <a:cs typeface="Arial"/>
              </a:rPr>
              <a:t>transaction</a:t>
            </a:r>
            <a:r>
              <a:rPr dirty="0" sz="2200" spc="-85" i="1">
                <a:latin typeface="Arial"/>
                <a:cs typeface="Arial"/>
              </a:rPr>
              <a:t> </a:t>
            </a:r>
            <a:r>
              <a:rPr dirty="0" sz="2200">
                <a:latin typeface="Arial MT"/>
                <a:cs typeface="Arial MT"/>
              </a:rPr>
              <a:t>with</a:t>
            </a:r>
            <a:r>
              <a:rPr dirty="0" sz="2200" spc="-8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different</a:t>
            </a:r>
            <a:r>
              <a:rPr dirty="0" sz="2200" spc="-85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parameters</a:t>
            </a:r>
            <a:endParaRPr sz="2200">
              <a:latin typeface="Arial MT"/>
              <a:cs typeface="Arial MT"/>
            </a:endParaRPr>
          </a:p>
          <a:p>
            <a:pPr lvl="1" marL="743585" marR="328930" indent="-274320">
              <a:lnSpc>
                <a:spcPct val="100000"/>
              </a:lnSpc>
              <a:spcBef>
                <a:spcPts val="700"/>
              </a:spcBef>
              <a:buChar char="–"/>
              <a:tabLst>
                <a:tab pos="743585" algn="l"/>
              </a:tabLst>
            </a:pPr>
            <a:r>
              <a:rPr dirty="0" sz="2200">
                <a:latin typeface="Arial MT"/>
                <a:cs typeface="Arial MT"/>
              </a:rPr>
              <a:t>Bank</a:t>
            </a:r>
            <a:r>
              <a:rPr dirty="0" sz="2200" spc="-8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transfer</a:t>
            </a:r>
            <a:r>
              <a:rPr dirty="0" sz="2200" spc="-7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program</a:t>
            </a:r>
            <a:r>
              <a:rPr dirty="0" sz="2200" spc="-7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parameters:</a:t>
            </a:r>
            <a:r>
              <a:rPr dirty="0" sz="2200" spc="-6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savings</a:t>
            </a:r>
            <a:r>
              <a:rPr dirty="0" sz="2200" spc="-75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account number,</a:t>
            </a:r>
            <a:r>
              <a:rPr dirty="0" sz="2200" spc="-9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checking</a:t>
            </a:r>
            <a:r>
              <a:rPr dirty="0" sz="2200" spc="-1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account</a:t>
            </a:r>
            <a:r>
              <a:rPr dirty="0" sz="2200" spc="-110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number,</a:t>
            </a:r>
            <a:r>
              <a:rPr dirty="0" sz="2200" spc="-9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transfer</a:t>
            </a:r>
            <a:r>
              <a:rPr dirty="0" sz="2200" spc="-110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amount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16484" y="1525015"/>
            <a:ext cx="7877809" cy="449516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535305" marR="153035" indent="-218440">
              <a:lnSpc>
                <a:spcPts val="2590"/>
              </a:lnSpc>
              <a:spcBef>
                <a:spcPts val="425"/>
              </a:spcBef>
              <a:buFont typeface="Palatino Linotype"/>
              <a:buAutoNum type="arabicPeriod" startAt="3"/>
              <a:tabLst>
                <a:tab pos="535305" algn="l"/>
                <a:tab pos="621665" algn="l"/>
              </a:tabLst>
            </a:pPr>
            <a:r>
              <a:rPr dirty="0"/>
              <a:t>	</a:t>
            </a:r>
            <a:r>
              <a:rPr dirty="0" sz="2400" b="1">
                <a:latin typeface="Palatino Linotype"/>
                <a:cs typeface="Palatino Linotype"/>
              </a:rPr>
              <a:t>Local</a:t>
            </a:r>
            <a:r>
              <a:rPr dirty="0" sz="2400" spc="-25" b="1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errors or</a:t>
            </a:r>
            <a:r>
              <a:rPr dirty="0" sz="2400" spc="-20" b="1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exception</a:t>
            </a:r>
            <a:r>
              <a:rPr dirty="0" sz="2400" spc="-15" b="1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conditions</a:t>
            </a:r>
            <a:r>
              <a:rPr dirty="0" sz="2400" spc="-30" b="1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detected</a:t>
            </a:r>
            <a:r>
              <a:rPr dirty="0" sz="2400" spc="-1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by</a:t>
            </a:r>
            <a:r>
              <a:rPr dirty="0" sz="2400" spc="-20">
                <a:latin typeface="Palatino Linotype"/>
                <a:cs typeface="Palatino Linotype"/>
              </a:rPr>
              <a:t> </a:t>
            </a:r>
            <a:r>
              <a:rPr dirty="0" sz="2400" spc="-25">
                <a:latin typeface="Palatino Linotype"/>
                <a:cs typeface="Palatino Linotype"/>
              </a:rPr>
              <a:t>the </a:t>
            </a:r>
            <a:r>
              <a:rPr dirty="0" sz="2400" spc="-10">
                <a:latin typeface="Palatino Linotype"/>
                <a:cs typeface="Palatino Linotype"/>
              </a:rPr>
              <a:t>transaction:</a:t>
            </a:r>
            <a:endParaRPr sz="2400">
              <a:latin typeface="Palatino Linotype"/>
              <a:cs typeface="Palatino Linotype"/>
            </a:endParaRPr>
          </a:p>
          <a:p>
            <a:pPr lvl="1" marL="535305" marR="26670" indent="177800">
              <a:lnSpc>
                <a:spcPct val="90000"/>
              </a:lnSpc>
              <a:spcBef>
                <a:spcPts val="565"/>
              </a:spcBef>
              <a:buChar char="-"/>
              <a:tabLst>
                <a:tab pos="713105" algn="l"/>
              </a:tabLst>
            </a:pPr>
            <a:r>
              <a:rPr dirty="0" sz="2400">
                <a:latin typeface="Palatino Linotype"/>
                <a:cs typeface="Palatino Linotype"/>
              </a:rPr>
              <a:t>certain</a:t>
            </a:r>
            <a:r>
              <a:rPr dirty="0" sz="2400" spc="-8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conditions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necessitate</a:t>
            </a:r>
            <a:r>
              <a:rPr dirty="0" sz="2400" spc="-7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cancellation</a:t>
            </a:r>
            <a:r>
              <a:rPr dirty="0" sz="2400" spc="-6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of</a:t>
            </a:r>
            <a:r>
              <a:rPr dirty="0" sz="2400" spc="-70">
                <a:latin typeface="Palatino Linotype"/>
                <a:cs typeface="Palatino Linotype"/>
              </a:rPr>
              <a:t> </a:t>
            </a:r>
            <a:r>
              <a:rPr dirty="0" sz="2400" spc="-25">
                <a:latin typeface="Palatino Linotype"/>
                <a:cs typeface="Palatino Linotype"/>
              </a:rPr>
              <a:t>the </a:t>
            </a:r>
            <a:r>
              <a:rPr dirty="0" sz="2400" spc="-10">
                <a:latin typeface="Palatino Linotype"/>
                <a:cs typeface="Palatino Linotype"/>
              </a:rPr>
              <a:t>transaction.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For</a:t>
            </a:r>
            <a:r>
              <a:rPr dirty="0" sz="2400" spc="-7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example,</a:t>
            </a:r>
            <a:r>
              <a:rPr dirty="0" sz="2400" spc="-6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data</a:t>
            </a:r>
            <a:r>
              <a:rPr dirty="0" sz="2400" spc="-6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for</a:t>
            </a:r>
            <a:r>
              <a:rPr dirty="0" sz="2400" spc="-7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the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transaction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 spc="-25">
                <a:latin typeface="Palatino Linotype"/>
                <a:cs typeface="Palatino Linotype"/>
              </a:rPr>
              <a:t>may </a:t>
            </a:r>
            <a:r>
              <a:rPr dirty="0" sz="2400">
                <a:latin typeface="Palatino Linotype"/>
                <a:cs typeface="Palatino Linotype"/>
              </a:rPr>
              <a:t>not</a:t>
            </a:r>
            <a:r>
              <a:rPr dirty="0" sz="2400" spc="-6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be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found.</a:t>
            </a:r>
            <a:r>
              <a:rPr dirty="0" sz="2400" spc="-12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</a:t>
            </a:r>
            <a:r>
              <a:rPr dirty="0" sz="2400" spc="-1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condition,</a:t>
            </a:r>
            <a:r>
              <a:rPr dirty="0" sz="2400" spc="-2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such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as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insufficient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account </a:t>
            </a:r>
            <a:r>
              <a:rPr dirty="0" sz="2400">
                <a:latin typeface="Palatino Linotype"/>
                <a:cs typeface="Palatino Linotype"/>
              </a:rPr>
              <a:t>balance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in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banking</a:t>
            </a:r>
            <a:r>
              <a:rPr dirty="0" sz="2400" spc="-1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database,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may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cause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 spc="-50">
                <a:latin typeface="Palatino Linotype"/>
                <a:cs typeface="Palatino Linotype"/>
              </a:rPr>
              <a:t>a </a:t>
            </a:r>
            <a:r>
              <a:rPr dirty="0" sz="2400" spc="-10">
                <a:latin typeface="Palatino Linotype"/>
                <a:cs typeface="Palatino Linotype"/>
              </a:rPr>
              <a:t>transaction,</a:t>
            </a:r>
            <a:r>
              <a:rPr dirty="0" sz="2400" spc="-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such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as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</a:t>
            </a:r>
            <a:r>
              <a:rPr dirty="0" sz="2400" spc="-2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fund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withdrawal,</a:t>
            </a:r>
            <a:r>
              <a:rPr dirty="0" sz="2400" spc="-2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to</a:t>
            </a:r>
            <a:r>
              <a:rPr dirty="0" sz="2400" spc="-2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be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canceled</a:t>
            </a:r>
            <a:endParaRPr sz="2400">
              <a:latin typeface="Palatino Linotype"/>
              <a:cs typeface="Palatino Linotype"/>
            </a:endParaRPr>
          </a:p>
          <a:p>
            <a:pPr lvl="1" marL="712470" indent="-177165">
              <a:lnSpc>
                <a:spcPts val="2590"/>
              </a:lnSpc>
              <a:buChar char="-"/>
              <a:tabLst>
                <a:tab pos="712470" algn="l"/>
              </a:tabLst>
            </a:pPr>
            <a:r>
              <a:rPr dirty="0" sz="2400">
                <a:latin typeface="Palatino Linotype"/>
                <a:cs typeface="Palatino Linotype"/>
              </a:rPr>
              <a:t>a</a:t>
            </a:r>
            <a:r>
              <a:rPr dirty="0" sz="2400" spc="-6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programmed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abort</a:t>
            </a:r>
            <a:r>
              <a:rPr dirty="0" sz="2400" spc="-7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causes</a:t>
            </a:r>
            <a:r>
              <a:rPr dirty="0" sz="2400" spc="-8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the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transaction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to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fail.</a:t>
            </a:r>
            <a:endParaRPr sz="2400">
              <a:latin typeface="Palatino Linotype"/>
              <a:cs typeface="Palatino Linotype"/>
            </a:endParaRPr>
          </a:p>
          <a:p>
            <a:pPr marL="535305" marR="5080" indent="-523240">
              <a:lnSpc>
                <a:spcPct val="90000"/>
              </a:lnSpc>
              <a:spcBef>
                <a:spcPts val="600"/>
              </a:spcBef>
              <a:buFont typeface="Palatino Linotype"/>
              <a:buAutoNum type="arabicPeriod" startAt="3"/>
              <a:tabLst>
                <a:tab pos="535305" algn="l"/>
              </a:tabLst>
            </a:pPr>
            <a:r>
              <a:rPr dirty="0" sz="2400" b="1">
                <a:latin typeface="Palatino Linotype"/>
                <a:cs typeface="Palatino Linotype"/>
              </a:rPr>
              <a:t>Concurrency</a:t>
            </a:r>
            <a:r>
              <a:rPr dirty="0" sz="2400" spc="-85" b="1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control</a:t>
            </a:r>
            <a:r>
              <a:rPr dirty="0" sz="2400" spc="-90" b="1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enforcement:</a:t>
            </a:r>
            <a:r>
              <a:rPr dirty="0" sz="2400" spc="-70" b="1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The</a:t>
            </a:r>
            <a:r>
              <a:rPr dirty="0" sz="2400" spc="-80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concurrency </a:t>
            </a:r>
            <a:r>
              <a:rPr dirty="0" sz="2400">
                <a:latin typeface="Palatino Linotype"/>
                <a:cs typeface="Palatino Linotype"/>
              </a:rPr>
              <a:t>control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method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may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decide</a:t>
            </a:r>
            <a:r>
              <a:rPr dirty="0" sz="2400" spc="-7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to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abort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the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transaction,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 spc="-25">
                <a:latin typeface="Palatino Linotype"/>
                <a:cs typeface="Palatino Linotype"/>
              </a:rPr>
              <a:t>to </a:t>
            </a:r>
            <a:r>
              <a:rPr dirty="0" sz="2400">
                <a:latin typeface="Palatino Linotype"/>
                <a:cs typeface="Palatino Linotype"/>
              </a:rPr>
              <a:t>be</a:t>
            </a:r>
            <a:r>
              <a:rPr dirty="0" sz="2400" spc="-6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restarted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later,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because</a:t>
            </a:r>
            <a:r>
              <a:rPr dirty="0" sz="2400" spc="-7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it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violates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serializability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 spc="-25">
                <a:latin typeface="Palatino Linotype"/>
                <a:cs typeface="Palatino Linotype"/>
              </a:rPr>
              <a:t>or </a:t>
            </a:r>
            <a:r>
              <a:rPr dirty="0" sz="2400">
                <a:latin typeface="Palatino Linotype"/>
                <a:cs typeface="Palatino Linotype"/>
              </a:rPr>
              <a:t>because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several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transactions</a:t>
            </a:r>
            <a:r>
              <a:rPr dirty="0" sz="2400" spc="-1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are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in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state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of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deadlock </a:t>
            </a:r>
            <a:r>
              <a:rPr dirty="0" sz="2400">
                <a:latin typeface="Palatino Linotype"/>
                <a:cs typeface="Palatino Linotype"/>
              </a:rPr>
              <a:t>(see</a:t>
            </a:r>
            <a:r>
              <a:rPr dirty="0" sz="2400" spc="-8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Chapter</a:t>
            </a:r>
            <a:r>
              <a:rPr dirty="0" sz="2400" spc="-65">
                <a:latin typeface="Palatino Linotype"/>
                <a:cs typeface="Palatino Linotype"/>
              </a:rPr>
              <a:t> </a:t>
            </a:r>
            <a:r>
              <a:rPr dirty="0" sz="2400" spc="-20">
                <a:latin typeface="Palatino Linotype"/>
                <a:cs typeface="Palatino Linotype"/>
              </a:rPr>
              <a:t>22).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Copyright </a:t>
            </a:r>
            <a:r>
              <a:rPr dirty="0" spc="-260"/>
              <a:t>©</a:t>
            </a:r>
            <a:r>
              <a:rPr dirty="0" spc="-45"/>
              <a:t> </a:t>
            </a:r>
            <a:r>
              <a:rPr dirty="0" spc="-100"/>
              <a:t>2011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35"/>
              <a:t> </a:t>
            </a:r>
            <a:r>
              <a:rPr dirty="0" spc="-20"/>
              <a:t>Education,</a:t>
            </a:r>
            <a:r>
              <a:rPr dirty="0" spc="-25"/>
              <a:t> </a:t>
            </a:r>
            <a:r>
              <a:rPr dirty="0" spc="-55"/>
              <a:t>Inc. </a:t>
            </a:r>
            <a:r>
              <a:rPr dirty="0" spc="-45"/>
              <a:t>Publishing</a:t>
            </a:r>
            <a:r>
              <a:rPr dirty="0" spc="-25"/>
              <a:t> </a:t>
            </a:r>
            <a:r>
              <a:rPr dirty="0" spc="-35"/>
              <a:t>as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25"/>
              <a:t> </a:t>
            </a:r>
            <a:r>
              <a:rPr dirty="0" spc="-30"/>
              <a:t>Addison-</a:t>
            </a:r>
            <a:r>
              <a:rPr dirty="0" spc="-10"/>
              <a:t>Wesley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5145" rIns="0" bIns="0" rtlCol="0" vert="horz">
            <a:spAutoFit/>
          </a:bodyPr>
          <a:lstStyle/>
          <a:p>
            <a:pPr marL="1339215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dirty="0" spc="-30"/>
              <a:t> </a:t>
            </a:r>
            <a:r>
              <a:rPr dirty="0"/>
              <a:t>recovery</a:t>
            </a:r>
            <a:r>
              <a:rPr dirty="0" spc="-45"/>
              <a:t> </a:t>
            </a:r>
            <a:r>
              <a:rPr dirty="0"/>
              <a:t>is</a:t>
            </a:r>
            <a:r>
              <a:rPr dirty="0" spc="-10"/>
              <a:t> </a:t>
            </a:r>
            <a:r>
              <a:rPr dirty="0"/>
              <a:t>needed</a:t>
            </a:r>
            <a:r>
              <a:rPr dirty="0" spc="-35"/>
              <a:t> </a:t>
            </a:r>
            <a:r>
              <a:rPr dirty="0" spc="-10"/>
              <a:t>(cont.)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56387" y="1888947"/>
            <a:ext cx="7877809" cy="3394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11505" marR="5080" indent="-599440">
              <a:lnSpc>
                <a:spcPct val="100000"/>
              </a:lnSpc>
              <a:spcBef>
                <a:spcPts val="100"/>
              </a:spcBef>
              <a:buFont typeface="Palatino Linotype"/>
              <a:buAutoNum type="arabicPeriod" startAt="5"/>
              <a:tabLst>
                <a:tab pos="611505" algn="l"/>
              </a:tabLst>
            </a:pPr>
            <a:r>
              <a:rPr dirty="0" sz="2400" b="1">
                <a:latin typeface="Palatino Linotype"/>
                <a:cs typeface="Palatino Linotype"/>
              </a:rPr>
              <a:t>Disk</a:t>
            </a:r>
            <a:r>
              <a:rPr dirty="0" sz="2400" spc="-40" b="1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failure:</a:t>
            </a:r>
            <a:r>
              <a:rPr dirty="0" sz="2400" spc="-35" b="1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Some</a:t>
            </a:r>
            <a:r>
              <a:rPr dirty="0" sz="2400" spc="-2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disk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blocks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may</a:t>
            </a:r>
            <a:r>
              <a:rPr dirty="0" sz="2400" spc="-2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lose</a:t>
            </a:r>
            <a:r>
              <a:rPr dirty="0" sz="2400" spc="-2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their</a:t>
            </a:r>
            <a:r>
              <a:rPr dirty="0" sz="2400" spc="-20">
                <a:latin typeface="Palatino Linotype"/>
                <a:cs typeface="Palatino Linotype"/>
              </a:rPr>
              <a:t> data </a:t>
            </a:r>
            <a:r>
              <a:rPr dirty="0" sz="2400">
                <a:latin typeface="Palatino Linotype"/>
                <a:cs typeface="Palatino Linotype"/>
              </a:rPr>
              <a:t>because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of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read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or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write</a:t>
            </a:r>
            <a:r>
              <a:rPr dirty="0" sz="2400" spc="-2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malfunction</a:t>
            </a:r>
            <a:r>
              <a:rPr dirty="0" sz="2400" spc="-2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or</a:t>
            </a:r>
            <a:r>
              <a:rPr dirty="0" sz="2400" spc="-2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because</a:t>
            </a:r>
            <a:r>
              <a:rPr dirty="0" sz="2400" spc="-7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of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 spc="-50">
                <a:latin typeface="Palatino Linotype"/>
                <a:cs typeface="Palatino Linotype"/>
              </a:rPr>
              <a:t>a </a:t>
            </a:r>
            <a:r>
              <a:rPr dirty="0" sz="2400">
                <a:latin typeface="Palatino Linotype"/>
                <a:cs typeface="Palatino Linotype"/>
              </a:rPr>
              <a:t>disk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read/write</a:t>
            </a:r>
            <a:r>
              <a:rPr dirty="0" sz="2400" spc="-2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head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crash.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This</a:t>
            </a:r>
            <a:r>
              <a:rPr dirty="0" sz="2400" spc="-2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kind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of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failure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 spc="-25">
                <a:latin typeface="Palatino Linotype"/>
                <a:cs typeface="Palatino Linotype"/>
              </a:rPr>
              <a:t>and </a:t>
            </a:r>
            <a:r>
              <a:rPr dirty="0" sz="2400">
                <a:latin typeface="Palatino Linotype"/>
                <a:cs typeface="Palatino Linotype"/>
              </a:rPr>
              <a:t>item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6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are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more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severe</a:t>
            </a:r>
            <a:r>
              <a:rPr dirty="0" sz="2400" spc="-7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than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items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1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through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 spc="-25">
                <a:latin typeface="Palatino Linotype"/>
                <a:cs typeface="Palatino Linotype"/>
              </a:rPr>
              <a:t>4.</a:t>
            </a:r>
            <a:endParaRPr sz="2400">
              <a:latin typeface="Palatino Linotype"/>
              <a:cs typeface="Palatino Linotype"/>
            </a:endParaRPr>
          </a:p>
          <a:p>
            <a:pPr marL="611505" marR="12065" indent="-599440">
              <a:lnSpc>
                <a:spcPct val="100000"/>
              </a:lnSpc>
              <a:spcBef>
                <a:spcPts val="605"/>
              </a:spcBef>
              <a:buAutoNum type="arabicPeriod" startAt="5"/>
              <a:tabLst>
                <a:tab pos="611505" algn="l"/>
                <a:tab pos="621665" algn="l"/>
              </a:tabLst>
            </a:pPr>
            <a:r>
              <a:rPr dirty="0" sz="2400">
                <a:latin typeface="Palatino Linotype"/>
                <a:cs typeface="Palatino Linotype"/>
              </a:rPr>
              <a:t>	</a:t>
            </a:r>
            <a:r>
              <a:rPr dirty="0" sz="2400" b="1">
                <a:latin typeface="Palatino Linotype"/>
                <a:cs typeface="Palatino Linotype"/>
              </a:rPr>
              <a:t>Physical</a:t>
            </a:r>
            <a:r>
              <a:rPr dirty="0" sz="2400" spc="-20" b="1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problems</a:t>
            </a:r>
            <a:r>
              <a:rPr dirty="0" sz="2400" spc="-20" b="1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and</a:t>
            </a:r>
            <a:r>
              <a:rPr dirty="0" sz="2400" spc="-10" b="1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catastrophes:</a:t>
            </a:r>
            <a:r>
              <a:rPr dirty="0" sz="2400" spc="-35" b="1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This refers</a:t>
            </a:r>
            <a:r>
              <a:rPr dirty="0" sz="2400" spc="-20">
                <a:latin typeface="Palatino Linotype"/>
                <a:cs typeface="Palatino Linotype"/>
              </a:rPr>
              <a:t> </a:t>
            </a:r>
            <a:r>
              <a:rPr dirty="0" sz="2400" spc="-25">
                <a:latin typeface="Palatino Linotype"/>
                <a:cs typeface="Palatino Linotype"/>
              </a:rPr>
              <a:t>to </a:t>
            </a:r>
            <a:r>
              <a:rPr dirty="0" sz="2400">
                <a:latin typeface="Palatino Linotype"/>
                <a:cs typeface="Palatino Linotype"/>
              </a:rPr>
              <a:t>an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endless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list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of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problems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that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includes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power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or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 spc="-20">
                <a:latin typeface="Palatino Linotype"/>
                <a:cs typeface="Palatino Linotype"/>
              </a:rPr>
              <a:t>air- </a:t>
            </a:r>
            <a:r>
              <a:rPr dirty="0" sz="2400">
                <a:latin typeface="Palatino Linotype"/>
                <a:cs typeface="Palatino Linotype"/>
              </a:rPr>
              <a:t>conditioning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failure,</a:t>
            </a:r>
            <a:r>
              <a:rPr dirty="0" sz="2400" spc="-8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fire,</a:t>
            </a:r>
            <a:r>
              <a:rPr dirty="0" sz="2400" spc="-8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theft,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sabotage,</a:t>
            </a:r>
            <a:r>
              <a:rPr dirty="0" sz="2400" spc="-80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overwriting </a:t>
            </a:r>
            <a:r>
              <a:rPr dirty="0" sz="2400">
                <a:latin typeface="Palatino Linotype"/>
                <a:cs typeface="Palatino Linotype"/>
              </a:rPr>
              <a:t>disks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or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tapes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by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mistake,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and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mounting</a:t>
            </a:r>
            <a:r>
              <a:rPr dirty="0" sz="2400" spc="-1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of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wrong </a:t>
            </a:r>
            <a:r>
              <a:rPr dirty="0" sz="2400">
                <a:latin typeface="Palatino Linotype"/>
                <a:cs typeface="Palatino Linotype"/>
              </a:rPr>
              <a:t>tape</a:t>
            </a:r>
            <a:r>
              <a:rPr dirty="0" sz="2400" spc="-1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by</a:t>
            </a:r>
            <a:r>
              <a:rPr dirty="0" sz="2400" spc="-2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the</a:t>
            </a:r>
            <a:r>
              <a:rPr dirty="0" sz="2400" spc="-10">
                <a:latin typeface="Palatino Linotype"/>
                <a:cs typeface="Palatino Linotype"/>
              </a:rPr>
              <a:t> operator.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Copyright </a:t>
            </a:r>
            <a:r>
              <a:rPr dirty="0" spc="-260"/>
              <a:t>©</a:t>
            </a:r>
            <a:r>
              <a:rPr dirty="0" spc="-45"/>
              <a:t> </a:t>
            </a:r>
            <a:r>
              <a:rPr dirty="0" spc="-100"/>
              <a:t>2011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35"/>
              <a:t> </a:t>
            </a:r>
            <a:r>
              <a:rPr dirty="0" spc="-20"/>
              <a:t>Education,</a:t>
            </a:r>
            <a:r>
              <a:rPr dirty="0" spc="-25"/>
              <a:t> </a:t>
            </a:r>
            <a:r>
              <a:rPr dirty="0" spc="-55"/>
              <a:t>Inc. </a:t>
            </a:r>
            <a:r>
              <a:rPr dirty="0" spc="-45"/>
              <a:t>Publishing</a:t>
            </a:r>
            <a:r>
              <a:rPr dirty="0" spc="-25"/>
              <a:t> </a:t>
            </a:r>
            <a:r>
              <a:rPr dirty="0" spc="-35"/>
              <a:t>as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25"/>
              <a:t> </a:t>
            </a:r>
            <a:r>
              <a:rPr dirty="0" spc="-30"/>
              <a:t>Addison-</a:t>
            </a:r>
            <a:r>
              <a:rPr dirty="0" spc="-10"/>
              <a:t>Wesley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4380" rIns="0" bIns="0" rtlCol="0" vert="horz">
            <a:spAutoFit/>
          </a:bodyPr>
          <a:lstStyle/>
          <a:p>
            <a:pPr marL="1673860">
              <a:lnSpc>
                <a:spcPct val="100000"/>
              </a:lnSpc>
              <a:spcBef>
                <a:spcPts val="105"/>
              </a:spcBef>
            </a:pPr>
            <a:r>
              <a:rPr dirty="0"/>
              <a:t>Why</a:t>
            </a:r>
            <a:r>
              <a:rPr dirty="0" spc="-30"/>
              <a:t> </a:t>
            </a:r>
            <a:r>
              <a:rPr dirty="0"/>
              <a:t>recovery</a:t>
            </a:r>
            <a:r>
              <a:rPr dirty="0" spc="-45"/>
              <a:t> </a:t>
            </a:r>
            <a:r>
              <a:rPr dirty="0"/>
              <a:t>is</a:t>
            </a:r>
            <a:r>
              <a:rPr dirty="0" spc="-10"/>
              <a:t> </a:t>
            </a:r>
            <a:r>
              <a:rPr dirty="0"/>
              <a:t>needed</a:t>
            </a:r>
            <a:r>
              <a:rPr dirty="0" spc="-35"/>
              <a:t> </a:t>
            </a:r>
            <a:r>
              <a:rPr dirty="0" spc="-10"/>
              <a:t>(cont.)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4380" rIns="0" bIns="0" rtlCol="0" vert="horz">
            <a:spAutoFit/>
          </a:bodyPr>
          <a:lstStyle/>
          <a:p>
            <a:pPr marL="1062355">
              <a:lnSpc>
                <a:spcPct val="100000"/>
              </a:lnSpc>
              <a:spcBef>
                <a:spcPts val="105"/>
              </a:spcBef>
            </a:pPr>
            <a:r>
              <a:rPr dirty="0"/>
              <a:t>Transaction</a:t>
            </a:r>
            <a:r>
              <a:rPr dirty="0" spc="-90"/>
              <a:t> </a:t>
            </a:r>
            <a:r>
              <a:rPr dirty="0"/>
              <a:t>and</a:t>
            </a:r>
            <a:r>
              <a:rPr dirty="0" spc="-80"/>
              <a:t> </a:t>
            </a:r>
            <a:r>
              <a:rPr dirty="0"/>
              <a:t>System</a:t>
            </a:r>
            <a:r>
              <a:rPr dirty="0" spc="-70"/>
              <a:t> </a:t>
            </a:r>
            <a:r>
              <a:rPr dirty="0" spc="-10"/>
              <a:t>Concepts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Copyright </a:t>
            </a:r>
            <a:r>
              <a:rPr dirty="0" spc="-260"/>
              <a:t>©</a:t>
            </a:r>
            <a:r>
              <a:rPr dirty="0" spc="-45"/>
              <a:t> </a:t>
            </a:r>
            <a:r>
              <a:rPr dirty="0" spc="-100"/>
              <a:t>2011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35"/>
              <a:t> </a:t>
            </a:r>
            <a:r>
              <a:rPr dirty="0" spc="-20"/>
              <a:t>Education,</a:t>
            </a:r>
            <a:r>
              <a:rPr dirty="0" spc="-25"/>
              <a:t> </a:t>
            </a:r>
            <a:r>
              <a:rPr dirty="0" spc="-55"/>
              <a:t>Inc. </a:t>
            </a:r>
            <a:r>
              <a:rPr dirty="0" spc="-45"/>
              <a:t>Publishing</a:t>
            </a:r>
            <a:r>
              <a:rPr dirty="0" spc="-25"/>
              <a:t> </a:t>
            </a:r>
            <a:r>
              <a:rPr dirty="0" spc="-35"/>
              <a:t>as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25"/>
              <a:t> </a:t>
            </a:r>
            <a:r>
              <a:rPr dirty="0" spc="-30"/>
              <a:t>Addison-</a:t>
            </a:r>
            <a:r>
              <a:rPr dirty="0" spc="-10"/>
              <a:t>Wesley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73988" y="1578355"/>
            <a:ext cx="7573645" cy="414147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44805" marR="5080" indent="-332740">
              <a:lnSpc>
                <a:spcPct val="90000"/>
              </a:lnSpc>
              <a:spcBef>
                <a:spcPts val="385"/>
              </a:spcBef>
            </a:pPr>
            <a:r>
              <a:rPr dirty="0" sz="2400">
                <a:latin typeface="Palatino Linotype"/>
                <a:cs typeface="Palatino Linotype"/>
              </a:rPr>
              <a:t>A</a:t>
            </a:r>
            <a:r>
              <a:rPr dirty="0" sz="2400" spc="-150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transaction</a:t>
            </a:r>
            <a:r>
              <a:rPr dirty="0" sz="2400" spc="-80" b="1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is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an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atomic</a:t>
            </a:r>
            <a:r>
              <a:rPr dirty="0" sz="2400" spc="-2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unit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of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work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that</a:t>
            </a:r>
            <a:r>
              <a:rPr dirty="0" sz="2400" spc="-2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is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either </a:t>
            </a:r>
            <a:r>
              <a:rPr dirty="0" sz="2400">
                <a:latin typeface="Palatino Linotype"/>
                <a:cs typeface="Palatino Linotype"/>
              </a:rPr>
              <a:t>completed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in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its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entirety</a:t>
            </a:r>
            <a:r>
              <a:rPr dirty="0" sz="2400" spc="-2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or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not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done</a:t>
            </a:r>
            <a:r>
              <a:rPr dirty="0" sz="2400" spc="-2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at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all.</a:t>
            </a:r>
            <a:r>
              <a:rPr dirty="0" sz="2400" spc="-114">
                <a:latin typeface="Palatino Linotype"/>
                <a:cs typeface="Palatino Linotype"/>
              </a:rPr>
              <a:t> </a:t>
            </a:r>
            <a:r>
              <a:rPr dirty="0" sz="2400" spc="-50">
                <a:latin typeface="Palatino Linotype"/>
                <a:cs typeface="Palatino Linotype"/>
              </a:rPr>
              <a:t>A </a:t>
            </a:r>
            <a:r>
              <a:rPr dirty="0" sz="2400" spc="-10">
                <a:latin typeface="Palatino Linotype"/>
                <a:cs typeface="Palatino Linotype"/>
              </a:rPr>
              <a:t>transaction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passes</a:t>
            </a:r>
            <a:r>
              <a:rPr dirty="0" sz="2400" spc="-7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through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several</a:t>
            </a:r>
            <a:r>
              <a:rPr dirty="0" sz="2400" spc="-7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states</a:t>
            </a:r>
            <a:r>
              <a:rPr dirty="0" sz="2400" spc="-6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(Figure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21.4, </a:t>
            </a:r>
            <a:r>
              <a:rPr dirty="0" sz="2400">
                <a:latin typeface="Palatino Linotype"/>
                <a:cs typeface="Palatino Linotype"/>
              </a:rPr>
              <a:t>similar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to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process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states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in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operating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systems).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2400" spc="-10" b="1">
                <a:latin typeface="Palatino Linotype"/>
                <a:cs typeface="Palatino Linotype"/>
              </a:rPr>
              <a:t>Transaction</a:t>
            </a:r>
            <a:r>
              <a:rPr dirty="0" sz="2400" spc="-85" b="1">
                <a:latin typeface="Palatino Linotype"/>
                <a:cs typeface="Palatino Linotype"/>
              </a:rPr>
              <a:t> </a:t>
            </a:r>
            <a:r>
              <a:rPr dirty="0" sz="2400" spc="-10" b="1">
                <a:latin typeface="Palatino Linotype"/>
                <a:cs typeface="Palatino Linotype"/>
              </a:rPr>
              <a:t>states</a:t>
            </a:r>
            <a:r>
              <a:rPr dirty="0" sz="2400" spc="-10">
                <a:latin typeface="Palatino Linotype"/>
                <a:cs typeface="Palatino Linotype"/>
              </a:rPr>
              <a:t>:</a:t>
            </a:r>
            <a:endParaRPr sz="2400">
              <a:latin typeface="Palatino Linotype"/>
              <a:cs typeface="Palatino Linotype"/>
            </a:endParaRPr>
          </a:p>
          <a:p>
            <a:pPr marL="344805" indent="-33210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344805" algn="l"/>
              </a:tabLst>
            </a:pPr>
            <a:r>
              <a:rPr dirty="0" sz="2400">
                <a:latin typeface="Palatino Linotype"/>
                <a:cs typeface="Palatino Linotype"/>
              </a:rPr>
              <a:t>Active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state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(executing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read,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write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operations)</a:t>
            </a:r>
            <a:endParaRPr sz="2400">
              <a:latin typeface="Palatino Linotype"/>
              <a:cs typeface="Palatino Linotype"/>
            </a:endParaRPr>
          </a:p>
          <a:p>
            <a:pPr marL="344805" marR="731520" indent="-332740">
              <a:lnSpc>
                <a:spcPts val="2590"/>
              </a:lnSpc>
              <a:spcBef>
                <a:spcPts val="640"/>
              </a:spcBef>
              <a:buFont typeface="Arial MT"/>
              <a:buChar char="•"/>
              <a:tabLst>
                <a:tab pos="344805" algn="l"/>
              </a:tabLst>
            </a:pPr>
            <a:r>
              <a:rPr dirty="0" sz="2400" spc="-10">
                <a:latin typeface="Palatino Linotype"/>
                <a:cs typeface="Palatino Linotype"/>
              </a:rPr>
              <a:t>Partially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committed</a:t>
            </a:r>
            <a:r>
              <a:rPr dirty="0" sz="2400" spc="-6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state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(ended</a:t>
            </a:r>
            <a:r>
              <a:rPr dirty="0" sz="2400" spc="-7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but</a:t>
            </a:r>
            <a:r>
              <a:rPr dirty="0" sz="2400" spc="-7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waiting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 spc="-25">
                <a:latin typeface="Palatino Linotype"/>
                <a:cs typeface="Palatino Linotype"/>
              </a:rPr>
              <a:t>for </a:t>
            </a:r>
            <a:r>
              <a:rPr dirty="0" sz="2400">
                <a:latin typeface="Palatino Linotype"/>
                <a:cs typeface="Palatino Linotype"/>
              </a:rPr>
              <a:t>system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checks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to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determine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success</a:t>
            </a:r>
            <a:r>
              <a:rPr dirty="0" sz="2400" spc="-7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or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failure)</a:t>
            </a:r>
            <a:endParaRPr sz="2400">
              <a:latin typeface="Palatino Linotype"/>
              <a:cs typeface="Palatino Linotype"/>
            </a:endParaRPr>
          </a:p>
          <a:p>
            <a:pPr marL="344805" indent="-33210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344805" algn="l"/>
              </a:tabLst>
            </a:pPr>
            <a:r>
              <a:rPr dirty="0" sz="2400">
                <a:latin typeface="Palatino Linotype"/>
                <a:cs typeface="Palatino Linotype"/>
              </a:rPr>
              <a:t>Committed</a:t>
            </a:r>
            <a:r>
              <a:rPr dirty="0" sz="2400" spc="-7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state</a:t>
            </a:r>
            <a:r>
              <a:rPr dirty="0" sz="2400" spc="-7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(transaction</a:t>
            </a:r>
            <a:r>
              <a:rPr dirty="0" sz="2400" spc="-70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succeeded)</a:t>
            </a:r>
            <a:endParaRPr sz="2400">
              <a:latin typeface="Palatino Linotype"/>
              <a:cs typeface="Palatino Linotype"/>
            </a:endParaRPr>
          </a:p>
          <a:p>
            <a:pPr marL="344805" indent="-33210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344805" algn="l"/>
              </a:tabLst>
            </a:pPr>
            <a:r>
              <a:rPr dirty="0" sz="2400">
                <a:latin typeface="Palatino Linotype"/>
                <a:cs typeface="Palatino Linotype"/>
              </a:rPr>
              <a:t>Failed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state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(transaction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failed,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must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be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rolled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back)</a:t>
            </a:r>
            <a:endParaRPr sz="2400">
              <a:latin typeface="Palatino Linotype"/>
              <a:cs typeface="Palatino Linotype"/>
            </a:endParaRPr>
          </a:p>
          <a:p>
            <a:pPr marL="344805" indent="-33210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344805" algn="l"/>
              </a:tabLst>
            </a:pPr>
            <a:r>
              <a:rPr dirty="0" sz="2400" spc="-20">
                <a:latin typeface="Palatino Linotype"/>
                <a:cs typeface="Palatino Linotype"/>
              </a:rPr>
              <a:t>Terminated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State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(transaction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leaves</a:t>
            </a:r>
            <a:r>
              <a:rPr dirty="0" sz="2400" spc="-80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system)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86800" y="0"/>
              <a:ext cx="457200" cy="685799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19215"/>
              <a:ext cx="8680788" cy="3003724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Copyright </a:t>
            </a:r>
            <a:r>
              <a:rPr dirty="0" spc="-260"/>
              <a:t>©</a:t>
            </a:r>
            <a:r>
              <a:rPr dirty="0" spc="-45"/>
              <a:t> </a:t>
            </a:r>
            <a:r>
              <a:rPr dirty="0" spc="-100"/>
              <a:t>2011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35"/>
              <a:t> </a:t>
            </a:r>
            <a:r>
              <a:rPr dirty="0" spc="-20"/>
              <a:t>Education,</a:t>
            </a:r>
            <a:r>
              <a:rPr dirty="0" spc="-25"/>
              <a:t> </a:t>
            </a:r>
            <a:r>
              <a:rPr dirty="0" spc="-55"/>
              <a:t>Inc. </a:t>
            </a:r>
            <a:r>
              <a:rPr dirty="0" spc="-45"/>
              <a:t>Publishing</a:t>
            </a:r>
            <a:r>
              <a:rPr dirty="0" spc="-25"/>
              <a:t> </a:t>
            </a:r>
            <a:r>
              <a:rPr dirty="0" spc="-35"/>
              <a:t>as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25"/>
              <a:t> </a:t>
            </a:r>
            <a:r>
              <a:rPr dirty="0" spc="-30"/>
              <a:t>Addison-</a:t>
            </a:r>
            <a:r>
              <a:rPr dirty="0" spc="-10"/>
              <a:t>Wesley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202" y="303021"/>
            <a:ext cx="74891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Transaction</a:t>
            </a:r>
            <a:r>
              <a:rPr dirty="0" spc="-70"/>
              <a:t> </a:t>
            </a:r>
            <a:r>
              <a:rPr dirty="0"/>
              <a:t>and</a:t>
            </a:r>
            <a:r>
              <a:rPr dirty="0" spc="-60"/>
              <a:t> </a:t>
            </a:r>
            <a:r>
              <a:rPr dirty="0"/>
              <a:t>System</a:t>
            </a:r>
            <a:r>
              <a:rPr dirty="0" spc="-45"/>
              <a:t> </a:t>
            </a:r>
            <a:r>
              <a:rPr dirty="0"/>
              <a:t>Concepts</a:t>
            </a:r>
            <a:r>
              <a:rPr dirty="0" spc="-45"/>
              <a:t> </a:t>
            </a:r>
            <a:r>
              <a:rPr dirty="0" spc="-10"/>
              <a:t>(cont.)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Copyright </a:t>
            </a:r>
            <a:r>
              <a:rPr dirty="0" spc="-260"/>
              <a:t>©</a:t>
            </a:r>
            <a:r>
              <a:rPr dirty="0" spc="-45"/>
              <a:t> </a:t>
            </a:r>
            <a:r>
              <a:rPr dirty="0" spc="-100"/>
              <a:t>2011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35"/>
              <a:t> </a:t>
            </a:r>
            <a:r>
              <a:rPr dirty="0" spc="-20"/>
              <a:t>Education,</a:t>
            </a:r>
            <a:r>
              <a:rPr dirty="0" spc="-25"/>
              <a:t> </a:t>
            </a:r>
            <a:r>
              <a:rPr dirty="0" spc="-55"/>
              <a:t>Inc. </a:t>
            </a:r>
            <a:r>
              <a:rPr dirty="0" spc="-45"/>
              <a:t>Publishing</a:t>
            </a:r>
            <a:r>
              <a:rPr dirty="0" spc="-25"/>
              <a:t> </a:t>
            </a:r>
            <a:r>
              <a:rPr dirty="0" spc="-35"/>
              <a:t>as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25"/>
              <a:t> </a:t>
            </a:r>
            <a:r>
              <a:rPr dirty="0" spc="-30"/>
              <a:t>Addison-</a:t>
            </a:r>
            <a:r>
              <a:rPr dirty="0" spc="-10"/>
              <a:t>Wesley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6484" y="1121155"/>
            <a:ext cx="8063230" cy="424180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44805" marR="5080" indent="-332740">
              <a:lnSpc>
                <a:spcPts val="2590"/>
              </a:lnSpc>
              <a:spcBef>
                <a:spcPts val="425"/>
              </a:spcBef>
            </a:pPr>
            <a:r>
              <a:rPr dirty="0" sz="2400">
                <a:latin typeface="Palatino Linotype"/>
                <a:cs typeface="Palatino Linotype"/>
              </a:rPr>
              <a:t>DBMS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Recovery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Manager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needs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system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to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keep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track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of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 spc="-25">
                <a:latin typeface="Palatino Linotype"/>
                <a:cs typeface="Palatino Linotype"/>
              </a:rPr>
              <a:t>the </a:t>
            </a:r>
            <a:r>
              <a:rPr dirty="0" sz="2400">
                <a:latin typeface="Palatino Linotype"/>
                <a:cs typeface="Palatino Linotype"/>
              </a:rPr>
              <a:t>following</a:t>
            </a:r>
            <a:r>
              <a:rPr dirty="0" sz="2400" spc="-6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operations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(in</a:t>
            </a:r>
            <a:r>
              <a:rPr dirty="0" sz="2400" spc="-8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the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system</a:t>
            </a:r>
            <a:r>
              <a:rPr dirty="0" sz="2400" spc="-70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log</a:t>
            </a:r>
            <a:r>
              <a:rPr dirty="0" sz="2400" spc="-70" b="1">
                <a:latin typeface="Palatino Linotype"/>
                <a:cs typeface="Palatino Linotype"/>
              </a:rPr>
              <a:t> </a:t>
            </a:r>
            <a:r>
              <a:rPr dirty="0" sz="2400" spc="-10" b="1">
                <a:latin typeface="Palatino Linotype"/>
                <a:cs typeface="Palatino Linotype"/>
              </a:rPr>
              <a:t>file</a:t>
            </a:r>
            <a:r>
              <a:rPr dirty="0" sz="2400" spc="-10">
                <a:latin typeface="Palatino Linotype"/>
                <a:cs typeface="Palatino Linotype"/>
              </a:rPr>
              <a:t>):</a:t>
            </a:r>
            <a:endParaRPr sz="2400">
              <a:latin typeface="Palatino Linotype"/>
              <a:cs typeface="Palatino Linotype"/>
            </a:endParaRPr>
          </a:p>
          <a:p>
            <a:pPr marL="344805" indent="-33210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344805" algn="l"/>
              </a:tabLst>
            </a:pPr>
            <a:r>
              <a:rPr dirty="0" sz="2400" b="1">
                <a:latin typeface="Palatino Linotype"/>
                <a:cs typeface="Palatino Linotype"/>
              </a:rPr>
              <a:t>begin_transaction:</a:t>
            </a:r>
            <a:r>
              <a:rPr dirty="0" sz="2400" spc="-75" b="1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Start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of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transaction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execution.</a:t>
            </a:r>
            <a:endParaRPr sz="2400">
              <a:latin typeface="Palatino Linotype"/>
              <a:cs typeface="Palatino Linotype"/>
            </a:endParaRPr>
          </a:p>
          <a:p>
            <a:pPr marL="344805" marR="251460" indent="-332740">
              <a:lnSpc>
                <a:spcPts val="2590"/>
              </a:lnSpc>
              <a:spcBef>
                <a:spcPts val="645"/>
              </a:spcBef>
              <a:buFont typeface="Arial MT"/>
              <a:buChar char="•"/>
              <a:tabLst>
                <a:tab pos="344805" algn="l"/>
              </a:tabLst>
            </a:pPr>
            <a:r>
              <a:rPr dirty="0" sz="2400" b="1">
                <a:latin typeface="Palatino Linotype"/>
                <a:cs typeface="Palatino Linotype"/>
              </a:rPr>
              <a:t>read</a:t>
            </a:r>
            <a:r>
              <a:rPr dirty="0" sz="2400" spc="-40" b="1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or</a:t>
            </a:r>
            <a:r>
              <a:rPr dirty="0" sz="2400" spc="-35" b="1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write:</a:t>
            </a:r>
            <a:r>
              <a:rPr dirty="0" sz="2400" spc="-45" b="1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Read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or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write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operations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on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the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database </a:t>
            </a:r>
            <a:r>
              <a:rPr dirty="0" sz="2400">
                <a:latin typeface="Palatino Linotype"/>
                <a:cs typeface="Palatino Linotype"/>
              </a:rPr>
              <a:t>items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that</a:t>
            </a:r>
            <a:r>
              <a:rPr dirty="0" sz="2400" spc="-2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are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executed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as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part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of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transaction.</a:t>
            </a:r>
            <a:endParaRPr sz="2400">
              <a:latin typeface="Palatino Linotype"/>
              <a:cs typeface="Palatino Linotype"/>
            </a:endParaRPr>
          </a:p>
          <a:p>
            <a:pPr marL="344805" marR="288290" indent="-332740">
              <a:lnSpc>
                <a:spcPct val="90000"/>
              </a:lnSpc>
              <a:spcBef>
                <a:spcPts val="565"/>
              </a:spcBef>
              <a:buFont typeface="Arial MT"/>
              <a:buChar char="•"/>
              <a:tabLst>
                <a:tab pos="344805" algn="l"/>
              </a:tabLst>
            </a:pPr>
            <a:r>
              <a:rPr dirty="0" sz="2400" b="1">
                <a:latin typeface="Palatino Linotype"/>
                <a:cs typeface="Palatino Linotype"/>
              </a:rPr>
              <a:t>end_transaction:</a:t>
            </a:r>
            <a:r>
              <a:rPr dirty="0" sz="2400" spc="-25" b="1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Specifies</a:t>
            </a:r>
            <a:r>
              <a:rPr dirty="0" sz="2400" spc="-1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end</a:t>
            </a:r>
            <a:r>
              <a:rPr dirty="0" sz="2400" spc="-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of</a:t>
            </a:r>
            <a:r>
              <a:rPr dirty="0" sz="2400" spc="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read</a:t>
            </a:r>
            <a:r>
              <a:rPr dirty="0" sz="2400" spc="-2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and</a:t>
            </a:r>
            <a:r>
              <a:rPr dirty="0" sz="2400" spc="-5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write transaction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operations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have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ended.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System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may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 spc="-20">
                <a:latin typeface="Palatino Linotype"/>
                <a:cs typeface="Palatino Linotype"/>
              </a:rPr>
              <a:t>still </a:t>
            </a:r>
            <a:r>
              <a:rPr dirty="0" sz="2400">
                <a:latin typeface="Palatino Linotype"/>
                <a:cs typeface="Palatino Linotype"/>
              </a:rPr>
              <a:t>have</a:t>
            </a:r>
            <a:r>
              <a:rPr dirty="0" sz="2400" spc="-6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to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check</a:t>
            </a:r>
            <a:r>
              <a:rPr dirty="0" sz="2400" spc="-7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whether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the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changes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(writes)</a:t>
            </a:r>
            <a:r>
              <a:rPr dirty="0" sz="2400" spc="-70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introduced </a:t>
            </a:r>
            <a:r>
              <a:rPr dirty="0" sz="2400">
                <a:latin typeface="Palatino Linotype"/>
                <a:cs typeface="Palatino Linotype"/>
              </a:rPr>
              <a:t>by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transaction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can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be</a:t>
            </a:r>
            <a:r>
              <a:rPr dirty="0" sz="2400" spc="-25">
                <a:latin typeface="Palatino Linotype"/>
                <a:cs typeface="Palatino Linotype"/>
              </a:rPr>
              <a:t> </a:t>
            </a:r>
            <a:r>
              <a:rPr dirty="0" sz="2400" i="1">
                <a:latin typeface="Palatino Linotype"/>
                <a:cs typeface="Palatino Linotype"/>
              </a:rPr>
              <a:t>permanently</a:t>
            </a:r>
            <a:r>
              <a:rPr dirty="0" sz="2400" spc="-45" i="1">
                <a:latin typeface="Palatino Linotype"/>
                <a:cs typeface="Palatino Linotype"/>
              </a:rPr>
              <a:t> </a:t>
            </a:r>
            <a:r>
              <a:rPr dirty="0" sz="2400" i="1">
                <a:latin typeface="Palatino Linotype"/>
                <a:cs typeface="Palatino Linotype"/>
              </a:rPr>
              <a:t>applied</a:t>
            </a:r>
            <a:r>
              <a:rPr dirty="0" sz="2400" spc="-60" i="1">
                <a:latin typeface="Palatino Linotype"/>
                <a:cs typeface="Palatino Linotype"/>
              </a:rPr>
              <a:t> </a:t>
            </a:r>
            <a:r>
              <a:rPr dirty="0" sz="2400" i="1">
                <a:latin typeface="Palatino Linotype"/>
                <a:cs typeface="Palatino Linotype"/>
              </a:rPr>
              <a:t>to</a:t>
            </a:r>
            <a:r>
              <a:rPr dirty="0" sz="2400" spc="-30" i="1">
                <a:latin typeface="Palatino Linotype"/>
                <a:cs typeface="Palatino Linotype"/>
              </a:rPr>
              <a:t> </a:t>
            </a:r>
            <a:r>
              <a:rPr dirty="0" sz="2400" i="1">
                <a:latin typeface="Palatino Linotype"/>
                <a:cs typeface="Palatino Linotype"/>
              </a:rPr>
              <a:t>the</a:t>
            </a:r>
            <a:r>
              <a:rPr dirty="0" sz="2400" spc="-40" i="1">
                <a:latin typeface="Palatino Linotype"/>
                <a:cs typeface="Palatino Linotype"/>
              </a:rPr>
              <a:t> </a:t>
            </a:r>
            <a:r>
              <a:rPr dirty="0" sz="2400" spc="-10" i="1">
                <a:latin typeface="Palatino Linotype"/>
                <a:cs typeface="Palatino Linotype"/>
              </a:rPr>
              <a:t>database </a:t>
            </a:r>
            <a:r>
              <a:rPr dirty="0" sz="2400">
                <a:latin typeface="Palatino Linotype"/>
                <a:cs typeface="Palatino Linotype"/>
              </a:rPr>
              <a:t>(</a:t>
            </a:r>
            <a:r>
              <a:rPr dirty="0" sz="2400" b="1">
                <a:latin typeface="Palatino Linotype"/>
                <a:cs typeface="Palatino Linotype"/>
              </a:rPr>
              <a:t>commit</a:t>
            </a:r>
            <a:r>
              <a:rPr dirty="0" sz="2400" spc="-65" b="1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transaction);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or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whether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the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transaction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has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 spc="-25">
                <a:latin typeface="Palatino Linotype"/>
                <a:cs typeface="Palatino Linotype"/>
              </a:rPr>
              <a:t>to </a:t>
            </a:r>
            <a:r>
              <a:rPr dirty="0" sz="2400">
                <a:latin typeface="Palatino Linotype"/>
                <a:cs typeface="Palatino Linotype"/>
              </a:rPr>
              <a:t>be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 i="1">
                <a:latin typeface="Palatino Linotype"/>
                <a:cs typeface="Palatino Linotype"/>
              </a:rPr>
              <a:t>rolled</a:t>
            </a:r>
            <a:r>
              <a:rPr dirty="0" sz="2400" spc="-45" i="1">
                <a:latin typeface="Palatino Linotype"/>
                <a:cs typeface="Palatino Linotype"/>
              </a:rPr>
              <a:t> </a:t>
            </a:r>
            <a:r>
              <a:rPr dirty="0" sz="2400" i="1">
                <a:latin typeface="Palatino Linotype"/>
                <a:cs typeface="Palatino Linotype"/>
              </a:rPr>
              <a:t>back</a:t>
            </a:r>
            <a:r>
              <a:rPr dirty="0" sz="2400" spc="-40" i="1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(</a:t>
            </a:r>
            <a:r>
              <a:rPr dirty="0" sz="2400" b="1">
                <a:latin typeface="Palatino Linotype"/>
                <a:cs typeface="Palatino Linotype"/>
              </a:rPr>
              <a:t>abort</a:t>
            </a:r>
            <a:r>
              <a:rPr dirty="0" sz="2400" spc="-30" b="1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transaction)</a:t>
            </a:r>
            <a:r>
              <a:rPr dirty="0" sz="2400" spc="-1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because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it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violates concurrency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control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or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for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some</a:t>
            </a:r>
            <a:r>
              <a:rPr dirty="0" sz="2400" spc="-7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other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reason.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5145" rIns="0" bIns="0" rtlCol="0" vert="horz">
            <a:spAutoFit/>
          </a:bodyPr>
          <a:lstStyle/>
          <a:p>
            <a:pPr marL="483234">
              <a:lnSpc>
                <a:spcPct val="100000"/>
              </a:lnSpc>
              <a:spcBef>
                <a:spcPts val="100"/>
              </a:spcBef>
            </a:pPr>
            <a:r>
              <a:rPr dirty="0"/>
              <a:t>Transaction</a:t>
            </a:r>
            <a:r>
              <a:rPr dirty="0" spc="-95"/>
              <a:t> </a:t>
            </a:r>
            <a:r>
              <a:rPr dirty="0"/>
              <a:t>and</a:t>
            </a:r>
            <a:r>
              <a:rPr dirty="0" spc="-80"/>
              <a:t> </a:t>
            </a:r>
            <a:r>
              <a:rPr dirty="0"/>
              <a:t>System</a:t>
            </a:r>
            <a:r>
              <a:rPr dirty="0" spc="-90"/>
              <a:t> </a:t>
            </a:r>
            <a:r>
              <a:rPr dirty="0"/>
              <a:t>Concepts</a:t>
            </a:r>
            <a:r>
              <a:rPr dirty="0" spc="-80"/>
              <a:t> </a:t>
            </a:r>
            <a:r>
              <a:rPr dirty="0" spc="-10"/>
              <a:t>(cont.)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Copyright </a:t>
            </a:r>
            <a:r>
              <a:rPr dirty="0" spc="-260"/>
              <a:t>©</a:t>
            </a:r>
            <a:r>
              <a:rPr dirty="0" spc="-45"/>
              <a:t> </a:t>
            </a:r>
            <a:r>
              <a:rPr dirty="0" spc="-100"/>
              <a:t>2011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35"/>
              <a:t> </a:t>
            </a:r>
            <a:r>
              <a:rPr dirty="0" spc="-20"/>
              <a:t>Education,</a:t>
            </a:r>
            <a:r>
              <a:rPr dirty="0" spc="-25"/>
              <a:t> </a:t>
            </a:r>
            <a:r>
              <a:rPr dirty="0" spc="-55"/>
              <a:t>Inc. </a:t>
            </a:r>
            <a:r>
              <a:rPr dirty="0" spc="-45"/>
              <a:t>Publishing</a:t>
            </a:r>
            <a:r>
              <a:rPr dirty="0" spc="-25"/>
              <a:t> </a:t>
            </a:r>
            <a:r>
              <a:rPr dirty="0" spc="-35"/>
              <a:t>as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25"/>
              <a:t> </a:t>
            </a:r>
            <a:r>
              <a:rPr dirty="0" spc="-30"/>
              <a:t>Addison-</a:t>
            </a:r>
            <a:r>
              <a:rPr dirty="0" spc="-10"/>
              <a:t>Wesley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6484" y="1614932"/>
            <a:ext cx="7917815" cy="3836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4805" marR="33655" indent="-33274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Palatino Linotype"/>
                <a:cs typeface="Palatino Linotype"/>
              </a:rPr>
              <a:t>Recovery</a:t>
            </a:r>
            <a:r>
              <a:rPr dirty="0" sz="2400" spc="-7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manager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keeps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track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of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the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following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operations (cont.):</a:t>
            </a:r>
            <a:endParaRPr sz="2400">
              <a:latin typeface="Palatino Linotype"/>
              <a:cs typeface="Palatino Linotype"/>
            </a:endParaRPr>
          </a:p>
          <a:p>
            <a:pPr marL="344805" marR="5080" indent="-33274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44805" algn="l"/>
              </a:tabLst>
            </a:pPr>
            <a:r>
              <a:rPr dirty="0" sz="2400" b="1">
                <a:latin typeface="Palatino Linotype"/>
                <a:cs typeface="Palatino Linotype"/>
              </a:rPr>
              <a:t>commit_transaction:</a:t>
            </a:r>
            <a:r>
              <a:rPr dirty="0" sz="2400" spc="-85" b="1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Signals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 i="1">
                <a:latin typeface="Palatino Linotype"/>
                <a:cs typeface="Palatino Linotype"/>
              </a:rPr>
              <a:t>successful</a:t>
            </a:r>
            <a:r>
              <a:rPr dirty="0" sz="2400" spc="-60" i="1">
                <a:latin typeface="Palatino Linotype"/>
                <a:cs typeface="Palatino Linotype"/>
              </a:rPr>
              <a:t> </a:t>
            </a:r>
            <a:r>
              <a:rPr dirty="0" sz="2400" i="1">
                <a:latin typeface="Palatino Linotype"/>
                <a:cs typeface="Palatino Linotype"/>
              </a:rPr>
              <a:t>end</a:t>
            </a:r>
            <a:r>
              <a:rPr dirty="0" sz="2400" spc="-70" i="1">
                <a:latin typeface="Palatino Linotype"/>
                <a:cs typeface="Palatino Linotype"/>
              </a:rPr>
              <a:t> </a:t>
            </a:r>
            <a:r>
              <a:rPr dirty="0" sz="2400" spc="-25">
                <a:latin typeface="Palatino Linotype"/>
                <a:cs typeface="Palatino Linotype"/>
              </a:rPr>
              <a:t>of </a:t>
            </a:r>
            <a:r>
              <a:rPr dirty="0" sz="2400" spc="-10">
                <a:latin typeface="Palatino Linotype"/>
                <a:cs typeface="Palatino Linotype"/>
              </a:rPr>
              <a:t>transaction;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any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changes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(writes)</a:t>
            </a:r>
            <a:r>
              <a:rPr dirty="0" sz="2400" spc="-6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executed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 spc="-25">
                <a:latin typeface="Palatino Linotype"/>
                <a:cs typeface="Palatino Linotype"/>
              </a:rPr>
              <a:t>by </a:t>
            </a:r>
            <a:r>
              <a:rPr dirty="0" sz="2400">
                <a:latin typeface="Palatino Linotype"/>
                <a:cs typeface="Palatino Linotype"/>
              </a:rPr>
              <a:t>transaction</a:t>
            </a:r>
            <a:r>
              <a:rPr dirty="0" sz="2400" spc="-2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can</a:t>
            </a:r>
            <a:r>
              <a:rPr dirty="0" sz="2400" spc="-2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be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safely</a:t>
            </a:r>
            <a:r>
              <a:rPr dirty="0" sz="2400" spc="-20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committed</a:t>
            </a:r>
            <a:r>
              <a:rPr dirty="0" sz="2400" spc="-40" b="1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to</a:t>
            </a:r>
            <a:r>
              <a:rPr dirty="0" sz="2400" spc="-2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the</a:t>
            </a:r>
            <a:r>
              <a:rPr dirty="0" sz="2400" spc="-2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database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 spc="-25">
                <a:latin typeface="Palatino Linotype"/>
                <a:cs typeface="Palatino Linotype"/>
              </a:rPr>
              <a:t>and </a:t>
            </a:r>
            <a:r>
              <a:rPr dirty="0" sz="2400">
                <a:latin typeface="Palatino Linotype"/>
                <a:cs typeface="Palatino Linotype"/>
              </a:rPr>
              <a:t>will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not</a:t>
            </a:r>
            <a:r>
              <a:rPr dirty="0" sz="2400" spc="-2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be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undone.</a:t>
            </a:r>
            <a:endParaRPr sz="2400">
              <a:latin typeface="Palatino Linotype"/>
              <a:cs typeface="Palatino Linotype"/>
            </a:endParaRPr>
          </a:p>
          <a:p>
            <a:pPr marL="344805" marR="118110" indent="-33274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344805" algn="l"/>
              </a:tabLst>
            </a:pPr>
            <a:r>
              <a:rPr dirty="0" sz="2400" b="1">
                <a:latin typeface="Palatino Linotype"/>
                <a:cs typeface="Palatino Linotype"/>
              </a:rPr>
              <a:t>abort_transaction</a:t>
            </a:r>
            <a:r>
              <a:rPr dirty="0" sz="2400" spc="-70" b="1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(or</a:t>
            </a:r>
            <a:r>
              <a:rPr dirty="0" sz="2400" spc="-60" b="1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rollback):</a:t>
            </a:r>
            <a:r>
              <a:rPr dirty="0" sz="2400" spc="-55" b="1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Signals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transaction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 spc="-25">
                <a:latin typeface="Palatino Linotype"/>
                <a:cs typeface="Palatino Linotype"/>
              </a:rPr>
              <a:t>has </a:t>
            </a:r>
            <a:r>
              <a:rPr dirty="0" sz="2400" i="1">
                <a:latin typeface="Palatino Linotype"/>
                <a:cs typeface="Palatino Linotype"/>
              </a:rPr>
              <a:t>ended</a:t>
            </a:r>
            <a:r>
              <a:rPr dirty="0" sz="2400" spc="-40" i="1">
                <a:latin typeface="Palatino Linotype"/>
                <a:cs typeface="Palatino Linotype"/>
              </a:rPr>
              <a:t> </a:t>
            </a:r>
            <a:r>
              <a:rPr dirty="0" sz="2400" i="1">
                <a:latin typeface="Palatino Linotype"/>
                <a:cs typeface="Palatino Linotype"/>
              </a:rPr>
              <a:t>unsuccessfully</a:t>
            </a:r>
            <a:r>
              <a:rPr dirty="0" sz="2400">
                <a:latin typeface="Palatino Linotype"/>
                <a:cs typeface="Palatino Linotype"/>
              </a:rPr>
              <a:t>;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any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changes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or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effects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that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 spc="-25">
                <a:latin typeface="Palatino Linotype"/>
                <a:cs typeface="Palatino Linotype"/>
              </a:rPr>
              <a:t>the </a:t>
            </a:r>
            <a:r>
              <a:rPr dirty="0" sz="2400" spc="-10">
                <a:latin typeface="Palatino Linotype"/>
                <a:cs typeface="Palatino Linotype"/>
              </a:rPr>
              <a:t>transaction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may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have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applied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to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the</a:t>
            </a:r>
            <a:r>
              <a:rPr dirty="0" sz="2400" spc="-1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database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must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 spc="-25">
                <a:latin typeface="Palatino Linotype"/>
                <a:cs typeface="Palatino Linotype"/>
              </a:rPr>
              <a:t>be </a:t>
            </a:r>
            <a:r>
              <a:rPr dirty="0" sz="2400" spc="-10" i="1">
                <a:latin typeface="Palatino Linotype"/>
                <a:cs typeface="Palatino Linotype"/>
              </a:rPr>
              <a:t>undone.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4380" rIns="0" bIns="0" rtlCol="0" vert="horz">
            <a:spAutoFit/>
          </a:bodyPr>
          <a:lstStyle/>
          <a:p>
            <a:pPr marL="483234">
              <a:lnSpc>
                <a:spcPct val="100000"/>
              </a:lnSpc>
              <a:spcBef>
                <a:spcPts val="105"/>
              </a:spcBef>
            </a:pPr>
            <a:r>
              <a:rPr dirty="0"/>
              <a:t>Transaction</a:t>
            </a:r>
            <a:r>
              <a:rPr dirty="0" spc="-95"/>
              <a:t> </a:t>
            </a:r>
            <a:r>
              <a:rPr dirty="0"/>
              <a:t>and</a:t>
            </a:r>
            <a:r>
              <a:rPr dirty="0" spc="-80"/>
              <a:t> </a:t>
            </a:r>
            <a:r>
              <a:rPr dirty="0"/>
              <a:t>System</a:t>
            </a:r>
            <a:r>
              <a:rPr dirty="0" spc="-90"/>
              <a:t> </a:t>
            </a:r>
            <a:r>
              <a:rPr dirty="0"/>
              <a:t>Concepts</a:t>
            </a:r>
            <a:r>
              <a:rPr dirty="0" spc="-80"/>
              <a:t> </a:t>
            </a:r>
            <a:r>
              <a:rPr dirty="0" spc="-10"/>
              <a:t>(cont.)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Copyright </a:t>
            </a:r>
            <a:r>
              <a:rPr dirty="0" spc="-260"/>
              <a:t>©</a:t>
            </a:r>
            <a:r>
              <a:rPr dirty="0" spc="-45"/>
              <a:t> </a:t>
            </a:r>
            <a:r>
              <a:rPr dirty="0" spc="-100"/>
              <a:t>2011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35"/>
              <a:t> </a:t>
            </a:r>
            <a:r>
              <a:rPr dirty="0" spc="-20"/>
              <a:t>Education,</a:t>
            </a:r>
            <a:r>
              <a:rPr dirty="0" spc="-25"/>
              <a:t> </a:t>
            </a:r>
            <a:r>
              <a:rPr dirty="0" spc="-55"/>
              <a:t>Inc. </a:t>
            </a:r>
            <a:r>
              <a:rPr dirty="0" spc="-45"/>
              <a:t>Publishing</a:t>
            </a:r>
            <a:r>
              <a:rPr dirty="0" spc="-25"/>
              <a:t> </a:t>
            </a:r>
            <a:r>
              <a:rPr dirty="0" spc="-35"/>
              <a:t>as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25"/>
              <a:t> </a:t>
            </a:r>
            <a:r>
              <a:rPr dirty="0" spc="-30"/>
              <a:t>Addison-</a:t>
            </a:r>
            <a:r>
              <a:rPr dirty="0" spc="-10"/>
              <a:t>Wesley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0187" y="1853895"/>
            <a:ext cx="7927340" cy="403161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344805" marR="742950" indent="-332740">
              <a:lnSpc>
                <a:spcPts val="3279"/>
              </a:lnSpc>
              <a:spcBef>
                <a:spcPts val="275"/>
              </a:spcBef>
            </a:pPr>
            <a:r>
              <a:rPr dirty="0" sz="2800">
                <a:latin typeface="Arial MT"/>
                <a:cs typeface="Arial MT"/>
              </a:rPr>
              <a:t>System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operations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used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during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recovery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(see </a:t>
            </a:r>
            <a:r>
              <a:rPr dirty="0" sz="2800">
                <a:latin typeface="Arial MT"/>
                <a:cs typeface="Arial MT"/>
              </a:rPr>
              <a:t>Chapter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23)</a:t>
            </a:r>
            <a:r>
              <a:rPr dirty="0" sz="2800" spc="-20">
                <a:latin typeface="Palatino Linotype"/>
                <a:cs typeface="Palatino Linotype"/>
              </a:rPr>
              <a:t>:</a:t>
            </a:r>
            <a:endParaRPr sz="2800">
              <a:latin typeface="Palatino Linotype"/>
              <a:cs typeface="Palatino Linotype"/>
            </a:endParaRPr>
          </a:p>
          <a:p>
            <a:pPr marL="344805" marR="5080" indent="-332740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44805" algn="l"/>
              </a:tabLst>
            </a:pPr>
            <a:r>
              <a:rPr dirty="0" sz="2800" b="1">
                <a:latin typeface="Palatino Linotype"/>
                <a:cs typeface="Palatino Linotype"/>
              </a:rPr>
              <a:t>undo(X):</a:t>
            </a:r>
            <a:r>
              <a:rPr dirty="0" sz="2800" spc="-35" b="1">
                <a:latin typeface="Palatino Linotype"/>
                <a:cs typeface="Palatino Linotype"/>
              </a:rPr>
              <a:t> </a:t>
            </a:r>
            <a:r>
              <a:rPr dirty="0" sz="2800">
                <a:latin typeface="Palatino Linotype"/>
                <a:cs typeface="Palatino Linotype"/>
              </a:rPr>
              <a:t>Similar</a:t>
            </a:r>
            <a:r>
              <a:rPr dirty="0" sz="2800" spc="-70">
                <a:latin typeface="Palatino Linotype"/>
                <a:cs typeface="Palatino Linotype"/>
              </a:rPr>
              <a:t> </a:t>
            </a:r>
            <a:r>
              <a:rPr dirty="0" sz="2800">
                <a:latin typeface="Palatino Linotype"/>
                <a:cs typeface="Palatino Linotype"/>
              </a:rPr>
              <a:t>to</a:t>
            </a:r>
            <a:r>
              <a:rPr dirty="0" sz="2800" spc="-65">
                <a:latin typeface="Palatino Linotype"/>
                <a:cs typeface="Palatino Linotype"/>
              </a:rPr>
              <a:t> </a:t>
            </a:r>
            <a:r>
              <a:rPr dirty="0" sz="2800">
                <a:latin typeface="Palatino Linotype"/>
                <a:cs typeface="Palatino Linotype"/>
              </a:rPr>
              <a:t>rollback</a:t>
            </a:r>
            <a:r>
              <a:rPr dirty="0" sz="2800" spc="-70">
                <a:latin typeface="Palatino Linotype"/>
                <a:cs typeface="Palatino Linotype"/>
              </a:rPr>
              <a:t> </a:t>
            </a:r>
            <a:r>
              <a:rPr dirty="0" sz="2800">
                <a:latin typeface="Palatino Linotype"/>
                <a:cs typeface="Palatino Linotype"/>
              </a:rPr>
              <a:t>except</a:t>
            </a:r>
            <a:r>
              <a:rPr dirty="0" sz="2800" spc="-70">
                <a:latin typeface="Palatino Linotype"/>
                <a:cs typeface="Palatino Linotype"/>
              </a:rPr>
              <a:t> </a:t>
            </a:r>
            <a:r>
              <a:rPr dirty="0" sz="2800">
                <a:latin typeface="Palatino Linotype"/>
                <a:cs typeface="Palatino Linotype"/>
              </a:rPr>
              <a:t>that</a:t>
            </a:r>
            <a:r>
              <a:rPr dirty="0" sz="2800" spc="-70">
                <a:latin typeface="Palatino Linotype"/>
                <a:cs typeface="Palatino Linotype"/>
              </a:rPr>
              <a:t> </a:t>
            </a:r>
            <a:r>
              <a:rPr dirty="0" sz="2800" spc="-35">
                <a:latin typeface="Palatino Linotype"/>
                <a:cs typeface="Palatino Linotype"/>
              </a:rPr>
              <a:t>it </a:t>
            </a:r>
            <a:r>
              <a:rPr dirty="0" sz="2800">
                <a:latin typeface="Palatino Linotype"/>
                <a:cs typeface="Palatino Linotype"/>
              </a:rPr>
              <a:t>applies</a:t>
            </a:r>
            <a:r>
              <a:rPr dirty="0" sz="2800" spc="-25">
                <a:latin typeface="Palatino Linotype"/>
                <a:cs typeface="Palatino Linotype"/>
              </a:rPr>
              <a:t> </a:t>
            </a:r>
            <a:r>
              <a:rPr dirty="0" sz="2800">
                <a:latin typeface="Palatino Linotype"/>
                <a:cs typeface="Palatino Linotype"/>
              </a:rPr>
              <a:t>to</a:t>
            </a:r>
            <a:r>
              <a:rPr dirty="0" sz="2800" spc="-35">
                <a:latin typeface="Palatino Linotype"/>
                <a:cs typeface="Palatino Linotype"/>
              </a:rPr>
              <a:t> </a:t>
            </a:r>
            <a:r>
              <a:rPr dirty="0" sz="2800">
                <a:latin typeface="Palatino Linotype"/>
                <a:cs typeface="Palatino Linotype"/>
              </a:rPr>
              <a:t>a</a:t>
            </a:r>
            <a:r>
              <a:rPr dirty="0" sz="2800" spc="-35">
                <a:latin typeface="Palatino Linotype"/>
                <a:cs typeface="Palatino Linotype"/>
              </a:rPr>
              <a:t> </a:t>
            </a:r>
            <a:r>
              <a:rPr dirty="0" sz="2800">
                <a:latin typeface="Palatino Linotype"/>
                <a:cs typeface="Palatino Linotype"/>
              </a:rPr>
              <a:t>single</a:t>
            </a:r>
            <a:r>
              <a:rPr dirty="0" sz="2800" spc="-50">
                <a:latin typeface="Palatino Linotype"/>
                <a:cs typeface="Palatino Linotype"/>
              </a:rPr>
              <a:t> </a:t>
            </a:r>
            <a:r>
              <a:rPr dirty="0" sz="2800">
                <a:latin typeface="Palatino Linotype"/>
                <a:cs typeface="Palatino Linotype"/>
              </a:rPr>
              <a:t>write</a:t>
            </a:r>
            <a:r>
              <a:rPr dirty="0" sz="2800" spc="-35">
                <a:latin typeface="Palatino Linotype"/>
                <a:cs typeface="Palatino Linotype"/>
              </a:rPr>
              <a:t> </a:t>
            </a:r>
            <a:r>
              <a:rPr dirty="0" sz="2800">
                <a:latin typeface="Palatino Linotype"/>
                <a:cs typeface="Palatino Linotype"/>
              </a:rPr>
              <a:t>operation</a:t>
            </a:r>
            <a:r>
              <a:rPr dirty="0" sz="2800" spc="-35">
                <a:latin typeface="Palatino Linotype"/>
                <a:cs typeface="Palatino Linotype"/>
              </a:rPr>
              <a:t> </a:t>
            </a:r>
            <a:r>
              <a:rPr dirty="0" sz="2800">
                <a:latin typeface="Palatino Linotype"/>
                <a:cs typeface="Palatino Linotype"/>
              </a:rPr>
              <a:t>rather</a:t>
            </a:r>
            <a:r>
              <a:rPr dirty="0" sz="2800" spc="-50">
                <a:latin typeface="Palatino Linotype"/>
                <a:cs typeface="Palatino Linotype"/>
              </a:rPr>
              <a:t> </a:t>
            </a:r>
            <a:r>
              <a:rPr dirty="0" sz="2800">
                <a:latin typeface="Palatino Linotype"/>
                <a:cs typeface="Palatino Linotype"/>
              </a:rPr>
              <a:t>than</a:t>
            </a:r>
            <a:r>
              <a:rPr dirty="0" sz="2800" spc="-40">
                <a:latin typeface="Palatino Linotype"/>
                <a:cs typeface="Palatino Linotype"/>
              </a:rPr>
              <a:t> </a:t>
            </a:r>
            <a:r>
              <a:rPr dirty="0" sz="2800" spc="-25">
                <a:latin typeface="Palatino Linotype"/>
                <a:cs typeface="Palatino Linotype"/>
              </a:rPr>
              <a:t>to </a:t>
            </a:r>
            <a:r>
              <a:rPr dirty="0" sz="2800">
                <a:latin typeface="Palatino Linotype"/>
                <a:cs typeface="Palatino Linotype"/>
              </a:rPr>
              <a:t>a</a:t>
            </a:r>
            <a:r>
              <a:rPr dirty="0" sz="2800" spc="-15">
                <a:latin typeface="Palatino Linotype"/>
                <a:cs typeface="Palatino Linotype"/>
              </a:rPr>
              <a:t> </a:t>
            </a:r>
            <a:r>
              <a:rPr dirty="0" sz="2800">
                <a:latin typeface="Palatino Linotype"/>
                <a:cs typeface="Palatino Linotype"/>
              </a:rPr>
              <a:t>whole</a:t>
            </a:r>
            <a:r>
              <a:rPr dirty="0" sz="2800" spc="-10">
                <a:latin typeface="Palatino Linotype"/>
                <a:cs typeface="Palatino Linotype"/>
              </a:rPr>
              <a:t> transaction.</a:t>
            </a:r>
            <a:endParaRPr sz="2800">
              <a:latin typeface="Palatino Linotype"/>
              <a:cs typeface="Palatino Linotype"/>
            </a:endParaRPr>
          </a:p>
          <a:p>
            <a:pPr marL="344805" marR="126364" indent="-332740">
              <a:lnSpc>
                <a:spcPct val="100000"/>
              </a:lnSpc>
              <a:spcBef>
                <a:spcPts val="715"/>
              </a:spcBef>
              <a:buFont typeface="Arial MT"/>
              <a:buChar char="•"/>
              <a:tabLst>
                <a:tab pos="344805" algn="l"/>
              </a:tabLst>
            </a:pPr>
            <a:r>
              <a:rPr dirty="0" sz="2800" b="1">
                <a:latin typeface="Palatino Linotype"/>
                <a:cs typeface="Palatino Linotype"/>
              </a:rPr>
              <a:t>redo(X):</a:t>
            </a:r>
            <a:r>
              <a:rPr dirty="0" sz="2800" spc="-40" b="1">
                <a:latin typeface="Palatino Linotype"/>
                <a:cs typeface="Palatino Linotype"/>
              </a:rPr>
              <a:t> </a:t>
            </a:r>
            <a:r>
              <a:rPr dirty="0" sz="2800">
                <a:latin typeface="Palatino Linotype"/>
                <a:cs typeface="Palatino Linotype"/>
              </a:rPr>
              <a:t>This</a:t>
            </a:r>
            <a:r>
              <a:rPr dirty="0" sz="2800" spc="-50">
                <a:latin typeface="Palatino Linotype"/>
                <a:cs typeface="Palatino Linotype"/>
              </a:rPr>
              <a:t> </a:t>
            </a:r>
            <a:r>
              <a:rPr dirty="0" sz="2800">
                <a:latin typeface="Palatino Linotype"/>
                <a:cs typeface="Palatino Linotype"/>
              </a:rPr>
              <a:t>specifies</a:t>
            </a:r>
            <a:r>
              <a:rPr dirty="0" sz="2800" spc="-35">
                <a:latin typeface="Palatino Linotype"/>
                <a:cs typeface="Palatino Linotype"/>
              </a:rPr>
              <a:t> </a:t>
            </a:r>
            <a:r>
              <a:rPr dirty="0" sz="2800">
                <a:latin typeface="Palatino Linotype"/>
                <a:cs typeface="Palatino Linotype"/>
              </a:rPr>
              <a:t>that</a:t>
            </a:r>
            <a:r>
              <a:rPr dirty="0" sz="2800" spc="-55">
                <a:latin typeface="Palatino Linotype"/>
                <a:cs typeface="Palatino Linotype"/>
              </a:rPr>
              <a:t> </a:t>
            </a:r>
            <a:r>
              <a:rPr dirty="0" sz="2800">
                <a:latin typeface="Palatino Linotype"/>
                <a:cs typeface="Palatino Linotype"/>
              </a:rPr>
              <a:t>a</a:t>
            </a:r>
            <a:r>
              <a:rPr dirty="0" sz="2800" spc="-40">
                <a:latin typeface="Palatino Linotype"/>
                <a:cs typeface="Palatino Linotype"/>
              </a:rPr>
              <a:t> </a:t>
            </a:r>
            <a:r>
              <a:rPr dirty="0" sz="2800" i="1">
                <a:latin typeface="Palatino Linotype"/>
                <a:cs typeface="Palatino Linotype"/>
              </a:rPr>
              <a:t>write</a:t>
            </a:r>
            <a:r>
              <a:rPr dirty="0" sz="2800" spc="-40" i="1">
                <a:latin typeface="Palatino Linotype"/>
                <a:cs typeface="Palatino Linotype"/>
              </a:rPr>
              <a:t> </a:t>
            </a:r>
            <a:r>
              <a:rPr dirty="0" sz="2800" i="1">
                <a:latin typeface="Palatino Linotype"/>
                <a:cs typeface="Palatino Linotype"/>
              </a:rPr>
              <a:t>operation</a:t>
            </a:r>
            <a:r>
              <a:rPr dirty="0" sz="2800" spc="-45" i="1">
                <a:latin typeface="Palatino Linotype"/>
                <a:cs typeface="Palatino Linotype"/>
              </a:rPr>
              <a:t> </a:t>
            </a:r>
            <a:r>
              <a:rPr dirty="0" sz="2800">
                <a:latin typeface="Palatino Linotype"/>
                <a:cs typeface="Palatino Linotype"/>
              </a:rPr>
              <a:t>of</a:t>
            </a:r>
            <a:r>
              <a:rPr dirty="0" sz="2800" spc="-30">
                <a:latin typeface="Palatino Linotype"/>
                <a:cs typeface="Palatino Linotype"/>
              </a:rPr>
              <a:t> </a:t>
            </a:r>
            <a:r>
              <a:rPr dirty="0" sz="2800" spc="-50">
                <a:latin typeface="Palatino Linotype"/>
                <a:cs typeface="Palatino Linotype"/>
              </a:rPr>
              <a:t>a </a:t>
            </a:r>
            <a:r>
              <a:rPr dirty="0" sz="2800">
                <a:latin typeface="Palatino Linotype"/>
                <a:cs typeface="Palatino Linotype"/>
              </a:rPr>
              <a:t>committed</a:t>
            </a:r>
            <a:r>
              <a:rPr dirty="0" sz="2800" spc="-65">
                <a:latin typeface="Palatino Linotype"/>
                <a:cs typeface="Palatino Linotype"/>
              </a:rPr>
              <a:t> </a:t>
            </a:r>
            <a:r>
              <a:rPr dirty="0" sz="2800">
                <a:latin typeface="Palatino Linotype"/>
                <a:cs typeface="Palatino Linotype"/>
              </a:rPr>
              <a:t>transaction</a:t>
            </a:r>
            <a:r>
              <a:rPr dirty="0" sz="2800" spc="-95">
                <a:latin typeface="Palatino Linotype"/>
                <a:cs typeface="Palatino Linotype"/>
              </a:rPr>
              <a:t> </a:t>
            </a:r>
            <a:r>
              <a:rPr dirty="0" sz="2800">
                <a:latin typeface="Palatino Linotype"/>
                <a:cs typeface="Palatino Linotype"/>
              </a:rPr>
              <a:t>must</a:t>
            </a:r>
            <a:r>
              <a:rPr dirty="0" sz="2800" spc="-70">
                <a:latin typeface="Palatino Linotype"/>
                <a:cs typeface="Palatino Linotype"/>
              </a:rPr>
              <a:t> </a:t>
            </a:r>
            <a:r>
              <a:rPr dirty="0" sz="2800">
                <a:latin typeface="Palatino Linotype"/>
                <a:cs typeface="Palatino Linotype"/>
              </a:rPr>
              <a:t>be</a:t>
            </a:r>
            <a:r>
              <a:rPr dirty="0" sz="2800" spc="-50">
                <a:latin typeface="Palatino Linotype"/>
                <a:cs typeface="Palatino Linotype"/>
              </a:rPr>
              <a:t> </a:t>
            </a:r>
            <a:r>
              <a:rPr dirty="0" sz="2800" i="1">
                <a:latin typeface="Palatino Linotype"/>
                <a:cs typeface="Palatino Linotype"/>
              </a:rPr>
              <a:t>redone</a:t>
            </a:r>
            <a:r>
              <a:rPr dirty="0" sz="2800" spc="-75" i="1">
                <a:latin typeface="Palatino Linotype"/>
                <a:cs typeface="Palatino Linotype"/>
              </a:rPr>
              <a:t> </a:t>
            </a:r>
            <a:r>
              <a:rPr dirty="0" sz="2800">
                <a:latin typeface="Palatino Linotype"/>
                <a:cs typeface="Palatino Linotype"/>
              </a:rPr>
              <a:t>to</a:t>
            </a:r>
            <a:r>
              <a:rPr dirty="0" sz="2800" spc="-75">
                <a:latin typeface="Palatino Linotype"/>
                <a:cs typeface="Palatino Linotype"/>
              </a:rPr>
              <a:t> </a:t>
            </a:r>
            <a:r>
              <a:rPr dirty="0" sz="2800" spc="-10">
                <a:latin typeface="Palatino Linotype"/>
                <a:cs typeface="Palatino Linotype"/>
              </a:rPr>
              <a:t>ensure </a:t>
            </a:r>
            <a:r>
              <a:rPr dirty="0" sz="2800">
                <a:latin typeface="Palatino Linotype"/>
                <a:cs typeface="Palatino Linotype"/>
              </a:rPr>
              <a:t>that</a:t>
            </a:r>
            <a:r>
              <a:rPr dirty="0" sz="2800" spc="-60">
                <a:latin typeface="Palatino Linotype"/>
                <a:cs typeface="Palatino Linotype"/>
              </a:rPr>
              <a:t> </a:t>
            </a:r>
            <a:r>
              <a:rPr dirty="0" sz="2800">
                <a:latin typeface="Palatino Linotype"/>
                <a:cs typeface="Palatino Linotype"/>
              </a:rPr>
              <a:t>it</a:t>
            </a:r>
            <a:r>
              <a:rPr dirty="0" sz="2800" spc="-35">
                <a:latin typeface="Palatino Linotype"/>
                <a:cs typeface="Palatino Linotype"/>
              </a:rPr>
              <a:t> </a:t>
            </a:r>
            <a:r>
              <a:rPr dirty="0" sz="2800">
                <a:latin typeface="Palatino Linotype"/>
                <a:cs typeface="Palatino Linotype"/>
              </a:rPr>
              <a:t>has</a:t>
            </a:r>
            <a:r>
              <a:rPr dirty="0" sz="2800" spc="-55">
                <a:latin typeface="Palatino Linotype"/>
                <a:cs typeface="Palatino Linotype"/>
              </a:rPr>
              <a:t> </a:t>
            </a:r>
            <a:r>
              <a:rPr dirty="0" sz="2800">
                <a:latin typeface="Palatino Linotype"/>
                <a:cs typeface="Palatino Linotype"/>
              </a:rPr>
              <a:t>been</a:t>
            </a:r>
            <a:r>
              <a:rPr dirty="0" sz="2800" spc="-50">
                <a:latin typeface="Palatino Linotype"/>
                <a:cs typeface="Palatino Linotype"/>
              </a:rPr>
              <a:t> </a:t>
            </a:r>
            <a:r>
              <a:rPr dirty="0" sz="2800">
                <a:latin typeface="Palatino Linotype"/>
                <a:cs typeface="Palatino Linotype"/>
              </a:rPr>
              <a:t>applied</a:t>
            </a:r>
            <a:r>
              <a:rPr dirty="0" sz="2800" spc="-35">
                <a:latin typeface="Palatino Linotype"/>
                <a:cs typeface="Palatino Linotype"/>
              </a:rPr>
              <a:t> </a:t>
            </a:r>
            <a:r>
              <a:rPr dirty="0" sz="2800">
                <a:latin typeface="Palatino Linotype"/>
                <a:cs typeface="Palatino Linotype"/>
              </a:rPr>
              <a:t>permanently</a:t>
            </a:r>
            <a:r>
              <a:rPr dirty="0" sz="2800" spc="-60">
                <a:latin typeface="Palatino Linotype"/>
                <a:cs typeface="Palatino Linotype"/>
              </a:rPr>
              <a:t> </a:t>
            </a:r>
            <a:r>
              <a:rPr dirty="0" sz="2800">
                <a:latin typeface="Palatino Linotype"/>
                <a:cs typeface="Palatino Linotype"/>
              </a:rPr>
              <a:t>to</a:t>
            </a:r>
            <a:r>
              <a:rPr dirty="0" sz="2800" spc="-40">
                <a:latin typeface="Palatino Linotype"/>
                <a:cs typeface="Palatino Linotype"/>
              </a:rPr>
              <a:t> </a:t>
            </a:r>
            <a:r>
              <a:rPr dirty="0" sz="2800" spc="-25">
                <a:latin typeface="Palatino Linotype"/>
                <a:cs typeface="Palatino Linotype"/>
              </a:rPr>
              <a:t>the </a:t>
            </a:r>
            <a:r>
              <a:rPr dirty="0" sz="2800">
                <a:latin typeface="Palatino Linotype"/>
                <a:cs typeface="Palatino Linotype"/>
              </a:rPr>
              <a:t>database</a:t>
            </a:r>
            <a:r>
              <a:rPr dirty="0" sz="2800" spc="-50">
                <a:latin typeface="Palatino Linotype"/>
                <a:cs typeface="Palatino Linotype"/>
              </a:rPr>
              <a:t> </a:t>
            </a:r>
            <a:r>
              <a:rPr dirty="0" sz="2800">
                <a:latin typeface="Palatino Linotype"/>
                <a:cs typeface="Palatino Linotype"/>
              </a:rPr>
              <a:t>on</a:t>
            </a:r>
            <a:r>
              <a:rPr dirty="0" sz="2800" spc="-45">
                <a:latin typeface="Palatino Linotype"/>
                <a:cs typeface="Palatino Linotype"/>
              </a:rPr>
              <a:t> </a:t>
            </a:r>
            <a:r>
              <a:rPr dirty="0" sz="2800" spc="-10">
                <a:latin typeface="Palatino Linotype"/>
                <a:cs typeface="Palatino Linotype"/>
              </a:rPr>
              <a:t>disk.</a:t>
            </a:r>
            <a:endParaRPr sz="2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4380" rIns="0" bIns="0" rtlCol="0" vert="horz">
            <a:spAutoFit/>
          </a:bodyPr>
          <a:lstStyle/>
          <a:p>
            <a:pPr marL="533400">
              <a:lnSpc>
                <a:spcPct val="100000"/>
              </a:lnSpc>
              <a:spcBef>
                <a:spcPts val="105"/>
              </a:spcBef>
            </a:pPr>
            <a:r>
              <a:rPr dirty="0"/>
              <a:t>Transaction</a:t>
            </a:r>
            <a:r>
              <a:rPr dirty="0" spc="-95"/>
              <a:t> </a:t>
            </a:r>
            <a:r>
              <a:rPr dirty="0"/>
              <a:t>and</a:t>
            </a:r>
            <a:r>
              <a:rPr dirty="0" spc="-80"/>
              <a:t> </a:t>
            </a:r>
            <a:r>
              <a:rPr dirty="0"/>
              <a:t>System</a:t>
            </a:r>
            <a:r>
              <a:rPr dirty="0" spc="-90"/>
              <a:t> </a:t>
            </a:r>
            <a:r>
              <a:rPr dirty="0"/>
              <a:t>Concepts</a:t>
            </a:r>
            <a:r>
              <a:rPr dirty="0" spc="-80"/>
              <a:t> </a:t>
            </a:r>
            <a:r>
              <a:rPr dirty="0" spc="-10"/>
              <a:t>(cont.)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Copyright </a:t>
            </a:r>
            <a:r>
              <a:rPr dirty="0" spc="-260"/>
              <a:t>©</a:t>
            </a:r>
            <a:r>
              <a:rPr dirty="0" spc="-45"/>
              <a:t> </a:t>
            </a:r>
            <a:r>
              <a:rPr dirty="0" spc="-100"/>
              <a:t>2011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35"/>
              <a:t> </a:t>
            </a:r>
            <a:r>
              <a:rPr dirty="0" spc="-20"/>
              <a:t>Education,</a:t>
            </a:r>
            <a:r>
              <a:rPr dirty="0" spc="-25"/>
              <a:t> </a:t>
            </a:r>
            <a:r>
              <a:rPr dirty="0" spc="-55"/>
              <a:t>Inc. </a:t>
            </a:r>
            <a:r>
              <a:rPr dirty="0" spc="-45"/>
              <a:t>Publishing</a:t>
            </a:r>
            <a:r>
              <a:rPr dirty="0" spc="-25"/>
              <a:t> </a:t>
            </a:r>
            <a:r>
              <a:rPr dirty="0" spc="-35"/>
              <a:t>as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25"/>
              <a:t> </a:t>
            </a:r>
            <a:r>
              <a:rPr dirty="0" spc="-30"/>
              <a:t>Addison-</a:t>
            </a:r>
            <a:r>
              <a:rPr dirty="0" spc="-10"/>
              <a:t>Wesley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45536" rIns="0" bIns="0" rtlCol="0" vert="horz">
            <a:spAutoFit/>
          </a:bodyPr>
          <a:lstStyle/>
          <a:p>
            <a:pPr marL="96520">
              <a:lnSpc>
                <a:spcPct val="100000"/>
              </a:lnSpc>
              <a:spcBef>
                <a:spcPts val="610"/>
              </a:spcBef>
            </a:pPr>
            <a:r>
              <a:rPr dirty="0"/>
              <a:t>Commit</a:t>
            </a:r>
            <a:r>
              <a:rPr dirty="0" spc="-40"/>
              <a:t> </a:t>
            </a:r>
            <a:r>
              <a:rPr dirty="0"/>
              <a:t>Point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/>
              <a:t>a</a:t>
            </a:r>
            <a:r>
              <a:rPr dirty="0" spc="-60"/>
              <a:t> </a:t>
            </a:r>
            <a:r>
              <a:rPr dirty="0" spc="-10"/>
              <a:t>Transaction:</a:t>
            </a:r>
          </a:p>
          <a:p>
            <a:pPr marL="619125" marR="5080" indent="-523240">
              <a:lnSpc>
                <a:spcPct val="90000"/>
              </a:lnSpc>
              <a:spcBef>
                <a:spcPts val="725"/>
              </a:spcBef>
              <a:buClr>
                <a:srgbClr val="FF0000"/>
              </a:buClr>
              <a:buFont typeface="Wingdings"/>
              <a:buChar char=""/>
              <a:tabLst>
                <a:tab pos="619125" algn="l"/>
              </a:tabLst>
            </a:pPr>
            <a:r>
              <a:rPr dirty="0" sz="2400"/>
              <a:t>Definition:</a:t>
            </a:r>
            <a:r>
              <a:rPr dirty="0" sz="2400" spc="-65"/>
              <a:t> </a:t>
            </a:r>
            <a:r>
              <a:rPr dirty="0" sz="2400" b="0">
                <a:latin typeface="Palatino Linotype"/>
                <a:cs typeface="Palatino Linotype"/>
              </a:rPr>
              <a:t>A</a:t>
            </a:r>
            <a:r>
              <a:rPr dirty="0" sz="2400" spc="-150" b="0">
                <a:latin typeface="Palatino Linotype"/>
                <a:cs typeface="Palatino Linotype"/>
              </a:rPr>
              <a:t> </a:t>
            </a:r>
            <a:r>
              <a:rPr dirty="0" sz="2400" spc="-10" b="0">
                <a:latin typeface="Palatino Linotype"/>
                <a:cs typeface="Palatino Linotype"/>
              </a:rPr>
              <a:t>transaction</a:t>
            </a:r>
            <a:r>
              <a:rPr dirty="0" sz="2400" spc="-35" b="0">
                <a:latin typeface="Palatino Linotype"/>
                <a:cs typeface="Palatino Linotype"/>
              </a:rPr>
              <a:t> </a:t>
            </a:r>
            <a:r>
              <a:rPr dirty="0" sz="2400" b="0">
                <a:latin typeface="Palatino Linotype"/>
                <a:cs typeface="Palatino Linotype"/>
              </a:rPr>
              <a:t>T</a:t>
            </a:r>
            <a:r>
              <a:rPr dirty="0" sz="2400" spc="-40" b="0">
                <a:latin typeface="Palatino Linotype"/>
                <a:cs typeface="Palatino Linotype"/>
              </a:rPr>
              <a:t> </a:t>
            </a:r>
            <a:r>
              <a:rPr dirty="0" sz="2400" b="0">
                <a:latin typeface="Palatino Linotype"/>
                <a:cs typeface="Palatino Linotype"/>
              </a:rPr>
              <a:t>reaches</a:t>
            </a:r>
            <a:r>
              <a:rPr dirty="0" sz="2400" spc="-55" b="0">
                <a:latin typeface="Palatino Linotype"/>
                <a:cs typeface="Palatino Linotype"/>
              </a:rPr>
              <a:t> </a:t>
            </a:r>
            <a:r>
              <a:rPr dirty="0" sz="2400" b="0">
                <a:latin typeface="Palatino Linotype"/>
                <a:cs typeface="Palatino Linotype"/>
              </a:rPr>
              <a:t>its</a:t>
            </a:r>
            <a:r>
              <a:rPr dirty="0" sz="2400" spc="-25" b="0">
                <a:latin typeface="Palatino Linotype"/>
                <a:cs typeface="Palatino Linotype"/>
              </a:rPr>
              <a:t> </a:t>
            </a:r>
            <a:r>
              <a:rPr dirty="0" sz="2400"/>
              <a:t>commit</a:t>
            </a:r>
            <a:r>
              <a:rPr dirty="0" sz="2400" spc="-50"/>
              <a:t> </a:t>
            </a:r>
            <a:r>
              <a:rPr dirty="0" sz="2400" spc="-10"/>
              <a:t>point </a:t>
            </a:r>
            <a:r>
              <a:rPr dirty="0" sz="2400" b="0">
                <a:latin typeface="Palatino Linotype"/>
                <a:cs typeface="Palatino Linotype"/>
              </a:rPr>
              <a:t>when</a:t>
            </a:r>
            <a:r>
              <a:rPr dirty="0" sz="2400" spc="-45" b="0">
                <a:latin typeface="Palatino Linotype"/>
                <a:cs typeface="Palatino Linotype"/>
              </a:rPr>
              <a:t> </a:t>
            </a:r>
            <a:r>
              <a:rPr dirty="0" sz="2400" b="0">
                <a:latin typeface="Palatino Linotype"/>
                <a:cs typeface="Palatino Linotype"/>
              </a:rPr>
              <a:t>all</a:t>
            </a:r>
            <a:r>
              <a:rPr dirty="0" sz="2400" spc="-45" b="0">
                <a:latin typeface="Palatino Linotype"/>
                <a:cs typeface="Palatino Linotype"/>
              </a:rPr>
              <a:t> </a:t>
            </a:r>
            <a:r>
              <a:rPr dirty="0" sz="2400" b="0">
                <a:latin typeface="Palatino Linotype"/>
                <a:cs typeface="Palatino Linotype"/>
              </a:rPr>
              <a:t>its</a:t>
            </a:r>
            <a:r>
              <a:rPr dirty="0" sz="2400" spc="-35" b="0">
                <a:latin typeface="Palatino Linotype"/>
                <a:cs typeface="Palatino Linotype"/>
              </a:rPr>
              <a:t> </a:t>
            </a:r>
            <a:r>
              <a:rPr dirty="0" sz="2400" b="0">
                <a:latin typeface="Palatino Linotype"/>
                <a:cs typeface="Palatino Linotype"/>
              </a:rPr>
              <a:t>operations</a:t>
            </a:r>
            <a:r>
              <a:rPr dirty="0" sz="2400" spc="-35" b="0">
                <a:latin typeface="Palatino Linotype"/>
                <a:cs typeface="Palatino Linotype"/>
              </a:rPr>
              <a:t> </a:t>
            </a:r>
            <a:r>
              <a:rPr dirty="0" sz="2400" b="0">
                <a:latin typeface="Palatino Linotype"/>
                <a:cs typeface="Palatino Linotype"/>
              </a:rPr>
              <a:t>that</a:t>
            </a:r>
            <a:r>
              <a:rPr dirty="0" sz="2400" spc="-30" b="0">
                <a:latin typeface="Palatino Linotype"/>
                <a:cs typeface="Palatino Linotype"/>
              </a:rPr>
              <a:t> </a:t>
            </a:r>
            <a:r>
              <a:rPr dirty="0" sz="2400" b="0">
                <a:latin typeface="Palatino Linotype"/>
                <a:cs typeface="Palatino Linotype"/>
              </a:rPr>
              <a:t>access</a:t>
            </a:r>
            <a:r>
              <a:rPr dirty="0" sz="2400" spc="-65" b="0">
                <a:latin typeface="Palatino Linotype"/>
                <a:cs typeface="Palatino Linotype"/>
              </a:rPr>
              <a:t> </a:t>
            </a:r>
            <a:r>
              <a:rPr dirty="0" sz="2400" b="0">
                <a:latin typeface="Palatino Linotype"/>
                <a:cs typeface="Palatino Linotype"/>
              </a:rPr>
              <a:t>the</a:t>
            </a:r>
            <a:r>
              <a:rPr dirty="0" sz="2400" spc="-35" b="0">
                <a:latin typeface="Palatino Linotype"/>
                <a:cs typeface="Palatino Linotype"/>
              </a:rPr>
              <a:t> </a:t>
            </a:r>
            <a:r>
              <a:rPr dirty="0" sz="2400" b="0">
                <a:latin typeface="Palatino Linotype"/>
                <a:cs typeface="Palatino Linotype"/>
              </a:rPr>
              <a:t>database</a:t>
            </a:r>
            <a:r>
              <a:rPr dirty="0" sz="2400" spc="-55" b="0">
                <a:latin typeface="Palatino Linotype"/>
                <a:cs typeface="Palatino Linotype"/>
              </a:rPr>
              <a:t> </a:t>
            </a:r>
            <a:r>
              <a:rPr dirty="0" sz="2400" spc="-20" b="0">
                <a:latin typeface="Palatino Linotype"/>
                <a:cs typeface="Palatino Linotype"/>
              </a:rPr>
              <a:t>have </a:t>
            </a:r>
            <a:r>
              <a:rPr dirty="0" sz="2400" b="0">
                <a:latin typeface="Palatino Linotype"/>
                <a:cs typeface="Palatino Linotype"/>
              </a:rPr>
              <a:t>been</a:t>
            </a:r>
            <a:r>
              <a:rPr dirty="0" sz="2400" spc="-50" b="0">
                <a:latin typeface="Palatino Linotype"/>
                <a:cs typeface="Palatino Linotype"/>
              </a:rPr>
              <a:t> </a:t>
            </a:r>
            <a:r>
              <a:rPr dirty="0" sz="2400" b="0">
                <a:latin typeface="Palatino Linotype"/>
                <a:cs typeface="Palatino Linotype"/>
              </a:rPr>
              <a:t>executed</a:t>
            </a:r>
            <a:r>
              <a:rPr dirty="0" sz="2400" spc="-50" b="0">
                <a:latin typeface="Palatino Linotype"/>
                <a:cs typeface="Palatino Linotype"/>
              </a:rPr>
              <a:t> </a:t>
            </a:r>
            <a:r>
              <a:rPr dirty="0" sz="2400" b="0">
                <a:latin typeface="Palatino Linotype"/>
                <a:cs typeface="Palatino Linotype"/>
              </a:rPr>
              <a:t>successfully</a:t>
            </a:r>
            <a:r>
              <a:rPr dirty="0" sz="2400" spc="-60" b="0">
                <a:latin typeface="Palatino Linotype"/>
                <a:cs typeface="Palatino Linotype"/>
              </a:rPr>
              <a:t> </a:t>
            </a:r>
            <a:r>
              <a:rPr dirty="0" sz="2400" b="0" i="1">
                <a:latin typeface="Palatino Linotype"/>
                <a:cs typeface="Palatino Linotype"/>
              </a:rPr>
              <a:t>and</a:t>
            </a:r>
            <a:r>
              <a:rPr dirty="0" sz="2400" spc="-40" b="0" i="1">
                <a:latin typeface="Palatino Linotype"/>
                <a:cs typeface="Palatino Linotype"/>
              </a:rPr>
              <a:t> </a:t>
            </a:r>
            <a:r>
              <a:rPr dirty="0" sz="2400" b="0">
                <a:latin typeface="Palatino Linotype"/>
                <a:cs typeface="Palatino Linotype"/>
              </a:rPr>
              <a:t>the</a:t>
            </a:r>
            <a:r>
              <a:rPr dirty="0" sz="2400" spc="-35" b="0">
                <a:latin typeface="Palatino Linotype"/>
                <a:cs typeface="Palatino Linotype"/>
              </a:rPr>
              <a:t> </a:t>
            </a:r>
            <a:r>
              <a:rPr dirty="0" sz="2400" b="0">
                <a:latin typeface="Palatino Linotype"/>
                <a:cs typeface="Palatino Linotype"/>
              </a:rPr>
              <a:t>effect</a:t>
            </a:r>
            <a:r>
              <a:rPr dirty="0" sz="2400" spc="-50" b="0">
                <a:latin typeface="Palatino Linotype"/>
                <a:cs typeface="Palatino Linotype"/>
              </a:rPr>
              <a:t> </a:t>
            </a:r>
            <a:r>
              <a:rPr dirty="0" sz="2400" b="0">
                <a:latin typeface="Palatino Linotype"/>
                <a:cs typeface="Palatino Linotype"/>
              </a:rPr>
              <a:t>of</a:t>
            </a:r>
            <a:r>
              <a:rPr dirty="0" sz="2400" spc="-45" b="0">
                <a:latin typeface="Palatino Linotype"/>
                <a:cs typeface="Palatino Linotype"/>
              </a:rPr>
              <a:t> </a:t>
            </a:r>
            <a:r>
              <a:rPr dirty="0" sz="2400" b="0">
                <a:latin typeface="Palatino Linotype"/>
                <a:cs typeface="Palatino Linotype"/>
              </a:rPr>
              <a:t>all</a:t>
            </a:r>
            <a:r>
              <a:rPr dirty="0" sz="2400" spc="-35" b="0">
                <a:latin typeface="Palatino Linotype"/>
                <a:cs typeface="Palatino Linotype"/>
              </a:rPr>
              <a:t> </a:t>
            </a:r>
            <a:r>
              <a:rPr dirty="0" sz="2400" spc="-25" b="0">
                <a:latin typeface="Palatino Linotype"/>
                <a:cs typeface="Palatino Linotype"/>
              </a:rPr>
              <a:t>the </a:t>
            </a:r>
            <a:r>
              <a:rPr dirty="0" sz="2400" b="0">
                <a:latin typeface="Palatino Linotype"/>
                <a:cs typeface="Palatino Linotype"/>
              </a:rPr>
              <a:t>transaction</a:t>
            </a:r>
            <a:r>
              <a:rPr dirty="0" sz="2400" spc="-45" b="0">
                <a:latin typeface="Palatino Linotype"/>
                <a:cs typeface="Palatino Linotype"/>
              </a:rPr>
              <a:t> </a:t>
            </a:r>
            <a:r>
              <a:rPr dirty="0" sz="2400" b="0">
                <a:latin typeface="Palatino Linotype"/>
                <a:cs typeface="Palatino Linotype"/>
              </a:rPr>
              <a:t>operations</a:t>
            </a:r>
            <a:r>
              <a:rPr dirty="0" sz="2400" spc="-40" b="0">
                <a:latin typeface="Palatino Linotype"/>
                <a:cs typeface="Palatino Linotype"/>
              </a:rPr>
              <a:t> </a:t>
            </a:r>
            <a:r>
              <a:rPr dirty="0" sz="2400" b="0">
                <a:latin typeface="Palatino Linotype"/>
                <a:cs typeface="Palatino Linotype"/>
              </a:rPr>
              <a:t>on</a:t>
            </a:r>
            <a:r>
              <a:rPr dirty="0" sz="2400" spc="-50" b="0">
                <a:latin typeface="Palatino Linotype"/>
                <a:cs typeface="Palatino Linotype"/>
              </a:rPr>
              <a:t> </a:t>
            </a:r>
            <a:r>
              <a:rPr dirty="0" sz="2400" b="0">
                <a:latin typeface="Palatino Linotype"/>
                <a:cs typeface="Palatino Linotype"/>
              </a:rPr>
              <a:t>the</a:t>
            </a:r>
            <a:r>
              <a:rPr dirty="0" sz="2400" spc="-45" b="0">
                <a:latin typeface="Palatino Linotype"/>
                <a:cs typeface="Palatino Linotype"/>
              </a:rPr>
              <a:t> </a:t>
            </a:r>
            <a:r>
              <a:rPr dirty="0" sz="2400" b="0">
                <a:latin typeface="Palatino Linotype"/>
                <a:cs typeface="Palatino Linotype"/>
              </a:rPr>
              <a:t>database</a:t>
            </a:r>
            <a:r>
              <a:rPr dirty="0" sz="2400" spc="-60" b="0">
                <a:latin typeface="Palatino Linotype"/>
                <a:cs typeface="Palatino Linotype"/>
              </a:rPr>
              <a:t> </a:t>
            </a:r>
            <a:r>
              <a:rPr dirty="0" sz="2400" b="0">
                <a:latin typeface="Palatino Linotype"/>
                <a:cs typeface="Palatino Linotype"/>
              </a:rPr>
              <a:t>has</a:t>
            </a:r>
            <a:r>
              <a:rPr dirty="0" sz="2400" spc="-50" b="0">
                <a:latin typeface="Palatino Linotype"/>
                <a:cs typeface="Palatino Linotype"/>
              </a:rPr>
              <a:t> </a:t>
            </a:r>
            <a:r>
              <a:rPr dirty="0" sz="2400" spc="-20" b="0">
                <a:latin typeface="Palatino Linotype"/>
                <a:cs typeface="Palatino Linotype"/>
              </a:rPr>
              <a:t>been </a:t>
            </a:r>
            <a:r>
              <a:rPr dirty="0" sz="2400" b="0">
                <a:latin typeface="Palatino Linotype"/>
                <a:cs typeface="Palatino Linotype"/>
              </a:rPr>
              <a:t>recorded</a:t>
            </a:r>
            <a:r>
              <a:rPr dirty="0" sz="2400" spc="-40" b="0">
                <a:latin typeface="Palatino Linotype"/>
                <a:cs typeface="Palatino Linotype"/>
              </a:rPr>
              <a:t> </a:t>
            </a:r>
            <a:r>
              <a:rPr dirty="0" sz="2400" b="0">
                <a:latin typeface="Palatino Linotype"/>
                <a:cs typeface="Palatino Linotype"/>
              </a:rPr>
              <a:t>in</a:t>
            </a:r>
            <a:r>
              <a:rPr dirty="0" sz="2400" spc="-40" b="0">
                <a:latin typeface="Palatino Linotype"/>
                <a:cs typeface="Palatino Linotype"/>
              </a:rPr>
              <a:t> </a:t>
            </a:r>
            <a:r>
              <a:rPr dirty="0" sz="2400" b="0">
                <a:latin typeface="Palatino Linotype"/>
                <a:cs typeface="Palatino Linotype"/>
              </a:rPr>
              <a:t>the</a:t>
            </a:r>
            <a:r>
              <a:rPr dirty="0" sz="2400" spc="-35" b="0">
                <a:latin typeface="Palatino Linotype"/>
                <a:cs typeface="Palatino Linotype"/>
              </a:rPr>
              <a:t> </a:t>
            </a:r>
            <a:r>
              <a:rPr dirty="0" sz="2400" b="0">
                <a:latin typeface="Palatino Linotype"/>
                <a:cs typeface="Palatino Linotype"/>
              </a:rPr>
              <a:t>log</a:t>
            </a:r>
            <a:r>
              <a:rPr dirty="0" sz="2400" spc="-40" b="0">
                <a:latin typeface="Palatino Linotype"/>
                <a:cs typeface="Palatino Linotype"/>
              </a:rPr>
              <a:t> </a:t>
            </a:r>
            <a:r>
              <a:rPr dirty="0" sz="2400" b="0">
                <a:latin typeface="Palatino Linotype"/>
                <a:cs typeface="Palatino Linotype"/>
              </a:rPr>
              <a:t>file</a:t>
            </a:r>
            <a:r>
              <a:rPr dirty="0" sz="2400" spc="-40" b="0">
                <a:latin typeface="Palatino Linotype"/>
                <a:cs typeface="Palatino Linotype"/>
              </a:rPr>
              <a:t> </a:t>
            </a:r>
            <a:r>
              <a:rPr dirty="0" sz="2400" b="0">
                <a:latin typeface="Palatino Linotype"/>
                <a:cs typeface="Palatino Linotype"/>
              </a:rPr>
              <a:t>(on</a:t>
            </a:r>
            <a:r>
              <a:rPr dirty="0" sz="2400" spc="-40" b="0">
                <a:latin typeface="Palatino Linotype"/>
                <a:cs typeface="Palatino Linotype"/>
              </a:rPr>
              <a:t> </a:t>
            </a:r>
            <a:r>
              <a:rPr dirty="0" sz="2400" b="0">
                <a:latin typeface="Palatino Linotype"/>
                <a:cs typeface="Palatino Linotype"/>
              </a:rPr>
              <a:t>disk).</a:t>
            </a:r>
            <a:r>
              <a:rPr dirty="0" sz="2400" spc="-40" b="0">
                <a:latin typeface="Palatino Linotype"/>
                <a:cs typeface="Palatino Linotype"/>
              </a:rPr>
              <a:t> </a:t>
            </a:r>
            <a:r>
              <a:rPr dirty="0" sz="2400" b="0">
                <a:latin typeface="Palatino Linotype"/>
                <a:cs typeface="Palatino Linotype"/>
              </a:rPr>
              <a:t>The</a:t>
            </a:r>
            <a:r>
              <a:rPr dirty="0" sz="2400" spc="-40" b="0">
                <a:latin typeface="Palatino Linotype"/>
                <a:cs typeface="Palatino Linotype"/>
              </a:rPr>
              <a:t> </a:t>
            </a:r>
            <a:r>
              <a:rPr dirty="0" sz="2400" b="0">
                <a:latin typeface="Palatino Linotype"/>
                <a:cs typeface="Palatino Linotype"/>
              </a:rPr>
              <a:t>transaction</a:t>
            </a:r>
            <a:r>
              <a:rPr dirty="0" sz="2400" spc="-25" b="0">
                <a:latin typeface="Palatino Linotype"/>
                <a:cs typeface="Palatino Linotype"/>
              </a:rPr>
              <a:t> is </a:t>
            </a:r>
            <a:r>
              <a:rPr dirty="0" sz="2400" b="0">
                <a:latin typeface="Palatino Linotype"/>
                <a:cs typeface="Palatino Linotype"/>
              </a:rPr>
              <a:t>then</a:t>
            </a:r>
            <a:r>
              <a:rPr dirty="0" sz="2400" spc="-10" b="0">
                <a:latin typeface="Palatino Linotype"/>
                <a:cs typeface="Palatino Linotype"/>
              </a:rPr>
              <a:t> </a:t>
            </a:r>
            <a:r>
              <a:rPr dirty="0" sz="2400" b="0">
                <a:latin typeface="Palatino Linotype"/>
                <a:cs typeface="Palatino Linotype"/>
              </a:rPr>
              <a:t>said</a:t>
            </a:r>
            <a:r>
              <a:rPr dirty="0" sz="2400" spc="-35" b="0">
                <a:latin typeface="Palatino Linotype"/>
                <a:cs typeface="Palatino Linotype"/>
              </a:rPr>
              <a:t> </a:t>
            </a:r>
            <a:r>
              <a:rPr dirty="0" sz="2400" b="0">
                <a:latin typeface="Palatino Linotype"/>
                <a:cs typeface="Palatino Linotype"/>
              </a:rPr>
              <a:t>to</a:t>
            </a:r>
            <a:r>
              <a:rPr dirty="0" sz="2400" spc="-20" b="0">
                <a:latin typeface="Palatino Linotype"/>
                <a:cs typeface="Palatino Linotype"/>
              </a:rPr>
              <a:t> </a:t>
            </a:r>
            <a:r>
              <a:rPr dirty="0" sz="2400" b="0">
                <a:latin typeface="Palatino Linotype"/>
                <a:cs typeface="Palatino Linotype"/>
              </a:rPr>
              <a:t>be</a:t>
            </a:r>
            <a:r>
              <a:rPr dirty="0" sz="2400" spc="-10" b="0">
                <a:latin typeface="Palatino Linotype"/>
                <a:cs typeface="Palatino Linotype"/>
              </a:rPr>
              <a:t> </a:t>
            </a:r>
            <a:r>
              <a:rPr dirty="0" sz="2400" spc="-10"/>
              <a:t>committed</a:t>
            </a:r>
            <a:r>
              <a:rPr dirty="0" sz="2400" spc="-10" b="0">
                <a:latin typeface="Palatino Linotype"/>
                <a:cs typeface="Palatino Linotype"/>
              </a:rPr>
              <a:t>.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081" y="397840"/>
            <a:ext cx="65703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Desirable</a:t>
            </a:r>
            <a:r>
              <a:rPr dirty="0" spc="-80"/>
              <a:t> </a:t>
            </a:r>
            <a:r>
              <a:rPr dirty="0"/>
              <a:t>Properties</a:t>
            </a:r>
            <a:r>
              <a:rPr dirty="0" spc="-65"/>
              <a:t> </a:t>
            </a:r>
            <a:r>
              <a:rPr dirty="0"/>
              <a:t>of</a:t>
            </a:r>
            <a:r>
              <a:rPr dirty="0" spc="-114"/>
              <a:t> </a:t>
            </a:r>
            <a:r>
              <a:rPr dirty="0" spc="-10"/>
              <a:t>Transactions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Copyright </a:t>
            </a:r>
            <a:r>
              <a:rPr dirty="0" spc="-260"/>
              <a:t>©</a:t>
            </a:r>
            <a:r>
              <a:rPr dirty="0" spc="-45"/>
              <a:t> </a:t>
            </a:r>
            <a:r>
              <a:rPr dirty="0" spc="-100"/>
              <a:t>2011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35"/>
              <a:t> </a:t>
            </a:r>
            <a:r>
              <a:rPr dirty="0" spc="-20"/>
              <a:t>Education,</a:t>
            </a:r>
            <a:r>
              <a:rPr dirty="0" spc="-25"/>
              <a:t> </a:t>
            </a:r>
            <a:r>
              <a:rPr dirty="0" spc="-55"/>
              <a:t>Inc. </a:t>
            </a:r>
            <a:r>
              <a:rPr dirty="0" spc="-45"/>
              <a:t>Publishing</a:t>
            </a:r>
            <a:r>
              <a:rPr dirty="0" spc="-25"/>
              <a:t> </a:t>
            </a:r>
            <a:r>
              <a:rPr dirty="0" spc="-35"/>
              <a:t>as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25"/>
              <a:t> </a:t>
            </a:r>
            <a:r>
              <a:rPr dirty="0" spc="-30"/>
              <a:t>Addison-</a:t>
            </a:r>
            <a:r>
              <a:rPr dirty="0" spc="-10"/>
              <a:t>Wesley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44805" marR="1781810" indent="-332740">
              <a:lnSpc>
                <a:spcPct val="100000"/>
              </a:lnSpc>
              <a:spcBef>
                <a:spcPts val="95"/>
              </a:spcBef>
            </a:pPr>
            <a:r>
              <a:rPr dirty="0"/>
              <a:t>Called</a:t>
            </a:r>
            <a:r>
              <a:rPr dirty="0" spc="-70"/>
              <a:t> </a:t>
            </a:r>
            <a:r>
              <a:rPr dirty="0"/>
              <a:t>ACID</a:t>
            </a:r>
            <a:r>
              <a:rPr dirty="0" spc="-70"/>
              <a:t> </a:t>
            </a:r>
            <a:r>
              <a:rPr dirty="0"/>
              <a:t>properties</a:t>
            </a:r>
            <a:r>
              <a:rPr dirty="0" spc="-50"/>
              <a:t> </a:t>
            </a:r>
            <a:r>
              <a:rPr dirty="0"/>
              <a:t>–</a:t>
            </a:r>
            <a:r>
              <a:rPr dirty="0" spc="-75"/>
              <a:t> </a:t>
            </a:r>
            <a:r>
              <a:rPr dirty="0" spc="-10"/>
              <a:t>Atomicity, </a:t>
            </a:r>
            <a:r>
              <a:rPr dirty="0" spc="-30"/>
              <a:t>Consistency,</a:t>
            </a:r>
            <a:r>
              <a:rPr dirty="0" spc="-90"/>
              <a:t> </a:t>
            </a:r>
            <a:r>
              <a:rPr dirty="0"/>
              <a:t>Isolation,</a:t>
            </a:r>
            <a:r>
              <a:rPr dirty="0" spc="-95"/>
              <a:t> </a:t>
            </a:r>
            <a:r>
              <a:rPr dirty="0" spc="-10"/>
              <a:t>Durability:</a:t>
            </a:r>
          </a:p>
          <a:p>
            <a:pPr marL="344805" marR="5080" indent="-33274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44805" algn="l"/>
              </a:tabLst>
            </a:pPr>
            <a:r>
              <a:rPr dirty="0" spc="-10"/>
              <a:t>Atomicity</a:t>
            </a:r>
            <a:r>
              <a:rPr dirty="0" spc="-10" b="0">
                <a:latin typeface="Palatino Linotype"/>
                <a:cs typeface="Palatino Linotype"/>
              </a:rPr>
              <a:t>:</a:t>
            </a:r>
            <a:r>
              <a:rPr dirty="0" spc="-110" b="0">
                <a:latin typeface="Palatino Linotype"/>
                <a:cs typeface="Palatino Linotype"/>
              </a:rPr>
              <a:t> </a:t>
            </a:r>
            <a:r>
              <a:rPr dirty="0" b="0">
                <a:latin typeface="Palatino Linotype"/>
                <a:cs typeface="Palatino Linotype"/>
              </a:rPr>
              <a:t>A</a:t>
            </a:r>
            <a:r>
              <a:rPr dirty="0" spc="-175" b="0">
                <a:latin typeface="Palatino Linotype"/>
                <a:cs typeface="Palatino Linotype"/>
              </a:rPr>
              <a:t> </a:t>
            </a:r>
            <a:r>
              <a:rPr dirty="0" b="0">
                <a:latin typeface="Palatino Linotype"/>
                <a:cs typeface="Palatino Linotype"/>
              </a:rPr>
              <a:t>transaction</a:t>
            </a:r>
            <a:r>
              <a:rPr dirty="0" spc="-45" b="0">
                <a:latin typeface="Palatino Linotype"/>
                <a:cs typeface="Palatino Linotype"/>
              </a:rPr>
              <a:t> </a:t>
            </a:r>
            <a:r>
              <a:rPr dirty="0" b="0">
                <a:latin typeface="Palatino Linotype"/>
                <a:cs typeface="Palatino Linotype"/>
              </a:rPr>
              <a:t>is</a:t>
            </a:r>
            <a:r>
              <a:rPr dirty="0" spc="-30" b="0">
                <a:latin typeface="Palatino Linotype"/>
                <a:cs typeface="Palatino Linotype"/>
              </a:rPr>
              <a:t> </a:t>
            </a:r>
            <a:r>
              <a:rPr dirty="0" b="0">
                <a:latin typeface="Palatino Linotype"/>
                <a:cs typeface="Palatino Linotype"/>
              </a:rPr>
              <a:t>an</a:t>
            </a:r>
            <a:r>
              <a:rPr dirty="0" spc="-15" b="0">
                <a:latin typeface="Palatino Linotype"/>
                <a:cs typeface="Palatino Linotype"/>
              </a:rPr>
              <a:t> </a:t>
            </a:r>
            <a:r>
              <a:rPr dirty="0" b="0">
                <a:latin typeface="Palatino Linotype"/>
                <a:cs typeface="Palatino Linotype"/>
              </a:rPr>
              <a:t>atomic</a:t>
            </a:r>
            <a:r>
              <a:rPr dirty="0" spc="-30" b="0">
                <a:latin typeface="Palatino Linotype"/>
                <a:cs typeface="Palatino Linotype"/>
              </a:rPr>
              <a:t> </a:t>
            </a:r>
            <a:r>
              <a:rPr dirty="0" b="0">
                <a:latin typeface="Palatino Linotype"/>
                <a:cs typeface="Palatino Linotype"/>
              </a:rPr>
              <a:t>unit</a:t>
            </a:r>
            <a:r>
              <a:rPr dirty="0" spc="-40" b="0">
                <a:latin typeface="Palatino Linotype"/>
                <a:cs typeface="Palatino Linotype"/>
              </a:rPr>
              <a:t> </a:t>
            </a:r>
            <a:r>
              <a:rPr dirty="0" spc="-25" b="0">
                <a:latin typeface="Palatino Linotype"/>
                <a:cs typeface="Palatino Linotype"/>
              </a:rPr>
              <a:t>of </a:t>
            </a:r>
            <a:r>
              <a:rPr dirty="0" b="0">
                <a:latin typeface="Palatino Linotype"/>
                <a:cs typeface="Palatino Linotype"/>
              </a:rPr>
              <a:t>processing;</a:t>
            </a:r>
            <a:r>
              <a:rPr dirty="0" spc="-45" b="0">
                <a:latin typeface="Palatino Linotype"/>
                <a:cs typeface="Palatino Linotype"/>
              </a:rPr>
              <a:t> </a:t>
            </a:r>
            <a:r>
              <a:rPr dirty="0" b="0">
                <a:latin typeface="Palatino Linotype"/>
                <a:cs typeface="Palatino Linotype"/>
              </a:rPr>
              <a:t>it</a:t>
            </a:r>
            <a:r>
              <a:rPr dirty="0" spc="-45" b="0">
                <a:latin typeface="Palatino Linotype"/>
                <a:cs typeface="Palatino Linotype"/>
              </a:rPr>
              <a:t> </a:t>
            </a:r>
            <a:r>
              <a:rPr dirty="0" b="0">
                <a:latin typeface="Palatino Linotype"/>
                <a:cs typeface="Palatino Linotype"/>
              </a:rPr>
              <a:t>is</a:t>
            </a:r>
            <a:r>
              <a:rPr dirty="0" spc="-45" b="0">
                <a:latin typeface="Palatino Linotype"/>
                <a:cs typeface="Palatino Linotype"/>
              </a:rPr>
              <a:t> </a:t>
            </a:r>
            <a:r>
              <a:rPr dirty="0" b="0">
                <a:latin typeface="Palatino Linotype"/>
                <a:cs typeface="Palatino Linotype"/>
              </a:rPr>
              <a:t>either</a:t>
            </a:r>
            <a:r>
              <a:rPr dirty="0" spc="-65" b="0">
                <a:latin typeface="Palatino Linotype"/>
                <a:cs typeface="Palatino Linotype"/>
              </a:rPr>
              <a:t> </a:t>
            </a:r>
            <a:r>
              <a:rPr dirty="0" b="0">
                <a:latin typeface="Palatino Linotype"/>
                <a:cs typeface="Palatino Linotype"/>
              </a:rPr>
              <a:t>performed</a:t>
            </a:r>
            <a:r>
              <a:rPr dirty="0" spc="-45" b="0">
                <a:latin typeface="Palatino Linotype"/>
                <a:cs typeface="Palatino Linotype"/>
              </a:rPr>
              <a:t> </a:t>
            </a:r>
            <a:r>
              <a:rPr dirty="0" b="0">
                <a:latin typeface="Palatino Linotype"/>
                <a:cs typeface="Palatino Linotype"/>
              </a:rPr>
              <a:t>in</a:t>
            </a:r>
            <a:r>
              <a:rPr dirty="0" spc="-45" b="0">
                <a:latin typeface="Palatino Linotype"/>
                <a:cs typeface="Palatino Linotype"/>
              </a:rPr>
              <a:t> </a:t>
            </a:r>
            <a:r>
              <a:rPr dirty="0" b="0">
                <a:latin typeface="Palatino Linotype"/>
                <a:cs typeface="Palatino Linotype"/>
              </a:rPr>
              <a:t>its</a:t>
            </a:r>
            <a:r>
              <a:rPr dirty="0" spc="-45" b="0">
                <a:latin typeface="Palatino Linotype"/>
                <a:cs typeface="Palatino Linotype"/>
              </a:rPr>
              <a:t> </a:t>
            </a:r>
            <a:r>
              <a:rPr dirty="0" spc="-10" b="0">
                <a:latin typeface="Palatino Linotype"/>
                <a:cs typeface="Palatino Linotype"/>
              </a:rPr>
              <a:t>entirety </a:t>
            </a:r>
            <a:r>
              <a:rPr dirty="0" b="0">
                <a:latin typeface="Palatino Linotype"/>
                <a:cs typeface="Palatino Linotype"/>
              </a:rPr>
              <a:t>or</a:t>
            </a:r>
            <a:r>
              <a:rPr dirty="0" spc="-25" b="0">
                <a:latin typeface="Palatino Linotype"/>
                <a:cs typeface="Palatino Linotype"/>
              </a:rPr>
              <a:t> </a:t>
            </a:r>
            <a:r>
              <a:rPr dirty="0" b="0">
                <a:latin typeface="Palatino Linotype"/>
                <a:cs typeface="Palatino Linotype"/>
              </a:rPr>
              <a:t>not</a:t>
            </a:r>
            <a:r>
              <a:rPr dirty="0" spc="-15" b="0">
                <a:latin typeface="Palatino Linotype"/>
                <a:cs typeface="Palatino Linotype"/>
              </a:rPr>
              <a:t> </a:t>
            </a:r>
            <a:r>
              <a:rPr dirty="0" b="0">
                <a:latin typeface="Palatino Linotype"/>
                <a:cs typeface="Palatino Linotype"/>
              </a:rPr>
              <a:t>performed</a:t>
            </a:r>
            <a:r>
              <a:rPr dirty="0" spc="-25" b="0">
                <a:latin typeface="Palatino Linotype"/>
                <a:cs typeface="Palatino Linotype"/>
              </a:rPr>
              <a:t> </a:t>
            </a:r>
            <a:r>
              <a:rPr dirty="0" b="0">
                <a:latin typeface="Palatino Linotype"/>
                <a:cs typeface="Palatino Linotype"/>
              </a:rPr>
              <a:t>at</a:t>
            </a:r>
            <a:r>
              <a:rPr dirty="0" spc="-15" b="0">
                <a:latin typeface="Palatino Linotype"/>
                <a:cs typeface="Palatino Linotype"/>
              </a:rPr>
              <a:t> </a:t>
            </a:r>
            <a:r>
              <a:rPr dirty="0" spc="-20" b="0">
                <a:latin typeface="Palatino Linotype"/>
                <a:cs typeface="Palatino Linotype"/>
              </a:rPr>
              <a:t>all.</a:t>
            </a:r>
          </a:p>
          <a:p>
            <a:pPr>
              <a:lnSpc>
                <a:spcPct val="100000"/>
              </a:lnSpc>
              <a:spcBef>
                <a:spcPts val="990"/>
              </a:spcBef>
              <a:buFont typeface="Arial MT"/>
              <a:buChar char="•"/>
            </a:pPr>
          </a:p>
          <a:p>
            <a:pPr algn="just" marL="342900" marR="66675" indent="-330835">
              <a:lnSpc>
                <a:spcPct val="100000"/>
              </a:lnSpc>
              <a:buFont typeface="Arial MT"/>
              <a:buChar char="•"/>
              <a:tabLst>
                <a:tab pos="344805" algn="l"/>
              </a:tabLst>
            </a:pPr>
            <a:r>
              <a:rPr dirty="0" spc="-10"/>
              <a:t>Consistency</a:t>
            </a:r>
            <a:r>
              <a:rPr dirty="0" spc="-45"/>
              <a:t> </a:t>
            </a:r>
            <a:r>
              <a:rPr dirty="0" spc="-10"/>
              <a:t>preservation</a:t>
            </a:r>
            <a:r>
              <a:rPr dirty="0" spc="-10" b="0">
                <a:latin typeface="Palatino Linotype"/>
                <a:cs typeface="Palatino Linotype"/>
              </a:rPr>
              <a:t>:</a:t>
            </a:r>
            <a:r>
              <a:rPr dirty="0" spc="-130" b="0">
                <a:latin typeface="Palatino Linotype"/>
                <a:cs typeface="Palatino Linotype"/>
              </a:rPr>
              <a:t> </a:t>
            </a:r>
            <a:r>
              <a:rPr dirty="0" b="0">
                <a:latin typeface="Palatino Linotype"/>
                <a:cs typeface="Palatino Linotype"/>
              </a:rPr>
              <a:t>A</a:t>
            </a:r>
            <a:r>
              <a:rPr dirty="0" spc="-175" b="0">
                <a:latin typeface="Palatino Linotype"/>
                <a:cs typeface="Palatino Linotype"/>
              </a:rPr>
              <a:t> </a:t>
            </a:r>
            <a:r>
              <a:rPr dirty="0" b="0">
                <a:latin typeface="Palatino Linotype"/>
                <a:cs typeface="Palatino Linotype"/>
              </a:rPr>
              <a:t>correct</a:t>
            </a:r>
            <a:r>
              <a:rPr dirty="0" spc="-50" b="0">
                <a:latin typeface="Palatino Linotype"/>
                <a:cs typeface="Palatino Linotype"/>
              </a:rPr>
              <a:t> </a:t>
            </a:r>
            <a:r>
              <a:rPr dirty="0" spc="-10" b="0">
                <a:latin typeface="Palatino Linotype"/>
                <a:cs typeface="Palatino Linotype"/>
              </a:rPr>
              <a:t>execution </a:t>
            </a:r>
            <a:r>
              <a:rPr dirty="0" spc="-10" b="0">
                <a:latin typeface="Palatino Linotype"/>
                <a:cs typeface="Palatino Linotype"/>
              </a:rPr>
              <a:t>	</a:t>
            </a:r>
            <a:r>
              <a:rPr dirty="0" b="0">
                <a:latin typeface="Palatino Linotype"/>
                <a:cs typeface="Palatino Linotype"/>
              </a:rPr>
              <a:t>of</a:t>
            </a:r>
            <a:r>
              <a:rPr dirty="0" spc="-30" b="0">
                <a:latin typeface="Palatino Linotype"/>
                <a:cs typeface="Palatino Linotype"/>
              </a:rPr>
              <a:t> </a:t>
            </a:r>
            <a:r>
              <a:rPr dirty="0" b="0">
                <a:latin typeface="Palatino Linotype"/>
                <a:cs typeface="Palatino Linotype"/>
              </a:rPr>
              <a:t>the</a:t>
            </a:r>
            <a:r>
              <a:rPr dirty="0" spc="-40" b="0">
                <a:latin typeface="Palatino Linotype"/>
                <a:cs typeface="Palatino Linotype"/>
              </a:rPr>
              <a:t> </a:t>
            </a:r>
            <a:r>
              <a:rPr dirty="0" b="0">
                <a:latin typeface="Palatino Linotype"/>
                <a:cs typeface="Palatino Linotype"/>
              </a:rPr>
              <a:t>transaction</a:t>
            </a:r>
            <a:r>
              <a:rPr dirty="0" spc="-65" b="0">
                <a:latin typeface="Palatino Linotype"/>
                <a:cs typeface="Palatino Linotype"/>
              </a:rPr>
              <a:t> </a:t>
            </a:r>
            <a:r>
              <a:rPr dirty="0" b="0">
                <a:latin typeface="Palatino Linotype"/>
                <a:cs typeface="Palatino Linotype"/>
              </a:rPr>
              <a:t>must</a:t>
            </a:r>
            <a:r>
              <a:rPr dirty="0" spc="-35" b="0">
                <a:latin typeface="Palatino Linotype"/>
                <a:cs typeface="Palatino Linotype"/>
              </a:rPr>
              <a:t> </a:t>
            </a:r>
            <a:r>
              <a:rPr dirty="0" b="0">
                <a:latin typeface="Palatino Linotype"/>
                <a:cs typeface="Palatino Linotype"/>
              </a:rPr>
              <a:t>take</a:t>
            </a:r>
            <a:r>
              <a:rPr dirty="0" spc="-40" b="0">
                <a:latin typeface="Palatino Linotype"/>
                <a:cs typeface="Palatino Linotype"/>
              </a:rPr>
              <a:t> </a:t>
            </a:r>
            <a:r>
              <a:rPr dirty="0" b="0">
                <a:latin typeface="Palatino Linotype"/>
                <a:cs typeface="Palatino Linotype"/>
              </a:rPr>
              <a:t>the</a:t>
            </a:r>
            <a:r>
              <a:rPr dirty="0" spc="-40" b="0">
                <a:latin typeface="Palatino Linotype"/>
                <a:cs typeface="Palatino Linotype"/>
              </a:rPr>
              <a:t> </a:t>
            </a:r>
            <a:r>
              <a:rPr dirty="0" b="0">
                <a:latin typeface="Palatino Linotype"/>
                <a:cs typeface="Palatino Linotype"/>
              </a:rPr>
              <a:t>database</a:t>
            </a:r>
            <a:r>
              <a:rPr dirty="0" spc="-35" b="0">
                <a:latin typeface="Palatino Linotype"/>
                <a:cs typeface="Palatino Linotype"/>
              </a:rPr>
              <a:t> </a:t>
            </a:r>
            <a:r>
              <a:rPr dirty="0" spc="-20" b="0">
                <a:latin typeface="Palatino Linotype"/>
                <a:cs typeface="Palatino Linotype"/>
              </a:rPr>
              <a:t>from </a:t>
            </a:r>
            <a:r>
              <a:rPr dirty="0" spc="-20" b="0">
                <a:latin typeface="Palatino Linotype"/>
                <a:cs typeface="Palatino Linotype"/>
              </a:rPr>
              <a:t>	</a:t>
            </a:r>
            <a:r>
              <a:rPr dirty="0" b="0">
                <a:latin typeface="Palatino Linotype"/>
                <a:cs typeface="Palatino Linotype"/>
              </a:rPr>
              <a:t>one</a:t>
            </a:r>
            <a:r>
              <a:rPr dirty="0" spc="-35" b="0">
                <a:latin typeface="Palatino Linotype"/>
                <a:cs typeface="Palatino Linotype"/>
              </a:rPr>
              <a:t> </a:t>
            </a:r>
            <a:r>
              <a:rPr dirty="0" b="0">
                <a:latin typeface="Palatino Linotype"/>
                <a:cs typeface="Palatino Linotype"/>
              </a:rPr>
              <a:t>consistent</a:t>
            </a:r>
            <a:r>
              <a:rPr dirty="0" spc="-50" b="0">
                <a:latin typeface="Palatino Linotype"/>
                <a:cs typeface="Palatino Linotype"/>
              </a:rPr>
              <a:t> </a:t>
            </a:r>
            <a:r>
              <a:rPr dirty="0" b="0">
                <a:latin typeface="Palatino Linotype"/>
                <a:cs typeface="Palatino Linotype"/>
              </a:rPr>
              <a:t>state</a:t>
            </a:r>
            <a:r>
              <a:rPr dirty="0" spc="-40" b="0">
                <a:latin typeface="Palatino Linotype"/>
                <a:cs typeface="Palatino Linotype"/>
              </a:rPr>
              <a:t> </a:t>
            </a:r>
            <a:r>
              <a:rPr dirty="0" b="0">
                <a:latin typeface="Palatino Linotype"/>
                <a:cs typeface="Palatino Linotype"/>
              </a:rPr>
              <a:t>to</a:t>
            </a:r>
            <a:r>
              <a:rPr dirty="0" spc="-35" b="0">
                <a:latin typeface="Palatino Linotype"/>
                <a:cs typeface="Palatino Linotype"/>
              </a:rPr>
              <a:t> </a:t>
            </a:r>
            <a:r>
              <a:rPr dirty="0" spc="-10" b="0">
                <a:latin typeface="Palatino Linotype"/>
                <a:cs typeface="Palatino Linotype"/>
              </a:rPr>
              <a:t>another.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9755" rIns="0" bIns="0" rtlCol="0" vert="horz">
            <a:spAutoFit/>
          </a:bodyPr>
          <a:lstStyle/>
          <a:p>
            <a:pPr marL="192405">
              <a:lnSpc>
                <a:spcPct val="100000"/>
              </a:lnSpc>
              <a:spcBef>
                <a:spcPts val="105"/>
              </a:spcBef>
            </a:pPr>
            <a:r>
              <a:rPr dirty="0"/>
              <a:t>Desirable</a:t>
            </a:r>
            <a:r>
              <a:rPr dirty="0" spc="-75"/>
              <a:t> </a:t>
            </a:r>
            <a:r>
              <a:rPr dirty="0"/>
              <a:t>Properties</a:t>
            </a:r>
            <a:r>
              <a:rPr dirty="0" spc="-70"/>
              <a:t> </a:t>
            </a:r>
            <a:r>
              <a:rPr dirty="0"/>
              <a:t>of</a:t>
            </a:r>
            <a:r>
              <a:rPr dirty="0" spc="-114"/>
              <a:t> </a:t>
            </a:r>
            <a:r>
              <a:rPr dirty="0" spc="-10"/>
              <a:t>Transactions</a:t>
            </a:r>
            <a:r>
              <a:rPr dirty="0" spc="-80"/>
              <a:t> </a:t>
            </a:r>
            <a:r>
              <a:rPr dirty="0" spc="-10"/>
              <a:t>(cont.)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Copyright </a:t>
            </a:r>
            <a:r>
              <a:rPr dirty="0" spc="-260"/>
              <a:t>©</a:t>
            </a:r>
            <a:r>
              <a:rPr dirty="0" spc="-45"/>
              <a:t> </a:t>
            </a:r>
            <a:r>
              <a:rPr dirty="0" spc="-100"/>
              <a:t>2011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35"/>
              <a:t> </a:t>
            </a:r>
            <a:r>
              <a:rPr dirty="0" spc="-20"/>
              <a:t>Education,</a:t>
            </a:r>
            <a:r>
              <a:rPr dirty="0" spc="-25"/>
              <a:t> </a:t>
            </a:r>
            <a:r>
              <a:rPr dirty="0" spc="-55"/>
              <a:t>Inc. </a:t>
            </a:r>
            <a:r>
              <a:rPr dirty="0" spc="-45"/>
              <a:t>Publishing</a:t>
            </a:r>
            <a:r>
              <a:rPr dirty="0" spc="-25"/>
              <a:t> </a:t>
            </a:r>
            <a:r>
              <a:rPr dirty="0" spc="-35"/>
              <a:t>as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25"/>
              <a:t> </a:t>
            </a:r>
            <a:r>
              <a:rPr dirty="0" spc="-30"/>
              <a:t>Addison-</a:t>
            </a:r>
            <a:r>
              <a:rPr dirty="0" spc="-10"/>
              <a:t>Wesley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6484" y="1290697"/>
            <a:ext cx="7983220" cy="3703320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2800" b="1">
                <a:latin typeface="Palatino Linotype"/>
                <a:cs typeface="Palatino Linotype"/>
              </a:rPr>
              <a:t>ACID</a:t>
            </a:r>
            <a:r>
              <a:rPr dirty="0" sz="2800" spc="-85" b="1">
                <a:latin typeface="Palatino Linotype"/>
                <a:cs typeface="Palatino Linotype"/>
              </a:rPr>
              <a:t> </a:t>
            </a:r>
            <a:r>
              <a:rPr dirty="0" sz="2800" b="1">
                <a:latin typeface="Palatino Linotype"/>
                <a:cs typeface="Palatino Linotype"/>
              </a:rPr>
              <a:t>properties</a:t>
            </a:r>
            <a:r>
              <a:rPr dirty="0" sz="2800" spc="-100" b="1">
                <a:latin typeface="Palatino Linotype"/>
                <a:cs typeface="Palatino Linotype"/>
              </a:rPr>
              <a:t> </a:t>
            </a:r>
            <a:r>
              <a:rPr dirty="0" sz="2800" spc="-10" b="1">
                <a:latin typeface="Palatino Linotype"/>
                <a:cs typeface="Palatino Linotype"/>
              </a:rPr>
              <a:t>(cont.):</a:t>
            </a:r>
            <a:endParaRPr sz="2800">
              <a:latin typeface="Palatino Linotype"/>
              <a:cs typeface="Palatino Linotype"/>
            </a:endParaRPr>
          </a:p>
          <a:p>
            <a:pPr marL="344805" marR="5080" indent="-33274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44805" algn="l"/>
              </a:tabLst>
            </a:pPr>
            <a:r>
              <a:rPr dirty="0" sz="2400" b="1">
                <a:latin typeface="Palatino Linotype"/>
                <a:cs typeface="Palatino Linotype"/>
              </a:rPr>
              <a:t>Isolation</a:t>
            </a:r>
            <a:r>
              <a:rPr dirty="0" sz="2400">
                <a:latin typeface="Palatino Linotype"/>
                <a:cs typeface="Palatino Linotype"/>
              </a:rPr>
              <a:t>:</a:t>
            </a:r>
            <a:r>
              <a:rPr dirty="0" sz="2400" spc="-7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Even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though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transactions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are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executing </a:t>
            </a:r>
            <a:r>
              <a:rPr dirty="0" sz="2400" spc="-30">
                <a:latin typeface="Palatino Linotype"/>
                <a:cs typeface="Palatino Linotype"/>
              </a:rPr>
              <a:t>concurrently,</a:t>
            </a:r>
            <a:r>
              <a:rPr dirty="0" sz="2400" spc="-2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they</a:t>
            </a:r>
            <a:r>
              <a:rPr dirty="0" sz="2400" spc="-2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should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appear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to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be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executed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 spc="-25">
                <a:latin typeface="Palatino Linotype"/>
                <a:cs typeface="Palatino Linotype"/>
              </a:rPr>
              <a:t>in </a:t>
            </a:r>
            <a:r>
              <a:rPr dirty="0" sz="2400">
                <a:latin typeface="Palatino Linotype"/>
                <a:cs typeface="Palatino Linotype"/>
              </a:rPr>
              <a:t>isolation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–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that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is,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their</a:t>
            </a:r>
            <a:r>
              <a:rPr dirty="0" sz="2400" spc="-2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final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effect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should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be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as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if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 spc="-20">
                <a:latin typeface="Palatino Linotype"/>
                <a:cs typeface="Palatino Linotype"/>
              </a:rPr>
              <a:t>each </a:t>
            </a:r>
            <a:r>
              <a:rPr dirty="0" sz="2400" spc="-10">
                <a:latin typeface="Palatino Linotype"/>
                <a:cs typeface="Palatino Linotype"/>
              </a:rPr>
              <a:t>transaction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was</a:t>
            </a:r>
            <a:r>
              <a:rPr dirty="0" sz="2400" spc="-6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executed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in</a:t>
            </a:r>
            <a:r>
              <a:rPr dirty="0" sz="2400" spc="-6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isolation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from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start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to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finish.</a:t>
            </a:r>
            <a:endParaRPr sz="2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buFont typeface="Arial MT"/>
              <a:buChar char="•"/>
            </a:pPr>
            <a:endParaRPr sz="2400">
              <a:latin typeface="Palatino Linotype"/>
              <a:cs typeface="Palatino Linotype"/>
            </a:endParaRPr>
          </a:p>
          <a:p>
            <a:pPr marL="344805" marR="207645" indent="-332740">
              <a:lnSpc>
                <a:spcPct val="100000"/>
              </a:lnSpc>
              <a:buFont typeface="Arial MT"/>
              <a:buChar char="•"/>
              <a:tabLst>
                <a:tab pos="344805" algn="l"/>
              </a:tabLst>
            </a:pPr>
            <a:r>
              <a:rPr dirty="0" sz="2400" b="1">
                <a:latin typeface="Palatino Linotype"/>
                <a:cs typeface="Palatino Linotype"/>
              </a:rPr>
              <a:t>Durability</a:t>
            </a:r>
            <a:r>
              <a:rPr dirty="0" sz="2400" spc="-60" b="1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or</a:t>
            </a:r>
            <a:r>
              <a:rPr dirty="0" sz="2400" spc="-60" b="1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permanency</a:t>
            </a:r>
            <a:r>
              <a:rPr dirty="0" sz="2400">
                <a:latin typeface="Palatino Linotype"/>
                <a:cs typeface="Palatino Linotype"/>
              </a:rPr>
              <a:t>: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Once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transaction</a:t>
            </a:r>
            <a:r>
              <a:rPr dirty="0" sz="2400" spc="-20">
                <a:latin typeface="Palatino Linotype"/>
                <a:cs typeface="Palatino Linotype"/>
              </a:rPr>
              <a:t> </a:t>
            </a:r>
            <a:r>
              <a:rPr dirty="0" sz="2400" spc="-25">
                <a:latin typeface="Palatino Linotype"/>
                <a:cs typeface="Palatino Linotype"/>
              </a:rPr>
              <a:t>is </a:t>
            </a:r>
            <a:r>
              <a:rPr dirty="0" sz="2400">
                <a:latin typeface="Palatino Linotype"/>
                <a:cs typeface="Palatino Linotype"/>
              </a:rPr>
              <a:t>committed,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its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changes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(writes)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applied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to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the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database </a:t>
            </a:r>
            <a:r>
              <a:rPr dirty="0" sz="2400">
                <a:latin typeface="Palatino Linotype"/>
                <a:cs typeface="Palatino Linotype"/>
              </a:rPr>
              <a:t>must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never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be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lost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because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of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subsequent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failure.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4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dirty="0" spc="-70"/>
              <a:t> </a:t>
            </a:r>
            <a:r>
              <a:rPr dirty="0"/>
              <a:t>to</a:t>
            </a:r>
            <a:r>
              <a:rPr dirty="0" spc="-114"/>
              <a:t> </a:t>
            </a:r>
            <a:r>
              <a:rPr dirty="0" spc="-10"/>
              <a:t>Transaction</a:t>
            </a:r>
            <a:r>
              <a:rPr dirty="0" spc="-100"/>
              <a:t> </a:t>
            </a:r>
            <a:r>
              <a:rPr dirty="0"/>
              <a:t>Processing</a:t>
            </a:r>
            <a:r>
              <a:rPr dirty="0" spc="-80"/>
              <a:t> </a:t>
            </a:r>
            <a:r>
              <a:rPr dirty="0" spc="-10"/>
              <a:t>(cont.)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Copyright </a:t>
            </a:r>
            <a:r>
              <a:rPr dirty="0" spc="-260"/>
              <a:t>©</a:t>
            </a:r>
            <a:r>
              <a:rPr dirty="0" spc="-45"/>
              <a:t> </a:t>
            </a:r>
            <a:r>
              <a:rPr dirty="0" spc="-100"/>
              <a:t>2011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35"/>
              <a:t> </a:t>
            </a:r>
            <a:r>
              <a:rPr dirty="0" spc="-20"/>
              <a:t>Education,</a:t>
            </a:r>
            <a:r>
              <a:rPr dirty="0" spc="-25"/>
              <a:t> </a:t>
            </a:r>
            <a:r>
              <a:rPr dirty="0" spc="-55"/>
              <a:t>Inc. </a:t>
            </a:r>
            <a:r>
              <a:rPr dirty="0" spc="-45"/>
              <a:t>Publishing</a:t>
            </a:r>
            <a:r>
              <a:rPr dirty="0" spc="-25"/>
              <a:t> </a:t>
            </a:r>
            <a:r>
              <a:rPr dirty="0" spc="-35"/>
              <a:t>as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25"/>
              <a:t> </a:t>
            </a:r>
            <a:r>
              <a:rPr dirty="0" spc="-30"/>
              <a:t>Addison-</a:t>
            </a:r>
            <a:r>
              <a:rPr dirty="0" spc="-10"/>
              <a:t>Wesley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15442" rIns="0" bIns="0" rtlCol="0" vert="horz">
            <a:spAutoFit/>
          </a:bodyPr>
          <a:lstStyle/>
          <a:p>
            <a:pPr marL="499109" indent="-332105">
              <a:lnSpc>
                <a:spcPct val="100000"/>
              </a:lnSpc>
              <a:spcBef>
                <a:spcPts val="860"/>
              </a:spcBef>
              <a:buChar char="•"/>
              <a:tabLst>
                <a:tab pos="499109" algn="l"/>
              </a:tabLst>
            </a:pPr>
            <a:r>
              <a:rPr dirty="0" sz="2600" b="0">
                <a:latin typeface="Arial MT"/>
                <a:cs typeface="Arial MT"/>
              </a:rPr>
              <a:t>A</a:t>
            </a:r>
            <a:r>
              <a:rPr dirty="0" sz="2600" spc="-170" b="0">
                <a:latin typeface="Arial MT"/>
                <a:cs typeface="Arial MT"/>
              </a:rPr>
              <a:t> </a:t>
            </a:r>
            <a:r>
              <a:rPr dirty="0" sz="2600" b="0">
                <a:latin typeface="Arial MT"/>
                <a:cs typeface="Arial MT"/>
              </a:rPr>
              <a:t>transaction</a:t>
            </a:r>
            <a:r>
              <a:rPr dirty="0" sz="2600" spc="-45" b="0">
                <a:latin typeface="Arial MT"/>
                <a:cs typeface="Arial MT"/>
              </a:rPr>
              <a:t> </a:t>
            </a:r>
            <a:r>
              <a:rPr dirty="0" sz="2600" b="0">
                <a:latin typeface="Arial MT"/>
                <a:cs typeface="Arial MT"/>
              </a:rPr>
              <a:t>(set</a:t>
            </a:r>
            <a:r>
              <a:rPr dirty="0" sz="2600" spc="-30" b="0">
                <a:latin typeface="Arial MT"/>
                <a:cs typeface="Arial MT"/>
              </a:rPr>
              <a:t> </a:t>
            </a:r>
            <a:r>
              <a:rPr dirty="0" sz="2600" b="0">
                <a:latin typeface="Arial MT"/>
                <a:cs typeface="Arial MT"/>
              </a:rPr>
              <a:t>of</a:t>
            </a:r>
            <a:r>
              <a:rPr dirty="0" sz="2600" spc="-35" b="0">
                <a:latin typeface="Arial MT"/>
                <a:cs typeface="Arial MT"/>
              </a:rPr>
              <a:t> </a:t>
            </a:r>
            <a:r>
              <a:rPr dirty="0" sz="2600" b="0">
                <a:latin typeface="Arial MT"/>
                <a:cs typeface="Arial MT"/>
              </a:rPr>
              <a:t>operations)</a:t>
            </a:r>
            <a:r>
              <a:rPr dirty="0" sz="2600" spc="-40" b="0">
                <a:latin typeface="Arial MT"/>
                <a:cs typeface="Arial MT"/>
              </a:rPr>
              <a:t> </a:t>
            </a:r>
            <a:r>
              <a:rPr dirty="0" sz="2400" b="0">
                <a:latin typeface="Arial MT"/>
                <a:cs typeface="Arial MT"/>
              </a:rPr>
              <a:t>may</a:t>
            </a:r>
            <a:r>
              <a:rPr dirty="0" sz="2400" spc="-30" b="0">
                <a:latin typeface="Arial MT"/>
                <a:cs typeface="Arial MT"/>
              </a:rPr>
              <a:t> </a:t>
            </a:r>
            <a:r>
              <a:rPr dirty="0" sz="2400" spc="-25" b="0">
                <a:latin typeface="Arial MT"/>
                <a:cs typeface="Arial MT"/>
              </a:rPr>
              <a:t>be:</a:t>
            </a:r>
            <a:endParaRPr sz="2400">
              <a:latin typeface="Arial MT"/>
              <a:cs typeface="Arial MT"/>
            </a:endParaRPr>
          </a:p>
          <a:p>
            <a:pPr lvl="1" marL="897255" indent="-273050">
              <a:lnSpc>
                <a:spcPct val="100000"/>
              </a:lnSpc>
              <a:spcBef>
                <a:spcPts val="705"/>
              </a:spcBef>
              <a:buChar char="–"/>
              <a:tabLst>
                <a:tab pos="897255" algn="l"/>
              </a:tabLst>
            </a:pPr>
            <a:r>
              <a:rPr dirty="0" sz="2400" spc="-10">
                <a:latin typeface="Arial MT"/>
                <a:cs typeface="Arial MT"/>
              </a:rPr>
              <a:t>stand-</a:t>
            </a:r>
            <a:r>
              <a:rPr dirty="0" sz="2400">
                <a:latin typeface="Arial MT"/>
                <a:cs typeface="Arial MT"/>
              </a:rPr>
              <a:t>alone,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specified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high-</a:t>
            </a:r>
            <a:r>
              <a:rPr dirty="0" sz="2400">
                <a:latin typeface="Arial MT"/>
                <a:cs typeface="Arial MT"/>
              </a:rPr>
              <a:t>level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language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like</a:t>
            </a:r>
            <a:endParaRPr sz="2400">
              <a:latin typeface="Arial MT"/>
              <a:cs typeface="Arial MT"/>
            </a:endParaRPr>
          </a:p>
          <a:p>
            <a:pPr marL="897890">
              <a:lnSpc>
                <a:spcPct val="100000"/>
              </a:lnSpc>
              <a:spcBef>
                <a:spcPts val="5"/>
              </a:spcBef>
            </a:pPr>
            <a:r>
              <a:rPr dirty="0" sz="2400" b="0">
                <a:latin typeface="Arial MT"/>
                <a:cs typeface="Arial MT"/>
              </a:rPr>
              <a:t>SQL</a:t>
            </a:r>
            <a:r>
              <a:rPr dirty="0" sz="2400" spc="-145" b="0">
                <a:latin typeface="Arial MT"/>
                <a:cs typeface="Arial MT"/>
              </a:rPr>
              <a:t> </a:t>
            </a:r>
            <a:r>
              <a:rPr dirty="0" sz="2400" b="0">
                <a:latin typeface="Arial MT"/>
                <a:cs typeface="Arial MT"/>
              </a:rPr>
              <a:t>submitted</a:t>
            </a:r>
            <a:r>
              <a:rPr dirty="0" sz="2400" spc="-60" b="0">
                <a:latin typeface="Arial MT"/>
                <a:cs typeface="Arial MT"/>
              </a:rPr>
              <a:t> </a:t>
            </a:r>
            <a:r>
              <a:rPr dirty="0" sz="2400" spc="-20" b="0">
                <a:latin typeface="Arial MT"/>
                <a:cs typeface="Arial MT"/>
              </a:rPr>
              <a:t>interactively,</a:t>
            </a:r>
            <a:r>
              <a:rPr dirty="0" sz="2400" spc="-45" b="0">
                <a:latin typeface="Arial MT"/>
                <a:cs typeface="Arial MT"/>
              </a:rPr>
              <a:t> </a:t>
            </a:r>
            <a:r>
              <a:rPr dirty="0" sz="2400" spc="-25" b="0">
                <a:latin typeface="Arial MT"/>
                <a:cs typeface="Arial MT"/>
              </a:rPr>
              <a:t>or</a:t>
            </a:r>
            <a:endParaRPr sz="2400">
              <a:latin typeface="Arial MT"/>
              <a:cs typeface="Arial MT"/>
            </a:endParaRPr>
          </a:p>
          <a:p>
            <a:pPr lvl="1" marL="896619" marR="41910" indent="-273050">
              <a:lnSpc>
                <a:spcPct val="100000"/>
              </a:lnSpc>
              <a:spcBef>
                <a:spcPts val="695"/>
              </a:spcBef>
              <a:buChar char="–"/>
              <a:tabLst>
                <a:tab pos="897890" algn="l"/>
              </a:tabLst>
            </a:pPr>
            <a:r>
              <a:rPr dirty="0" sz="2400">
                <a:latin typeface="Arial MT"/>
                <a:cs typeface="Arial MT"/>
              </a:rPr>
              <a:t>consist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database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operations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embedded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within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a </a:t>
            </a:r>
            <a:r>
              <a:rPr dirty="0" sz="2400" spc="-50">
                <a:latin typeface="Arial MT"/>
                <a:cs typeface="Arial MT"/>
              </a:rPr>
              <a:t>	</a:t>
            </a:r>
            <a:r>
              <a:rPr dirty="0" sz="2400">
                <a:latin typeface="Arial MT"/>
                <a:cs typeface="Arial MT"/>
              </a:rPr>
              <a:t>program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(most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transactions)</a:t>
            </a:r>
            <a:endParaRPr sz="2400">
              <a:latin typeface="Arial MT"/>
              <a:cs typeface="Arial MT"/>
            </a:endParaRPr>
          </a:p>
          <a:p>
            <a:pPr marL="499109" marR="1008380" indent="-332740">
              <a:lnSpc>
                <a:spcPct val="90400"/>
              </a:lnSpc>
              <a:spcBef>
                <a:spcPts val="585"/>
              </a:spcBef>
              <a:buFont typeface="Arial MT"/>
              <a:buChar char="•"/>
              <a:tabLst>
                <a:tab pos="499109" algn="l"/>
              </a:tabLst>
            </a:pPr>
            <a:r>
              <a:rPr dirty="0" spc="-20">
                <a:latin typeface="Arial"/>
                <a:cs typeface="Arial"/>
              </a:rPr>
              <a:t>Transaction</a:t>
            </a:r>
            <a:r>
              <a:rPr dirty="0" spc="-8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boundaries</a:t>
            </a:r>
            <a:r>
              <a:rPr dirty="0" b="0">
                <a:latin typeface="Arial MT"/>
                <a:cs typeface="Arial MT"/>
              </a:rPr>
              <a:t>:</a:t>
            </a:r>
            <a:r>
              <a:rPr dirty="0" spc="-85" b="0">
                <a:latin typeface="Arial MT"/>
                <a:cs typeface="Arial MT"/>
              </a:rPr>
              <a:t> </a:t>
            </a:r>
            <a:r>
              <a:rPr dirty="0" sz="2400" b="0">
                <a:latin typeface="Arial MT"/>
                <a:cs typeface="Arial MT"/>
              </a:rPr>
              <a:t>Begin</a:t>
            </a:r>
            <a:r>
              <a:rPr dirty="0" sz="2400" spc="-75" b="0">
                <a:latin typeface="Arial MT"/>
                <a:cs typeface="Arial MT"/>
              </a:rPr>
              <a:t> </a:t>
            </a:r>
            <a:r>
              <a:rPr dirty="0" sz="2400" b="0">
                <a:latin typeface="Arial MT"/>
                <a:cs typeface="Arial MT"/>
              </a:rPr>
              <a:t>and</a:t>
            </a:r>
            <a:r>
              <a:rPr dirty="0" sz="2400" spc="-90" b="0">
                <a:latin typeface="Arial MT"/>
                <a:cs typeface="Arial MT"/>
              </a:rPr>
              <a:t> </a:t>
            </a:r>
            <a:r>
              <a:rPr dirty="0" sz="2400" spc="-25" b="0">
                <a:latin typeface="Arial MT"/>
                <a:cs typeface="Arial MT"/>
              </a:rPr>
              <a:t>End </a:t>
            </a:r>
            <a:r>
              <a:rPr dirty="0" sz="2400" spc="-10" b="0">
                <a:latin typeface="Arial MT"/>
                <a:cs typeface="Arial MT"/>
              </a:rPr>
              <a:t>transaction.</a:t>
            </a:r>
            <a:endParaRPr sz="2400">
              <a:latin typeface="Arial MT"/>
              <a:cs typeface="Arial MT"/>
            </a:endParaRPr>
          </a:p>
          <a:p>
            <a:pPr lvl="1" marL="897890" marR="270510" indent="-274320">
              <a:lnSpc>
                <a:spcPct val="100000"/>
              </a:lnSpc>
              <a:spcBef>
                <a:spcPts val="705"/>
              </a:spcBef>
              <a:buChar char="–"/>
              <a:tabLst>
                <a:tab pos="897890" algn="l"/>
              </a:tabLst>
            </a:pPr>
            <a:r>
              <a:rPr dirty="0" sz="2200" spc="-10">
                <a:latin typeface="Arial MT"/>
                <a:cs typeface="Arial MT"/>
              </a:rPr>
              <a:t>Note:</a:t>
            </a:r>
            <a:r>
              <a:rPr dirty="0" sz="2200" spc="-14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An</a:t>
            </a:r>
            <a:r>
              <a:rPr dirty="0" sz="2200" spc="-75">
                <a:latin typeface="Arial MT"/>
                <a:cs typeface="Arial MT"/>
              </a:rPr>
              <a:t> </a:t>
            </a:r>
            <a:r>
              <a:rPr dirty="0" sz="2200" b="1">
                <a:latin typeface="Arial"/>
                <a:cs typeface="Arial"/>
              </a:rPr>
              <a:t>application</a:t>
            </a:r>
            <a:r>
              <a:rPr dirty="0" sz="2200" spc="-2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program</a:t>
            </a:r>
            <a:r>
              <a:rPr dirty="0" sz="2200" spc="-45" b="1">
                <a:latin typeface="Arial"/>
                <a:cs typeface="Arial"/>
              </a:rPr>
              <a:t> </a:t>
            </a:r>
            <a:r>
              <a:rPr dirty="0" sz="2200">
                <a:latin typeface="Arial MT"/>
                <a:cs typeface="Arial MT"/>
              </a:rPr>
              <a:t>may</a:t>
            </a:r>
            <a:r>
              <a:rPr dirty="0" sz="2200" spc="-4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contain</a:t>
            </a:r>
            <a:r>
              <a:rPr dirty="0" sz="2200" spc="-50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several </a:t>
            </a:r>
            <a:r>
              <a:rPr dirty="0" sz="2200">
                <a:latin typeface="Arial MT"/>
                <a:cs typeface="Arial MT"/>
              </a:rPr>
              <a:t>transactions</a:t>
            </a:r>
            <a:r>
              <a:rPr dirty="0" sz="2200" spc="-7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separated</a:t>
            </a:r>
            <a:r>
              <a:rPr dirty="0" sz="2200" spc="-7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by</a:t>
            </a:r>
            <a:r>
              <a:rPr dirty="0" sz="2200" spc="-7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Begin</a:t>
            </a:r>
            <a:r>
              <a:rPr dirty="0" sz="2200" spc="-7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and</a:t>
            </a:r>
            <a:r>
              <a:rPr dirty="0" sz="2200" spc="-7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End</a:t>
            </a:r>
            <a:r>
              <a:rPr dirty="0" sz="2200" spc="-70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transaction boundaries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9755" rIns="0" bIns="0" rtlCol="0" vert="horz">
            <a:spAutoFit/>
          </a:bodyPr>
          <a:lstStyle/>
          <a:p>
            <a:pPr marL="192405">
              <a:lnSpc>
                <a:spcPct val="100000"/>
              </a:lnSpc>
              <a:spcBef>
                <a:spcPts val="105"/>
              </a:spcBef>
            </a:pPr>
            <a:r>
              <a:rPr dirty="0"/>
              <a:t>Desirable</a:t>
            </a:r>
            <a:r>
              <a:rPr dirty="0" spc="-75"/>
              <a:t> </a:t>
            </a:r>
            <a:r>
              <a:rPr dirty="0"/>
              <a:t>Properties</a:t>
            </a:r>
            <a:r>
              <a:rPr dirty="0" spc="-70"/>
              <a:t> </a:t>
            </a:r>
            <a:r>
              <a:rPr dirty="0"/>
              <a:t>of</a:t>
            </a:r>
            <a:r>
              <a:rPr dirty="0" spc="-114"/>
              <a:t> </a:t>
            </a:r>
            <a:r>
              <a:rPr dirty="0" spc="-10"/>
              <a:t>Transactions</a:t>
            </a:r>
            <a:r>
              <a:rPr dirty="0" spc="-80"/>
              <a:t> </a:t>
            </a:r>
            <a:r>
              <a:rPr dirty="0" spc="-10"/>
              <a:t>(cont.)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Copyright </a:t>
            </a:r>
            <a:r>
              <a:rPr dirty="0" spc="-260"/>
              <a:t>©</a:t>
            </a:r>
            <a:r>
              <a:rPr dirty="0" spc="-45"/>
              <a:t> </a:t>
            </a:r>
            <a:r>
              <a:rPr dirty="0" spc="-100"/>
              <a:t>2011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35"/>
              <a:t> </a:t>
            </a:r>
            <a:r>
              <a:rPr dirty="0" spc="-20"/>
              <a:t>Education,</a:t>
            </a:r>
            <a:r>
              <a:rPr dirty="0" spc="-25"/>
              <a:t> </a:t>
            </a:r>
            <a:r>
              <a:rPr dirty="0" spc="-55"/>
              <a:t>Inc. </a:t>
            </a:r>
            <a:r>
              <a:rPr dirty="0" spc="-45"/>
              <a:t>Publishing</a:t>
            </a:r>
            <a:r>
              <a:rPr dirty="0" spc="-25"/>
              <a:t> </a:t>
            </a:r>
            <a:r>
              <a:rPr dirty="0" spc="-35"/>
              <a:t>as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25"/>
              <a:t> </a:t>
            </a:r>
            <a:r>
              <a:rPr dirty="0" spc="-30"/>
              <a:t>Addison-</a:t>
            </a:r>
            <a:r>
              <a:rPr dirty="0" spc="-10"/>
              <a:t>Wesley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0187" y="1584198"/>
            <a:ext cx="7633970" cy="362331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344805" algn="l"/>
              </a:tabLst>
            </a:pPr>
            <a:r>
              <a:rPr dirty="0" sz="2400" b="1">
                <a:latin typeface="Palatino Linotype"/>
                <a:cs typeface="Palatino Linotype"/>
              </a:rPr>
              <a:t>Atomicity</a:t>
            </a:r>
            <a:r>
              <a:rPr dirty="0" sz="2400">
                <a:latin typeface="Palatino Linotype"/>
                <a:cs typeface="Palatino Linotype"/>
              </a:rPr>
              <a:t>:</a:t>
            </a:r>
            <a:r>
              <a:rPr dirty="0" sz="2400" spc="-7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Enforced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by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the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recovery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protocol.</a:t>
            </a:r>
            <a:endParaRPr sz="2400">
              <a:latin typeface="Palatino Linotype"/>
              <a:cs typeface="Palatino Linotype"/>
            </a:endParaRPr>
          </a:p>
          <a:p>
            <a:pPr marL="344805" marR="5080" indent="-33274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44805" algn="l"/>
              </a:tabLst>
            </a:pPr>
            <a:r>
              <a:rPr dirty="0" sz="2400" b="1">
                <a:latin typeface="Palatino Linotype"/>
                <a:cs typeface="Palatino Linotype"/>
              </a:rPr>
              <a:t>Consistency</a:t>
            </a:r>
            <a:r>
              <a:rPr dirty="0" sz="2400" spc="-70" b="1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preservation</a:t>
            </a:r>
            <a:r>
              <a:rPr dirty="0" sz="2400">
                <a:latin typeface="Palatino Linotype"/>
                <a:cs typeface="Palatino Linotype"/>
              </a:rPr>
              <a:t>: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Specifies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that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 spc="-20">
                <a:latin typeface="Palatino Linotype"/>
                <a:cs typeface="Palatino Linotype"/>
              </a:rPr>
              <a:t>each </a:t>
            </a:r>
            <a:r>
              <a:rPr dirty="0" sz="2400" spc="-10">
                <a:latin typeface="Palatino Linotype"/>
                <a:cs typeface="Palatino Linotype"/>
              </a:rPr>
              <a:t>transaction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does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correct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action</a:t>
            </a:r>
            <a:r>
              <a:rPr dirty="0" sz="2400" spc="-2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on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the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database</a:t>
            </a:r>
            <a:r>
              <a:rPr dirty="0" sz="2400" spc="-25">
                <a:latin typeface="Palatino Linotype"/>
                <a:cs typeface="Palatino Linotype"/>
              </a:rPr>
              <a:t> </a:t>
            </a:r>
            <a:r>
              <a:rPr dirty="0" sz="2400" i="1">
                <a:latin typeface="Palatino Linotype"/>
                <a:cs typeface="Palatino Linotype"/>
              </a:rPr>
              <a:t>on</a:t>
            </a:r>
            <a:r>
              <a:rPr dirty="0" sz="2400" spc="-45" i="1">
                <a:latin typeface="Palatino Linotype"/>
                <a:cs typeface="Palatino Linotype"/>
              </a:rPr>
              <a:t> </a:t>
            </a:r>
            <a:r>
              <a:rPr dirty="0" sz="2400" spc="-25" i="1">
                <a:latin typeface="Palatino Linotype"/>
                <a:cs typeface="Palatino Linotype"/>
              </a:rPr>
              <a:t>its </a:t>
            </a:r>
            <a:r>
              <a:rPr dirty="0" sz="2400" i="1">
                <a:latin typeface="Palatino Linotype"/>
                <a:cs typeface="Palatino Linotype"/>
              </a:rPr>
              <a:t>own</a:t>
            </a:r>
            <a:r>
              <a:rPr dirty="0" sz="2400">
                <a:latin typeface="Palatino Linotype"/>
                <a:cs typeface="Palatino Linotype"/>
              </a:rPr>
              <a:t>.</a:t>
            </a:r>
            <a:r>
              <a:rPr dirty="0" sz="2400" spc="-12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Application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programmers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and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DBMS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constraint enforcement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are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responsible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for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this.</a:t>
            </a:r>
            <a:endParaRPr sz="2400">
              <a:latin typeface="Palatino Linotype"/>
              <a:cs typeface="Palatino Linotype"/>
            </a:endParaRPr>
          </a:p>
          <a:p>
            <a:pPr marL="344805" marR="347980" indent="-33274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344805" algn="l"/>
              </a:tabLst>
            </a:pPr>
            <a:r>
              <a:rPr dirty="0" sz="2400" b="1">
                <a:latin typeface="Palatino Linotype"/>
                <a:cs typeface="Palatino Linotype"/>
              </a:rPr>
              <a:t>Isolation</a:t>
            </a:r>
            <a:r>
              <a:rPr dirty="0" sz="2400">
                <a:latin typeface="Palatino Linotype"/>
                <a:cs typeface="Palatino Linotype"/>
              </a:rPr>
              <a:t>:</a:t>
            </a:r>
            <a:r>
              <a:rPr dirty="0" sz="2400" spc="-8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Responsibility</a:t>
            </a:r>
            <a:r>
              <a:rPr dirty="0" sz="2400" spc="-6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of</a:t>
            </a:r>
            <a:r>
              <a:rPr dirty="0" sz="2400" spc="-6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the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concurrency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control protocol.</a:t>
            </a:r>
            <a:endParaRPr sz="2400">
              <a:latin typeface="Palatino Linotype"/>
              <a:cs typeface="Palatino Linotype"/>
            </a:endParaRPr>
          </a:p>
          <a:p>
            <a:pPr marL="344805" indent="-33210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44805" algn="l"/>
              </a:tabLst>
            </a:pPr>
            <a:r>
              <a:rPr dirty="0" sz="2400" b="1">
                <a:latin typeface="Palatino Linotype"/>
                <a:cs typeface="Palatino Linotype"/>
              </a:rPr>
              <a:t>Durability</a:t>
            </a:r>
            <a:r>
              <a:rPr dirty="0" sz="2400" spc="-30" b="1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or</a:t>
            </a:r>
            <a:r>
              <a:rPr dirty="0" sz="2400" spc="-25" b="1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permanency</a:t>
            </a:r>
            <a:r>
              <a:rPr dirty="0" sz="2400">
                <a:latin typeface="Palatino Linotype"/>
                <a:cs typeface="Palatino Linotype"/>
              </a:rPr>
              <a:t>:</a:t>
            </a:r>
            <a:r>
              <a:rPr dirty="0" sz="2400" spc="-2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Enforced</a:t>
            </a:r>
            <a:r>
              <a:rPr dirty="0" sz="2400" spc="-2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by</a:t>
            </a:r>
            <a:r>
              <a:rPr dirty="0" sz="2400" spc="-2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the</a:t>
            </a:r>
            <a:r>
              <a:rPr dirty="0" sz="2400" spc="-20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recovery</a:t>
            </a:r>
            <a:endParaRPr sz="2400">
              <a:latin typeface="Palatino Linotype"/>
              <a:cs typeface="Palatino Linotype"/>
            </a:endParaRPr>
          </a:p>
          <a:p>
            <a:pPr marL="344805">
              <a:lnSpc>
                <a:spcPct val="100000"/>
              </a:lnSpc>
            </a:pPr>
            <a:r>
              <a:rPr dirty="0" sz="2400" spc="-10">
                <a:latin typeface="Palatino Linotype"/>
                <a:cs typeface="Palatino Linotype"/>
              </a:rPr>
              <a:t>protocol.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480" y="210134"/>
            <a:ext cx="6966584" cy="1005205"/>
          </a:xfrm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3093085" marR="5080" indent="-3081020">
              <a:lnSpc>
                <a:spcPct val="100699"/>
              </a:lnSpc>
              <a:spcBef>
                <a:spcPts val="80"/>
              </a:spcBef>
            </a:pPr>
            <a:r>
              <a:rPr dirty="0">
                <a:latin typeface="Palatino Linotype"/>
                <a:cs typeface="Palatino Linotype"/>
              </a:rPr>
              <a:t>Introduction</a:t>
            </a:r>
            <a:r>
              <a:rPr dirty="0" spc="-75">
                <a:latin typeface="Palatino Linotype"/>
                <a:cs typeface="Palatino Linotype"/>
              </a:rPr>
              <a:t> </a:t>
            </a:r>
            <a:r>
              <a:rPr dirty="0">
                <a:latin typeface="Palatino Linotype"/>
                <a:cs typeface="Palatino Linotype"/>
              </a:rPr>
              <a:t>to</a:t>
            </a:r>
            <a:r>
              <a:rPr dirty="0" spc="-65">
                <a:latin typeface="Palatino Linotype"/>
                <a:cs typeface="Palatino Linotype"/>
              </a:rPr>
              <a:t> </a:t>
            </a:r>
            <a:r>
              <a:rPr dirty="0" spc="-20">
                <a:latin typeface="Palatino Linotype"/>
                <a:cs typeface="Palatino Linotype"/>
              </a:rPr>
              <a:t>Transaction</a:t>
            </a:r>
            <a:r>
              <a:rPr dirty="0" spc="-60">
                <a:latin typeface="Palatino Linotype"/>
                <a:cs typeface="Palatino Linotype"/>
              </a:rPr>
              <a:t> </a:t>
            </a:r>
            <a:r>
              <a:rPr dirty="0">
                <a:latin typeface="Palatino Linotype"/>
                <a:cs typeface="Palatino Linotype"/>
              </a:rPr>
              <a:t>Support</a:t>
            </a:r>
            <a:r>
              <a:rPr dirty="0" spc="-60">
                <a:latin typeface="Palatino Linotype"/>
                <a:cs typeface="Palatino Linotype"/>
              </a:rPr>
              <a:t> </a:t>
            </a:r>
            <a:r>
              <a:rPr dirty="0" spc="-25">
                <a:latin typeface="Palatino Linotype"/>
                <a:cs typeface="Palatino Linotype"/>
              </a:rPr>
              <a:t>in SQL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Copyright </a:t>
            </a:r>
            <a:r>
              <a:rPr dirty="0" spc="-260"/>
              <a:t>©</a:t>
            </a:r>
            <a:r>
              <a:rPr dirty="0" spc="-45"/>
              <a:t> </a:t>
            </a:r>
            <a:r>
              <a:rPr dirty="0" spc="-100"/>
              <a:t>2011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35"/>
              <a:t> </a:t>
            </a:r>
            <a:r>
              <a:rPr dirty="0" spc="-20"/>
              <a:t>Education,</a:t>
            </a:r>
            <a:r>
              <a:rPr dirty="0" spc="-25"/>
              <a:t> </a:t>
            </a:r>
            <a:r>
              <a:rPr dirty="0" spc="-55"/>
              <a:t>Inc. </a:t>
            </a:r>
            <a:r>
              <a:rPr dirty="0" spc="-45"/>
              <a:t>Publishing</a:t>
            </a:r>
            <a:r>
              <a:rPr dirty="0" spc="-25"/>
              <a:t> </a:t>
            </a:r>
            <a:r>
              <a:rPr dirty="0" spc="-35"/>
              <a:t>as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25"/>
              <a:t> </a:t>
            </a:r>
            <a:r>
              <a:rPr dirty="0" spc="-30"/>
              <a:t>Addison-</a:t>
            </a:r>
            <a:r>
              <a:rPr dirty="0" spc="-10"/>
              <a:t>Wesley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1433271"/>
            <a:ext cx="7594600" cy="447230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44805" marR="5080" indent="-332740">
              <a:lnSpc>
                <a:spcPct val="90000"/>
              </a:lnSpc>
              <a:spcBef>
                <a:spcPts val="434"/>
              </a:spcBef>
              <a:buChar char="•"/>
              <a:tabLst>
                <a:tab pos="344805" algn="l"/>
                <a:tab pos="838200" algn="l"/>
                <a:tab pos="2679065" algn="l"/>
              </a:tabLst>
            </a:pPr>
            <a:r>
              <a:rPr dirty="0" sz="2800">
                <a:latin typeface="Arial MT"/>
                <a:cs typeface="Arial MT"/>
              </a:rPr>
              <a:t>A</a:t>
            </a:r>
            <a:r>
              <a:rPr dirty="0" sz="2800" spc="-1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single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SQL</a:t>
            </a:r>
            <a:r>
              <a:rPr dirty="0" sz="2800" spc="-15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statement</a:t>
            </a:r>
            <a:r>
              <a:rPr dirty="0" sz="2800" spc="-5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is</a:t>
            </a:r>
            <a:r>
              <a:rPr dirty="0" sz="2800" spc="-35">
                <a:latin typeface="Arial MT"/>
                <a:cs typeface="Arial MT"/>
              </a:rPr>
              <a:t>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always</a:t>
            </a:r>
            <a:r>
              <a:rPr dirty="0" u="sng" sz="2800" spc="-5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8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considered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u="sng" sz="2800" spc="-2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to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be</a:t>
            </a:r>
            <a:r>
              <a:rPr dirty="0" u="sng" sz="2800" spc="-3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8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atomic</a:t>
            </a:r>
            <a:r>
              <a:rPr dirty="0" sz="2800" spc="-10">
                <a:latin typeface="Arial MT"/>
                <a:cs typeface="Arial MT"/>
              </a:rPr>
              <a:t>.</a:t>
            </a:r>
            <a:r>
              <a:rPr dirty="0" sz="2800">
                <a:latin typeface="Arial MT"/>
                <a:cs typeface="Arial MT"/>
              </a:rPr>
              <a:t>	Either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statement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completes </a:t>
            </a:r>
            <a:r>
              <a:rPr dirty="0" sz="2800">
                <a:latin typeface="Arial MT"/>
                <a:cs typeface="Arial MT"/>
              </a:rPr>
              <a:t>execution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without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error,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or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it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fails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5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leaves </a:t>
            </a:r>
            <a:r>
              <a:rPr dirty="0" sz="2800">
                <a:latin typeface="Arial MT"/>
                <a:cs typeface="Arial MT"/>
              </a:rPr>
              <a:t>the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database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unchanged.</a:t>
            </a:r>
            <a:endParaRPr sz="2800">
              <a:latin typeface="Arial MT"/>
              <a:cs typeface="Arial MT"/>
            </a:endParaRPr>
          </a:p>
          <a:p>
            <a:pPr marL="344805" marR="290195" indent="-332740">
              <a:lnSpc>
                <a:spcPct val="90000"/>
              </a:lnSpc>
              <a:spcBef>
                <a:spcPts val="695"/>
              </a:spcBef>
              <a:buChar char="•"/>
              <a:tabLst>
                <a:tab pos="344805" algn="l"/>
              </a:tabLst>
            </a:pPr>
            <a:r>
              <a:rPr dirty="0" sz="2800">
                <a:latin typeface="Arial MT"/>
                <a:cs typeface="Arial MT"/>
              </a:rPr>
              <a:t>With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SQL,</a:t>
            </a:r>
            <a:r>
              <a:rPr dirty="0" sz="2800" spc="-5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there</a:t>
            </a:r>
            <a:r>
              <a:rPr dirty="0" sz="2800" spc="-5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is</a:t>
            </a:r>
            <a:r>
              <a:rPr dirty="0" sz="2800" spc="-40">
                <a:latin typeface="Arial MT"/>
                <a:cs typeface="Arial MT"/>
              </a:rPr>
              <a:t>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no</a:t>
            </a:r>
            <a:r>
              <a:rPr dirty="0" u="sng" sz="2800" spc="-5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explicit</a:t>
            </a:r>
            <a:r>
              <a:rPr dirty="0" u="sng" sz="2800" spc="-4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8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Begin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u="sng" sz="28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Transaction</a:t>
            </a:r>
            <a:r>
              <a:rPr dirty="0" u="sng" sz="2800" spc="-1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statement.</a:t>
            </a:r>
            <a:r>
              <a:rPr dirty="0" sz="2800" spc="-17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Transaction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initiation </a:t>
            </a:r>
            <a:r>
              <a:rPr dirty="0" sz="2800">
                <a:latin typeface="Arial MT"/>
                <a:cs typeface="Arial MT"/>
              </a:rPr>
              <a:t>is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done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implicitly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when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particular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SQL </a:t>
            </a:r>
            <a:r>
              <a:rPr dirty="0" sz="2800">
                <a:latin typeface="Arial MT"/>
                <a:cs typeface="Arial MT"/>
              </a:rPr>
              <a:t>statements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are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encountered.</a:t>
            </a:r>
            <a:endParaRPr sz="2800">
              <a:latin typeface="Arial MT"/>
              <a:cs typeface="Arial MT"/>
            </a:endParaRPr>
          </a:p>
          <a:p>
            <a:pPr marL="344805" marR="375920" indent="-332740">
              <a:lnSpc>
                <a:spcPct val="90000"/>
              </a:lnSpc>
              <a:spcBef>
                <a:spcPts val="710"/>
              </a:spcBef>
              <a:buChar char="•"/>
              <a:tabLst>
                <a:tab pos="344805" algn="l"/>
                <a:tab pos="2203450" algn="l"/>
              </a:tabLst>
            </a:pPr>
            <a:r>
              <a:rPr dirty="0" sz="2800">
                <a:latin typeface="Arial MT"/>
                <a:cs typeface="Arial MT"/>
              </a:rPr>
              <a:t>Every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transaction</a:t>
            </a:r>
            <a:r>
              <a:rPr dirty="0" sz="2800" spc="-45">
                <a:latin typeface="Arial MT"/>
                <a:cs typeface="Arial MT"/>
              </a:rPr>
              <a:t>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must</a:t>
            </a:r>
            <a:r>
              <a:rPr dirty="0" u="sng" sz="2800" spc="-6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have</a:t>
            </a:r>
            <a:r>
              <a:rPr dirty="0" u="sng" sz="2800" spc="-7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an</a:t>
            </a:r>
            <a:r>
              <a:rPr dirty="0" u="sng" sz="2800" spc="-7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explicit</a:t>
            </a:r>
            <a:r>
              <a:rPr dirty="0" u="sng" sz="2800" spc="-7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800" spc="-2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end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statement,</a:t>
            </a:r>
            <a:r>
              <a:rPr dirty="0" sz="2800">
                <a:latin typeface="Arial MT"/>
                <a:cs typeface="Arial MT"/>
              </a:rPr>
              <a:t>	which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is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either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COMMIT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or </a:t>
            </a:r>
            <a:r>
              <a:rPr dirty="0" sz="2800" spc="-10">
                <a:latin typeface="Arial MT"/>
                <a:cs typeface="Arial MT"/>
              </a:rPr>
              <a:t>ROLLBACK.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37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dirty="0" spc="-70"/>
              <a:t> </a:t>
            </a:r>
            <a:r>
              <a:rPr dirty="0"/>
              <a:t>to</a:t>
            </a:r>
            <a:r>
              <a:rPr dirty="0" spc="-114"/>
              <a:t> </a:t>
            </a:r>
            <a:r>
              <a:rPr dirty="0" spc="-10"/>
              <a:t>Transaction</a:t>
            </a:r>
            <a:r>
              <a:rPr dirty="0" spc="-100"/>
              <a:t> </a:t>
            </a:r>
            <a:r>
              <a:rPr dirty="0"/>
              <a:t>Processing</a:t>
            </a:r>
            <a:r>
              <a:rPr dirty="0" spc="-80"/>
              <a:t> </a:t>
            </a:r>
            <a:r>
              <a:rPr dirty="0" spc="-10"/>
              <a:t>(cont.)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Copyright </a:t>
            </a:r>
            <a:r>
              <a:rPr dirty="0" spc="-260"/>
              <a:t>©</a:t>
            </a:r>
            <a:r>
              <a:rPr dirty="0" spc="-45"/>
              <a:t> </a:t>
            </a:r>
            <a:r>
              <a:rPr dirty="0" spc="-100"/>
              <a:t>2011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35"/>
              <a:t> </a:t>
            </a:r>
            <a:r>
              <a:rPr dirty="0" spc="-20"/>
              <a:t>Education,</a:t>
            </a:r>
            <a:r>
              <a:rPr dirty="0" spc="-25"/>
              <a:t> </a:t>
            </a:r>
            <a:r>
              <a:rPr dirty="0" spc="-55"/>
              <a:t>Inc. </a:t>
            </a:r>
            <a:r>
              <a:rPr dirty="0" spc="-45"/>
              <a:t>Publishing</a:t>
            </a:r>
            <a:r>
              <a:rPr dirty="0" spc="-25"/>
              <a:t> </a:t>
            </a:r>
            <a:r>
              <a:rPr dirty="0" spc="-35"/>
              <a:t>as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25"/>
              <a:t> </a:t>
            </a:r>
            <a:r>
              <a:rPr dirty="0" spc="-30"/>
              <a:t>Addison-</a:t>
            </a:r>
            <a:r>
              <a:rPr dirty="0" spc="-10"/>
              <a:t>Wesley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21919" y="1263218"/>
            <a:ext cx="7415530" cy="4673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44805" marR="309880" indent="-33274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44805" algn="l"/>
              </a:tabLst>
            </a:pPr>
            <a:r>
              <a:rPr dirty="0" sz="2800" spc="-20" b="1">
                <a:latin typeface="Arial"/>
                <a:cs typeface="Arial"/>
              </a:rPr>
              <a:t>Transaction</a:t>
            </a:r>
            <a:r>
              <a:rPr dirty="0" sz="2800" spc="-11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Processing</a:t>
            </a:r>
            <a:r>
              <a:rPr dirty="0" sz="2800" spc="-12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Systems:</a:t>
            </a:r>
            <a:r>
              <a:rPr dirty="0" sz="2800" spc="-65" b="1">
                <a:latin typeface="Arial"/>
                <a:cs typeface="Arial"/>
              </a:rPr>
              <a:t> </a:t>
            </a:r>
            <a:r>
              <a:rPr dirty="0" sz="2800" spc="-10">
                <a:latin typeface="Arial MT"/>
                <a:cs typeface="Arial MT"/>
              </a:rPr>
              <a:t>Large multi-</a:t>
            </a:r>
            <a:r>
              <a:rPr dirty="0" sz="2800">
                <a:latin typeface="Arial MT"/>
                <a:cs typeface="Arial MT"/>
              </a:rPr>
              <a:t>user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database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systems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supporting </a:t>
            </a:r>
            <a:r>
              <a:rPr dirty="0" sz="2800">
                <a:latin typeface="Arial MT"/>
                <a:cs typeface="Arial MT"/>
              </a:rPr>
              <a:t>thousands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of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 i="1">
                <a:latin typeface="Arial"/>
                <a:cs typeface="Arial"/>
              </a:rPr>
              <a:t>concurrent</a:t>
            </a:r>
            <a:r>
              <a:rPr dirty="0" sz="2800" spc="-100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transactions</a:t>
            </a:r>
            <a:r>
              <a:rPr dirty="0" sz="2800" spc="-80" i="1">
                <a:latin typeface="Arial"/>
                <a:cs typeface="Arial"/>
              </a:rPr>
              <a:t> </a:t>
            </a:r>
            <a:r>
              <a:rPr dirty="0" sz="2800" spc="-10">
                <a:latin typeface="Arial MT"/>
                <a:cs typeface="Arial MT"/>
              </a:rPr>
              <a:t>(user </a:t>
            </a:r>
            <a:r>
              <a:rPr dirty="0" sz="2800">
                <a:latin typeface="Arial MT"/>
                <a:cs typeface="Arial MT"/>
              </a:rPr>
              <a:t>processes)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per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minute</a:t>
            </a:r>
            <a:endParaRPr sz="2800">
              <a:latin typeface="Arial MT"/>
              <a:cs typeface="Arial MT"/>
            </a:endParaRPr>
          </a:p>
          <a:p>
            <a:pPr marL="344805" indent="-332105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344805" algn="l"/>
              </a:tabLst>
            </a:pPr>
            <a:r>
              <a:rPr dirty="0" sz="2800" spc="-45" b="1">
                <a:latin typeface="Arial"/>
                <a:cs typeface="Arial"/>
              </a:rPr>
              <a:t>Two</a:t>
            </a:r>
            <a:r>
              <a:rPr dirty="0" sz="2800" spc="-9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Modes</a:t>
            </a:r>
            <a:r>
              <a:rPr dirty="0" sz="2800" spc="-6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of</a:t>
            </a:r>
            <a:r>
              <a:rPr dirty="0" sz="2800" spc="-80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Concurrency</a:t>
            </a:r>
            <a:endParaRPr sz="2800">
              <a:latin typeface="Arial"/>
              <a:cs typeface="Arial"/>
            </a:endParaRPr>
          </a:p>
          <a:p>
            <a:pPr lvl="1" marL="742950" marR="5080" indent="-273050">
              <a:lnSpc>
                <a:spcPct val="100000"/>
              </a:lnSpc>
              <a:spcBef>
                <a:spcPts val="615"/>
              </a:spcBef>
              <a:buFont typeface="Arial MT"/>
              <a:buChar char="–"/>
              <a:tabLst>
                <a:tab pos="744220" algn="l"/>
              </a:tabLst>
            </a:pPr>
            <a:r>
              <a:rPr dirty="0" sz="2400" b="1">
                <a:latin typeface="Arial"/>
                <a:cs typeface="Arial"/>
              </a:rPr>
              <a:t>Interleaved</a:t>
            </a:r>
            <a:r>
              <a:rPr dirty="0" sz="2400" spc="-13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processing</a:t>
            </a:r>
            <a:r>
              <a:rPr dirty="0" sz="2400">
                <a:latin typeface="Arial MT"/>
                <a:cs typeface="Arial MT"/>
              </a:rPr>
              <a:t>: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concurrent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execution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of </a:t>
            </a:r>
            <a:r>
              <a:rPr dirty="0" sz="2400" spc="-25">
                <a:latin typeface="Arial MT"/>
                <a:cs typeface="Arial MT"/>
              </a:rPr>
              <a:t>	</a:t>
            </a:r>
            <a:r>
              <a:rPr dirty="0" sz="2400">
                <a:latin typeface="Arial MT"/>
                <a:cs typeface="Arial MT"/>
              </a:rPr>
              <a:t>processes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interleaved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single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CPU</a:t>
            </a:r>
            <a:endParaRPr sz="2400">
              <a:latin typeface="Arial MT"/>
              <a:cs typeface="Arial MT"/>
            </a:endParaRPr>
          </a:p>
          <a:p>
            <a:pPr lvl="1" marL="742950" marR="40640" indent="-273050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744220" algn="l"/>
              </a:tabLst>
            </a:pPr>
            <a:r>
              <a:rPr dirty="0" sz="2400" b="1">
                <a:latin typeface="Arial"/>
                <a:cs typeface="Arial"/>
              </a:rPr>
              <a:t>Parallel</a:t>
            </a:r>
            <a:r>
              <a:rPr dirty="0" sz="2400" spc="-8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processing</a:t>
            </a:r>
            <a:r>
              <a:rPr dirty="0" sz="2400">
                <a:latin typeface="Arial MT"/>
                <a:cs typeface="Arial MT"/>
              </a:rPr>
              <a:t>: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processes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are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concurrently </a:t>
            </a:r>
            <a:r>
              <a:rPr dirty="0" sz="2400" spc="-10">
                <a:latin typeface="Arial MT"/>
                <a:cs typeface="Arial MT"/>
              </a:rPr>
              <a:t>	</a:t>
            </a:r>
            <a:r>
              <a:rPr dirty="0" sz="2400">
                <a:latin typeface="Arial MT"/>
                <a:cs typeface="Arial MT"/>
              </a:rPr>
              <a:t>executed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multiple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CPUs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(Figure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21.1)</a:t>
            </a:r>
            <a:endParaRPr sz="2400">
              <a:latin typeface="Arial MT"/>
              <a:cs typeface="Arial MT"/>
            </a:endParaRPr>
          </a:p>
          <a:p>
            <a:pPr lvl="1" marL="742950" marR="545465" indent="-273050">
              <a:lnSpc>
                <a:spcPct val="100000"/>
              </a:lnSpc>
              <a:spcBef>
                <a:spcPts val="605"/>
              </a:spcBef>
              <a:buChar char="–"/>
              <a:tabLst>
                <a:tab pos="744220" algn="l"/>
              </a:tabLst>
            </a:pPr>
            <a:r>
              <a:rPr dirty="0" sz="2400">
                <a:latin typeface="Arial MT"/>
                <a:cs typeface="Arial MT"/>
              </a:rPr>
              <a:t>Basic</a:t>
            </a:r>
            <a:r>
              <a:rPr dirty="0" sz="2400" spc="-10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transaction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processing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theory</a:t>
            </a:r>
            <a:r>
              <a:rPr dirty="0" sz="2400" spc="-10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assumes </a:t>
            </a:r>
            <a:r>
              <a:rPr dirty="0" sz="2400" spc="-10">
                <a:latin typeface="Arial MT"/>
                <a:cs typeface="Arial MT"/>
              </a:rPr>
              <a:t>	</a:t>
            </a:r>
            <a:r>
              <a:rPr dirty="0" sz="2400">
                <a:latin typeface="Arial MT"/>
                <a:cs typeface="Arial MT"/>
              </a:rPr>
              <a:t>interleaved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concurrency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86800" y="0"/>
              <a:ext cx="457200" cy="685799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95400"/>
              <a:ext cx="8683751" cy="2727960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Copyright </a:t>
            </a:r>
            <a:r>
              <a:rPr dirty="0" spc="-260"/>
              <a:t>©</a:t>
            </a:r>
            <a:r>
              <a:rPr dirty="0" spc="-45"/>
              <a:t> </a:t>
            </a:r>
            <a:r>
              <a:rPr dirty="0" spc="-100"/>
              <a:t>2011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35"/>
              <a:t> </a:t>
            </a:r>
            <a:r>
              <a:rPr dirty="0" spc="-20"/>
              <a:t>Education,</a:t>
            </a:r>
            <a:r>
              <a:rPr dirty="0" spc="-25"/>
              <a:t> </a:t>
            </a:r>
            <a:r>
              <a:rPr dirty="0" spc="-55"/>
              <a:t>Inc. </a:t>
            </a:r>
            <a:r>
              <a:rPr dirty="0" spc="-45"/>
              <a:t>Publishing</a:t>
            </a:r>
            <a:r>
              <a:rPr dirty="0" spc="-25"/>
              <a:t> </a:t>
            </a:r>
            <a:r>
              <a:rPr dirty="0" spc="-35"/>
              <a:t>as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25"/>
              <a:t> </a:t>
            </a:r>
            <a:r>
              <a:rPr dirty="0" spc="-30"/>
              <a:t>Addison-</a:t>
            </a:r>
            <a:r>
              <a:rPr dirty="0" spc="-10"/>
              <a:t>Wesley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904" y="190576"/>
            <a:ext cx="81915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dirty="0" spc="-95"/>
              <a:t> </a:t>
            </a:r>
            <a:r>
              <a:rPr dirty="0"/>
              <a:t>to</a:t>
            </a:r>
            <a:r>
              <a:rPr dirty="0" spc="-130"/>
              <a:t> </a:t>
            </a:r>
            <a:r>
              <a:rPr dirty="0" spc="-10"/>
              <a:t>Transaction</a:t>
            </a:r>
            <a:r>
              <a:rPr dirty="0" spc="-100"/>
              <a:t> </a:t>
            </a:r>
            <a:r>
              <a:rPr dirty="0"/>
              <a:t>Processing</a:t>
            </a:r>
            <a:r>
              <a:rPr dirty="0" spc="-90"/>
              <a:t> </a:t>
            </a:r>
            <a:r>
              <a:rPr dirty="0" spc="-10"/>
              <a:t>(cont.)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Copyright </a:t>
            </a:r>
            <a:r>
              <a:rPr dirty="0" spc="-260"/>
              <a:t>©</a:t>
            </a:r>
            <a:r>
              <a:rPr dirty="0" spc="-45"/>
              <a:t> </a:t>
            </a:r>
            <a:r>
              <a:rPr dirty="0" spc="-100"/>
              <a:t>2011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35"/>
              <a:t> </a:t>
            </a:r>
            <a:r>
              <a:rPr dirty="0" spc="-20"/>
              <a:t>Education,</a:t>
            </a:r>
            <a:r>
              <a:rPr dirty="0" spc="-25"/>
              <a:t> </a:t>
            </a:r>
            <a:r>
              <a:rPr dirty="0" spc="-55"/>
              <a:t>Inc. </a:t>
            </a:r>
            <a:r>
              <a:rPr dirty="0" spc="-45"/>
              <a:t>Publishing</a:t>
            </a:r>
            <a:r>
              <a:rPr dirty="0" spc="-25"/>
              <a:t> </a:t>
            </a:r>
            <a:r>
              <a:rPr dirty="0" spc="-35"/>
              <a:t>as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25"/>
              <a:t> </a:t>
            </a:r>
            <a:r>
              <a:rPr dirty="0" spc="-30"/>
              <a:t>Addison-</a:t>
            </a:r>
            <a:r>
              <a:rPr dirty="0" spc="-10"/>
              <a:t>Wesley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05459" y="897128"/>
            <a:ext cx="7523480" cy="514286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44805" marR="222885" indent="-332740">
              <a:lnSpc>
                <a:spcPts val="3020"/>
              </a:lnSpc>
              <a:spcBef>
                <a:spcPts val="480"/>
              </a:spcBef>
            </a:pPr>
            <a:r>
              <a:rPr dirty="0" sz="2800">
                <a:latin typeface="Arial MT"/>
                <a:cs typeface="Arial MT"/>
              </a:rPr>
              <a:t>For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transaction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processing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purposes,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simple </a:t>
            </a:r>
            <a:r>
              <a:rPr dirty="0" sz="2800">
                <a:latin typeface="Arial MT"/>
                <a:cs typeface="Arial MT"/>
              </a:rPr>
              <a:t>database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model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is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used:</a:t>
            </a:r>
            <a:endParaRPr sz="2800">
              <a:latin typeface="Arial MT"/>
              <a:cs typeface="Arial MT"/>
            </a:endParaRPr>
          </a:p>
          <a:p>
            <a:pPr marL="344805" indent="-332105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344805" algn="l"/>
              </a:tabLst>
            </a:pPr>
            <a:r>
              <a:rPr dirty="0" sz="2800" b="1">
                <a:latin typeface="Arial"/>
                <a:cs typeface="Arial"/>
              </a:rPr>
              <a:t>A</a:t>
            </a:r>
            <a:r>
              <a:rPr dirty="0" sz="2800" spc="-17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database</a:t>
            </a:r>
            <a:r>
              <a:rPr dirty="0" sz="2800" spc="-4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-</a:t>
            </a:r>
            <a:r>
              <a:rPr dirty="0" sz="2800" spc="-70" b="1">
                <a:latin typeface="Arial"/>
                <a:cs typeface="Arial"/>
              </a:rPr>
              <a:t> </a:t>
            </a:r>
            <a:r>
              <a:rPr dirty="0" sz="2400">
                <a:latin typeface="Arial MT"/>
                <a:cs typeface="Arial MT"/>
              </a:rPr>
              <a:t>collection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named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data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items</a:t>
            </a:r>
            <a:endParaRPr sz="2400">
              <a:latin typeface="Arial MT"/>
              <a:cs typeface="Arial MT"/>
            </a:endParaRPr>
          </a:p>
          <a:p>
            <a:pPr marL="344805" marR="5080" indent="-332740">
              <a:lnSpc>
                <a:spcPts val="2690"/>
              </a:lnSpc>
              <a:spcBef>
                <a:spcPts val="915"/>
              </a:spcBef>
              <a:buFont typeface="Arial MT"/>
              <a:buChar char="•"/>
              <a:tabLst>
                <a:tab pos="344805" algn="l"/>
              </a:tabLst>
            </a:pPr>
            <a:r>
              <a:rPr dirty="0" sz="2800" b="1">
                <a:latin typeface="Arial"/>
                <a:cs typeface="Arial"/>
              </a:rPr>
              <a:t>Granularity</a:t>
            </a:r>
            <a:r>
              <a:rPr dirty="0" sz="2800" spc="-5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(size)</a:t>
            </a:r>
            <a:r>
              <a:rPr dirty="0" sz="2800" spc="-5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of</a:t>
            </a:r>
            <a:r>
              <a:rPr dirty="0" sz="2800" spc="-6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a</a:t>
            </a:r>
            <a:r>
              <a:rPr dirty="0" sz="2800" spc="-5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data</a:t>
            </a:r>
            <a:r>
              <a:rPr dirty="0" sz="2800" spc="-4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item</a:t>
            </a:r>
            <a:r>
              <a:rPr dirty="0" sz="2800" spc="-140" b="1">
                <a:latin typeface="Arial"/>
                <a:cs typeface="Arial"/>
              </a:rPr>
              <a:t> </a:t>
            </a:r>
            <a:r>
              <a:rPr dirty="0" sz="2400">
                <a:latin typeface="Arial MT"/>
                <a:cs typeface="Arial MT"/>
              </a:rPr>
              <a:t>-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field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(data </a:t>
            </a:r>
            <a:r>
              <a:rPr dirty="0" sz="2400">
                <a:latin typeface="Arial MT"/>
                <a:cs typeface="Arial MT"/>
              </a:rPr>
              <a:t>item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value),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record,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or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whole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disk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block</a:t>
            </a:r>
            <a:endParaRPr sz="2400">
              <a:latin typeface="Arial MT"/>
              <a:cs typeface="Arial MT"/>
            </a:endParaRPr>
          </a:p>
          <a:p>
            <a:pPr lvl="1" marL="1478915" indent="-562610">
              <a:lnSpc>
                <a:spcPct val="100000"/>
              </a:lnSpc>
              <a:spcBef>
                <a:spcPts val="640"/>
              </a:spcBef>
              <a:buFont typeface="Times New Roman"/>
              <a:buChar char="–"/>
              <a:tabLst>
                <a:tab pos="1478915" algn="l"/>
              </a:tabLst>
            </a:pPr>
            <a:r>
              <a:rPr dirty="0" sz="2400">
                <a:latin typeface="Arial MT"/>
                <a:cs typeface="Arial MT"/>
              </a:rPr>
              <a:t>TP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concepts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are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independent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granularity</a:t>
            </a:r>
            <a:endParaRPr sz="2400">
              <a:latin typeface="Arial MT"/>
              <a:cs typeface="Arial MT"/>
            </a:endParaRPr>
          </a:p>
          <a:p>
            <a:pPr marL="344805" indent="-332105">
              <a:lnSpc>
                <a:spcPct val="100000"/>
              </a:lnSpc>
              <a:spcBef>
                <a:spcPts val="355"/>
              </a:spcBef>
              <a:buChar char="•"/>
              <a:tabLst>
                <a:tab pos="344805" algn="l"/>
              </a:tabLst>
            </a:pPr>
            <a:r>
              <a:rPr dirty="0" sz="2800">
                <a:latin typeface="Arial MT"/>
                <a:cs typeface="Arial MT"/>
              </a:rPr>
              <a:t>Basic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operations</a:t>
            </a:r>
            <a:r>
              <a:rPr dirty="0" sz="2800" spc="-5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on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</a:t>
            </a:r>
            <a:r>
              <a:rPr dirty="0" sz="2800" spc="-5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item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X:</a:t>
            </a:r>
            <a:endParaRPr sz="2800">
              <a:latin typeface="Arial MT"/>
              <a:cs typeface="Arial MT"/>
            </a:endParaRPr>
          </a:p>
          <a:p>
            <a:pPr lvl="1" marL="1478915" marR="27940" indent="-562610">
              <a:lnSpc>
                <a:spcPct val="90000"/>
              </a:lnSpc>
              <a:spcBef>
                <a:spcPts val="605"/>
              </a:spcBef>
              <a:buFont typeface="Arial MT"/>
              <a:buChar char="–"/>
              <a:tabLst>
                <a:tab pos="1478915" algn="l"/>
              </a:tabLst>
            </a:pPr>
            <a:r>
              <a:rPr dirty="0" sz="2400" b="1">
                <a:latin typeface="Arial"/>
                <a:cs typeface="Arial"/>
              </a:rPr>
              <a:t>read_item(X)</a:t>
            </a:r>
            <a:r>
              <a:rPr dirty="0" sz="2400">
                <a:latin typeface="Arial MT"/>
                <a:cs typeface="Arial MT"/>
              </a:rPr>
              <a:t>: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Reads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database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item </a:t>
            </a:r>
            <a:r>
              <a:rPr dirty="0" sz="2400">
                <a:latin typeface="Arial MT"/>
                <a:cs typeface="Arial MT"/>
              </a:rPr>
              <a:t>named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X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into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program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variable.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 spc="-140">
                <a:latin typeface="Arial MT"/>
                <a:cs typeface="Arial MT"/>
              </a:rPr>
              <a:t>To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simplify </a:t>
            </a:r>
            <a:r>
              <a:rPr dirty="0" sz="2400">
                <a:latin typeface="Arial MT"/>
                <a:cs typeface="Arial MT"/>
              </a:rPr>
              <a:t>our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notation,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we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assume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that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i="1">
                <a:latin typeface="Arial"/>
                <a:cs typeface="Arial"/>
              </a:rPr>
              <a:t>the</a:t>
            </a:r>
            <a:r>
              <a:rPr dirty="0" sz="2400" spc="-45" i="1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program </a:t>
            </a:r>
            <a:r>
              <a:rPr dirty="0" sz="2400" i="1">
                <a:latin typeface="Arial"/>
                <a:cs typeface="Arial"/>
              </a:rPr>
              <a:t>variable</a:t>
            </a:r>
            <a:r>
              <a:rPr dirty="0" sz="2400" spc="-6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is</a:t>
            </a:r>
            <a:r>
              <a:rPr dirty="0" sz="2400" spc="-7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also</a:t>
            </a:r>
            <a:r>
              <a:rPr dirty="0" sz="2400" spc="-7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named</a:t>
            </a:r>
            <a:r>
              <a:rPr dirty="0" sz="2400" spc="-50" i="1">
                <a:latin typeface="Arial"/>
                <a:cs typeface="Arial"/>
              </a:rPr>
              <a:t> </a:t>
            </a:r>
            <a:r>
              <a:rPr dirty="0" sz="2400" spc="-25" i="1">
                <a:latin typeface="Arial"/>
                <a:cs typeface="Arial"/>
              </a:rPr>
              <a:t>X.</a:t>
            </a:r>
            <a:endParaRPr sz="2400">
              <a:latin typeface="Arial"/>
              <a:cs typeface="Arial"/>
            </a:endParaRPr>
          </a:p>
          <a:p>
            <a:pPr lvl="1" marL="1478915" marR="204470" indent="-562610">
              <a:lnSpc>
                <a:spcPts val="2590"/>
              </a:lnSpc>
              <a:spcBef>
                <a:spcPts val="640"/>
              </a:spcBef>
              <a:buFont typeface="Arial MT"/>
              <a:buChar char="–"/>
              <a:tabLst>
                <a:tab pos="1478915" algn="l"/>
              </a:tabLst>
            </a:pPr>
            <a:r>
              <a:rPr dirty="0" sz="2400" b="1">
                <a:latin typeface="Arial"/>
                <a:cs typeface="Arial"/>
              </a:rPr>
              <a:t>write_item(X)</a:t>
            </a:r>
            <a:r>
              <a:rPr dirty="0" sz="2400">
                <a:latin typeface="Arial MT"/>
                <a:cs typeface="Arial MT"/>
              </a:rPr>
              <a:t>: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Writes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value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program </a:t>
            </a:r>
            <a:r>
              <a:rPr dirty="0" sz="2400">
                <a:latin typeface="Arial MT"/>
                <a:cs typeface="Arial MT"/>
              </a:rPr>
              <a:t>variable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X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into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database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item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named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X.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5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</a:t>
            </a:r>
            <a:r>
              <a:rPr dirty="0" spc="-70"/>
              <a:t> </a:t>
            </a:r>
            <a:r>
              <a:rPr dirty="0"/>
              <a:t>to</a:t>
            </a:r>
            <a:r>
              <a:rPr dirty="0" spc="-114"/>
              <a:t> </a:t>
            </a:r>
            <a:r>
              <a:rPr dirty="0" spc="-10"/>
              <a:t>Transaction</a:t>
            </a:r>
            <a:r>
              <a:rPr dirty="0" spc="-100"/>
              <a:t> </a:t>
            </a:r>
            <a:r>
              <a:rPr dirty="0"/>
              <a:t>Processing</a:t>
            </a:r>
            <a:r>
              <a:rPr dirty="0" spc="-80"/>
              <a:t> </a:t>
            </a:r>
            <a:r>
              <a:rPr dirty="0" spc="-10"/>
              <a:t>(cont.)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Copyright </a:t>
            </a:r>
            <a:r>
              <a:rPr dirty="0" spc="-260"/>
              <a:t>©</a:t>
            </a:r>
            <a:r>
              <a:rPr dirty="0" spc="-45"/>
              <a:t> </a:t>
            </a:r>
            <a:r>
              <a:rPr dirty="0" spc="-100"/>
              <a:t>2011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35"/>
              <a:t> </a:t>
            </a:r>
            <a:r>
              <a:rPr dirty="0" spc="-20"/>
              <a:t>Education,</a:t>
            </a:r>
            <a:r>
              <a:rPr dirty="0" spc="-25"/>
              <a:t> </a:t>
            </a:r>
            <a:r>
              <a:rPr dirty="0" spc="-55"/>
              <a:t>Inc. </a:t>
            </a:r>
            <a:r>
              <a:rPr dirty="0" spc="-45"/>
              <a:t>Publishing</a:t>
            </a:r>
            <a:r>
              <a:rPr dirty="0" spc="-25"/>
              <a:t> </a:t>
            </a:r>
            <a:r>
              <a:rPr dirty="0" spc="-35"/>
              <a:t>as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25"/>
              <a:t> </a:t>
            </a:r>
            <a:r>
              <a:rPr dirty="0" spc="-30"/>
              <a:t>Addison-</a:t>
            </a:r>
            <a:r>
              <a:rPr dirty="0" spc="-10"/>
              <a:t>Wesley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5388" y="1307084"/>
            <a:ext cx="7581265" cy="463105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400" b="1">
                <a:latin typeface="Palatino Linotype"/>
                <a:cs typeface="Palatino Linotype"/>
              </a:rPr>
              <a:t>READ</a:t>
            </a:r>
            <a:r>
              <a:rPr dirty="0" sz="2400" spc="-30" b="1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AND</a:t>
            </a:r>
            <a:r>
              <a:rPr dirty="0" sz="2400" spc="-15" b="1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WRITE</a:t>
            </a:r>
            <a:r>
              <a:rPr dirty="0" sz="2400" spc="-10" b="1">
                <a:latin typeface="Palatino Linotype"/>
                <a:cs typeface="Palatino Linotype"/>
              </a:rPr>
              <a:t> OPERATIONS:</a:t>
            </a:r>
            <a:endParaRPr sz="2400">
              <a:latin typeface="Palatino Linotype"/>
              <a:cs typeface="Palatino Linotype"/>
            </a:endParaRPr>
          </a:p>
          <a:p>
            <a:pPr marL="535305" marR="62865" indent="-523240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buFont typeface="Wingdings"/>
              <a:buChar char=""/>
              <a:tabLst>
                <a:tab pos="535305" algn="l"/>
              </a:tabLst>
            </a:pPr>
            <a:r>
              <a:rPr dirty="0" sz="2400">
                <a:latin typeface="Palatino Linotype"/>
                <a:cs typeface="Palatino Linotype"/>
              </a:rPr>
              <a:t>Basic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unit</a:t>
            </a:r>
            <a:r>
              <a:rPr dirty="0" sz="2400" spc="-2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of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data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transfer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from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the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disk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to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 spc="-25">
                <a:latin typeface="Palatino Linotype"/>
                <a:cs typeface="Palatino Linotype"/>
              </a:rPr>
              <a:t>the </a:t>
            </a:r>
            <a:r>
              <a:rPr dirty="0" sz="2400">
                <a:latin typeface="Palatino Linotype"/>
                <a:cs typeface="Palatino Linotype"/>
              </a:rPr>
              <a:t>computer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main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memory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is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one</a:t>
            </a:r>
            <a:r>
              <a:rPr dirty="0" u="sng" sz="2400" spc="-45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disk</a:t>
            </a:r>
            <a:r>
              <a:rPr dirty="0" u="sng" sz="2400" spc="-6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block</a:t>
            </a:r>
            <a:r>
              <a:rPr dirty="0" u="sng" sz="2400" spc="-6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(or</a:t>
            </a:r>
            <a:r>
              <a:rPr dirty="0" u="sng" sz="2400" spc="-55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 </a:t>
            </a:r>
            <a:r>
              <a:rPr dirty="0" u="sng" sz="2400" spc="-1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page)</a:t>
            </a:r>
            <a:r>
              <a:rPr dirty="0" sz="2400" spc="-10">
                <a:latin typeface="Palatino Linotype"/>
                <a:cs typeface="Palatino Linotype"/>
              </a:rPr>
              <a:t>. </a:t>
            </a:r>
            <a:r>
              <a:rPr dirty="0" sz="2400">
                <a:latin typeface="Palatino Linotype"/>
                <a:cs typeface="Palatino Linotype"/>
              </a:rPr>
              <a:t>A</a:t>
            </a:r>
            <a:r>
              <a:rPr dirty="0" sz="2400" spc="-1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data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item</a:t>
            </a:r>
            <a:r>
              <a:rPr dirty="0" sz="2400" spc="-2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X</a:t>
            </a:r>
            <a:r>
              <a:rPr dirty="0" sz="2400" spc="-2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(what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is</a:t>
            </a:r>
            <a:r>
              <a:rPr dirty="0" sz="2400" spc="-2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read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or</a:t>
            </a:r>
            <a:r>
              <a:rPr dirty="0" sz="2400" spc="-2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written)</a:t>
            </a:r>
            <a:r>
              <a:rPr dirty="0" sz="2400" spc="-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will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usually </a:t>
            </a:r>
            <a:r>
              <a:rPr dirty="0" sz="2400">
                <a:latin typeface="Palatino Linotype"/>
                <a:cs typeface="Palatino Linotype"/>
              </a:rPr>
              <a:t>be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the</a:t>
            </a:r>
            <a:r>
              <a:rPr dirty="0" sz="2400" spc="-2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field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of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some</a:t>
            </a:r>
            <a:r>
              <a:rPr dirty="0" sz="2400" spc="-2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record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in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the</a:t>
            </a:r>
            <a:r>
              <a:rPr dirty="0" sz="2400" spc="-20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database, </a:t>
            </a:r>
            <a:r>
              <a:rPr dirty="0" sz="2400">
                <a:latin typeface="Palatino Linotype"/>
                <a:cs typeface="Palatino Linotype"/>
              </a:rPr>
              <a:t>although</a:t>
            </a:r>
            <a:r>
              <a:rPr dirty="0" sz="2400" spc="-1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it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may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be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larger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unit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such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as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whole </a:t>
            </a:r>
            <a:r>
              <a:rPr dirty="0" sz="2400">
                <a:latin typeface="Palatino Linotype"/>
                <a:cs typeface="Palatino Linotype"/>
              </a:rPr>
              <a:t>record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or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even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whole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block.</a:t>
            </a:r>
            <a:endParaRPr sz="2400">
              <a:latin typeface="Palatino Linotype"/>
              <a:cs typeface="Palatino Linotype"/>
            </a:endParaRPr>
          </a:p>
          <a:p>
            <a:pPr marL="535305" indent="-522605">
              <a:lnSpc>
                <a:spcPts val="2735"/>
              </a:lnSpc>
              <a:spcBef>
                <a:spcPts val="310"/>
              </a:spcBef>
              <a:buClr>
                <a:srgbClr val="FF0000"/>
              </a:buClr>
              <a:buFont typeface="Wingdings"/>
              <a:buChar char=""/>
              <a:tabLst>
                <a:tab pos="535305" algn="l"/>
              </a:tabLst>
            </a:pPr>
            <a:r>
              <a:rPr dirty="0" sz="2400" b="1">
                <a:latin typeface="Palatino Linotype"/>
                <a:cs typeface="Palatino Linotype"/>
              </a:rPr>
              <a:t>read_item(X)</a:t>
            </a:r>
            <a:r>
              <a:rPr dirty="0" sz="2400" spc="-10" b="1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command</a:t>
            </a:r>
            <a:r>
              <a:rPr dirty="0" sz="2400" spc="-10" b="1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includes</a:t>
            </a:r>
            <a:r>
              <a:rPr dirty="0" sz="2400" spc="-30" b="1">
                <a:latin typeface="Palatino Linotype"/>
                <a:cs typeface="Palatino Linotype"/>
              </a:rPr>
              <a:t> </a:t>
            </a:r>
            <a:r>
              <a:rPr dirty="0" sz="2400" b="1">
                <a:latin typeface="Palatino Linotype"/>
                <a:cs typeface="Palatino Linotype"/>
              </a:rPr>
              <a:t>the </a:t>
            </a:r>
            <a:r>
              <a:rPr dirty="0" sz="2400" spc="-10" b="1">
                <a:latin typeface="Palatino Linotype"/>
                <a:cs typeface="Palatino Linotype"/>
              </a:rPr>
              <a:t>following</a:t>
            </a:r>
            <a:endParaRPr sz="2400">
              <a:latin typeface="Palatino Linotype"/>
              <a:cs typeface="Palatino Linotype"/>
            </a:endParaRPr>
          </a:p>
          <a:p>
            <a:pPr marL="535305">
              <a:lnSpc>
                <a:spcPts val="2735"/>
              </a:lnSpc>
            </a:pPr>
            <a:r>
              <a:rPr dirty="0" sz="2400" spc="-10" b="1">
                <a:latin typeface="Palatino Linotype"/>
                <a:cs typeface="Palatino Linotype"/>
              </a:rPr>
              <a:t>steps:</a:t>
            </a:r>
            <a:endParaRPr sz="2400">
              <a:latin typeface="Palatino Linotype"/>
              <a:cs typeface="Palatino Linotype"/>
            </a:endParaRPr>
          </a:p>
          <a:p>
            <a:pPr marL="535305" indent="-522605">
              <a:lnSpc>
                <a:spcPct val="100000"/>
              </a:lnSpc>
              <a:spcBef>
                <a:spcPts val="280"/>
              </a:spcBef>
              <a:buClr>
                <a:srgbClr val="FF0000"/>
              </a:buClr>
              <a:buChar char="•"/>
              <a:tabLst>
                <a:tab pos="535305" algn="l"/>
              </a:tabLst>
            </a:pPr>
            <a:r>
              <a:rPr dirty="0" sz="2000">
                <a:latin typeface="Palatino Linotype"/>
                <a:cs typeface="Palatino Linotype"/>
              </a:rPr>
              <a:t>Find</a:t>
            </a:r>
            <a:r>
              <a:rPr dirty="0" sz="2000" spc="-40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the</a:t>
            </a:r>
            <a:r>
              <a:rPr dirty="0" sz="2000" spc="-20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address</a:t>
            </a:r>
            <a:r>
              <a:rPr dirty="0" sz="2000" spc="-20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of</a:t>
            </a:r>
            <a:r>
              <a:rPr dirty="0" sz="2000" spc="-35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the</a:t>
            </a:r>
            <a:r>
              <a:rPr dirty="0" sz="2000" spc="-20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disk</a:t>
            </a:r>
            <a:r>
              <a:rPr dirty="0" sz="2000" spc="-20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block</a:t>
            </a:r>
            <a:r>
              <a:rPr dirty="0" sz="2000" spc="-30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that</a:t>
            </a:r>
            <a:r>
              <a:rPr dirty="0" sz="2000" spc="-30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contains</a:t>
            </a:r>
            <a:r>
              <a:rPr dirty="0" sz="2000" spc="-20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item</a:t>
            </a:r>
            <a:r>
              <a:rPr dirty="0" sz="2000" spc="-30">
                <a:latin typeface="Palatino Linotype"/>
                <a:cs typeface="Palatino Linotype"/>
              </a:rPr>
              <a:t> </a:t>
            </a:r>
            <a:r>
              <a:rPr dirty="0" sz="2000" spc="-25">
                <a:latin typeface="Palatino Linotype"/>
                <a:cs typeface="Palatino Linotype"/>
              </a:rPr>
              <a:t>X.</a:t>
            </a:r>
            <a:endParaRPr sz="2000">
              <a:latin typeface="Palatino Linotype"/>
              <a:cs typeface="Palatino Linotype"/>
            </a:endParaRPr>
          </a:p>
          <a:p>
            <a:pPr marL="535305" marR="519430" indent="-523240">
              <a:lnSpc>
                <a:spcPts val="2160"/>
              </a:lnSpc>
              <a:spcBef>
                <a:spcPts val="540"/>
              </a:spcBef>
              <a:buClr>
                <a:srgbClr val="FF0000"/>
              </a:buClr>
              <a:buChar char="•"/>
              <a:tabLst>
                <a:tab pos="535305" algn="l"/>
              </a:tabLst>
            </a:pPr>
            <a:r>
              <a:rPr dirty="0" sz="2000">
                <a:latin typeface="Palatino Linotype"/>
                <a:cs typeface="Palatino Linotype"/>
              </a:rPr>
              <a:t>Copy</a:t>
            </a:r>
            <a:r>
              <a:rPr dirty="0" sz="2000" spc="-35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that</a:t>
            </a:r>
            <a:r>
              <a:rPr dirty="0" sz="2000" spc="-25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disk</a:t>
            </a:r>
            <a:r>
              <a:rPr dirty="0" sz="2000" spc="-25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block</a:t>
            </a:r>
            <a:r>
              <a:rPr dirty="0" sz="2000" spc="-15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into</a:t>
            </a:r>
            <a:r>
              <a:rPr dirty="0" sz="2000" spc="-30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a</a:t>
            </a:r>
            <a:r>
              <a:rPr dirty="0" sz="2000" spc="-15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buffer</a:t>
            </a:r>
            <a:r>
              <a:rPr dirty="0" sz="2000" spc="-35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in</a:t>
            </a:r>
            <a:r>
              <a:rPr dirty="0" sz="2000" spc="-25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main</a:t>
            </a:r>
            <a:r>
              <a:rPr dirty="0" sz="2000" spc="-30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memory</a:t>
            </a:r>
            <a:r>
              <a:rPr dirty="0" sz="2000" spc="-25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(if</a:t>
            </a:r>
            <a:r>
              <a:rPr dirty="0" sz="2000" spc="-30">
                <a:latin typeface="Palatino Linotype"/>
                <a:cs typeface="Palatino Linotype"/>
              </a:rPr>
              <a:t> </a:t>
            </a:r>
            <a:r>
              <a:rPr dirty="0" sz="2000" spc="-20">
                <a:latin typeface="Palatino Linotype"/>
                <a:cs typeface="Palatino Linotype"/>
              </a:rPr>
              <a:t>that </a:t>
            </a:r>
            <a:r>
              <a:rPr dirty="0" sz="2000">
                <a:latin typeface="Palatino Linotype"/>
                <a:cs typeface="Palatino Linotype"/>
              </a:rPr>
              <a:t>disk</a:t>
            </a:r>
            <a:r>
              <a:rPr dirty="0" sz="2000" spc="-30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block</a:t>
            </a:r>
            <a:r>
              <a:rPr dirty="0" sz="2000" spc="-15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is</a:t>
            </a:r>
            <a:r>
              <a:rPr dirty="0" sz="2000" spc="-25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not</a:t>
            </a:r>
            <a:r>
              <a:rPr dirty="0" sz="2000" spc="-25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already</a:t>
            </a:r>
            <a:r>
              <a:rPr dirty="0" sz="2000" spc="-35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in</a:t>
            </a:r>
            <a:r>
              <a:rPr dirty="0" sz="2000" spc="-30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some</a:t>
            </a:r>
            <a:r>
              <a:rPr dirty="0" sz="2000" spc="-30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main</a:t>
            </a:r>
            <a:r>
              <a:rPr dirty="0" sz="2000" spc="-25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memory</a:t>
            </a:r>
            <a:r>
              <a:rPr dirty="0" sz="2000" spc="-30">
                <a:latin typeface="Palatino Linotype"/>
                <a:cs typeface="Palatino Linotype"/>
              </a:rPr>
              <a:t> </a:t>
            </a:r>
            <a:r>
              <a:rPr dirty="0" sz="2000" spc="-10">
                <a:latin typeface="Palatino Linotype"/>
                <a:cs typeface="Palatino Linotype"/>
              </a:rPr>
              <a:t>buffer).</a:t>
            </a:r>
            <a:endParaRPr sz="2000">
              <a:latin typeface="Palatino Linotype"/>
              <a:cs typeface="Palatino Linotype"/>
            </a:endParaRPr>
          </a:p>
          <a:p>
            <a:pPr marL="535305" indent="-522605">
              <a:lnSpc>
                <a:spcPct val="100000"/>
              </a:lnSpc>
              <a:spcBef>
                <a:spcPts val="1195"/>
              </a:spcBef>
              <a:buClr>
                <a:srgbClr val="FF0000"/>
              </a:buClr>
              <a:buChar char="•"/>
              <a:tabLst>
                <a:tab pos="535305" algn="l"/>
              </a:tabLst>
            </a:pPr>
            <a:r>
              <a:rPr dirty="0" sz="2000">
                <a:latin typeface="Palatino Linotype"/>
                <a:cs typeface="Palatino Linotype"/>
              </a:rPr>
              <a:t>Copy</a:t>
            </a:r>
            <a:r>
              <a:rPr dirty="0" sz="2000" spc="-30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item</a:t>
            </a:r>
            <a:r>
              <a:rPr dirty="0" sz="2000" spc="-15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X</a:t>
            </a:r>
            <a:r>
              <a:rPr dirty="0" sz="2000" spc="-20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from</a:t>
            </a:r>
            <a:r>
              <a:rPr dirty="0" sz="2000" spc="-45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the</a:t>
            </a:r>
            <a:r>
              <a:rPr dirty="0" sz="2000" spc="-10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buffer</a:t>
            </a:r>
            <a:r>
              <a:rPr dirty="0" sz="2000" spc="-45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to</a:t>
            </a:r>
            <a:r>
              <a:rPr dirty="0" sz="2000" spc="-20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the</a:t>
            </a:r>
            <a:r>
              <a:rPr dirty="0" sz="2000" spc="-15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program</a:t>
            </a:r>
            <a:r>
              <a:rPr dirty="0" sz="2000" spc="-55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variable</a:t>
            </a:r>
            <a:r>
              <a:rPr dirty="0" sz="2000" spc="-30">
                <a:latin typeface="Palatino Linotype"/>
                <a:cs typeface="Palatino Linotype"/>
              </a:rPr>
              <a:t> </a:t>
            </a:r>
            <a:r>
              <a:rPr dirty="0" sz="2000">
                <a:latin typeface="Palatino Linotype"/>
                <a:cs typeface="Palatino Linotype"/>
              </a:rPr>
              <a:t>named</a:t>
            </a:r>
            <a:r>
              <a:rPr dirty="0" sz="2000" spc="-30">
                <a:latin typeface="Palatino Linotype"/>
                <a:cs typeface="Palatino Linotype"/>
              </a:rPr>
              <a:t> </a:t>
            </a:r>
            <a:r>
              <a:rPr dirty="0" sz="2000" spc="-25">
                <a:latin typeface="Palatino Linotype"/>
                <a:cs typeface="Palatino Linotype"/>
              </a:rPr>
              <a:t>X.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45388" y="1284790"/>
            <a:ext cx="7609205" cy="450977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2800" b="1">
                <a:latin typeface="Palatino Linotype"/>
                <a:cs typeface="Palatino Linotype"/>
              </a:rPr>
              <a:t>READ</a:t>
            </a:r>
            <a:r>
              <a:rPr dirty="0" sz="2800" spc="-75" b="1">
                <a:latin typeface="Palatino Linotype"/>
                <a:cs typeface="Palatino Linotype"/>
              </a:rPr>
              <a:t> </a:t>
            </a:r>
            <a:r>
              <a:rPr dirty="0" sz="2800" b="1">
                <a:latin typeface="Palatino Linotype"/>
                <a:cs typeface="Palatino Linotype"/>
              </a:rPr>
              <a:t>AND</a:t>
            </a:r>
            <a:r>
              <a:rPr dirty="0" sz="2800" spc="-80" b="1">
                <a:latin typeface="Palatino Linotype"/>
                <a:cs typeface="Palatino Linotype"/>
              </a:rPr>
              <a:t> </a:t>
            </a:r>
            <a:r>
              <a:rPr dirty="0" sz="2800" b="1">
                <a:latin typeface="Palatino Linotype"/>
                <a:cs typeface="Palatino Linotype"/>
              </a:rPr>
              <a:t>WRITE</a:t>
            </a:r>
            <a:r>
              <a:rPr dirty="0" sz="2800" spc="-70" b="1">
                <a:latin typeface="Palatino Linotype"/>
                <a:cs typeface="Palatino Linotype"/>
              </a:rPr>
              <a:t> </a:t>
            </a:r>
            <a:r>
              <a:rPr dirty="0" sz="2800" spc="-30" b="1">
                <a:latin typeface="Palatino Linotype"/>
                <a:cs typeface="Palatino Linotype"/>
              </a:rPr>
              <a:t>OPERATIONS</a:t>
            </a:r>
            <a:r>
              <a:rPr dirty="0" sz="2800" spc="-40" b="1">
                <a:latin typeface="Palatino Linotype"/>
                <a:cs typeface="Palatino Linotype"/>
              </a:rPr>
              <a:t> </a:t>
            </a:r>
            <a:r>
              <a:rPr dirty="0" sz="2800" spc="-10" b="1">
                <a:latin typeface="Palatino Linotype"/>
                <a:cs typeface="Palatino Linotype"/>
              </a:rPr>
              <a:t>(cont.):</a:t>
            </a:r>
            <a:endParaRPr sz="2800">
              <a:latin typeface="Palatino Linotype"/>
              <a:cs typeface="Palatino Linotype"/>
            </a:endParaRPr>
          </a:p>
          <a:p>
            <a:pPr algn="just" marL="610235" marR="5715" indent="-598170">
              <a:lnSpc>
                <a:spcPts val="2590"/>
              </a:lnSpc>
              <a:spcBef>
                <a:spcPts val="670"/>
              </a:spcBef>
              <a:buClr>
                <a:srgbClr val="FF0000"/>
              </a:buClr>
              <a:buFont typeface="Wingdings"/>
              <a:buChar char=""/>
              <a:tabLst>
                <a:tab pos="611505" algn="l"/>
              </a:tabLst>
            </a:pPr>
            <a:r>
              <a:rPr dirty="0" sz="2400" b="1">
                <a:latin typeface="Palatino Linotype"/>
                <a:cs typeface="Palatino Linotype"/>
              </a:rPr>
              <a:t>write_item(X)</a:t>
            </a:r>
            <a:r>
              <a:rPr dirty="0" sz="2400" spc="70" b="1">
                <a:latin typeface="Palatino Linotype"/>
                <a:cs typeface="Palatino Linotype"/>
              </a:rPr>
              <a:t>  </a:t>
            </a:r>
            <a:r>
              <a:rPr dirty="0" sz="2400" b="1">
                <a:latin typeface="Palatino Linotype"/>
                <a:cs typeface="Palatino Linotype"/>
              </a:rPr>
              <a:t>command</a:t>
            </a:r>
            <a:r>
              <a:rPr dirty="0" sz="2400" spc="70" b="1">
                <a:latin typeface="Palatino Linotype"/>
                <a:cs typeface="Palatino Linotype"/>
              </a:rPr>
              <a:t>  </a:t>
            </a:r>
            <a:r>
              <a:rPr dirty="0" sz="2400" b="1">
                <a:latin typeface="Palatino Linotype"/>
                <a:cs typeface="Palatino Linotype"/>
              </a:rPr>
              <a:t>includes</a:t>
            </a:r>
            <a:r>
              <a:rPr dirty="0" sz="2400" spc="65" b="1">
                <a:latin typeface="Palatino Linotype"/>
                <a:cs typeface="Palatino Linotype"/>
              </a:rPr>
              <a:t>  </a:t>
            </a:r>
            <a:r>
              <a:rPr dirty="0" sz="2400" b="1">
                <a:latin typeface="Palatino Linotype"/>
                <a:cs typeface="Palatino Linotype"/>
              </a:rPr>
              <a:t>the</a:t>
            </a:r>
            <a:r>
              <a:rPr dirty="0" sz="2400" spc="70" b="1">
                <a:latin typeface="Palatino Linotype"/>
                <a:cs typeface="Palatino Linotype"/>
              </a:rPr>
              <a:t>  </a:t>
            </a:r>
            <a:r>
              <a:rPr dirty="0" sz="2400" spc="-10" b="1">
                <a:latin typeface="Palatino Linotype"/>
                <a:cs typeface="Palatino Linotype"/>
              </a:rPr>
              <a:t>following 	steps:</a:t>
            </a:r>
            <a:endParaRPr sz="2400">
              <a:latin typeface="Palatino Linotype"/>
              <a:cs typeface="Palatino Linotype"/>
            </a:endParaRPr>
          </a:p>
          <a:p>
            <a:pPr algn="just" marL="611505" indent="-598805">
              <a:lnSpc>
                <a:spcPts val="2735"/>
              </a:lnSpc>
              <a:spcBef>
                <a:spcPts val="275"/>
              </a:spcBef>
              <a:buClr>
                <a:srgbClr val="FF0000"/>
              </a:buClr>
              <a:buChar char="•"/>
              <a:tabLst>
                <a:tab pos="611505" algn="l"/>
              </a:tabLst>
            </a:pPr>
            <a:r>
              <a:rPr dirty="0" sz="2400">
                <a:latin typeface="Palatino Linotype"/>
                <a:cs typeface="Palatino Linotype"/>
              </a:rPr>
              <a:t>Find</a:t>
            </a:r>
            <a:r>
              <a:rPr dirty="0" sz="2400" spc="58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the</a:t>
            </a:r>
            <a:r>
              <a:rPr dirty="0" sz="2400" spc="58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address</a:t>
            </a:r>
            <a:r>
              <a:rPr dirty="0" sz="2400" spc="58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of</a:t>
            </a:r>
            <a:r>
              <a:rPr dirty="0" sz="2400" spc="58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the</a:t>
            </a:r>
            <a:r>
              <a:rPr dirty="0" sz="2400" spc="59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disk</a:t>
            </a:r>
            <a:r>
              <a:rPr dirty="0" sz="2400" spc="57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block</a:t>
            </a:r>
            <a:r>
              <a:rPr dirty="0" sz="2400" spc="59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that</a:t>
            </a:r>
            <a:r>
              <a:rPr dirty="0" sz="2400" spc="580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contains</a:t>
            </a:r>
            <a:endParaRPr sz="2400">
              <a:latin typeface="Palatino Linotype"/>
              <a:cs typeface="Palatino Linotype"/>
            </a:endParaRPr>
          </a:p>
          <a:p>
            <a:pPr algn="just" marL="611505">
              <a:lnSpc>
                <a:spcPts val="2735"/>
              </a:lnSpc>
            </a:pPr>
            <a:r>
              <a:rPr dirty="0" sz="2400">
                <a:latin typeface="Palatino Linotype"/>
                <a:cs typeface="Palatino Linotype"/>
              </a:rPr>
              <a:t>item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 spc="-25">
                <a:latin typeface="Palatino Linotype"/>
                <a:cs typeface="Palatino Linotype"/>
              </a:rPr>
              <a:t>X.</a:t>
            </a:r>
            <a:endParaRPr sz="2400">
              <a:latin typeface="Palatino Linotype"/>
              <a:cs typeface="Palatino Linotype"/>
            </a:endParaRPr>
          </a:p>
          <a:p>
            <a:pPr algn="just" marL="610235" marR="10160" indent="-598170">
              <a:lnSpc>
                <a:spcPts val="2590"/>
              </a:lnSpc>
              <a:spcBef>
                <a:spcPts val="640"/>
              </a:spcBef>
              <a:buClr>
                <a:srgbClr val="FF0000"/>
              </a:buClr>
              <a:buChar char="•"/>
              <a:tabLst>
                <a:tab pos="611505" algn="l"/>
              </a:tabLst>
            </a:pPr>
            <a:r>
              <a:rPr dirty="0" sz="2400">
                <a:latin typeface="Palatino Linotype"/>
                <a:cs typeface="Palatino Linotype"/>
              </a:rPr>
              <a:t>Copy</a:t>
            </a:r>
            <a:r>
              <a:rPr dirty="0" sz="2400" spc="6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that</a:t>
            </a:r>
            <a:r>
              <a:rPr dirty="0" sz="2400" spc="8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disk</a:t>
            </a:r>
            <a:r>
              <a:rPr dirty="0" sz="2400" spc="7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block</a:t>
            </a:r>
            <a:r>
              <a:rPr dirty="0" sz="2400" spc="7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into</a:t>
            </a:r>
            <a:r>
              <a:rPr dirty="0" sz="2400" spc="7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</a:t>
            </a:r>
            <a:r>
              <a:rPr dirty="0" sz="2400" spc="7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buffer</a:t>
            </a:r>
            <a:r>
              <a:rPr dirty="0" sz="2400" spc="7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in</a:t>
            </a:r>
            <a:r>
              <a:rPr dirty="0" sz="2400" spc="7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main</a:t>
            </a:r>
            <a:r>
              <a:rPr dirty="0" sz="2400" spc="80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memory </a:t>
            </a:r>
            <a:r>
              <a:rPr dirty="0" sz="2400" spc="-10">
                <a:latin typeface="Palatino Linotype"/>
                <a:cs typeface="Palatino Linotype"/>
              </a:rPr>
              <a:t>	</a:t>
            </a:r>
            <a:r>
              <a:rPr dirty="0" sz="2400">
                <a:latin typeface="Palatino Linotype"/>
                <a:cs typeface="Palatino Linotype"/>
              </a:rPr>
              <a:t>(if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it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is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not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already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in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some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main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memory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buffer).</a:t>
            </a:r>
            <a:endParaRPr sz="2400">
              <a:latin typeface="Palatino Linotype"/>
              <a:cs typeface="Palatino Linotype"/>
            </a:endParaRPr>
          </a:p>
          <a:p>
            <a:pPr algn="just" marL="611505" indent="-598805">
              <a:lnSpc>
                <a:spcPts val="2735"/>
              </a:lnSpc>
              <a:spcBef>
                <a:spcPts val="280"/>
              </a:spcBef>
              <a:buClr>
                <a:srgbClr val="FF0000"/>
              </a:buClr>
              <a:buChar char="•"/>
              <a:tabLst>
                <a:tab pos="611505" algn="l"/>
              </a:tabLst>
            </a:pPr>
            <a:r>
              <a:rPr dirty="0" sz="2400">
                <a:latin typeface="Palatino Linotype"/>
                <a:cs typeface="Palatino Linotype"/>
              </a:rPr>
              <a:t>Copy</a:t>
            </a:r>
            <a:r>
              <a:rPr dirty="0" sz="2400" spc="28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item</a:t>
            </a:r>
            <a:r>
              <a:rPr dirty="0" sz="2400" spc="32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X</a:t>
            </a:r>
            <a:r>
              <a:rPr dirty="0" sz="2400" spc="30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from</a:t>
            </a:r>
            <a:r>
              <a:rPr dirty="0" sz="2400" spc="30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the</a:t>
            </a:r>
            <a:r>
              <a:rPr dirty="0" sz="2400" spc="31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program</a:t>
            </a:r>
            <a:r>
              <a:rPr dirty="0" sz="2400" spc="30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variable</a:t>
            </a:r>
            <a:r>
              <a:rPr dirty="0" sz="2400" spc="29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named</a:t>
            </a:r>
            <a:r>
              <a:rPr dirty="0" sz="2400" spc="310">
                <a:latin typeface="Palatino Linotype"/>
                <a:cs typeface="Palatino Linotype"/>
              </a:rPr>
              <a:t> </a:t>
            </a:r>
            <a:r>
              <a:rPr dirty="0" sz="2400" spc="-50">
                <a:latin typeface="Palatino Linotype"/>
                <a:cs typeface="Palatino Linotype"/>
              </a:rPr>
              <a:t>X</a:t>
            </a:r>
            <a:endParaRPr sz="2400">
              <a:latin typeface="Palatino Linotype"/>
              <a:cs typeface="Palatino Linotype"/>
            </a:endParaRPr>
          </a:p>
          <a:p>
            <a:pPr algn="just" marL="611505">
              <a:lnSpc>
                <a:spcPts val="2735"/>
              </a:lnSpc>
            </a:pPr>
            <a:r>
              <a:rPr dirty="0" sz="2400">
                <a:latin typeface="Palatino Linotype"/>
                <a:cs typeface="Palatino Linotype"/>
              </a:rPr>
              <a:t>into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its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correct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location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in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the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buffer.</a:t>
            </a:r>
            <a:endParaRPr sz="2400">
              <a:latin typeface="Palatino Linotype"/>
              <a:cs typeface="Palatino Linotype"/>
            </a:endParaRPr>
          </a:p>
          <a:p>
            <a:pPr algn="just" marL="610235" marR="6985" indent="-598170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buChar char="•"/>
              <a:tabLst>
                <a:tab pos="611505" algn="l"/>
              </a:tabLst>
            </a:pPr>
            <a:r>
              <a:rPr dirty="0" sz="2400">
                <a:latin typeface="Palatino Linotype"/>
                <a:cs typeface="Palatino Linotype"/>
              </a:rPr>
              <a:t>Store</a:t>
            </a:r>
            <a:r>
              <a:rPr dirty="0" sz="2400" spc="5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the</a:t>
            </a:r>
            <a:r>
              <a:rPr dirty="0" sz="2400" spc="5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updated</a:t>
            </a:r>
            <a:r>
              <a:rPr dirty="0" sz="2400" spc="5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block</a:t>
            </a:r>
            <a:r>
              <a:rPr dirty="0" sz="2400" spc="5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from</a:t>
            </a:r>
            <a:r>
              <a:rPr dirty="0" sz="2400" spc="5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the</a:t>
            </a:r>
            <a:r>
              <a:rPr dirty="0" sz="2400" spc="5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buffer</a:t>
            </a:r>
            <a:r>
              <a:rPr dirty="0" sz="2400" spc="5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back</a:t>
            </a:r>
            <a:r>
              <a:rPr dirty="0" sz="2400" spc="545">
                <a:latin typeface="Palatino Linotype"/>
                <a:cs typeface="Palatino Linotype"/>
              </a:rPr>
              <a:t> </a:t>
            </a:r>
            <a:r>
              <a:rPr dirty="0" sz="2400" spc="-25">
                <a:latin typeface="Palatino Linotype"/>
                <a:cs typeface="Palatino Linotype"/>
              </a:rPr>
              <a:t>to </a:t>
            </a:r>
            <a:r>
              <a:rPr dirty="0" sz="2400" spc="-25">
                <a:latin typeface="Palatino Linotype"/>
                <a:cs typeface="Palatino Linotype"/>
              </a:rPr>
              <a:t>	</a:t>
            </a:r>
            <a:r>
              <a:rPr dirty="0" sz="2400">
                <a:latin typeface="Palatino Linotype"/>
                <a:cs typeface="Palatino Linotype"/>
              </a:rPr>
              <a:t>disk</a:t>
            </a:r>
            <a:r>
              <a:rPr dirty="0" sz="2400" spc="30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(either</a:t>
            </a:r>
            <a:r>
              <a:rPr dirty="0" sz="2400" spc="31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immediately</a:t>
            </a:r>
            <a:r>
              <a:rPr dirty="0" sz="2400" spc="31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or</a:t>
            </a:r>
            <a:r>
              <a:rPr dirty="0" sz="2400" spc="32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at</a:t>
            </a:r>
            <a:r>
              <a:rPr dirty="0" sz="2400" spc="32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some</a:t>
            </a:r>
            <a:r>
              <a:rPr dirty="0" sz="2400" spc="32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later</a:t>
            </a:r>
            <a:r>
              <a:rPr dirty="0" sz="2400" spc="32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point</a:t>
            </a:r>
            <a:r>
              <a:rPr dirty="0" sz="2400" spc="310">
                <a:latin typeface="Palatino Linotype"/>
                <a:cs typeface="Palatino Linotype"/>
              </a:rPr>
              <a:t> </a:t>
            </a:r>
            <a:r>
              <a:rPr dirty="0" sz="2400" spc="-25">
                <a:latin typeface="Palatino Linotype"/>
                <a:cs typeface="Palatino Linotype"/>
              </a:rPr>
              <a:t>in </a:t>
            </a:r>
            <a:r>
              <a:rPr dirty="0" sz="2400" spc="-25">
                <a:latin typeface="Palatino Linotype"/>
                <a:cs typeface="Palatino Linotype"/>
              </a:rPr>
              <a:t>	</a:t>
            </a:r>
            <a:r>
              <a:rPr dirty="0" sz="2400" spc="-10">
                <a:latin typeface="Palatino Linotype"/>
                <a:cs typeface="Palatino Linotype"/>
              </a:rPr>
              <a:t>time).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Copyright </a:t>
            </a:r>
            <a:r>
              <a:rPr dirty="0" spc="-260"/>
              <a:t>©</a:t>
            </a:r>
            <a:r>
              <a:rPr dirty="0" spc="-45"/>
              <a:t> </a:t>
            </a:r>
            <a:r>
              <a:rPr dirty="0" spc="-100"/>
              <a:t>2011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35"/>
              <a:t> </a:t>
            </a:r>
            <a:r>
              <a:rPr dirty="0" spc="-20"/>
              <a:t>Education,</a:t>
            </a:r>
            <a:r>
              <a:rPr dirty="0" spc="-25"/>
              <a:t> </a:t>
            </a:r>
            <a:r>
              <a:rPr dirty="0" spc="-55"/>
              <a:t>Inc. </a:t>
            </a:r>
            <a:r>
              <a:rPr dirty="0" spc="-45"/>
              <a:t>Publishing</a:t>
            </a:r>
            <a:r>
              <a:rPr dirty="0" spc="-25"/>
              <a:t> </a:t>
            </a:r>
            <a:r>
              <a:rPr dirty="0" spc="-35"/>
              <a:t>as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25"/>
              <a:t> </a:t>
            </a:r>
            <a:r>
              <a:rPr dirty="0" spc="-30"/>
              <a:t>Addison-</a:t>
            </a:r>
            <a:r>
              <a:rPr dirty="0" spc="-10"/>
              <a:t>Wesley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770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  <a:r>
              <a:rPr dirty="0" spc="-70"/>
              <a:t> </a:t>
            </a:r>
            <a:r>
              <a:rPr dirty="0"/>
              <a:t>to</a:t>
            </a:r>
            <a:r>
              <a:rPr dirty="0" spc="-114"/>
              <a:t> </a:t>
            </a:r>
            <a:r>
              <a:rPr dirty="0" spc="-10"/>
              <a:t>Transaction</a:t>
            </a:r>
            <a:r>
              <a:rPr dirty="0" spc="-100"/>
              <a:t> </a:t>
            </a:r>
            <a:r>
              <a:rPr dirty="0"/>
              <a:t>Processing</a:t>
            </a:r>
            <a:r>
              <a:rPr dirty="0" spc="-80"/>
              <a:t> </a:t>
            </a:r>
            <a:r>
              <a:rPr dirty="0" spc="-10"/>
              <a:t>(cont.)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45388" y="1750567"/>
            <a:ext cx="7606665" cy="3580129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611505" marR="5080" indent="-599440">
              <a:lnSpc>
                <a:spcPts val="2590"/>
              </a:lnSpc>
              <a:spcBef>
                <a:spcPts val="425"/>
              </a:spcBef>
              <a:buClr>
                <a:srgbClr val="FF0000"/>
              </a:buClr>
              <a:buFont typeface="Palatino Linotype"/>
              <a:buChar char="•"/>
              <a:tabLst>
                <a:tab pos="611505" algn="l"/>
                <a:tab pos="1665605" algn="l"/>
                <a:tab pos="2378075" algn="l"/>
                <a:tab pos="3235960" algn="l"/>
                <a:tab pos="4155440" algn="l"/>
                <a:tab pos="5186680" algn="l"/>
                <a:tab pos="5879465" algn="l"/>
                <a:tab pos="7328534" algn="l"/>
              </a:tabLst>
            </a:pPr>
            <a:r>
              <a:rPr dirty="0" sz="2400" spc="-10">
                <a:latin typeface="Palatino Linotype"/>
                <a:cs typeface="Palatino Linotype"/>
              </a:rPr>
              <a:t>Figure</a:t>
            </a:r>
            <a:r>
              <a:rPr dirty="0" sz="2400">
                <a:latin typeface="Palatino Linotype"/>
                <a:cs typeface="Palatino Linotype"/>
              </a:rPr>
              <a:t>	</a:t>
            </a:r>
            <a:r>
              <a:rPr dirty="0" sz="2400" spc="-20">
                <a:latin typeface="Palatino Linotype"/>
                <a:cs typeface="Palatino Linotype"/>
              </a:rPr>
              <a:t>21.2</a:t>
            </a:r>
            <a:r>
              <a:rPr dirty="0" sz="2400">
                <a:latin typeface="Palatino Linotype"/>
                <a:cs typeface="Palatino Linotype"/>
              </a:rPr>
              <a:t>	</a:t>
            </a:r>
            <a:r>
              <a:rPr dirty="0" sz="2400" spc="-10">
                <a:latin typeface="Palatino Linotype"/>
                <a:cs typeface="Palatino Linotype"/>
              </a:rPr>
              <a:t>(next</a:t>
            </a:r>
            <a:r>
              <a:rPr dirty="0" sz="2400">
                <a:latin typeface="Palatino Linotype"/>
                <a:cs typeface="Palatino Linotype"/>
              </a:rPr>
              <a:t>	</a:t>
            </a:r>
            <a:r>
              <a:rPr dirty="0" sz="2400" spc="-10">
                <a:latin typeface="Palatino Linotype"/>
                <a:cs typeface="Palatino Linotype"/>
              </a:rPr>
              <a:t>slide)</a:t>
            </a:r>
            <a:r>
              <a:rPr dirty="0" sz="2400">
                <a:latin typeface="Palatino Linotype"/>
                <a:cs typeface="Palatino Linotype"/>
              </a:rPr>
              <a:t>	</a:t>
            </a:r>
            <a:r>
              <a:rPr dirty="0" sz="2400" spc="-10">
                <a:latin typeface="Palatino Linotype"/>
                <a:cs typeface="Palatino Linotype"/>
              </a:rPr>
              <a:t>shows</a:t>
            </a:r>
            <a:r>
              <a:rPr dirty="0" sz="2400">
                <a:latin typeface="Palatino Linotype"/>
                <a:cs typeface="Palatino Linotype"/>
              </a:rPr>
              <a:t>	</a:t>
            </a:r>
            <a:r>
              <a:rPr dirty="0" sz="2400" spc="-25">
                <a:latin typeface="Palatino Linotype"/>
                <a:cs typeface="Palatino Linotype"/>
              </a:rPr>
              <a:t>two</a:t>
            </a:r>
            <a:r>
              <a:rPr dirty="0" sz="2400">
                <a:latin typeface="Palatino Linotype"/>
                <a:cs typeface="Palatino Linotype"/>
              </a:rPr>
              <a:t>	</a:t>
            </a:r>
            <a:r>
              <a:rPr dirty="0" sz="2400" spc="-10">
                <a:latin typeface="Palatino Linotype"/>
                <a:cs typeface="Palatino Linotype"/>
              </a:rPr>
              <a:t>examples</a:t>
            </a:r>
            <a:r>
              <a:rPr dirty="0" sz="2400">
                <a:latin typeface="Palatino Linotype"/>
                <a:cs typeface="Palatino Linotype"/>
              </a:rPr>
              <a:t>	</a:t>
            </a:r>
            <a:r>
              <a:rPr dirty="0" sz="2400" spc="-40">
                <a:latin typeface="Palatino Linotype"/>
                <a:cs typeface="Palatino Linotype"/>
              </a:rPr>
              <a:t>of </a:t>
            </a:r>
            <a:r>
              <a:rPr dirty="0" sz="2400" spc="-10">
                <a:latin typeface="Palatino Linotype"/>
                <a:cs typeface="Palatino Linotype"/>
              </a:rPr>
              <a:t>transactions</a:t>
            </a:r>
            <a:endParaRPr sz="2400">
              <a:latin typeface="Palatino Linotype"/>
              <a:cs typeface="Palatino Linotype"/>
            </a:endParaRPr>
          </a:p>
          <a:p>
            <a:pPr marL="611505" indent="-598805">
              <a:lnSpc>
                <a:spcPct val="100000"/>
              </a:lnSpc>
              <a:spcBef>
                <a:spcPts val="275"/>
              </a:spcBef>
              <a:buClr>
                <a:srgbClr val="FF0000"/>
              </a:buClr>
              <a:buChar char="•"/>
              <a:tabLst>
                <a:tab pos="611505" algn="l"/>
              </a:tabLst>
            </a:pPr>
            <a:r>
              <a:rPr dirty="0" sz="2400">
                <a:latin typeface="Palatino Linotype"/>
                <a:cs typeface="Palatino Linotype"/>
              </a:rPr>
              <a:t>Notation</a:t>
            </a:r>
            <a:r>
              <a:rPr dirty="0" sz="2400" spc="-1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focuses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on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the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read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and</a:t>
            </a:r>
            <a:r>
              <a:rPr dirty="0" sz="2400" spc="-5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write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operations</a:t>
            </a:r>
            <a:endParaRPr sz="2400">
              <a:latin typeface="Palatino Linotype"/>
              <a:cs typeface="Palatino Linotype"/>
            </a:endParaRPr>
          </a:p>
          <a:p>
            <a:pPr marL="611505" indent="-598805">
              <a:lnSpc>
                <a:spcPct val="100000"/>
              </a:lnSpc>
              <a:spcBef>
                <a:spcPts val="315"/>
              </a:spcBef>
              <a:buClr>
                <a:srgbClr val="FF0000"/>
              </a:buClr>
              <a:buChar char="•"/>
              <a:tabLst>
                <a:tab pos="611505" algn="l"/>
              </a:tabLst>
            </a:pPr>
            <a:r>
              <a:rPr dirty="0" sz="2400">
                <a:latin typeface="Palatino Linotype"/>
                <a:cs typeface="Palatino Linotype"/>
              </a:rPr>
              <a:t>Can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also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write</a:t>
            </a:r>
            <a:r>
              <a:rPr dirty="0" sz="2400" spc="-4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in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shorthand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notation:</a:t>
            </a:r>
            <a:endParaRPr sz="2400">
              <a:latin typeface="Palatino Linotype"/>
              <a:cs typeface="Palatino Linotype"/>
            </a:endParaRPr>
          </a:p>
          <a:p>
            <a:pPr marL="916305">
              <a:lnSpc>
                <a:spcPct val="100000"/>
              </a:lnSpc>
              <a:spcBef>
                <a:spcPts val="700"/>
              </a:spcBef>
              <a:tabLst>
                <a:tab pos="1478280" algn="l"/>
              </a:tabLst>
            </a:pPr>
            <a:r>
              <a:rPr dirty="0" sz="2400" spc="-50">
                <a:latin typeface="Times New Roman"/>
                <a:cs typeface="Times New Roman"/>
              </a:rPr>
              <a:t>–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Palatino Linotype"/>
                <a:cs typeface="Palatino Linotype"/>
              </a:rPr>
              <a:t>T1: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b1;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r1(X);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w1(X);</a:t>
            </a:r>
            <a:r>
              <a:rPr dirty="0" sz="2400" spc="-2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r1(Y);</a:t>
            </a:r>
            <a:r>
              <a:rPr dirty="0" sz="2400" spc="-4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w1(Y);</a:t>
            </a:r>
            <a:r>
              <a:rPr dirty="0" sz="2400" spc="-30">
                <a:latin typeface="Palatino Linotype"/>
                <a:cs typeface="Palatino Linotype"/>
              </a:rPr>
              <a:t> </a:t>
            </a:r>
            <a:r>
              <a:rPr dirty="0" sz="2400" spc="-25">
                <a:latin typeface="Palatino Linotype"/>
                <a:cs typeface="Palatino Linotype"/>
              </a:rPr>
              <a:t>e1;</a:t>
            </a:r>
            <a:endParaRPr sz="2400">
              <a:latin typeface="Palatino Linotype"/>
              <a:cs typeface="Palatino Linotype"/>
            </a:endParaRPr>
          </a:p>
          <a:p>
            <a:pPr marL="916305">
              <a:lnSpc>
                <a:spcPct val="100000"/>
              </a:lnSpc>
              <a:spcBef>
                <a:spcPts val="695"/>
              </a:spcBef>
              <a:tabLst>
                <a:tab pos="1478280" algn="l"/>
              </a:tabLst>
            </a:pPr>
            <a:r>
              <a:rPr dirty="0" sz="2400" spc="-50">
                <a:latin typeface="Times New Roman"/>
                <a:cs typeface="Times New Roman"/>
              </a:rPr>
              <a:t>–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Palatino Linotype"/>
                <a:cs typeface="Palatino Linotype"/>
              </a:rPr>
              <a:t>T2:</a:t>
            </a:r>
            <a:r>
              <a:rPr dirty="0" sz="2400" spc="-1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b2;</a:t>
            </a:r>
            <a:r>
              <a:rPr dirty="0" sz="2400" spc="-2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r2(Y);</a:t>
            </a:r>
            <a:r>
              <a:rPr dirty="0" sz="2400" spc="-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w2(Y);</a:t>
            </a:r>
            <a:r>
              <a:rPr dirty="0" sz="2400" spc="-10">
                <a:latin typeface="Palatino Linotype"/>
                <a:cs typeface="Palatino Linotype"/>
              </a:rPr>
              <a:t> </a:t>
            </a:r>
            <a:r>
              <a:rPr dirty="0" sz="2400" spc="-25">
                <a:latin typeface="Palatino Linotype"/>
                <a:cs typeface="Palatino Linotype"/>
              </a:rPr>
              <a:t>e2;</a:t>
            </a:r>
            <a:endParaRPr sz="2400">
              <a:latin typeface="Palatino Linotype"/>
              <a:cs typeface="Palatino Linotype"/>
            </a:endParaRPr>
          </a:p>
          <a:p>
            <a:pPr marL="611505" marR="5080" indent="-599440">
              <a:lnSpc>
                <a:spcPts val="2590"/>
              </a:lnSpc>
              <a:spcBef>
                <a:spcPts val="640"/>
              </a:spcBef>
              <a:buClr>
                <a:srgbClr val="FF0000"/>
              </a:buClr>
              <a:buChar char="•"/>
              <a:tabLst>
                <a:tab pos="611505" algn="l"/>
              </a:tabLst>
            </a:pPr>
            <a:r>
              <a:rPr dirty="0" sz="2400">
                <a:latin typeface="Palatino Linotype"/>
                <a:cs typeface="Palatino Linotype"/>
              </a:rPr>
              <a:t>bi</a:t>
            </a:r>
            <a:r>
              <a:rPr dirty="0" sz="2400" spc="6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and</a:t>
            </a:r>
            <a:r>
              <a:rPr dirty="0" sz="2400" spc="6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ei</a:t>
            </a:r>
            <a:r>
              <a:rPr dirty="0" sz="2400" spc="8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specify</a:t>
            </a:r>
            <a:r>
              <a:rPr dirty="0" sz="2400" spc="6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transaction</a:t>
            </a:r>
            <a:r>
              <a:rPr dirty="0" sz="2400" spc="6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boundaries</a:t>
            </a:r>
            <a:r>
              <a:rPr dirty="0" sz="2400" spc="7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(begin</a:t>
            </a:r>
            <a:r>
              <a:rPr dirty="0" sz="2400" spc="75">
                <a:latin typeface="Palatino Linotype"/>
                <a:cs typeface="Palatino Linotype"/>
              </a:rPr>
              <a:t> </a:t>
            </a:r>
            <a:r>
              <a:rPr dirty="0" sz="2400" spc="-25">
                <a:latin typeface="Palatino Linotype"/>
                <a:cs typeface="Palatino Linotype"/>
              </a:rPr>
              <a:t>and </a:t>
            </a:r>
            <a:r>
              <a:rPr dirty="0" sz="2400" spc="-20">
                <a:latin typeface="Palatino Linotype"/>
                <a:cs typeface="Palatino Linotype"/>
              </a:rPr>
              <a:t>end)</a:t>
            </a:r>
            <a:endParaRPr sz="2400">
              <a:latin typeface="Palatino Linotype"/>
              <a:cs typeface="Palatino Linotype"/>
            </a:endParaRPr>
          </a:p>
          <a:p>
            <a:pPr marL="611505" indent="-598805">
              <a:lnSpc>
                <a:spcPct val="100000"/>
              </a:lnSpc>
              <a:spcBef>
                <a:spcPts val="280"/>
              </a:spcBef>
              <a:buClr>
                <a:srgbClr val="FF0000"/>
              </a:buClr>
              <a:buChar char="•"/>
              <a:tabLst>
                <a:tab pos="611505" algn="l"/>
              </a:tabLst>
            </a:pPr>
            <a:r>
              <a:rPr dirty="0" sz="2400">
                <a:latin typeface="Palatino Linotype"/>
                <a:cs typeface="Palatino Linotype"/>
              </a:rPr>
              <a:t>i</a:t>
            </a:r>
            <a:r>
              <a:rPr dirty="0" sz="2400" spc="-7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specifies</a:t>
            </a:r>
            <a:r>
              <a:rPr dirty="0" sz="2400" spc="-8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a</a:t>
            </a:r>
            <a:r>
              <a:rPr dirty="0" sz="2400" spc="-6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unique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transaction</a:t>
            </a:r>
            <a:r>
              <a:rPr dirty="0" sz="2400" spc="-35">
                <a:latin typeface="Palatino Linotype"/>
                <a:cs typeface="Palatino Linotype"/>
              </a:rPr>
              <a:t> </a:t>
            </a:r>
            <a:r>
              <a:rPr dirty="0" sz="2400">
                <a:latin typeface="Palatino Linotype"/>
                <a:cs typeface="Palatino Linotype"/>
              </a:rPr>
              <a:t>identifier</a:t>
            </a:r>
            <a:r>
              <a:rPr dirty="0" sz="2400" spc="-50">
                <a:latin typeface="Palatino Linotype"/>
                <a:cs typeface="Palatino Linotype"/>
              </a:rPr>
              <a:t> </a:t>
            </a:r>
            <a:r>
              <a:rPr dirty="0" sz="2400" spc="-10">
                <a:latin typeface="Palatino Linotype"/>
                <a:cs typeface="Palatino Linotype"/>
              </a:rPr>
              <a:t>(TId)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Copyright </a:t>
            </a:r>
            <a:r>
              <a:rPr dirty="0" spc="-260"/>
              <a:t>©</a:t>
            </a:r>
            <a:r>
              <a:rPr dirty="0" spc="-45"/>
              <a:t> </a:t>
            </a:r>
            <a:r>
              <a:rPr dirty="0" spc="-100"/>
              <a:t>2011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35"/>
              <a:t> </a:t>
            </a:r>
            <a:r>
              <a:rPr dirty="0" spc="-20"/>
              <a:t>Education,</a:t>
            </a:r>
            <a:r>
              <a:rPr dirty="0" spc="-25"/>
              <a:t> </a:t>
            </a:r>
            <a:r>
              <a:rPr dirty="0" spc="-55"/>
              <a:t>Inc. </a:t>
            </a:r>
            <a:r>
              <a:rPr dirty="0" spc="-45"/>
              <a:t>Publishing</a:t>
            </a:r>
            <a:r>
              <a:rPr dirty="0" spc="-25"/>
              <a:t> </a:t>
            </a:r>
            <a:r>
              <a:rPr dirty="0" spc="-35"/>
              <a:t>as</a:t>
            </a:r>
            <a:r>
              <a:rPr dirty="0" spc="-40"/>
              <a:t> </a:t>
            </a:r>
            <a:r>
              <a:rPr dirty="0" spc="-30"/>
              <a:t>Pearson</a:t>
            </a:r>
            <a:r>
              <a:rPr dirty="0" spc="-25"/>
              <a:t> </a:t>
            </a:r>
            <a:r>
              <a:rPr dirty="0" spc="-30"/>
              <a:t>Addison-</a:t>
            </a:r>
            <a:r>
              <a:rPr dirty="0" spc="-10"/>
              <a:t>Wesley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7705" rIns="0" bIns="0" rtlCol="0" vert="horz">
            <a:spAutoFit/>
          </a:bodyPr>
          <a:lstStyle/>
          <a:p>
            <a:pPr marL="2238375">
              <a:lnSpc>
                <a:spcPct val="100000"/>
              </a:lnSpc>
              <a:spcBef>
                <a:spcPts val="105"/>
              </a:spcBef>
            </a:pPr>
            <a:r>
              <a:rPr dirty="0"/>
              <a:t>Transaction</a:t>
            </a:r>
            <a:r>
              <a:rPr dirty="0" spc="-215"/>
              <a:t> </a:t>
            </a:r>
            <a:r>
              <a:rPr dirty="0" spc="-10"/>
              <a:t>Notation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2023-12-14T18:01:18Z</dcterms:created>
  <dcterms:modified xsi:type="dcterms:W3CDTF">2023-12-14T18:01:18Z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2023-12-13T00:00:00Z</vt:filetime>
  </property>
  <property fmtid="{D5CDD505-2E9C-101B-9397-08002B2CF9AE}" pid="3" name="LastSaved">
    <vt:filetime>2023-12-14T00:00:00Z</vt:filetime>
  </property>
  <property fmtid="{D5CDD505-2E9C-101B-9397-08002B2CF9AE}" pid="4" name="Producer">
    <vt:lpwstr>Foxit PDF Creator Version 10.1.1.3539</vt:lpwstr>
  </property>
</Properties>
</file>