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09A250-FF31-4206-8172-F9D3106AACB1}" type="datetimeFigureOut">
              <a:rPr lang="en-US" dirty="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09A250-FF31-4206-8172-F9D3106AACB1}" type="datetimeFigureOut">
              <a:rPr lang="en-US" dirty="0"/>
              <a:t>12/16/2023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12/16/2023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509A250-FF31-4206-8172-F9D3106AACB1}" type="datetimeFigureOut">
              <a:rPr lang="en-US" dirty="0"/>
              <a:t>12/16/2023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mc:AlternateContent xmlns:mc="http://schemas.openxmlformats.org/markup-compatibility/2006" xmlns:p14="http://schemas.microsoft.com/office/powerpoint/2010/main">
    <mc:Choice Requires="p14">
      <p:transition p14:dur="0"/>
    </mc:Choice>
    <mc:Fallback xmlns="">
      <p:transition/>
    </mc:Fallback>
  </mc:AlternateConten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909" y="399245"/>
            <a:ext cx="10277341" cy="2600851"/>
          </a:xfrm>
        </p:spPr>
        <p:txBody>
          <a:bodyPr/>
          <a:lstStyle/>
          <a:p>
            <a:r>
              <a:rPr lang="en-IN" sz="4800" b="1" dirty="0" smtClean="0">
                <a:solidFill>
                  <a:srgbClr val="FFC000"/>
                </a:solidFill>
              </a:rPr>
              <a:t>Cartesian Product Operation in Relational Algebra</a:t>
            </a:r>
            <a:br>
              <a:rPr lang="en-IN" sz="4800" b="1" dirty="0" smtClean="0">
                <a:solidFill>
                  <a:srgbClr val="FFC000"/>
                </a:solidFill>
              </a:rPr>
            </a:br>
            <a:endParaRPr lang="en-IN" sz="4800" dirty="0">
              <a:solidFill>
                <a:srgbClr val="FFC000"/>
              </a:solidFill>
            </a:endParaRPr>
          </a:p>
        </p:txBody>
      </p:sp>
      <p:sp>
        <p:nvSpPr>
          <p:cNvPr id="3" name="Subtitle 2"/>
          <p:cNvSpPr>
            <a:spLocks noGrp="1"/>
          </p:cNvSpPr>
          <p:nvPr>
            <p:ph type="subTitle" idx="1"/>
          </p:nvPr>
        </p:nvSpPr>
        <p:spPr>
          <a:xfrm>
            <a:off x="536768" y="3000096"/>
            <a:ext cx="10281485" cy="2099255"/>
          </a:xfrm>
        </p:spPr>
        <p:txBody>
          <a:bodyPr>
            <a:noAutofit/>
          </a:bodyPr>
          <a:lstStyle/>
          <a:p>
            <a:r>
              <a:rPr lang="en-US" sz="4000" b="1" dirty="0" smtClean="0"/>
              <a:t>Today we discuss the Cartesian product operation on relational algebra</a:t>
            </a:r>
            <a:endParaRPr lang="en-IN" sz="4000" b="1" dirty="0"/>
          </a:p>
        </p:txBody>
      </p:sp>
    </p:spTree>
    <p:extLst>
      <p:ext uri="{BB962C8B-B14F-4D97-AF65-F5344CB8AC3E}">
        <p14:creationId xmlns:p14="http://schemas.microsoft.com/office/powerpoint/2010/main" val="13288611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949" y="901522"/>
            <a:ext cx="8825658" cy="1854558"/>
          </a:xfrm>
        </p:spPr>
        <p:txBody>
          <a:bodyPr/>
          <a:lstStyle/>
          <a:p>
            <a:r>
              <a:rPr lang="en-US" sz="2800" b="1" dirty="0" smtClean="0">
                <a:solidFill>
                  <a:schemeClr val="accent6"/>
                </a:solidFill>
              </a:rPr>
              <a:t>Here we discuses how can we apply CARTESIAN PRODUCT on two relations</a:t>
            </a:r>
            <a:br>
              <a:rPr lang="en-US" sz="2800" b="1" dirty="0" smtClean="0">
                <a:solidFill>
                  <a:schemeClr val="accent6"/>
                </a:solidFill>
              </a:rPr>
            </a:br>
            <a:r>
              <a:rPr lang="en-US" sz="2800" b="1" dirty="0">
                <a:solidFill>
                  <a:schemeClr val="accent6"/>
                </a:solidFill>
              </a:rPr>
              <a:t/>
            </a:r>
            <a:br>
              <a:rPr lang="en-US" sz="2800" b="1" dirty="0">
                <a:solidFill>
                  <a:schemeClr val="accent6"/>
                </a:solidFill>
              </a:rPr>
            </a:br>
            <a:endParaRPr lang="en-IN" sz="2800" b="1" dirty="0">
              <a:solidFill>
                <a:schemeClr val="accent6"/>
              </a:solidFill>
            </a:endParaRPr>
          </a:p>
        </p:txBody>
      </p:sp>
      <p:sp>
        <p:nvSpPr>
          <p:cNvPr id="3" name="Subtitle 2"/>
          <p:cNvSpPr>
            <a:spLocks noGrp="1"/>
          </p:cNvSpPr>
          <p:nvPr>
            <p:ph type="subTitle" idx="1"/>
          </p:nvPr>
        </p:nvSpPr>
        <p:spPr>
          <a:xfrm>
            <a:off x="485254" y="2325369"/>
            <a:ext cx="8825658" cy="2491329"/>
          </a:xfrm>
        </p:spPr>
        <p:txBody>
          <a:bodyPr>
            <a:normAutofit fontScale="92500" lnSpcReduction="10000"/>
          </a:bodyPr>
          <a:lstStyle/>
          <a:p>
            <a:r>
              <a:rPr lang="en-US" b="1" dirty="0">
                <a:solidFill>
                  <a:schemeClr val="accent1">
                    <a:lumMod val="60000"/>
                    <a:lumOff val="40000"/>
                  </a:schemeClr>
                </a:solidFill>
                <a:effectLst>
                  <a:outerShdw blurRad="38100" dist="38100" dir="2700000" algn="tl">
                    <a:srgbClr val="000000">
                      <a:alpha val="43137"/>
                    </a:srgbClr>
                  </a:outerShdw>
                </a:effectLst>
              </a:rPr>
              <a:t>On applying CARTESIAN PRODUCT on two relations that is on two sets of tuples, it will take every tuple one by one from the left set(relation) and will pair it up with all the tuples in the right set(relation</a:t>
            </a:r>
            <a:r>
              <a:rPr lang="en-US" b="1" dirty="0" smtClean="0">
                <a:solidFill>
                  <a:schemeClr val="accent1">
                    <a:lumMod val="60000"/>
                    <a:lumOff val="40000"/>
                  </a:schemeClr>
                </a:solidFill>
                <a:effectLst>
                  <a:outerShdw blurRad="38100" dist="38100" dir="2700000" algn="tl">
                    <a:srgbClr val="000000">
                      <a:alpha val="43137"/>
                    </a:srgbClr>
                  </a:outerShdw>
                </a:effectLst>
              </a:rPr>
              <a:t>).</a:t>
            </a:r>
          </a:p>
          <a:p>
            <a:endParaRPr lang="en-US" b="1" dirty="0" smtClean="0">
              <a:solidFill>
                <a:schemeClr val="accent1">
                  <a:lumMod val="60000"/>
                  <a:lumOff val="40000"/>
                </a:schemeClr>
              </a:solidFill>
              <a:effectLst>
                <a:outerShdw blurRad="38100" dist="38100" dir="2700000" algn="tl">
                  <a:srgbClr val="000000">
                    <a:alpha val="43137"/>
                  </a:srgbClr>
                </a:outerShdw>
              </a:effectLst>
            </a:endParaRPr>
          </a:p>
          <a:p>
            <a:r>
              <a:rPr lang="en-US" b="1" dirty="0">
                <a:effectLst>
                  <a:outerShdw blurRad="38100" dist="38100" dir="2700000" algn="tl">
                    <a:srgbClr val="000000">
                      <a:alpha val="43137"/>
                    </a:srgbClr>
                  </a:outerShdw>
                </a:effectLst>
              </a:rPr>
              <a:t>So, the CROSS PRODUCT of two relation A(R1, R2, R3, …, </a:t>
            </a:r>
            <a:r>
              <a:rPr lang="en-US" b="1" dirty="0" err="1">
                <a:effectLst>
                  <a:outerShdw blurRad="38100" dist="38100" dir="2700000" algn="tl">
                    <a:srgbClr val="000000">
                      <a:alpha val="43137"/>
                    </a:srgbClr>
                  </a:outerShdw>
                </a:effectLst>
              </a:rPr>
              <a:t>Rp</a:t>
            </a:r>
            <a:r>
              <a:rPr lang="en-US" b="1" dirty="0">
                <a:effectLst>
                  <a:outerShdw blurRad="38100" dist="38100" dir="2700000" algn="tl">
                    <a:srgbClr val="000000">
                      <a:alpha val="43137"/>
                    </a:srgbClr>
                  </a:outerShdw>
                </a:effectLst>
              </a:rPr>
              <a:t>) with degree p, and B(S1, S2, S3, …, </a:t>
            </a:r>
            <a:r>
              <a:rPr lang="en-US" b="1" dirty="0" err="1">
                <a:effectLst>
                  <a:outerShdw blurRad="38100" dist="38100" dir="2700000" algn="tl">
                    <a:srgbClr val="000000">
                      <a:alpha val="43137"/>
                    </a:srgbClr>
                  </a:outerShdw>
                </a:effectLst>
              </a:rPr>
              <a:t>Sn</a:t>
            </a:r>
            <a:r>
              <a:rPr lang="en-US" b="1" dirty="0">
                <a:effectLst>
                  <a:outerShdw blurRad="38100" dist="38100" dir="2700000" algn="tl">
                    <a:srgbClr val="000000">
                      <a:alpha val="43137"/>
                    </a:srgbClr>
                  </a:outerShdw>
                </a:effectLst>
              </a:rPr>
              <a:t>) with degree n, is a relation C(R1, R2, R3, …, </a:t>
            </a:r>
            <a:r>
              <a:rPr lang="en-US" b="1" dirty="0" err="1">
                <a:effectLst>
                  <a:outerShdw blurRad="38100" dist="38100" dir="2700000" algn="tl">
                    <a:srgbClr val="000000">
                      <a:alpha val="43137"/>
                    </a:srgbClr>
                  </a:outerShdw>
                </a:effectLst>
              </a:rPr>
              <a:t>Rp</a:t>
            </a:r>
            <a:r>
              <a:rPr lang="en-US" b="1" dirty="0">
                <a:effectLst>
                  <a:outerShdw blurRad="38100" dist="38100" dir="2700000" algn="tl">
                    <a:srgbClr val="000000">
                      <a:alpha val="43137"/>
                    </a:srgbClr>
                  </a:outerShdw>
                </a:effectLst>
              </a:rPr>
              <a:t>, S1, S2, S3, …, </a:t>
            </a:r>
            <a:r>
              <a:rPr lang="en-US" b="1" dirty="0" err="1">
                <a:effectLst>
                  <a:outerShdw blurRad="38100" dist="38100" dir="2700000" algn="tl">
                    <a:srgbClr val="000000">
                      <a:alpha val="43137"/>
                    </a:srgbClr>
                  </a:outerShdw>
                </a:effectLst>
              </a:rPr>
              <a:t>Sn</a:t>
            </a:r>
            <a:r>
              <a:rPr lang="en-US" b="1" dirty="0">
                <a:effectLst>
                  <a:outerShdw blurRad="38100" dist="38100" dir="2700000" algn="tl">
                    <a:srgbClr val="000000">
                      <a:alpha val="43137"/>
                    </a:srgbClr>
                  </a:outerShdw>
                </a:effectLst>
              </a:rPr>
              <a:t>) with degree p + n attributes</a:t>
            </a:r>
            <a:r>
              <a:rPr lang="en-US" b="1" dirty="0" smtClean="0">
                <a:effectLst>
                  <a:outerShdw blurRad="38100" dist="38100" dir="2700000" algn="tl">
                    <a:srgbClr val="000000">
                      <a:alpha val="43137"/>
                    </a:srgbClr>
                  </a:outerShdw>
                </a:effectLst>
              </a:rPr>
              <a:t>.</a:t>
            </a:r>
            <a:endParaRPr lang="en-US" b="1" dirty="0">
              <a:solidFill>
                <a:schemeClr val="accent1">
                  <a:lumMod val="60000"/>
                  <a:lumOff val="4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325880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7578" y="469005"/>
            <a:ext cx="9838945" cy="2428741"/>
          </a:xfrm>
        </p:spPr>
        <p:txBody>
          <a:bodyPr/>
          <a:lstStyle/>
          <a:p>
            <a:r>
              <a:rPr lang="en-US" sz="3600" b="1" dirty="0" smtClean="0">
                <a:solidFill>
                  <a:schemeClr val="accent1">
                    <a:lumMod val="60000"/>
                    <a:lumOff val="40000"/>
                  </a:schemeClr>
                </a:solidFill>
                <a:effectLst>
                  <a:outerShdw blurRad="38100" dist="38100" dir="2700000" algn="tl">
                    <a:srgbClr val="000000">
                      <a:alpha val="43137"/>
                    </a:srgbClr>
                  </a:outerShdw>
                </a:effectLst>
              </a:rPr>
              <a:t>Now we </a:t>
            </a:r>
            <a:r>
              <a:rPr lang="en-US" sz="3600" b="1" dirty="0">
                <a:solidFill>
                  <a:schemeClr val="accent1">
                    <a:lumMod val="60000"/>
                    <a:lumOff val="40000"/>
                  </a:schemeClr>
                </a:solidFill>
                <a:effectLst>
                  <a:outerShdw blurRad="38100" dist="38100" dir="2700000" algn="tl">
                    <a:srgbClr val="000000">
                      <a:alpha val="43137"/>
                    </a:srgbClr>
                  </a:outerShdw>
                </a:effectLst>
              </a:rPr>
              <a:t>discuss </a:t>
            </a:r>
            <a:r>
              <a:rPr lang="en-US" sz="3600" b="1" dirty="0" smtClean="0">
                <a:solidFill>
                  <a:schemeClr val="accent1">
                    <a:lumMod val="60000"/>
                    <a:lumOff val="40000"/>
                  </a:schemeClr>
                </a:solidFill>
                <a:effectLst>
                  <a:outerShdw blurRad="38100" dist="38100" dir="2700000" algn="tl">
                    <a:srgbClr val="000000">
                      <a:alpha val="43137"/>
                    </a:srgbClr>
                  </a:outerShdw>
                </a:effectLst>
              </a:rPr>
              <a:t>one </a:t>
            </a:r>
            <a:r>
              <a:rPr lang="en-US" sz="3600" b="1" dirty="0" smtClean="0">
                <a:solidFill>
                  <a:schemeClr val="accent1">
                    <a:lumMod val="60000"/>
                    <a:lumOff val="40000"/>
                  </a:schemeClr>
                </a:solidFill>
                <a:effectLst>
                  <a:outerShdw blurRad="38100" dist="38100" dir="2700000" algn="tl">
                    <a:srgbClr val="000000">
                      <a:alpha val="43137"/>
                    </a:srgbClr>
                  </a:outerShdw>
                </a:effectLst>
              </a:rPr>
              <a:t>example </a:t>
            </a:r>
            <a:r>
              <a:rPr lang="en-US" sz="3600" b="1" dirty="0">
                <a:solidFill>
                  <a:schemeClr val="accent1">
                    <a:lumMod val="60000"/>
                    <a:lumOff val="40000"/>
                  </a:schemeClr>
                </a:solidFill>
                <a:effectLst>
                  <a:outerShdw blurRad="38100" dist="38100" dir="2700000" algn="tl">
                    <a:srgbClr val="000000">
                      <a:alpha val="43137"/>
                    </a:srgbClr>
                  </a:outerShdw>
                </a:effectLst>
              </a:rPr>
              <a:t>of Cartesian product for better </a:t>
            </a:r>
            <a:r>
              <a:rPr lang="en-US" sz="3600" b="1" dirty="0" smtClean="0">
                <a:solidFill>
                  <a:schemeClr val="accent1">
                    <a:lumMod val="60000"/>
                    <a:lumOff val="40000"/>
                  </a:schemeClr>
                </a:solidFill>
                <a:effectLst>
                  <a:outerShdw blurRad="38100" dist="38100" dir="2700000" algn="tl">
                    <a:srgbClr val="000000">
                      <a:alpha val="43137"/>
                    </a:srgbClr>
                  </a:outerShdw>
                </a:effectLst>
              </a:rPr>
              <a:t>understanding</a:t>
            </a:r>
            <a:r>
              <a:rPr lang="en-IN" sz="3600" b="1" dirty="0">
                <a:solidFill>
                  <a:schemeClr val="accent1">
                    <a:lumMod val="60000"/>
                    <a:lumOff val="40000"/>
                  </a:schemeClr>
                </a:solidFill>
                <a:effectLst>
                  <a:outerShdw blurRad="38100" dist="38100" dir="2700000" algn="tl">
                    <a:srgbClr val="000000">
                      <a:alpha val="43137"/>
                    </a:srgbClr>
                  </a:outerShdw>
                </a:effectLst>
              </a:rPr>
              <a:t/>
            </a:r>
            <a:br>
              <a:rPr lang="en-IN" sz="3600" b="1" dirty="0">
                <a:solidFill>
                  <a:schemeClr val="accent1">
                    <a:lumMod val="60000"/>
                    <a:lumOff val="40000"/>
                  </a:schemeClr>
                </a:solidFill>
                <a:effectLst>
                  <a:outerShdw blurRad="38100" dist="38100" dir="2700000" algn="tl">
                    <a:srgbClr val="000000">
                      <a:alpha val="43137"/>
                    </a:srgbClr>
                  </a:outerShdw>
                </a:effectLst>
              </a:rPr>
            </a:br>
            <a:r>
              <a:rPr lang="en-IN" sz="3600" dirty="0"/>
              <a:t/>
            </a:r>
            <a:br>
              <a:rPr lang="en-IN" sz="3600" dirty="0"/>
            </a:br>
            <a:endParaRPr lang="en-IN" sz="3600" dirty="0"/>
          </a:p>
        </p:txBody>
      </p:sp>
      <p:sp>
        <p:nvSpPr>
          <p:cNvPr id="3" name="Subtitle 2"/>
          <p:cNvSpPr>
            <a:spLocks noGrp="1"/>
          </p:cNvSpPr>
          <p:nvPr>
            <p:ph type="subTitle" idx="1"/>
          </p:nvPr>
        </p:nvSpPr>
        <p:spPr>
          <a:xfrm>
            <a:off x="257578" y="1956907"/>
            <a:ext cx="11629622" cy="2898428"/>
          </a:xfrm>
        </p:spPr>
        <p:txBody>
          <a:bodyPr>
            <a:normAutofit/>
          </a:bodyPr>
          <a:lstStyle/>
          <a:p>
            <a:r>
              <a:rPr lang="en-US" sz="2800" b="1" dirty="0">
                <a:solidFill>
                  <a:schemeClr val="bg2">
                    <a:lumMod val="40000"/>
                    <a:lumOff val="60000"/>
                  </a:schemeClr>
                </a:solidFill>
                <a:effectLst>
                  <a:outerShdw blurRad="38100" dist="38100" dir="2700000" algn="tl">
                    <a:srgbClr val="000000">
                      <a:alpha val="43137"/>
                    </a:srgbClr>
                  </a:outerShdw>
                </a:effectLst>
              </a:rPr>
              <a:t>Consider two relations </a:t>
            </a:r>
            <a:r>
              <a:rPr lang="en-US" sz="2800" b="1" dirty="0" smtClean="0">
                <a:solidFill>
                  <a:schemeClr val="bg2">
                    <a:lumMod val="40000"/>
                    <a:lumOff val="60000"/>
                  </a:schemeClr>
                </a:solidFill>
                <a:effectLst>
                  <a:outerShdw blurRad="38100" dist="38100" dir="2700000" algn="tl">
                    <a:srgbClr val="000000">
                      <a:alpha val="43137"/>
                    </a:srgbClr>
                  </a:outerShdw>
                </a:effectLst>
              </a:rPr>
              <a:t>S1(Sid, sname ,rating ,age) </a:t>
            </a:r>
            <a:r>
              <a:rPr lang="en-US" sz="2800" b="1" dirty="0">
                <a:solidFill>
                  <a:schemeClr val="bg2">
                    <a:lumMod val="40000"/>
                    <a:lumOff val="60000"/>
                  </a:schemeClr>
                </a:solidFill>
                <a:effectLst>
                  <a:outerShdw blurRad="38100" dist="38100" dir="2700000" algn="tl">
                    <a:srgbClr val="000000">
                      <a:alpha val="43137"/>
                    </a:srgbClr>
                  </a:outerShdw>
                </a:effectLst>
              </a:rPr>
              <a:t>and </a:t>
            </a:r>
            <a:r>
              <a:rPr lang="en-US" sz="2800" b="1" dirty="0" smtClean="0">
                <a:solidFill>
                  <a:schemeClr val="bg2">
                    <a:lumMod val="40000"/>
                    <a:lumOff val="60000"/>
                  </a:schemeClr>
                </a:solidFill>
                <a:effectLst>
                  <a:outerShdw blurRad="38100" dist="38100" dir="2700000" algn="tl">
                    <a:srgbClr val="000000">
                      <a:alpha val="43137"/>
                    </a:srgbClr>
                  </a:outerShdw>
                </a:effectLst>
              </a:rPr>
              <a:t>R1(</a:t>
            </a:r>
            <a:r>
              <a:rPr lang="en-US" sz="2800" b="1" dirty="0" err="1" smtClean="0">
                <a:solidFill>
                  <a:schemeClr val="bg2">
                    <a:lumMod val="40000"/>
                    <a:lumOff val="60000"/>
                  </a:schemeClr>
                </a:solidFill>
                <a:effectLst>
                  <a:outerShdw blurRad="38100" dist="38100" dir="2700000" algn="tl">
                    <a:srgbClr val="000000">
                      <a:alpha val="43137"/>
                    </a:srgbClr>
                  </a:outerShdw>
                </a:effectLst>
              </a:rPr>
              <a:t>sid</a:t>
            </a:r>
            <a:r>
              <a:rPr lang="en-US" sz="2800" b="1" dirty="0" smtClean="0">
                <a:solidFill>
                  <a:schemeClr val="bg2">
                    <a:lumMod val="40000"/>
                    <a:lumOff val="60000"/>
                  </a:schemeClr>
                </a:solidFill>
                <a:effectLst>
                  <a:outerShdw blurRad="38100" dist="38100" dir="2700000" algn="tl">
                    <a:srgbClr val="000000">
                      <a:alpha val="43137"/>
                    </a:srgbClr>
                  </a:outerShdw>
                </a:effectLst>
              </a:rPr>
              <a:t> , bid, day) </a:t>
            </a:r>
            <a:r>
              <a:rPr lang="en-US" sz="2800" b="1" dirty="0">
                <a:solidFill>
                  <a:schemeClr val="bg2">
                    <a:lumMod val="40000"/>
                    <a:lumOff val="60000"/>
                  </a:schemeClr>
                </a:solidFill>
                <a:effectLst>
                  <a:outerShdw blurRad="38100" dist="38100" dir="2700000" algn="tl">
                    <a:srgbClr val="000000">
                      <a:alpha val="43137"/>
                    </a:srgbClr>
                  </a:outerShdw>
                </a:effectLst>
              </a:rPr>
              <a:t>below</a:t>
            </a:r>
            <a:r>
              <a:rPr lang="en-US" sz="2800" b="1" dirty="0" smtClean="0">
                <a:solidFill>
                  <a:schemeClr val="bg2">
                    <a:lumMod val="40000"/>
                    <a:lumOff val="60000"/>
                  </a:schemeClr>
                </a:solidFill>
                <a:effectLst>
                  <a:outerShdw blurRad="38100" dist="38100" dir="2700000" algn="tl">
                    <a:srgbClr val="000000">
                      <a:alpha val="43137"/>
                    </a:srgbClr>
                  </a:outerShdw>
                </a:effectLst>
              </a:rPr>
              <a:t>:</a:t>
            </a:r>
          </a:p>
          <a:p>
            <a:endParaRPr lang="en-US" sz="2800" b="1" dirty="0">
              <a:solidFill>
                <a:schemeClr val="bg2">
                  <a:lumMod val="40000"/>
                  <a:lumOff val="60000"/>
                </a:schemeClr>
              </a:solidFill>
              <a:effectLst>
                <a:outerShdw blurRad="38100" dist="38100" dir="2700000" algn="tl">
                  <a:srgbClr val="000000">
                    <a:alpha val="43137"/>
                  </a:srgbClr>
                </a:outerShdw>
              </a:effectLst>
            </a:endParaRPr>
          </a:p>
          <a:p>
            <a:endParaRPr lang="en-IN" sz="2800" b="1" dirty="0">
              <a:solidFill>
                <a:schemeClr val="bg2">
                  <a:lumMod val="40000"/>
                  <a:lumOff val="60000"/>
                </a:schemeClr>
              </a:solidFill>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566046873"/>
              </p:ext>
            </p:extLst>
          </p:nvPr>
        </p:nvGraphicFramePr>
        <p:xfrm>
          <a:off x="480811" y="3244743"/>
          <a:ext cx="4696240" cy="1483360"/>
        </p:xfrm>
        <a:graphic>
          <a:graphicData uri="http://schemas.openxmlformats.org/drawingml/2006/table">
            <a:tbl>
              <a:tblPr firstRow="1" bandRow="1">
                <a:tableStyleId>{5C22544A-7EE6-4342-B048-85BDC9FD1C3A}</a:tableStyleId>
              </a:tblPr>
              <a:tblGrid>
                <a:gridCol w="1174060"/>
                <a:gridCol w="1174060"/>
                <a:gridCol w="1174060"/>
                <a:gridCol w="1174060"/>
              </a:tblGrid>
              <a:tr h="370840">
                <a:tc>
                  <a:txBody>
                    <a:bodyPr/>
                    <a:lstStyle/>
                    <a:p>
                      <a:r>
                        <a:rPr lang="en-US" dirty="0" smtClean="0"/>
                        <a:t>Sid</a:t>
                      </a:r>
                      <a:endParaRPr lang="en-IN" dirty="0"/>
                    </a:p>
                  </a:txBody>
                  <a:tcPr/>
                </a:tc>
                <a:tc>
                  <a:txBody>
                    <a:bodyPr/>
                    <a:lstStyle/>
                    <a:p>
                      <a:r>
                        <a:rPr lang="en-US" dirty="0" smtClean="0"/>
                        <a:t>Sname</a:t>
                      </a:r>
                      <a:endParaRPr lang="en-IN" dirty="0"/>
                    </a:p>
                  </a:txBody>
                  <a:tcPr/>
                </a:tc>
                <a:tc>
                  <a:txBody>
                    <a:bodyPr/>
                    <a:lstStyle/>
                    <a:p>
                      <a:r>
                        <a:rPr lang="en-US" dirty="0" smtClean="0"/>
                        <a:t>Rating</a:t>
                      </a:r>
                      <a:endParaRPr lang="en-IN" dirty="0"/>
                    </a:p>
                  </a:txBody>
                  <a:tcPr/>
                </a:tc>
                <a:tc>
                  <a:txBody>
                    <a:bodyPr/>
                    <a:lstStyle/>
                    <a:p>
                      <a:r>
                        <a:rPr lang="en-US" dirty="0" smtClean="0"/>
                        <a:t>Age</a:t>
                      </a:r>
                      <a:endParaRPr lang="en-IN" dirty="0"/>
                    </a:p>
                  </a:txBody>
                  <a:tcPr/>
                </a:tc>
              </a:tr>
              <a:tr h="370840">
                <a:tc>
                  <a:txBody>
                    <a:bodyPr/>
                    <a:lstStyle/>
                    <a:p>
                      <a:r>
                        <a:rPr lang="en-US" dirty="0" smtClean="0"/>
                        <a:t>22</a:t>
                      </a:r>
                      <a:endParaRPr lang="en-IN" dirty="0"/>
                    </a:p>
                  </a:txBody>
                  <a:tcPr/>
                </a:tc>
                <a:tc>
                  <a:txBody>
                    <a:bodyPr/>
                    <a:lstStyle/>
                    <a:p>
                      <a:r>
                        <a:rPr lang="en-US" dirty="0" smtClean="0"/>
                        <a:t>Dustin</a:t>
                      </a:r>
                      <a:endParaRPr lang="en-IN" dirty="0"/>
                    </a:p>
                  </a:txBody>
                  <a:tcPr/>
                </a:tc>
                <a:tc>
                  <a:txBody>
                    <a:bodyPr/>
                    <a:lstStyle/>
                    <a:p>
                      <a:r>
                        <a:rPr lang="en-US" dirty="0" smtClean="0"/>
                        <a:t>7</a:t>
                      </a:r>
                      <a:endParaRPr lang="en-IN" dirty="0"/>
                    </a:p>
                  </a:txBody>
                  <a:tcPr/>
                </a:tc>
                <a:tc>
                  <a:txBody>
                    <a:bodyPr/>
                    <a:lstStyle/>
                    <a:p>
                      <a:r>
                        <a:rPr lang="en-US" dirty="0" smtClean="0"/>
                        <a:t>45.0</a:t>
                      </a:r>
                      <a:endParaRPr lang="en-IN" dirty="0"/>
                    </a:p>
                  </a:txBody>
                  <a:tcPr/>
                </a:tc>
              </a:tr>
              <a:tr h="370840">
                <a:tc>
                  <a:txBody>
                    <a:bodyPr/>
                    <a:lstStyle/>
                    <a:p>
                      <a:r>
                        <a:rPr lang="en-US" dirty="0" smtClean="0"/>
                        <a:t>31</a:t>
                      </a:r>
                      <a:endParaRPr lang="en-IN" dirty="0"/>
                    </a:p>
                  </a:txBody>
                  <a:tcPr/>
                </a:tc>
                <a:tc>
                  <a:txBody>
                    <a:bodyPr/>
                    <a:lstStyle/>
                    <a:p>
                      <a:r>
                        <a:rPr lang="en-US" dirty="0" smtClean="0"/>
                        <a:t>Lubber</a:t>
                      </a:r>
                      <a:endParaRPr lang="en-IN" dirty="0"/>
                    </a:p>
                  </a:txBody>
                  <a:tcPr/>
                </a:tc>
                <a:tc>
                  <a:txBody>
                    <a:bodyPr/>
                    <a:lstStyle/>
                    <a:p>
                      <a:r>
                        <a:rPr lang="en-US" dirty="0" smtClean="0"/>
                        <a:t>8</a:t>
                      </a:r>
                      <a:endParaRPr lang="en-IN" dirty="0"/>
                    </a:p>
                  </a:txBody>
                  <a:tcPr/>
                </a:tc>
                <a:tc>
                  <a:txBody>
                    <a:bodyPr/>
                    <a:lstStyle/>
                    <a:p>
                      <a:r>
                        <a:rPr lang="en-US" dirty="0" smtClean="0"/>
                        <a:t>55.5</a:t>
                      </a:r>
                      <a:endParaRPr lang="en-IN" dirty="0"/>
                    </a:p>
                  </a:txBody>
                  <a:tcPr/>
                </a:tc>
              </a:tr>
              <a:tr h="370840">
                <a:tc>
                  <a:txBody>
                    <a:bodyPr/>
                    <a:lstStyle/>
                    <a:p>
                      <a:r>
                        <a:rPr lang="en-US" dirty="0" smtClean="0"/>
                        <a:t>58</a:t>
                      </a:r>
                      <a:endParaRPr lang="en-IN" dirty="0"/>
                    </a:p>
                  </a:txBody>
                  <a:tcPr/>
                </a:tc>
                <a:tc>
                  <a:txBody>
                    <a:bodyPr/>
                    <a:lstStyle/>
                    <a:p>
                      <a:r>
                        <a:rPr lang="en-US" dirty="0" smtClean="0"/>
                        <a:t>Rusty</a:t>
                      </a:r>
                      <a:endParaRPr lang="en-IN" dirty="0"/>
                    </a:p>
                  </a:txBody>
                  <a:tcPr/>
                </a:tc>
                <a:tc>
                  <a:txBody>
                    <a:bodyPr/>
                    <a:lstStyle/>
                    <a:p>
                      <a:r>
                        <a:rPr lang="en-US" dirty="0" smtClean="0"/>
                        <a:t>10</a:t>
                      </a:r>
                      <a:endParaRPr lang="en-IN" dirty="0"/>
                    </a:p>
                  </a:txBody>
                  <a:tcPr/>
                </a:tc>
                <a:tc>
                  <a:txBody>
                    <a:bodyPr/>
                    <a:lstStyle/>
                    <a:p>
                      <a:r>
                        <a:rPr lang="en-US" dirty="0" smtClean="0"/>
                        <a:t>35.0</a:t>
                      </a:r>
                      <a:endParaRPr lang="en-IN" dirty="0"/>
                    </a:p>
                  </a:txBody>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184240093"/>
              </p:ext>
            </p:extLst>
          </p:nvPr>
        </p:nvGraphicFramePr>
        <p:xfrm>
          <a:off x="6465193" y="3273126"/>
          <a:ext cx="5201634" cy="1459518"/>
        </p:xfrm>
        <a:graphic>
          <a:graphicData uri="http://schemas.openxmlformats.org/drawingml/2006/table">
            <a:tbl>
              <a:tblPr firstRow="1" bandRow="1">
                <a:tableStyleId>{5C22544A-7EE6-4342-B048-85BDC9FD1C3A}</a:tableStyleId>
              </a:tblPr>
              <a:tblGrid>
                <a:gridCol w="1733878"/>
                <a:gridCol w="1733878"/>
                <a:gridCol w="1733878"/>
              </a:tblGrid>
              <a:tr h="486506">
                <a:tc>
                  <a:txBody>
                    <a:bodyPr/>
                    <a:lstStyle/>
                    <a:p>
                      <a:r>
                        <a:rPr lang="en-US" dirty="0" smtClean="0"/>
                        <a:t>Sid</a:t>
                      </a:r>
                      <a:endParaRPr lang="en-IN" dirty="0"/>
                    </a:p>
                  </a:txBody>
                  <a:tcPr/>
                </a:tc>
                <a:tc>
                  <a:txBody>
                    <a:bodyPr/>
                    <a:lstStyle/>
                    <a:p>
                      <a:r>
                        <a:rPr lang="en-US" dirty="0" smtClean="0"/>
                        <a:t>Bid</a:t>
                      </a:r>
                      <a:endParaRPr lang="en-IN" dirty="0"/>
                    </a:p>
                  </a:txBody>
                  <a:tcPr/>
                </a:tc>
                <a:tc>
                  <a:txBody>
                    <a:bodyPr/>
                    <a:lstStyle/>
                    <a:p>
                      <a:r>
                        <a:rPr lang="en-US" dirty="0" smtClean="0"/>
                        <a:t>Day</a:t>
                      </a:r>
                      <a:endParaRPr lang="en-IN" dirty="0"/>
                    </a:p>
                  </a:txBody>
                  <a:tcPr/>
                </a:tc>
              </a:tr>
              <a:tr h="486506">
                <a:tc>
                  <a:txBody>
                    <a:bodyPr/>
                    <a:lstStyle/>
                    <a:p>
                      <a:r>
                        <a:rPr lang="en-US" dirty="0" smtClean="0"/>
                        <a:t>22</a:t>
                      </a:r>
                      <a:endParaRPr lang="en-IN" dirty="0"/>
                    </a:p>
                  </a:txBody>
                  <a:tcPr/>
                </a:tc>
                <a:tc>
                  <a:txBody>
                    <a:bodyPr/>
                    <a:lstStyle/>
                    <a:p>
                      <a:r>
                        <a:rPr lang="en-US" dirty="0" smtClean="0"/>
                        <a:t>101</a:t>
                      </a:r>
                      <a:endParaRPr lang="en-IN" dirty="0"/>
                    </a:p>
                  </a:txBody>
                  <a:tcPr/>
                </a:tc>
                <a:tc>
                  <a:txBody>
                    <a:bodyPr/>
                    <a:lstStyle/>
                    <a:p>
                      <a:r>
                        <a:rPr lang="en-US" dirty="0" smtClean="0"/>
                        <a:t>10/10/96</a:t>
                      </a:r>
                      <a:endParaRPr lang="en-IN" dirty="0"/>
                    </a:p>
                  </a:txBody>
                  <a:tcPr/>
                </a:tc>
              </a:tr>
              <a:tr h="486506">
                <a:tc>
                  <a:txBody>
                    <a:bodyPr/>
                    <a:lstStyle/>
                    <a:p>
                      <a:r>
                        <a:rPr lang="en-US" dirty="0" smtClean="0"/>
                        <a:t>58</a:t>
                      </a:r>
                      <a:endParaRPr lang="en-IN" dirty="0"/>
                    </a:p>
                  </a:txBody>
                  <a:tcPr/>
                </a:tc>
                <a:tc>
                  <a:txBody>
                    <a:bodyPr/>
                    <a:lstStyle/>
                    <a:p>
                      <a:r>
                        <a:rPr lang="en-US" dirty="0" smtClean="0"/>
                        <a:t>103</a:t>
                      </a:r>
                      <a:endParaRPr lang="en-IN" dirty="0"/>
                    </a:p>
                  </a:txBody>
                  <a:tcPr/>
                </a:tc>
                <a:tc>
                  <a:txBody>
                    <a:bodyPr/>
                    <a:lstStyle/>
                    <a:p>
                      <a:r>
                        <a:rPr lang="en-US" dirty="0" smtClean="0"/>
                        <a:t>11/12/96</a:t>
                      </a:r>
                      <a:endParaRPr lang="en-IN" dirty="0"/>
                    </a:p>
                  </a:txBody>
                  <a:tcPr/>
                </a:tc>
              </a:tr>
            </a:tbl>
          </a:graphicData>
        </a:graphic>
      </p:graphicFrame>
    </p:spTree>
    <p:extLst>
      <p:ext uri="{BB962C8B-B14F-4D97-AF65-F5344CB8AC3E}">
        <p14:creationId xmlns:p14="http://schemas.microsoft.com/office/powerpoint/2010/main" val="24359237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582144"/>
          </a:xfrm>
        </p:spPr>
        <p:txBody>
          <a:bodyPr/>
          <a:lstStyle/>
          <a:p>
            <a:r>
              <a:rPr lang="en-US" sz="3200" b="1" dirty="0">
                <a:solidFill>
                  <a:schemeClr val="accent3">
                    <a:lumMod val="60000"/>
                    <a:lumOff val="40000"/>
                  </a:schemeClr>
                </a:solidFill>
                <a:effectLst>
                  <a:outerShdw blurRad="38100" dist="38100" dir="2700000" algn="tl">
                    <a:srgbClr val="000000">
                      <a:alpha val="43137"/>
                    </a:srgbClr>
                  </a:outerShdw>
                </a:effectLst>
              </a:rPr>
              <a:t>On applying </a:t>
            </a:r>
            <a:r>
              <a:rPr lang="en-US" sz="3200" b="1" dirty="0" smtClean="0">
                <a:solidFill>
                  <a:schemeClr val="accent3">
                    <a:lumMod val="60000"/>
                    <a:lumOff val="40000"/>
                  </a:schemeClr>
                </a:solidFill>
                <a:effectLst>
                  <a:outerShdw blurRad="38100" dist="38100" dir="2700000" algn="tl">
                    <a:srgbClr val="000000">
                      <a:alpha val="43137"/>
                    </a:srgbClr>
                  </a:outerShdw>
                </a:effectLst>
              </a:rPr>
              <a:t>CARTESIAN </a:t>
            </a:r>
            <a:r>
              <a:rPr lang="en-US" sz="3200" b="1" dirty="0">
                <a:solidFill>
                  <a:schemeClr val="accent3">
                    <a:lumMod val="60000"/>
                    <a:lumOff val="40000"/>
                  </a:schemeClr>
                </a:solidFill>
                <a:effectLst>
                  <a:outerShdw blurRad="38100" dist="38100" dir="2700000" algn="tl">
                    <a:srgbClr val="000000">
                      <a:alpha val="43137"/>
                    </a:srgbClr>
                  </a:outerShdw>
                </a:effectLst>
              </a:rPr>
              <a:t>PRODUCT on </a:t>
            </a:r>
            <a:r>
              <a:rPr lang="en-US" sz="3200" b="1" dirty="0" smtClean="0">
                <a:solidFill>
                  <a:schemeClr val="accent3">
                    <a:lumMod val="60000"/>
                    <a:lumOff val="40000"/>
                  </a:schemeClr>
                </a:solidFill>
                <a:effectLst>
                  <a:outerShdw blurRad="38100" dist="38100" dir="2700000" algn="tl">
                    <a:srgbClr val="000000">
                      <a:alpha val="43137"/>
                    </a:srgbClr>
                  </a:outerShdw>
                </a:effectLst>
              </a:rPr>
              <a:t>S1 </a:t>
            </a:r>
            <a:r>
              <a:rPr lang="en-US" sz="3200" b="1" dirty="0">
                <a:solidFill>
                  <a:schemeClr val="accent3">
                    <a:lumMod val="60000"/>
                    <a:lumOff val="40000"/>
                  </a:schemeClr>
                </a:solidFill>
                <a:effectLst>
                  <a:outerShdw blurRad="38100" dist="38100" dir="2700000" algn="tl">
                    <a:srgbClr val="000000">
                      <a:alpha val="43137"/>
                    </a:srgbClr>
                  </a:outerShdw>
                </a:effectLst>
              </a:rPr>
              <a:t>and </a:t>
            </a:r>
            <a:r>
              <a:rPr lang="en-US" sz="3200" b="1" dirty="0" smtClean="0">
                <a:solidFill>
                  <a:schemeClr val="accent3">
                    <a:lumMod val="60000"/>
                    <a:lumOff val="40000"/>
                  </a:schemeClr>
                </a:solidFill>
                <a:effectLst>
                  <a:outerShdw blurRad="38100" dist="38100" dir="2700000" algn="tl">
                    <a:srgbClr val="000000">
                      <a:alpha val="43137"/>
                    </a:srgbClr>
                  </a:outerShdw>
                </a:effectLst>
              </a:rPr>
              <a:t>R1 Our new table is formed Below:</a:t>
            </a:r>
            <a:endParaRPr lang="en-IN" sz="3200" b="1" dirty="0">
              <a:solidFill>
                <a:schemeClr val="accent3">
                  <a:lumMod val="60000"/>
                  <a:lumOff val="40000"/>
                </a:schemeClr>
              </a:solidFill>
              <a:effectLst>
                <a:outerShdw blurRad="38100" dist="38100" dir="2700000" algn="tl">
                  <a:srgbClr val="000000">
                    <a:alpha val="43137"/>
                  </a:srgbClr>
                </a:outerShdw>
              </a:effectLst>
            </a:endParaRPr>
          </a:p>
        </p:txBody>
      </p:sp>
      <p:graphicFrame>
        <p:nvGraphicFramePr>
          <p:cNvPr id="8" name="Table 7"/>
          <p:cNvGraphicFramePr>
            <a:graphicFrameLocks noGrp="1"/>
          </p:cNvGraphicFramePr>
          <p:nvPr>
            <p:extLst>
              <p:ext uri="{D42A27DB-BD31-4B8C-83A1-F6EECF244321}">
                <p14:modId xmlns:p14="http://schemas.microsoft.com/office/powerpoint/2010/main" val="3628217765"/>
              </p:ext>
            </p:extLst>
          </p:nvPr>
        </p:nvGraphicFramePr>
        <p:xfrm>
          <a:off x="646111" y="1558345"/>
          <a:ext cx="8128001" cy="2595880"/>
        </p:xfrm>
        <a:graphic>
          <a:graphicData uri="http://schemas.openxmlformats.org/drawingml/2006/table">
            <a:tbl>
              <a:tblPr firstRow="1" bandRow="1">
                <a:tableStyleId>{5C22544A-7EE6-4342-B048-85BDC9FD1C3A}</a:tableStyleId>
              </a:tblPr>
              <a:tblGrid>
                <a:gridCol w="1161143"/>
                <a:gridCol w="1161143"/>
                <a:gridCol w="1161143"/>
                <a:gridCol w="1182995"/>
                <a:gridCol w="1139291"/>
                <a:gridCol w="1161143"/>
                <a:gridCol w="1161143"/>
              </a:tblGrid>
              <a:tr h="370840">
                <a:tc>
                  <a:txBody>
                    <a:bodyPr/>
                    <a:lstStyle/>
                    <a:p>
                      <a:r>
                        <a:rPr lang="en-US" dirty="0" smtClean="0"/>
                        <a:t>(</a:t>
                      </a:r>
                      <a:r>
                        <a:rPr lang="en-US" dirty="0" err="1" smtClean="0"/>
                        <a:t>sid</a:t>
                      </a:r>
                      <a:r>
                        <a:rPr lang="en-US" dirty="0" smtClean="0"/>
                        <a:t>)</a:t>
                      </a:r>
                      <a:endParaRPr lang="en-IN" dirty="0"/>
                    </a:p>
                  </a:txBody>
                  <a:tcPr/>
                </a:tc>
                <a:tc>
                  <a:txBody>
                    <a:bodyPr/>
                    <a:lstStyle/>
                    <a:p>
                      <a:r>
                        <a:rPr lang="en-US" dirty="0" smtClean="0"/>
                        <a:t>Sname</a:t>
                      </a:r>
                      <a:endParaRPr lang="en-IN" dirty="0"/>
                    </a:p>
                  </a:txBody>
                  <a:tcPr/>
                </a:tc>
                <a:tc>
                  <a:txBody>
                    <a:bodyPr/>
                    <a:lstStyle/>
                    <a:p>
                      <a:r>
                        <a:rPr lang="en-US" dirty="0" smtClean="0"/>
                        <a:t>Rating</a:t>
                      </a:r>
                      <a:endParaRPr lang="en-IN" dirty="0"/>
                    </a:p>
                  </a:txBody>
                  <a:tcPr/>
                </a:tc>
                <a:tc>
                  <a:txBody>
                    <a:bodyPr/>
                    <a:lstStyle/>
                    <a:p>
                      <a:r>
                        <a:rPr lang="en-US" dirty="0" smtClean="0"/>
                        <a:t>Age</a:t>
                      </a:r>
                      <a:endParaRPr lang="en-IN" dirty="0"/>
                    </a:p>
                  </a:txBody>
                  <a:tcPr/>
                </a:tc>
                <a:tc>
                  <a:txBody>
                    <a:bodyPr/>
                    <a:lstStyle/>
                    <a:p>
                      <a:r>
                        <a:rPr lang="en-US" dirty="0" smtClean="0"/>
                        <a:t>(</a:t>
                      </a:r>
                      <a:r>
                        <a:rPr lang="en-US" dirty="0" err="1" smtClean="0"/>
                        <a:t>sid</a:t>
                      </a:r>
                      <a:r>
                        <a:rPr lang="en-US" dirty="0" smtClean="0"/>
                        <a:t>)</a:t>
                      </a:r>
                      <a:endParaRPr lang="en-IN" dirty="0"/>
                    </a:p>
                  </a:txBody>
                  <a:tcPr/>
                </a:tc>
                <a:tc>
                  <a:txBody>
                    <a:bodyPr/>
                    <a:lstStyle/>
                    <a:p>
                      <a:r>
                        <a:rPr lang="en-US" dirty="0" smtClean="0"/>
                        <a:t>Bid</a:t>
                      </a:r>
                      <a:endParaRPr lang="en-IN" dirty="0"/>
                    </a:p>
                  </a:txBody>
                  <a:tcPr/>
                </a:tc>
                <a:tc>
                  <a:txBody>
                    <a:bodyPr/>
                    <a:lstStyle/>
                    <a:p>
                      <a:r>
                        <a:rPr lang="en-US" dirty="0" smtClean="0"/>
                        <a:t>DAY</a:t>
                      </a:r>
                      <a:endParaRPr lang="en-IN" dirty="0"/>
                    </a:p>
                  </a:txBody>
                  <a:tcPr/>
                </a:tc>
              </a:tr>
              <a:tr h="370840">
                <a:tc>
                  <a:txBody>
                    <a:bodyPr/>
                    <a:lstStyle/>
                    <a:p>
                      <a:r>
                        <a:rPr lang="en-US" dirty="0" smtClean="0"/>
                        <a:t>22</a:t>
                      </a:r>
                      <a:endParaRPr lang="en-IN" dirty="0"/>
                    </a:p>
                  </a:txBody>
                  <a:tcPr/>
                </a:tc>
                <a:tc>
                  <a:txBody>
                    <a:bodyPr/>
                    <a:lstStyle/>
                    <a:p>
                      <a:r>
                        <a:rPr lang="en-US" dirty="0" smtClean="0"/>
                        <a:t>Dustin</a:t>
                      </a:r>
                      <a:endParaRPr lang="en-IN" dirty="0"/>
                    </a:p>
                  </a:txBody>
                  <a:tcPr/>
                </a:tc>
                <a:tc>
                  <a:txBody>
                    <a:bodyPr/>
                    <a:lstStyle/>
                    <a:p>
                      <a:r>
                        <a:rPr lang="en-US" dirty="0" smtClean="0"/>
                        <a:t>7</a:t>
                      </a:r>
                      <a:endParaRPr lang="en-IN" dirty="0"/>
                    </a:p>
                  </a:txBody>
                  <a:tcPr/>
                </a:tc>
                <a:tc>
                  <a:txBody>
                    <a:bodyPr/>
                    <a:lstStyle/>
                    <a:p>
                      <a:r>
                        <a:rPr lang="en-US" dirty="0" smtClean="0"/>
                        <a:t>45.0</a:t>
                      </a:r>
                      <a:endParaRPr lang="en-IN" dirty="0"/>
                    </a:p>
                  </a:txBody>
                  <a:tcPr/>
                </a:tc>
                <a:tc>
                  <a:txBody>
                    <a:bodyPr/>
                    <a:lstStyle/>
                    <a:p>
                      <a:r>
                        <a:rPr lang="en-US" dirty="0" smtClean="0"/>
                        <a:t>22</a:t>
                      </a:r>
                      <a:endParaRPr lang="en-IN" dirty="0"/>
                    </a:p>
                  </a:txBody>
                  <a:tcPr/>
                </a:tc>
                <a:tc>
                  <a:txBody>
                    <a:bodyPr/>
                    <a:lstStyle/>
                    <a:p>
                      <a:r>
                        <a:rPr lang="en-US" dirty="0" smtClean="0"/>
                        <a:t>101</a:t>
                      </a:r>
                      <a:endParaRPr lang="en-IN" dirty="0"/>
                    </a:p>
                  </a:txBody>
                  <a:tcPr/>
                </a:tc>
                <a:tc>
                  <a:txBody>
                    <a:bodyPr/>
                    <a:lstStyle/>
                    <a:p>
                      <a:r>
                        <a:rPr lang="en-US" dirty="0" smtClean="0"/>
                        <a:t>10/10/96</a:t>
                      </a:r>
                      <a:endParaRPr lang="en-IN" dirty="0"/>
                    </a:p>
                  </a:txBody>
                  <a:tcPr/>
                </a:tc>
              </a:tr>
              <a:tr h="370840">
                <a:tc>
                  <a:txBody>
                    <a:bodyPr/>
                    <a:lstStyle/>
                    <a:p>
                      <a:r>
                        <a:rPr lang="en-US" dirty="0" smtClean="0"/>
                        <a:t>22</a:t>
                      </a:r>
                      <a:endParaRPr lang="en-IN" dirty="0"/>
                    </a:p>
                  </a:txBody>
                  <a:tcPr/>
                </a:tc>
                <a:tc>
                  <a:txBody>
                    <a:bodyPr/>
                    <a:lstStyle/>
                    <a:p>
                      <a:r>
                        <a:rPr lang="en-US" dirty="0" smtClean="0"/>
                        <a:t>Dustin</a:t>
                      </a:r>
                      <a:endParaRPr lang="en-IN" dirty="0"/>
                    </a:p>
                  </a:txBody>
                  <a:tcPr/>
                </a:tc>
                <a:tc>
                  <a:txBody>
                    <a:bodyPr/>
                    <a:lstStyle/>
                    <a:p>
                      <a:r>
                        <a:rPr lang="en-US" dirty="0" smtClean="0"/>
                        <a:t>7</a:t>
                      </a:r>
                      <a:endParaRPr lang="en-IN" dirty="0"/>
                    </a:p>
                  </a:txBody>
                  <a:tcPr/>
                </a:tc>
                <a:tc>
                  <a:txBody>
                    <a:bodyPr/>
                    <a:lstStyle/>
                    <a:p>
                      <a:r>
                        <a:rPr lang="en-US" dirty="0" smtClean="0"/>
                        <a:t>45.0</a:t>
                      </a:r>
                      <a:endParaRPr lang="en-IN" dirty="0"/>
                    </a:p>
                  </a:txBody>
                  <a:tcPr/>
                </a:tc>
                <a:tc>
                  <a:txBody>
                    <a:bodyPr/>
                    <a:lstStyle/>
                    <a:p>
                      <a:r>
                        <a:rPr lang="en-US" dirty="0" smtClean="0"/>
                        <a:t>58</a:t>
                      </a:r>
                      <a:endParaRPr lang="en-IN" dirty="0"/>
                    </a:p>
                  </a:txBody>
                  <a:tcPr/>
                </a:tc>
                <a:tc>
                  <a:txBody>
                    <a:bodyPr/>
                    <a:lstStyle/>
                    <a:p>
                      <a:r>
                        <a:rPr lang="en-US" dirty="0" smtClean="0"/>
                        <a:t>103</a:t>
                      </a:r>
                      <a:endParaRPr lang="en-IN" dirty="0"/>
                    </a:p>
                  </a:txBody>
                  <a:tcPr/>
                </a:tc>
                <a:tc>
                  <a:txBody>
                    <a:bodyPr/>
                    <a:lstStyle/>
                    <a:p>
                      <a:r>
                        <a:rPr lang="en-US" dirty="0" smtClean="0"/>
                        <a:t>11/12/96</a:t>
                      </a:r>
                      <a:endParaRPr lang="en-IN" dirty="0"/>
                    </a:p>
                  </a:txBody>
                  <a:tcPr/>
                </a:tc>
              </a:tr>
              <a:tr h="370840">
                <a:tc>
                  <a:txBody>
                    <a:bodyPr/>
                    <a:lstStyle/>
                    <a:p>
                      <a:r>
                        <a:rPr lang="en-US" dirty="0" smtClean="0"/>
                        <a:t>31</a:t>
                      </a:r>
                      <a:endParaRPr lang="en-IN" dirty="0"/>
                    </a:p>
                  </a:txBody>
                  <a:tcPr/>
                </a:tc>
                <a:tc>
                  <a:txBody>
                    <a:bodyPr/>
                    <a:lstStyle/>
                    <a:p>
                      <a:r>
                        <a:rPr lang="en-US" dirty="0" smtClean="0"/>
                        <a:t>Lubber</a:t>
                      </a:r>
                      <a:endParaRPr lang="en-IN" dirty="0"/>
                    </a:p>
                  </a:txBody>
                  <a:tcPr/>
                </a:tc>
                <a:tc>
                  <a:txBody>
                    <a:bodyPr/>
                    <a:lstStyle/>
                    <a:p>
                      <a:r>
                        <a:rPr lang="en-US" dirty="0" smtClean="0"/>
                        <a:t>8</a:t>
                      </a:r>
                      <a:endParaRPr lang="en-IN" dirty="0"/>
                    </a:p>
                  </a:txBody>
                  <a:tcPr/>
                </a:tc>
                <a:tc>
                  <a:txBody>
                    <a:bodyPr/>
                    <a:lstStyle/>
                    <a:p>
                      <a:r>
                        <a:rPr lang="en-US" dirty="0" smtClean="0"/>
                        <a:t>55.5</a:t>
                      </a:r>
                      <a:endParaRPr lang="en-IN" dirty="0"/>
                    </a:p>
                  </a:txBody>
                  <a:tcPr/>
                </a:tc>
                <a:tc>
                  <a:txBody>
                    <a:bodyPr/>
                    <a:lstStyle/>
                    <a:p>
                      <a:r>
                        <a:rPr lang="en-US" dirty="0" smtClean="0"/>
                        <a:t>22</a:t>
                      </a:r>
                      <a:endParaRPr lang="en-IN" dirty="0"/>
                    </a:p>
                  </a:txBody>
                  <a:tcPr/>
                </a:tc>
                <a:tc>
                  <a:txBody>
                    <a:bodyPr/>
                    <a:lstStyle/>
                    <a:p>
                      <a:r>
                        <a:rPr lang="en-US" dirty="0" smtClean="0"/>
                        <a:t>101</a:t>
                      </a:r>
                      <a:endParaRPr lang="en-IN" dirty="0"/>
                    </a:p>
                  </a:txBody>
                  <a:tcPr/>
                </a:tc>
                <a:tc>
                  <a:txBody>
                    <a:bodyPr/>
                    <a:lstStyle/>
                    <a:p>
                      <a:r>
                        <a:rPr lang="en-US" dirty="0" smtClean="0"/>
                        <a:t>10/10/96</a:t>
                      </a:r>
                      <a:endParaRPr lang="en-IN" dirty="0"/>
                    </a:p>
                  </a:txBody>
                  <a:tcPr/>
                </a:tc>
              </a:tr>
              <a:tr h="370840">
                <a:tc>
                  <a:txBody>
                    <a:bodyPr/>
                    <a:lstStyle/>
                    <a:p>
                      <a:r>
                        <a:rPr lang="en-US" dirty="0" smtClean="0"/>
                        <a:t>31</a:t>
                      </a:r>
                      <a:endParaRPr lang="en-IN" dirty="0"/>
                    </a:p>
                  </a:txBody>
                  <a:tcPr/>
                </a:tc>
                <a:tc>
                  <a:txBody>
                    <a:bodyPr/>
                    <a:lstStyle/>
                    <a:p>
                      <a:r>
                        <a:rPr lang="en-US" dirty="0" smtClean="0"/>
                        <a:t>Lubber</a:t>
                      </a:r>
                      <a:endParaRPr lang="en-IN" dirty="0"/>
                    </a:p>
                  </a:txBody>
                  <a:tcPr/>
                </a:tc>
                <a:tc>
                  <a:txBody>
                    <a:bodyPr/>
                    <a:lstStyle/>
                    <a:p>
                      <a:r>
                        <a:rPr lang="en-US" dirty="0" smtClean="0"/>
                        <a:t>8</a:t>
                      </a:r>
                      <a:endParaRPr lang="en-IN" dirty="0"/>
                    </a:p>
                  </a:txBody>
                  <a:tcPr/>
                </a:tc>
                <a:tc>
                  <a:txBody>
                    <a:bodyPr/>
                    <a:lstStyle/>
                    <a:p>
                      <a:r>
                        <a:rPr lang="en-US" dirty="0" smtClean="0"/>
                        <a:t>55.5</a:t>
                      </a:r>
                      <a:endParaRPr lang="en-IN" dirty="0"/>
                    </a:p>
                  </a:txBody>
                  <a:tcPr/>
                </a:tc>
                <a:tc>
                  <a:txBody>
                    <a:bodyPr/>
                    <a:lstStyle/>
                    <a:p>
                      <a:r>
                        <a:rPr lang="en-US" dirty="0" smtClean="0"/>
                        <a:t>58</a:t>
                      </a:r>
                      <a:endParaRPr lang="en-IN" dirty="0"/>
                    </a:p>
                  </a:txBody>
                  <a:tcPr/>
                </a:tc>
                <a:tc>
                  <a:txBody>
                    <a:bodyPr/>
                    <a:lstStyle/>
                    <a:p>
                      <a:r>
                        <a:rPr lang="en-US" dirty="0" smtClean="0"/>
                        <a:t>103</a:t>
                      </a:r>
                      <a:endParaRPr lang="en-IN" dirty="0"/>
                    </a:p>
                  </a:txBody>
                  <a:tcPr/>
                </a:tc>
                <a:tc>
                  <a:txBody>
                    <a:bodyPr/>
                    <a:lstStyle/>
                    <a:p>
                      <a:r>
                        <a:rPr lang="en-US" dirty="0" smtClean="0"/>
                        <a:t>11/12/96</a:t>
                      </a:r>
                      <a:endParaRPr lang="en-IN" dirty="0"/>
                    </a:p>
                  </a:txBody>
                  <a:tcPr/>
                </a:tc>
              </a:tr>
              <a:tr h="370840">
                <a:tc>
                  <a:txBody>
                    <a:bodyPr/>
                    <a:lstStyle/>
                    <a:p>
                      <a:r>
                        <a:rPr lang="en-US" dirty="0" smtClean="0"/>
                        <a:t>58</a:t>
                      </a:r>
                      <a:endParaRPr lang="en-IN" dirty="0"/>
                    </a:p>
                  </a:txBody>
                  <a:tcPr/>
                </a:tc>
                <a:tc>
                  <a:txBody>
                    <a:bodyPr/>
                    <a:lstStyle/>
                    <a:p>
                      <a:r>
                        <a:rPr lang="en-US" dirty="0" smtClean="0"/>
                        <a:t>Rusty</a:t>
                      </a:r>
                      <a:endParaRPr lang="en-IN" dirty="0"/>
                    </a:p>
                  </a:txBody>
                  <a:tcPr/>
                </a:tc>
                <a:tc>
                  <a:txBody>
                    <a:bodyPr/>
                    <a:lstStyle/>
                    <a:p>
                      <a:r>
                        <a:rPr lang="en-US" dirty="0" smtClean="0"/>
                        <a:t>10</a:t>
                      </a:r>
                      <a:endParaRPr lang="en-IN" dirty="0"/>
                    </a:p>
                  </a:txBody>
                  <a:tcPr/>
                </a:tc>
                <a:tc>
                  <a:txBody>
                    <a:bodyPr/>
                    <a:lstStyle/>
                    <a:p>
                      <a:r>
                        <a:rPr lang="en-US" dirty="0" smtClean="0"/>
                        <a:t>35.0</a:t>
                      </a:r>
                      <a:endParaRPr lang="en-IN" dirty="0"/>
                    </a:p>
                  </a:txBody>
                  <a:tcPr/>
                </a:tc>
                <a:tc>
                  <a:txBody>
                    <a:bodyPr/>
                    <a:lstStyle/>
                    <a:p>
                      <a:r>
                        <a:rPr lang="en-US" dirty="0" smtClean="0"/>
                        <a:t>22</a:t>
                      </a:r>
                      <a:endParaRPr lang="en-IN" dirty="0"/>
                    </a:p>
                  </a:txBody>
                  <a:tcPr/>
                </a:tc>
                <a:tc>
                  <a:txBody>
                    <a:bodyPr/>
                    <a:lstStyle/>
                    <a:p>
                      <a:r>
                        <a:rPr lang="en-US" dirty="0" smtClean="0"/>
                        <a:t>101</a:t>
                      </a:r>
                      <a:endParaRPr lang="en-IN" dirty="0"/>
                    </a:p>
                  </a:txBody>
                  <a:tcPr/>
                </a:tc>
                <a:tc>
                  <a:txBody>
                    <a:bodyPr/>
                    <a:lstStyle/>
                    <a:p>
                      <a:r>
                        <a:rPr lang="en-US" dirty="0" smtClean="0"/>
                        <a:t>10/10/96</a:t>
                      </a:r>
                      <a:endParaRPr lang="en-IN" dirty="0"/>
                    </a:p>
                  </a:txBody>
                  <a:tcPr/>
                </a:tc>
              </a:tr>
              <a:tr h="370840">
                <a:tc>
                  <a:txBody>
                    <a:bodyPr/>
                    <a:lstStyle/>
                    <a:p>
                      <a:r>
                        <a:rPr lang="en-US" dirty="0" smtClean="0"/>
                        <a:t>58</a:t>
                      </a:r>
                      <a:endParaRPr lang="en-IN" dirty="0"/>
                    </a:p>
                  </a:txBody>
                  <a:tcPr/>
                </a:tc>
                <a:tc>
                  <a:txBody>
                    <a:bodyPr/>
                    <a:lstStyle/>
                    <a:p>
                      <a:r>
                        <a:rPr lang="en-US" dirty="0" smtClean="0"/>
                        <a:t>Rusty</a:t>
                      </a:r>
                      <a:endParaRPr lang="en-IN" dirty="0"/>
                    </a:p>
                  </a:txBody>
                  <a:tcPr/>
                </a:tc>
                <a:tc>
                  <a:txBody>
                    <a:bodyPr/>
                    <a:lstStyle/>
                    <a:p>
                      <a:r>
                        <a:rPr lang="en-US" dirty="0" smtClean="0"/>
                        <a:t>10</a:t>
                      </a:r>
                      <a:endParaRPr lang="en-IN" dirty="0"/>
                    </a:p>
                  </a:txBody>
                  <a:tcPr/>
                </a:tc>
                <a:tc>
                  <a:txBody>
                    <a:bodyPr/>
                    <a:lstStyle/>
                    <a:p>
                      <a:r>
                        <a:rPr lang="en-US" dirty="0" smtClean="0"/>
                        <a:t>35.0</a:t>
                      </a:r>
                      <a:endParaRPr lang="en-IN" dirty="0"/>
                    </a:p>
                  </a:txBody>
                  <a:tcPr/>
                </a:tc>
                <a:tc>
                  <a:txBody>
                    <a:bodyPr/>
                    <a:lstStyle/>
                    <a:p>
                      <a:r>
                        <a:rPr lang="en-US" dirty="0" smtClean="0"/>
                        <a:t>58</a:t>
                      </a:r>
                      <a:endParaRPr lang="en-IN" dirty="0"/>
                    </a:p>
                  </a:txBody>
                  <a:tcPr/>
                </a:tc>
                <a:tc>
                  <a:txBody>
                    <a:bodyPr/>
                    <a:lstStyle/>
                    <a:p>
                      <a:r>
                        <a:rPr lang="en-US" dirty="0" smtClean="0"/>
                        <a:t>103</a:t>
                      </a:r>
                      <a:endParaRPr lang="en-IN" dirty="0"/>
                    </a:p>
                  </a:txBody>
                  <a:tcPr/>
                </a:tc>
                <a:tc>
                  <a:txBody>
                    <a:bodyPr/>
                    <a:lstStyle/>
                    <a:p>
                      <a:r>
                        <a:rPr lang="en-US" dirty="0" smtClean="0"/>
                        <a:t>11/12/96</a:t>
                      </a:r>
                      <a:endParaRPr lang="en-IN" dirty="0"/>
                    </a:p>
                  </a:txBody>
                  <a:tcPr/>
                </a:tc>
              </a:tr>
            </a:tbl>
          </a:graphicData>
        </a:graphic>
      </p:graphicFrame>
      <p:sp>
        <p:nvSpPr>
          <p:cNvPr id="3" name="TextBox 2"/>
          <p:cNvSpPr txBox="1"/>
          <p:nvPr/>
        </p:nvSpPr>
        <p:spPr>
          <a:xfrm>
            <a:off x="646111" y="4481849"/>
            <a:ext cx="9747140" cy="1200329"/>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rPr>
              <a:t>We can observe that the number of </a:t>
            </a:r>
            <a:r>
              <a:rPr lang="en-US" b="1" dirty="0" smtClean="0">
                <a:effectLst>
                  <a:outerShdw blurRad="38100" dist="38100" dir="2700000" algn="tl">
                    <a:srgbClr val="000000">
                      <a:alpha val="43137"/>
                    </a:srgbClr>
                  </a:outerShdw>
                </a:effectLst>
              </a:rPr>
              <a:t>Attributes in S1 is 4 and R1</a:t>
            </a:r>
          </a:p>
          <a:p>
            <a:r>
              <a:rPr lang="en-US" b="1" dirty="0" smtClean="0">
                <a:effectLst>
                  <a:outerShdw blurRad="38100" dist="38100" dir="2700000" algn="tl">
                    <a:srgbClr val="000000">
                      <a:alpha val="43137"/>
                    </a:srgbClr>
                  </a:outerShdw>
                </a:effectLst>
              </a:rPr>
              <a:t> is 3 and tuples </a:t>
            </a:r>
            <a:r>
              <a:rPr lang="en-US" b="1" dirty="0">
                <a:effectLst>
                  <a:outerShdw blurRad="38100" dist="38100" dir="2700000" algn="tl">
                    <a:srgbClr val="000000">
                      <a:alpha val="43137"/>
                    </a:srgbClr>
                  </a:outerShdw>
                </a:effectLst>
              </a:rPr>
              <a:t>in S1 relation is 3, and the number of tuples in </a:t>
            </a:r>
            <a:endParaRPr lang="en-US" b="1" dirty="0" smtClean="0">
              <a:effectLst>
                <a:outerShdw blurRad="38100" dist="38100" dir="2700000" algn="tl">
                  <a:srgbClr val="000000">
                    <a:alpha val="43137"/>
                  </a:srgbClr>
                </a:outerShdw>
              </a:effectLst>
            </a:endParaRPr>
          </a:p>
          <a:p>
            <a:r>
              <a:rPr lang="en-US" b="1" dirty="0" smtClean="0">
                <a:effectLst>
                  <a:outerShdw blurRad="38100" dist="38100" dir="2700000" algn="tl">
                    <a:srgbClr val="000000">
                      <a:alpha val="43137"/>
                    </a:srgbClr>
                  </a:outerShdw>
                </a:effectLst>
              </a:rPr>
              <a:t>R1 </a:t>
            </a:r>
            <a:r>
              <a:rPr lang="en-US" b="1" dirty="0">
                <a:effectLst>
                  <a:outerShdw blurRad="38100" dist="38100" dir="2700000" algn="tl">
                    <a:srgbClr val="000000">
                      <a:alpha val="43137"/>
                    </a:srgbClr>
                  </a:outerShdw>
                </a:effectLst>
              </a:rPr>
              <a:t>is </a:t>
            </a:r>
            <a:r>
              <a:rPr lang="en-US" b="1" dirty="0" smtClean="0">
                <a:effectLst>
                  <a:outerShdw blurRad="38100" dist="38100" dir="2700000" algn="tl">
                    <a:srgbClr val="000000">
                      <a:alpha val="43137"/>
                    </a:srgbClr>
                  </a:outerShdw>
                </a:effectLst>
              </a:rPr>
              <a:t>2.So </a:t>
            </a:r>
            <a:r>
              <a:rPr lang="en-US" b="1" dirty="0">
                <a:effectLst>
                  <a:outerShdw blurRad="38100" dist="38100" dir="2700000" algn="tl">
                    <a:srgbClr val="000000">
                      <a:alpha val="43137"/>
                    </a:srgbClr>
                  </a:outerShdw>
                </a:effectLst>
              </a:rPr>
              <a:t>the </a:t>
            </a:r>
            <a:r>
              <a:rPr lang="en-US" b="1" dirty="0" smtClean="0">
                <a:effectLst>
                  <a:outerShdw blurRad="38100" dist="38100" dir="2700000" algn="tl">
                    <a:srgbClr val="000000">
                      <a:alpha val="43137"/>
                    </a:srgbClr>
                  </a:outerShdw>
                </a:effectLst>
              </a:rPr>
              <a:t>Attributes  </a:t>
            </a:r>
            <a:r>
              <a:rPr lang="en-US" b="1" dirty="0">
                <a:effectLst>
                  <a:outerShdw blurRad="38100" dist="38100" dir="2700000" algn="tl">
                    <a:srgbClr val="000000">
                      <a:alpha val="43137"/>
                    </a:srgbClr>
                  </a:outerShdw>
                </a:effectLst>
              </a:rPr>
              <a:t>in the resulting relation on </a:t>
            </a:r>
            <a:r>
              <a:rPr lang="en-US" b="1" dirty="0" smtClean="0">
                <a:effectLst>
                  <a:outerShdw blurRad="38100" dist="38100" dir="2700000" algn="tl">
                    <a:srgbClr val="000000">
                      <a:alpha val="43137"/>
                    </a:srgbClr>
                  </a:outerShdw>
                </a:effectLst>
              </a:rPr>
              <a:t>performing</a:t>
            </a:r>
          </a:p>
          <a:p>
            <a:r>
              <a:rPr lang="en-US" b="1" dirty="0" smtClean="0">
                <a:effectLst>
                  <a:outerShdw blurRad="38100" dist="38100" dir="2700000" algn="tl">
                    <a:srgbClr val="000000">
                      <a:alpha val="43137"/>
                    </a:srgbClr>
                  </a:outerShdw>
                </a:effectLst>
              </a:rPr>
              <a:t>CROSS PRODUCT </a:t>
            </a:r>
            <a:r>
              <a:rPr lang="en-US" b="1" dirty="0">
                <a:effectLst>
                  <a:outerShdw blurRad="38100" dist="38100" dir="2700000" algn="tl">
                    <a:srgbClr val="000000">
                      <a:alpha val="43137"/>
                    </a:srgbClr>
                  </a:outerShdw>
                </a:effectLst>
              </a:rPr>
              <a:t>is </a:t>
            </a:r>
            <a:r>
              <a:rPr lang="en-US" b="1" dirty="0" smtClean="0">
                <a:effectLst>
                  <a:outerShdw blurRad="38100" dist="38100" dir="2700000" algn="tl">
                    <a:srgbClr val="000000">
                      <a:alpha val="43137"/>
                    </a:srgbClr>
                  </a:outerShdw>
                </a:effectLst>
              </a:rPr>
              <a:t>4+3=7 and number of tuples is 3*2 </a:t>
            </a:r>
            <a:r>
              <a:rPr lang="en-US" b="1" dirty="0">
                <a:effectLst>
                  <a:outerShdw blurRad="38100" dist="38100" dir="2700000" algn="tl">
                    <a:srgbClr val="000000">
                      <a:alpha val="43137"/>
                    </a:srgbClr>
                  </a:outerShdw>
                </a:effectLst>
              </a:rPr>
              <a:t>= 6.</a:t>
            </a:r>
            <a:endParaRPr lang="en-IN"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85859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8606" y="292700"/>
            <a:ext cx="9964493" cy="6236889"/>
          </a:xfrm>
        </p:spPr>
        <p:txBody>
          <a:bodyPr/>
          <a:lstStyle/>
          <a:p>
            <a:pPr fontAlgn="base"/>
            <a:r>
              <a:rPr lang="en-US" sz="2800" b="1" dirty="0" smtClean="0">
                <a:solidFill>
                  <a:srgbClr val="FFC000"/>
                </a:solidFill>
              </a:rPr>
              <a:t>Important </a:t>
            </a:r>
            <a:r>
              <a:rPr lang="en-US" sz="2800" b="1" dirty="0">
                <a:solidFill>
                  <a:srgbClr val="FFC000"/>
                </a:solidFill>
              </a:rPr>
              <a:t>points on CARTESIAN PRODUCT(CROSS PRODUCT) Operation:</a:t>
            </a:r>
          </a:p>
          <a:p>
            <a:pPr fontAlgn="base"/>
            <a:r>
              <a:rPr lang="en-US" b="1" dirty="0">
                <a:solidFill>
                  <a:srgbClr val="92D050"/>
                </a:solidFill>
              </a:rPr>
              <a:t>The cardinality (number of tuples) of resulting relation from a Cross Product operation is equal to the number of attributes(say m) in the first relation multiplied by the number of attributes in the second relation(say n</a:t>
            </a:r>
            <a:r>
              <a:rPr lang="en-US" b="1" dirty="0" smtClean="0">
                <a:solidFill>
                  <a:srgbClr val="92D050"/>
                </a:solidFill>
              </a:rPr>
              <a:t>).</a:t>
            </a:r>
          </a:p>
          <a:p>
            <a:pPr fontAlgn="base"/>
            <a:r>
              <a:rPr lang="en-US" b="1" dirty="0" smtClean="0">
                <a:solidFill>
                  <a:schemeClr val="tx1">
                    <a:lumMod val="85000"/>
                  </a:schemeClr>
                </a:solidFill>
              </a:rPr>
              <a:t>Cardinality=m*n</a:t>
            </a:r>
          </a:p>
          <a:p>
            <a:pPr fontAlgn="base"/>
            <a:r>
              <a:rPr lang="en-US" b="1" dirty="0">
                <a:solidFill>
                  <a:srgbClr val="92D050"/>
                </a:solidFill>
              </a:rPr>
              <a:t>The Cross Product of two relation A(R1, R2, R3, …, </a:t>
            </a:r>
            <a:r>
              <a:rPr lang="en-US" b="1" dirty="0" err="1">
                <a:solidFill>
                  <a:srgbClr val="92D050"/>
                </a:solidFill>
              </a:rPr>
              <a:t>Rp</a:t>
            </a:r>
            <a:r>
              <a:rPr lang="en-US" b="1" dirty="0">
                <a:solidFill>
                  <a:srgbClr val="92D050"/>
                </a:solidFill>
              </a:rPr>
              <a:t>) with degree p, and B(S1, S2, S3, …, </a:t>
            </a:r>
            <a:r>
              <a:rPr lang="en-US" b="1" dirty="0" err="1">
                <a:solidFill>
                  <a:srgbClr val="92D050"/>
                </a:solidFill>
              </a:rPr>
              <a:t>Sn</a:t>
            </a:r>
            <a:r>
              <a:rPr lang="en-US" b="1" dirty="0">
                <a:solidFill>
                  <a:srgbClr val="92D050"/>
                </a:solidFill>
              </a:rPr>
              <a:t>) with degree n, is a relation C(R1, R2, R3, …, </a:t>
            </a:r>
            <a:r>
              <a:rPr lang="en-US" b="1" dirty="0" err="1">
                <a:solidFill>
                  <a:srgbClr val="92D050"/>
                </a:solidFill>
              </a:rPr>
              <a:t>Rp</a:t>
            </a:r>
            <a:r>
              <a:rPr lang="en-US" b="1" dirty="0">
                <a:solidFill>
                  <a:srgbClr val="92D050"/>
                </a:solidFill>
              </a:rPr>
              <a:t>, S1, S2, S3, …, </a:t>
            </a:r>
            <a:r>
              <a:rPr lang="en-US" b="1" dirty="0" err="1">
                <a:solidFill>
                  <a:srgbClr val="92D050"/>
                </a:solidFill>
              </a:rPr>
              <a:t>Sn</a:t>
            </a:r>
            <a:r>
              <a:rPr lang="en-US" b="1" dirty="0">
                <a:solidFill>
                  <a:srgbClr val="92D050"/>
                </a:solidFill>
              </a:rPr>
              <a:t>) with degree p + n attributes</a:t>
            </a:r>
            <a:r>
              <a:rPr lang="en-US" b="1" dirty="0" smtClean="0">
                <a:solidFill>
                  <a:srgbClr val="92D050"/>
                </a:solidFill>
              </a:rPr>
              <a:t>.</a:t>
            </a:r>
          </a:p>
          <a:p>
            <a:pPr fontAlgn="base"/>
            <a:r>
              <a:rPr lang="en-US" b="1" dirty="0" smtClean="0">
                <a:solidFill>
                  <a:schemeClr val="tx1">
                    <a:lumMod val="75000"/>
                  </a:schemeClr>
                </a:solidFill>
              </a:rPr>
              <a:t>Degree=</a:t>
            </a:r>
            <a:r>
              <a:rPr lang="en-US" b="1" dirty="0" err="1" smtClean="0">
                <a:solidFill>
                  <a:schemeClr val="tx1">
                    <a:lumMod val="75000"/>
                  </a:schemeClr>
                </a:solidFill>
              </a:rPr>
              <a:t>P+n</a:t>
            </a:r>
            <a:endParaRPr lang="en-US" b="1" dirty="0">
              <a:solidFill>
                <a:schemeClr val="tx1">
                  <a:lumMod val="75000"/>
                </a:schemeClr>
              </a:solidFill>
            </a:endParaRPr>
          </a:p>
          <a:p>
            <a:endParaRPr lang="en-IN" dirty="0"/>
          </a:p>
        </p:txBody>
      </p:sp>
      <p:sp>
        <p:nvSpPr>
          <p:cNvPr id="4" name="Rectangle 1"/>
          <p:cNvSpPr>
            <a:spLocks noChangeArrowheads="1"/>
          </p:cNvSpPr>
          <p:nvPr/>
        </p:nvSpPr>
        <p:spPr bwMode="auto">
          <a:xfrm>
            <a:off x="-172278" y="-74039"/>
            <a:ext cx="65" cy="3667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70175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83</TotalTime>
  <Words>424</Words>
  <Application>Microsoft Office PowerPoint</Application>
  <PresentationFormat>Widescreen</PresentationFormat>
  <Paragraphs>92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Cartesian Product Operation in Relational Algebra </vt:lpstr>
      <vt:lpstr>Here we discuses how can we apply CARTESIAN PRODUCT on two relations  </vt:lpstr>
      <vt:lpstr>Now we discuss one example of Cartesian product for better understanding  </vt:lpstr>
      <vt:lpstr>On applying CARTESIAN PRODUCT on S1 and R1 Our new table is formed Below:</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Cartesian Product Operation in Relational Algebra</dc:title>
  <dc:creator>sumit kumar</dc:creator>
  <cp:lastModifiedBy>sumit kumar</cp:lastModifiedBy>
  <cp:revision>19</cp:revision>
  <dcterms:created xsi:type="dcterms:W3CDTF">2023-12-12T10:55:16Z</dcterms:created>
  <dcterms:modified xsi:type="dcterms:W3CDTF">2023-12-16T09:23:14Z</dcterms:modified>
</cp:coreProperties>
</file>