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108" r:id="rId1"/>
  </p:sldMasterIdLst>
  <p:notesMasterIdLst>
    <p:notesMasterId r:id="rId61"/>
  </p:notesMasterIdLst>
  <p:handoutMasterIdLst>
    <p:handoutMasterId r:id="rId62"/>
  </p:handoutMasterIdLst>
  <p:sldIdLst>
    <p:sldId id="331" r:id="rId2"/>
    <p:sldId id="333" r:id="rId3"/>
    <p:sldId id="405" r:id="rId4"/>
    <p:sldId id="406" r:id="rId5"/>
    <p:sldId id="407" r:id="rId6"/>
    <p:sldId id="336" r:id="rId7"/>
    <p:sldId id="401" r:id="rId8"/>
    <p:sldId id="408" r:id="rId9"/>
    <p:sldId id="402" r:id="rId10"/>
    <p:sldId id="337" r:id="rId11"/>
    <p:sldId id="338" r:id="rId12"/>
    <p:sldId id="339" r:id="rId13"/>
    <p:sldId id="409" r:id="rId14"/>
    <p:sldId id="410" r:id="rId15"/>
    <p:sldId id="427" r:id="rId16"/>
    <p:sldId id="428" r:id="rId17"/>
    <p:sldId id="340" r:id="rId18"/>
    <p:sldId id="341" r:id="rId19"/>
    <p:sldId id="342" r:id="rId20"/>
    <p:sldId id="403" r:id="rId21"/>
    <p:sldId id="429" r:id="rId22"/>
    <p:sldId id="430" r:id="rId23"/>
    <p:sldId id="343" r:id="rId24"/>
    <p:sldId id="431" r:id="rId25"/>
    <p:sldId id="432" r:id="rId26"/>
    <p:sldId id="433" r:id="rId27"/>
    <p:sldId id="347" r:id="rId28"/>
    <p:sldId id="350" r:id="rId29"/>
    <p:sldId id="411" r:id="rId30"/>
    <p:sldId id="412" r:id="rId31"/>
    <p:sldId id="351" r:id="rId32"/>
    <p:sldId id="434" r:id="rId33"/>
    <p:sldId id="435" r:id="rId34"/>
    <p:sldId id="436" r:id="rId35"/>
    <p:sldId id="352" r:id="rId36"/>
    <p:sldId id="353" r:id="rId37"/>
    <p:sldId id="413" r:id="rId38"/>
    <p:sldId id="348" r:id="rId39"/>
    <p:sldId id="414" r:id="rId40"/>
    <p:sldId id="415" r:id="rId41"/>
    <p:sldId id="416" r:id="rId42"/>
    <p:sldId id="417" r:id="rId43"/>
    <p:sldId id="418" r:id="rId44"/>
    <p:sldId id="437" r:id="rId45"/>
    <p:sldId id="438" r:id="rId46"/>
    <p:sldId id="349" r:id="rId47"/>
    <p:sldId id="399" r:id="rId48"/>
    <p:sldId id="439" r:id="rId49"/>
    <p:sldId id="354" r:id="rId50"/>
    <p:sldId id="419" r:id="rId51"/>
    <p:sldId id="400" r:id="rId52"/>
    <p:sldId id="420" r:id="rId53"/>
    <p:sldId id="356" r:id="rId54"/>
    <p:sldId id="422" r:id="rId55"/>
    <p:sldId id="421" r:id="rId56"/>
    <p:sldId id="423" r:id="rId57"/>
    <p:sldId id="424" r:id="rId58"/>
    <p:sldId id="425" r:id="rId59"/>
    <p:sldId id="426" r:id="rId60"/>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5" autoAdjust="0"/>
    <p:restoredTop sz="94635"/>
  </p:normalViewPr>
  <p:slideViewPr>
    <p:cSldViewPr snapToGrid="0">
      <p:cViewPr varScale="1">
        <p:scale>
          <a:sx n="70" d="100"/>
          <a:sy n="70" d="100"/>
        </p:scale>
        <p:origin x="1308" y="8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F0E6FB74-DB1A-46D3-A207-F791EEE0F344}"/>
    <pc:docChg chg="undo custSel addSld modSld">
      <pc:chgData name="" userId="e6793c7ac87b5dd5" providerId="LiveId" clId="{F0E6FB74-DB1A-46D3-A207-F791EEE0F344}" dt="2024-04-28T06:55:39.417" v="131" actId="6549"/>
      <pc:docMkLst>
        <pc:docMk/>
      </pc:docMkLst>
      <pc:sldChg chg="modSp add">
        <pc:chgData name="" userId="e6793c7ac87b5dd5" providerId="LiveId" clId="{F0E6FB74-DB1A-46D3-A207-F791EEE0F344}" dt="2024-04-28T06:44:05.871" v="76" actId="20577"/>
        <pc:sldMkLst>
          <pc:docMk/>
          <pc:sldMk cId="59682316" sldId="423"/>
        </pc:sldMkLst>
        <pc:spChg chg="mod">
          <ac:chgData name="" userId="e6793c7ac87b5dd5" providerId="LiveId" clId="{F0E6FB74-DB1A-46D3-A207-F791EEE0F344}" dt="2024-04-28T06:37:36.626" v="16" actId="20577"/>
          <ac:spMkLst>
            <pc:docMk/>
            <pc:sldMk cId="59682316" sldId="423"/>
            <ac:spMk id="57345" creationId="{AF43CD99-B0BB-4EB6-B798-512BB1BA6A01}"/>
          </ac:spMkLst>
        </pc:spChg>
        <pc:spChg chg="mod">
          <ac:chgData name="" userId="e6793c7ac87b5dd5" providerId="LiveId" clId="{F0E6FB74-DB1A-46D3-A207-F791EEE0F344}" dt="2024-04-28T06:44:05.871" v="76" actId="20577"/>
          <ac:spMkLst>
            <pc:docMk/>
            <pc:sldMk cId="59682316" sldId="423"/>
            <ac:spMk id="57346" creationId="{ABB3FE17-4C94-4A31-A709-AB137253300C}"/>
          </ac:spMkLst>
        </pc:spChg>
      </pc:sldChg>
      <pc:sldChg chg="modSp add">
        <pc:chgData name="" userId="e6793c7ac87b5dd5" providerId="LiveId" clId="{F0E6FB74-DB1A-46D3-A207-F791EEE0F344}" dt="2024-04-28T06:45:41.287" v="91" actId="108"/>
        <pc:sldMkLst>
          <pc:docMk/>
          <pc:sldMk cId="2970601617" sldId="424"/>
        </pc:sldMkLst>
        <pc:spChg chg="mod">
          <ac:chgData name="" userId="e6793c7ac87b5dd5" providerId="LiveId" clId="{F0E6FB74-DB1A-46D3-A207-F791EEE0F344}" dt="2024-04-28T06:45:41.287" v="91" actId="108"/>
          <ac:spMkLst>
            <pc:docMk/>
            <pc:sldMk cId="2970601617" sldId="424"/>
            <ac:spMk id="57346" creationId="{ABB3FE17-4C94-4A31-A709-AB137253300C}"/>
          </ac:spMkLst>
        </pc:spChg>
      </pc:sldChg>
      <pc:sldChg chg="modSp add">
        <pc:chgData name="" userId="e6793c7ac87b5dd5" providerId="LiveId" clId="{F0E6FB74-DB1A-46D3-A207-F791EEE0F344}" dt="2024-04-28T06:54:18.366" v="123" actId="20577"/>
        <pc:sldMkLst>
          <pc:docMk/>
          <pc:sldMk cId="3717171282" sldId="425"/>
        </pc:sldMkLst>
        <pc:spChg chg="mod">
          <ac:chgData name="" userId="e6793c7ac87b5dd5" providerId="LiveId" clId="{F0E6FB74-DB1A-46D3-A207-F791EEE0F344}" dt="2024-04-28T06:54:18.366" v="123" actId="20577"/>
          <ac:spMkLst>
            <pc:docMk/>
            <pc:sldMk cId="3717171282" sldId="425"/>
            <ac:spMk id="57346" creationId="{ABB3FE17-4C94-4A31-A709-AB137253300C}"/>
          </ac:spMkLst>
        </pc:spChg>
      </pc:sldChg>
      <pc:sldChg chg="modSp add">
        <pc:chgData name="" userId="e6793c7ac87b5dd5" providerId="LiveId" clId="{F0E6FB74-DB1A-46D3-A207-F791EEE0F344}" dt="2024-04-28T06:55:39.417" v="131" actId="6549"/>
        <pc:sldMkLst>
          <pc:docMk/>
          <pc:sldMk cId="1847376179" sldId="426"/>
        </pc:sldMkLst>
        <pc:spChg chg="mod">
          <ac:chgData name="" userId="e6793c7ac87b5dd5" providerId="LiveId" clId="{F0E6FB74-DB1A-46D3-A207-F791EEE0F344}" dt="2024-04-28T06:55:39.417" v="131" actId="6549"/>
          <ac:spMkLst>
            <pc:docMk/>
            <pc:sldMk cId="1847376179" sldId="426"/>
            <ac:spMk id="57346" creationId="{ABB3FE17-4C94-4A31-A709-AB137253300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xmlns=""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xmlns=""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xmlns=""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extLst>
      <p:ext uri="{BB962C8B-B14F-4D97-AF65-F5344CB8AC3E}">
        <p14:creationId xmlns:p14="http://schemas.microsoft.com/office/powerpoint/2010/main" val="606453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xmlns=""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xmlns=""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xmlns=""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xmlns=""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xmlns=""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xmlns=""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extLst>
      <p:ext uri="{BB962C8B-B14F-4D97-AF65-F5344CB8AC3E}">
        <p14:creationId xmlns:p14="http://schemas.microsoft.com/office/powerpoint/2010/main" val="11701159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xmlns=""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xmlns=""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xmlns=""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1373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xmlns=""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xmlns=""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xmlns=""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7944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xmlns=""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xmlns=""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xmlns=""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84957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307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2208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12712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xmlns=""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xmlns=""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xmlns=""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38409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95493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2623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xmlns=""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xmlns=""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xmlns=""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90490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xmlns=""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xmlns=""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95209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xmlns=""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xmlns=""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61100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xmlns=""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xmlns=""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xmlns=""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38201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xmlns=""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xmlns=""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xmlns=""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74953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xmlns=""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xmlns=""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xmlns=""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30170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xmlns=""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xmlns=""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89955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xmlns=""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xmlns=""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xmlns=""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453502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xmlns=""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xmlns=""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xmlns=""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743785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xmlns=""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xmlns=""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xmlns=""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96673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xmlns=""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xmlns=""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xmlns=""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1802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xmlns=""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xmlns=""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xmlns=""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70450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xmlns=""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xmlns=""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14398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xmlns=""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40</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xmlns=""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xmlns=""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35530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xmlns=""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xmlns=""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xmlns=""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02931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xmlns=""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xmlns=""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xmlns=""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793636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xmlns=""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xmlns=""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xmlns=""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30857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xmlns=""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xmlns=""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xmlns=""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94508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xmlns=""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xmlns=""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xmlns=""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95282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xmlns=""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xmlns=""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xmlns=""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42309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xmlns=""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xmlns=""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xmlns=""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0283716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xmlns=""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xmlns=""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xmlns=""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786192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53</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1203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xmlns=""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xmlns=""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40760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xmlns=""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xmlns=""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xmlns=""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395821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866311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128109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077264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375569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59</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74047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xmlns=""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xmlns=""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53908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xmlns=""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3002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xmlns=""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xmlns=""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59195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xmlns=""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B1112A5-C7D7-44A2-9923-0DBD777A91E6}"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343375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112A5-C7D7-44A2-9923-0DBD777A91E6}"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3259552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112A5-C7D7-44A2-9923-0DBD777A91E6}"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4117583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19272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112A5-C7D7-44A2-9923-0DBD777A91E6}"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422251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112A5-C7D7-44A2-9923-0DBD777A91E6}"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1324283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1112A5-C7D7-44A2-9923-0DBD777A91E6}"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123331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1112A5-C7D7-44A2-9923-0DBD777A91E6}"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3115607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1112A5-C7D7-44A2-9923-0DBD777A91E6}"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36218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1112A5-C7D7-44A2-9923-0DBD777A91E6}"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9209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B1112A5-C7D7-44A2-9923-0DBD777A91E6}"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1399265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B1112A5-C7D7-44A2-9923-0DBD777A91E6}"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5282BB-6917-498F-868A-E8B489C269DE}" type="slidenum">
              <a:rPr lang="en-US" smtClean="0"/>
              <a:t>‹#›</a:t>
            </a:fld>
            <a:endParaRPr lang="en-US"/>
          </a:p>
        </p:txBody>
      </p:sp>
    </p:spTree>
    <p:extLst>
      <p:ext uri="{BB962C8B-B14F-4D97-AF65-F5344CB8AC3E}">
        <p14:creationId xmlns:p14="http://schemas.microsoft.com/office/powerpoint/2010/main" val="548052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B1112A5-C7D7-44A2-9923-0DBD777A91E6}" type="datetimeFigureOut">
              <a:rPr lang="en-US" smtClean="0"/>
              <a:t>5/23/2024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5282BB-6917-498F-868A-E8B489C269DE}" type="slidenum">
              <a:rPr lang="en-US" smtClean="0"/>
              <a:t>‹#›</a:t>
            </a:fld>
            <a:endParaRPr lang="en-US"/>
          </a:p>
        </p:txBody>
      </p:sp>
    </p:spTree>
    <p:extLst>
      <p:ext uri="{BB962C8B-B14F-4D97-AF65-F5344CB8AC3E}">
        <p14:creationId xmlns:p14="http://schemas.microsoft.com/office/powerpoint/2010/main" val="2549156969"/>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 id="214748412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xmlns="" id="{218F8D62-A6F5-4F18-9BB3-A18FA6B4E228}"/>
              </a:ext>
            </a:extLst>
          </p:cNvPr>
          <p:cNvSpPr>
            <a:spLocks noGrp="1" noChangeArrowheads="1"/>
          </p:cNvSpPr>
          <p:nvPr>
            <p:ph type="ctrTitle"/>
          </p:nvPr>
        </p:nvSpPr>
        <p:spPr>
          <a:xfrm>
            <a:off x="800100" y="2197100"/>
            <a:ext cx="7772400" cy="1589088"/>
          </a:xfrm>
        </p:spPr>
        <p:txBody>
          <a:bodyPr>
            <a:normAutofit/>
          </a:bodyPr>
          <a:lstStyle/>
          <a:p>
            <a:pPr algn="ctr" eaLnBrk="1" hangingPunct="1"/>
            <a:r>
              <a:rPr lang="en-US" altLang="en-US" sz="4400" b="1" dirty="0"/>
              <a:t>CPU Scheduling</a:t>
            </a:r>
          </a:p>
        </p:txBody>
      </p:sp>
      <p:sp>
        <p:nvSpPr>
          <p:cNvPr id="4" name="Rectangle 2">
            <a:extLst>
              <a:ext uri="{FF2B5EF4-FFF2-40B4-BE49-F238E27FC236}">
                <a16:creationId xmlns:a16="http://schemas.microsoft.com/office/drawing/2014/main" xmlns="" id="{218F8D62-A6F5-4F18-9BB3-A18FA6B4E228}"/>
              </a:ext>
            </a:extLst>
          </p:cNvPr>
          <p:cNvSpPr txBox="1">
            <a:spLocks noChangeArrowheads="1"/>
          </p:cNvSpPr>
          <p:nvPr/>
        </p:nvSpPr>
        <p:spPr>
          <a:xfrm>
            <a:off x="800100" y="3443288"/>
            <a:ext cx="7772400" cy="1319212"/>
          </a:xfrm>
          <a:prstGeom prst="rect">
            <a:avLst/>
          </a:prstGeom>
        </p:spPr>
        <p:txBody>
          <a:bodyPr vert="horz" lIns="91440" tIns="45720" rIns="91440" bIns="45720" rtlCol="0" anchor="ctr">
            <a:normAutofit lnSpcReduction="10000"/>
          </a:bodyPr>
          <a:lstStyle>
            <a:lvl1pPr algn="l" defTabSz="685800" rtl="0" eaLnBrk="1" latinLnBrk="0" hangingPunct="1">
              <a:lnSpc>
                <a:spcPct val="90000"/>
              </a:lnSpc>
              <a:spcBef>
                <a:spcPct val="0"/>
              </a:spcBef>
              <a:buNone/>
              <a:defRPr sz="4300" kern="1200">
                <a:solidFill>
                  <a:schemeClr val="tx1"/>
                </a:solidFill>
                <a:latin typeface="+mj-lt"/>
                <a:ea typeface="+mj-ea"/>
                <a:cs typeface="+mj-cs"/>
              </a:defRPr>
            </a:lvl1pPr>
          </a:lstStyle>
          <a:p>
            <a:pPr algn="ctr" fontAlgn="auto">
              <a:spcAft>
                <a:spcPts val="0"/>
              </a:spcAft>
            </a:pPr>
            <a:r>
              <a:rPr lang="en-US" altLang="en-US" sz="3200" dirty="0"/>
              <a:t>FCFS, SJF, RR, Priority, Multilevel Queue </a:t>
            </a:r>
          </a:p>
          <a:p>
            <a:pPr algn="ctr" fontAlgn="auto">
              <a:spcAft>
                <a:spcPts val="0"/>
              </a:spcAft>
            </a:pPr>
            <a:r>
              <a:rPr lang="en-US" altLang="en-US" sz="3200" dirty="0"/>
              <a:t>&amp;</a:t>
            </a:r>
          </a:p>
          <a:p>
            <a:pPr algn="ctr" fontAlgn="auto">
              <a:spcAft>
                <a:spcPts val="0"/>
              </a:spcAft>
            </a:pPr>
            <a:r>
              <a:rPr lang="en-US" altLang="en-US" sz="3200" dirty="0"/>
              <a:t>Multilevel Feedback Queue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xmlns="" id="{C185CC1F-4F14-4AFD-8E13-6930EBB32CE9}"/>
              </a:ext>
            </a:extLst>
          </p:cNvPr>
          <p:cNvSpPr>
            <a:spLocks noGrp="1" noChangeArrowheads="1"/>
          </p:cNvSpPr>
          <p:nvPr>
            <p:ph type="title"/>
          </p:nvPr>
        </p:nvSpPr>
        <p:spPr>
          <a:xfrm>
            <a:off x="457200" y="145889"/>
            <a:ext cx="8229600" cy="576263"/>
          </a:xfrm>
        </p:spPr>
        <p:txBody>
          <a:bodyPr>
            <a:noAutofit/>
          </a:bodyPr>
          <a:lstStyle/>
          <a:p>
            <a:pPr algn="ctr" eaLnBrk="1" hangingPunct="1"/>
            <a:r>
              <a:rPr lang="en-US" altLang="en-US" sz="4000" dirty="0"/>
              <a:t>Dispatcher</a:t>
            </a:r>
          </a:p>
        </p:txBody>
      </p:sp>
      <p:sp>
        <p:nvSpPr>
          <p:cNvPr id="17410" name="Rectangle 3">
            <a:extLst>
              <a:ext uri="{FF2B5EF4-FFF2-40B4-BE49-F238E27FC236}">
                <a16:creationId xmlns:a16="http://schemas.microsoft.com/office/drawing/2014/main" xmlns="" id="{E113DAE6-D3A7-45EF-87B5-890976FCB8D4}"/>
              </a:ext>
            </a:extLst>
          </p:cNvPr>
          <p:cNvSpPr>
            <a:spLocks noGrp="1" noChangeArrowheads="1"/>
          </p:cNvSpPr>
          <p:nvPr>
            <p:ph idx="1"/>
          </p:nvPr>
        </p:nvSpPr>
        <p:spPr>
          <a:xfrm>
            <a:off x="557212" y="722152"/>
            <a:ext cx="5032131" cy="5792947"/>
          </a:xfrm>
        </p:spPr>
        <p:txBody>
          <a:bodyPr>
            <a:normAutofit/>
          </a:bodyPr>
          <a:lstStyle/>
          <a:p>
            <a:pPr algn="just"/>
            <a:r>
              <a:rPr lang="en-US" altLang="en-US" sz="2800" dirty="0"/>
              <a:t>Dispatcher module gives control of the CPU to the process selected by the CPU scheduler; this involves:</a:t>
            </a:r>
          </a:p>
          <a:p>
            <a:pPr lvl="1" algn="just"/>
            <a:r>
              <a:rPr lang="en-US" altLang="en-US" sz="2400" dirty="0"/>
              <a:t>Switching context</a:t>
            </a:r>
          </a:p>
          <a:p>
            <a:pPr lvl="1" algn="just"/>
            <a:r>
              <a:rPr lang="en-US" altLang="en-US" sz="2400" dirty="0"/>
              <a:t>Switching to user mode</a:t>
            </a:r>
          </a:p>
          <a:p>
            <a:pPr lvl="1" algn="just"/>
            <a:r>
              <a:rPr lang="en-US" altLang="en-US" sz="2400" dirty="0"/>
              <a:t>Jumping to the proper location in the user program to restart that program</a:t>
            </a:r>
          </a:p>
          <a:p>
            <a:pPr algn="just"/>
            <a:r>
              <a:rPr lang="en-US" altLang="en-US" sz="2800" b="1" dirty="0">
                <a:solidFill>
                  <a:srgbClr val="3366FF"/>
                </a:solidFill>
              </a:rPr>
              <a:t>Dispatch latency </a:t>
            </a:r>
            <a:r>
              <a:rPr lang="en-US" altLang="en-US" sz="2800" dirty="0"/>
              <a:t>– time it takes for the dispatcher to stop one process and start another running</a:t>
            </a:r>
          </a:p>
        </p:txBody>
      </p:sp>
      <p:pic>
        <p:nvPicPr>
          <p:cNvPr id="17411" name="Picture 1">
            <a:extLst>
              <a:ext uri="{FF2B5EF4-FFF2-40B4-BE49-F238E27FC236}">
                <a16:creationId xmlns:a16="http://schemas.microsoft.com/office/drawing/2014/main" xmlns="" id="{4B24D036-ECCD-4EE8-9908-C3EEA54E5CE0}"/>
              </a:ext>
            </a:extLst>
          </p:cNvPr>
          <p:cNvPicPr>
            <a:picLocks noChangeAspect="1"/>
          </p:cNvPicPr>
          <p:nvPr/>
        </p:nvPicPr>
        <p:blipFill rotWithShape="1">
          <a:blip r:embed="rId3">
            <a:extLst>
              <a:ext uri="{28A0092B-C50C-407E-A947-70E740481C1C}">
                <a14:useLocalDpi xmlns:a14="http://schemas.microsoft.com/office/drawing/2010/main" val="0"/>
              </a:ext>
            </a:extLst>
          </a:blip>
          <a:srcRect r="42304"/>
          <a:stretch/>
        </p:blipFill>
        <p:spPr bwMode="auto">
          <a:xfrm>
            <a:off x="5599687" y="1109784"/>
            <a:ext cx="3570810" cy="416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xmlns="" id="{684BC100-CBCD-4FBD-A30F-9EBDD59CA0FB}"/>
              </a:ext>
            </a:extLst>
          </p:cNvPr>
          <p:cNvSpPr>
            <a:spLocks noGrp="1" noChangeArrowheads="1"/>
          </p:cNvSpPr>
          <p:nvPr>
            <p:ph type="title"/>
          </p:nvPr>
        </p:nvSpPr>
        <p:spPr>
          <a:xfrm>
            <a:off x="849085" y="100013"/>
            <a:ext cx="7696200" cy="576262"/>
          </a:xfrm>
        </p:spPr>
        <p:txBody>
          <a:bodyPr>
            <a:noAutofit/>
          </a:bodyPr>
          <a:lstStyle/>
          <a:p>
            <a:pPr algn="ctr" eaLnBrk="1" hangingPunct="1"/>
            <a:r>
              <a:rPr lang="en-US" altLang="en-US" sz="4000" dirty="0"/>
              <a:t>Scheduling Criteria</a:t>
            </a:r>
          </a:p>
        </p:txBody>
      </p:sp>
      <p:sp>
        <p:nvSpPr>
          <p:cNvPr id="19458" name="Rectangle 3">
            <a:extLst>
              <a:ext uri="{FF2B5EF4-FFF2-40B4-BE49-F238E27FC236}">
                <a16:creationId xmlns:a16="http://schemas.microsoft.com/office/drawing/2014/main" xmlns="" id="{4338C466-115B-47DE-A288-6C7152DF0770}"/>
              </a:ext>
            </a:extLst>
          </p:cNvPr>
          <p:cNvSpPr>
            <a:spLocks noGrp="1" noChangeArrowheads="1"/>
          </p:cNvSpPr>
          <p:nvPr>
            <p:ph idx="1"/>
          </p:nvPr>
        </p:nvSpPr>
        <p:spPr>
          <a:xfrm>
            <a:off x="514350" y="676274"/>
            <a:ext cx="8243888" cy="6181725"/>
          </a:xfrm>
        </p:spPr>
        <p:txBody>
          <a:bodyPr>
            <a:normAutofit fontScale="92500" lnSpcReduction="20000"/>
          </a:bodyPr>
          <a:lstStyle/>
          <a:p>
            <a:pPr algn="just"/>
            <a:r>
              <a:rPr lang="en-US" altLang="en-US" sz="2800" b="1" dirty="0"/>
              <a:t>CPU utilization </a:t>
            </a:r>
            <a:r>
              <a:rPr lang="en-US" altLang="en-US" sz="2800" dirty="0"/>
              <a:t>– keep the CPU as busy as possible</a:t>
            </a:r>
          </a:p>
          <a:p>
            <a:pPr algn="just"/>
            <a:r>
              <a:rPr lang="en-US" altLang="en-US" sz="2800" b="1" dirty="0"/>
              <a:t>Throughput</a:t>
            </a:r>
            <a:r>
              <a:rPr lang="en-US" altLang="en-US" sz="2800" dirty="0"/>
              <a:t> – # of processes that complete their execution per time unit.</a:t>
            </a:r>
          </a:p>
          <a:p>
            <a:pPr algn="just"/>
            <a:r>
              <a:rPr lang="en-US" altLang="en-US" sz="2800" b="1" dirty="0"/>
              <a:t>Turnaround time </a:t>
            </a:r>
            <a:r>
              <a:rPr lang="en-US" altLang="en-US" sz="2800" dirty="0"/>
              <a:t>– amount of time to execute a particular </a:t>
            </a:r>
            <a:r>
              <a:rPr lang="en-US" altLang="en-US" sz="2800" dirty="0" smtClean="0"/>
              <a:t>process </a:t>
            </a:r>
            <a:r>
              <a:rPr lang="en-US" altLang="en-US" sz="2800" b="1" dirty="0" smtClean="0"/>
              <a:t>Turn Around Time=Completion Time-Arrival Time</a:t>
            </a:r>
            <a:endParaRPr lang="en-US" altLang="en-US" sz="2800" dirty="0"/>
          </a:p>
          <a:p>
            <a:pPr algn="just"/>
            <a:r>
              <a:rPr lang="en-US" altLang="en-US" sz="2800" b="1" dirty="0"/>
              <a:t>Waiting time </a:t>
            </a:r>
            <a:r>
              <a:rPr lang="en-US" altLang="en-US" sz="2800" dirty="0"/>
              <a:t>– amount of time a process has been waiting in the ready </a:t>
            </a:r>
            <a:r>
              <a:rPr lang="en-US" altLang="en-US" sz="2800" dirty="0" smtClean="0"/>
              <a:t>queue </a:t>
            </a:r>
            <a:r>
              <a:rPr lang="en-US" altLang="en-US" sz="2400" b="1" dirty="0" smtClean="0"/>
              <a:t>Waiting Time=Turn Around Time-Burst Time</a:t>
            </a:r>
            <a:endParaRPr lang="en-US" altLang="en-US" sz="2400" dirty="0"/>
          </a:p>
          <a:p>
            <a:pPr algn="just"/>
            <a:r>
              <a:rPr lang="en-US" altLang="en-US" sz="2800" b="1" dirty="0"/>
              <a:t>Response time </a:t>
            </a:r>
            <a:r>
              <a:rPr lang="en-US" altLang="en-US" sz="2800" dirty="0"/>
              <a:t>– amount of time it takes from when a request was submitted until the first response is produced</a:t>
            </a:r>
            <a:r>
              <a:rPr lang="en-US" altLang="en-US" sz="2800" dirty="0" smtClean="0"/>
              <a:t>.</a:t>
            </a:r>
          </a:p>
          <a:p>
            <a:pPr marL="0" indent="0" algn="just">
              <a:buNone/>
            </a:pPr>
            <a:r>
              <a:rPr lang="en-US" altLang="en-US" sz="2800" dirty="0" smtClean="0"/>
              <a:t>  </a:t>
            </a:r>
            <a:r>
              <a:rPr lang="en-US" altLang="en-US" sz="2600" b="1" dirty="0" smtClean="0"/>
              <a:t>First time process got CPU-Arrival time of process</a:t>
            </a:r>
            <a:r>
              <a:rPr lang="en-US" altLang="en-US" sz="2800" dirty="0" smtClean="0"/>
              <a:t> </a:t>
            </a:r>
            <a:endParaRPr lang="en-US" altLang="en-US" sz="2800" dirty="0"/>
          </a:p>
          <a:p>
            <a:pPr algn="just"/>
            <a:r>
              <a:rPr lang="en-US" altLang="en-US" sz="2800" b="1" dirty="0"/>
              <a:t>Arrival Time </a:t>
            </a:r>
            <a:r>
              <a:rPr lang="en-US" altLang="en-US" sz="2800" dirty="0"/>
              <a:t>– Time at which the process arrives in the ready queue.</a:t>
            </a:r>
          </a:p>
          <a:p>
            <a:pPr algn="just"/>
            <a:r>
              <a:rPr lang="en-US" altLang="en-US" sz="2800" b="1" dirty="0"/>
              <a:t>Completion Time –</a:t>
            </a:r>
            <a:r>
              <a:rPr lang="en-US" altLang="en-US" sz="2800" dirty="0"/>
              <a:t> Time at which process completes its execution</a:t>
            </a:r>
            <a:r>
              <a:rPr lang="en-US" altLang="en-US" sz="2800" dirty="0" smtClean="0"/>
              <a:t>. </a:t>
            </a:r>
            <a:r>
              <a:rPr lang="en-US" altLang="en-US" sz="2600" b="1" dirty="0" smtClean="0"/>
              <a:t>Completion Time=Turn Around </a:t>
            </a:r>
            <a:r>
              <a:rPr lang="en-US" altLang="en-US" sz="2600" b="1" dirty="0" err="1" smtClean="0"/>
              <a:t>Time+Arrival</a:t>
            </a:r>
            <a:r>
              <a:rPr lang="en-US" altLang="en-US" sz="2600" b="1" dirty="0" smtClean="0"/>
              <a:t> Time</a:t>
            </a:r>
            <a:endParaRPr lang="en-US" altLang="en-US" sz="2800" dirty="0"/>
          </a:p>
          <a:p>
            <a:pPr algn="just"/>
            <a:r>
              <a:rPr lang="en-US" altLang="en-US" sz="2800" b="1" dirty="0"/>
              <a:t>Burst Time – </a:t>
            </a:r>
            <a:r>
              <a:rPr lang="en-US" altLang="en-US" sz="2800" dirty="0"/>
              <a:t>Time required by a process for CPU </a:t>
            </a:r>
            <a:r>
              <a:rPr lang="en-US" altLang="en-US" sz="2800" dirty="0" smtClean="0"/>
              <a:t>execution. </a:t>
            </a:r>
            <a:r>
              <a:rPr lang="en-US" altLang="en-US" sz="2800" dirty="0" err="1"/>
              <a:t>K</a:t>
            </a:r>
            <a:r>
              <a:rPr lang="en-US" altLang="en-US" sz="2800" dirty="0" err="1" smtClean="0"/>
              <a:t>itni</a:t>
            </a:r>
            <a:r>
              <a:rPr lang="en-US" altLang="en-US" sz="2800" dirty="0" smtClean="0"/>
              <a:t> der process </a:t>
            </a:r>
            <a:r>
              <a:rPr lang="en-US" altLang="en-US" sz="2800" dirty="0" err="1" smtClean="0"/>
              <a:t>ko</a:t>
            </a:r>
            <a:r>
              <a:rPr lang="en-US" altLang="en-US" sz="2800" dirty="0" smtClean="0"/>
              <a:t> </a:t>
            </a:r>
            <a:r>
              <a:rPr lang="en-US" altLang="en-US" sz="2800" dirty="0" err="1" smtClean="0"/>
              <a:t>cpu</a:t>
            </a:r>
            <a:r>
              <a:rPr lang="en-US" altLang="en-US" sz="2800" dirty="0" smtClean="0"/>
              <a:t> </a:t>
            </a:r>
            <a:r>
              <a:rPr lang="en-US" altLang="en-US" sz="2800" dirty="0" err="1" smtClean="0"/>
              <a:t>mila</a:t>
            </a:r>
            <a:r>
              <a:rPr lang="en-US" altLang="en-US" sz="2800" dirty="0" smtClean="0"/>
              <a:t>.</a:t>
            </a:r>
          </a:p>
          <a:p>
            <a:pPr marL="0" indent="0" algn="just">
              <a:buNone/>
            </a:pPr>
            <a:r>
              <a:rPr lang="en-US" altLang="en-US" sz="2800" dirty="0"/>
              <a:t> </a:t>
            </a:r>
            <a:r>
              <a:rPr lang="en-US" altLang="en-US" sz="2800" dirty="0" smtClean="0"/>
              <a:t>  </a:t>
            </a:r>
            <a:r>
              <a:rPr lang="en-US" altLang="en-US" sz="2600" b="1" dirty="0" smtClean="0"/>
              <a:t>Burst Time =Turn Around Time-Waiting Time</a:t>
            </a:r>
            <a:endParaRPr lang="en-US" altLang="en-US" sz="26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A22DB2EC-3AE5-4A50-BF1F-F8FE7B96CE4B}"/>
              </a:ext>
            </a:extLst>
          </p:cNvPr>
          <p:cNvSpPr>
            <a:spLocks noGrp="1" noChangeArrowheads="1"/>
          </p:cNvSpPr>
          <p:nvPr>
            <p:ph type="title"/>
          </p:nvPr>
        </p:nvSpPr>
        <p:spPr>
          <a:xfrm>
            <a:off x="114300" y="143942"/>
            <a:ext cx="9029700" cy="576262"/>
          </a:xfrm>
        </p:spPr>
        <p:txBody>
          <a:bodyPr>
            <a:noAutofit/>
          </a:bodyPr>
          <a:lstStyle/>
          <a:p>
            <a:pPr algn="ctr"/>
            <a:r>
              <a:rPr lang="en-US" altLang="en-US" sz="4000" dirty="0"/>
              <a:t>Objectives of Process Scheduling Algorithm</a:t>
            </a:r>
          </a:p>
        </p:txBody>
      </p:sp>
      <p:sp>
        <p:nvSpPr>
          <p:cNvPr id="21506" name="Rectangle 3">
            <a:extLst>
              <a:ext uri="{FF2B5EF4-FFF2-40B4-BE49-F238E27FC236}">
                <a16:creationId xmlns:a16="http://schemas.microsoft.com/office/drawing/2014/main" xmlns="" id="{DA102F21-0BD1-4162-8066-37183DF9B945}"/>
              </a:ext>
            </a:extLst>
          </p:cNvPr>
          <p:cNvSpPr>
            <a:spLocks noGrp="1" noChangeArrowheads="1"/>
          </p:cNvSpPr>
          <p:nvPr>
            <p:ph idx="1"/>
          </p:nvPr>
        </p:nvSpPr>
        <p:spPr>
          <a:xfrm>
            <a:off x="557213" y="828675"/>
            <a:ext cx="8115299" cy="4767936"/>
          </a:xfrm>
        </p:spPr>
        <p:txBody>
          <a:bodyPr>
            <a:normAutofit/>
          </a:bodyPr>
          <a:lstStyle/>
          <a:p>
            <a:pPr algn="just"/>
            <a:r>
              <a:rPr lang="en-US" altLang="en-US" sz="2800" b="1" dirty="0"/>
              <a:t>Max CPU utilization </a:t>
            </a:r>
            <a:r>
              <a:rPr lang="en-US" altLang="en-US" sz="2800" dirty="0"/>
              <a:t>(Keep CPU as busy as possible)</a:t>
            </a:r>
          </a:p>
          <a:p>
            <a:pPr algn="just"/>
            <a:r>
              <a:rPr lang="en-US" altLang="en-US" sz="2800" b="1" dirty="0"/>
              <a:t>Max throughput </a:t>
            </a:r>
            <a:r>
              <a:rPr lang="en-US" altLang="en-US" sz="2800" dirty="0"/>
              <a:t>(Number of processes that complete their execution per time unit)</a:t>
            </a:r>
          </a:p>
          <a:p>
            <a:pPr algn="just"/>
            <a:r>
              <a:rPr lang="en-US" altLang="en-US" sz="2800" b="1" dirty="0"/>
              <a:t>Min turnaround time </a:t>
            </a:r>
            <a:r>
              <a:rPr lang="en-US" altLang="en-US" sz="2800" dirty="0"/>
              <a:t>(Time taken by a process to finish execution)</a:t>
            </a:r>
          </a:p>
          <a:p>
            <a:pPr algn="just"/>
            <a:r>
              <a:rPr lang="en-US" altLang="en-US" sz="2800" b="1" dirty="0"/>
              <a:t>Min waiting time </a:t>
            </a:r>
            <a:r>
              <a:rPr lang="en-US" altLang="en-US" sz="2800" dirty="0"/>
              <a:t>(Time a process waits in ready queue)</a:t>
            </a:r>
          </a:p>
          <a:p>
            <a:pPr algn="just"/>
            <a:r>
              <a:rPr lang="en-US" altLang="en-US" sz="2800" b="1" dirty="0"/>
              <a:t>Min response time </a:t>
            </a:r>
            <a:r>
              <a:rPr lang="en-US" altLang="en-US" sz="2800" dirty="0"/>
              <a:t>(Time when a process produces first response</a:t>
            </a:r>
            <a:r>
              <a:rPr lang="en-US" altLang="en-US" sz="2800" dirty="0" smtClean="0"/>
              <a:t>). When </a:t>
            </a:r>
            <a:r>
              <a:rPr lang="en-US" altLang="en-US" sz="2800" dirty="0" err="1" smtClean="0"/>
              <a:t>cpu</a:t>
            </a:r>
            <a:r>
              <a:rPr lang="en-US" altLang="en-US" sz="2800" dirty="0" smtClean="0"/>
              <a:t> is given to a process first time</a:t>
            </a:r>
            <a:endParaRPr lang="en-US" alt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A22DB2EC-3AE5-4A50-BF1F-F8FE7B96CE4B}"/>
              </a:ext>
            </a:extLst>
          </p:cNvPr>
          <p:cNvSpPr>
            <a:spLocks noGrp="1" noChangeArrowheads="1"/>
          </p:cNvSpPr>
          <p:nvPr>
            <p:ph type="title"/>
          </p:nvPr>
        </p:nvSpPr>
        <p:spPr>
          <a:xfrm>
            <a:off x="114300" y="143942"/>
            <a:ext cx="9029700" cy="576262"/>
          </a:xfrm>
        </p:spPr>
        <p:txBody>
          <a:bodyPr>
            <a:noAutofit/>
          </a:bodyPr>
          <a:lstStyle/>
          <a:p>
            <a:pPr algn="ctr"/>
            <a:r>
              <a:rPr lang="en-US" altLang="en-US" sz="4000" dirty="0"/>
              <a:t>First- Come, First-Served (FCFS) Scheduling</a:t>
            </a:r>
          </a:p>
        </p:txBody>
      </p:sp>
      <p:sp>
        <p:nvSpPr>
          <p:cNvPr id="21506" name="Rectangle 3">
            <a:extLst>
              <a:ext uri="{FF2B5EF4-FFF2-40B4-BE49-F238E27FC236}">
                <a16:creationId xmlns:a16="http://schemas.microsoft.com/office/drawing/2014/main" xmlns="" id="{DA102F21-0BD1-4162-8066-37183DF9B945}"/>
              </a:ext>
            </a:extLst>
          </p:cNvPr>
          <p:cNvSpPr>
            <a:spLocks noGrp="1" noChangeArrowheads="1"/>
          </p:cNvSpPr>
          <p:nvPr>
            <p:ph idx="1"/>
          </p:nvPr>
        </p:nvSpPr>
        <p:spPr>
          <a:xfrm>
            <a:off x="557213" y="828675"/>
            <a:ext cx="8115299" cy="5843588"/>
          </a:xfrm>
        </p:spPr>
        <p:txBody>
          <a:bodyPr>
            <a:normAutofit/>
          </a:bodyPr>
          <a:lstStyle/>
          <a:p>
            <a:pPr algn="just"/>
            <a:r>
              <a:rPr lang="en-US" altLang="en-US" sz="2800" dirty="0"/>
              <a:t>FCFS scheduling algorithm is </a:t>
            </a:r>
            <a:r>
              <a:rPr lang="en-US" altLang="en-US" sz="2800" dirty="0" err="1"/>
              <a:t>nonpreemptive</a:t>
            </a:r>
            <a:r>
              <a:rPr lang="en-US" altLang="en-US" sz="2800" dirty="0"/>
              <a:t>. </a:t>
            </a:r>
          </a:p>
          <a:p>
            <a:pPr algn="just"/>
            <a:r>
              <a:rPr lang="en-US" altLang="en-US" sz="2800" dirty="0"/>
              <a:t>Once the CPU has been allocated to a process, that process keeps the CPU until it releases the CPU, either by terminating or by requesting I/O. </a:t>
            </a:r>
          </a:p>
          <a:p>
            <a:pPr algn="just"/>
            <a:r>
              <a:rPr lang="en-US" altLang="en-US" sz="2800" dirty="0"/>
              <a:t>A process that requests the CPU first is allocated the CPU first. </a:t>
            </a:r>
          </a:p>
          <a:p>
            <a:pPr algn="just"/>
            <a:r>
              <a:rPr lang="en-US" altLang="en-US" sz="2800" dirty="0"/>
              <a:t>The implementation of the FCFS policy is easily managed with a FIFO queue. </a:t>
            </a:r>
          </a:p>
          <a:p>
            <a:pPr algn="just"/>
            <a:r>
              <a:rPr lang="en-US" altLang="en-US" sz="2800" dirty="0"/>
              <a:t>When a process enters the ready queue, its PCB is linked onto the tail of the queue. </a:t>
            </a:r>
          </a:p>
        </p:txBody>
      </p:sp>
    </p:spTree>
    <p:extLst>
      <p:ext uri="{BB962C8B-B14F-4D97-AF65-F5344CB8AC3E}">
        <p14:creationId xmlns:p14="http://schemas.microsoft.com/office/powerpoint/2010/main" val="7189679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A22DB2EC-3AE5-4A50-BF1F-F8FE7B96CE4B}"/>
              </a:ext>
            </a:extLst>
          </p:cNvPr>
          <p:cNvSpPr>
            <a:spLocks noGrp="1" noChangeArrowheads="1"/>
          </p:cNvSpPr>
          <p:nvPr>
            <p:ph type="title"/>
          </p:nvPr>
        </p:nvSpPr>
        <p:spPr>
          <a:xfrm>
            <a:off x="114300" y="143942"/>
            <a:ext cx="9029700" cy="576262"/>
          </a:xfrm>
        </p:spPr>
        <p:txBody>
          <a:bodyPr>
            <a:noAutofit/>
          </a:bodyPr>
          <a:lstStyle/>
          <a:p>
            <a:pPr algn="ctr"/>
            <a:r>
              <a:rPr lang="en-US" altLang="en-US" sz="4000" dirty="0"/>
              <a:t>First- Come, First-Served (FCFS) Scheduling</a:t>
            </a:r>
          </a:p>
        </p:txBody>
      </p:sp>
      <p:sp>
        <p:nvSpPr>
          <p:cNvPr id="21506" name="Rectangle 3">
            <a:extLst>
              <a:ext uri="{FF2B5EF4-FFF2-40B4-BE49-F238E27FC236}">
                <a16:creationId xmlns:a16="http://schemas.microsoft.com/office/drawing/2014/main" xmlns="" id="{DA102F21-0BD1-4162-8066-37183DF9B945}"/>
              </a:ext>
            </a:extLst>
          </p:cNvPr>
          <p:cNvSpPr>
            <a:spLocks noGrp="1" noChangeArrowheads="1"/>
          </p:cNvSpPr>
          <p:nvPr>
            <p:ph idx="1"/>
          </p:nvPr>
        </p:nvSpPr>
        <p:spPr>
          <a:xfrm>
            <a:off x="557213" y="828675"/>
            <a:ext cx="8115299" cy="5843588"/>
          </a:xfrm>
        </p:spPr>
        <p:txBody>
          <a:bodyPr>
            <a:normAutofit/>
          </a:bodyPr>
          <a:lstStyle/>
          <a:p>
            <a:pPr algn="just"/>
            <a:r>
              <a:rPr lang="en-US" altLang="en-US" sz="2800" dirty="0"/>
              <a:t>When the CPU is free, it is allocated to the process at the head of the queue. </a:t>
            </a:r>
          </a:p>
          <a:p>
            <a:pPr algn="just"/>
            <a:r>
              <a:rPr lang="en-US" altLang="en-US" sz="2800" dirty="0"/>
              <a:t>The running process is then removed from the queue. </a:t>
            </a:r>
          </a:p>
          <a:p>
            <a:pPr algn="just"/>
            <a:r>
              <a:rPr lang="en-US" altLang="en-US" sz="2800" dirty="0"/>
              <a:t> The average waiting time under the FCFS policy is often quite long. </a:t>
            </a:r>
          </a:p>
          <a:p>
            <a:pPr algn="just"/>
            <a:r>
              <a:rPr lang="en-US" altLang="en-US" sz="2800" dirty="0"/>
              <a:t>It suffers from convoy effect.</a:t>
            </a:r>
          </a:p>
          <a:p>
            <a:pPr algn="just"/>
            <a:r>
              <a:rPr lang="en-US" altLang="en-US" sz="2800" b="1" dirty="0"/>
              <a:t>Convoy Effect </a:t>
            </a:r>
            <a:r>
              <a:rPr lang="en-US" altLang="en-US" sz="2800" dirty="0"/>
              <a:t>is phenomenon associated with the FCFS algorithm, in which the whole Operating System slows down due to few slow processes.</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23947"/>
          <a:stretch/>
        </p:blipFill>
        <p:spPr>
          <a:xfrm>
            <a:off x="557213" y="5167312"/>
            <a:ext cx="8115299" cy="1692152"/>
          </a:xfrm>
          <a:prstGeom prst="rect">
            <a:avLst/>
          </a:prstGeom>
        </p:spPr>
      </p:pic>
    </p:spTree>
    <p:extLst>
      <p:ext uri="{BB962C8B-B14F-4D97-AF65-F5344CB8AC3E}">
        <p14:creationId xmlns:p14="http://schemas.microsoft.com/office/powerpoint/2010/main" val="23943442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478" y="704055"/>
            <a:ext cx="9007522" cy="5232721"/>
          </a:xfrm>
        </p:spPr>
      </p:pic>
    </p:spTree>
    <p:extLst>
      <p:ext uri="{BB962C8B-B14F-4D97-AF65-F5344CB8AC3E}">
        <p14:creationId xmlns:p14="http://schemas.microsoft.com/office/powerpoint/2010/main" val="1093809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067" y="143853"/>
            <a:ext cx="8519625" cy="6302189"/>
          </a:xfrm>
        </p:spPr>
      </p:pic>
    </p:spTree>
    <p:extLst>
      <p:ext uri="{BB962C8B-B14F-4D97-AF65-F5344CB8AC3E}">
        <p14:creationId xmlns:p14="http://schemas.microsoft.com/office/powerpoint/2010/main" val="3744204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A3AF8A99-5400-4B88-80AE-AE6C448E0574}"/>
              </a:ext>
            </a:extLst>
          </p:cNvPr>
          <p:cNvSpPr>
            <a:spLocks noGrp="1" noChangeArrowheads="1"/>
          </p:cNvSpPr>
          <p:nvPr>
            <p:ph type="title"/>
          </p:nvPr>
        </p:nvSpPr>
        <p:spPr>
          <a:xfrm>
            <a:off x="149564" y="166688"/>
            <a:ext cx="8933771" cy="457200"/>
          </a:xfrm>
        </p:spPr>
        <p:txBody>
          <a:bodyPr>
            <a:noAutofit/>
          </a:bodyPr>
          <a:lstStyle/>
          <a:p>
            <a:pPr algn="ctr" eaLnBrk="1" hangingPunct="1"/>
            <a:r>
              <a:rPr lang="en-US" altLang="en-US" sz="4000" dirty="0"/>
              <a:t>First- Come, First-Served (FCFS) Scheduling</a:t>
            </a:r>
          </a:p>
        </p:txBody>
      </p:sp>
      <p:sp>
        <p:nvSpPr>
          <p:cNvPr id="23554" name="Rectangle 3">
            <a:extLst>
              <a:ext uri="{FF2B5EF4-FFF2-40B4-BE49-F238E27FC236}">
                <a16:creationId xmlns:a16="http://schemas.microsoft.com/office/drawing/2014/main" xmlns="" id="{00593719-A5A4-4326-8529-37EC324927D6}"/>
              </a:ext>
            </a:extLst>
          </p:cNvPr>
          <p:cNvSpPr>
            <a:spLocks noGrp="1" noChangeArrowheads="1"/>
          </p:cNvSpPr>
          <p:nvPr>
            <p:ph idx="1"/>
          </p:nvPr>
        </p:nvSpPr>
        <p:spPr>
          <a:xfrm>
            <a:off x="628650" y="623887"/>
            <a:ext cx="8029575" cy="6105526"/>
          </a:xfrm>
        </p:spPr>
        <p:txBody>
          <a:bodyPr>
            <a:noAutofit/>
          </a:bodyPr>
          <a:lstStyle/>
          <a:p>
            <a:pPr>
              <a:lnSpc>
                <a:spcPct val="90000"/>
              </a:lnSpc>
              <a:buFont typeface="Monotype Sorts" pitchFamily="-84" charset="2"/>
              <a:buNone/>
              <a:tabLst>
                <a:tab pos="3028950" algn="ctr"/>
                <a:tab pos="4633913" algn="ctr"/>
              </a:tabLst>
            </a:pPr>
            <a:r>
              <a:rPr lang="en-US" altLang="en-US" sz="2000" dirty="0"/>
              <a:t>	</a:t>
            </a:r>
            <a:r>
              <a:rPr lang="en-US" altLang="en-US" sz="2000" dirty="0" smtClean="0"/>
              <a:t>	</a:t>
            </a:r>
            <a:r>
              <a:rPr lang="en-US" altLang="en-US" sz="2800" b="1" dirty="0" smtClean="0"/>
              <a:t>Process</a:t>
            </a:r>
            <a:r>
              <a:rPr lang="en-US" altLang="en-US" sz="2800" dirty="0" smtClean="0"/>
              <a:t>    </a:t>
            </a:r>
            <a:r>
              <a:rPr lang="en-US" altLang="en-US" sz="2800" dirty="0"/>
              <a:t>	</a:t>
            </a:r>
            <a:r>
              <a:rPr lang="en-US" altLang="en-US" sz="2800" b="1" dirty="0"/>
              <a:t>Burst </a:t>
            </a:r>
            <a:r>
              <a:rPr lang="en-US" altLang="en-US" sz="2800" b="1" dirty="0" smtClean="0"/>
              <a:t>Time</a:t>
            </a:r>
            <a:r>
              <a:rPr lang="en-US" altLang="en-US" sz="2800" b="1" dirty="0"/>
              <a:t> </a:t>
            </a:r>
            <a:r>
              <a:rPr lang="en-US" altLang="en-US" sz="2800" b="1" dirty="0" smtClean="0"/>
              <a:t>CT	TAT	WT</a:t>
            </a:r>
            <a:endParaRPr lang="en-US" altLang="en-US" sz="2800" u="sng" dirty="0"/>
          </a:p>
          <a:p>
            <a:pPr>
              <a:lnSpc>
                <a:spcPct val="90000"/>
              </a:lnSpc>
              <a:buFont typeface="Monotype Sorts" pitchFamily="-84" charset="2"/>
              <a:buNone/>
              <a:tabLst>
                <a:tab pos="3028950" algn="ctr"/>
                <a:tab pos="4633913" algn="ctr"/>
              </a:tabLst>
            </a:pPr>
            <a:r>
              <a:rPr lang="en-US" altLang="en-US" sz="2800" dirty="0"/>
              <a:t>		</a:t>
            </a:r>
            <a:r>
              <a:rPr lang="en-US" altLang="en-US" sz="2800" dirty="0" smtClean="0"/>
              <a:t> </a:t>
            </a:r>
            <a:r>
              <a:rPr lang="en-US" altLang="en-US" sz="2800" i="1" dirty="0" smtClean="0"/>
              <a:t>P</a:t>
            </a:r>
            <a:r>
              <a:rPr lang="en-US" altLang="en-US" sz="2800" i="1" baseline="-25000" dirty="0" smtClean="0"/>
              <a:t>1</a:t>
            </a:r>
            <a:r>
              <a:rPr lang="en-US" altLang="en-US" sz="2800" dirty="0"/>
              <a:t>	</a:t>
            </a:r>
            <a:r>
              <a:rPr lang="en-US" altLang="en-US" sz="2800" dirty="0" smtClean="0"/>
              <a:t>24	24	24	0</a:t>
            </a:r>
            <a:endParaRPr lang="en-US" altLang="en-US" sz="2800" dirty="0"/>
          </a:p>
          <a:p>
            <a:pPr>
              <a:lnSpc>
                <a:spcPct val="90000"/>
              </a:lnSpc>
              <a:buFont typeface="Monotype Sorts" pitchFamily="-84" charset="2"/>
              <a:buNone/>
              <a:tabLst>
                <a:tab pos="3028950" algn="ctr"/>
                <a:tab pos="4633913" algn="ctr"/>
              </a:tabLst>
            </a:pPr>
            <a:r>
              <a:rPr lang="en-US" altLang="en-US" sz="2800" dirty="0"/>
              <a:t>		 </a:t>
            </a:r>
            <a:r>
              <a:rPr lang="en-US" altLang="en-US" sz="2800" i="1" dirty="0"/>
              <a:t>P</a:t>
            </a:r>
            <a:r>
              <a:rPr lang="en-US" altLang="en-US" sz="2800" i="1" baseline="-25000" dirty="0"/>
              <a:t>2</a:t>
            </a:r>
            <a:r>
              <a:rPr lang="en-US" altLang="en-US" sz="2800" dirty="0"/>
              <a:t> 	</a:t>
            </a:r>
            <a:r>
              <a:rPr lang="en-US" altLang="en-US" sz="2800" dirty="0" smtClean="0"/>
              <a:t>3		27	27	24	</a:t>
            </a:r>
            <a:endParaRPr lang="en-US" altLang="en-US" sz="2800" dirty="0"/>
          </a:p>
          <a:p>
            <a:pPr>
              <a:lnSpc>
                <a:spcPct val="90000"/>
              </a:lnSpc>
              <a:buFont typeface="Monotype Sorts" pitchFamily="-84" charset="2"/>
              <a:buNone/>
              <a:tabLst>
                <a:tab pos="3028950" algn="ctr"/>
                <a:tab pos="4633913" algn="ctr"/>
              </a:tabLst>
            </a:pPr>
            <a:r>
              <a:rPr lang="en-US" altLang="en-US" sz="2800" dirty="0"/>
              <a:t>		 </a:t>
            </a:r>
            <a:r>
              <a:rPr lang="en-US" altLang="en-US" sz="2800" i="1" dirty="0"/>
              <a:t>P</a:t>
            </a:r>
            <a:r>
              <a:rPr lang="en-US" altLang="en-US" sz="2800" i="1" baseline="-25000" dirty="0"/>
              <a:t>3	 </a:t>
            </a:r>
            <a:r>
              <a:rPr lang="en-US" altLang="en-US" sz="2800" dirty="0" smtClean="0"/>
              <a:t>3		30	30	27</a:t>
            </a:r>
            <a:r>
              <a:rPr lang="en-US" altLang="en-US" sz="2800" i="1" baseline="-25000" dirty="0" smtClean="0"/>
              <a:t> 	</a:t>
            </a:r>
            <a:endParaRPr lang="en-US" altLang="en-US" sz="2800" i="1" baseline="-25000" dirty="0"/>
          </a:p>
          <a:p>
            <a:pPr>
              <a:lnSpc>
                <a:spcPct val="90000"/>
              </a:lnSpc>
              <a:tabLst>
                <a:tab pos="3028950" algn="ctr"/>
                <a:tab pos="4633913" algn="ctr"/>
              </a:tabLst>
            </a:pPr>
            <a:r>
              <a:rPr lang="en-US" altLang="en-US" sz="2800" dirty="0"/>
              <a:t>Suppose that the processes arrive in the order: </a:t>
            </a:r>
            <a:r>
              <a:rPr lang="en-US" altLang="en-US" sz="2800" i="1" dirty="0"/>
              <a:t>P</a:t>
            </a:r>
            <a:r>
              <a:rPr lang="en-US" altLang="en-US" sz="2800" i="1" baseline="-25000" dirty="0"/>
              <a:t>1</a:t>
            </a:r>
            <a:r>
              <a:rPr lang="en-US" altLang="en-US" sz="2800" dirty="0"/>
              <a:t> , </a:t>
            </a:r>
            <a:r>
              <a:rPr lang="en-US" altLang="en-US" sz="2800" i="1" dirty="0"/>
              <a:t>P</a:t>
            </a:r>
            <a:r>
              <a:rPr lang="en-US" altLang="en-US" sz="2800" i="1" baseline="-25000" dirty="0"/>
              <a:t>2</a:t>
            </a:r>
            <a:r>
              <a:rPr lang="en-US" altLang="en-US" sz="2800" dirty="0"/>
              <a:t> , </a:t>
            </a:r>
            <a:r>
              <a:rPr lang="en-US" altLang="en-US" sz="2800" i="1" dirty="0"/>
              <a:t>P</a:t>
            </a:r>
            <a:r>
              <a:rPr lang="en-US" altLang="en-US" sz="2800" i="1" baseline="-25000" dirty="0"/>
              <a:t>3  </a:t>
            </a:r>
            <a:br>
              <a:rPr lang="en-US" altLang="en-US" sz="2800" i="1" baseline="-25000" dirty="0"/>
            </a:br>
            <a:r>
              <a:rPr lang="en-US" altLang="en-US" sz="2800" dirty="0"/>
              <a:t>The Gantt Chart for the schedule is:</a:t>
            </a:r>
            <a:br>
              <a:rPr lang="en-US" altLang="en-US" sz="28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r>
              <a:rPr lang="en-US" altLang="en-US" sz="2000" dirty="0"/>
              <a:t/>
            </a:r>
            <a:br>
              <a:rPr lang="en-US" altLang="en-US" sz="2000" dirty="0"/>
            </a:br>
            <a:endParaRPr lang="en-US" altLang="en-US" sz="2000" dirty="0"/>
          </a:p>
          <a:p>
            <a:pPr>
              <a:lnSpc>
                <a:spcPct val="90000"/>
              </a:lnSpc>
              <a:buFont typeface="Monotype Sorts" pitchFamily="-84" charset="2"/>
              <a:buNone/>
              <a:tabLst>
                <a:tab pos="3028950" algn="ctr"/>
                <a:tab pos="4633913" algn="ctr"/>
              </a:tabLst>
            </a:pPr>
            <a:endParaRPr lang="en-US" altLang="en-US" sz="2000" dirty="0"/>
          </a:p>
          <a:p>
            <a:pPr>
              <a:lnSpc>
                <a:spcPct val="90000"/>
              </a:lnSpc>
              <a:tabLst>
                <a:tab pos="3028950" algn="ctr"/>
                <a:tab pos="4633913" algn="ctr"/>
              </a:tabLst>
            </a:pPr>
            <a:r>
              <a:rPr lang="en-US" altLang="en-US" sz="2800" dirty="0"/>
              <a:t>Waiting time for </a:t>
            </a:r>
            <a:r>
              <a:rPr lang="en-US" altLang="en-US" sz="2800" i="1" dirty="0"/>
              <a:t>P</a:t>
            </a:r>
            <a:r>
              <a:rPr lang="en-US" altLang="en-US" sz="2800" i="1" baseline="-25000" dirty="0"/>
              <a:t>1</a:t>
            </a:r>
            <a:r>
              <a:rPr lang="en-US" altLang="en-US" sz="2800" dirty="0"/>
              <a:t>  = 0; </a:t>
            </a:r>
            <a:r>
              <a:rPr lang="en-US" altLang="en-US" sz="2800" i="1" dirty="0"/>
              <a:t>P</a:t>
            </a:r>
            <a:r>
              <a:rPr lang="en-US" altLang="en-US" sz="2800" i="1" baseline="-25000" dirty="0"/>
              <a:t>2</a:t>
            </a:r>
            <a:r>
              <a:rPr lang="en-US" altLang="en-US" sz="2800" dirty="0"/>
              <a:t>  = 24; </a:t>
            </a:r>
            <a:r>
              <a:rPr lang="en-US" altLang="en-US" sz="2800" i="1" dirty="0"/>
              <a:t>P</a:t>
            </a:r>
            <a:r>
              <a:rPr lang="en-US" altLang="en-US" sz="2800" i="1" baseline="-25000" dirty="0"/>
              <a:t>3 </a:t>
            </a:r>
            <a:r>
              <a:rPr lang="en-US" altLang="en-US" sz="2800" dirty="0"/>
              <a:t>= 27</a:t>
            </a:r>
          </a:p>
          <a:p>
            <a:pPr>
              <a:lnSpc>
                <a:spcPct val="90000"/>
              </a:lnSpc>
              <a:tabLst>
                <a:tab pos="3028950" algn="ctr"/>
                <a:tab pos="4633913" algn="ctr"/>
              </a:tabLst>
            </a:pPr>
            <a:r>
              <a:rPr lang="en-US" altLang="en-US" sz="2800" dirty="0"/>
              <a:t>Average waiting time:  (0 + 24 + 27)/3 = 17</a:t>
            </a:r>
          </a:p>
        </p:txBody>
      </p:sp>
      <p:pic>
        <p:nvPicPr>
          <p:cNvPr id="23555" name="Picture 1">
            <a:extLst>
              <a:ext uri="{FF2B5EF4-FFF2-40B4-BE49-F238E27FC236}">
                <a16:creationId xmlns:a16="http://schemas.microsoft.com/office/drawing/2014/main" xmlns=""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852" y="4129087"/>
            <a:ext cx="8924229" cy="102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624DA10D-55B3-4B35-A002-F73DC17E003A}"/>
              </a:ext>
            </a:extLst>
          </p:cNvPr>
          <p:cNvSpPr>
            <a:spLocks noGrp="1" noChangeArrowheads="1"/>
          </p:cNvSpPr>
          <p:nvPr>
            <p:ph type="title"/>
          </p:nvPr>
        </p:nvSpPr>
        <p:spPr>
          <a:xfrm>
            <a:off x="722305" y="145433"/>
            <a:ext cx="7704137" cy="576262"/>
          </a:xfrm>
        </p:spPr>
        <p:txBody>
          <a:bodyPr>
            <a:noAutofit/>
          </a:bodyPr>
          <a:lstStyle/>
          <a:p>
            <a:pPr algn="ctr" eaLnBrk="1" hangingPunct="1"/>
            <a:r>
              <a:rPr lang="en-US" altLang="en-US" sz="4000" dirty="0"/>
              <a:t>FCFS Scheduling</a:t>
            </a:r>
          </a:p>
        </p:txBody>
      </p:sp>
      <p:sp>
        <p:nvSpPr>
          <p:cNvPr id="13315" name="Rectangle 3">
            <a:extLst>
              <a:ext uri="{FF2B5EF4-FFF2-40B4-BE49-F238E27FC236}">
                <a16:creationId xmlns:a16="http://schemas.microsoft.com/office/drawing/2014/main" xmlns="" id="{332EE341-968F-42D6-9F71-9462061509EC}"/>
              </a:ext>
            </a:extLst>
          </p:cNvPr>
          <p:cNvSpPr>
            <a:spLocks noGrp="1" noChangeArrowheads="1"/>
          </p:cNvSpPr>
          <p:nvPr>
            <p:ph idx="1"/>
          </p:nvPr>
        </p:nvSpPr>
        <p:spPr>
          <a:xfrm>
            <a:off x="855663" y="721695"/>
            <a:ext cx="7704137" cy="5721967"/>
          </a:xfrm>
        </p:spPr>
        <p:txBody>
          <a:bodyPr>
            <a:noAutofit/>
          </a:bodyPr>
          <a:lstStyle/>
          <a:p>
            <a:pPr>
              <a:buFont typeface="Monotype Sorts" pitchFamily="-84" charset="2"/>
              <a:buNone/>
              <a:tabLst>
                <a:tab pos="3649345" algn="ctr"/>
              </a:tabLst>
              <a:defRPr/>
            </a:pPr>
            <a:r>
              <a:rPr lang="en-US" altLang="en-US" sz="2800" dirty="0">
                <a:cs typeface="ＭＳ Ｐゴシック" charset="-128"/>
              </a:rPr>
              <a:t>Suppose that the processes arrive in the order:</a:t>
            </a:r>
          </a:p>
          <a:p>
            <a:pPr>
              <a:buFont typeface="Monotype Sorts" pitchFamily="-84" charset="2"/>
              <a:buNone/>
              <a:tabLst>
                <a:tab pos="3649345" algn="ctr"/>
              </a:tabLst>
              <a:defRPr/>
            </a:pPr>
            <a:r>
              <a:rPr lang="en-US" altLang="en-US" sz="2800" dirty="0">
                <a:cs typeface="ＭＳ Ｐゴシック" charset="-128"/>
              </a:rPr>
              <a:t>		 </a:t>
            </a:r>
            <a:r>
              <a:rPr lang="en-US" altLang="en-US" sz="2800" i="1" dirty="0">
                <a:cs typeface="ＭＳ Ｐゴシック" charset="-128"/>
              </a:rPr>
              <a:t>P</a:t>
            </a:r>
            <a:r>
              <a:rPr lang="en-US" altLang="en-US" sz="2800" i="1" baseline="-25000" dirty="0">
                <a:cs typeface="ＭＳ Ｐゴシック" charset="-128"/>
              </a:rPr>
              <a:t>2</a:t>
            </a:r>
            <a:r>
              <a:rPr lang="en-US" altLang="en-US" sz="2800" dirty="0">
                <a:cs typeface="ＭＳ Ｐゴシック" charset="-128"/>
              </a:rPr>
              <a:t> , </a:t>
            </a:r>
            <a:r>
              <a:rPr lang="en-US" altLang="en-US" sz="2800" i="1" dirty="0">
                <a:cs typeface="ＭＳ Ｐゴシック" charset="-128"/>
              </a:rPr>
              <a:t>P</a:t>
            </a:r>
            <a:r>
              <a:rPr lang="en-US" altLang="en-US" sz="2800" i="1" baseline="-25000" dirty="0">
                <a:cs typeface="ＭＳ Ｐゴシック" charset="-128"/>
              </a:rPr>
              <a:t>3</a:t>
            </a:r>
            <a:r>
              <a:rPr lang="en-US" altLang="en-US" sz="2800" dirty="0">
                <a:cs typeface="ＭＳ Ｐゴシック" charset="-128"/>
              </a:rPr>
              <a:t> , </a:t>
            </a:r>
            <a:r>
              <a:rPr lang="en-US" altLang="en-US" sz="2800" i="1" dirty="0">
                <a:cs typeface="ＭＳ Ｐゴシック" charset="-128"/>
              </a:rPr>
              <a:t>P</a:t>
            </a:r>
            <a:r>
              <a:rPr lang="en-US" altLang="en-US" sz="2800" i="1" baseline="-25000" dirty="0">
                <a:cs typeface="ＭＳ Ｐゴシック" charset="-128"/>
              </a:rPr>
              <a:t>1</a:t>
            </a:r>
            <a:r>
              <a:rPr lang="en-US" altLang="en-US" sz="2800" dirty="0">
                <a:cs typeface="ＭＳ Ｐゴシック" charset="-128"/>
              </a:rPr>
              <a:t> </a:t>
            </a:r>
          </a:p>
          <a:p>
            <a:pPr>
              <a:tabLst>
                <a:tab pos="3649345" algn="ctr"/>
              </a:tabLst>
              <a:defRPr/>
            </a:pPr>
            <a:r>
              <a:rPr lang="en-US" altLang="en-US" sz="2800" dirty="0">
                <a:cs typeface="ＭＳ Ｐゴシック" charset="-128"/>
              </a:rPr>
              <a:t>The Gantt chart for the schedule is:</a:t>
            </a:r>
            <a:br>
              <a:rPr lang="en-US" altLang="en-US" sz="2800" dirty="0">
                <a:cs typeface="ＭＳ Ｐゴシック" charset="-128"/>
              </a:rPr>
            </a:br>
            <a:endParaRPr lang="en-US" altLang="en-US" sz="2800" dirty="0">
              <a:cs typeface="ＭＳ Ｐゴシック" charset="-128"/>
            </a:endParaRPr>
          </a:p>
          <a:p>
            <a:pPr>
              <a:tabLst>
                <a:tab pos="3649345" algn="ctr"/>
              </a:tabLst>
              <a:defRPr/>
            </a:pPr>
            <a:endParaRPr lang="en-US" altLang="en-US" sz="2800" dirty="0">
              <a:cs typeface="ＭＳ Ｐゴシック" charset="-128"/>
            </a:endParaRPr>
          </a:p>
          <a:p>
            <a:pPr>
              <a:tabLst>
                <a:tab pos="3649345" algn="ctr"/>
              </a:tabLst>
              <a:defRPr/>
            </a:pPr>
            <a:endParaRPr lang="en-US" altLang="en-US" sz="2800" dirty="0">
              <a:cs typeface="ＭＳ Ｐゴシック" charset="-128"/>
            </a:endParaRPr>
          </a:p>
          <a:p>
            <a:pPr marL="0" indent="0">
              <a:buFont typeface="Monotype Sorts" pitchFamily="-84" charset="2"/>
              <a:buNone/>
              <a:tabLst>
                <a:tab pos="3649345" algn="ctr"/>
              </a:tabLst>
              <a:defRPr/>
            </a:pPr>
            <a:endParaRPr lang="en-US" altLang="en-US" sz="2800" dirty="0">
              <a:cs typeface="ＭＳ Ｐゴシック" charset="-128"/>
            </a:endParaRPr>
          </a:p>
          <a:p>
            <a:pPr>
              <a:tabLst>
                <a:tab pos="3649345" algn="ctr"/>
              </a:tabLst>
              <a:defRPr/>
            </a:pPr>
            <a:r>
              <a:rPr lang="en-US" altLang="en-US" sz="2800" dirty="0">
                <a:cs typeface="ＭＳ Ｐゴシック" charset="-128"/>
              </a:rPr>
              <a:t>Waiting time for </a:t>
            </a:r>
            <a:r>
              <a:rPr lang="en-US" altLang="en-US" sz="2800" i="1" dirty="0">
                <a:cs typeface="ＭＳ Ｐゴシック" charset="-128"/>
              </a:rPr>
              <a:t>P</a:t>
            </a:r>
            <a:r>
              <a:rPr lang="en-US" altLang="en-US" sz="2800" i="1" baseline="-25000" dirty="0">
                <a:cs typeface="ＭＳ Ｐゴシック" charset="-128"/>
              </a:rPr>
              <a:t>1 </a:t>
            </a:r>
            <a:r>
              <a:rPr lang="en-US" altLang="en-US" sz="2800" i="1" dirty="0">
                <a:cs typeface="ＭＳ Ｐゴシック" charset="-128"/>
              </a:rPr>
              <a:t>=</a:t>
            </a:r>
            <a:r>
              <a:rPr lang="en-US" altLang="en-US" sz="2800" dirty="0">
                <a:cs typeface="ＭＳ Ｐゴシック" charset="-128"/>
              </a:rPr>
              <a:t> 6</a:t>
            </a:r>
            <a:r>
              <a:rPr lang="en-US" altLang="en-US" sz="2800" i="1" dirty="0">
                <a:cs typeface="ＭＳ Ｐゴシック" charset="-128"/>
              </a:rPr>
              <a:t>;</a:t>
            </a:r>
            <a:r>
              <a:rPr lang="en-US" altLang="en-US" sz="2800" i="1" baseline="-25000" dirty="0">
                <a:cs typeface="ＭＳ Ｐゴシック" charset="-128"/>
              </a:rPr>
              <a:t> </a:t>
            </a:r>
            <a:r>
              <a:rPr lang="en-US" altLang="en-US" sz="2800" i="1" dirty="0">
                <a:cs typeface="ＭＳ Ｐゴシック" charset="-128"/>
              </a:rPr>
              <a:t>P</a:t>
            </a:r>
            <a:r>
              <a:rPr lang="en-US" altLang="en-US" sz="2800" i="1" baseline="-25000" dirty="0">
                <a:cs typeface="ＭＳ Ｐゴシック" charset="-128"/>
              </a:rPr>
              <a:t>2</a:t>
            </a:r>
            <a:r>
              <a:rPr lang="en-US" altLang="en-US" sz="2800" dirty="0">
                <a:cs typeface="ＭＳ Ｐゴシック" charset="-128"/>
              </a:rPr>
              <a:t> = 0</a:t>
            </a:r>
            <a:r>
              <a:rPr lang="en-US" altLang="en-US" sz="2800" i="1" baseline="-25000" dirty="0">
                <a:cs typeface="ＭＳ Ｐゴシック" charset="-128"/>
              </a:rPr>
              <a:t>; </a:t>
            </a:r>
            <a:r>
              <a:rPr lang="en-US" altLang="en-US" sz="2800" i="1" dirty="0">
                <a:cs typeface="ＭＳ Ｐゴシック" charset="-128"/>
              </a:rPr>
              <a:t>P</a:t>
            </a:r>
            <a:r>
              <a:rPr lang="en-US" altLang="en-US" sz="2800" i="1" baseline="-25000" dirty="0">
                <a:cs typeface="ＭＳ Ｐゴシック" charset="-128"/>
              </a:rPr>
              <a:t>3 </a:t>
            </a:r>
            <a:r>
              <a:rPr lang="en-US" altLang="en-US" sz="2800" i="1" dirty="0">
                <a:cs typeface="ＭＳ Ｐゴシック" charset="-128"/>
              </a:rPr>
              <a:t>= </a:t>
            </a:r>
            <a:r>
              <a:rPr lang="en-US" altLang="en-US" sz="2800" dirty="0">
                <a:cs typeface="ＭＳ Ｐゴシック" charset="-128"/>
              </a:rPr>
              <a:t>3</a:t>
            </a:r>
            <a:endParaRPr lang="en-US" altLang="en-US" sz="2800" i="1" dirty="0">
              <a:cs typeface="ＭＳ Ｐゴシック" charset="-128"/>
            </a:endParaRPr>
          </a:p>
          <a:p>
            <a:pPr>
              <a:tabLst>
                <a:tab pos="3649345" algn="ctr"/>
              </a:tabLst>
              <a:defRPr/>
            </a:pPr>
            <a:r>
              <a:rPr lang="en-US" altLang="en-US" sz="2800" dirty="0">
                <a:cs typeface="ＭＳ Ｐゴシック" charset="-128"/>
              </a:rPr>
              <a:t>Average waiting time:   (6 + 0 + 3)/3 = 3</a:t>
            </a:r>
          </a:p>
          <a:p>
            <a:pPr>
              <a:tabLst>
                <a:tab pos="3649345" algn="ctr"/>
              </a:tabLst>
              <a:defRPr/>
            </a:pPr>
            <a:r>
              <a:rPr lang="en-US" altLang="en-US" sz="2800" dirty="0">
                <a:cs typeface="ＭＳ Ｐゴシック" charset="-128"/>
              </a:rPr>
              <a:t>Much better than previous case</a:t>
            </a:r>
          </a:p>
          <a:p>
            <a:pPr>
              <a:tabLst>
                <a:tab pos="3649345" algn="ctr"/>
              </a:tabLst>
              <a:defRPr/>
            </a:pPr>
            <a:r>
              <a:rPr lang="en-US" altLang="en-US" sz="2800" b="1" dirty="0">
                <a:cs typeface="ＭＳ Ｐゴシック" charset="-128"/>
              </a:rPr>
              <a:t>Convoy effect </a:t>
            </a:r>
            <a:r>
              <a:rPr lang="en-US" altLang="en-US" sz="2800" dirty="0">
                <a:cs typeface="ＭＳ Ｐゴシック" charset="-128"/>
              </a:rPr>
              <a:t>- short process behind long process</a:t>
            </a:r>
          </a:p>
        </p:txBody>
      </p:sp>
      <p:pic>
        <p:nvPicPr>
          <p:cNvPr id="25603" name="Picture 1">
            <a:extLst>
              <a:ext uri="{FF2B5EF4-FFF2-40B4-BE49-F238E27FC236}">
                <a16:creationId xmlns:a16="http://schemas.microsoft.com/office/drawing/2014/main" xmlns=""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47" y="2632075"/>
            <a:ext cx="9075993"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75370DA6-23EE-4245-8D59-2BE3CA11205A}"/>
              </a:ext>
            </a:extLst>
          </p:cNvPr>
          <p:cNvSpPr>
            <a:spLocks noGrp="1" noChangeArrowheads="1"/>
          </p:cNvSpPr>
          <p:nvPr>
            <p:ph type="title"/>
          </p:nvPr>
        </p:nvSpPr>
        <p:spPr>
          <a:xfrm>
            <a:off x="637422" y="129252"/>
            <a:ext cx="7704137" cy="576262"/>
          </a:xfrm>
        </p:spPr>
        <p:txBody>
          <a:bodyPr>
            <a:noAutofit/>
          </a:bodyPr>
          <a:lstStyle/>
          <a:p>
            <a:pPr algn="ctr" eaLnBrk="1" hangingPunct="1"/>
            <a:r>
              <a:rPr lang="en-US" altLang="en-US" sz="4000" dirty="0"/>
              <a:t>Shortest-Job-First (SJF) Scheduling</a:t>
            </a:r>
          </a:p>
        </p:txBody>
      </p:sp>
      <p:sp>
        <p:nvSpPr>
          <p:cNvPr id="27650" name="Rectangle 3">
            <a:extLst>
              <a:ext uri="{FF2B5EF4-FFF2-40B4-BE49-F238E27FC236}">
                <a16:creationId xmlns:a16="http://schemas.microsoft.com/office/drawing/2014/main" xmlns="" id="{823814F7-CEBB-4A55-80A1-4EA7BB1EEA9B}"/>
              </a:ext>
            </a:extLst>
          </p:cNvPr>
          <p:cNvSpPr>
            <a:spLocks noGrp="1" noChangeArrowheads="1"/>
          </p:cNvSpPr>
          <p:nvPr>
            <p:ph idx="1"/>
          </p:nvPr>
        </p:nvSpPr>
        <p:spPr>
          <a:xfrm>
            <a:off x="637422" y="705514"/>
            <a:ext cx="7877927" cy="5823874"/>
          </a:xfrm>
        </p:spPr>
        <p:txBody>
          <a:bodyPr>
            <a:normAutofit/>
          </a:bodyPr>
          <a:lstStyle/>
          <a:p>
            <a:pPr algn="just"/>
            <a:r>
              <a:rPr lang="en-US" altLang="en-US" sz="2800" dirty="0"/>
              <a:t>SJF scheduling algorithm is </a:t>
            </a:r>
            <a:r>
              <a:rPr lang="en-US" altLang="en-US" sz="2800" dirty="0" err="1"/>
              <a:t>nonpreemptive</a:t>
            </a:r>
            <a:r>
              <a:rPr lang="en-US" altLang="en-US" sz="2800" dirty="0"/>
              <a:t>.</a:t>
            </a:r>
          </a:p>
          <a:p>
            <a:pPr algn="just"/>
            <a:r>
              <a:rPr lang="en-US" altLang="en-US" sz="2800" dirty="0"/>
              <a:t>Associate with each process the length of its next CPU burst.</a:t>
            </a:r>
          </a:p>
          <a:p>
            <a:pPr algn="just"/>
            <a:r>
              <a:rPr lang="en-US" altLang="en-US" sz="2800" dirty="0"/>
              <a:t>Use these lengths to schedule the process with the shortest time.</a:t>
            </a:r>
          </a:p>
          <a:p>
            <a:pPr algn="just"/>
            <a:r>
              <a:rPr lang="en-US" altLang="en-US" sz="2800" dirty="0"/>
              <a:t>When the CPU is available, it is assigned to the process that has the smallest next CPU burst. </a:t>
            </a:r>
          </a:p>
          <a:p>
            <a:pPr algn="just"/>
            <a:r>
              <a:rPr lang="en-US" altLang="en-US" sz="2800" dirty="0"/>
              <a:t>If the next CPU bursts of two processes are the same, FCFS scheduling is used to break the tie. </a:t>
            </a:r>
          </a:p>
          <a:p>
            <a:pPr algn="just"/>
            <a:r>
              <a:rPr lang="en-US" altLang="en-US" sz="2800" dirty="0"/>
              <a:t>SJF is optimal – gives minimum average waiting time for a given set of processes.</a:t>
            </a:r>
          </a:p>
          <a:p>
            <a:pPr algn="just"/>
            <a:r>
              <a:rPr lang="en-US" altLang="en-US" sz="2800" dirty="0"/>
              <a:t>The difficulty is knowing the length of the next CPU request.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BA2D33B9-5D6A-48BD-BC85-C1B098FA91BE}"/>
              </a:ext>
            </a:extLst>
          </p:cNvPr>
          <p:cNvSpPr>
            <a:spLocks noGrp="1"/>
          </p:cNvSpPr>
          <p:nvPr>
            <p:ph type="title"/>
          </p:nvPr>
        </p:nvSpPr>
        <p:spPr>
          <a:xfrm>
            <a:off x="457200" y="79988"/>
            <a:ext cx="8229600" cy="576262"/>
          </a:xfrm>
        </p:spPr>
        <p:txBody>
          <a:bodyPr>
            <a:noAutofit/>
          </a:bodyPr>
          <a:lstStyle/>
          <a:p>
            <a:pPr algn="ctr" eaLnBrk="1" hangingPunct="1"/>
            <a:r>
              <a:rPr lang="en-US" altLang="en-US" sz="4000" dirty="0"/>
              <a:t>Introduction</a:t>
            </a:r>
          </a:p>
        </p:txBody>
      </p:sp>
      <p:sp>
        <p:nvSpPr>
          <p:cNvPr id="9218" name="Content Placeholder 2">
            <a:extLst>
              <a:ext uri="{FF2B5EF4-FFF2-40B4-BE49-F238E27FC236}">
                <a16:creationId xmlns:a16="http://schemas.microsoft.com/office/drawing/2014/main" xmlns="" id="{3DAC903C-4247-4B47-AD8D-48C1A580FDF4}"/>
              </a:ext>
            </a:extLst>
          </p:cNvPr>
          <p:cNvSpPr>
            <a:spLocks noGrp="1"/>
          </p:cNvSpPr>
          <p:nvPr>
            <p:ph idx="1"/>
          </p:nvPr>
        </p:nvSpPr>
        <p:spPr>
          <a:xfrm>
            <a:off x="728664" y="656250"/>
            <a:ext cx="7958136" cy="5887425"/>
          </a:xfrm>
        </p:spPr>
        <p:txBody>
          <a:bodyPr>
            <a:noAutofit/>
          </a:bodyPr>
          <a:lstStyle/>
          <a:p>
            <a:pPr marL="0" indent="0" algn="just">
              <a:buNone/>
            </a:pPr>
            <a:r>
              <a:rPr lang="en-US" altLang="en-US" sz="2800" b="1" dirty="0"/>
              <a:t>Multiprogramming: </a:t>
            </a:r>
          </a:p>
          <a:p>
            <a:pPr algn="just"/>
            <a:r>
              <a:rPr lang="en-US" altLang="en-US" sz="2800" dirty="0"/>
              <a:t>Multiple programs are loaded into memory for execution.</a:t>
            </a:r>
          </a:p>
          <a:p>
            <a:pPr algn="just"/>
            <a:r>
              <a:rPr lang="en-US" altLang="en-US" sz="2800" dirty="0"/>
              <a:t>A computer running more than one program at a time like running PowerPoint and Chrome.</a:t>
            </a:r>
          </a:p>
          <a:p>
            <a:pPr marL="0" indent="0" algn="just">
              <a:buNone/>
            </a:pPr>
            <a:r>
              <a:rPr lang="en-US" altLang="en-US" sz="2800" b="1" dirty="0"/>
              <a:t>Multiprocessing: </a:t>
            </a:r>
          </a:p>
          <a:p>
            <a:pPr algn="just"/>
            <a:r>
              <a:rPr lang="en-US" altLang="en-US" sz="2800" dirty="0"/>
              <a:t>Two or more CPUs (processors) within a single computer system.</a:t>
            </a:r>
          </a:p>
          <a:p>
            <a:pPr algn="just"/>
            <a:r>
              <a:rPr lang="en-US" altLang="en-US" sz="2800" dirty="0"/>
              <a:t>There are multiple processors available, multiple processes can be executed at a time. These multi processors share the computer bus, sometimes the clock, memory and peripheral devices also.</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75370DA6-23EE-4245-8D59-2BE3CA11205A}"/>
              </a:ext>
            </a:extLst>
          </p:cNvPr>
          <p:cNvSpPr>
            <a:spLocks noGrp="1" noChangeArrowheads="1"/>
          </p:cNvSpPr>
          <p:nvPr>
            <p:ph type="title"/>
          </p:nvPr>
        </p:nvSpPr>
        <p:spPr>
          <a:xfrm>
            <a:off x="714375" y="129252"/>
            <a:ext cx="8098671" cy="576262"/>
          </a:xfrm>
        </p:spPr>
        <p:txBody>
          <a:bodyPr>
            <a:noAutofit/>
          </a:bodyPr>
          <a:lstStyle/>
          <a:p>
            <a:pPr algn="ctr" eaLnBrk="1" hangingPunct="1"/>
            <a:r>
              <a:rPr lang="en-US" altLang="en-US" sz="4000" dirty="0"/>
              <a:t>Shortest-Job-First (SJF) Scheduling</a:t>
            </a:r>
          </a:p>
        </p:txBody>
      </p:sp>
      <p:sp>
        <p:nvSpPr>
          <p:cNvPr id="27650" name="Rectangle 3">
            <a:extLst>
              <a:ext uri="{FF2B5EF4-FFF2-40B4-BE49-F238E27FC236}">
                <a16:creationId xmlns:a16="http://schemas.microsoft.com/office/drawing/2014/main" xmlns="" id="{823814F7-CEBB-4A55-80A1-4EA7BB1EEA9B}"/>
              </a:ext>
            </a:extLst>
          </p:cNvPr>
          <p:cNvSpPr>
            <a:spLocks noGrp="1" noChangeArrowheads="1"/>
          </p:cNvSpPr>
          <p:nvPr>
            <p:ph idx="1"/>
          </p:nvPr>
        </p:nvSpPr>
        <p:spPr>
          <a:xfrm>
            <a:off x="821093" y="705514"/>
            <a:ext cx="7665682" cy="4873483"/>
          </a:xfrm>
        </p:spPr>
        <p:txBody>
          <a:bodyPr>
            <a:noAutofit/>
          </a:bodyPr>
          <a:lstStyle/>
          <a:p>
            <a:pPr algn="just"/>
            <a:r>
              <a:rPr lang="en-US" altLang="en-US" sz="2800" dirty="0"/>
              <a:t>SJF algorithm is optimal, it cannot be implemented at the level of CPU scheduling, as there is no way to know the length of the next CPU burst.</a:t>
            </a:r>
          </a:p>
          <a:p>
            <a:pPr algn="just"/>
            <a:r>
              <a:rPr lang="en-US" altLang="en-US" sz="2800" dirty="0">
                <a:cs typeface="ＭＳ Ｐゴシック" charset="-128"/>
              </a:rPr>
              <a:t>Preemptive version called </a:t>
            </a:r>
            <a:r>
              <a:rPr lang="en-US" altLang="en-US" sz="2800" b="1" dirty="0" smtClean="0">
                <a:cs typeface="ＭＳ Ｐゴシック" charset="-128"/>
              </a:rPr>
              <a:t>shortest-remaining-time-first </a:t>
            </a:r>
            <a:r>
              <a:rPr lang="en-US" altLang="en-US" sz="2400" dirty="0" smtClean="0"/>
              <a:t>(</a:t>
            </a:r>
            <a:r>
              <a:rPr lang="en-US" altLang="en-US" sz="2400" b="1" dirty="0" smtClean="0"/>
              <a:t>SRTF).</a:t>
            </a:r>
            <a:endParaRPr lang="en-US" altLang="en-US" sz="2800" b="1" dirty="0">
              <a:cs typeface="ＭＳ Ｐゴシック" charset="-128"/>
            </a:endParaRPr>
          </a:p>
        </p:txBody>
      </p:sp>
    </p:spTree>
    <p:extLst>
      <p:ext uri="{BB962C8B-B14F-4D97-AF65-F5344CB8AC3E}">
        <p14:creationId xmlns:p14="http://schemas.microsoft.com/office/powerpoint/2010/main" val="413677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33683"/>
          <a:stretch/>
        </p:blipFill>
        <p:spPr>
          <a:xfrm>
            <a:off x="0" y="395784"/>
            <a:ext cx="8817830" cy="4421875"/>
          </a:xfrm>
        </p:spPr>
      </p:pic>
      <p:sp>
        <p:nvSpPr>
          <p:cNvPr id="5" name="TextBox 4"/>
          <p:cNvSpPr txBox="1"/>
          <p:nvPr/>
        </p:nvSpPr>
        <p:spPr>
          <a:xfrm>
            <a:off x="224299" y="5622877"/>
            <a:ext cx="8800807" cy="1107996"/>
          </a:xfrm>
          <a:prstGeom prst="rect">
            <a:avLst/>
          </a:prstGeom>
          <a:noFill/>
        </p:spPr>
        <p:txBody>
          <a:bodyPr wrap="none" rtlCol="0">
            <a:spAutoFit/>
          </a:bodyPr>
          <a:lstStyle/>
          <a:p>
            <a:r>
              <a:rPr lang="en-US" sz="1600" b="1" dirty="0" smtClean="0"/>
              <a:t>Firstly we check which process come on </a:t>
            </a:r>
            <a:r>
              <a:rPr lang="en-US" sz="1600" b="1" dirty="0" err="1" smtClean="0"/>
              <a:t>oth</a:t>
            </a:r>
            <a:r>
              <a:rPr lang="en-US" sz="1600" b="1" dirty="0" smtClean="0"/>
              <a:t> time we take that process </a:t>
            </a:r>
          </a:p>
          <a:p>
            <a:r>
              <a:rPr lang="en-US" sz="1600" b="1" dirty="0" smtClean="0"/>
              <a:t>Than after we check at </a:t>
            </a:r>
            <a:r>
              <a:rPr lang="en-US" sz="1600" b="1" dirty="0" err="1" smtClean="0"/>
              <a:t>oth</a:t>
            </a:r>
            <a:r>
              <a:rPr lang="en-US" sz="1600" b="1" dirty="0" smtClean="0"/>
              <a:t> process completion how much process comes</a:t>
            </a:r>
          </a:p>
          <a:p>
            <a:r>
              <a:rPr lang="en-US" sz="1600" b="1" dirty="0" smtClean="0"/>
              <a:t>On ready queue than after Than we check only burst time of every process</a:t>
            </a:r>
          </a:p>
          <a:p>
            <a:r>
              <a:rPr lang="en-US" sz="1600" b="1" dirty="0" smtClean="0"/>
              <a:t>that are in ready queue</a:t>
            </a:r>
            <a:endParaRPr lang="en-IN" sz="1600" b="1" dirty="0"/>
          </a:p>
        </p:txBody>
      </p:sp>
    </p:spTree>
    <p:extLst>
      <p:ext uri="{BB962C8B-B14F-4D97-AF65-F5344CB8AC3E}">
        <p14:creationId xmlns:p14="http://schemas.microsoft.com/office/powerpoint/2010/main" val="4404742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238" y="209462"/>
            <a:ext cx="8968946" cy="6648538"/>
          </a:xfrm>
        </p:spPr>
      </p:pic>
    </p:spTree>
    <p:extLst>
      <p:ext uri="{BB962C8B-B14F-4D97-AF65-F5344CB8AC3E}">
        <p14:creationId xmlns:p14="http://schemas.microsoft.com/office/powerpoint/2010/main" val="21283320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D5874AFB-A934-48C3-B837-CB30012F18C0}"/>
              </a:ext>
            </a:extLst>
          </p:cNvPr>
          <p:cNvSpPr>
            <a:spLocks noGrp="1" noChangeArrowheads="1"/>
          </p:cNvSpPr>
          <p:nvPr>
            <p:ph type="title"/>
          </p:nvPr>
        </p:nvSpPr>
        <p:spPr>
          <a:xfrm>
            <a:off x="457200" y="86726"/>
            <a:ext cx="8229600" cy="576262"/>
          </a:xfrm>
        </p:spPr>
        <p:txBody>
          <a:bodyPr>
            <a:noAutofit/>
          </a:bodyPr>
          <a:lstStyle/>
          <a:p>
            <a:pPr algn="ctr"/>
            <a:r>
              <a:rPr lang="en-US" altLang="en-US" sz="4000" dirty="0"/>
              <a:t>Example of Shortest-Job-First</a:t>
            </a:r>
          </a:p>
        </p:txBody>
      </p:sp>
      <p:sp>
        <p:nvSpPr>
          <p:cNvPr id="29698" name="Rectangle 36">
            <a:extLst>
              <a:ext uri="{FF2B5EF4-FFF2-40B4-BE49-F238E27FC236}">
                <a16:creationId xmlns:a16="http://schemas.microsoft.com/office/drawing/2014/main" xmlns="" id="{460FD1BF-5C0A-458E-A664-05111F8290F4}"/>
              </a:ext>
            </a:extLst>
          </p:cNvPr>
          <p:cNvSpPr>
            <a:spLocks noGrp="1" noChangeArrowheads="1"/>
          </p:cNvSpPr>
          <p:nvPr>
            <p:ph idx="1"/>
          </p:nvPr>
        </p:nvSpPr>
        <p:spPr>
          <a:xfrm>
            <a:off x="628650" y="671508"/>
            <a:ext cx="8058150" cy="5672138"/>
          </a:xfrm>
          <a:noFill/>
        </p:spPr>
        <p:txBody>
          <a:bodyPr>
            <a:noAutofit/>
          </a:bodyPr>
          <a:lstStyle/>
          <a:p>
            <a:pPr>
              <a:buFont typeface="Monotype Sorts" pitchFamily="-84" charset="2"/>
              <a:buNone/>
              <a:tabLst>
                <a:tab pos="1600200" algn="ctr"/>
                <a:tab pos="3251200" algn="ctr"/>
                <a:tab pos="5140325" algn="ctr"/>
              </a:tabLst>
            </a:pPr>
            <a:r>
              <a:rPr lang="en-US" altLang="en-US" sz="2800" u="sng" dirty="0" err="1" smtClean="0"/>
              <a:t>Process</a:t>
            </a:r>
            <a:r>
              <a:rPr lang="en-US" altLang="en-US" sz="2800" u="sng" dirty="0" err="1" smtClean="0">
                <a:solidFill>
                  <a:schemeClr val="bg1"/>
                </a:solidFill>
              </a:rPr>
              <a:t>Arr</a:t>
            </a:r>
            <a:r>
              <a:rPr lang="en-US" altLang="en-US" sz="2800" u="sng" dirty="0" err="1" smtClean="0"/>
              <a:t>Burst</a:t>
            </a:r>
            <a:r>
              <a:rPr lang="en-US" altLang="en-US" sz="2800" u="sng" dirty="0" smtClean="0"/>
              <a:t> Time</a:t>
            </a:r>
            <a:r>
              <a:rPr lang="en-US" altLang="en-US" sz="2800" dirty="0"/>
              <a:t>	 </a:t>
            </a:r>
            <a:r>
              <a:rPr lang="en-US" altLang="en-US" sz="2800" dirty="0" smtClean="0"/>
              <a:t>  CT      TAT       WT       RT</a:t>
            </a:r>
          </a:p>
          <a:p>
            <a:pPr algn="just">
              <a:buFont typeface="Monotype Sorts" pitchFamily="-84" charset="2"/>
              <a:buNone/>
              <a:tabLst>
                <a:tab pos="1600200" algn="ctr"/>
                <a:tab pos="3251200" algn="ctr"/>
                <a:tab pos="5140325" algn="ctr"/>
              </a:tabLst>
            </a:pPr>
            <a:r>
              <a:rPr lang="en-US" altLang="en-US" sz="2800" dirty="0" smtClean="0"/>
              <a:t> </a:t>
            </a:r>
            <a:r>
              <a:rPr lang="en-US" altLang="en-US" sz="2800" i="1" dirty="0" smtClean="0"/>
              <a:t>P</a:t>
            </a:r>
            <a:r>
              <a:rPr lang="en-US" altLang="en-US" sz="2800" i="1" baseline="-25000" dirty="0" smtClean="0"/>
              <a:t>1</a:t>
            </a:r>
            <a:r>
              <a:rPr lang="en-US" altLang="en-US" sz="2800" dirty="0" smtClean="0"/>
              <a:t>	</a:t>
            </a:r>
            <a:r>
              <a:rPr lang="en-US" altLang="en-US" sz="2800" dirty="0" smtClean="0">
                <a:solidFill>
                  <a:schemeClr val="bg1"/>
                </a:solidFill>
              </a:rPr>
              <a:t>0.0</a:t>
            </a:r>
            <a:r>
              <a:rPr lang="en-US" altLang="en-US" sz="2800" dirty="0" smtClean="0"/>
              <a:t>6	                  9          9	       3	   3</a:t>
            </a:r>
          </a:p>
          <a:p>
            <a:pPr algn="just">
              <a:buFont typeface="Monotype Sorts" pitchFamily="-84" charset="2"/>
              <a:buNone/>
              <a:tabLst>
                <a:tab pos="1600200" algn="ctr"/>
                <a:tab pos="3251200" algn="ctr"/>
                <a:tab pos="5140325" algn="ctr"/>
              </a:tabLst>
            </a:pPr>
            <a:r>
              <a:rPr lang="en-US" altLang="en-US" sz="2800" i="1" dirty="0" smtClean="0"/>
              <a:t>P</a:t>
            </a:r>
            <a:r>
              <a:rPr lang="en-US" altLang="en-US" sz="2800" i="1" baseline="-25000" dirty="0" smtClean="0"/>
              <a:t>2 </a:t>
            </a:r>
            <a:r>
              <a:rPr lang="en-US" altLang="en-US" sz="2800" i="1" baseline="-25000" dirty="0"/>
              <a:t>	</a:t>
            </a:r>
            <a:r>
              <a:rPr lang="en-US" altLang="en-US" sz="2800" dirty="0" smtClean="0">
                <a:solidFill>
                  <a:schemeClr val="bg1"/>
                </a:solidFill>
              </a:rPr>
              <a:t>2.0</a:t>
            </a:r>
            <a:r>
              <a:rPr lang="en-US" altLang="en-US" sz="2800" dirty="0" smtClean="0"/>
              <a:t>8	                  24       24	       16</a:t>
            </a:r>
            <a:r>
              <a:rPr lang="en-US" altLang="en-US" sz="2800" dirty="0"/>
              <a:t> </a:t>
            </a:r>
            <a:r>
              <a:rPr lang="en-US" altLang="en-US" sz="2800" dirty="0" smtClean="0"/>
              <a:t>	  16	</a:t>
            </a:r>
            <a:endParaRPr lang="en-US" altLang="en-US" sz="2800" dirty="0"/>
          </a:p>
          <a:p>
            <a:pPr algn="just">
              <a:buFont typeface="Monotype Sorts" pitchFamily="-84" charset="2"/>
              <a:buNone/>
              <a:tabLst>
                <a:tab pos="1600200" algn="ctr"/>
                <a:tab pos="3251200" algn="ctr"/>
                <a:tab pos="5140325" algn="ctr"/>
              </a:tabLst>
            </a:pPr>
            <a:r>
              <a:rPr lang="en-US" altLang="en-US" sz="2800" i="1" dirty="0" smtClean="0"/>
              <a:t>P</a:t>
            </a:r>
            <a:r>
              <a:rPr lang="en-US" altLang="en-US" sz="2800" i="1" baseline="-25000" dirty="0" smtClean="0"/>
              <a:t>3</a:t>
            </a:r>
            <a:r>
              <a:rPr lang="en-US" altLang="en-US" sz="2800" dirty="0"/>
              <a:t>	</a:t>
            </a:r>
            <a:r>
              <a:rPr lang="en-US" altLang="en-US" sz="2800" dirty="0" smtClean="0">
                <a:solidFill>
                  <a:schemeClr val="bg1"/>
                </a:solidFill>
              </a:rPr>
              <a:t>4.0</a:t>
            </a:r>
            <a:r>
              <a:rPr lang="en-US" altLang="en-US" sz="2800" dirty="0" smtClean="0"/>
              <a:t>7	                  16       16	       9	   9	</a:t>
            </a:r>
            <a:endParaRPr lang="en-US" altLang="en-US" sz="2800" dirty="0"/>
          </a:p>
          <a:p>
            <a:pPr algn="just">
              <a:buFont typeface="Monotype Sorts" pitchFamily="-84" charset="2"/>
              <a:buNone/>
              <a:tabLst>
                <a:tab pos="1600200" algn="ctr"/>
                <a:tab pos="3251200" algn="ctr"/>
                <a:tab pos="5140325" algn="ctr"/>
              </a:tabLst>
            </a:pPr>
            <a:r>
              <a:rPr lang="en-US" altLang="en-US" sz="2800" i="1" dirty="0" smtClean="0"/>
              <a:t>P</a:t>
            </a:r>
            <a:r>
              <a:rPr lang="en-US" altLang="en-US" sz="2800" i="1" baseline="-25000" dirty="0" smtClean="0"/>
              <a:t>4</a:t>
            </a:r>
            <a:r>
              <a:rPr lang="en-US" altLang="en-US" sz="2800" dirty="0"/>
              <a:t>	</a:t>
            </a:r>
            <a:r>
              <a:rPr lang="en-US" altLang="en-US" sz="2800" dirty="0" smtClean="0">
                <a:solidFill>
                  <a:schemeClr val="bg1"/>
                </a:solidFill>
              </a:rPr>
              <a:t>5.0</a:t>
            </a:r>
            <a:r>
              <a:rPr lang="en-US" altLang="en-US" sz="2800" dirty="0" smtClean="0"/>
              <a:t>3	                   3          3	        0	   0</a:t>
            </a:r>
            <a:endParaRPr lang="en-US" altLang="en-US" sz="2800" dirty="0"/>
          </a:p>
          <a:p>
            <a:pPr>
              <a:buFont typeface="Monotype Sorts" pitchFamily="-84" charset="2"/>
              <a:buNone/>
              <a:tabLst>
                <a:tab pos="1600200" algn="ctr"/>
                <a:tab pos="3251200" algn="ctr"/>
                <a:tab pos="5140325" algn="ctr"/>
              </a:tabLst>
            </a:pPr>
            <a:endParaRPr lang="en-US" altLang="en-US" sz="2800" dirty="0"/>
          </a:p>
          <a:p>
            <a:pPr>
              <a:tabLst>
                <a:tab pos="1600200" algn="ctr"/>
                <a:tab pos="3251200" algn="ctr"/>
                <a:tab pos="5140325" algn="ctr"/>
              </a:tabLst>
            </a:pPr>
            <a:r>
              <a:rPr lang="en-US" altLang="en-US" sz="2800" dirty="0"/>
              <a:t>SJF scheduling chart</a:t>
            </a:r>
          </a:p>
          <a:p>
            <a:pPr>
              <a:tabLst>
                <a:tab pos="1600200" algn="ctr"/>
                <a:tab pos="3251200" algn="ctr"/>
                <a:tab pos="5140325" algn="ctr"/>
              </a:tabLst>
            </a:pPr>
            <a:endParaRPr lang="en-US" altLang="en-US" sz="2800" dirty="0"/>
          </a:p>
          <a:p>
            <a:pPr>
              <a:tabLst>
                <a:tab pos="1600200" algn="ctr"/>
                <a:tab pos="3251200" algn="ctr"/>
                <a:tab pos="5140325" algn="ctr"/>
              </a:tabLst>
            </a:pPr>
            <a:endParaRPr lang="en-US" altLang="en-US" sz="2800" dirty="0"/>
          </a:p>
          <a:p>
            <a:pPr>
              <a:tabLst>
                <a:tab pos="1600200" algn="ctr"/>
                <a:tab pos="3251200" algn="ctr"/>
                <a:tab pos="5140325" algn="ctr"/>
              </a:tabLst>
            </a:pPr>
            <a:endParaRPr lang="en-US" altLang="en-US" sz="2800" dirty="0"/>
          </a:p>
          <a:p>
            <a:pPr>
              <a:buFont typeface="Monotype Sorts" pitchFamily="-84" charset="2"/>
              <a:buNone/>
              <a:tabLst>
                <a:tab pos="1600200" algn="ctr"/>
                <a:tab pos="3251200" algn="ctr"/>
                <a:tab pos="5140325" algn="ctr"/>
              </a:tabLst>
            </a:pPr>
            <a:endParaRPr lang="en-US" altLang="en-US" sz="2800" dirty="0"/>
          </a:p>
          <a:p>
            <a:pPr>
              <a:tabLst>
                <a:tab pos="1600200" algn="ctr"/>
                <a:tab pos="3251200" algn="ctr"/>
                <a:tab pos="5140325" algn="ctr"/>
              </a:tabLst>
            </a:pPr>
            <a:r>
              <a:rPr lang="en-US" altLang="en-US" sz="2800" dirty="0"/>
              <a:t>Average waiting time = (3 + 16 + 9 + 0) / 4 = 7</a:t>
            </a:r>
            <a:endParaRPr lang="en-US" altLang="en-US" sz="2800" i="1" baseline="-25000" dirty="0"/>
          </a:p>
        </p:txBody>
      </p:sp>
      <p:pic>
        <p:nvPicPr>
          <p:cNvPr id="29699" name="Picture 1">
            <a:extLst>
              <a:ext uri="{FF2B5EF4-FFF2-40B4-BE49-F238E27FC236}">
                <a16:creationId xmlns:a16="http://schemas.microsoft.com/office/drawing/2014/main" xmlns="" id="{AD4AB8A1-1681-46C1-BDAD-E7E14E963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88" y="4519611"/>
            <a:ext cx="8856607"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b="27892"/>
          <a:stretch/>
        </p:blipFill>
        <p:spPr>
          <a:xfrm>
            <a:off x="347253" y="171696"/>
            <a:ext cx="8620547" cy="4727850"/>
          </a:xfrm>
        </p:spPr>
      </p:pic>
    </p:spTree>
    <p:extLst>
      <p:ext uri="{BB962C8B-B14F-4D97-AF65-F5344CB8AC3E}">
        <p14:creationId xmlns:p14="http://schemas.microsoft.com/office/powerpoint/2010/main" val="17828608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91921" y="187894"/>
            <a:ext cx="7886700" cy="4351338"/>
          </a:xfrm>
        </p:spPr>
        <p:txBody>
          <a:bodyPr/>
          <a:lstStyle/>
          <a:p>
            <a:r>
              <a:rPr lang="en-US" b="1" dirty="0" smtClean="0"/>
              <a:t>In preemption case </a:t>
            </a:r>
            <a:r>
              <a:rPr lang="en-US" b="1" dirty="0" err="1" smtClean="0"/>
              <a:t>cpu</a:t>
            </a:r>
            <a:r>
              <a:rPr lang="en-US" b="1" dirty="0" smtClean="0"/>
              <a:t> execute all process for 1 unit of time than next time we check </a:t>
            </a:r>
            <a:r>
              <a:rPr lang="en-US" b="1" dirty="0" err="1" smtClean="0"/>
              <a:t>ki</a:t>
            </a:r>
            <a:r>
              <a:rPr lang="en-US" b="1" dirty="0" smtClean="0"/>
              <a:t> jo process ready queue me aa </a:t>
            </a:r>
            <a:r>
              <a:rPr lang="en-US" b="1" dirty="0" err="1" smtClean="0"/>
              <a:t>chuke</a:t>
            </a:r>
            <a:r>
              <a:rPr lang="en-US" b="1" dirty="0" smtClean="0"/>
              <a:t> h </a:t>
            </a:r>
            <a:r>
              <a:rPr lang="en-US" b="1" dirty="0" err="1" smtClean="0"/>
              <a:t>unme</a:t>
            </a:r>
            <a:r>
              <a:rPr lang="en-US" b="1" dirty="0" smtClean="0"/>
              <a:t> se </a:t>
            </a:r>
            <a:r>
              <a:rPr lang="en-US" b="1" dirty="0" err="1" smtClean="0"/>
              <a:t>sabse</a:t>
            </a:r>
            <a:r>
              <a:rPr lang="en-US" b="1" dirty="0" smtClean="0"/>
              <a:t> </a:t>
            </a:r>
            <a:r>
              <a:rPr lang="en-US" b="1" dirty="0" err="1" smtClean="0"/>
              <a:t>kam</a:t>
            </a:r>
            <a:r>
              <a:rPr lang="en-US" b="1" dirty="0" smtClean="0"/>
              <a:t> burst time </a:t>
            </a:r>
            <a:r>
              <a:rPr lang="en-US" b="1" dirty="0" err="1" smtClean="0"/>
              <a:t>kiska</a:t>
            </a:r>
            <a:r>
              <a:rPr lang="en-US" b="1" dirty="0" smtClean="0"/>
              <a:t> h us process </a:t>
            </a:r>
            <a:r>
              <a:rPr lang="en-US" b="1" dirty="0" err="1" smtClean="0"/>
              <a:t>ko</a:t>
            </a:r>
            <a:r>
              <a:rPr lang="en-US" b="1" dirty="0" smtClean="0"/>
              <a:t> </a:t>
            </a:r>
            <a:r>
              <a:rPr lang="en-US" b="1" dirty="0" err="1" smtClean="0"/>
              <a:t>cpu</a:t>
            </a:r>
            <a:r>
              <a:rPr lang="en-US" b="1" dirty="0" smtClean="0"/>
              <a:t> </a:t>
            </a:r>
            <a:r>
              <a:rPr lang="en-US" b="1" dirty="0" err="1" smtClean="0"/>
              <a:t>dange</a:t>
            </a:r>
            <a:endParaRPr lang="en-US" b="1" dirty="0" smtClean="0"/>
          </a:p>
          <a:p>
            <a:r>
              <a:rPr lang="en-US" b="1" dirty="0" smtClean="0"/>
              <a:t>If burst time of 2 process is same then </a:t>
            </a:r>
            <a:r>
              <a:rPr lang="en-US" b="1" smtClean="0"/>
              <a:t>check </a:t>
            </a:r>
            <a:r>
              <a:rPr lang="en-US" b="1" smtClean="0"/>
              <a:t>Arrival </a:t>
            </a:r>
            <a:r>
              <a:rPr lang="en-US" b="1" dirty="0" smtClean="0"/>
              <a:t>time </a:t>
            </a:r>
            <a:r>
              <a:rPr lang="en-US" b="1" dirty="0" err="1" smtClean="0"/>
              <a:t>ki</a:t>
            </a:r>
            <a:r>
              <a:rPr lang="en-US" b="1" dirty="0" smtClean="0"/>
              <a:t> </a:t>
            </a:r>
            <a:r>
              <a:rPr lang="en-US" b="1" dirty="0" err="1" smtClean="0"/>
              <a:t>unme</a:t>
            </a:r>
            <a:r>
              <a:rPr lang="en-US" b="1" dirty="0" smtClean="0"/>
              <a:t> se Arrival time </a:t>
            </a:r>
            <a:r>
              <a:rPr lang="en-US" b="1" dirty="0" err="1" smtClean="0"/>
              <a:t>kiska</a:t>
            </a:r>
            <a:r>
              <a:rPr lang="en-US" b="1" dirty="0" smtClean="0"/>
              <a:t> min h us process </a:t>
            </a:r>
            <a:r>
              <a:rPr lang="en-US" b="1" dirty="0" err="1" smtClean="0"/>
              <a:t>ko</a:t>
            </a:r>
            <a:r>
              <a:rPr lang="en-US" b="1" dirty="0" smtClean="0"/>
              <a:t> </a:t>
            </a:r>
            <a:r>
              <a:rPr lang="en-US" b="1" dirty="0" err="1" smtClean="0"/>
              <a:t>cpu</a:t>
            </a:r>
            <a:r>
              <a:rPr lang="en-US" b="1" dirty="0" smtClean="0"/>
              <a:t> de </a:t>
            </a:r>
            <a:r>
              <a:rPr lang="en-US" b="1" dirty="0" err="1" smtClean="0"/>
              <a:t>dange</a:t>
            </a:r>
            <a:r>
              <a:rPr lang="en-US" b="1" dirty="0" smtClean="0"/>
              <a:t> jab </a:t>
            </a:r>
            <a:r>
              <a:rPr lang="en-US" b="1" dirty="0" err="1" smtClean="0"/>
              <a:t>saare</a:t>
            </a:r>
            <a:r>
              <a:rPr lang="en-US" b="1" dirty="0" smtClean="0"/>
              <a:t> process ready queue me aa </a:t>
            </a:r>
            <a:r>
              <a:rPr lang="en-US" b="1" dirty="0" err="1" smtClean="0"/>
              <a:t>jaae</a:t>
            </a:r>
            <a:r>
              <a:rPr lang="en-US" b="1" dirty="0" smtClean="0"/>
              <a:t> to ham </a:t>
            </a:r>
            <a:r>
              <a:rPr lang="en-US" b="1" dirty="0" err="1" smtClean="0"/>
              <a:t>ek</a:t>
            </a:r>
            <a:r>
              <a:rPr lang="en-US" b="1" dirty="0" smtClean="0"/>
              <a:t> process </a:t>
            </a:r>
            <a:r>
              <a:rPr lang="en-US" b="1" dirty="0" err="1" smtClean="0"/>
              <a:t>ko</a:t>
            </a:r>
            <a:r>
              <a:rPr lang="en-US" b="1" dirty="0" smtClean="0"/>
              <a:t> complete hone </a:t>
            </a:r>
            <a:r>
              <a:rPr lang="en-US" b="1" dirty="0" err="1" smtClean="0"/>
              <a:t>tak</a:t>
            </a:r>
            <a:r>
              <a:rPr lang="en-US" b="1" dirty="0" smtClean="0"/>
              <a:t> </a:t>
            </a:r>
            <a:r>
              <a:rPr lang="en-US" b="1" dirty="0" err="1" smtClean="0"/>
              <a:t>cpu</a:t>
            </a:r>
            <a:r>
              <a:rPr lang="en-US" b="1" dirty="0" smtClean="0"/>
              <a:t> de </a:t>
            </a:r>
            <a:r>
              <a:rPr lang="en-US" b="1" dirty="0" err="1" smtClean="0"/>
              <a:t>sakte</a:t>
            </a:r>
            <a:r>
              <a:rPr lang="en-US" b="1" dirty="0" smtClean="0"/>
              <a:t> h every time +1 </a:t>
            </a:r>
            <a:r>
              <a:rPr lang="en-US" b="1" dirty="0" err="1" smtClean="0"/>
              <a:t>karne</a:t>
            </a:r>
            <a:r>
              <a:rPr lang="en-US" b="1" dirty="0" smtClean="0"/>
              <a:t> </a:t>
            </a:r>
            <a:r>
              <a:rPr lang="en-US" b="1" dirty="0" err="1" smtClean="0"/>
              <a:t>ki</a:t>
            </a:r>
            <a:r>
              <a:rPr lang="en-US" b="1" dirty="0" smtClean="0"/>
              <a:t> need h but jab same burst time ho to </a:t>
            </a:r>
            <a:r>
              <a:rPr lang="en-US" b="1" dirty="0" err="1" smtClean="0"/>
              <a:t>jiska</a:t>
            </a:r>
            <a:r>
              <a:rPr lang="en-US" b="1" dirty="0" smtClean="0"/>
              <a:t> arrival time min h use </a:t>
            </a:r>
            <a:r>
              <a:rPr lang="en-US" b="1" dirty="0" err="1" smtClean="0"/>
              <a:t>cpu</a:t>
            </a:r>
            <a:r>
              <a:rPr lang="en-US" b="1" dirty="0" smtClean="0"/>
              <a:t> </a:t>
            </a:r>
            <a:r>
              <a:rPr lang="en-US" b="1" dirty="0" err="1" smtClean="0"/>
              <a:t>dange</a:t>
            </a:r>
            <a:r>
              <a:rPr lang="en-US" b="1" dirty="0" smtClean="0"/>
              <a:t> </a:t>
            </a:r>
          </a:p>
          <a:p>
            <a:r>
              <a:rPr lang="en-US" b="1" dirty="0" smtClean="0"/>
              <a:t>Note:- Completion time ham last se </a:t>
            </a:r>
            <a:r>
              <a:rPr lang="en-US" b="1" dirty="0" err="1" smtClean="0"/>
              <a:t>dakhange</a:t>
            </a:r>
            <a:endParaRPr lang="en-IN" b="1" dirty="0"/>
          </a:p>
        </p:txBody>
      </p:sp>
    </p:spTree>
    <p:extLst>
      <p:ext uri="{BB962C8B-B14F-4D97-AF65-F5344CB8AC3E}">
        <p14:creationId xmlns:p14="http://schemas.microsoft.com/office/powerpoint/2010/main" val="3202051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601" y="477672"/>
            <a:ext cx="8647649" cy="5363570"/>
          </a:xfrm>
        </p:spPr>
      </p:pic>
    </p:spTree>
    <p:extLst>
      <p:ext uri="{BB962C8B-B14F-4D97-AF65-F5344CB8AC3E}">
        <p14:creationId xmlns:p14="http://schemas.microsoft.com/office/powerpoint/2010/main" val="27363746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E841C6C2-8CFF-4FDC-A9E1-6B260CB17106}"/>
              </a:ext>
            </a:extLst>
          </p:cNvPr>
          <p:cNvSpPr>
            <a:spLocks noGrp="1" noChangeArrowheads="1"/>
          </p:cNvSpPr>
          <p:nvPr>
            <p:ph type="title"/>
          </p:nvPr>
        </p:nvSpPr>
        <p:spPr>
          <a:xfrm>
            <a:off x="257175" y="163952"/>
            <a:ext cx="8695845" cy="576262"/>
          </a:xfrm>
        </p:spPr>
        <p:txBody>
          <a:bodyPr>
            <a:noAutofit/>
          </a:bodyPr>
          <a:lstStyle/>
          <a:p>
            <a:pPr algn="ctr" eaLnBrk="1" hangingPunct="1"/>
            <a:r>
              <a:rPr lang="en-US" altLang="en-US" sz="4000" dirty="0"/>
              <a:t>Example of Shortest-remaining-time-first</a:t>
            </a:r>
          </a:p>
        </p:txBody>
      </p:sp>
      <p:sp>
        <p:nvSpPr>
          <p:cNvPr id="19459" name="Rectangle 36">
            <a:extLst>
              <a:ext uri="{FF2B5EF4-FFF2-40B4-BE49-F238E27FC236}">
                <a16:creationId xmlns:a16="http://schemas.microsoft.com/office/drawing/2014/main" xmlns="" id="{F6B280F4-20CD-4AA5-887B-A75AC06E0F7C}"/>
              </a:ext>
            </a:extLst>
          </p:cNvPr>
          <p:cNvSpPr>
            <a:spLocks noGrp="1" noChangeArrowheads="1"/>
          </p:cNvSpPr>
          <p:nvPr>
            <p:ph idx="1"/>
          </p:nvPr>
        </p:nvSpPr>
        <p:spPr>
          <a:xfrm>
            <a:off x="600075" y="740214"/>
            <a:ext cx="7909443" cy="5817749"/>
          </a:xfrm>
        </p:spPr>
        <p:txBody>
          <a:bodyPr>
            <a:noAutofit/>
          </a:bodyPr>
          <a:lstStyle/>
          <a:p>
            <a:pPr algn="just">
              <a:tabLst>
                <a:tab pos="1601312" algn="ctr"/>
                <a:tab pos="3252629" algn="ctr"/>
                <a:tab pos="5141754" algn="ctr"/>
              </a:tabLst>
              <a:defRPr/>
            </a:pPr>
            <a:r>
              <a:rPr lang="en-US" altLang="en-US" sz="2800" dirty="0">
                <a:cs typeface="ＭＳ Ｐゴシック" charset="-128"/>
              </a:rPr>
              <a:t>Now we add the concepts of varying arrival times and preemption to the analysis</a:t>
            </a:r>
          </a:p>
          <a:p>
            <a:pPr algn="just">
              <a:buFont typeface="Monotype Sorts" pitchFamily="-84" charset="2"/>
              <a:buNone/>
              <a:tabLst>
                <a:tab pos="1601312" algn="ctr"/>
                <a:tab pos="3252629" algn="ctr"/>
                <a:tab pos="5141754" algn="ctr"/>
              </a:tabLst>
              <a:defRPr/>
            </a:pPr>
            <a:r>
              <a:rPr lang="en-US" altLang="en-US" sz="2800" dirty="0">
                <a:cs typeface="ＭＳ Ｐゴシック" charset="-128"/>
              </a:rPr>
              <a:t>  </a:t>
            </a:r>
            <a:r>
              <a:rPr lang="en-US" altLang="en-US" sz="2800" u="sng" dirty="0" smtClean="0">
                <a:cs typeface="ＭＳ Ｐゴシック" charset="-128"/>
              </a:rPr>
              <a:t>Process</a:t>
            </a:r>
            <a:r>
              <a:rPr lang="en-US" altLang="en-US" sz="2800" u="sng" dirty="0" smtClean="0">
                <a:solidFill>
                  <a:schemeClr val="bg1"/>
                </a:solidFill>
                <a:cs typeface="ＭＳ Ｐゴシック" charset="-128"/>
              </a:rPr>
              <a:t>   </a:t>
            </a:r>
            <a:r>
              <a:rPr lang="en-US" altLang="en-US" sz="2800" i="1" u="sng" dirty="0" smtClean="0">
                <a:cs typeface="ＭＳ Ｐゴシック" charset="-128"/>
              </a:rPr>
              <a:t>A</a:t>
            </a:r>
            <a:r>
              <a:rPr lang="en-US" altLang="en-US" sz="2800" u="sng" dirty="0" smtClean="0">
                <a:cs typeface="ＭＳ Ｐゴシック" charset="-128"/>
              </a:rPr>
              <a:t>T</a:t>
            </a:r>
            <a:r>
              <a:rPr lang="en-US" altLang="en-US" sz="2800" u="sng" dirty="0" smtClean="0">
                <a:solidFill>
                  <a:schemeClr val="bg1"/>
                </a:solidFill>
                <a:cs typeface="ＭＳ Ｐゴシック" charset="-128"/>
              </a:rPr>
              <a:t>   </a:t>
            </a:r>
            <a:r>
              <a:rPr lang="en-US" altLang="en-US" sz="2800" dirty="0">
                <a:cs typeface="ＭＳ Ｐゴシック" charset="-128"/>
              </a:rPr>
              <a:t>	</a:t>
            </a:r>
            <a:r>
              <a:rPr lang="en-US" altLang="en-US" sz="2800" u="sng" dirty="0">
                <a:cs typeface="ＭＳ Ｐゴシック" charset="-128"/>
              </a:rPr>
              <a:t>Burst </a:t>
            </a:r>
            <a:r>
              <a:rPr lang="en-US" altLang="en-US" sz="2800" u="sng" dirty="0" smtClean="0">
                <a:cs typeface="ＭＳ Ｐゴシック" charset="-128"/>
              </a:rPr>
              <a:t>Time</a:t>
            </a:r>
            <a:r>
              <a:rPr lang="en-US" altLang="en-US" sz="2800" dirty="0" smtClean="0">
                <a:cs typeface="ＭＳ Ｐゴシック" charset="-128"/>
              </a:rPr>
              <a:t>   CT   TAT	   WT	RT</a:t>
            </a:r>
            <a:endParaRPr lang="en-US" altLang="en-US" sz="2800" dirty="0">
              <a:cs typeface="ＭＳ Ｐゴシック" charset="-128"/>
            </a:endParaRPr>
          </a:p>
          <a:p>
            <a:pPr algn="just">
              <a:buFont typeface="Monotype Sorts" pitchFamily="-84" charset="2"/>
              <a:buNone/>
              <a:tabLst>
                <a:tab pos="1601312" algn="ctr"/>
                <a:tab pos="3252629" algn="ctr"/>
                <a:tab pos="5141754" algn="ctr"/>
              </a:tabLst>
              <a:defRPr/>
            </a:pPr>
            <a:r>
              <a:rPr lang="en-US" altLang="en-US" sz="2800" i="1" dirty="0" smtClean="0">
                <a:cs typeface="ＭＳ Ｐゴシック" charset="-128"/>
              </a:rPr>
              <a:t>P</a:t>
            </a:r>
            <a:r>
              <a:rPr lang="en-US" altLang="en-US" sz="2800" i="1" baseline="-25000" dirty="0" smtClean="0">
                <a:cs typeface="ＭＳ Ｐゴシック" charset="-128"/>
              </a:rPr>
              <a:t>1</a:t>
            </a:r>
            <a:r>
              <a:rPr lang="en-US" altLang="en-US" sz="2800" dirty="0">
                <a:cs typeface="ＭＳ Ｐゴシック" charset="-128"/>
              </a:rPr>
              <a:t> </a:t>
            </a:r>
            <a:r>
              <a:rPr lang="en-US" altLang="en-US" sz="2800" dirty="0" smtClean="0">
                <a:cs typeface="ＭＳ Ｐゴシック" charset="-128"/>
              </a:rPr>
              <a:t>		 0              8         17    17		9	  0</a:t>
            </a:r>
            <a:endParaRPr lang="en-US" altLang="en-US" sz="2800" dirty="0">
              <a:cs typeface="ＭＳ Ｐゴシック" charset="-128"/>
            </a:endParaRPr>
          </a:p>
          <a:p>
            <a:pPr algn="just">
              <a:buFont typeface="Monotype Sorts" pitchFamily="-84" charset="2"/>
              <a:buNone/>
              <a:tabLst>
                <a:tab pos="1601312" algn="ctr"/>
                <a:tab pos="3252629" algn="ctr"/>
                <a:tab pos="5141754" algn="ctr"/>
              </a:tabLst>
              <a:defRPr/>
            </a:pPr>
            <a:r>
              <a:rPr lang="en-US" altLang="en-US" sz="2800" i="1" dirty="0" smtClean="0">
                <a:cs typeface="ＭＳ Ｐゴシック" charset="-128"/>
              </a:rPr>
              <a:t>P</a:t>
            </a:r>
            <a:r>
              <a:rPr lang="en-US" altLang="en-US" sz="2800" i="1" baseline="-25000" dirty="0" smtClean="0">
                <a:cs typeface="ＭＳ Ｐゴシック" charset="-128"/>
              </a:rPr>
              <a:t>2</a:t>
            </a:r>
            <a:r>
              <a:rPr lang="en-US" altLang="en-US" sz="2800" i="1" dirty="0" smtClean="0">
                <a:cs typeface="ＭＳ Ｐゴシック" charset="-128"/>
              </a:rPr>
              <a:t>                 1              4          5       4       0        0</a:t>
            </a:r>
            <a:endParaRPr lang="en-US" altLang="en-US" sz="2800" dirty="0">
              <a:cs typeface="ＭＳ Ｐゴシック" charset="-128"/>
            </a:endParaRPr>
          </a:p>
          <a:p>
            <a:pPr algn="just">
              <a:buFont typeface="Monotype Sorts" pitchFamily="-84" charset="2"/>
              <a:buNone/>
              <a:tabLst>
                <a:tab pos="1601312" algn="ctr"/>
                <a:tab pos="3252629" algn="ctr"/>
                <a:tab pos="5141754" algn="ctr"/>
              </a:tabLst>
              <a:defRPr/>
            </a:pPr>
            <a:r>
              <a:rPr lang="en-US" altLang="en-US" sz="2800" i="1" dirty="0" smtClean="0">
                <a:cs typeface="ＭＳ Ｐゴシック" charset="-128"/>
              </a:rPr>
              <a:t>P</a:t>
            </a:r>
            <a:r>
              <a:rPr lang="en-US" altLang="en-US" sz="2800" i="1" baseline="-25000" dirty="0" smtClean="0">
                <a:cs typeface="ＭＳ Ｐゴシック" charset="-128"/>
              </a:rPr>
              <a:t>3</a:t>
            </a:r>
            <a:r>
              <a:rPr lang="en-US" altLang="en-US" sz="2800" dirty="0">
                <a:cs typeface="ＭＳ Ｐゴシック" charset="-128"/>
              </a:rPr>
              <a:t>	</a:t>
            </a:r>
            <a:r>
              <a:rPr lang="en-US" altLang="en-US" sz="2800" dirty="0" smtClean="0">
                <a:cs typeface="ＭＳ Ｐゴシック" charset="-128"/>
              </a:rPr>
              <a:t>                 2              9          26   24     15     15</a:t>
            </a:r>
          </a:p>
          <a:p>
            <a:pPr algn="just">
              <a:buFont typeface="Monotype Sorts" pitchFamily="-84" charset="2"/>
              <a:buNone/>
              <a:tabLst>
                <a:tab pos="1601312" algn="ctr"/>
                <a:tab pos="3252629" algn="ctr"/>
                <a:tab pos="5141754" algn="ctr"/>
              </a:tabLst>
              <a:defRPr/>
            </a:pPr>
            <a:r>
              <a:rPr lang="en-US" altLang="en-US" sz="2800" i="1" dirty="0" smtClean="0">
                <a:cs typeface="ＭＳ Ｐゴシック" charset="-128"/>
              </a:rPr>
              <a:t>P</a:t>
            </a:r>
            <a:r>
              <a:rPr lang="en-US" altLang="en-US" sz="2800" i="1" baseline="-25000" dirty="0" smtClean="0">
                <a:cs typeface="ＭＳ Ｐゴシック" charset="-128"/>
              </a:rPr>
              <a:t>4</a:t>
            </a:r>
            <a:r>
              <a:rPr lang="en-US" altLang="en-US" sz="2800" i="1" dirty="0" smtClean="0">
                <a:cs typeface="ＭＳ Ｐゴシック" charset="-128"/>
              </a:rPr>
              <a:t>                 3              5          10     7        2       2</a:t>
            </a:r>
            <a:endParaRPr lang="en-US" altLang="en-US" sz="2800" dirty="0" smtClean="0">
              <a:cs typeface="ＭＳ Ｐゴシック" charset="-128"/>
            </a:endParaRPr>
          </a:p>
          <a:p>
            <a:pPr>
              <a:tabLst>
                <a:tab pos="1601312" algn="ctr"/>
                <a:tab pos="3252629" algn="ctr"/>
                <a:tab pos="5141754" algn="ctr"/>
              </a:tabLst>
              <a:defRPr/>
            </a:pPr>
            <a:r>
              <a:rPr lang="en-US" altLang="en-US" sz="2800" i="1" dirty="0" smtClean="0">
                <a:cs typeface="ＭＳ Ｐゴシック" charset="-128"/>
              </a:rPr>
              <a:t>Preemptive </a:t>
            </a:r>
            <a:r>
              <a:rPr lang="en-US" altLang="en-US" sz="2800" dirty="0">
                <a:cs typeface="ＭＳ Ｐゴシック" charset="-128"/>
              </a:rPr>
              <a:t>SJF Gantt Chart</a:t>
            </a:r>
          </a:p>
          <a:p>
            <a:pPr>
              <a:tabLst>
                <a:tab pos="1601312" algn="ctr"/>
                <a:tab pos="3252629" algn="ctr"/>
                <a:tab pos="5141754" algn="ctr"/>
              </a:tabLst>
              <a:defRPr/>
            </a:pPr>
            <a:endParaRPr lang="en-US" altLang="en-US" sz="2800" dirty="0">
              <a:cs typeface="ＭＳ Ｐゴシック" charset="-128"/>
            </a:endParaRPr>
          </a:p>
          <a:p>
            <a:pPr>
              <a:tabLst>
                <a:tab pos="1601312" algn="ctr"/>
                <a:tab pos="3252629" algn="ctr"/>
                <a:tab pos="5141754" algn="ctr"/>
              </a:tabLst>
              <a:defRPr/>
            </a:pPr>
            <a:endParaRPr lang="en-US" altLang="en-US" sz="2800"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sz="2800" dirty="0">
              <a:cs typeface="ＭＳ Ｐゴシック" charset="-128"/>
            </a:endParaRPr>
          </a:p>
          <a:p>
            <a:pPr>
              <a:tabLst>
                <a:tab pos="1601312" algn="ctr"/>
                <a:tab pos="3252629" algn="ctr"/>
                <a:tab pos="5141754" algn="ctr"/>
              </a:tabLst>
              <a:defRPr/>
            </a:pPr>
            <a:r>
              <a:rPr lang="en-US" altLang="en-US" sz="2800" dirty="0">
                <a:cs typeface="ＭＳ Ｐゴシック" charset="-128"/>
              </a:rPr>
              <a:t>Average waiting time = ((10-1)+(1-1)+(17-2)+(5-))/4 = 26/4 = 6.5</a:t>
            </a:r>
          </a:p>
          <a:p>
            <a:pPr>
              <a:tabLst>
                <a:tab pos="1601312" algn="ctr"/>
                <a:tab pos="3252629" algn="ctr"/>
                <a:tab pos="5141754" algn="ctr"/>
              </a:tabLst>
              <a:defRPr/>
            </a:pPr>
            <a:endParaRPr lang="en-US" altLang="en-US" sz="2800"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sz="2800" i="1" baseline="-25000" dirty="0">
              <a:cs typeface="ＭＳ Ｐゴシック" charset="-128"/>
            </a:endParaRPr>
          </a:p>
        </p:txBody>
      </p:sp>
      <p:pic>
        <p:nvPicPr>
          <p:cNvPr id="37891" name="Picture 1">
            <a:extLst>
              <a:ext uri="{FF2B5EF4-FFF2-40B4-BE49-F238E27FC236}">
                <a16:creationId xmlns:a16="http://schemas.microsoft.com/office/drawing/2014/main" xmlns=""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 y="4770437"/>
            <a:ext cx="9116321"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xmlns="" id="{0C539CA8-5BE8-4B08-A540-B4382F3C2212}"/>
              </a:ext>
            </a:extLst>
          </p:cNvPr>
          <p:cNvSpPr>
            <a:spLocks noGrp="1" noChangeArrowheads="1"/>
          </p:cNvSpPr>
          <p:nvPr>
            <p:ph type="title"/>
          </p:nvPr>
        </p:nvSpPr>
        <p:spPr>
          <a:xfrm>
            <a:off x="457200" y="90663"/>
            <a:ext cx="8229600" cy="576262"/>
          </a:xfrm>
        </p:spPr>
        <p:txBody>
          <a:bodyPr>
            <a:noAutofit/>
          </a:bodyPr>
          <a:lstStyle/>
          <a:p>
            <a:pPr algn="ctr" eaLnBrk="1" hangingPunct="1"/>
            <a:r>
              <a:rPr lang="en-US" altLang="en-US" sz="4000" dirty="0"/>
              <a:t>Round Robin (RR</a:t>
            </a:r>
            <a:r>
              <a:rPr lang="en-US" altLang="en-US" sz="4000" dirty="0" smtClean="0"/>
              <a:t>)=</a:t>
            </a:r>
            <a:r>
              <a:rPr lang="en-US" altLang="en-US" sz="4000" dirty="0" err="1" smtClean="0"/>
              <a:t>FCFS+Time</a:t>
            </a:r>
            <a:r>
              <a:rPr lang="en-US" altLang="en-US" sz="4000" dirty="0" smtClean="0"/>
              <a:t> Slice</a:t>
            </a:r>
            <a:endParaRPr lang="en-US" altLang="en-US" sz="4000" dirty="0"/>
          </a:p>
        </p:txBody>
      </p:sp>
      <p:sp>
        <p:nvSpPr>
          <p:cNvPr id="39938" name="Rectangle 3">
            <a:extLst>
              <a:ext uri="{FF2B5EF4-FFF2-40B4-BE49-F238E27FC236}">
                <a16:creationId xmlns:a16="http://schemas.microsoft.com/office/drawing/2014/main" xmlns="" id="{8A6C6617-67BF-4484-A025-320FA2994436}"/>
              </a:ext>
            </a:extLst>
          </p:cNvPr>
          <p:cNvSpPr>
            <a:spLocks noGrp="1" noChangeArrowheads="1"/>
          </p:cNvSpPr>
          <p:nvPr>
            <p:ph idx="1"/>
          </p:nvPr>
        </p:nvSpPr>
        <p:spPr>
          <a:xfrm>
            <a:off x="457201" y="675890"/>
            <a:ext cx="8229600" cy="6128320"/>
          </a:xfrm>
        </p:spPr>
        <p:txBody>
          <a:bodyPr>
            <a:noAutofit/>
          </a:bodyPr>
          <a:lstStyle/>
          <a:p>
            <a:pPr algn="just"/>
            <a:r>
              <a:rPr lang="en-US" altLang="en-US" sz="2800" dirty="0"/>
              <a:t>The round-robin (RR) scheduling algorithm is similar to FCFS scheduling, but preemption is added to enable the system to switch between processes. </a:t>
            </a:r>
          </a:p>
          <a:p>
            <a:pPr algn="just"/>
            <a:r>
              <a:rPr lang="en-US" altLang="en-US" sz="2800" dirty="0">
                <a:sym typeface="Symbol" panose="05050102010706020507" pitchFamily="18" charset="2"/>
              </a:rPr>
              <a:t>A small unit of time, called a </a:t>
            </a:r>
            <a:r>
              <a:rPr lang="en-US" altLang="en-US" sz="2800" b="1" dirty="0">
                <a:sym typeface="Symbol" panose="05050102010706020507" pitchFamily="18" charset="2"/>
              </a:rPr>
              <a:t>time quantum </a:t>
            </a:r>
            <a:r>
              <a:rPr lang="en-US" altLang="en-US" sz="2800" dirty="0">
                <a:sym typeface="Symbol" panose="05050102010706020507" pitchFamily="18" charset="2"/>
              </a:rPr>
              <a:t>or </a:t>
            </a:r>
            <a:r>
              <a:rPr lang="en-US" altLang="en-US" sz="2800" b="1" dirty="0">
                <a:sym typeface="Symbol" panose="05050102010706020507" pitchFamily="18" charset="2"/>
              </a:rPr>
              <a:t>time slice</a:t>
            </a:r>
            <a:r>
              <a:rPr lang="en-US" altLang="en-US" sz="2800" dirty="0">
                <a:sym typeface="Symbol" panose="05050102010706020507" pitchFamily="18" charset="2"/>
              </a:rPr>
              <a:t>, is defined.</a:t>
            </a:r>
          </a:p>
          <a:p>
            <a:pPr algn="just"/>
            <a:r>
              <a:rPr lang="en-US" altLang="en-US" sz="2800" dirty="0"/>
              <a:t>Each process gets a small unit of CPU time (</a:t>
            </a:r>
            <a:r>
              <a:rPr lang="en-US" altLang="en-US" sz="2800" b="1" dirty="0"/>
              <a:t>time quantum </a:t>
            </a:r>
            <a:r>
              <a:rPr lang="en-US" altLang="en-US" sz="2800" i="1" dirty="0"/>
              <a:t>q</a:t>
            </a:r>
            <a:r>
              <a:rPr lang="en-US" altLang="en-US" sz="2800" dirty="0"/>
              <a:t>), usually 10-100 milliseconds.  After this time has elapsed, the process is </a:t>
            </a:r>
            <a:r>
              <a:rPr lang="en-US" altLang="en-US" sz="2800" b="1" dirty="0"/>
              <a:t>preempted</a:t>
            </a:r>
            <a:r>
              <a:rPr lang="en-US" altLang="en-US" sz="2800" dirty="0"/>
              <a:t> and added to the end of the ready queue.</a:t>
            </a:r>
          </a:p>
          <a:p>
            <a:pPr algn="just"/>
            <a:r>
              <a:rPr lang="en-US" altLang="en-US" sz="2800" dirty="0"/>
              <a:t>The CPU scheduler goes around the ready queue, allocating the CPU to each process for a time interval of up to 1 time quantum.</a:t>
            </a:r>
          </a:p>
          <a:p>
            <a:pPr algn="just"/>
            <a:r>
              <a:rPr lang="en-US" altLang="en-US" sz="2800" dirty="0"/>
              <a:t>The CPU scheduler picks the first process from the ready queue, sets a timer to interrupt after 1 time quantum, and dispatches the process.</a:t>
            </a:r>
          </a:p>
          <a:p>
            <a:pPr algn="just"/>
            <a:endParaRPr lang="en-US" altLang="en-US" sz="2800" dirty="0">
              <a:sym typeface="Symbol" panose="05050102010706020507" pitchFamily="18" charset="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xmlns="" id="{0C539CA8-5BE8-4B08-A540-B4382F3C2212}"/>
              </a:ext>
            </a:extLst>
          </p:cNvPr>
          <p:cNvSpPr>
            <a:spLocks noGrp="1" noChangeArrowheads="1"/>
          </p:cNvSpPr>
          <p:nvPr>
            <p:ph type="title"/>
          </p:nvPr>
        </p:nvSpPr>
        <p:spPr>
          <a:xfrm>
            <a:off x="457200" y="153418"/>
            <a:ext cx="8229600" cy="576262"/>
          </a:xfrm>
        </p:spPr>
        <p:txBody>
          <a:bodyPr>
            <a:noAutofit/>
          </a:bodyPr>
          <a:lstStyle/>
          <a:p>
            <a:pPr algn="ctr" eaLnBrk="1" hangingPunct="1"/>
            <a:r>
              <a:rPr lang="en-US" altLang="en-US" sz="4000" dirty="0"/>
              <a:t>Round Robin (RR)</a:t>
            </a:r>
          </a:p>
        </p:txBody>
      </p:sp>
      <p:sp>
        <p:nvSpPr>
          <p:cNvPr id="39938" name="Rectangle 3">
            <a:extLst>
              <a:ext uri="{FF2B5EF4-FFF2-40B4-BE49-F238E27FC236}">
                <a16:creationId xmlns:a16="http://schemas.microsoft.com/office/drawing/2014/main" xmlns="" id="{8A6C6617-67BF-4484-A025-320FA2994436}"/>
              </a:ext>
            </a:extLst>
          </p:cNvPr>
          <p:cNvSpPr>
            <a:spLocks noGrp="1" noChangeArrowheads="1"/>
          </p:cNvSpPr>
          <p:nvPr>
            <p:ph idx="1"/>
          </p:nvPr>
        </p:nvSpPr>
        <p:spPr>
          <a:xfrm>
            <a:off x="457201" y="729680"/>
            <a:ext cx="8229600" cy="6128320"/>
          </a:xfrm>
        </p:spPr>
        <p:txBody>
          <a:bodyPr>
            <a:noAutofit/>
          </a:bodyPr>
          <a:lstStyle/>
          <a:p>
            <a:pPr algn="just"/>
            <a:r>
              <a:rPr lang="en-US" altLang="en-US" sz="2800" dirty="0"/>
              <a:t>If there are </a:t>
            </a:r>
            <a:r>
              <a:rPr lang="en-US" altLang="en-US" sz="2800" i="1" dirty="0"/>
              <a:t>n</a:t>
            </a:r>
            <a:r>
              <a:rPr lang="en-US" altLang="en-US" sz="2800" dirty="0"/>
              <a:t> processes in the ready queue and the time quantum is </a:t>
            </a:r>
            <a:r>
              <a:rPr lang="en-US" altLang="en-US" sz="2800" i="1" dirty="0"/>
              <a:t>q</a:t>
            </a:r>
            <a:r>
              <a:rPr lang="en-US" altLang="en-US" sz="2800" dirty="0"/>
              <a:t>, then each process gets 1/</a:t>
            </a:r>
            <a:r>
              <a:rPr lang="en-US" altLang="en-US" sz="2800" i="1" dirty="0"/>
              <a:t>n</a:t>
            </a:r>
            <a:r>
              <a:rPr lang="en-US" altLang="en-US" sz="2800" dirty="0"/>
              <a:t> of the CPU time in chunks of at most </a:t>
            </a:r>
            <a:r>
              <a:rPr lang="en-US" altLang="en-US" sz="2800" i="1" dirty="0"/>
              <a:t>q</a:t>
            </a:r>
            <a:r>
              <a:rPr lang="en-US" altLang="en-US" sz="2800" dirty="0"/>
              <a:t> time units at once.  No process waits more than (</a:t>
            </a:r>
            <a:r>
              <a:rPr lang="en-US" altLang="en-US" sz="2800" i="1" dirty="0"/>
              <a:t>n</a:t>
            </a:r>
            <a:r>
              <a:rPr lang="en-US" altLang="en-US" sz="2800" dirty="0"/>
              <a:t>-1)</a:t>
            </a:r>
            <a:r>
              <a:rPr lang="en-US" altLang="en-US" sz="2800" i="1" dirty="0"/>
              <a:t>q </a:t>
            </a:r>
            <a:r>
              <a:rPr lang="en-US" altLang="en-US" sz="2800" dirty="0"/>
              <a:t>time units.</a:t>
            </a:r>
          </a:p>
          <a:p>
            <a:pPr algn="just"/>
            <a:r>
              <a:rPr lang="en-US" altLang="en-US" sz="2800" dirty="0"/>
              <a:t>Timer interrupts every quantum to schedule next process</a:t>
            </a:r>
          </a:p>
          <a:p>
            <a:pPr algn="just"/>
            <a:r>
              <a:rPr lang="en-US" altLang="en-US" sz="2800" dirty="0"/>
              <a:t>Performance</a:t>
            </a:r>
          </a:p>
          <a:p>
            <a:pPr lvl="1" algn="just"/>
            <a:r>
              <a:rPr lang="en-US" altLang="en-US" sz="2400" i="1" dirty="0"/>
              <a:t>q</a:t>
            </a:r>
            <a:r>
              <a:rPr lang="en-US" altLang="en-US" sz="2400" dirty="0"/>
              <a:t> large </a:t>
            </a:r>
            <a:r>
              <a:rPr lang="en-US" altLang="en-US" sz="2400" dirty="0">
                <a:sym typeface="Symbol" panose="05050102010706020507" pitchFamily="18" charset="2"/>
              </a:rPr>
              <a:t> FIFO</a:t>
            </a:r>
          </a:p>
          <a:p>
            <a:pPr lvl="1" algn="just"/>
            <a:r>
              <a:rPr lang="en-US" altLang="en-US" sz="2400" i="1" dirty="0">
                <a:sym typeface="Symbol" panose="05050102010706020507" pitchFamily="18" charset="2"/>
              </a:rPr>
              <a:t>q </a:t>
            </a:r>
            <a:r>
              <a:rPr lang="en-US" altLang="en-US" sz="2400" dirty="0">
                <a:sym typeface="Symbol" panose="05050102010706020507" pitchFamily="18" charset="2"/>
              </a:rPr>
              <a:t>small  </a:t>
            </a:r>
            <a:r>
              <a:rPr lang="en-US" altLang="en-US" sz="2400" i="1" dirty="0">
                <a:sym typeface="Symbol" panose="05050102010706020507" pitchFamily="18" charset="2"/>
              </a:rPr>
              <a:t>q </a:t>
            </a:r>
            <a:r>
              <a:rPr lang="en-US" altLang="en-US" sz="2400" dirty="0">
                <a:sym typeface="Symbol" panose="05050102010706020507" pitchFamily="18" charset="2"/>
              </a:rPr>
              <a:t>must be large with respect to context switch, otherwise overhead is too high</a:t>
            </a:r>
          </a:p>
        </p:txBody>
      </p:sp>
    </p:spTree>
    <p:extLst>
      <p:ext uri="{BB962C8B-B14F-4D97-AF65-F5344CB8AC3E}">
        <p14:creationId xmlns:p14="http://schemas.microsoft.com/office/powerpoint/2010/main" val="357746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BA2D33B9-5D6A-48BD-BC85-C1B098FA91BE}"/>
              </a:ext>
            </a:extLst>
          </p:cNvPr>
          <p:cNvSpPr>
            <a:spLocks noGrp="1"/>
          </p:cNvSpPr>
          <p:nvPr>
            <p:ph type="title"/>
          </p:nvPr>
        </p:nvSpPr>
        <p:spPr>
          <a:xfrm>
            <a:off x="457200" y="79988"/>
            <a:ext cx="8229600" cy="576262"/>
          </a:xfrm>
        </p:spPr>
        <p:txBody>
          <a:bodyPr>
            <a:noAutofit/>
          </a:bodyPr>
          <a:lstStyle/>
          <a:p>
            <a:pPr algn="ctr"/>
            <a:r>
              <a:rPr lang="en-US" altLang="en-US" sz="4000" dirty="0"/>
              <a:t>Introduction</a:t>
            </a:r>
          </a:p>
        </p:txBody>
      </p:sp>
      <p:sp>
        <p:nvSpPr>
          <p:cNvPr id="9218" name="Content Placeholder 2">
            <a:extLst>
              <a:ext uri="{FF2B5EF4-FFF2-40B4-BE49-F238E27FC236}">
                <a16:creationId xmlns:a16="http://schemas.microsoft.com/office/drawing/2014/main" xmlns="" id="{3DAC903C-4247-4B47-AD8D-48C1A580FDF4}"/>
              </a:ext>
            </a:extLst>
          </p:cNvPr>
          <p:cNvSpPr>
            <a:spLocks noGrp="1"/>
          </p:cNvSpPr>
          <p:nvPr>
            <p:ph idx="1"/>
          </p:nvPr>
        </p:nvSpPr>
        <p:spPr>
          <a:xfrm>
            <a:off x="457201" y="656250"/>
            <a:ext cx="8443912" cy="5887425"/>
          </a:xfrm>
        </p:spPr>
        <p:txBody>
          <a:bodyPr>
            <a:noAutofit/>
          </a:bodyPr>
          <a:lstStyle/>
          <a:p>
            <a:pPr marL="0" indent="0" algn="just">
              <a:buNone/>
            </a:pPr>
            <a:r>
              <a:rPr lang="en-US" altLang="en-US" sz="2800" b="1" dirty="0"/>
              <a:t>Multitasking:</a:t>
            </a:r>
          </a:p>
          <a:p>
            <a:pPr algn="just"/>
            <a:r>
              <a:rPr lang="en-US" altLang="en-US" sz="2800" dirty="0"/>
              <a:t>Execution of multiple tasks at a time.</a:t>
            </a:r>
          </a:p>
          <a:p>
            <a:pPr algn="just"/>
            <a:r>
              <a:rPr lang="en-US" altLang="en-US" sz="2800" dirty="0"/>
              <a:t>Multitasking is a logical extension of multi-programming. </a:t>
            </a:r>
          </a:p>
          <a:p>
            <a:pPr algn="just"/>
            <a:r>
              <a:rPr lang="en-US" altLang="en-US" sz="2800" b="1" dirty="0"/>
              <a:t>Multiprogramming</a:t>
            </a:r>
            <a:r>
              <a:rPr lang="en-US" altLang="en-US" sz="2800" dirty="0"/>
              <a:t> works solely on the concept of context switching whereas </a:t>
            </a:r>
            <a:r>
              <a:rPr lang="en-US" altLang="en-US" sz="2800" b="1" dirty="0"/>
              <a:t>multitasking</a:t>
            </a:r>
            <a:r>
              <a:rPr lang="en-US" altLang="en-US" sz="2800" dirty="0"/>
              <a:t> is based on time sharing alongside the concept of context switching.</a:t>
            </a:r>
          </a:p>
        </p:txBody>
      </p:sp>
    </p:spTree>
    <p:extLst>
      <p:ext uri="{BB962C8B-B14F-4D97-AF65-F5344CB8AC3E}">
        <p14:creationId xmlns:p14="http://schemas.microsoft.com/office/powerpoint/2010/main" val="19756367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xmlns="" id="{0C539CA8-5BE8-4B08-A540-B4382F3C2212}"/>
              </a:ext>
            </a:extLst>
          </p:cNvPr>
          <p:cNvSpPr>
            <a:spLocks noGrp="1" noChangeArrowheads="1"/>
          </p:cNvSpPr>
          <p:nvPr>
            <p:ph type="title"/>
          </p:nvPr>
        </p:nvSpPr>
        <p:spPr>
          <a:xfrm>
            <a:off x="457200" y="153418"/>
            <a:ext cx="8229600" cy="576262"/>
          </a:xfrm>
        </p:spPr>
        <p:txBody>
          <a:bodyPr>
            <a:noAutofit/>
          </a:bodyPr>
          <a:lstStyle/>
          <a:p>
            <a:pPr algn="ctr" eaLnBrk="1" hangingPunct="1"/>
            <a:r>
              <a:rPr lang="en-US" altLang="en-US" sz="4000" dirty="0"/>
              <a:t>Round Robin (RR)</a:t>
            </a:r>
          </a:p>
        </p:txBody>
      </p:sp>
      <p:sp>
        <p:nvSpPr>
          <p:cNvPr id="39938" name="Rectangle 3">
            <a:extLst>
              <a:ext uri="{FF2B5EF4-FFF2-40B4-BE49-F238E27FC236}">
                <a16:creationId xmlns:a16="http://schemas.microsoft.com/office/drawing/2014/main" xmlns="" id="{8A6C6617-67BF-4484-A025-320FA2994436}"/>
              </a:ext>
            </a:extLst>
          </p:cNvPr>
          <p:cNvSpPr>
            <a:spLocks noGrp="1" noChangeArrowheads="1"/>
          </p:cNvSpPr>
          <p:nvPr>
            <p:ph idx="1"/>
          </p:nvPr>
        </p:nvSpPr>
        <p:spPr>
          <a:xfrm>
            <a:off x="457201" y="729680"/>
            <a:ext cx="8229600" cy="6128320"/>
          </a:xfrm>
        </p:spPr>
        <p:txBody>
          <a:bodyPr>
            <a:noAutofit/>
          </a:bodyPr>
          <a:lstStyle/>
          <a:p>
            <a:pPr algn="just"/>
            <a:r>
              <a:rPr lang="en-US" altLang="en-US" sz="2800" dirty="0"/>
              <a:t>The performance of the RR algorithm depends heavily on the size of the time quantum. </a:t>
            </a:r>
          </a:p>
          <a:p>
            <a:pPr algn="just"/>
            <a:r>
              <a:rPr lang="en-US" altLang="en-US" sz="2800" dirty="0"/>
              <a:t>At one extreme, if the time quantum is extremely large, the RR policy is the same as the FCFS policy.</a:t>
            </a:r>
          </a:p>
          <a:p>
            <a:pPr algn="just"/>
            <a:r>
              <a:rPr lang="en-US" altLang="en-US" sz="2800" dirty="0"/>
              <a:t>In contrast, if the time quantum is extremely small (say, 1 millisecond), the RR approach can result in a large number of context switches.</a:t>
            </a:r>
            <a:endParaRPr lang="en-US" altLang="en-US" sz="2400" dirty="0">
              <a:sym typeface="Symbol" panose="05050102010706020507" pitchFamily="18" charset="2"/>
            </a:endParaRPr>
          </a:p>
        </p:txBody>
      </p:sp>
    </p:spTree>
    <p:extLst>
      <p:ext uri="{BB962C8B-B14F-4D97-AF65-F5344CB8AC3E}">
        <p14:creationId xmlns:p14="http://schemas.microsoft.com/office/powerpoint/2010/main" val="3366078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6DF101FA-59C2-4431-9504-FC73D47453BC}"/>
              </a:ext>
            </a:extLst>
          </p:cNvPr>
          <p:cNvSpPr>
            <a:spLocks noGrp="1" noChangeArrowheads="1"/>
          </p:cNvSpPr>
          <p:nvPr>
            <p:ph type="title"/>
          </p:nvPr>
        </p:nvSpPr>
        <p:spPr>
          <a:xfrm>
            <a:off x="446559" y="103379"/>
            <a:ext cx="8418610" cy="647700"/>
          </a:xfrm>
        </p:spPr>
        <p:txBody>
          <a:bodyPr>
            <a:normAutofit/>
          </a:bodyPr>
          <a:lstStyle/>
          <a:p>
            <a:pPr algn="ctr" eaLnBrk="1" hangingPunct="1"/>
            <a:r>
              <a:rPr lang="en-US" altLang="en-US" sz="4000" dirty="0"/>
              <a:t>Example of RR with Time Quantum = 4</a:t>
            </a:r>
          </a:p>
        </p:txBody>
      </p:sp>
      <p:sp>
        <p:nvSpPr>
          <p:cNvPr id="41986" name="Rectangle 3">
            <a:extLst>
              <a:ext uri="{FF2B5EF4-FFF2-40B4-BE49-F238E27FC236}">
                <a16:creationId xmlns:a16="http://schemas.microsoft.com/office/drawing/2014/main" xmlns="" id="{E17EE130-D776-4D6D-84E6-F464A160ACBF}"/>
              </a:ext>
            </a:extLst>
          </p:cNvPr>
          <p:cNvSpPr>
            <a:spLocks noGrp="1" noChangeArrowheads="1"/>
          </p:cNvSpPr>
          <p:nvPr>
            <p:ph idx="1"/>
          </p:nvPr>
        </p:nvSpPr>
        <p:spPr>
          <a:xfrm>
            <a:off x="685800" y="751079"/>
            <a:ext cx="7872413" cy="6106921"/>
          </a:xfrm>
        </p:spPr>
        <p:txBody>
          <a:bodyPr>
            <a:noAutofit/>
          </a:bodyPr>
          <a:lstStyle/>
          <a:p>
            <a:pPr algn="just">
              <a:lnSpc>
                <a:spcPct val="90000"/>
              </a:lnSpc>
              <a:buFont typeface="Monotype Sorts" pitchFamily="-84" charset="2"/>
              <a:buNone/>
              <a:tabLst>
                <a:tab pos="2219325" algn="ctr"/>
                <a:tab pos="3994150" algn="ctr"/>
              </a:tabLst>
            </a:pPr>
            <a:r>
              <a:rPr lang="en-US" altLang="en-US" sz="2800" u="sng" dirty="0" smtClean="0"/>
              <a:t>Process</a:t>
            </a:r>
            <a:r>
              <a:rPr lang="en-US" altLang="en-US" sz="2800" dirty="0" smtClean="0"/>
              <a:t>     AT</a:t>
            </a:r>
            <a:r>
              <a:rPr lang="en-US" altLang="en-US" sz="2800" dirty="0"/>
              <a:t>	</a:t>
            </a:r>
            <a:r>
              <a:rPr lang="en-US" altLang="en-US" sz="2800" dirty="0" smtClean="0"/>
              <a:t>    </a:t>
            </a:r>
            <a:r>
              <a:rPr lang="en-US" altLang="en-US" sz="2800" u="sng" dirty="0" smtClean="0"/>
              <a:t>Burst Time</a:t>
            </a:r>
            <a:r>
              <a:rPr lang="en-US" altLang="en-US" sz="2800" dirty="0" smtClean="0"/>
              <a:t>   CT    TAT      WT     RT</a:t>
            </a:r>
            <a:endParaRPr lang="en-US" altLang="en-US" sz="2800" u="sng" dirty="0"/>
          </a:p>
          <a:p>
            <a:pPr algn="just">
              <a:lnSpc>
                <a:spcPct val="90000"/>
              </a:lnSpc>
              <a:buFont typeface="Monotype Sorts" pitchFamily="-84" charset="2"/>
              <a:buNone/>
              <a:tabLst>
                <a:tab pos="2219325" algn="ctr"/>
                <a:tab pos="3994150" algn="ctr"/>
              </a:tabLst>
            </a:pPr>
            <a:r>
              <a:rPr lang="en-US" altLang="en-US" sz="2800" i="1" dirty="0" smtClean="0"/>
              <a:t>P</a:t>
            </a:r>
            <a:r>
              <a:rPr lang="en-US" altLang="en-US" sz="2800" i="1" baseline="-25000" dirty="0" smtClean="0"/>
              <a:t>1</a:t>
            </a:r>
            <a:r>
              <a:rPr lang="en-US" altLang="en-US" sz="2800" i="1" dirty="0" smtClean="0"/>
              <a:t>               0          </a:t>
            </a:r>
            <a:r>
              <a:rPr lang="en-US" altLang="en-US" sz="2800" i="1" baseline="-25000" dirty="0" smtClean="0"/>
              <a:t>  </a:t>
            </a:r>
            <a:r>
              <a:rPr lang="en-US" altLang="en-US" sz="2800" dirty="0" smtClean="0"/>
              <a:t>24            30      30        6        0</a:t>
            </a:r>
            <a:endParaRPr lang="en-US" altLang="en-US" sz="2800" dirty="0"/>
          </a:p>
          <a:p>
            <a:pPr algn="just">
              <a:lnSpc>
                <a:spcPct val="90000"/>
              </a:lnSpc>
              <a:buFont typeface="Monotype Sorts" pitchFamily="-84" charset="2"/>
              <a:buNone/>
              <a:tabLst>
                <a:tab pos="2219325" algn="ctr"/>
                <a:tab pos="3994150" algn="ctr"/>
              </a:tabLst>
            </a:pPr>
            <a:r>
              <a:rPr lang="en-US" altLang="en-US" sz="2800" i="1" dirty="0" smtClean="0"/>
              <a:t>P</a:t>
            </a:r>
            <a:r>
              <a:rPr lang="en-US" altLang="en-US" sz="2800" i="1" baseline="-25000" dirty="0" smtClean="0"/>
              <a:t>2</a:t>
            </a:r>
            <a:r>
              <a:rPr lang="en-US" altLang="en-US" sz="2800" i="1" baseline="30000" dirty="0" smtClean="0"/>
              <a:t> </a:t>
            </a:r>
            <a:r>
              <a:rPr lang="en-US" altLang="en-US" sz="2800" i="1" dirty="0" smtClean="0"/>
              <a:t>              4</a:t>
            </a:r>
            <a:r>
              <a:rPr lang="en-US" altLang="en-US" sz="2800" i="1" baseline="-25000" dirty="0"/>
              <a:t> </a:t>
            </a:r>
            <a:r>
              <a:rPr lang="en-US" altLang="en-US" sz="2800" i="1" dirty="0" smtClean="0"/>
              <a:t>            </a:t>
            </a:r>
            <a:r>
              <a:rPr lang="en-US" altLang="en-US" sz="2800" dirty="0" smtClean="0"/>
              <a:t>3              7         3         0        0</a:t>
            </a:r>
            <a:endParaRPr lang="en-US" altLang="en-US" sz="2800" dirty="0"/>
          </a:p>
          <a:p>
            <a:pPr algn="just">
              <a:lnSpc>
                <a:spcPct val="90000"/>
              </a:lnSpc>
              <a:buFont typeface="Monotype Sorts" pitchFamily="-84" charset="2"/>
              <a:buNone/>
              <a:tabLst>
                <a:tab pos="2219325" algn="ctr"/>
                <a:tab pos="3994150" algn="ctr"/>
              </a:tabLst>
            </a:pPr>
            <a:r>
              <a:rPr lang="en-US" altLang="en-US" sz="2800" i="1" dirty="0" smtClean="0"/>
              <a:t>P</a:t>
            </a:r>
            <a:r>
              <a:rPr lang="en-US" altLang="en-US" sz="2800" i="1" baseline="-25000" dirty="0" smtClean="0"/>
              <a:t>3</a:t>
            </a:r>
            <a:r>
              <a:rPr lang="en-US" altLang="en-US" sz="2800" i="1" dirty="0" smtClean="0"/>
              <a:t>              4</a:t>
            </a:r>
            <a:r>
              <a:rPr lang="en-US" altLang="en-US" sz="2800" i="1" baseline="-25000" dirty="0"/>
              <a:t> </a:t>
            </a:r>
            <a:r>
              <a:rPr lang="en-US" altLang="en-US" sz="2800" i="1" dirty="0" smtClean="0"/>
              <a:t>             </a:t>
            </a:r>
            <a:r>
              <a:rPr lang="en-US" altLang="en-US" sz="2800" dirty="0" smtClean="0"/>
              <a:t>3</a:t>
            </a:r>
            <a:r>
              <a:rPr lang="en-US" altLang="en-US" sz="2800" dirty="0"/>
              <a:t>	</a:t>
            </a:r>
            <a:r>
              <a:rPr lang="en-US" altLang="en-US" sz="2800" dirty="0" smtClean="0"/>
              <a:t>            10        6          3       3   </a:t>
            </a:r>
            <a:endParaRPr lang="en-US" altLang="en-US" sz="2800" dirty="0"/>
          </a:p>
          <a:p>
            <a:pPr>
              <a:lnSpc>
                <a:spcPct val="90000"/>
              </a:lnSpc>
              <a:tabLst>
                <a:tab pos="2219325" algn="ctr"/>
                <a:tab pos="3994150" algn="ctr"/>
              </a:tabLst>
            </a:pPr>
            <a:endParaRPr lang="en-US" altLang="en-US" sz="2400" dirty="0" smtClean="0"/>
          </a:p>
          <a:p>
            <a:pPr>
              <a:lnSpc>
                <a:spcPct val="90000"/>
              </a:lnSpc>
              <a:tabLst>
                <a:tab pos="2219325" algn="ctr"/>
                <a:tab pos="3994150" algn="ctr"/>
              </a:tabLst>
            </a:pPr>
            <a:r>
              <a:rPr lang="en-US" altLang="en-US" sz="2400" dirty="0" smtClean="0"/>
              <a:t>Waiting Queue:-</a:t>
            </a:r>
            <a:endParaRPr lang="en-US" altLang="en-US" sz="2400" dirty="0"/>
          </a:p>
          <a:p>
            <a:pPr>
              <a:lnSpc>
                <a:spcPct val="90000"/>
              </a:lnSpc>
              <a:tabLst>
                <a:tab pos="2219325" algn="ctr"/>
                <a:tab pos="3994150" algn="ctr"/>
              </a:tabLst>
            </a:pPr>
            <a:r>
              <a:rPr lang="en-US" altLang="en-US" sz="2400" dirty="0" smtClean="0"/>
              <a:t>The </a:t>
            </a:r>
            <a:r>
              <a:rPr lang="en-US" altLang="en-US" sz="2400" dirty="0"/>
              <a:t>Gantt chart is: </a:t>
            </a:r>
            <a:br>
              <a:rPr lang="en-US" altLang="en-US" sz="2400" dirty="0"/>
            </a:br>
            <a:r>
              <a:rPr lang="en-US" altLang="en-US" sz="2400" dirty="0"/>
              <a:t/>
            </a:r>
            <a:br>
              <a:rPr lang="en-US" altLang="en-US" sz="2400" dirty="0"/>
            </a:br>
            <a:r>
              <a:rPr lang="en-US" altLang="en-US" sz="2400" dirty="0"/>
              <a:t/>
            </a:r>
            <a:br>
              <a:rPr lang="en-US" altLang="en-US" sz="2400" dirty="0"/>
            </a:br>
            <a:endParaRPr lang="en-US" altLang="en-US" sz="2400" dirty="0" smtClean="0"/>
          </a:p>
          <a:p>
            <a:pPr algn="just">
              <a:lnSpc>
                <a:spcPct val="90000"/>
              </a:lnSpc>
              <a:tabLst>
                <a:tab pos="2219325" algn="ctr"/>
                <a:tab pos="3994150" algn="ctr"/>
              </a:tabLst>
            </a:pPr>
            <a:r>
              <a:rPr lang="en-US" altLang="en-US" sz="2400" dirty="0" smtClean="0"/>
              <a:t>Typically</a:t>
            </a:r>
            <a:r>
              <a:rPr lang="en-US" altLang="en-US" sz="2400" dirty="0"/>
              <a:t>, higher average turnaround than SJF, but better </a:t>
            </a:r>
            <a:r>
              <a:rPr lang="en-US" altLang="en-US" sz="2400" b="1" i="1" dirty="0" smtClean="0"/>
              <a:t>response </a:t>
            </a:r>
            <a:r>
              <a:rPr lang="en-US" altLang="en-US" sz="2400" i="1" dirty="0" smtClean="0"/>
              <a:t>waiting time:-9/3=3</a:t>
            </a:r>
            <a:endParaRPr lang="en-US" altLang="en-US" sz="2400" b="1" i="1" dirty="0"/>
          </a:p>
          <a:p>
            <a:pPr algn="just">
              <a:lnSpc>
                <a:spcPct val="90000"/>
              </a:lnSpc>
              <a:tabLst>
                <a:tab pos="2219325" algn="ctr"/>
                <a:tab pos="3994150" algn="ctr"/>
              </a:tabLst>
            </a:pPr>
            <a:r>
              <a:rPr lang="en-US" altLang="en-US" sz="2400" dirty="0" smtClean="0"/>
              <a:t>q </a:t>
            </a:r>
            <a:r>
              <a:rPr lang="en-US" altLang="en-US" sz="2400" dirty="0"/>
              <a:t>should be large compared to context switch time</a:t>
            </a:r>
          </a:p>
          <a:p>
            <a:pPr lvl="1" algn="just">
              <a:lnSpc>
                <a:spcPct val="90000"/>
              </a:lnSpc>
              <a:tabLst>
                <a:tab pos="2219325" algn="ctr"/>
                <a:tab pos="3994150" algn="ctr"/>
              </a:tabLst>
            </a:pPr>
            <a:r>
              <a:rPr lang="en-US" altLang="en-US" sz="2000" dirty="0"/>
              <a:t>q usually 10 milliseconds  to 100 milliseconds, </a:t>
            </a:r>
          </a:p>
          <a:p>
            <a:pPr lvl="1" algn="just">
              <a:lnSpc>
                <a:spcPct val="90000"/>
              </a:lnSpc>
              <a:tabLst>
                <a:tab pos="2219325" algn="ctr"/>
                <a:tab pos="3994150" algn="ctr"/>
              </a:tabLst>
            </a:pPr>
            <a:r>
              <a:rPr lang="en-US" altLang="en-US" sz="2000" dirty="0"/>
              <a:t>Context switch &lt; 10 microseconds</a:t>
            </a:r>
            <a:endParaRPr lang="en-US" altLang="en-US" sz="2400" dirty="0"/>
          </a:p>
        </p:txBody>
      </p:sp>
      <p:pic>
        <p:nvPicPr>
          <p:cNvPr id="41987" name="Picture 1">
            <a:extLst>
              <a:ext uri="{FF2B5EF4-FFF2-40B4-BE49-F238E27FC236}">
                <a16:creationId xmlns:a16="http://schemas.microsoft.com/office/drawing/2014/main" xmlns=""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04539"/>
            <a:ext cx="8986838" cy="104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1675519956"/>
              </p:ext>
            </p:extLst>
          </p:nvPr>
        </p:nvGraphicFramePr>
        <p:xfrm>
          <a:off x="3245596" y="3109849"/>
          <a:ext cx="2820536" cy="370840"/>
        </p:xfrm>
        <a:graphic>
          <a:graphicData uri="http://schemas.openxmlformats.org/drawingml/2006/table">
            <a:tbl>
              <a:tblPr firstRow="1" bandRow="1">
                <a:tableStyleId>{5FD0F851-EC5A-4D38-B0AD-8093EC10F338}</a:tableStyleId>
              </a:tblPr>
              <a:tblGrid>
                <a:gridCol w="705134"/>
                <a:gridCol w="705134"/>
                <a:gridCol w="705134"/>
                <a:gridCol w="705134"/>
              </a:tblGrid>
              <a:tr h="370840">
                <a:tc>
                  <a:txBody>
                    <a:bodyPr/>
                    <a:lstStyle/>
                    <a:p>
                      <a:r>
                        <a:rPr lang="en-US" dirty="0" smtClean="0"/>
                        <a:t>P1</a:t>
                      </a:r>
                      <a:endParaRPr lang="en-IN" dirty="0"/>
                    </a:p>
                  </a:txBody>
                  <a:tcPr/>
                </a:tc>
                <a:tc>
                  <a:txBody>
                    <a:bodyPr/>
                    <a:lstStyle/>
                    <a:p>
                      <a:r>
                        <a:rPr lang="en-US" dirty="0" smtClean="0"/>
                        <a:t>P2</a:t>
                      </a:r>
                      <a:endParaRPr lang="en-IN" dirty="0"/>
                    </a:p>
                  </a:txBody>
                  <a:tcPr/>
                </a:tc>
                <a:tc>
                  <a:txBody>
                    <a:bodyPr/>
                    <a:lstStyle/>
                    <a:p>
                      <a:r>
                        <a:rPr lang="en-US" dirty="0" smtClean="0"/>
                        <a:t>P3</a:t>
                      </a:r>
                      <a:endParaRPr lang="en-IN" dirty="0"/>
                    </a:p>
                  </a:txBody>
                  <a:tcPr/>
                </a:tc>
                <a:tc>
                  <a:txBody>
                    <a:bodyPr/>
                    <a:lstStyle/>
                    <a:p>
                      <a:r>
                        <a:rPr lang="en-US" dirty="0" smtClean="0"/>
                        <a:t>p1</a:t>
                      </a:r>
                      <a:endParaRPr lang="en-IN" dirty="0"/>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005" y="272956"/>
            <a:ext cx="8290818" cy="6305266"/>
          </a:xfrm>
        </p:spPr>
      </p:pic>
    </p:spTree>
    <p:extLst>
      <p:ext uri="{BB962C8B-B14F-4D97-AF65-F5344CB8AC3E}">
        <p14:creationId xmlns:p14="http://schemas.microsoft.com/office/powerpoint/2010/main" val="30271643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568" y="174246"/>
            <a:ext cx="8801953" cy="6567748"/>
          </a:xfrm>
        </p:spPr>
        <p:txBody>
          <a:bodyPr/>
          <a:lstStyle/>
          <a:p>
            <a:r>
              <a:rPr lang="en-US" dirty="0" smtClean="0"/>
              <a:t>Firstly at </a:t>
            </a:r>
            <a:r>
              <a:rPr lang="en-US" dirty="0" err="1" smtClean="0"/>
              <a:t>oth</a:t>
            </a:r>
            <a:r>
              <a:rPr lang="en-US" dirty="0" smtClean="0"/>
              <a:t> time jo process </a:t>
            </a:r>
            <a:r>
              <a:rPr lang="en-US" dirty="0" err="1" smtClean="0"/>
              <a:t>phale</a:t>
            </a:r>
            <a:r>
              <a:rPr lang="en-US" dirty="0" smtClean="0"/>
              <a:t> </a:t>
            </a:r>
            <a:r>
              <a:rPr lang="en-US" dirty="0" err="1" smtClean="0"/>
              <a:t>aaege</a:t>
            </a:r>
            <a:r>
              <a:rPr lang="en-US" dirty="0" smtClean="0"/>
              <a:t> </a:t>
            </a:r>
            <a:r>
              <a:rPr lang="en-US" dirty="0" err="1" smtClean="0"/>
              <a:t>usko</a:t>
            </a:r>
            <a:r>
              <a:rPr lang="en-US" dirty="0" smtClean="0"/>
              <a:t> ham ready queue me dal </a:t>
            </a:r>
            <a:r>
              <a:rPr lang="en-US" dirty="0" err="1" smtClean="0"/>
              <a:t>dange</a:t>
            </a:r>
            <a:r>
              <a:rPr lang="en-US" dirty="0" smtClean="0"/>
              <a:t> </a:t>
            </a:r>
            <a:r>
              <a:rPr lang="en-US" dirty="0" err="1" smtClean="0"/>
              <a:t>phir</a:t>
            </a:r>
            <a:r>
              <a:rPr lang="en-US" dirty="0" smtClean="0"/>
              <a:t> </a:t>
            </a:r>
            <a:r>
              <a:rPr lang="en-US" dirty="0" err="1" smtClean="0"/>
              <a:t>usko</a:t>
            </a:r>
            <a:r>
              <a:rPr lang="en-US" dirty="0" smtClean="0"/>
              <a:t> </a:t>
            </a:r>
            <a:r>
              <a:rPr lang="en-US" dirty="0" err="1" smtClean="0"/>
              <a:t>cpu</a:t>
            </a:r>
            <a:r>
              <a:rPr lang="en-US" dirty="0" smtClean="0"/>
              <a:t> de </a:t>
            </a:r>
            <a:r>
              <a:rPr lang="en-US" dirty="0" err="1" smtClean="0"/>
              <a:t>dange</a:t>
            </a:r>
            <a:r>
              <a:rPr lang="en-US" dirty="0" smtClean="0"/>
              <a:t> </a:t>
            </a:r>
            <a:r>
              <a:rPr lang="en-US" dirty="0" err="1" smtClean="0"/>
              <a:t>jitne</a:t>
            </a:r>
            <a:r>
              <a:rPr lang="en-US" dirty="0" smtClean="0"/>
              <a:t> der time quantum de </a:t>
            </a:r>
            <a:r>
              <a:rPr lang="en-US" dirty="0" err="1" smtClean="0"/>
              <a:t>rekha</a:t>
            </a:r>
            <a:r>
              <a:rPr lang="en-US" dirty="0" smtClean="0"/>
              <a:t> h </a:t>
            </a:r>
            <a:r>
              <a:rPr lang="en-US" dirty="0" err="1" smtClean="0"/>
              <a:t>phir</a:t>
            </a:r>
            <a:r>
              <a:rPr lang="en-US" dirty="0" smtClean="0"/>
              <a:t> ham check </a:t>
            </a:r>
            <a:r>
              <a:rPr lang="en-US" dirty="0" err="1" smtClean="0"/>
              <a:t>karange</a:t>
            </a:r>
            <a:r>
              <a:rPr lang="en-US" dirty="0" smtClean="0"/>
              <a:t> </a:t>
            </a:r>
            <a:r>
              <a:rPr lang="en-US" dirty="0" err="1" smtClean="0"/>
              <a:t>ki</a:t>
            </a:r>
            <a:r>
              <a:rPr lang="en-US" dirty="0" smtClean="0"/>
              <a:t> time quantum add </a:t>
            </a:r>
            <a:r>
              <a:rPr lang="en-US" dirty="0" err="1" smtClean="0"/>
              <a:t>karke</a:t>
            </a:r>
            <a:r>
              <a:rPr lang="en-US" dirty="0" smtClean="0"/>
              <a:t> </a:t>
            </a:r>
            <a:r>
              <a:rPr lang="en-US" dirty="0" err="1" smtClean="0"/>
              <a:t>jitna</a:t>
            </a:r>
            <a:r>
              <a:rPr lang="en-US" dirty="0" smtClean="0"/>
              <a:t> time ho </a:t>
            </a:r>
            <a:r>
              <a:rPr lang="en-US" dirty="0" err="1" smtClean="0"/>
              <a:t>gaya</a:t>
            </a:r>
            <a:r>
              <a:rPr lang="en-US" dirty="0" smtClean="0"/>
              <a:t> tab </a:t>
            </a:r>
            <a:r>
              <a:rPr lang="en-US" dirty="0" err="1" smtClean="0"/>
              <a:t>tak</a:t>
            </a:r>
            <a:r>
              <a:rPr lang="en-US" dirty="0" smtClean="0"/>
              <a:t> </a:t>
            </a:r>
            <a:r>
              <a:rPr lang="en-US" dirty="0" err="1" smtClean="0"/>
              <a:t>kon</a:t>
            </a:r>
            <a:r>
              <a:rPr lang="en-US" dirty="0" smtClean="0"/>
              <a:t> </a:t>
            </a:r>
            <a:r>
              <a:rPr lang="en-US" dirty="0" err="1" smtClean="0"/>
              <a:t>kon</a:t>
            </a:r>
            <a:r>
              <a:rPr lang="en-US" dirty="0" smtClean="0"/>
              <a:t> se process aa </a:t>
            </a:r>
            <a:r>
              <a:rPr lang="en-US" dirty="0" err="1" smtClean="0"/>
              <a:t>gaye</a:t>
            </a:r>
            <a:r>
              <a:rPr lang="en-US" dirty="0" smtClean="0"/>
              <a:t> h </a:t>
            </a:r>
            <a:r>
              <a:rPr lang="en-US" dirty="0" err="1" smtClean="0"/>
              <a:t>unko</a:t>
            </a:r>
            <a:r>
              <a:rPr lang="en-US" dirty="0" smtClean="0"/>
              <a:t> ready queue me dal </a:t>
            </a:r>
            <a:r>
              <a:rPr lang="en-US" dirty="0" err="1" smtClean="0"/>
              <a:t>dange</a:t>
            </a:r>
            <a:r>
              <a:rPr lang="en-US" dirty="0" smtClean="0"/>
              <a:t> </a:t>
            </a:r>
            <a:r>
              <a:rPr lang="en-US" dirty="0" err="1" smtClean="0"/>
              <a:t>phir</a:t>
            </a:r>
            <a:r>
              <a:rPr lang="en-US" dirty="0" smtClean="0"/>
              <a:t> abhi jo process time quantum </a:t>
            </a:r>
            <a:r>
              <a:rPr lang="en-US" dirty="0" err="1" smtClean="0"/>
              <a:t>tak</a:t>
            </a:r>
            <a:r>
              <a:rPr lang="en-US" dirty="0" smtClean="0"/>
              <a:t> </a:t>
            </a:r>
            <a:r>
              <a:rPr lang="en-US" dirty="0" err="1" smtClean="0"/>
              <a:t>chale</a:t>
            </a:r>
            <a:r>
              <a:rPr lang="en-US" dirty="0" smtClean="0"/>
              <a:t> </a:t>
            </a:r>
            <a:r>
              <a:rPr lang="en-US" dirty="0" err="1" smtClean="0"/>
              <a:t>thi</a:t>
            </a:r>
            <a:r>
              <a:rPr lang="en-US" dirty="0" smtClean="0"/>
              <a:t> agar </a:t>
            </a:r>
            <a:r>
              <a:rPr lang="en-US" dirty="0" err="1" smtClean="0"/>
              <a:t>vo</a:t>
            </a:r>
            <a:r>
              <a:rPr lang="en-US" dirty="0" smtClean="0"/>
              <a:t> </a:t>
            </a:r>
            <a:r>
              <a:rPr lang="en-US" dirty="0" err="1" smtClean="0"/>
              <a:t>apne</a:t>
            </a:r>
            <a:r>
              <a:rPr lang="en-US" dirty="0" smtClean="0"/>
              <a:t> burst time </a:t>
            </a:r>
            <a:r>
              <a:rPr lang="en-US" dirty="0" err="1" smtClean="0"/>
              <a:t>jitne</a:t>
            </a:r>
            <a:r>
              <a:rPr lang="en-US" dirty="0" smtClean="0"/>
              <a:t> </a:t>
            </a:r>
            <a:r>
              <a:rPr lang="en-US" dirty="0" err="1" smtClean="0"/>
              <a:t>chal</a:t>
            </a:r>
            <a:r>
              <a:rPr lang="en-US" dirty="0" smtClean="0"/>
              <a:t> </a:t>
            </a:r>
            <a:r>
              <a:rPr lang="en-US" dirty="0" err="1" smtClean="0"/>
              <a:t>chuki</a:t>
            </a:r>
            <a:r>
              <a:rPr lang="en-US" dirty="0" smtClean="0"/>
              <a:t> h to ready queue me se </a:t>
            </a:r>
            <a:r>
              <a:rPr lang="en-US" dirty="0" err="1" smtClean="0"/>
              <a:t>hata</a:t>
            </a:r>
            <a:r>
              <a:rPr lang="en-US" dirty="0" smtClean="0"/>
              <a:t> </a:t>
            </a:r>
            <a:r>
              <a:rPr lang="en-US" dirty="0" err="1" smtClean="0"/>
              <a:t>dange</a:t>
            </a:r>
            <a:r>
              <a:rPr lang="en-US" dirty="0" smtClean="0"/>
              <a:t> nahi to </a:t>
            </a:r>
            <a:r>
              <a:rPr lang="en-US" dirty="0" err="1" smtClean="0"/>
              <a:t>usko</a:t>
            </a:r>
            <a:r>
              <a:rPr lang="en-US" dirty="0" smtClean="0"/>
              <a:t> ready queue me last me dal </a:t>
            </a:r>
            <a:r>
              <a:rPr lang="en-US" dirty="0" err="1" smtClean="0"/>
              <a:t>dange</a:t>
            </a:r>
            <a:r>
              <a:rPr lang="en-US" dirty="0" smtClean="0"/>
              <a:t> </a:t>
            </a:r>
            <a:r>
              <a:rPr lang="en-US" dirty="0" err="1" smtClean="0"/>
              <a:t>phir</a:t>
            </a:r>
            <a:r>
              <a:rPr lang="en-US" dirty="0" smtClean="0"/>
              <a:t> ready queue me se process </a:t>
            </a:r>
            <a:r>
              <a:rPr lang="en-US" dirty="0" err="1" smtClean="0"/>
              <a:t>lange</a:t>
            </a:r>
            <a:r>
              <a:rPr lang="en-US" dirty="0" smtClean="0"/>
              <a:t> or use time quantum </a:t>
            </a:r>
            <a:r>
              <a:rPr lang="en-US" dirty="0" err="1" smtClean="0"/>
              <a:t>tak</a:t>
            </a:r>
            <a:r>
              <a:rPr lang="en-US" dirty="0" smtClean="0"/>
              <a:t> </a:t>
            </a:r>
            <a:r>
              <a:rPr lang="en-US" dirty="0" err="1" smtClean="0"/>
              <a:t>chalayange</a:t>
            </a:r>
            <a:r>
              <a:rPr lang="en-US" dirty="0" smtClean="0"/>
              <a:t> than </a:t>
            </a:r>
            <a:r>
              <a:rPr lang="en-US" dirty="0" err="1" smtClean="0"/>
              <a:t>repeate</a:t>
            </a:r>
            <a:r>
              <a:rPr lang="en-US" dirty="0" smtClean="0"/>
              <a:t> above steps till ready queue not empty </a:t>
            </a:r>
          </a:p>
          <a:p>
            <a:r>
              <a:rPr lang="en-US" dirty="0" smtClean="0"/>
              <a:t>Completion time:-ham </a:t>
            </a:r>
            <a:r>
              <a:rPr lang="en-US" dirty="0" err="1" smtClean="0"/>
              <a:t>gantt</a:t>
            </a:r>
            <a:r>
              <a:rPr lang="en-US" dirty="0" smtClean="0"/>
              <a:t> chart me last se </a:t>
            </a:r>
            <a:r>
              <a:rPr lang="en-US" dirty="0" err="1" smtClean="0"/>
              <a:t>dakhange</a:t>
            </a:r>
            <a:endParaRPr lang="en-IN" dirty="0"/>
          </a:p>
        </p:txBody>
      </p:sp>
    </p:spTree>
    <p:extLst>
      <p:ext uri="{BB962C8B-B14F-4D97-AF65-F5344CB8AC3E}">
        <p14:creationId xmlns:p14="http://schemas.microsoft.com/office/powerpoint/2010/main" val="42493727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800" y="244300"/>
            <a:ext cx="8681109" cy="5706123"/>
          </a:xfrm>
        </p:spPr>
      </p:pic>
    </p:spTree>
    <p:extLst>
      <p:ext uri="{BB962C8B-B14F-4D97-AF65-F5344CB8AC3E}">
        <p14:creationId xmlns:p14="http://schemas.microsoft.com/office/powerpoint/2010/main" val="31067830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xmlns="" id="{14D05664-D904-4350-AFC8-65EA9CF0431F}"/>
              </a:ext>
            </a:extLst>
          </p:cNvPr>
          <p:cNvSpPr>
            <a:spLocks noGrp="1" noChangeArrowheads="1"/>
          </p:cNvSpPr>
          <p:nvPr>
            <p:ph type="title"/>
          </p:nvPr>
        </p:nvSpPr>
        <p:spPr>
          <a:xfrm>
            <a:off x="214313" y="183273"/>
            <a:ext cx="8900315" cy="525462"/>
          </a:xfrm>
        </p:spPr>
        <p:txBody>
          <a:bodyPr>
            <a:noAutofit/>
          </a:bodyPr>
          <a:lstStyle/>
          <a:p>
            <a:pPr algn="ctr" eaLnBrk="1" hangingPunct="1"/>
            <a:r>
              <a:rPr lang="en-US" altLang="en-US" sz="4000" dirty="0"/>
              <a:t>Time Quantum and Context Switch Time</a:t>
            </a:r>
          </a:p>
        </p:txBody>
      </p:sp>
      <p:pic>
        <p:nvPicPr>
          <p:cNvPr id="44034" name="Picture 1">
            <a:extLst>
              <a:ext uri="{FF2B5EF4-FFF2-40B4-BE49-F238E27FC236}">
                <a16:creationId xmlns:a16="http://schemas.microsoft.com/office/drawing/2014/main" xmlns=""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931" y="1314451"/>
            <a:ext cx="8413184" cy="3514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xmlns="" id="{A4B4E05D-43D4-46FF-8EED-AA150E4C753C}"/>
              </a:ext>
            </a:extLst>
          </p:cNvPr>
          <p:cNvSpPr>
            <a:spLocks noGrp="1" noChangeArrowheads="1"/>
          </p:cNvSpPr>
          <p:nvPr>
            <p:ph type="title"/>
          </p:nvPr>
        </p:nvSpPr>
        <p:spPr>
          <a:xfrm>
            <a:off x="12343" y="71188"/>
            <a:ext cx="9045932" cy="457200"/>
          </a:xfrm>
        </p:spPr>
        <p:txBody>
          <a:bodyPr>
            <a:normAutofit fontScale="90000"/>
          </a:bodyPr>
          <a:lstStyle/>
          <a:p>
            <a:pPr algn="ctr" eaLnBrk="1" hangingPunct="1"/>
            <a:r>
              <a:rPr lang="en-US" altLang="en-US" sz="4000" dirty="0"/>
              <a:t>Turnaround</a:t>
            </a:r>
            <a:r>
              <a:rPr lang="en-US" altLang="en-US" sz="2600" dirty="0"/>
              <a:t> </a:t>
            </a:r>
            <a:r>
              <a:rPr lang="en-US" altLang="en-US" sz="4000" dirty="0"/>
              <a:t>Time Varies with Time-Quantum</a:t>
            </a:r>
          </a:p>
        </p:txBody>
      </p:sp>
      <p:pic>
        <p:nvPicPr>
          <p:cNvPr id="46083" name="Picture 1">
            <a:extLst>
              <a:ext uri="{FF2B5EF4-FFF2-40B4-BE49-F238E27FC236}">
                <a16:creationId xmlns:a16="http://schemas.microsoft.com/office/drawing/2014/main" xmlns=""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73563" y="2906711"/>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92968" y="610713"/>
            <a:ext cx="7561189" cy="2031325"/>
          </a:xfrm>
          <a:prstGeom prst="rect">
            <a:avLst/>
          </a:prstGeom>
          <a:noFill/>
        </p:spPr>
        <p:txBody>
          <a:bodyPr wrap="square" rtlCol="0">
            <a:spAutoFit/>
          </a:bodyPr>
          <a:lstStyle/>
          <a:p>
            <a:pPr marL="171450" indent="-171450" algn="just" defTabSz="685800" eaLnBrk="1" hangingPunct="1">
              <a:lnSpc>
                <a:spcPct val="90000"/>
              </a:lnSpc>
              <a:spcBef>
                <a:spcPts val="750"/>
              </a:spcBef>
              <a:buFont typeface="Arial" panose="020B0604020202020204" pitchFamily="34" charset="0"/>
              <a:buChar char="•"/>
            </a:pPr>
            <a:r>
              <a:rPr lang="en-US" sz="2800" dirty="0">
                <a:latin typeface="+mn-lt"/>
                <a:ea typeface="+mn-ea"/>
              </a:rPr>
              <a:t>Turnaround time also depends on the size of the time quantum. As we can see from Figure, the average turnaround time of a set of processes does not necessarily improve as the time-quantum size increases. </a:t>
            </a:r>
          </a:p>
        </p:txBody>
      </p:sp>
      <p:sp>
        <p:nvSpPr>
          <p:cNvPr id="6" name="TextBox 5"/>
          <p:cNvSpPr txBox="1"/>
          <p:nvPr/>
        </p:nvSpPr>
        <p:spPr>
          <a:xfrm>
            <a:off x="573922" y="2682332"/>
            <a:ext cx="3799641" cy="2419124"/>
          </a:xfrm>
          <a:prstGeom prst="rect">
            <a:avLst/>
          </a:prstGeom>
          <a:noFill/>
        </p:spPr>
        <p:txBody>
          <a:bodyPr wrap="square" rtlCol="0">
            <a:spAutoFit/>
          </a:bodyPr>
          <a:lstStyle/>
          <a:p>
            <a:pPr marL="171450" indent="-171450" algn="just" defTabSz="685800" eaLnBrk="1" hangingPunct="1">
              <a:lnSpc>
                <a:spcPct val="90000"/>
              </a:lnSpc>
              <a:spcBef>
                <a:spcPts val="750"/>
              </a:spcBef>
              <a:buFont typeface="Arial" panose="020B0604020202020204" pitchFamily="34" charset="0"/>
              <a:buChar char="•"/>
            </a:pPr>
            <a:r>
              <a:rPr lang="en-US" sz="2800" dirty="0">
                <a:latin typeface="+mn-lt"/>
                <a:ea typeface="+mn-ea"/>
              </a:rPr>
              <a:t>In general, the average turnaround time can be improved if most processes finish their next CPU burst in a single time quantum.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xmlns="" id="{0C539CA8-5BE8-4B08-A540-B4382F3C2212}"/>
              </a:ext>
            </a:extLst>
          </p:cNvPr>
          <p:cNvSpPr>
            <a:spLocks noGrp="1" noChangeArrowheads="1"/>
          </p:cNvSpPr>
          <p:nvPr>
            <p:ph type="title"/>
          </p:nvPr>
        </p:nvSpPr>
        <p:spPr>
          <a:xfrm>
            <a:off x="457200" y="153418"/>
            <a:ext cx="8229600" cy="576262"/>
          </a:xfrm>
        </p:spPr>
        <p:txBody>
          <a:bodyPr>
            <a:noAutofit/>
          </a:bodyPr>
          <a:lstStyle/>
          <a:p>
            <a:pPr algn="ctr" eaLnBrk="1" hangingPunct="1"/>
            <a:r>
              <a:rPr lang="en-US" altLang="en-US" sz="4000" dirty="0"/>
              <a:t>Round Robin (RR)</a:t>
            </a:r>
          </a:p>
        </p:txBody>
      </p:sp>
      <p:sp>
        <p:nvSpPr>
          <p:cNvPr id="39938" name="Rectangle 3">
            <a:extLst>
              <a:ext uri="{FF2B5EF4-FFF2-40B4-BE49-F238E27FC236}">
                <a16:creationId xmlns:a16="http://schemas.microsoft.com/office/drawing/2014/main" xmlns="" id="{8A6C6617-67BF-4484-A025-320FA2994436}"/>
              </a:ext>
            </a:extLst>
          </p:cNvPr>
          <p:cNvSpPr>
            <a:spLocks noGrp="1" noChangeArrowheads="1"/>
          </p:cNvSpPr>
          <p:nvPr>
            <p:ph idx="1"/>
          </p:nvPr>
        </p:nvSpPr>
        <p:spPr>
          <a:xfrm>
            <a:off x="457201" y="729680"/>
            <a:ext cx="8229600" cy="6128320"/>
          </a:xfrm>
        </p:spPr>
        <p:txBody>
          <a:bodyPr>
            <a:noAutofit/>
          </a:bodyPr>
          <a:lstStyle/>
          <a:p>
            <a:pPr algn="just"/>
            <a:r>
              <a:rPr lang="en-US" altLang="en-US" sz="2800" dirty="0"/>
              <a:t>The time quantum should be large compared with the </a:t>
            </a:r>
            <a:r>
              <a:rPr lang="en-US" altLang="en-US" sz="2800" dirty="0" err="1"/>
              <a:t>contextswitch</a:t>
            </a:r>
            <a:r>
              <a:rPr lang="en-US" altLang="en-US" sz="2800" dirty="0"/>
              <a:t> time, it should not be too large. </a:t>
            </a:r>
          </a:p>
          <a:p>
            <a:pPr algn="just"/>
            <a:r>
              <a:rPr lang="en-US" altLang="en-US" sz="2800" dirty="0"/>
              <a:t>A rule of thumb is that 80 percent of the CPU bursts should be shorter than the time quantum.</a:t>
            </a:r>
          </a:p>
        </p:txBody>
      </p:sp>
    </p:spTree>
    <p:extLst>
      <p:ext uri="{BB962C8B-B14F-4D97-AF65-F5344CB8AC3E}">
        <p14:creationId xmlns:p14="http://schemas.microsoft.com/office/powerpoint/2010/main" val="2657266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xmlns="" id="{97EB9085-4F50-4C0E-A2E6-8B8193DC54B9}"/>
              </a:ext>
            </a:extLst>
          </p:cNvPr>
          <p:cNvSpPr>
            <a:spLocks noGrp="1" noChangeArrowheads="1"/>
          </p:cNvSpPr>
          <p:nvPr>
            <p:ph type="title"/>
          </p:nvPr>
        </p:nvSpPr>
        <p:spPr>
          <a:xfrm>
            <a:off x="963613" y="229606"/>
            <a:ext cx="7723187" cy="576262"/>
          </a:xfrm>
        </p:spPr>
        <p:txBody>
          <a:bodyPr>
            <a:noAutofit/>
          </a:bodyPr>
          <a:lstStyle/>
          <a:p>
            <a:pPr algn="ctr" eaLnBrk="1" hangingPunct="1"/>
            <a:r>
              <a:rPr lang="en-US" altLang="en-US" sz="4000" dirty="0"/>
              <a:t>Priority Scheduling</a:t>
            </a:r>
          </a:p>
        </p:txBody>
      </p:sp>
      <p:sp>
        <p:nvSpPr>
          <p:cNvPr id="48130" name="Rectangle 3">
            <a:extLst>
              <a:ext uri="{FF2B5EF4-FFF2-40B4-BE49-F238E27FC236}">
                <a16:creationId xmlns:a16="http://schemas.microsoft.com/office/drawing/2014/main" xmlns="" id="{328AB413-1FAE-4AEC-A110-AFD45B9A75C2}"/>
              </a:ext>
            </a:extLst>
          </p:cNvPr>
          <p:cNvSpPr>
            <a:spLocks noGrp="1" noChangeArrowheads="1"/>
          </p:cNvSpPr>
          <p:nvPr>
            <p:ph idx="1"/>
          </p:nvPr>
        </p:nvSpPr>
        <p:spPr>
          <a:xfrm>
            <a:off x="385763" y="805868"/>
            <a:ext cx="8158517" cy="5594932"/>
          </a:xfrm>
        </p:spPr>
        <p:txBody>
          <a:bodyPr>
            <a:noAutofit/>
          </a:bodyPr>
          <a:lstStyle/>
          <a:p>
            <a:pPr algn="just"/>
            <a:r>
              <a:rPr lang="en-US" altLang="en-US" sz="2800" dirty="0"/>
              <a:t>A priority number (integer) is associated with each process.</a:t>
            </a:r>
          </a:p>
          <a:p>
            <a:pPr algn="just"/>
            <a:r>
              <a:rPr lang="en-US" altLang="en-US" sz="2800" dirty="0"/>
              <a:t>The CPU is allocated to the process with the highest priority (smallest integer </a:t>
            </a:r>
            <a:r>
              <a:rPr lang="en-US" altLang="en-US" sz="2800" dirty="0">
                <a:sym typeface="Symbol" panose="05050102010706020507" pitchFamily="18" charset="2"/>
              </a:rPr>
              <a:t> highest priority). </a:t>
            </a:r>
          </a:p>
          <a:p>
            <a:pPr algn="just"/>
            <a:r>
              <a:rPr lang="en-US" altLang="en-US" sz="2800" dirty="0"/>
              <a:t>Equal-priority processes are scheduled in FCFS order. </a:t>
            </a:r>
          </a:p>
          <a:p>
            <a:pPr algn="just"/>
            <a:r>
              <a:rPr lang="en-US" altLang="en-US" sz="2800" dirty="0">
                <a:sym typeface="Symbol" panose="05050102010706020507" pitchFamily="18" charset="2"/>
              </a:rPr>
              <a:t>An SJF algorithm is simply a priority algorithm where the priority (p) is the inverse of the (predicted) next CPU burst. </a:t>
            </a:r>
          </a:p>
          <a:p>
            <a:pPr algn="just"/>
            <a:r>
              <a:rPr lang="en-US" altLang="en-US" sz="2800" dirty="0">
                <a:sym typeface="Symbol" panose="05050102010706020507" pitchFamily="18" charset="2"/>
              </a:rPr>
              <a:t>The larger the CPU burst, the lower the priority, and vice versa</a:t>
            </a:r>
            <a:endParaRPr lang="en-US" altLang="en-US" sz="2800" b="1" dirty="0">
              <a:sym typeface="Symbol" panose="05050102010706020507"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xmlns="" id="{97EB9085-4F50-4C0E-A2E6-8B8193DC54B9}"/>
              </a:ext>
            </a:extLst>
          </p:cNvPr>
          <p:cNvSpPr>
            <a:spLocks noGrp="1" noChangeArrowheads="1"/>
          </p:cNvSpPr>
          <p:nvPr>
            <p:ph type="title"/>
          </p:nvPr>
        </p:nvSpPr>
        <p:spPr>
          <a:xfrm>
            <a:off x="963613" y="229606"/>
            <a:ext cx="7723187" cy="576262"/>
          </a:xfrm>
        </p:spPr>
        <p:txBody>
          <a:bodyPr>
            <a:noAutofit/>
          </a:bodyPr>
          <a:lstStyle/>
          <a:p>
            <a:pPr algn="ctr" eaLnBrk="1" hangingPunct="1"/>
            <a:r>
              <a:rPr lang="en-US" altLang="en-US" sz="4000" dirty="0"/>
              <a:t>Priority Scheduling</a:t>
            </a:r>
          </a:p>
        </p:txBody>
      </p:sp>
      <p:sp>
        <p:nvSpPr>
          <p:cNvPr id="48130" name="Rectangle 3">
            <a:extLst>
              <a:ext uri="{FF2B5EF4-FFF2-40B4-BE49-F238E27FC236}">
                <a16:creationId xmlns:a16="http://schemas.microsoft.com/office/drawing/2014/main" xmlns="" id="{328AB413-1FAE-4AEC-A110-AFD45B9A75C2}"/>
              </a:ext>
            </a:extLst>
          </p:cNvPr>
          <p:cNvSpPr>
            <a:spLocks noGrp="1" noChangeArrowheads="1"/>
          </p:cNvSpPr>
          <p:nvPr>
            <p:ph idx="1"/>
          </p:nvPr>
        </p:nvSpPr>
        <p:spPr>
          <a:xfrm>
            <a:off x="385763" y="805868"/>
            <a:ext cx="8158517" cy="5594932"/>
          </a:xfrm>
        </p:spPr>
        <p:txBody>
          <a:bodyPr>
            <a:noAutofit/>
          </a:bodyPr>
          <a:lstStyle/>
          <a:p>
            <a:pPr algn="just"/>
            <a:r>
              <a:rPr lang="en-US" altLang="en-US" sz="2800" dirty="0"/>
              <a:t>Priorities are generally indicated by some fixed range of numbers, such as 0 to 7 or 0 to 4,095. </a:t>
            </a:r>
          </a:p>
          <a:p>
            <a:pPr algn="just"/>
            <a:r>
              <a:rPr lang="en-US" altLang="en-US" sz="2800" dirty="0"/>
              <a:t>However, there is no general agreement on whether 0 is the highest or lowest priority. </a:t>
            </a:r>
          </a:p>
          <a:p>
            <a:pPr algn="just"/>
            <a:r>
              <a:rPr lang="en-US" altLang="en-US" sz="2800" dirty="0"/>
              <a:t>Some systems use low numbers to represent low priority</a:t>
            </a:r>
          </a:p>
          <a:p>
            <a:pPr algn="just"/>
            <a:r>
              <a:rPr lang="en-US" altLang="en-US" sz="2800" dirty="0"/>
              <a:t>Others use low numbers for high priority.</a:t>
            </a:r>
          </a:p>
          <a:p>
            <a:pPr algn="just"/>
            <a:r>
              <a:rPr lang="en-US" altLang="en-US" sz="2800" dirty="0"/>
              <a:t>Priorities can be defined either </a:t>
            </a:r>
            <a:r>
              <a:rPr lang="en-US" altLang="en-US" sz="2800" b="1" dirty="0"/>
              <a:t>internally</a:t>
            </a:r>
            <a:r>
              <a:rPr lang="en-US" altLang="en-US" sz="2800" dirty="0"/>
              <a:t> or </a:t>
            </a:r>
            <a:r>
              <a:rPr lang="en-US" altLang="en-US" sz="2800" b="1" dirty="0"/>
              <a:t>externally</a:t>
            </a:r>
            <a:r>
              <a:rPr lang="en-US" altLang="en-US" sz="2800" dirty="0"/>
              <a:t>. </a:t>
            </a:r>
          </a:p>
          <a:p>
            <a:pPr algn="just">
              <a:buFont typeface="Monotype Sorts" pitchFamily="-84" charset="2"/>
              <a:buNone/>
            </a:pPr>
            <a:endParaRPr lang="en-US" altLang="en-US" sz="2800" b="1" dirty="0">
              <a:sym typeface="Symbol" panose="05050102010706020507" pitchFamily="18" charset="2"/>
            </a:endParaRPr>
          </a:p>
        </p:txBody>
      </p:sp>
    </p:spTree>
    <p:extLst>
      <p:ext uri="{BB962C8B-B14F-4D97-AF65-F5344CB8AC3E}">
        <p14:creationId xmlns:p14="http://schemas.microsoft.com/office/powerpoint/2010/main" val="115767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BA2D33B9-5D6A-48BD-BC85-C1B098FA91BE}"/>
              </a:ext>
            </a:extLst>
          </p:cNvPr>
          <p:cNvSpPr>
            <a:spLocks noGrp="1"/>
          </p:cNvSpPr>
          <p:nvPr>
            <p:ph type="title"/>
          </p:nvPr>
        </p:nvSpPr>
        <p:spPr>
          <a:xfrm>
            <a:off x="457200" y="79988"/>
            <a:ext cx="8229600" cy="576262"/>
          </a:xfrm>
        </p:spPr>
        <p:txBody>
          <a:bodyPr>
            <a:noAutofit/>
          </a:bodyPr>
          <a:lstStyle/>
          <a:p>
            <a:pPr algn="ctr"/>
            <a:r>
              <a:rPr lang="en-US" altLang="en-US" sz="4000" dirty="0"/>
              <a:t>Introduction</a:t>
            </a:r>
          </a:p>
        </p:txBody>
      </p:sp>
      <p:sp>
        <p:nvSpPr>
          <p:cNvPr id="9218" name="Content Placeholder 2">
            <a:extLst>
              <a:ext uri="{FF2B5EF4-FFF2-40B4-BE49-F238E27FC236}">
                <a16:creationId xmlns:a16="http://schemas.microsoft.com/office/drawing/2014/main" xmlns="" id="{3DAC903C-4247-4B47-AD8D-48C1A580FDF4}"/>
              </a:ext>
            </a:extLst>
          </p:cNvPr>
          <p:cNvSpPr>
            <a:spLocks noGrp="1"/>
          </p:cNvSpPr>
          <p:nvPr>
            <p:ph idx="1"/>
          </p:nvPr>
        </p:nvSpPr>
        <p:spPr>
          <a:xfrm>
            <a:off x="457201" y="656250"/>
            <a:ext cx="8443912" cy="5887425"/>
          </a:xfrm>
        </p:spPr>
        <p:txBody>
          <a:bodyPr>
            <a:noAutofit/>
          </a:bodyPr>
          <a:lstStyle/>
          <a:p>
            <a:pPr marL="0" indent="0" algn="just">
              <a:buNone/>
            </a:pPr>
            <a:r>
              <a:rPr lang="en-US" altLang="en-US" sz="2800" b="1" dirty="0"/>
              <a:t>Multithreading:</a:t>
            </a:r>
            <a:r>
              <a:rPr lang="en-US" altLang="en-US" sz="2800" dirty="0"/>
              <a:t> </a:t>
            </a:r>
          </a:p>
          <a:p>
            <a:pPr algn="just"/>
            <a:r>
              <a:rPr lang="en-US" altLang="en-US" sz="2800" dirty="0"/>
              <a:t>Multithreading is an extension of multitasking.</a:t>
            </a:r>
          </a:p>
          <a:p>
            <a:pPr algn="just"/>
            <a:r>
              <a:rPr lang="en-US" altLang="en-US" sz="2800" dirty="0"/>
              <a:t>Multithreading allows a single process to have multiple code segments (i.e., threads) running concurrently within the “context” of that process.</a:t>
            </a:r>
          </a:p>
          <a:p>
            <a:pPr algn="just"/>
            <a:r>
              <a:rPr lang="en-US" altLang="en-US" sz="2800" dirty="0"/>
              <a:t>For example: VLC media player, where one thread is used for opening the VLC media player, one thread for playing a particular song and another thread for adding new songs to the playlist.</a:t>
            </a:r>
          </a:p>
        </p:txBody>
      </p:sp>
    </p:spTree>
    <p:extLst>
      <p:ext uri="{BB962C8B-B14F-4D97-AF65-F5344CB8AC3E}">
        <p14:creationId xmlns:p14="http://schemas.microsoft.com/office/powerpoint/2010/main" val="10854369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xmlns="" id="{97EB9085-4F50-4C0E-A2E6-8B8193DC54B9}"/>
              </a:ext>
            </a:extLst>
          </p:cNvPr>
          <p:cNvSpPr>
            <a:spLocks noGrp="1" noChangeArrowheads="1"/>
          </p:cNvSpPr>
          <p:nvPr>
            <p:ph type="title"/>
          </p:nvPr>
        </p:nvSpPr>
        <p:spPr>
          <a:xfrm>
            <a:off x="963613" y="229606"/>
            <a:ext cx="7723187" cy="576262"/>
          </a:xfrm>
        </p:spPr>
        <p:txBody>
          <a:bodyPr>
            <a:noAutofit/>
          </a:bodyPr>
          <a:lstStyle/>
          <a:p>
            <a:pPr algn="ctr" eaLnBrk="1" hangingPunct="1"/>
            <a:r>
              <a:rPr lang="en-US" altLang="en-US" sz="4000" dirty="0"/>
              <a:t>Priority Scheduling</a:t>
            </a:r>
          </a:p>
        </p:txBody>
      </p:sp>
      <p:sp>
        <p:nvSpPr>
          <p:cNvPr id="48130" name="Rectangle 3">
            <a:extLst>
              <a:ext uri="{FF2B5EF4-FFF2-40B4-BE49-F238E27FC236}">
                <a16:creationId xmlns:a16="http://schemas.microsoft.com/office/drawing/2014/main" xmlns="" id="{328AB413-1FAE-4AEC-A110-AFD45B9A75C2}"/>
              </a:ext>
            </a:extLst>
          </p:cNvPr>
          <p:cNvSpPr>
            <a:spLocks noGrp="1" noChangeArrowheads="1"/>
          </p:cNvSpPr>
          <p:nvPr>
            <p:ph idx="1"/>
          </p:nvPr>
        </p:nvSpPr>
        <p:spPr>
          <a:xfrm>
            <a:off x="385763" y="805868"/>
            <a:ext cx="8158517" cy="5594932"/>
          </a:xfrm>
        </p:spPr>
        <p:txBody>
          <a:bodyPr>
            <a:noAutofit/>
          </a:bodyPr>
          <a:lstStyle/>
          <a:p>
            <a:pPr algn="just"/>
            <a:r>
              <a:rPr lang="en-US" altLang="en-US" sz="2800" b="1" dirty="0"/>
              <a:t>Internally</a:t>
            </a:r>
            <a:r>
              <a:rPr lang="en-US" altLang="en-US" sz="2800" dirty="0"/>
              <a:t> defined priorities use some measurable quantity or quantities to compute the priority of a process. </a:t>
            </a:r>
          </a:p>
          <a:p>
            <a:pPr algn="just"/>
            <a:r>
              <a:rPr lang="en-US" altLang="en-US" sz="2800" dirty="0"/>
              <a:t>For example, time limits, memory requirements, the number of open files, and the ratio of average I/O burst to average CPU burst have been used in computing priorities. </a:t>
            </a:r>
          </a:p>
          <a:p>
            <a:pPr algn="just"/>
            <a:r>
              <a:rPr lang="en-US" altLang="en-US" sz="2800" b="1" dirty="0"/>
              <a:t>External</a:t>
            </a:r>
            <a:r>
              <a:rPr lang="en-US" altLang="en-US" sz="2800" dirty="0"/>
              <a:t> priorities are set by criteria outside the operating system.</a:t>
            </a:r>
          </a:p>
          <a:p>
            <a:pPr algn="just"/>
            <a:r>
              <a:rPr lang="en-US" altLang="en-US" sz="2800" dirty="0"/>
              <a:t>For example, the importance of the process, the type and amount of funds being paid for computer use, the department sponsoring the work, and other, often political, factors.</a:t>
            </a:r>
          </a:p>
        </p:txBody>
      </p:sp>
    </p:spTree>
    <p:extLst>
      <p:ext uri="{BB962C8B-B14F-4D97-AF65-F5344CB8AC3E}">
        <p14:creationId xmlns:p14="http://schemas.microsoft.com/office/powerpoint/2010/main" val="32165087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xmlns="" id="{97EB9085-4F50-4C0E-A2E6-8B8193DC54B9}"/>
              </a:ext>
            </a:extLst>
          </p:cNvPr>
          <p:cNvSpPr>
            <a:spLocks noGrp="1" noChangeArrowheads="1"/>
          </p:cNvSpPr>
          <p:nvPr>
            <p:ph type="title"/>
          </p:nvPr>
        </p:nvSpPr>
        <p:spPr>
          <a:xfrm>
            <a:off x="963613" y="229606"/>
            <a:ext cx="7723187" cy="576262"/>
          </a:xfrm>
        </p:spPr>
        <p:txBody>
          <a:bodyPr>
            <a:noAutofit/>
          </a:bodyPr>
          <a:lstStyle/>
          <a:p>
            <a:pPr algn="ctr" eaLnBrk="1" hangingPunct="1"/>
            <a:r>
              <a:rPr lang="en-US" altLang="en-US" sz="4000" dirty="0"/>
              <a:t>Priority Scheduling</a:t>
            </a:r>
          </a:p>
        </p:txBody>
      </p:sp>
      <p:sp>
        <p:nvSpPr>
          <p:cNvPr id="48130" name="Rectangle 3">
            <a:extLst>
              <a:ext uri="{FF2B5EF4-FFF2-40B4-BE49-F238E27FC236}">
                <a16:creationId xmlns:a16="http://schemas.microsoft.com/office/drawing/2014/main" xmlns="" id="{328AB413-1FAE-4AEC-A110-AFD45B9A75C2}"/>
              </a:ext>
            </a:extLst>
          </p:cNvPr>
          <p:cNvSpPr>
            <a:spLocks noGrp="1" noChangeArrowheads="1"/>
          </p:cNvSpPr>
          <p:nvPr>
            <p:ph idx="1"/>
          </p:nvPr>
        </p:nvSpPr>
        <p:spPr>
          <a:xfrm>
            <a:off x="385763" y="805868"/>
            <a:ext cx="8158517" cy="5594932"/>
          </a:xfrm>
        </p:spPr>
        <p:txBody>
          <a:bodyPr>
            <a:noAutofit/>
          </a:bodyPr>
          <a:lstStyle/>
          <a:p>
            <a:pPr algn="just"/>
            <a:r>
              <a:rPr lang="en-US" altLang="en-US" sz="2800" dirty="0"/>
              <a:t>Priority scheduling can be either preemptive or </a:t>
            </a:r>
            <a:r>
              <a:rPr lang="en-US" altLang="en-US" sz="2800" dirty="0" err="1"/>
              <a:t>nonpreemptive</a:t>
            </a:r>
            <a:r>
              <a:rPr lang="en-US" altLang="en-US" sz="2800" dirty="0"/>
              <a:t>. </a:t>
            </a:r>
          </a:p>
          <a:p>
            <a:pPr algn="just"/>
            <a:r>
              <a:rPr lang="en-US" altLang="en-US" sz="2800" b="1" dirty="0"/>
              <a:t>In preemptive:</a:t>
            </a:r>
            <a:r>
              <a:rPr lang="en-US" altLang="en-US" sz="2800" dirty="0"/>
              <a:t> when a process arrives at the ready queue, its priority is compared with the priority of the currently running process. </a:t>
            </a:r>
          </a:p>
          <a:p>
            <a:pPr algn="just"/>
            <a:r>
              <a:rPr lang="en-US" altLang="en-US" sz="2800" dirty="0"/>
              <a:t>A preemptive priority scheduling algorithm will preempt the CPU if the priority of the newly arrived process is higher than the priority of the currently running process. </a:t>
            </a:r>
          </a:p>
          <a:p>
            <a:pPr algn="just"/>
            <a:r>
              <a:rPr lang="en-US" altLang="en-US" sz="2800" dirty="0"/>
              <a:t>In </a:t>
            </a:r>
            <a:r>
              <a:rPr lang="en-US" altLang="en-US" sz="2800" b="1" dirty="0" err="1"/>
              <a:t>nonpreemptive</a:t>
            </a:r>
            <a:r>
              <a:rPr lang="en-US" altLang="en-US" sz="2800" b="1" dirty="0"/>
              <a:t>:</a:t>
            </a:r>
            <a:r>
              <a:rPr lang="en-US" altLang="en-US" sz="2800" dirty="0"/>
              <a:t> priority scheduling algorithm will simply put the new process at the head of the ready queue.</a:t>
            </a:r>
          </a:p>
        </p:txBody>
      </p:sp>
    </p:spTree>
    <p:extLst>
      <p:ext uri="{BB962C8B-B14F-4D97-AF65-F5344CB8AC3E}">
        <p14:creationId xmlns:p14="http://schemas.microsoft.com/office/powerpoint/2010/main" val="944658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xmlns="" id="{97EB9085-4F50-4C0E-A2E6-8B8193DC54B9}"/>
              </a:ext>
            </a:extLst>
          </p:cNvPr>
          <p:cNvSpPr>
            <a:spLocks noGrp="1" noChangeArrowheads="1"/>
          </p:cNvSpPr>
          <p:nvPr>
            <p:ph type="title"/>
          </p:nvPr>
        </p:nvSpPr>
        <p:spPr>
          <a:xfrm>
            <a:off x="963613" y="229606"/>
            <a:ext cx="7723187" cy="576262"/>
          </a:xfrm>
        </p:spPr>
        <p:txBody>
          <a:bodyPr>
            <a:noAutofit/>
          </a:bodyPr>
          <a:lstStyle/>
          <a:p>
            <a:pPr algn="ctr" eaLnBrk="1" hangingPunct="1"/>
            <a:r>
              <a:rPr lang="en-US" altLang="en-US" sz="4000" dirty="0"/>
              <a:t>Priority Scheduling</a:t>
            </a:r>
          </a:p>
        </p:txBody>
      </p:sp>
      <p:sp>
        <p:nvSpPr>
          <p:cNvPr id="48130" name="Rectangle 3">
            <a:extLst>
              <a:ext uri="{FF2B5EF4-FFF2-40B4-BE49-F238E27FC236}">
                <a16:creationId xmlns:a16="http://schemas.microsoft.com/office/drawing/2014/main" xmlns="" id="{328AB413-1FAE-4AEC-A110-AFD45B9A75C2}"/>
              </a:ext>
            </a:extLst>
          </p:cNvPr>
          <p:cNvSpPr>
            <a:spLocks noGrp="1" noChangeArrowheads="1"/>
          </p:cNvSpPr>
          <p:nvPr>
            <p:ph idx="1"/>
          </p:nvPr>
        </p:nvSpPr>
        <p:spPr>
          <a:xfrm>
            <a:off x="385763" y="805868"/>
            <a:ext cx="8158517" cy="5594932"/>
          </a:xfrm>
        </p:spPr>
        <p:txBody>
          <a:bodyPr>
            <a:noAutofit/>
          </a:bodyPr>
          <a:lstStyle/>
          <a:p>
            <a:pPr algn="just"/>
            <a:r>
              <a:rPr lang="en-US" altLang="en-US" sz="2800" dirty="0"/>
              <a:t>A major problem with priority scheduling algorithms is </a:t>
            </a:r>
            <a:r>
              <a:rPr lang="en-US" altLang="en-US" sz="2800" b="1" dirty="0"/>
              <a:t>indefinite blocking</a:t>
            </a:r>
            <a:r>
              <a:rPr lang="en-US" altLang="en-US" sz="2800" dirty="0"/>
              <a:t>, or </a:t>
            </a:r>
            <a:r>
              <a:rPr lang="en-US" altLang="en-US" sz="2800" b="1" dirty="0"/>
              <a:t>starvation</a:t>
            </a:r>
            <a:r>
              <a:rPr lang="en-US" altLang="en-US" sz="2800" dirty="0"/>
              <a:t>. </a:t>
            </a:r>
          </a:p>
          <a:p>
            <a:pPr algn="just"/>
            <a:r>
              <a:rPr lang="en-US" altLang="en-US" sz="2800" dirty="0"/>
              <a:t>A process that is ready to run but waiting for the CPU can be considered blocked. </a:t>
            </a:r>
          </a:p>
          <a:p>
            <a:pPr algn="just"/>
            <a:r>
              <a:rPr lang="en-US" altLang="en-US" sz="2800" dirty="0"/>
              <a:t>A priority scheduling algorithm can leave some low-priority processes waiting indefinitely.</a:t>
            </a:r>
          </a:p>
          <a:p>
            <a:pPr algn="just"/>
            <a:r>
              <a:rPr lang="en-US" altLang="en-US" sz="2800" dirty="0"/>
              <a:t>Problem</a:t>
            </a:r>
            <a:r>
              <a:rPr lang="en-US" altLang="en-US" sz="2800" dirty="0">
                <a:sym typeface="Symbol" panose="05050102010706020507" pitchFamily="18" charset="2"/>
              </a:rPr>
              <a:t> </a:t>
            </a:r>
            <a:r>
              <a:rPr lang="en-US" altLang="en-US" sz="2800" b="1" dirty="0">
                <a:sym typeface="Symbol" panose="05050102010706020507" pitchFamily="18" charset="2"/>
              </a:rPr>
              <a:t>Starvation:</a:t>
            </a:r>
            <a:r>
              <a:rPr lang="en-US" altLang="en-US" sz="2800" dirty="0">
                <a:sym typeface="Symbol" panose="05050102010706020507" pitchFamily="18" charset="2"/>
              </a:rPr>
              <a:t>– low priority processes may never execute.</a:t>
            </a:r>
          </a:p>
          <a:p>
            <a:pPr algn="just"/>
            <a:r>
              <a:rPr lang="en-US" altLang="en-US" sz="2800" dirty="0">
                <a:sym typeface="Symbol" panose="05050102010706020507" pitchFamily="18" charset="2"/>
              </a:rPr>
              <a:t>Solution </a:t>
            </a:r>
            <a:r>
              <a:rPr lang="en-US" altLang="en-US" sz="2800" b="1" dirty="0">
                <a:sym typeface="Symbol" panose="05050102010706020507" pitchFamily="18" charset="2"/>
              </a:rPr>
              <a:t>Aging:</a:t>
            </a:r>
            <a:r>
              <a:rPr lang="en-US" altLang="en-US" sz="2800" dirty="0">
                <a:sym typeface="Symbol" panose="05050102010706020507" pitchFamily="18" charset="2"/>
              </a:rPr>
              <a:t>– as time progresses increase the priority of the process.</a:t>
            </a:r>
          </a:p>
          <a:p>
            <a:pPr algn="just">
              <a:buFont typeface="Monotype Sorts" pitchFamily="-84" charset="2"/>
              <a:buNone/>
            </a:pPr>
            <a:r>
              <a:rPr lang="en-US" altLang="en-US" sz="2800" dirty="0" smtClean="0">
                <a:sym typeface="Symbol" panose="05050102010706020507" pitchFamily="18" charset="2"/>
              </a:rPr>
              <a:t>Here we use </a:t>
            </a:r>
            <a:r>
              <a:rPr lang="en-US" altLang="en-US" sz="2800" b="1" dirty="0" smtClean="0">
                <a:sym typeface="Symbol" panose="05050102010706020507" pitchFamily="18" charset="2"/>
              </a:rPr>
              <a:t>nice()</a:t>
            </a:r>
          </a:p>
          <a:p>
            <a:pPr algn="just">
              <a:buFont typeface="Monotype Sorts" pitchFamily="-84" charset="2"/>
              <a:buNone/>
            </a:pPr>
            <a:r>
              <a:rPr lang="en-US" altLang="en-US" sz="2800" dirty="0" smtClean="0">
                <a:sym typeface="Symbol" panose="05050102010706020507" pitchFamily="18" charset="2"/>
              </a:rPr>
              <a:t>The priority of highest age job is increased after some time</a:t>
            </a:r>
            <a:endParaRPr lang="en-US" altLang="en-US" sz="2800" dirty="0">
              <a:sym typeface="Symbol" panose="05050102010706020507" pitchFamily="18" charset="2"/>
            </a:endParaRPr>
          </a:p>
        </p:txBody>
      </p:sp>
    </p:spTree>
    <p:extLst>
      <p:ext uri="{BB962C8B-B14F-4D97-AF65-F5344CB8AC3E}">
        <p14:creationId xmlns:p14="http://schemas.microsoft.com/office/powerpoint/2010/main" val="1495535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xmlns="" id="{97EB9085-4F50-4C0E-A2E6-8B8193DC54B9}"/>
              </a:ext>
            </a:extLst>
          </p:cNvPr>
          <p:cNvSpPr>
            <a:spLocks noGrp="1" noChangeArrowheads="1"/>
          </p:cNvSpPr>
          <p:nvPr>
            <p:ph type="title"/>
          </p:nvPr>
        </p:nvSpPr>
        <p:spPr>
          <a:xfrm>
            <a:off x="963613" y="229606"/>
            <a:ext cx="7723187" cy="576262"/>
          </a:xfrm>
        </p:spPr>
        <p:txBody>
          <a:bodyPr>
            <a:noAutofit/>
          </a:bodyPr>
          <a:lstStyle/>
          <a:p>
            <a:pPr algn="ctr" eaLnBrk="1" hangingPunct="1"/>
            <a:r>
              <a:rPr lang="en-US" altLang="en-US" sz="4000" dirty="0"/>
              <a:t>Priority Scheduling</a:t>
            </a:r>
          </a:p>
        </p:txBody>
      </p:sp>
      <p:sp>
        <p:nvSpPr>
          <p:cNvPr id="48130" name="Rectangle 3">
            <a:extLst>
              <a:ext uri="{FF2B5EF4-FFF2-40B4-BE49-F238E27FC236}">
                <a16:creationId xmlns:a16="http://schemas.microsoft.com/office/drawing/2014/main" xmlns="" id="{328AB413-1FAE-4AEC-A110-AFD45B9A75C2}"/>
              </a:ext>
            </a:extLst>
          </p:cNvPr>
          <p:cNvSpPr>
            <a:spLocks noGrp="1" noChangeArrowheads="1"/>
          </p:cNvSpPr>
          <p:nvPr>
            <p:ph idx="1"/>
          </p:nvPr>
        </p:nvSpPr>
        <p:spPr>
          <a:xfrm>
            <a:off x="385763" y="805868"/>
            <a:ext cx="8158517" cy="5594932"/>
          </a:xfrm>
        </p:spPr>
        <p:txBody>
          <a:bodyPr>
            <a:noAutofit/>
          </a:bodyPr>
          <a:lstStyle/>
          <a:p>
            <a:pPr algn="just"/>
            <a:r>
              <a:rPr lang="en-US" altLang="en-US" sz="2800" dirty="0"/>
              <a:t>Another option is to combine round-robin and priority scheduling in such a way that the system executes the highest-priority process and runs processes with the </a:t>
            </a:r>
            <a:r>
              <a:rPr lang="en-US" altLang="en-US" sz="2800" b="1" dirty="0"/>
              <a:t>same priority </a:t>
            </a:r>
            <a:r>
              <a:rPr lang="en-US" altLang="en-US" sz="2800" dirty="0"/>
              <a:t>using round-robin scheduling.</a:t>
            </a:r>
          </a:p>
          <a:p>
            <a:pPr algn="just"/>
            <a:r>
              <a:rPr lang="en-US" altLang="en-US" sz="2800" dirty="0">
                <a:sym typeface="Symbol" panose="05050102010706020507" pitchFamily="18" charset="2"/>
              </a:rPr>
              <a:t>The same priority processes will execute in round-robin order until they complete.</a:t>
            </a:r>
          </a:p>
        </p:txBody>
      </p:sp>
    </p:spTree>
    <p:extLst>
      <p:ext uri="{BB962C8B-B14F-4D97-AF65-F5344CB8AC3E}">
        <p14:creationId xmlns:p14="http://schemas.microsoft.com/office/powerpoint/2010/main" val="21721863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783" y="259308"/>
            <a:ext cx="8868217" cy="5786651"/>
          </a:xfrm>
        </p:spPr>
      </p:pic>
    </p:spTree>
    <p:extLst>
      <p:ext uri="{BB962C8B-B14F-4D97-AF65-F5344CB8AC3E}">
        <p14:creationId xmlns:p14="http://schemas.microsoft.com/office/powerpoint/2010/main" val="35563183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568" y="133301"/>
            <a:ext cx="8815601" cy="6581397"/>
          </a:xfrm>
        </p:spPr>
        <p:txBody>
          <a:bodyPr/>
          <a:lstStyle/>
          <a:p>
            <a:r>
              <a:rPr lang="en-US" dirty="0" smtClean="0"/>
              <a:t>Firstly </a:t>
            </a:r>
            <a:r>
              <a:rPr lang="en-US" dirty="0" err="1" smtClean="0"/>
              <a:t>oth</a:t>
            </a:r>
            <a:r>
              <a:rPr lang="en-US" dirty="0" smtClean="0"/>
              <a:t> time we give </a:t>
            </a:r>
            <a:r>
              <a:rPr lang="en-US" dirty="0" err="1" smtClean="0"/>
              <a:t>cpu</a:t>
            </a:r>
            <a:r>
              <a:rPr lang="en-US" dirty="0" smtClean="0"/>
              <a:t> to process which come first and after this we check how much time is now and how many process come till we check priority of the process for assigning </a:t>
            </a:r>
            <a:r>
              <a:rPr lang="en-US" dirty="0" err="1" smtClean="0"/>
              <a:t>cpu</a:t>
            </a:r>
            <a:r>
              <a:rPr lang="en-US" dirty="0" smtClean="0"/>
              <a:t> to them </a:t>
            </a:r>
            <a:r>
              <a:rPr lang="en-US" dirty="0" err="1" smtClean="0"/>
              <a:t>jis</a:t>
            </a:r>
            <a:r>
              <a:rPr lang="en-US" dirty="0" smtClean="0"/>
              <a:t> process </a:t>
            </a:r>
            <a:r>
              <a:rPr lang="en-US" dirty="0" err="1" smtClean="0"/>
              <a:t>ki</a:t>
            </a:r>
            <a:r>
              <a:rPr lang="en-US" dirty="0" smtClean="0"/>
              <a:t> priority higher </a:t>
            </a:r>
            <a:r>
              <a:rPr lang="en-US" dirty="0" err="1" smtClean="0"/>
              <a:t>hogi</a:t>
            </a:r>
            <a:r>
              <a:rPr lang="en-US" dirty="0" smtClean="0"/>
              <a:t> </a:t>
            </a:r>
            <a:r>
              <a:rPr lang="en-US" dirty="0" err="1" smtClean="0"/>
              <a:t>usko</a:t>
            </a:r>
            <a:r>
              <a:rPr lang="en-US" dirty="0" smtClean="0"/>
              <a:t> </a:t>
            </a:r>
            <a:r>
              <a:rPr lang="en-US" dirty="0" err="1" smtClean="0"/>
              <a:t>cpu</a:t>
            </a:r>
            <a:r>
              <a:rPr lang="en-US" dirty="0" smtClean="0"/>
              <a:t> de </a:t>
            </a:r>
            <a:r>
              <a:rPr lang="en-US" dirty="0" err="1" smtClean="0"/>
              <a:t>dange</a:t>
            </a:r>
            <a:r>
              <a:rPr lang="en-US" dirty="0" smtClean="0"/>
              <a:t>(</a:t>
            </a:r>
            <a:r>
              <a:rPr lang="en-US" dirty="0" err="1" smtClean="0"/>
              <a:t>jitna</a:t>
            </a:r>
            <a:r>
              <a:rPr lang="en-US" dirty="0" smtClean="0"/>
              <a:t> time </a:t>
            </a:r>
            <a:r>
              <a:rPr lang="en-US" dirty="0" err="1" smtClean="0"/>
              <a:t>hame</a:t>
            </a:r>
            <a:r>
              <a:rPr lang="en-US" dirty="0" smtClean="0"/>
              <a:t> de </a:t>
            </a:r>
            <a:r>
              <a:rPr lang="en-US" dirty="0" err="1" smtClean="0"/>
              <a:t>rekha</a:t>
            </a:r>
            <a:r>
              <a:rPr lang="en-US" dirty="0" smtClean="0"/>
              <a:t> h ) then repeat above steps till all process complete</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805" y="2699395"/>
            <a:ext cx="8575125" cy="3278326"/>
          </a:xfrm>
          <a:prstGeom prst="rect">
            <a:avLst/>
          </a:prstGeom>
        </p:spPr>
      </p:pic>
    </p:spTree>
    <p:extLst>
      <p:ext uri="{BB962C8B-B14F-4D97-AF65-F5344CB8AC3E}">
        <p14:creationId xmlns:p14="http://schemas.microsoft.com/office/powerpoint/2010/main" val="262970868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xmlns="" id="{BD1CE599-A709-401F-8DD0-F7F4CCB2DDF1}"/>
              </a:ext>
            </a:extLst>
          </p:cNvPr>
          <p:cNvSpPr>
            <a:spLocks noGrp="1" noChangeArrowheads="1"/>
          </p:cNvSpPr>
          <p:nvPr>
            <p:ph type="title"/>
          </p:nvPr>
        </p:nvSpPr>
        <p:spPr>
          <a:xfrm>
            <a:off x="806451" y="101016"/>
            <a:ext cx="7880350" cy="576262"/>
          </a:xfrm>
        </p:spPr>
        <p:txBody>
          <a:bodyPr>
            <a:noAutofit/>
          </a:bodyPr>
          <a:lstStyle/>
          <a:p>
            <a:pPr algn="ctr" eaLnBrk="1" hangingPunct="1"/>
            <a:r>
              <a:rPr lang="en-US" altLang="en-US" sz="4000" dirty="0"/>
              <a:t>Example of Priority Scheduling</a:t>
            </a:r>
          </a:p>
        </p:txBody>
      </p:sp>
      <p:sp>
        <p:nvSpPr>
          <p:cNvPr id="50178" name="Rectangle 36">
            <a:extLst>
              <a:ext uri="{FF2B5EF4-FFF2-40B4-BE49-F238E27FC236}">
                <a16:creationId xmlns:a16="http://schemas.microsoft.com/office/drawing/2014/main" xmlns="" id="{CDADF2B2-580D-4F09-8A23-D969CD614667}"/>
              </a:ext>
            </a:extLst>
          </p:cNvPr>
          <p:cNvSpPr>
            <a:spLocks noGrp="1" noChangeArrowheads="1"/>
          </p:cNvSpPr>
          <p:nvPr>
            <p:ph idx="1"/>
          </p:nvPr>
        </p:nvSpPr>
        <p:spPr>
          <a:xfrm>
            <a:off x="128790" y="655309"/>
            <a:ext cx="7880350" cy="5980697"/>
          </a:xfrm>
          <a:noFill/>
        </p:spPr>
        <p:txBody>
          <a:bodyPr>
            <a:noAutofit/>
          </a:bodyPr>
          <a:lstStyle/>
          <a:p>
            <a:pPr algn="just">
              <a:buFont typeface="Monotype Sorts" pitchFamily="-84" charset="2"/>
              <a:buNone/>
              <a:tabLst>
                <a:tab pos="1600200" algn="ctr"/>
                <a:tab pos="3251200" algn="ctr"/>
                <a:tab pos="5140325" algn="ctr"/>
              </a:tabLst>
            </a:pPr>
            <a:r>
              <a:rPr lang="en-US" altLang="en-US" sz="2800" u="sng" dirty="0" err="1" smtClean="0"/>
              <a:t>Process</a:t>
            </a:r>
            <a:r>
              <a:rPr lang="en-US" altLang="en-US" sz="2800" u="sng" dirty="0" err="1" smtClean="0">
                <a:solidFill>
                  <a:schemeClr val="bg1"/>
                </a:solidFill>
              </a:rPr>
              <a:t>A</a:t>
            </a:r>
            <a:r>
              <a:rPr lang="en-US" altLang="en-US" sz="2800" u="sng" dirty="0" smtClean="0">
                <a:solidFill>
                  <a:schemeClr val="bg1"/>
                </a:solidFill>
              </a:rPr>
              <a:t> </a:t>
            </a:r>
            <a:r>
              <a:rPr lang="en-US" altLang="en-US" sz="2800" u="sng" dirty="0">
                <a:solidFill>
                  <a:schemeClr val="bg1"/>
                </a:solidFill>
              </a:rPr>
              <a:t>	 </a:t>
            </a:r>
            <a:r>
              <a:rPr lang="en-US" altLang="en-US" sz="2800" u="sng" dirty="0" smtClean="0"/>
              <a:t>BT</a:t>
            </a:r>
            <a:r>
              <a:rPr lang="en-US" altLang="en-US" sz="2800" u="sng" dirty="0" smtClean="0">
                <a:solidFill>
                  <a:schemeClr val="bg1"/>
                </a:solidFill>
              </a:rPr>
              <a:t>   </a:t>
            </a:r>
            <a:r>
              <a:rPr lang="en-US" altLang="en-US" sz="2800" u="sng" dirty="0" smtClean="0"/>
              <a:t>Priority</a:t>
            </a:r>
            <a:r>
              <a:rPr lang="en-US" altLang="en-US" sz="2800" dirty="0" smtClean="0"/>
              <a:t>	    CT     TAT	    WT</a:t>
            </a:r>
            <a:endParaRPr lang="en-US" altLang="en-US" sz="2800" dirty="0"/>
          </a:p>
          <a:p>
            <a:pPr algn="just">
              <a:buFont typeface="Monotype Sorts" pitchFamily="-84" charset="2"/>
              <a:buNone/>
              <a:tabLst>
                <a:tab pos="1600200" algn="ctr"/>
                <a:tab pos="3251200" algn="ctr"/>
                <a:tab pos="5140325" algn="ctr"/>
              </a:tabLst>
            </a:pPr>
            <a:r>
              <a:rPr lang="en-US" altLang="en-US" sz="2800" dirty="0" smtClean="0"/>
              <a:t> </a:t>
            </a:r>
            <a:r>
              <a:rPr lang="en-US" altLang="en-US" sz="2800" i="1" dirty="0"/>
              <a:t>P</a:t>
            </a:r>
            <a:r>
              <a:rPr lang="en-US" altLang="en-US" sz="2800" i="1" baseline="-25000" dirty="0"/>
              <a:t>1</a:t>
            </a:r>
            <a:r>
              <a:rPr lang="en-US" altLang="en-US" sz="2800" dirty="0"/>
              <a:t>	</a:t>
            </a:r>
            <a:r>
              <a:rPr lang="en-US" altLang="en-US" sz="2800" dirty="0" smtClean="0"/>
              <a:t>            1</a:t>
            </a:r>
            <a:r>
              <a:rPr lang="en-US" altLang="en-US" sz="2800" dirty="0" smtClean="0">
                <a:solidFill>
                  <a:srgbClr val="000000"/>
                </a:solidFill>
              </a:rPr>
              <a:t>0</a:t>
            </a:r>
            <a:r>
              <a:rPr lang="en-US" altLang="en-US" sz="2800" dirty="0" smtClean="0"/>
              <a:t>          3          16      16      6</a:t>
            </a:r>
            <a:endParaRPr lang="en-US" altLang="en-US" sz="2800" dirty="0"/>
          </a:p>
          <a:p>
            <a:pPr algn="just">
              <a:buFont typeface="Monotype Sorts" pitchFamily="-84" charset="2"/>
              <a:buNone/>
              <a:tabLst>
                <a:tab pos="1600200" algn="ctr"/>
                <a:tab pos="3251200" algn="ctr"/>
                <a:tab pos="5140325" algn="ctr"/>
              </a:tabLst>
            </a:pPr>
            <a:r>
              <a:rPr lang="en-US" altLang="en-US" sz="2800" i="1" dirty="0" smtClean="0"/>
              <a:t>P</a:t>
            </a:r>
            <a:r>
              <a:rPr lang="en-US" altLang="en-US" sz="2800" i="1" baseline="-25000" dirty="0" smtClean="0"/>
              <a:t>2      </a:t>
            </a:r>
            <a:r>
              <a:rPr lang="en-US" altLang="en-US" sz="2800" i="1" baseline="-25000" dirty="0"/>
              <a:t>	</a:t>
            </a:r>
            <a:r>
              <a:rPr lang="en-US" altLang="en-US" sz="2800" i="1" baseline="-25000" dirty="0" smtClean="0"/>
              <a:t>                </a:t>
            </a:r>
            <a:r>
              <a:rPr lang="en-US" altLang="en-US" sz="2800" i="1" dirty="0" smtClean="0"/>
              <a:t>1</a:t>
            </a:r>
            <a:r>
              <a:rPr lang="en-US" altLang="en-US" sz="2800" i="1" baseline="-25000" dirty="0" smtClean="0"/>
              <a:t>           </a:t>
            </a:r>
            <a:r>
              <a:rPr lang="en-US" altLang="en-US" sz="2800" i="1" dirty="0" smtClean="0"/>
              <a:t>    </a:t>
            </a:r>
            <a:r>
              <a:rPr lang="en-US" altLang="en-US" sz="2800" dirty="0" smtClean="0"/>
              <a:t>1	          1          1	    0</a:t>
            </a:r>
            <a:endParaRPr lang="en-US" altLang="en-US" sz="2800" dirty="0"/>
          </a:p>
          <a:p>
            <a:pPr algn="just">
              <a:buFont typeface="Monotype Sorts" pitchFamily="-84" charset="2"/>
              <a:buNone/>
              <a:tabLst>
                <a:tab pos="1600200" algn="ctr"/>
                <a:tab pos="3251200" algn="ctr"/>
                <a:tab pos="5140325" algn="ctr"/>
              </a:tabLst>
            </a:pPr>
            <a:r>
              <a:rPr lang="en-US" altLang="en-US" sz="2800" i="1" dirty="0" smtClean="0"/>
              <a:t>P</a:t>
            </a:r>
            <a:r>
              <a:rPr lang="en-US" altLang="en-US" sz="2800" i="1" baseline="-25000" dirty="0" smtClean="0"/>
              <a:t>3</a:t>
            </a:r>
            <a:r>
              <a:rPr lang="en-US" altLang="en-US" sz="2800" dirty="0"/>
              <a:t>	</a:t>
            </a:r>
            <a:r>
              <a:rPr lang="en-US" altLang="en-US" sz="2800" dirty="0" smtClean="0"/>
              <a:t>              </a:t>
            </a:r>
            <a:r>
              <a:rPr lang="en-US" altLang="en-US" sz="2800" dirty="0" smtClean="0">
                <a:solidFill>
                  <a:srgbClr val="000000"/>
                </a:solidFill>
              </a:rPr>
              <a:t>2</a:t>
            </a:r>
            <a:r>
              <a:rPr lang="en-US" altLang="en-US" sz="2800" dirty="0" smtClean="0"/>
              <a:t>           4	         18       18    16</a:t>
            </a:r>
            <a:endParaRPr lang="en-US" altLang="en-US" sz="2800" dirty="0"/>
          </a:p>
          <a:p>
            <a:pPr algn="just">
              <a:buFont typeface="Monotype Sorts" pitchFamily="-84" charset="2"/>
              <a:buNone/>
              <a:tabLst>
                <a:tab pos="1600200" algn="ctr"/>
                <a:tab pos="3251200" algn="ctr"/>
                <a:tab pos="5140325" algn="ctr"/>
              </a:tabLst>
            </a:pPr>
            <a:r>
              <a:rPr lang="en-US" altLang="en-US" sz="2800" i="1" dirty="0" smtClean="0"/>
              <a:t>P</a:t>
            </a:r>
            <a:r>
              <a:rPr lang="en-US" altLang="en-US" sz="2800" i="1" baseline="-25000" dirty="0" smtClean="0"/>
              <a:t>4</a:t>
            </a:r>
            <a:r>
              <a:rPr lang="en-US" altLang="en-US" sz="2800" dirty="0"/>
              <a:t>	</a:t>
            </a:r>
            <a:r>
              <a:rPr lang="en-US" altLang="en-US" sz="2800" dirty="0" smtClean="0"/>
              <a:t>             </a:t>
            </a:r>
            <a:r>
              <a:rPr lang="en-US" altLang="en-US" sz="2800" dirty="0" smtClean="0">
                <a:solidFill>
                  <a:srgbClr val="000000"/>
                </a:solidFill>
              </a:rPr>
              <a:t>1</a:t>
            </a:r>
            <a:r>
              <a:rPr lang="en-US" altLang="en-US" sz="2800" dirty="0"/>
              <a:t> </a:t>
            </a:r>
            <a:r>
              <a:rPr lang="en-US" altLang="en-US" sz="2800" dirty="0" smtClean="0"/>
              <a:t>          5	         19       19     18</a:t>
            </a:r>
            <a:endParaRPr lang="en-US" altLang="en-US" sz="2800" dirty="0"/>
          </a:p>
          <a:p>
            <a:pPr algn="just">
              <a:buFont typeface="Monotype Sorts" pitchFamily="-84" charset="2"/>
              <a:buNone/>
              <a:tabLst>
                <a:tab pos="1600200" algn="ctr"/>
                <a:tab pos="3251200" algn="ctr"/>
                <a:tab pos="5140325" algn="ctr"/>
              </a:tabLst>
            </a:pPr>
            <a:r>
              <a:rPr lang="en-US" altLang="en-US" sz="2800" i="1" dirty="0" smtClean="0"/>
              <a:t>P</a:t>
            </a:r>
            <a:r>
              <a:rPr lang="en-US" altLang="en-US" sz="2800" i="1" baseline="-25000" dirty="0" smtClean="0"/>
              <a:t>5</a:t>
            </a:r>
            <a:r>
              <a:rPr lang="en-US" altLang="en-US" sz="2800" i="1" baseline="-25000" dirty="0"/>
              <a:t>	</a:t>
            </a:r>
            <a:r>
              <a:rPr lang="en-US" altLang="en-US" sz="2800" i="1" baseline="-25000" dirty="0" smtClean="0"/>
              <a:t>                      </a:t>
            </a:r>
            <a:r>
              <a:rPr lang="en-US" altLang="en-US" sz="2800" dirty="0" smtClean="0"/>
              <a:t>5          2	           6         6      1</a:t>
            </a:r>
            <a:endParaRPr lang="en-US" altLang="en-US" sz="2800" dirty="0"/>
          </a:p>
          <a:p>
            <a:pPr algn="just">
              <a:buFont typeface="Monotype Sorts" pitchFamily="-84" charset="2"/>
              <a:buNone/>
              <a:tabLst>
                <a:tab pos="1600200" algn="ctr"/>
                <a:tab pos="3251200" algn="ctr"/>
                <a:tab pos="5140325" algn="ctr"/>
              </a:tabLst>
            </a:pPr>
            <a:r>
              <a:rPr lang="en-US" altLang="en-US" sz="2800" dirty="0"/>
              <a:t> </a:t>
            </a:r>
            <a:r>
              <a:rPr lang="en-US" altLang="en-US" sz="2800" dirty="0" smtClean="0"/>
              <a:t>Here lowest no have higher priority</a:t>
            </a:r>
            <a:endParaRPr lang="en-US" altLang="en-US" sz="2800" baseline="-25000" dirty="0"/>
          </a:p>
          <a:p>
            <a:pPr>
              <a:tabLst>
                <a:tab pos="1600200" algn="ctr"/>
                <a:tab pos="3251200" algn="ctr"/>
                <a:tab pos="5140325" algn="ctr"/>
              </a:tabLst>
            </a:pPr>
            <a:r>
              <a:rPr lang="en-US" altLang="en-US" sz="2800" dirty="0"/>
              <a:t>Priority scheduling Gantt Chart</a:t>
            </a:r>
          </a:p>
          <a:p>
            <a:pPr>
              <a:tabLst>
                <a:tab pos="1600200" algn="ctr"/>
                <a:tab pos="3251200" algn="ctr"/>
                <a:tab pos="5140325" algn="ctr"/>
              </a:tabLst>
            </a:pPr>
            <a:endParaRPr lang="en-US" altLang="en-US" sz="2800" dirty="0"/>
          </a:p>
          <a:p>
            <a:pPr>
              <a:tabLst>
                <a:tab pos="1600200" algn="ctr"/>
                <a:tab pos="3251200" algn="ctr"/>
                <a:tab pos="5140325" algn="ctr"/>
              </a:tabLst>
            </a:pPr>
            <a:endParaRPr lang="en-US" altLang="en-US" sz="2800" dirty="0"/>
          </a:p>
          <a:p>
            <a:pPr>
              <a:buFont typeface="Monotype Sorts" pitchFamily="-84" charset="2"/>
              <a:buNone/>
              <a:tabLst>
                <a:tab pos="1600200" algn="ctr"/>
                <a:tab pos="3251200" algn="ctr"/>
                <a:tab pos="5140325" algn="ctr"/>
              </a:tabLst>
            </a:pPr>
            <a:endParaRPr lang="en-US" altLang="en-US" sz="2800" dirty="0"/>
          </a:p>
          <a:p>
            <a:pPr>
              <a:tabLst>
                <a:tab pos="1600200" algn="ctr"/>
                <a:tab pos="3251200" algn="ctr"/>
                <a:tab pos="5140325" algn="ctr"/>
              </a:tabLst>
            </a:pPr>
            <a:r>
              <a:rPr lang="en-US" altLang="en-US" sz="2800" dirty="0"/>
              <a:t>Average waiting time = </a:t>
            </a:r>
            <a:r>
              <a:rPr lang="en-US" altLang="en-US" sz="2800" dirty="0" smtClean="0"/>
              <a:t>6+0+16+18+1/5=8.5</a:t>
            </a:r>
            <a:endParaRPr lang="en-US" altLang="en-US" sz="2800" i="1" baseline="-25000" dirty="0"/>
          </a:p>
        </p:txBody>
      </p:sp>
      <p:pic>
        <p:nvPicPr>
          <p:cNvPr id="50179" name="Picture 1">
            <a:extLst>
              <a:ext uri="{FF2B5EF4-FFF2-40B4-BE49-F238E27FC236}">
                <a16:creationId xmlns:a16="http://schemas.microsoft.com/office/drawing/2014/main" xmlns=""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8790" y="4514854"/>
            <a:ext cx="8964416"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xmlns="" id="{CDE24674-CB1D-4389-9B31-B04F87B0ABF8}"/>
              </a:ext>
            </a:extLst>
          </p:cNvPr>
          <p:cNvSpPr>
            <a:spLocks noGrp="1" noChangeArrowheads="1"/>
          </p:cNvSpPr>
          <p:nvPr>
            <p:ph type="title"/>
          </p:nvPr>
        </p:nvSpPr>
        <p:spPr>
          <a:xfrm>
            <a:off x="114301" y="79854"/>
            <a:ext cx="8786812" cy="576262"/>
          </a:xfrm>
        </p:spPr>
        <p:txBody>
          <a:bodyPr>
            <a:noAutofit/>
          </a:bodyPr>
          <a:lstStyle/>
          <a:p>
            <a:pPr algn="ctr" eaLnBrk="1" hangingPunct="1"/>
            <a:r>
              <a:rPr lang="en-US" altLang="en-US" sz="4000" dirty="0"/>
              <a:t>Priority Scheduling with Round-Robin</a:t>
            </a:r>
          </a:p>
        </p:txBody>
      </p:sp>
      <p:sp>
        <p:nvSpPr>
          <p:cNvPr id="52226" name="Rectangle 36">
            <a:extLst>
              <a:ext uri="{FF2B5EF4-FFF2-40B4-BE49-F238E27FC236}">
                <a16:creationId xmlns:a16="http://schemas.microsoft.com/office/drawing/2014/main" xmlns="" id="{2105BD44-B36B-488F-9B4A-6D230FFCC50A}"/>
              </a:ext>
            </a:extLst>
          </p:cNvPr>
          <p:cNvSpPr>
            <a:spLocks noGrp="1" noChangeArrowheads="1"/>
          </p:cNvSpPr>
          <p:nvPr>
            <p:ph idx="1"/>
          </p:nvPr>
        </p:nvSpPr>
        <p:spPr>
          <a:xfrm>
            <a:off x="806450" y="713268"/>
            <a:ext cx="7675077" cy="5973282"/>
          </a:xfrm>
          <a:noFill/>
        </p:spPr>
        <p:txBody>
          <a:bodyPr>
            <a:normAutofit/>
          </a:bodyPr>
          <a:lstStyle/>
          <a:p>
            <a:pPr algn="just">
              <a:buFont typeface="Monotype Sorts" pitchFamily="-84" charset="2"/>
              <a:buNone/>
              <a:tabLst>
                <a:tab pos="1600200" algn="ctr"/>
                <a:tab pos="3251200" algn="ctr"/>
                <a:tab pos="5140325" algn="ctr"/>
              </a:tabLst>
            </a:pPr>
            <a:r>
              <a:rPr lang="en-US" altLang="en-US" sz="2800" dirty="0"/>
              <a:t>		   </a:t>
            </a:r>
            <a:r>
              <a:rPr lang="en-US" altLang="en-US" sz="2800" u="sng" dirty="0" err="1"/>
              <a:t>Process</a:t>
            </a:r>
            <a:r>
              <a:rPr lang="en-US" altLang="en-US" sz="2800" u="sng" dirty="0" err="1">
                <a:solidFill>
                  <a:schemeClr val="bg1"/>
                </a:solidFill>
              </a:rPr>
              <a:t>A</a:t>
            </a:r>
            <a:r>
              <a:rPr lang="en-US" altLang="en-US" sz="2800" u="sng" dirty="0">
                <a:solidFill>
                  <a:schemeClr val="bg1"/>
                </a:solidFill>
              </a:rPr>
              <a:t>	a </a:t>
            </a:r>
            <a:r>
              <a:rPr lang="en-US" altLang="en-US" sz="2800" u="sng" dirty="0"/>
              <a:t>Burst </a:t>
            </a:r>
            <a:r>
              <a:rPr lang="en-US" altLang="en-US" sz="2800" u="sng" dirty="0" err="1"/>
              <a:t>Time</a:t>
            </a:r>
            <a:r>
              <a:rPr lang="en-US" altLang="en-US" sz="2800" u="sng" dirty="0" err="1">
                <a:solidFill>
                  <a:schemeClr val="bg1"/>
                </a:solidFill>
              </a:rPr>
              <a:t>T</a:t>
            </a:r>
            <a:r>
              <a:rPr lang="en-US" altLang="en-US" sz="2800" dirty="0"/>
              <a:t>	</a:t>
            </a:r>
            <a:r>
              <a:rPr lang="en-US" altLang="en-US" sz="2800" u="sng" dirty="0"/>
              <a:t>Priority</a:t>
            </a:r>
            <a:endParaRPr lang="en-US" altLang="en-US" sz="2800" dirty="0"/>
          </a:p>
          <a:p>
            <a:pPr algn="just">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1</a:t>
            </a:r>
            <a:r>
              <a:rPr lang="en-US" altLang="en-US" sz="2800" dirty="0"/>
              <a:t>	4	3</a:t>
            </a:r>
          </a:p>
          <a:p>
            <a:pPr algn="just">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2 	</a:t>
            </a:r>
            <a:r>
              <a:rPr lang="en-US" altLang="en-US" sz="2800" dirty="0">
                <a:solidFill>
                  <a:srgbClr val="000000"/>
                </a:solidFill>
              </a:rPr>
              <a:t>5</a:t>
            </a:r>
            <a:r>
              <a:rPr lang="en-US" altLang="en-US" sz="2800" dirty="0"/>
              <a:t>	2</a:t>
            </a:r>
          </a:p>
          <a:p>
            <a:pPr algn="just">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3</a:t>
            </a:r>
            <a:r>
              <a:rPr lang="en-US" altLang="en-US" sz="2800" dirty="0"/>
              <a:t>	</a:t>
            </a:r>
            <a:r>
              <a:rPr lang="en-US" altLang="en-US" sz="2800" dirty="0">
                <a:solidFill>
                  <a:srgbClr val="000000"/>
                </a:solidFill>
              </a:rPr>
              <a:t>8</a:t>
            </a:r>
            <a:r>
              <a:rPr lang="en-US" altLang="en-US" sz="2800" dirty="0"/>
              <a:t>	2</a:t>
            </a:r>
          </a:p>
          <a:p>
            <a:pPr algn="just">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4</a:t>
            </a:r>
            <a:r>
              <a:rPr lang="en-US" altLang="en-US" sz="2800" dirty="0"/>
              <a:t>	</a:t>
            </a:r>
            <a:r>
              <a:rPr lang="en-US" altLang="en-US" sz="2800" dirty="0">
                <a:solidFill>
                  <a:srgbClr val="000000"/>
                </a:solidFill>
              </a:rPr>
              <a:t>7</a:t>
            </a:r>
            <a:r>
              <a:rPr lang="en-US" altLang="en-US" sz="2800" dirty="0"/>
              <a:t>	1</a:t>
            </a:r>
          </a:p>
          <a:p>
            <a:pPr algn="just">
              <a:buFont typeface="Monotype Sorts" pitchFamily="-84" charset="2"/>
              <a:buNone/>
              <a:tabLst>
                <a:tab pos="1600200" algn="ctr"/>
                <a:tab pos="3251200" algn="ctr"/>
                <a:tab pos="5140325" algn="ctr"/>
              </a:tabLst>
            </a:pPr>
            <a:r>
              <a:rPr lang="en-US" altLang="en-US" sz="2800" dirty="0"/>
              <a:t>		</a:t>
            </a:r>
            <a:r>
              <a:rPr lang="en-US" altLang="en-US" sz="2800" i="1" dirty="0"/>
              <a:t>P</a:t>
            </a:r>
            <a:r>
              <a:rPr lang="en-US" altLang="en-US" sz="2800" i="1" baseline="-25000" dirty="0"/>
              <a:t>5	</a:t>
            </a:r>
            <a:r>
              <a:rPr lang="en-US" altLang="en-US" sz="2800" dirty="0"/>
              <a:t>3	3</a:t>
            </a:r>
          </a:p>
          <a:p>
            <a:pPr algn="just">
              <a:tabLst>
                <a:tab pos="1600200" algn="ctr"/>
                <a:tab pos="3251200" algn="ctr"/>
                <a:tab pos="5140325" algn="ctr"/>
              </a:tabLst>
            </a:pPr>
            <a:r>
              <a:rPr lang="en-US" altLang="en-US" sz="2800" dirty="0"/>
              <a:t>Run the process with the highest priority.</a:t>
            </a:r>
          </a:p>
          <a:p>
            <a:pPr algn="just">
              <a:tabLst>
                <a:tab pos="1600200" algn="ctr"/>
                <a:tab pos="3251200" algn="ctr"/>
                <a:tab pos="5140325" algn="ctr"/>
              </a:tabLst>
            </a:pPr>
            <a:r>
              <a:rPr lang="en-US" altLang="en-US" sz="2800" dirty="0"/>
              <a:t>Processes with the same priority run round-robin</a:t>
            </a:r>
          </a:p>
          <a:p>
            <a:pPr algn="just">
              <a:buFont typeface="Monotype Sorts" pitchFamily="-84" charset="2"/>
              <a:buNone/>
              <a:tabLst>
                <a:tab pos="1600200" algn="ctr"/>
                <a:tab pos="3251200" algn="ctr"/>
                <a:tab pos="5140325" algn="ctr"/>
              </a:tabLst>
            </a:pPr>
            <a:endParaRPr lang="en-US" altLang="en-US" sz="100" baseline="-25000" dirty="0"/>
          </a:p>
          <a:p>
            <a:pPr algn="just">
              <a:tabLst>
                <a:tab pos="1600200" algn="ctr"/>
                <a:tab pos="3251200" algn="ctr"/>
                <a:tab pos="5140325" algn="ctr"/>
              </a:tabLst>
            </a:pPr>
            <a:r>
              <a:rPr lang="en-US" altLang="en-US" sz="2800" dirty="0"/>
              <a:t>Gantt Chart with time quantum = 2</a:t>
            </a:r>
          </a:p>
          <a:p>
            <a:pPr algn="just">
              <a:tabLst>
                <a:tab pos="1600200" algn="ctr"/>
                <a:tab pos="3251200" algn="ctr"/>
                <a:tab pos="5140325" algn="ctr"/>
              </a:tabLst>
            </a:pPr>
            <a:endParaRPr lang="en-US" altLang="en-US" sz="2800" dirty="0"/>
          </a:p>
          <a:p>
            <a:pPr algn="just">
              <a:tabLst>
                <a:tab pos="1600200" algn="ctr"/>
                <a:tab pos="3251200" algn="ctr"/>
                <a:tab pos="5140325" algn="ctr"/>
              </a:tabLst>
            </a:pPr>
            <a:endParaRPr lang="en-US" altLang="en-US" sz="2800" dirty="0"/>
          </a:p>
          <a:p>
            <a:pPr algn="just">
              <a:tabLst>
                <a:tab pos="1600200" algn="ctr"/>
                <a:tab pos="3251200" algn="ctr"/>
                <a:tab pos="5140325" algn="ctr"/>
              </a:tabLst>
            </a:pPr>
            <a:endParaRPr lang="en-US" altLang="en-US" sz="2800" dirty="0"/>
          </a:p>
          <a:p>
            <a:pPr algn="just">
              <a:buFont typeface="Monotype Sorts" pitchFamily="-84" charset="2"/>
              <a:buNone/>
              <a:tabLst>
                <a:tab pos="1600200" algn="ctr"/>
                <a:tab pos="3251200" algn="ctr"/>
                <a:tab pos="5140325" algn="ctr"/>
              </a:tabLst>
            </a:pPr>
            <a:endParaRPr lang="en-US" altLang="en-US" sz="2800" dirty="0"/>
          </a:p>
        </p:txBody>
      </p:sp>
      <p:pic>
        <p:nvPicPr>
          <p:cNvPr id="52227" name="Picture 2">
            <a:extLst>
              <a:ext uri="{FF2B5EF4-FFF2-40B4-BE49-F238E27FC236}">
                <a16:creationId xmlns:a16="http://schemas.microsoft.com/office/drawing/2014/main" xmlns=""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46" y="5432680"/>
            <a:ext cx="9070799" cy="1028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625" y="219156"/>
            <a:ext cx="8553160" cy="6386360"/>
          </a:xfrm>
        </p:spPr>
      </p:pic>
    </p:spTree>
    <p:extLst>
      <p:ext uri="{BB962C8B-B14F-4D97-AF65-F5344CB8AC3E}">
        <p14:creationId xmlns:p14="http://schemas.microsoft.com/office/powerpoint/2010/main" val="28256320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xmlns="" id="{1CD96B60-8A48-434B-B0B3-7D137B28C363}"/>
              </a:ext>
            </a:extLst>
          </p:cNvPr>
          <p:cNvSpPr>
            <a:spLocks noGrp="1" noChangeArrowheads="1"/>
          </p:cNvSpPr>
          <p:nvPr>
            <p:ph type="title"/>
          </p:nvPr>
        </p:nvSpPr>
        <p:spPr>
          <a:xfrm>
            <a:off x="467793" y="71440"/>
            <a:ext cx="8258175" cy="576262"/>
          </a:xfrm>
        </p:spPr>
        <p:txBody>
          <a:bodyPr>
            <a:noAutofit/>
          </a:bodyPr>
          <a:lstStyle/>
          <a:p>
            <a:pPr algn="ctr" eaLnBrk="1" hangingPunct="1"/>
            <a:r>
              <a:rPr lang="en-US" altLang="en-US" sz="4000" dirty="0"/>
              <a:t>Multilevel Queue</a:t>
            </a:r>
          </a:p>
        </p:txBody>
      </p:sp>
      <p:sp>
        <p:nvSpPr>
          <p:cNvPr id="54274" name="Rectangle 3">
            <a:extLst>
              <a:ext uri="{FF2B5EF4-FFF2-40B4-BE49-F238E27FC236}">
                <a16:creationId xmlns:a16="http://schemas.microsoft.com/office/drawing/2014/main" xmlns="" id="{1C367D1A-7DE2-4C9D-8F9F-8D980F3D95B0}"/>
              </a:ext>
            </a:extLst>
          </p:cNvPr>
          <p:cNvSpPr>
            <a:spLocks noGrp="1" noChangeArrowheads="1"/>
          </p:cNvSpPr>
          <p:nvPr>
            <p:ph idx="1"/>
          </p:nvPr>
        </p:nvSpPr>
        <p:spPr>
          <a:xfrm>
            <a:off x="585788" y="647702"/>
            <a:ext cx="8029575" cy="6010273"/>
          </a:xfrm>
        </p:spPr>
        <p:txBody>
          <a:bodyPr>
            <a:normAutofit/>
          </a:bodyPr>
          <a:lstStyle/>
          <a:p>
            <a:pPr algn="just"/>
            <a:r>
              <a:rPr lang="en-US" altLang="en-US" sz="2800" dirty="0"/>
              <a:t>With both priority and round-robin scheduling, all processes may be placed in a single queue</a:t>
            </a:r>
          </a:p>
          <a:p>
            <a:pPr algn="just"/>
            <a:r>
              <a:rPr lang="en-US" altLang="en-US" sz="2800" dirty="0"/>
              <a:t>The scheduler then selects the process with the highest priority to run. </a:t>
            </a:r>
          </a:p>
          <a:p>
            <a:pPr algn="just"/>
            <a:r>
              <a:rPr lang="en-US" altLang="en-US" sz="2800" dirty="0"/>
              <a:t>Depending on how the queues are managed, an O(n) search may be necessary to determine the highest-priority process. </a:t>
            </a:r>
          </a:p>
          <a:p>
            <a:pPr algn="just"/>
            <a:r>
              <a:rPr lang="en-US" altLang="en-US" sz="2800" dirty="0"/>
              <a:t>In practice, it is often easier to have separate queues for each distinct priority.</a:t>
            </a:r>
          </a:p>
          <a:p>
            <a:pPr algn="just"/>
            <a:r>
              <a:rPr lang="en-US" altLang="en-US" sz="2800" dirty="0"/>
              <a:t>Priority scheduling simply schedules the process in the highest-priority queue.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xmlns="" id="{BA2D33B9-5D6A-48BD-BC85-C1B098FA91BE}"/>
              </a:ext>
            </a:extLst>
          </p:cNvPr>
          <p:cNvSpPr>
            <a:spLocks noGrp="1"/>
          </p:cNvSpPr>
          <p:nvPr>
            <p:ph type="title"/>
          </p:nvPr>
        </p:nvSpPr>
        <p:spPr>
          <a:xfrm>
            <a:off x="457200" y="79988"/>
            <a:ext cx="8229600" cy="576262"/>
          </a:xfrm>
        </p:spPr>
        <p:txBody>
          <a:bodyPr>
            <a:noAutofit/>
          </a:bodyPr>
          <a:lstStyle/>
          <a:p>
            <a:pPr algn="ctr"/>
            <a:r>
              <a:rPr lang="en-US" altLang="en-US" sz="4000" dirty="0"/>
              <a:t>Introduction</a:t>
            </a:r>
          </a:p>
        </p:txBody>
      </p:sp>
      <p:sp>
        <p:nvSpPr>
          <p:cNvPr id="9218" name="Content Placeholder 2">
            <a:extLst>
              <a:ext uri="{FF2B5EF4-FFF2-40B4-BE49-F238E27FC236}">
                <a16:creationId xmlns:a16="http://schemas.microsoft.com/office/drawing/2014/main" xmlns="" id="{3DAC903C-4247-4B47-AD8D-48C1A580FDF4}"/>
              </a:ext>
            </a:extLst>
          </p:cNvPr>
          <p:cNvSpPr>
            <a:spLocks noGrp="1"/>
          </p:cNvSpPr>
          <p:nvPr>
            <p:ph idx="1"/>
          </p:nvPr>
        </p:nvSpPr>
        <p:spPr>
          <a:xfrm>
            <a:off x="457201" y="656250"/>
            <a:ext cx="8443912" cy="5887425"/>
          </a:xfrm>
        </p:spPr>
        <p:txBody>
          <a:bodyPr>
            <a:noAutofit/>
          </a:bodyPr>
          <a:lstStyle/>
          <a:p>
            <a:pPr algn="just"/>
            <a:r>
              <a:rPr lang="en-US" altLang="en-US" sz="2800" dirty="0"/>
              <a:t>CPU scheduling is the basis of </a:t>
            </a:r>
            <a:r>
              <a:rPr lang="en-US" altLang="en-US" sz="2800" dirty="0" err="1"/>
              <a:t>multiprogrammed</a:t>
            </a:r>
            <a:r>
              <a:rPr lang="en-US" altLang="en-US" sz="2800" dirty="0"/>
              <a:t> operating systems. </a:t>
            </a:r>
          </a:p>
          <a:p>
            <a:pPr algn="just"/>
            <a:r>
              <a:rPr lang="en-US" altLang="en-US" sz="2800" dirty="0"/>
              <a:t>By switching the CPU among processes, the operating system can make the computer more productive. </a:t>
            </a:r>
          </a:p>
          <a:p>
            <a:pPr algn="just"/>
            <a:r>
              <a:rPr lang="en-US" altLang="en-US" sz="2800" dirty="0"/>
              <a:t>In </a:t>
            </a:r>
            <a:r>
              <a:rPr lang="en-US" altLang="en-US" sz="2800" dirty="0" err="1"/>
              <a:t>uni</a:t>
            </a:r>
            <a:r>
              <a:rPr lang="en-US" altLang="en-US" sz="2800" dirty="0"/>
              <a:t>-programming system, time spent waiting for I/O is wasted and CPU is free during this time. </a:t>
            </a:r>
          </a:p>
          <a:p>
            <a:pPr algn="just"/>
            <a:r>
              <a:rPr lang="en-US" altLang="en-US" sz="2800" dirty="0"/>
              <a:t>In multiprogramming systems, one process can use CPU while another is waiting for I/O. </a:t>
            </a:r>
          </a:p>
          <a:p>
            <a:pPr algn="just"/>
            <a:r>
              <a:rPr lang="en-US" altLang="en-US" sz="2800" dirty="0"/>
              <a:t>Several processes are kept in memory at one time. When one process has to wait, OS takes the CPU away from that process and gives the CPU to another process. This pattern continues. </a:t>
            </a:r>
          </a:p>
          <a:p>
            <a:pPr algn="just"/>
            <a:r>
              <a:rPr lang="en-US" altLang="en-US" sz="2800" dirty="0"/>
              <a:t>Every time one process has to wait, another process can take over use of the CPU.</a:t>
            </a:r>
          </a:p>
        </p:txBody>
      </p:sp>
    </p:spTree>
    <p:extLst>
      <p:ext uri="{BB962C8B-B14F-4D97-AF65-F5344CB8AC3E}">
        <p14:creationId xmlns:p14="http://schemas.microsoft.com/office/powerpoint/2010/main" val="13808658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xmlns="" id="{1CD96B60-8A48-434B-B0B3-7D137B28C363}"/>
              </a:ext>
            </a:extLst>
          </p:cNvPr>
          <p:cNvSpPr>
            <a:spLocks noGrp="1" noChangeArrowheads="1"/>
          </p:cNvSpPr>
          <p:nvPr>
            <p:ph type="title"/>
          </p:nvPr>
        </p:nvSpPr>
        <p:spPr>
          <a:xfrm>
            <a:off x="467793" y="71440"/>
            <a:ext cx="8258175" cy="576262"/>
          </a:xfrm>
        </p:spPr>
        <p:txBody>
          <a:bodyPr>
            <a:noAutofit/>
          </a:bodyPr>
          <a:lstStyle/>
          <a:p>
            <a:pPr algn="ctr" eaLnBrk="1" hangingPunct="1"/>
            <a:r>
              <a:rPr lang="en-US" altLang="en-US" sz="4000" dirty="0"/>
              <a:t>Multilevel Queue</a:t>
            </a:r>
          </a:p>
        </p:txBody>
      </p:sp>
      <p:sp>
        <p:nvSpPr>
          <p:cNvPr id="54274" name="Rectangle 3">
            <a:extLst>
              <a:ext uri="{FF2B5EF4-FFF2-40B4-BE49-F238E27FC236}">
                <a16:creationId xmlns:a16="http://schemas.microsoft.com/office/drawing/2014/main" xmlns="" id="{1C367D1A-7DE2-4C9D-8F9F-8D980F3D95B0}"/>
              </a:ext>
            </a:extLst>
          </p:cNvPr>
          <p:cNvSpPr>
            <a:spLocks noGrp="1" noChangeArrowheads="1"/>
          </p:cNvSpPr>
          <p:nvPr>
            <p:ph idx="1"/>
          </p:nvPr>
        </p:nvSpPr>
        <p:spPr>
          <a:xfrm>
            <a:off x="585788" y="647702"/>
            <a:ext cx="8029575" cy="6010273"/>
          </a:xfrm>
        </p:spPr>
        <p:txBody>
          <a:bodyPr>
            <a:normAutofit/>
          </a:bodyPr>
          <a:lstStyle/>
          <a:p>
            <a:pPr algn="just"/>
            <a:r>
              <a:rPr lang="en-US" altLang="en-US" sz="2800" dirty="0"/>
              <a:t>With priority scheduling, have separate queues for each priority.</a:t>
            </a:r>
          </a:p>
          <a:p>
            <a:pPr algn="just"/>
            <a:r>
              <a:rPr lang="en-US" altLang="en-US" sz="2800" dirty="0"/>
              <a:t>Schedule the process in the highest-priority queue!</a:t>
            </a:r>
          </a:p>
        </p:txBody>
      </p:sp>
      <p:pic>
        <p:nvPicPr>
          <p:cNvPr id="54275" name="Picture 1">
            <a:extLst>
              <a:ext uri="{FF2B5EF4-FFF2-40B4-BE49-F238E27FC236}">
                <a16:creationId xmlns:a16="http://schemas.microsoft.com/office/drawing/2014/main" xmlns=""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2151685"/>
            <a:ext cx="4257675" cy="470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0404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xmlns="" id="{6F1CB462-9D7D-4499-AF00-7FB8FBEF7A03}"/>
              </a:ext>
            </a:extLst>
          </p:cNvPr>
          <p:cNvSpPr>
            <a:spLocks noGrp="1"/>
          </p:cNvSpPr>
          <p:nvPr>
            <p:ph type="title"/>
          </p:nvPr>
        </p:nvSpPr>
        <p:spPr>
          <a:xfrm>
            <a:off x="676114" y="100892"/>
            <a:ext cx="7880350" cy="576262"/>
          </a:xfrm>
        </p:spPr>
        <p:txBody>
          <a:bodyPr>
            <a:noAutofit/>
          </a:bodyPr>
          <a:lstStyle/>
          <a:p>
            <a:pPr algn="ctr"/>
            <a:r>
              <a:rPr lang="en-US" altLang="en-US" sz="4000" dirty="0"/>
              <a:t>Multilevel Queue</a:t>
            </a:r>
          </a:p>
        </p:txBody>
      </p:sp>
      <p:sp>
        <p:nvSpPr>
          <p:cNvPr id="56322" name="Content Placeholder 2">
            <a:extLst>
              <a:ext uri="{FF2B5EF4-FFF2-40B4-BE49-F238E27FC236}">
                <a16:creationId xmlns:a16="http://schemas.microsoft.com/office/drawing/2014/main" xmlns="" id="{0F152084-C4F7-4F98-AC9A-7299EF5D225F}"/>
              </a:ext>
            </a:extLst>
          </p:cNvPr>
          <p:cNvSpPr>
            <a:spLocks noGrp="1"/>
          </p:cNvSpPr>
          <p:nvPr>
            <p:ph idx="1"/>
          </p:nvPr>
        </p:nvSpPr>
        <p:spPr>
          <a:xfrm>
            <a:off x="628650" y="677154"/>
            <a:ext cx="7886700" cy="5499809"/>
          </a:xfrm>
        </p:spPr>
        <p:txBody>
          <a:bodyPr>
            <a:normAutofit/>
          </a:bodyPr>
          <a:lstStyle/>
          <a:p>
            <a:r>
              <a:rPr lang="en-US" altLang="en-US" sz="2800" dirty="0"/>
              <a:t>Prioritization based upon process type</a:t>
            </a:r>
          </a:p>
        </p:txBody>
      </p:sp>
      <p:pic>
        <p:nvPicPr>
          <p:cNvPr id="56323" name="Picture 3">
            <a:extLst>
              <a:ext uri="{FF2B5EF4-FFF2-40B4-BE49-F238E27FC236}">
                <a16:creationId xmlns:a16="http://schemas.microsoft.com/office/drawing/2014/main" xmlns=""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7794" y="2135187"/>
            <a:ext cx="7657556" cy="4073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xmlns="" id="{1CD96B60-8A48-434B-B0B3-7D137B28C363}"/>
              </a:ext>
            </a:extLst>
          </p:cNvPr>
          <p:cNvSpPr>
            <a:spLocks noGrp="1" noChangeArrowheads="1"/>
          </p:cNvSpPr>
          <p:nvPr>
            <p:ph type="title"/>
          </p:nvPr>
        </p:nvSpPr>
        <p:spPr>
          <a:xfrm>
            <a:off x="467793" y="42864"/>
            <a:ext cx="8258175" cy="576262"/>
          </a:xfrm>
        </p:spPr>
        <p:txBody>
          <a:bodyPr>
            <a:noAutofit/>
          </a:bodyPr>
          <a:lstStyle/>
          <a:p>
            <a:pPr algn="ctr" eaLnBrk="1" hangingPunct="1"/>
            <a:r>
              <a:rPr lang="en-US" altLang="en-US" sz="4000" dirty="0"/>
              <a:t>Multilevel Queue</a:t>
            </a:r>
          </a:p>
        </p:txBody>
      </p:sp>
      <p:sp>
        <p:nvSpPr>
          <p:cNvPr id="54274" name="Rectangle 3">
            <a:extLst>
              <a:ext uri="{FF2B5EF4-FFF2-40B4-BE49-F238E27FC236}">
                <a16:creationId xmlns:a16="http://schemas.microsoft.com/office/drawing/2014/main" xmlns="" id="{1C367D1A-7DE2-4C9D-8F9F-8D980F3D95B0}"/>
              </a:ext>
            </a:extLst>
          </p:cNvPr>
          <p:cNvSpPr>
            <a:spLocks noGrp="1" noChangeArrowheads="1"/>
          </p:cNvSpPr>
          <p:nvPr>
            <p:ph idx="1"/>
          </p:nvPr>
        </p:nvSpPr>
        <p:spPr>
          <a:xfrm>
            <a:off x="467793" y="600080"/>
            <a:ext cx="8258175" cy="6257920"/>
          </a:xfrm>
        </p:spPr>
        <p:txBody>
          <a:bodyPr>
            <a:normAutofit lnSpcReduction="10000"/>
          </a:bodyPr>
          <a:lstStyle/>
          <a:p>
            <a:pPr algn="just"/>
            <a:r>
              <a:rPr lang="en-US" altLang="en-US" sz="2800" dirty="0"/>
              <a:t>In addition, each queue may have its own scheduling algorithm. </a:t>
            </a:r>
          </a:p>
          <a:p>
            <a:pPr algn="just"/>
            <a:r>
              <a:rPr lang="en-US" altLang="en-US" sz="2800" dirty="0"/>
              <a:t>For example, the foreground queue might be scheduled by an RR algorithm, while the background queue is scheduled by an FCFS algorithm.</a:t>
            </a:r>
          </a:p>
          <a:p>
            <a:pPr algn="just"/>
            <a:r>
              <a:rPr lang="en-US" altLang="en-US" sz="2800" dirty="0"/>
              <a:t>In addition, there must be scheduling among the queues.</a:t>
            </a:r>
          </a:p>
          <a:p>
            <a:pPr algn="just"/>
            <a:r>
              <a:rPr lang="en-US" altLang="en-US" sz="2800" dirty="0"/>
              <a:t>Another possibility is to time-slice among the queues. Here, each queue gets a certain portion of the </a:t>
            </a:r>
            <a:r>
              <a:rPr lang="en-US" altLang="en-US" sz="2800" b="1" dirty="0"/>
              <a:t>CPU time</a:t>
            </a:r>
            <a:r>
              <a:rPr lang="en-US" altLang="en-US" sz="2800" dirty="0"/>
              <a:t>, which it can then schedule among its various processes. </a:t>
            </a:r>
          </a:p>
          <a:p>
            <a:pPr algn="just"/>
            <a:r>
              <a:rPr lang="en-US" altLang="en-US" sz="2800" dirty="0"/>
              <a:t>For example, the foreground queue can be given 80 percent of the CPU time for RR scheduling among its processes, while the background queue receives 20 percent of the CPU to give to its processes on an FCFS basis.</a:t>
            </a:r>
          </a:p>
        </p:txBody>
      </p:sp>
    </p:spTree>
    <p:extLst>
      <p:ext uri="{BB962C8B-B14F-4D97-AF65-F5344CB8AC3E}">
        <p14:creationId xmlns:p14="http://schemas.microsoft.com/office/powerpoint/2010/main" val="11999713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AF43CD99-B0BB-4EB6-B798-512BB1BA6A01}"/>
              </a:ext>
            </a:extLst>
          </p:cNvPr>
          <p:cNvSpPr>
            <a:spLocks noGrp="1" noChangeArrowheads="1"/>
          </p:cNvSpPr>
          <p:nvPr>
            <p:ph type="title"/>
          </p:nvPr>
        </p:nvSpPr>
        <p:spPr>
          <a:xfrm>
            <a:off x="660400" y="81822"/>
            <a:ext cx="8026400" cy="576262"/>
          </a:xfrm>
        </p:spPr>
        <p:txBody>
          <a:bodyPr>
            <a:noAutofit/>
          </a:bodyPr>
          <a:lstStyle/>
          <a:p>
            <a:pPr algn="ctr" eaLnBrk="1" hangingPunct="1"/>
            <a:r>
              <a:rPr lang="en-US" altLang="en-US" sz="4000" dirty="0"/>
              <a:t>Multilevel Feedback Queue</a:t>
            </a:r>
          </a:p>
        </p:txBody>
      </p:sp>
      <p:sp>
        <p:nvSpPr>
          <p:cNvPr id="57346" name="Rectangle 3">
            <a:extLst>
              <a:ext uri="{FF2B5EF4-FFF2-40B4-BE49-F238E27FC236}">
                <a16:creationId xmlns:a16="http://schemas.microsoft.com/office/drawing/2014/main" xmlns="" id="{ABB3FE17-4C94-4A31-A709-AB137253300C}"/>
              </a:ext>
            </a:extLst>
          </p:cNvPr>
          <p:cNvSpPr>
            <a:spLocks noGrp="1" noChangeArrowheads="1"/>
          </p:cNvSpPr>
          <p:nvPr>
            <p:ph idx="1"/>
          </p:nvPr>
        </p:nvSpPr>
        <p:spPr>
          <a:xfrm>
            <a:off x="660400" y="658084"/>
            <a:ext cx="8026400" cy="5671279"/>
          </a:xfrm>
        </p:spPr>
        <p:txBody>
          <a:bodyPr>
            <a:noAutofit/>
          </a:bodyPr>
          <a:lstStyle/>
          <a:p>
            <a:pPr algn="just"/>
            <a:r>
              <a:rPr lang="en-US" altLang="en-US" sz="2800" dirty="0"/>
              <a:t>Normally, when the multilevel queue scheduling algorithm is used, processes are permanently assigned to a queue when they enter the system. </a:t>
            </a:r>
          </a:p>
          <a:p>
            <a:pPr algn="just"/>
            <a:r>
              <a:rPr lang="en-US" altLang="en-US" sz="2800" dirty="0"/>
              <a:t>For example, processes do not move from one queue to the other, since processes do not change their foreground or background nature. </a:t>
            </a:r>
          </a:p>
          <a:p>
            <a:pPr algn="just"/>
            <a:r>
              <a:rPr lang="en-US" altLang="en-US" sz="2800" dirty="0"/>
              <a:t>The multilevel feedback queue scheduling algorithm, in contrast, allows a process to move between queues.</a:t>
            </a:r>
          </a:p>
          <a:p>
            <a:pPr algn="just"/>
            <a:r>
              <a:rPr lang="en-US" altLang="en-US" sz="2800" dirty="0"/>
              <a:t>The idea is to separate processes according to the characteristics of their CPU bursts. </a:t>
            </a:r>
          </a:p>
          <a:p>
            <a:pPr algn="just"/>
            <a:r>
              <a:rPr lang="en-US" altLang="en-US" sz="2800" dirty="0"/>
              <a:t>If a process uses too much CPU time, it will be moved to a lower-priority queue.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a:extLst>
              <a:ext uri="{FF2B5EF4-FFF2-40B4-BE49-F238E27FC236}">
                <a16:creationId xmlns:a16="http://schemas.microsoft.com/office/drawing/2014/main" xmlns="" id="{613E5F61-646B-48FF-83DC-0216A8F01A46}"/>
              </a:ext>
            </a:extLst>
          </p:cNvPr>
          <p:cNvSpPr>
            <a:spLocks noGrp="1" noChangeArrowheads="1"/>
          </p:cNvSpPr>
          <p:nvPr>
            <p:ph idx="1"/>
          </p:nvPr>
        </p:nvSpPr>
        <p:spPr>
          <a:xfrm>
            <a:off x="257175" y="658084"/>
            <a:ext cx="5291593" cy="6071329"/>
          </a:xfrm>
        </p:spPr>
        <p:txBody>
          <a:bodyPr>
            <a:normAutofit/>
          </a:bodyPr>
          <a:lstStyle/>
          <a:p>
            <a:r>
              <a:rPr lang="en-US" altLang="en-US" sz="2800" dirty="0"/>
              <a:t>Three queues: </a:t>
            </a:r>
          </a:p>
          <a:p>
            <a:pPr lvl="1"/>
            <a:r>
              <a:rPr lang="en-US" altLang="en-US" sz="2100" i="1" dirty="0"/>
              <a:t>Q</a:t>
            </a:r>
            <a:r>
              <a:rPr lang="en-US" altLang="en-US" sz="2100" baseline="-25000" dirty="0"/>
              <a:t>0</a:t>
            </a:r>
            <a:r>
              <a:rPr lang="en-US" altLang="en-US" sz="2100" dirty="0"/>
              <a:t> – RR with time quantum 8 milliseconds</a:t>
            </a:r>
          </a:p>
          <a:p>
            <a:pPr lvl="1"/>
            <a:r>
              <a:rPr lang="en-US" altLang="en-US" sz="2100" i="1" dirty="0"/>
              <a:t>Q</a:t>
            </a:r>
            <a:r>
              <a:rPr lang="en-US" altLang="en-US" sz="2100" baseline="-25000" dirty="0"/>
              <a:t>1</a:t>
            </a:r>
            <a:r>
              <a:rPr lang="en-US" altLang="en-US" sz="2100" dirty="0"/>
              <a:t> – RR time quantum 16 milliseconds</a:t>
            </a:r>
          </a:p>
          <a:p>
            <a:pPr lvl="1"/>
            <a:r>
              <a:rPr lang="en-US" altLang="en-US" sz="2100" i="1" dirty="0"/>
              <a:t>Q</a:t>
            </a:r>
            <a:r>
              <a:rPr lang="en-US" altLang="en-US" sz="2100" baseline="-25000" dirty="0"/>
              <a:t>2</a:t>
            </a:r>
            <a:r>
              <a:rPr lang="en-US" altLang="en-US" sz="2100" dirty="0"/>
              <a:t> – FCFS</a:t>
            </a:r>
          </a:p>
          <a:p>
            <a:r>
              <a:rPr lang="en-US" altLang="en-US" sz="2800" dirty="0"/>
              <a:t>Scheduling</a:t>
            </a:r>
          </a:p>
          <a:p>
            <a:pPr lvl="1"/>
            <a:r>
              <a:rPr lang="en-US" altLang="en-US" sz="2400" dirty="0"/>
              <a:t>A new process enters queue </a:t>
            </a:r>
            <a:r>
              <a:rPr lang="en-US" altLang="en-US" sz="2400" i="1" dirty="0"/>
              <a:t>Q</a:t>
            </a:r>
            <a:r>
              <a:rPr lang="en-US" altLang="en-US" sz="2400" i="1" baseline="-25000" dirty="0"/>
              <a:t>0</a:t>
            </a:r>
            <a:r>
              <a:rPr lang="en-US" altLang="en-US" sz="2400" i="1" dirty="0"/>
              <a:t> </a:t>
            </a:r>
            <a:r>
              <a:rPr lang="en-US" altLang="en-US" sz="2400" dirty="0"/>
              <a:t>which is served</a:t>
            </a:r>
            <a:r>
              <a:rPr lang="en-US" altLang="en-US" sz="2400" i="1" dirty="0"/>
              <a:t> </a:t>
            </a:r>
            <a:r>
              <a:rPr lang="en-US" altLang="en-US" sz="2400" dirty="0"/>
              <a:t>in</a:t>
            </a:r>
            <a:r>
              <a:rPr lang="en-US" altLang="en-US" sz="2400" i="1" dirty="0"/>
              <a:t> </a:t>
            </a:r>
            <a:r>
              <a:rPr lang="en-US" altLang="en-US" sz="2400" dirty="0"/>
              <a:t>RR</a:t>
            </a:r>
          </a:p>
          <a:p>
            <a:pPr lvl="2"/>
            <a:r>
              <a:rPr lang="en-US" altLang="en-US" sz="2000" dirty="0"/>
              <a:t>When it gains CPU, the process receives 8 milliseconds</a:t>
            </a:r>
          </a:p>
          <a:p>
            <a:pPr lvl="2"/>
            <a:r>
              <a:rPr lang="en-US" altLang="en-US" sz="2000" dirty="0"/>
              <a:t>If it does not finish in 8 milliseconds, the process  is moved to queue </a:t>
            </a:r>
            <a:r>
              <a:rPr lang="en-US" altLang="en-US" sz="2000" i="1" dirty="0"/>
              <a:t>Q</a:t>
            </a:r>
            <a:r>
              <a:rPr lang="en-US" altLang="en-US" sz="2000" baseline="-25000" dirty="0"/>
              <a:t>1</a:t>
            </a:r>
            <a:endParaRPr lang="en-US" altLang="en-US" sz="2000" dirty="0"/>
          </a:p>
          <a:p>
            <a:pPr lvl="1"/>
            <a:r>
              <a:rPr lang="en-US" altLang="en-US" sz="2400" dirty="0"/>
              <a:t>At </a:t>
            </a:r>
            <a:r>
              <a:rPr lang="en-US" altLang="en-US" sz="2400" i="1" dirty="0"/>
              <a:t>Q</a:t>
            </a:r>
            <a:r>
              <a:rPr lang="en-US" altLang="en-US" sz="2400" baseline="-25000" dirty="0"/>
              <a:t>1</a:t>
            </a:r>
            <a:r>
              <a:rPr lang="en-US" altLang="en-US" sz="2400" dirty="0"/>
              <a:t> job is again served in RR and receives 16 additional milliseconds</a:t>
            </a:r>
          </a:p>
          <a:p>
            <a:pPr lvl="2"/>
            <a:r>
              <a:rPr lang="en-US" altLang="en-US" sz="2000" dirty="0"/>
              <a:t>If it still does not complete, it is preempted and moved to queue </a:t>
            </a:r>
            <a:r>
              <a:rPr lang="en-US" altLang="en-US" sz="2000" i="1" dirty="0"/>
              <a:t>Q</a:t>
            </a:r>
            <a:r>
              <a:rPr lang="en-US" altLang="en-US" sz="2000" baseline="-25000" dirty="0"/>
              <a:t>2</a:t>
            </a:r>
            <a:endParaRPr lang="en-US" altLang="en-US" sz="2000" dirty="0"/>
          </a:p>
        </p:txBody>
      </p:sp>
      <p:pic>
        <p:nvPicPr>
          <p:cNvPr id="59395" name="Picture 1">
            <a:extLst>
              <a:ext uri="{FF2B5EF4-FFF2-40B4-BE49-F238E27FC236}">
                <a16:creationId xmlns:a16="http://schemas.microsoft.com/office/drawing/2014/main" xmlns=""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8737" y="1700213"/>
            <a:ext cx="3817611"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xmlns="" id="{AF43CD99-B0BB-4EB6-B798-512BB1BA6A01}"/>
              </a:ext>
            </a:extLst>
          </p:cNvPr>
          <p:cNvSpPr>
            <a:spLocks noGrp="1" noChangeArrowheads="1"/>
          </p:cNvSpPr>
          <p:nvPr>
            <p:ph type="title"/>
          </p:nvPr>
        </p:nvSpPr>
        <p:spPr>
          <a:xfrm>
            <a:off x="660400" y="81822"/>
            <a:ext cx="8026400" cy="576262"/>
          </a:xfrm>
        </p:spPr>
        <p:txBody>
          <a:bodyPr>
            <a:noAutofit/>
          </a:bodyPr>
          <a:lstStyle/>
          <a:p>
            <a:pPr algn="ctr" eaLnBrk="1" hangingPunct="1"/>
            <a:r>
              <a:rPr lang="en-US" altLang="en-US" sz="4000" dirty="0"/>
              <a:t>Multilevel Feedback Queue</a:t>
            </a:r>
          </a:p>
        </p:txBody>
      </p:sp>
    </p:spTree>
    <p:extLst>
      <p:ext uri="{BB962C8B-B14F-4D97-AF65-F5344CB8AC3E}">
        <p14:creationId xmlns:p14="http://schemas.microsoft.com/office/powerpoint/2010/main" val="33584638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AF43CD99-B0BB-4EB6-B798-512BB1BA6A01}"/>
              </a:ext>
            </a:extLst>
          </p:cNvPr>
          <p:cNvSpPr>
            <a:spLocks noGrp="1" noChangeArrowheads="1"/>
          </p:cNvSpPr>
          <p:nvPr>
            <p:ph type="title"/>
          </p:nvPr>
        </p:nvSpPr>
        <p:spPr>
          <a:xfrm>
            <a:off x="660400" y="81822"/>
            <a:ext cx="8026400" cy="576262"/>
          </a:xfrm>
        </p:spPr>
        <p:txBody>
          <a:bodyPr>
            <a:noAutofit/>
          </a:bodyPr>
          <a:lstStyle/>
          <a:p>
            <a:pPr algn="ctr" eaLnBrk="1" hangingPunct="1"/>
            <a:r>
              <a:rPr lang="en-US" altLang="en-US" sz="4000" dirty="0"/>
              <a:t>Multilevel Feedback Queue</a:t>
            </a:r>
          </a:p>
        </p:txBody>
      </p:sp>
      <p:sp>
        <p:nvSpPr>
          <p:cNvPr id="57346" name="Rectangle 3">
            <a:extLst>
              <a:ext uri="{FF2B5EF4-FFF2-40B4-BE49-F238E27FC236}">
                <a16:creationId xmlns:a16="http://schemas.microsoft.com/office/drawing/2014/main" xmlns="" id="{ABB3FE17-4C94-4A31-A709-AB137253300C}"/>
              </a:ext>
            </a:extLst>
          </p:cNvPr>
          <p:cNvSpPr>
            <a:spLocks noGrp="1" noChangeArrowheads="1"/>
          </p:cNvSpPr>
          <p:nvPr>
            <p:ph idx="1"/>
          </p:nvPr>
        </p:nvSpPr>
        <p:spPr>
          <a:xfrm>
            <a:off x="660400" y="658084"/>
            <a:ext cx="8026400" cy="5671279"/>
          </a:xfrm>
        </p:spPr>
        <p:txBody>
          <a:bodyPr>
            <a:noAutofit/>
          </a:bodyPr>
          <a:lstStyle/>
          <a:p>
            <a:pPr algn="just"/>
            <a:r>
              <a:rPr lang="en-US" altLang="en-US" sz="2800" dirty="0"/>
              <a:t>Multilevel-feedback-queue scheduler defined by the following parameters:</a:t>
            </a:r>
          </a:p>
          <a:p>
            <a:pPr lvl="1" algn="just"/>
            <a:r>
              <a:rPr lang="en-US" altLang="en-US" sz="2400" dirty="0"/>
              <a:t>Number of queues.</a:t>
            </a:r>
          </a:p>
          <a:p>
            <a:pPr lvl="1" algn="just"/>
            <a:r>
              <a:rPr lang="en-US" altLang="en-US" sz="2400" dirty="0"/>
              <a:t>Scheduling algorithms for each queue.</a:t>
            </a:r>
          </a:p>
          <a:p>
            <a:pPr lvl="1" algn="just"/>
            <a:r>
              <a:rPr lang="en-US" altLang="en-US" sz="2400" dirty="0"/>
              <a:t>Method used to determine when to </a:t>
            </a:r>
            <a:r>
              <a:rPr lang="en-US" altLang="en-US" sz="2400" b="1" dirty="0"/>
              <a:t>upgrade</a:t>
            </a:r>
            <a:r>
              <a:rPr lang="en-US" altLang="en-US" sz="2400" dirty="0"/>
              <a:t> a process.</a:t>
            </a:r>
          </a:p>
          <a:p>
            <a:pPr lvl="1" algn="just"/>
            <a:r>
              <a:rPr lang="en-US" altLang="en-US" sz="2400" dirty="0"/>
              <a:t>Method used to determine when to </a:t>
            </a:r>
            <a:r>
              <a:rPr lang="en-US" altLang="en-US" sz="2400" b="1" dirty="0"/>
              <a:t>demote</a:t>
            </a:r>
            <a:r>
              <a:rPr lang="en-US" altLang="en-US" sz="2400" dirty="0"/>
              <a:t> a process.</a:t>
            </a:r>
          </a:p>
          <a:p>
            <a:pPr lvl="1" algn="just"/>
            <a:r>
              <a:rPr lang="en-US" altLang="en-US" sz="2400" dirty="0"/>
              <a:t>Method used to determine which queue a process will enter when that process needs service.</a:t>
            </a:r>
          </a:p>
          <a:p>
            <a:pPr algn="just"/>
            <a:r>
              <a:rPr lang="en-US" altLang="en-US" sz="2800" dirty="0"/>
              <a:t>Aging can be implemented using multilevel feedback queue</a:t>
            </a:r>
          </a:p>
        </p:txBody>
      </p:sp>
    </p:spTree>
    <p:extLst>
      <p:ext uri="{BB962C8B-B14F-4D97-AF65-F5344CB8AC3E}">
        <p14:creationId xmlns:p14="http://schemas.microsoft.com/office/powerpoint/2010/main" val="5566888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AF43CD99-B0BB-4EB6-B798-512BB1BA6A01}"/>
              </a:ext>
            </a:extLst>
          </p:cNvPr>
          <p:cNvSpPr>
            <a:spLocks noGrp="1" noChangeArrowheads="1"/>
          </p:cNvSpPr>
          <p:nvPr>
            <p:ph type="title"/>
          </p:nvPr>
        </p:nvSpPr>
        <p:spPr>
          <a:xfrm>
            <a:off x="660400" y="81822"/>
            <a:ext cx="8026400" cy="576262"/>
          </a:xfrm>
        </p:spPr>
        <p:txBody>
          <a:bodyPr>
            <a:noAutofit/>
          </a:bodyPr>
          <a:lstStyle/>
          <a:p>
            <a:pPr algn="ctr" eaLnBrk="1" hangingPunct="1"/>
            <a:r>
              <a:rPr lang="en-US" altLang="en-US" sz="4000" dirty="0"/>
              <a:t>System calls</a:t>
            </a:r>
          </a:p>
        </p:txBody>
      </p:sp>
      <p:sp>
        <p:nvSpPr>
          <p:cNvPr id="57346" name="Rectangle 3">
            <a:extLst>
              <a:ext uri="{FF2B5EF4-FFF2-40B4-BE49-F238E27FC236}">
                <a16:creationId xmlns:a16="http://schemas.microsoft.com/office/drawing/2014/main" xmlns="" id="{ABB3FE17-4C94-4A31-A709-AB137253300C}"/>
              </a:ext>
            </a:extLst>
          </p:cNvPr>
          <p:cNvSpPr>
            <a:spLocks noGrp="1" noChangeArrowheads="1"/>
          </p:cNvSpPr>
          <p:nvPr>
            <p:ph idx="1"/>
          </p:nvPr>
        </p:nvSpPr>
        <p:spPr>
          <a:xfrm>
            <a:off x="660400" y="658084"/>
            <a:ext cx="8026400" cy="6118094"/>
          </a:xfrm>
        </p:spPr>
        <p:txBody>
          <a:bodyPr>
            <a:noAutofit/>
          </a:bodyPr>
          <a:lstStyle/>
          <a:p>
            <a:pPr algn="just"/>
            <a:r>
              <a:rPr lang="en-US" altLang="en-US" sz="2800" dirty="0"/>
              <a:t>A process can retrieve and change its nice value with the nice function. </a:t>
            </a:r>
          </a:p>
          <a:p>
            <a:pPr algn="just"/>
            <a:r>
              <a:rPr lang="en-US" altLang="en-US" sz="2400" dirty="0">
                <a:latin typeface="Courier New" panose="02070309020205020404" pitchFamily="49" charset="0"/>
                <a:cs typeface="Courier New" panose="02070309020205020404" pitchFamily="49" charset="0"/>
              </a:rPr>
              <a:t>nice(), </a:t>
            </a:r>
            <a:r>
              <a:rPr lang="en-US" altLang="en-US" sz="2800" dirty="0"/>
              <a:t>a process can affect only its own nice value; it can’t affect the nice value of any other process.</a:t>
            </a:r>
          </a:p>
          <a:p>
            <a:pPr marL="0" indent="0" algn="ctr">
              <a:buNone/>
            </a:pPr>
            <a:r>
              <a:rPr lang="en-US" altLang="en-US" sz="2400" dirty="0">
                <a:latin typeface="Courier New" panose="02070309020205020404" pitchFamily="49" charset="0"/>
                <a:cs typeface="Courier New" panose="02070309020205020404" pitchFamily="49" charset="0"/>
              </a:rPr>
              <a:t>int nice(int </a:t>
            </a:r>
            <a:r>
              <a:rPr lang="en-US" altLang="en-US" sz="2400" dirty="0" err="1">
                <a:latin typeface="Courier New" panose="02070309020205020404" pitchFamily="49" charset="0"/>
                <a:cs typeface="Courier New" panose="02070309020205020404" pitchFamily="49" charset="0"/>
              </a:rPr>
              <a:t>incr</a:t>
            </a:r>
            <a:r>
              <a:rPr lang="en-US" altLang="en-US" sz="2400" dirty="0">
                <a:latin typeface="Courier New" panose="02070309020205020404" pitchFamily="49" charset="0"/>
                <a:cs typeface="Courier New" panose="02070309020205020404" pitchFamily="49" charset="0"/>
              </a:rPr>
              <a:t>);</a:t>
            </a:r>
          </a:p>
          <a:p>
            <a:pPr algn="just"/>
            <a:r>
              <a:rPr lang="en-US" altLang="en-US" sz="2800" dirty="0"/>
              <a:t>A process' nice value is a non-negative number.</a:t>
            </a:r>
          </a:p>
          <a:p>
            <a:pPr algn="just"/>
            <a:r>
              <a:rPr lang="en-US" altLang="en-US" sz="2800" dirty="0"/>
              <a:t>The </a:t>
            </a:r>
            <a:r>
              <a:rPr lang="en-US" altLang="en-US" sz="2400" dirty="0" err="1">
                <a:latin typeface="Courier New" panose="02070309020205020404" pitchFamily="49" charset="0"/>
                <a:cs typeface="Courier New" panose="02070309020205020404" pitchFamily="49" charset="0"/>
              </a:rPr>
              <a:t>incr</a:t>
            </a:r>
            <a:r>
              <a:rPr lang="en-US" altLang="en-US" sz="2800" dirty="0"/>
              <a:t> argument is added to the nice value of the calling process. </a:t>
            </a:r>
          </a:p>
          <a:p>
            <a:pPr algn="just"/>
            <a:r>
              <a:rPr lang="en-US" altLang="en-US" sz="2800" dirty="0"/>
              <a:t>If </a:t>
            </a:r>
            <a:r>
              <a:rPr lang="en-US" altLang="en-US" sz="2400" dirty="0" err="1">
                <a:latin typeface="Courier New" panose="02070309020205020404" pitchFamily="49" charset="0"/>
                <a:cs typeface="Courier New" panose="02070309020205020404" pitchFamily="49" charset="0"/>
              </a:rPr>
              <a:t>incr</a:t>
            </a:r>
            <a:r>
              <a:rPr lang="en-US" altLang="en-US" sz="2800" dirty="0"/>
              <a:t> is too large, the system silently reduces it to the maximum legal value. </a:t>
            </a:r>
          </a:p>
          <a:p>
            <a:pPr algn="just"/>
            <a:r>
              <a:rPr lang="en-US" altLang="en-US" sz="2800" dirty="0"/>
              <a:t>Similarly, if </a:t>
            </a:r>
            <a:r>
              <a:rPr lang="en-US" altLang="en-US" sz="2400" dirty="0" err="1">
                <a:latin typeface="Courier New" panose="02070309020205020404" pitchFamily="49" charset="0"/>
                <a:cs typeface="Courier New" panose="02070309020205020404" pitchFamily="49" charset="0"/>
              </a:rPr>
              <a:t>incr</a:t>
            </a:r>
            <a:r>
              <a:rPr lang="en-US" altLang="en-US" sz="2800" dirty="0"/>
              <a:t> is too small, the system silently increases it to the minimum legal value.</a:t>
            </a:r>
          </a:p>
        </p:txBody>
      </p:sp>
    </p:spTree>
    <p:extLst>
      <p:ext uri="{BB962C8B-B14F-4D97-AF65-F5344CB8AC3E}">
        <p14:creationId xmlns:p14="http://schemas.microsoft.com/office/powerpoint/2010/main" val="596823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AF43CD99-B0BB-4EB6-B798-512BB1BA6A01}"/>
              </a:ext>
            </a:extLst>
          </p:cNvPr>
          <p:cNvSpPr>
            <a:spLocks noGrp="1" noChangeArrowheads="1"/>
          </p:cNvSpPr>
          <p:nvPr>
            <p:ph type="title"/>
          </p:nvPr>
        </p:nvSpPr>
        <p:spPr>
          <a:xfrm>
            <a:off x="660400" y="81822"/>
            <a:ext cx="8026400" cy="576262"/>
          </a:xfrm>
        </p:spPr>
        <p:txBody>
          <a:bodyPr>
            <a:noAutofit/>
          </a:bodyPr>
          <a:lstStyle/>
          <a:p>
            <a:pPr algn="ctr" eaLnBrk="1" hangingPunct="1"/>
            <a:r>
              <a:rPr lang="en-US" altLang="en-US" sz="4000" dirty="0"/>
              <a:t>System calls</a:t>
            </a:r>
          </a:p>
        </p:txBody>
      </p:sp>
      <p:sp>
        <p:nvSpPr>
          <p:cNvPr id="57346" name="Rectangle 3">
            <a:extLst>
              <a:ext uri="{FF2B5EF4-FFF2-40B4-BE49-F238E27FC236}">
                <a16:creationId xmlns:a16="http://schemas.microsoft.com/office/drawing/2014/main" xmlns="" id="{ABB3FE17-4C94-4A31-A709-AB137253300C}"/>
              </a:ext>
            </a:extLst>
          </p:cNvPr>
          <p:cNvSpPr>
            <a:spLocks noGrp="1" noChangeArrowheads="1"/>
          </p:cNvSpPr>
          <p:nvPr>
            <p:ph idx="1"/>
          </p:nvPr>
        </p:nvSpPr>
        <p:spPr>
          <a:xfrm>
            <a:off x="660400" y="658084"/>
            <a:ext cx="8026400" cy="6118094"/>
          </a:xfrm>
        </p:spPr>
        <p:txBody>
          <a:bodyPr>
            <a:noAutofit/>
          </a:bodyPr>
          <a:lstStyle/>
          <a:p>
            <a:pPr algn="just"/>
            <a:r>
              <a:rPr lang="en-US" sz="2800" dirty="0"/>
              <a:t>Calling the </a:t>
            </a:r>
            <a:r>
              <a:rPr lang="en-US" sz="2400" dirty="0">
                <a:latin typeface="Courier New" panose="02070309020205020404" pitchFamily="49" charset="0"/>
                <a:cs typeface="Courier New" panose="02070309020205020404" pitchFamily="49" charset="0"/>
              </a:rPr>
              <a:t>nice()</a:t>
            </a:r>
            <a:r>
              <a:rPr lang="en-US" sz="2800" dirty="0"/>
              <a:t> function has no effect on the priority of processes or threads with policy </a:t>
            </a:r>
            <a:r>
              <a:rPr lang="en-US" sz="2400" dirty="0">
                <a:latin typeface="Courier New" panose="02070309020205020404" pitchFamily="49" charset="0"/>
                <a:cs typeface="Courier New" panose="02070309020205020404" pitchFamily="49" charset="0"/>
              </a:rPr>
              <a:t>SCHED_FIFO </a:t>
            </a:r>
            <a:r>
              <a:rPr lang="en-US" sz="2800" dirty="0"/>
              <a:t>or </a:t>
            </a:r>
            <a:r>
              <a:rPr lang="en-US" sz="2400" dirty="0">
                <a:latin typeface="Courier New" panose="02070309020205020404" pitchFamily="49" charset="0"/>
                <a:cs typeface="Courier New" panose="02070309020205020404" pitchFamily="49" charset="0"/>
              </a:rPr>
              <a:t>SCHED_RR</a:t>
            </a:r>
            <a:r>
              <a:rPr lang="en-US" sz="2800" dirty="0"/>
              <a:t>.</a:t>
            </a:r>
          </a:p>
          <a:p>
            <a:pPr algn="just"/>
            <a:r>
              <a:rPr lang="en-US" altLang="en-US" sz="2800" dirty="0"/>
              <a:t>Upon successful completion, nice() returns the new nice value minus {NZERO}. Otherwise, -1 is returned.</a:t>
            </a:r>
          </a:p>
          <a:p>
            <a:pPr algn="just"/>
            <a:r>
              <a:rPr lang="en-US" altLang="en-US" sz="2800" dirty="0"/>
              <a:t>The nice() function will fail if:  The </a:t>
            </a:r>
            <a:r>
              <a:rPr lang="en-US" altLang="en-US" sz="2400" dirty="0" err="1">
                <a:latin typeface="Courier New" panose="02070309020205020404" pitchFamily="49" charset="0"/>
                <a:cs typeface="Courier New" panose="02070309020205020404" pitchFamily="49" charset="0"/>
              </a:rPr>
              <a:t>incr</a:t>
            </a:r>
            <a:r>
              <a:rPr lang="en-US" altLang="en-US" sz="2800" dirty="0"/>
              <a:t> argument is negative and the calling process does not have appropriate privileges.</a:t>
            </a:r>
          </a:p>
        </p:txBody>
      </p:sp>
    </p:spTree>
    <p:extLst>
      <p:ext uri="{BB962C8B-B14F-4D97-AF65-F5344CB8AC3E}">
        <p14:creationId xmlns:p14="http://schemas.microsoft.com/office/powerpoint/2010/main" val="29706016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AF43CD99-B0BB-4EB6-B798-512BB1BA6A01}"/>
              </a:ext>
            </a:extLst>
          </p:cNvPr>
          <p:cNvSpPr>
            <a:spLocks noGrp="1" noChangeArrowheads="1"/>
          </p:cNvSpPr>
          <p:nvPr>
            <p:ph type="title"/>
          </p:nvPr>
        </p:nvSpPr>
        <p:spPr>
          <a:xfrm>
            <a:off x="660400" y="81822"/>
            <a:ext cx="8026400" cy="576262"/>
          </a:xfrm>
        </p:spPr>
        <p:txBody>
          <a:bodyPr>
            <a:noAutofit/>
          </a:bodyPr>
          <a:lstStyle/>
          <a:p>
            <a:pPr algn="ctr" eaLnBrk="1" hangingPunct="1"/>
            <a:r>
              <a:rPr lang="en-US" altLang="en-US" sz="4000" dirty="0"/>
              <a:t>System calls</a:t>
            </a:r>
          </a:p>
        </p:txBody>
      </p:sp>
      <p:sp>
        <p:nvSpPr>
          <p:cNvPr id="57346" name="Rectangle 3">
            <a:extLst>
              <a:ext uri="{FF2B5EF4-FFF2-40B4-BE49-F238E27FC236}">
                <a16:creationId xmlns:a16="http://schemas.microsoft.com/office/drawing/2014/main" xmlns="" id="{ABB3FE17-4C94-4A31-A709-AB137253300C}"/>
              </a:ext>
            </a:extLst>
          </p:cNvPr>
          <p:cNvSpPr>
            <a:spLocks noGrp="1" noChangeArrowheads="1"/>
          </p:cNvSpPr>
          <p:nvPr>
            <p:ph idx="1"/>
          </p:nvPr>
        </p:nvSpPr>
        <p:spPr>
          <a:xfrm>
            <a:off x="660400" y="658084"/>
            <a:ext cx="8026400" cy="6118094"/>
          </a:xfrm>
        </p:spPr>
        <p:txBody>
          <a:bodyPr>
            <a:noAutofit/>
          </a:bodyPr>
          <a:lstStyle/>
          <a:p>
            <a:pPr marL="0" indent="0" algn="ctr">
              <a:buNone/>
            </a:pPr>
            <a:r>
              <a:rPr lang="en-US" sz="2400" dirty="0">
                <a:latin typeface="Courier New" panose="02070309020205020404" pitchFamily="49" charset="0"/>
                <a:cs typeface="Courier New" panose="02070309020205020404" pitchFamily="49" charset="0"/>
              </a:rPr>
              <a:t>#include &lt;sys/</a:t>
            </a:r>
            <a:r>
              <a:rPr lang="en-US" sz="2400" dirty="0" err="1">
                <a:latin typeface="Courier New" panose="02070309020205020404" pitchFamily="49" charset="0"/>
                <a:cs typeface="Courier New" panose="02070309020205020404" pitchFamily="49" charset="0"/>
              </a:rPr>
              <a:t>resource.h</a:t>
            </a:r>
            <a:r>
              <a:rPr lang="en-US" sz="2400" dirty="0">
                <a:latin typeface="Courier New" panose="02070309020205020404" pitchFamily="49" charset="0"/>
                <a:cs typeface="Courier New" panose="02070309020205020404" pitchFamily="49" charset="0"/>
              </a:rPr>
              <a:t>&gt;</a:t>
            </a:r>
          </a:p>
          <a:p>
            <a:pPr marL="0" indent="0" algn="ctr">
              <a:buNone/>
            </a:pPr>
            <a:r>
              <a:rPr lang="en-US" sz="2400" dirty="0">
                <a:latin typeface="Courier New" panose="02070309020205020404" pitchFamily="49" charset="0"/>
                <a:cs typeface="Courier New" panose="02070309020205020404" pitchFamily="49" charset="0"/>
              </a:rPr>
              <a:t>int </a:t>
            </a:r>
            <a:r>
              <a:rPr lang="en-US" sz="2400" dirty="0" err="1">
                <a:latin typeface="Courier New" panose="02070309020205020404" pitchFamily="49" charset="0"/>
                <a:cs typeface="Courier New" panose="02070309020205020404" pitchFamily="49" charset="0"/>
              </a:rPr>
              <a:t>getpriority</a:t>
            </a:r>
            <a:r>
              <a:rPr lang="en-US" sz="2400" dirty="0">
                <a:latin typeface="Courier New" panose="02070309020205020404" pitchFamily="49" charset="0"/>
                <a:cs typeface="Courier New" panose="02070309020205020404" pitchFamily="49" charset="0"/>
              </a:rPr>
              <a:t>(int which, </a:t>
            </a:r>
            <a:r>
              <a:rPr lang="en-US" sz="2400" dirty="0" err="1">
                <a:latin typeface="Courier New" panose="02070309020205020404" pitchFamily="49" charset="0"/>
                <a:cs typeface="Courier New" panose="02070309020205020404" pitchFamily="49" charset="0"/>
              </a:rPr>
              <a:t>id_t</a:t>
            </a:r>
            <a:r>
              <a:rPr lang="en-US" sz="2400" dirty="0">
                <a:latin typeface="Courier New" panose="02070309020205020404" pitchFamily="49" charset="0"/>
                <a:cs typeface="Courier New" panose="02070309020205020404" pitchFamily="49" charset="0"/>
              </a:rPr>
              <a:t> who);</a:t>
            </a:r>
          </a:p>
          <a:p>
            <a:pPr algn="just"/>
            <a:r>
              <a:rPr lang="en-US" altLang="en-US" sz="2800" dirty="0"/>
              <a:t>The </a:t>
            </a:r>
            <a:r>
              <a:rPr lang="en-US" altLang="en-US" sz="2400" dirty="0" err="1">
                <a:latin typeface="Courier New" panose="02070309020205020404" pitchFamily="49" charset="0"/>
                <a:cs typeface="Courier New" panose="02070309020205020404" pitchFamily="49" charset="0"/>
              </a:rPr>
              <a:t>getpriority</a:t>
            </a:r>
            <a:r>
              <a:rPr lang="en-US" altLang="en-US" sz="2800" dirty="0"/>
              <a:t> function can be used to get the nice value for a process.</a:t>
            </a:r>
          </a:p>
          <a:p>
            <a:pPr algn="just"/>
            <a:r>
              <a:rPr lang="en-US" altLang="en-US" sz="2800" dirty="0"/>
              <a:t>The which argument can take on one of three values: </a:t>
            </a:r>
          </a:p>
          <a:p>
            <a:pPr lvl="1" algn="just">
              <a:buFont typeface="Wingdings" panose="05000000000000000000" pitchFamily="2" charset="2"/>
              <a:buChar char="§"/>
            </a:pPr>
            <a:r>
              <a:rPr lang="en-US" altLang="en-US" sz="2400" dirty="0">
                <a:latin typeface="Courier New" panose="02070309020205020404" pitchFamily="49" charset="0"/>
                <a:cs typeface="Courier New" panose="02070309020205020404" pitchFamily="49" charset="0"/>
              </a:rPr>
              <a:t>PRIO_PROCESS </a:t>
            </a:r>
            <a:r>
              <a:rPr lang="en-US" altLang="en-US" sz="2800" dirty="0"/>
              <a:t>to indicate a process, </a:t>
            </a:r>
          </a:p>
          <a:p>
            <a:pPr lvl="1" algn="just">
              <a:buFont typeface="Wingdings" panose="05000000000000000000" pitchFamily="2" charset="2"/>
              <a:buChar char="§"/>
            </a:pPr>
            <a:r>
              <a:rPr lang="en-US" altLang="en-US" sz="2400" dirty="0">
                <a:latin typeface="Courier New" panose="02070309020205020404" pitchFamily="49" charset="0"/>
                <a:cs typeface="Courier New" panose="02070309020205020404" pitchFamily="49" charset="0"/>
              </a:rPr>
              <a:t>PRIO_PGRP </a:t>
            </a:r>
            <a:r>
              <a:rPr lang="en-US" altLang="en-US" sz="2800" dirty="0"/>
              <a:t>to indicate a process group, and </a:t>
            </a:r>
          </a:p>
          <a:p>
            <a:pPr lvl="1" algn="just">
              <a:buFont typeface="Wingdings" panose="05000000000000000000" pitchFamily="2" charset="2"/>
              <a:buChar char="§"/>
            </a:pPr>
            <a:r>
              <a:rPr lang="en-US" altLang="en-US" sz="2400" dirty="0">
                <a:latin typeface="Courier New" panose="02070309020205020404" pitchFamily="49" charset="0"/>
                <a:cs typeface="Courier New" panose="02070309020205020404" pitchFamily="49" charset="0"/>
              </a:rPr>
              <a:t>PRIO_USER </a:t>
            </a:r>
            <a:r>
              <a:rPr lang="en-US" altLang="en-US" sz="2800" dirty="0"/>
              <a:t>to indicate a user ID.</a:t>
            </a:r>
          </a:p>
          <a:p>
            <a:pPr algn="just"/>
            <a:r>
              <a:rPr lang="en-US" altLang="en-US" sz="2800" dirty="0"/>
              <a:t>The </a:t>
            </a:r>
            <a:r>
              <a:rPr lang="en-US" altLang="en-US" sz="2400" dirty="0">
                <a:latin typeface="Courier New" panose="02070309020205020404" pitchFamily="49" charset="0"/>
                <a:cs typeface="Courier New" panose="02070309020205020404" pitchFamily="49" charset="0"/>
              </a:rPr>
              <a:t>which</a:t>
            </a:r>
            <a:r>
              <a:rPr lang="en-US" altLang="en-US" sz="2800" dirty="0"/>
              <a:t> argument controls how the </a:t>
            </a:r>
            <a:r>
              <a:rPr lang="en-US" altLang="en-US" sz="2400" dirty="0">
                <a:latin typeface="Courier New" panose="02070309020205020404" pitchFamily="49" charset="0"/>
                <a:cs typeface="Courier New" panose="02070309020205020404" pitchFamily="49" charset="0"/>
              </a:rPr>
              <a:t>who</a:t>
            </a:r>
            <a:r>
              <a:rPr lang="en-US" altLang="en-US" sz="2800" dirty="0"/>
              <a:t> argument is interpreted and the </a:t>
            </a:r>
            <a:r>
              <a:rPr lang="en-US" altLang="en-US" sz="2400" dirty="0">
                <a:latin typeface="Courier New" panose="02070309020205020404" pitchFamily="49" charset="0"/>
                <a:cs typeface="Courier New" panose="02070309020205020404" pitchFamily="49" charset="0"/>
              </a:rPr>
              <a:t>who</a:t>
            </a:r>
            <a:r>
              <a:rPr lang="en-US" altLang="en-US" sz="2800" dirty="0"/>
              <a:t> argument selects the process or processes of interest. </a:t>
            </a:r>
          </a:p>
          <a:p>
            <a:pPr algn="just"/>
            <a:r>
              <a:rPr lang="en-US" altLang="en-US" sz="2800" dirty="0"/>
              <a:t>If the </a:t>
            </a:r>
            <a:r>
              <a:rPr lang="en-US" altLang="en-US" sz="2400" dirty="0">
                <a:latin typeface="Courier New" panose="02070309020205020404" pitchFamily="49" charset="0"/>
                <a:cs typeface="Courier New" panose="02070309020205020404" pitchFamily="49" charset="0"/>
              </a:rPr>
              <a:t>who</a:t>
            </a:r>
            <a:r>
              <a:rPr lang="en-US" altLang="en-US" sz="2800" dirty="0"/>
              <a:t> argument is 0, then it indicates the calling process, process group, or user</a:t>
            </a:r>
          </a:p>
        </p:txBody>
      </p:sp>
    </p:spTree>
    <p:extLst>
      <p:ext uri="{BB962C8B-B14F-4D97-AF65-F5344CB8AC3E}">
        <p14:creationId xmlns:p14="http://schemas.microsoft.com/office/powerpoint/2010/main" val="3717171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AF43CD99-B0BB-4EB6-B798-512BB1BA6A01}"/>
              </a:ext>
            </a:extLst>
          </p:cNvPr>
          <p:cNvSpPr>
            <a:spLocks noGrp="1" noChangeArrowheads="1"/>
          </p:cNvSpPr>
          <p:nvPr>
            <p:ph type="title"/>
          </p:nvPr>
        </p:nvSpPr>
        <p:spPr>
          <a:xfrm>
            <a:off x="660400" y="81822"/>
            <a:ext cx="8026400" cy="576262"/>
          </a:xfrm>
        </p:spPr>
        <p:txBody>
          <a:bodyPr>
            <a:noAutofit/>
          </a:bodyPr>
          <a:lstStyle/>
          <a:p>
            <a:pPr algn="ctr" eaLnBrk="1" hangingPunct="1"/>
            <a:r>
              <a:rPr lang="en-US" altLang="en-US" sz="4000" dirty="0"/>
              <a:t>System calls</a:t>
            </a:r>
          </a:p>
        </p:txBody>
      </p:sp>
      <p:sp>
        <p:nvSpPr>
          <p:cNvPr id="57346" name="Rectangle 3">
            <a:extLst>
              <a:ext uri="{FF2B5EF4-FFF2-40B4-BE49-F238E27FC236}">
                <a16:creationId xmlns:a16="http://schemas.microsoft.com/office/drawing/2014/main" xmlns="" id="{ABB3FE17-4C94-4A31-A709-AB137253300C}"/>
              </a:ext>
            </a:extLst>
          </p:cNvPr>
          <p:cNvSpPr>
            <a:spLocks noGrp="1" noChangeArrowheads="1"/>
          </p:cNvSpPr>
          <p:nvPr>
            <p:ph idx="1"/>
          </p:nvPr>
        </p:nvSpPr>
        <p:spPr>
          <a:xfrm>
            <a:off x="660400" y="658084"/>
            <a:ext cx="8026400" cy="6118094"/>
          </a:xfrm>
        </p:spPr>
        <p:txBody>
          <a:bodyPr>
            <a:noAutofit/>
          </a:bodyPr>
          <a:lstStyle/>
          <a:p>
            <a:pPr marL="0" indent="0" algn="ctr">
              <a:buNone/>
            </a:pPr>
            <a:r>
              <a:rPr lang="en-US" sz="2400" dirty="0">
                <a:latin typeface="Courier New" panose="02070309020205020404" pitchFamily="49" charset="0"/>
                <a:cs typeface="Courier New" panose="02070309020205020404" pitchFamily="49" charset="0"/>
              </a:rPr>
              <a:t>#include &lt;sys/</a:t>
            </a:r>
            <a:r>
              <a:rPr lang="en-US" sz="2400" dirty="0" err="1">
                <a:latin typeface="Courier New" panose="02070309020205020404" pitchFamily="49" charset="0"/>
                <a:cs typeface="Courier New" panose="02070309020205020404" pitchFamily="49" charset="0"/>
              </a:rPr>
              <a:t>resource.h</a:t>
            </a:r>
            <a:r>
              <a:rPr lang="en-US" sz="2400" dirty="0">
                <a:latin typeface="Courier New" panose="02070309020205020404" pitchFamily="49" charset="0"/>
                <a:cs typeface="Courier New" panose="02070309020205020404" pitchFamily="49" charset="0"/>
              </a:rPr>
              <a:t>&gt;</a:t>
            </a:r>
          </a:p>
          <a:p>
            <a:pPr marL="0" indent="0" algn="ctr">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setpriority</a:t>
            </a:r>
            <a:r>
              <a:rPr lang="en-US" dirty="0">
                <a:latin typeface="Courier New" panose="02070309020205020404" pitchFamily="49" charset="0"/>
                <a:cs typeface="Courier New" panose="02070309020205020404" pitchFamily="49" charset="0"/>
              </a:rPr>
              <a:t>(int which, </a:t>
            </a:r>
            <a:r>
              <a:rPr lang="en-US" dirty="0" err="1">
                <a:latin typeface="Courier New" panose="02070309020205020404" pitchFamily="49" charset="0"/>
                <a:cs typeface="Courier New" panose="02070309020205020404" pitchFamily="49" charset="0"/>
              </a:rPr>
              <a:t>id_t</a:t>
            </a:r>
            <a:r>
              <a:rPr lang="en-US" dirty="0">
                <a:latin typeface="Courier New" panose="02070309020205020404" pitchFamily="49" charset="0"/>
                <a:cs typeface="Courier New" panose="02070309020205020404" pitchFamily="49" charset="0"/>
              </a:rPr>
              <a:t> who, int value);</a:t>
            </a:r>
          </a:p>
          <a:p>
            <a:pPr algn="just"/>
            <a:r>
              <a:rPr lang="en-US" altLang="en-US" sz="2800"/>
              <a:t>The value is </a:t>
            </a:r>
            <a:r>
              <a:rPr lang="en-US" altLang="en-US" sz="2800" dirty="0"/>
              <a:t>added to NZERO and this becomes the new nice value.</a:t>
            </a:r>
          </a:p>
        </p:txBody>
      </p:sp>
    </p:spTree>
    <p:extLst>
      <p:ext uri="{BB962C8B-B14F-4D97-AF65-F5344CB8AC3E}">
        <p14:creationId xmlns:p14="http://schemas.microsoft.com/office/powerpoint/2010/main" val="184737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1EB4A270-3C01-4E70-B6CB-FA456BBCDA90}"/>
              </a:ext>
            </a:extLst>
          </p:cNvPr>
          <p:cNvSpPr>
            <a:spLocks noGrp="1" noChangeArrowheads="1"/>
          </p:cNvSpPr>
          <p:nvPr>
            <p:ph type="title"/>
          </p:nvPr>
        </p:nvSpPr>
        <p:spPr>
          <a:xfrm>
            <a:off x="838200" y="58154"/>
            <a:ext cx="7848600" cy="576262"/>
          </a:xfrm>
        </p:spPr>
        <p:txBody>
          <a:bodyPr>
            <a:noAutofit/>
          </a:bodyPr>
          <a:lstStyle/>
          <a:p>
            <a:pPr algn="ctr" eaLnBrk="1" hangingPunct="1"/>
            <a:r>
              <a:rPr lang="en-US" altLang="en-US" sz="4000" dirty="0"/>
              <a:t>CPU Scheduler</a:t>
            </a:r>
          </a:p>
        </p:txBody>
      </p:sp>
      <p:sp>
        <p:nvSpPr>
          <p:cNvPr id="27651" name="Rectangle 3">
            <a:extLst>
              <a:ext uri="{FF2B5EF4-FFF2-40B4-BE49-F238E27FC236}">
                <a16:creationId xmlns:a16="http://schemas.microsoft.com/office/drawing/2014/main" xmlns="" id="{6B795676-7DD0-4F16-8B81-4EFFF754D531}"/>
              </a:ext>
            </a:extLst>
          </p:cNvPr>
          <p:cNvSpPr>
            <a:spLocks noGrp="1" noChangeArrowheads="1"/>
          </p:cNvSpPr>
          <p:nvPr>
            <p:ph idx="1"/>
          </p:nvPr>
        </p:nvSpPr>
        <p:spPr>
          <a:xfrm>
            <a:off x="614364" y="634416"/>
            <a:ext cx="8201024" cy="6023559"/>
          </a:xfrm>
        </p:spPr>
        <p:txBody>
          <a:bodyPr>
            <a:noAutofit/>
          </a:bodyPr>
          <a:lstStyle/>
          <a:p>
            <a:pPr algn="just">
              <a:defRPr/>
            </a:pPr>
            <a:r>
              <a:rPr lang="en-US" sz="2800" dirty="0"/>
              <a:t>Whenever the CPU becomes idle, OS must select one of the processes in the ready queue to be executed. </a:t>
            </a:r>
          </a:p>
          <a:p>
            <a:pPr algn="just">
              <a:defRPr/>
            </a:pPr>
            <a:r>
              <a:rPr lang="en-US" sz="2800" dirty="0"/>
              <a:t>The selection process is carried out by the CPU scheduler.</a:t>
            </a:r>
          </a:p>
          <a:p>
            <a:pPr algn="just">
              <a:defRPr/>
            </a:pPr>
            <a:r>
              <a:rPr lang="en-US" sz="2800" dirty="0"/>
              <a:t>The CPU scheduler selects from among the processes in ready queue, and allocates a CPU core to one of them.</a:t>
            </a:r>
          </a:p>
          <a:p>
            <a:pPr algn="just">
              <a:defRPr/>
            </a:pPr>
            <a:r>
              <a:rPr lang="en-US" sz="2800" dirty="0"/>
              <a:t>Ready queue is not necessarily a first-in, first-out (FIFO) queue. E.g. FIFO queue, a priority queue, a tree, or simply an unordered linked list.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1EB4A270-3C01-4E70-B6CB-FA456BBCDA90}"/>
              </a:ext>
            </a:extLst>
          </p:cNvPr>
          <p:cNvSpPr>
            <a:spLocks noGrp="1" noChangeArrowheads="1"/>
          </p:cNvSpPr>
          <p:nvPr>
            <p:ph type="title"/>
          </p:nvPr>
        </p:nvSpPr>
        <p:spPr>
          <a:xfrm>
            <a:off x="0" y="109934"/>
            <a:ext cx="8913927" cy="576262"/>
          </a:xfrm>
        </p:spPr>
        <p:txBody>
          <a:bodyPr>
            <a:noAutofit/>
          </a:bodyPr>
          <a:lstStyle/>
          <a:p>
            <a:pPr algn="ctr" eaLnBrk="1" hangingPunct="1"/>
            <a:r>
              <a:rPr lang="en-US" altLang="en-US" sz="4000" dirty="0"/>
              <a:t>Preemptive &amp; </a:t>
            </a:r>
            <a:r>
              <a:rPr lang="en-US" altLang="en-US" sz="4000" dirty="0" err="1"/>
              <a:t>Nonpreemptive</a:t>
            </a:r>
            <a:r>
              <a:rPr lang="en-US" altLang="en-US" sz="4000" dirty="0"/>
              <a:t> Scheduling</a:t>
            </a:r>
          </a:p>
        </p:txBody>
      </p:sp>
      <p:sp>
        <p:nvSpPr>
          <p:cNvPr id="27651" name="Rectangle 3">
            <a:extLst>
              <a:ext uri="{FF2B5EF4-FFF2-40B4-BE49-F238E27FC236}">
                <a16:creationId xmlns:a16="http://schemas.microsoft.com/office/drawing/2014/main" xmlns="" id="{6B795676-7DD0-4F16-8B81-4EFFF754D531}"/>
              </a:ext>
            </a:extLst>
          </p:cNvPr>
          <p:cNvSpPr>
            <a:spLocks noGrp="1" noChangeArrowheads="1"/>
          </p:cNvSpPr>
          <p:nvPr>
            <p:ph idx="1"/>
          </p:nvPr>
        </p:nvSpPr>
        <p:spPr>
          <a:xfrm>
            <a:off x="614362" y="743348"/>
            <a:ext cx="7972425" cy="5714602"/>
          </a:xfrm>
        </p:spPr>
        <p:txBody>
          <a:bodyPr>
            <a:normAutofit/>
          </a:bodyPr>
          <a:lstStyle/>
          <a:p>
            <a:pPr algn="just">
              <a:defRPr/>
            </a:pPr>
            <a:r>
              <a:rPr lang="en-US" sz="2800" dirty="0"/>
              <a:t>CPU scheduling decisions may take place when a process:</a:t>
            </a:r>
          </a:p>
          <a:p>
            <a:pPr marL="971435" lvl="1" indent="-514350" algn="just">
              <a:buFont typeface="+mj-lt"/>
              <a:buAutoNum type="arabicParenR"/>
              <a:defRPr/>
            </a:pPr>
            <a:r>
              <a:rPr lang="en-US" sz="2800" dirty="0"/>
              <a:t>Switches from running to waiting state</a:t>
            </a:r>
          </a:p>
          <a:p>
            <a:pPr marL="971435" lvl="1" indent="-514350" algn="just">
              <a:buFont typeface="+mj-lt"/>
              <a:buAutoNum type="arabicParenR"/>
              <a:defRPr/>
            </a:pPr>
            <a:r>
              <a:rPr lang="en-US" sz="2800" dirty="0"/>
              <a:t>Switches from running to ready state</a:t>
            </a:r>
          </a:p>
          <a:p>
            <a:pPr marL="971435" lvl="1" indent="-514350" algn="just">
              <a:buFont typeface="+mj-lt"/>
              <a:buAutoNum type="arabicParenR"/>
              <a:defRPr/>
            </a:pPr>
            <a:r>
              <a:rPr lang="en-US" sz="2800" dirty="0"/>
              <a:t>Switches from waiting to ready state</a:t>
            </a:r>
          </a:p>
          <a:p>
            <a:pPr marL="971435" lvl="1" indent="-514350" algn="just">
              <a:buFont typeface="+mj-lt"/>
              <a:buAutoNum type="arabicParenR"/>
              <a:defRPr/>
            </a:pPr>
            <a:r>
              <a:rPr lang="en-US" sz="2800" dirty="0"/>
              <a:t>Process terminates</a:t>
            </a:r>
          </a:p>
          <a:p>
            <a:pPr algn="just">
              <a:defRPr/>
            </a:pPr>
            <a:r>
              <a:rPr lang="en-US" sz="2800" dirty="0"/>
              <a:t>For situations 1 and 4, there is no choice in terms of scheduling.</a:t>
            </a:r>
            <a:endParaRPr lang="en-US" sz="2800" dirty="0">
              <a:ea typeface="ＭＳ Ｐゴシック" charset="0"/>
            </a:endParaRPr>
          </a:p>
          <a:p>
            <a:pPr algn="just">
              <a:defRPr/>
            </a:pPr>
            <a:r>
              <a:rPr lang="en-US" sz="2800" dirty="0">
                <a:ea typeface="ＭＳ Ｐゴシック" charset="0"/>
              </a:rPr>
              <a:t>A new process (if one exists in the ready queue) must be selected for execution. There is a choice, however, for situations 2 and 3. </a:t>
            </a:r>
          </a:p>
        </p:txBody>
      </p:sp>
    </p:spTree>
    <p:extLst>
      <p:ext uri="{BB962C8B-B14F-4D97-AF65-F5344CB8AC3E}">
        <p14:creationId xmlns:p14="http://schemas.microsoft.com/office/powerpoint/2010/main" val="3728729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1EB4A270-3C01-4E70-B6CB-FA456BBCDA90}"/>
              </a:ext>
            </a:extLst>
          </p:cNvPr>
          <p:cNvSpPr>
            <a:spLocks noGrp="1" noChangeArrowheads="1"/>
          </p:cNvSpPr>
          <p:nvPr>
            <p:ph type="title"/>
          </p:nvPr>
        </p:nvSpPr>
        <p:spPr>
          <a:xfrm>
            <a:off x="0" y="109934"/>
            <a:ext cx="8913927" cy="576262"/>
          </a:xfrm>
        </p:spPr>
        <p:txBody>
          <a:bodyPr>
            <a:noAutofit/>
          </a:bodyPr>
          <a:lstStyle/>
          <a:p>
            <a:pPr algn="ctr" eaLnBrk="1" hangingPunct="1"/>
            <a:r>
              <a:rPr lang="en-US" altLang="en-US" sz="4000" dirty="0"/>
              <a:t>Preemptive &amp; </a:t>
            </a:r>
            <a:r>
              <a:rPr lang="en-US" altLang="en-US" sz="4000" dirty="0" err="1"/>
              <a:t>Nonpreemptive</a:t>
            </a:r>
            <a:r>
              <a:rPr lang="en-US" altLang="en-US" sz="4000" dirty="0"/>
              <a:t> Scheduling</a:t>
            </a:r>
          </a:p>
        </p:txBody>
      </p:sp>
      <p:sp>
        <p:nvSpPr>
          <p:cNvPr id="27651" name="Rectangle 3">
            <a:extLst>
              <a:ext uri="{FF2B5EF4-FFF2-40B4-BE49-F238E27FC236}">
                <a16:creationId xmlns:a16="http://schemas.microsoft.com/office/drawing/2014/main" xmlns="" id="{6B795676-7DD0-4F16-8B81-4EFFF754D531}"/>
              </a:ext>
            </a:extLst>
          </p:cNvPr>
          <p:cNvSpPr>
            <a:spLocks noGrp="1" noChangeArrowheads="1"/>
          </p:cNvSpPr>
          <p:nvPr>
            <p:ph idx="1"/>
          </p:nvPr>
        </p:nvSpPr>
        <p:spPr>
          <a:xfrm>
            <a:off x="614362" y="743348"/>
            <a:ext cx="7972425" cy="5714602"/>
          </a:xfrm>
        </p:spPr>
        <p:txBody>
          <a:bodyPr>
            <a:normAutofit/>
          </a:bodyPr>
          <a:lstStyle/>
          <a:p>
            <a:pPr algn="just">
              <a:defRPr/>
            </a:pPr>
            <a:r>
              <a:rPr lang="en-US" sz="2800" dirty="0"/>
              <a:t>In </a:t>
            </a:r>
            <a:r>
              <a:rPr lang="en-US" sz="2800" b="1" dirty="0"/>
              <a:t>preemptive scheduling</a:t>
            </a:r>
            <a:r>
              <a:rPr lang="en-US" sz="2800" dirty="0"/>
              <a:t>, the CPU is allocated to the processes for a limited time.</a:t>
            </a:r>
          </a:p>
          <a:p>
            <a:pPr algn="just">
              <a:defRPr/>
            </a:pPr>
            <a:r>
              <a:rPr lang="en-US" sz="2800" dirty="0"/>
              <a:t>In </a:t>
            </a:r>
            <a:r>
              <a:rPr lang="en-US" sz="2800" b="1" dirty="0"/>
              <a:t>Non-preemptive</a:t>
            </a:r>
            <a:r>
              <a:rPr lang="en-US" sz="2800" dirty="0"/>
              <a:t> scheduling, the CPU is allocated to the process till it terminates or switches to the waiting state. </a:t>
            </a:r>
          </a:p>
          <a:p>
            <a:pPr algn="just">
              <a:defRPr/>
            </a:pPr>
            <a:r>
              <a:rPr lang="en-US" sz="2800" dirty="0">
                <a:ea typeface="ＭＳ Ｐゴシック" charset="0"/>
              </a:rPr>
              <a:t>When scheduling takes place only under circumstances 1 and 4, the scheduling scheme is </a:t>
            </a:r>
            <a:r>
              <a:rPr lang="en-US" sz="2800" b="1" dirty="0">
                <a:ea typeface="ＭＳ Ｐゴシック" charset="0"/>
              </a:rPr>
              <a:t>nonpreemptive</a:t>
            </a:r>
            <a:r>
              <a:rPr lang="en-US" sz="2800" dirty="0">
                <a:ea typeface="ＭＳ Ｐゴシック" charset="0"/>
              </a:rPr>
              <a:t>.</a:t>
            </a:r>
          </a:p>
          <a:p>
            <a:pPr algn="just">
              <a:defRPr/>
            </a:pPr>
            <a:r>
              <a:rPr lang="en-US" sz="2800" dirty="0">
                <a:ea typeface="ＭＳ Ｐゴシック" charset="0"/>
              </a:rPr>
              <a:t>Otherwise, it is </a:t>
            </a:r>
            <a:r>
              <a:rPr lang="en-US" sz="2800" b="1" dirty="0">
                <a:ea typeface="ＭＳ Ｐゴシック" charset="0"/>
              </a:rPr>
              <a:t>preemptive</a:t>
            </a:r>
            <a:r>
              <a:rPr lang="en-US" sz="2800" dirty="0">
                <a:ea typeface="ＭＳ Ｐゴシック" charset="0"/>
              </a:rPr>
              <a:t>. </a:t>
            </a:r>
          </a:p>
          <a:p>
            <a:pPr algn="just">
              <a:defRPr/>
            </a:pPr>
            <a:r>
              <a:rPr lang="en-US" sz="2800" dirty="0">
                <a:ea typeface="ＭＳ Ｐゴシック" charset="0"/>
              </a:rPr>
              <a:t>Virtually all modern operating systems including Windows, MacOS, Linux, and UNIX use preemptive scheduling algorithms.</a:t>
            </a:r>
            <a:endParaRPr lang="en-US" sz="2800" dirty="0">
              <a:ea typeface="ＭＳ Ｐゴシック" charset="-128"/>
            </a:endParaRPr>
          </a:p>
        </p:txBody>
      </p:sp>
    </p:spTree>
    <p:extLst>
      <p:ext uri="{BB962C8B-B14F-4D97-AF65-F5344CB8AC3E}">
        <p14:creationId xmlns:p14="http://schemas.microsoft.com/office/powerpoint/2010/main" val="182731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1EB4A270-3C01-4E70-B6CB-FA456BBCDA90}"/>
              </a:ext>
            </a:extLst>
          </p:cNvPr>
          <p:cNvSpPr>
            <a:spLocks noGrp="1" noChangeArrowheads="1"/>
          </p:cNvSpPr>
          <p:nvPr>
            <p:ph type="title"/>
          </p:nvPr>
        </p:nvSpPr>
        <p:spPr>
          <a:xfrm>
            <a:off x="185738" y="167086"/>
            <a:ext cx="8958262" cy="576262"/>
          </a:xfrm>
        </p:spPr>
        <p:txBody>
          <a:bodyPr>
            <a:noAutofit/>
          </a:bodyPr>
          <a:lstStyle/>
          <a:p>
            <a:pPr algn="ctr" eaLnBrk="1" hangingPunct="1"/>
            <a:r>
              <a:rPr lang="en-US" altLang="en-US" sz="4000" dirty="0"/>
              <a:t>Preemptive Scheduling &amp; Race Conditions</a:t>
            </a:r>
          </a:p>
        </p:txBody>
      </p:sp>
      <p:sp>
        <p:nvSpPr>
          <p:cNvPr id="27651" name="Rectangle 3">
            <a:extLst>
              <a:ext uri="{FF2B5EF4-FFF2-40B4-BE49-F238E27FC236}">
                <a16:creationId xmlns:a16="http://schemas.microsoft.com/office/drawing/2014/main" xmlns="" id="{6B795676-7DD0-4F16-8B81-4EFFF754D531}"/>
              </a:ext>
            </a:extLst>
          </p:cNvPr>
          <p:cNvSpPr>
            <a:spLocks noGrp="1" noChangeArrowheads="1"/>
          </p:cNvSpPr>
          <p:nvPr>
            <p:ph idx="1"/>
          </p:nvPr>
        </p:nvSpPr>
        <p:spPr>
          <a:xfrm>
            <a:off x="685801" y="743348"/>
            <a:ext cx="7858124" cy="4928790"/>
          </a:xfrm>
        </p:spPr>
        <p:txBody>
          <a:bodyPr>
            <a:normAutofit/>
          </a:bodyPr>
          <a:lstStyle/>
          <a:p>
            <a:pPr algn="just">
              <a:defRPr/>
            </a:pPr>
            <a:r>
              <a:rPr lang="en-US" sz="2800" dirty="0">
                <a:ea typeface="ＭＳ Ｐゴシック" charset="0"/>
              </a:rPr>
              <a:t>Preemptive scheduling can result in race conditions when </a:t>
            </a:r>
            <a:r>
              <a:rPr lang="en-US" sz="2800" b="1" dirty="0">
                <a:ea typeface="ＭＳ Ｐゴシック" charset="0"/>
              </a:rPr>
              <a:t>data are shared </a:t>
            </a:r>
            <a:r>
              <a:rPr lang="en-US" sz="2800" dirty="0">
                <a:ea typeface="ＭＳ Ｐゴシック" charset="0"/>
              </a:rPr>
              <a:t>among </a:t>
            </a:r>
            <a:r>
              <a:rPr lang="en-US" sz="2800" b="1" dirty="0">
                <a:ea typeface="ＭＳ Ｐゴシック" charset="0"/>
              </a:rPr>
              <a:t>several processes</a:t>
            </a:r>
            <a:r>
              <a:rPr lang="en-US" sz="2800" dirty="0">
                <a:ea typeface="ＭＳ Ｐゴシック" charset="0"/>
              </a:rPr>
              <a:t>.</a:t>
            </a:r>
          </a:p>
          <a:p>
            <a:pPr algn="just">
              <a:defRPr/>
            </a:pPr>
            <a:r>
              <a:rPr lang="en-US" sz="2800" dirty="0">
                <a:ea typeface="ＭＳ Ｐゴシック" charset="0"/>
              </a:rPr>
              <a:t>Consider the case of two processes that share data. While one process is updating the data, it is preempted so that the second process can run. </a:t>
            </a:r>
          </a:p>
          <a:p>
            <a:pPr algn="just">
              <a:defRPr/>
            </a:pPr>
            <a:r>
              <a:rPr lang="en-US" sz="2800" dirty="0">
                <a:ea typeface="ＭＳ Ｐゴシック" charset="0"/>
              </a:rPr>
              <a:t>The second process then tries to read the data, which are in an inconsistent state. </a:t>
            </a:r>
          </a:p>
        </p:txBody>
      </p:sp>
    </p:spTree>
    <p:extLst>
      <p:ext uri="{BB962C8B-B14F-4D97-AF65-F5344CB8AC3E}">
        <p14:creationId xmlns:p14="http://schemas.microsoft.com/office/powerpoint/2010/main" val="3046456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14649</TotalTime>
  <Words>3292</Words>
  <Application>Microsoft Office PowerPoint</Application>
  <PresentationFormat>On-screen Show (4:3)</PresentationFormat>
  <Paragraphs>359</Paragraphs>
  <Slides>59</Slides>
  <Notes>45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59</vt:i4>
      </vt:variant>
    </vt:vector>
  </HeadingPairs>
  <TitlesOfParts>
    <vt:vector size="72" baseType="lpstr">
      <vt:lpstr>ＭＳ Ｐゴシック</vt:lpstr>
      <vt:lpstr>ＭＳ Ｐゴシック</vt:lpstr>
      <vt:lpstr>Arial</vt:lpstr>
      <vt:lpstr>Calibri</vt:lpstr>
      <vt:lpstr>Calibri Light</vt:lpstr>
      <vt:lpstr>Courier New</vt:lpstr>
      <vt:lpstr>Helvetica</vt:lpstr>
      <vt:lpstr>Monotype Sorts</vt:lpstr>
      <vt:lpstr>Symbol</vt:lpstr>
      <vt:lpstr>Times New Roman</vt:lpstr>
      <vt:lpstr>Verdana</vt:lpstr>
      <vt:lpstr>Wingdings</vt:lpstr>
      <vt:lpstr>Office Theme</vt:lpstr>
      <vt:lpstr>CPU Scheduling</vt:lpstr>
      <vt:lpstr>Introduction</vt:lpstr>
      <vt:lpstr>Introduction</vt:lpstr>
      <vt:lpstr>Introduction</vt:lpstr>
      <vt:lpstr>Introduction</vt:lpstr>
      <vt:lpstr>CPU Scheduler</vt:lpstr>
      <vt:lpstr>Preemptive &amp; Nonpreemptive Scheduling</vt:lpstr>
      <vt:lpstr>Preemptive &amp; Nonpreemptive Scheduling</vt:lpstr>
      <vt:lpstr>Preemptive Scheduling &amp; Race Conditions</vt:lpstr>
      <vt:lpstr>Dispatcher</vt:lpstr>
      <vt:lpstr>Scheduling Criteria</vt:lpstr>
      <vt:lpstr>Objectives of Process Scheduling Algorithm</vt:lpstr>
      <vt:lpstr>First- Come, First-Served (FCFS) Scheduling</vt:lpstr>
      <vt:lpstr>First- Come, First-Served (FCFS) Scheduling</vt:lpstr>
      <vt:lpstr>PowerPoint Presentation</vt:lpstr>
      <vt:lpstr>PowerPoint Presentation</vt:lpstr>
      <vt:lpstr>First- Come, First-Served (FCFS) Scheduling</vt:lpstr>
      <vt:lpstr>FCFS Scheduling</vt:lpstr>
      <vt:lpstr>Shortest-Job-First (SJF) Scheduling</vt:lpstr>
      <vt:lpstr>Shortest-Job-First (SJF) Scheduling</vt:lpstr>
      <vt:lpstr>PowerPoint Presentation</vt:lpstr>
      <vt:lpstr>PowerPoint Presentation</vt:lpstr>
      <vt:lpstr>Example of Shortest-Job-First</vt:lpstr>
      <vt:lpstr>PowerPoint Presentation</vt:lpstr>
      <vt:lpstr>PowerPoint Presentation</vt:lpstr>
      <vt:lpstr>PowerPoint Presentation</vt:lpstr>
      <vt:lpstr>Example of Shortest-remaining-time-first</vt:lpstr>
      <vt:lpstr>Round Robin (RR)=FCFS+Time Slice</vt:lpstr>
      <vt:lpstr>Round Robin (RR)</vt:lpstr>
      <vt:lpstr>Round Robin (RR)</vt:lpstr>
      <vt:lpstr>Example of RR with Time Quantum = 4</vt:lpstr>
      <vt:lpstr>PowerPoint Presentation</vt:lpstr>
      <vt:lpstr>PowerPoint Presentation</vt:lpstr>
      <vt:lpstr>PowerPoint Presentation</vt:lpstr>
      <vt:lpstr>Time Quantum and Context Switch Time</vt:lpstr>
      <vt:lpstr>Turnaround Time Varies with Time-Quantum</vt:lpstr>
      <vt:lpstr>Round Robin (RR)</vt:lpstr>
      <vt:lpstr>Priority Scheduling</vt:lpstr>
      <vt:lpstr>Priority Scheduling</vt:lpstr>
      <vt:lpstr>Priority Scheduling</vt:lpstr>
      <vt:lpstr>Priority Scheduling</vt:lpstr>
      <vt:lpstr>Priority Scheduling</vt:lpstr>
      <vt:lpstr>Priority Scheduling</vt:lpstr>
      <vt:lpstr>PowerPoint Presentation</vt:lpstr>
      <vt:lpstr>PowerPoint Presentation</vt:lpstr>
      <vt:lpstr>Example of Priority Scheduling</vt:lpstr>
      <vt:lpstr>Priority Scheduling with Round-Robin</vt:lpstr>
      <vt:lpstr>PowerPoint Presentation</vt:lpstr>
      <vt:lpstr>Multilevel Queue</vt:lpstr>
      <vt:lpstr>Multilevel Queue</vt:lpstr>
      <vt:lpstr>Multilevel Queue</vt:lpstr>
      <vt:lpstr>Multilevel Queue</vt:lpstr>
      <vt:lpstr>Multilevel Feedback Queue</vt:lpstr>
      <vt:lpstr>Multilevel Feedback Queue</vt:lpstr>
      <vt:lpstr>Multilevel Feedback Queue</vt:lpstr>
      <vt:lpstr>System calls</vt:lpstr>
      <vt:lpstr>System calls</vt:lpstr>
      <vt:lpstr>System calls</vt:lpstr>
      <vt:lpstr>System calls</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sumit kumar</cp:lastModifiedBy>
  <cp:revision>518</cp:revision>
  <cp:lastPrinted>2013-09-10T17:57:57Z</cp:lastPrinted>
  <dcterms:created xsi:type="dcterms:W3CDTF">2011-01-13T23:43:38Z</dcterms:created>
  <dcterms:modified xsi:type="dcterms:W3CDTF">2024-05-23T07:25:35Z</dcterms:modified>
</cp:coreProperties>
</file>