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4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3" r:id="rId3"/>
    <p:sldId id="334" r:id="rId4"/>
    <p:sldId id="399" r:id="rId5"/>
    <p:sldId id="377" r:id="rId6"/>
    <p:sldId id="336" r:id="rId7"/>
    <p:sldId id="400" r:id="rId8"/>
    <p:sldId id="401" r:id="rId9"/>
    <p:sldId id="347" r:id="rId10"/>
    <p:sldId id="348" r:id="rId11"/>
    <p:sldId id="405" r:id="rId12"/>
    <p:sldId id="406" r:id="rId13"/>
    <p:sldId id="354" r:id="rId14"/>
    <p:sldId id="407" r:id="rId15"/>
    <p:sldId id="408" r:id="rId16"/>
    <p:sldId id="409" r:id="rId17"/>
    <p:sldId id="410" r:id="rId18"/>
    <p:sldId id="382" r:id="rId19"/>
    <p:sldId id="403" r:id="rId20"/>
    <p:sldId id="404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 autoAdjust="0"/>
    <p:restoredTop sz="94626"/>
  </p:normalViewPr>
  <p:slideViewPr>
    <p:cSldViewPr snapToGrid="0">
      <p:cViewPr varScale="1">
        <p:scale>
          <a:sx n="70" d="100"/>
          <a:sy n="70" d="100"/>
        </p:scale>
        <p:origin x="1338" y="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78315D2C-384F-4E48-BA50-B6015ECCF123}"/>
    <pc:docChg chg="undo custSel addSld modSld">
      <pc:chgData name="" userId="e6793c7ac87b5dd5" providerId="LiveId" clId="{78315D2C-384F-4E48-BA50-B6015ECCF123}" dt="2024-02-25T13:07:42.644" v="108" actId="20577"/>
      <pc:docMkLst>
        <pc:docMk/>
      </pc:docMkLst>
      <pc:sldChg chg="modSp add">
        <pc:chgData name="" userId="e6793c7ac87b5dd5" providerId="LiveId" clId="{78315D2C-384F-4E48-BA50-B6015ECCF123}" dt="2024-02-25T13:05:11.609" v="67" actId="20577"/>
        <pc:sldMkLst>
          <pc:docMk/>
          <pc:sldMk cId="3742945624" sldId="405"/>
        </pc:sldMkLst>
        <pc:spChg chg="mod">
          <ac:chgData name="" userId="e6793c7ac87b5dd5" providerId="LiveId" clId="{78315D2C-384F-4E48-BA50-B6015ECCF123}" dt="2024-02-25T13:05:11.609" v="67" actId="20577"/>
          <ac:spMkLst>
            <pc:docMk/>
            <pc:sldMk cId="3742945624" sldId="405"/>
            <ac:spMk id="44034" creationId="{9DE6F01A-727E-4FA1-9360-3180865E3C5E}"/>
          </ac:spMkLst>
        </pc:spChg>
      </pc:sldChg>
      <pc:sldChg chg="modSp add">
        <pc:chgData name="" userId="e6793c7ac87b5dd5" providerId="LiveId" clId="{78315D2C-384F-4E48-BA50-B6015ECCF123}" dt="2024-02-25T13:07:42.644" v="108" actId="20577"/>
        <pc:sldMkLst>
          <pc:docMk/>
          <pc:sldMk cId="153180909" sldId="406"/>
        </pc:sldMkLst>
        <pc:spChg chg="mod">
          <ac:chgData name="" userId="e6793c7ac87b5dd5" providerId="LiveId" clId="{78315D2C-384F-4E48-BA50-B6015ECCF123}" dt="2024-02-25T13:07:42.644" v="108" actId="20577"/>
          <ac:spMkLst>
            <pc:docMk/>
            <pc:sldMk cId="153180909" sldId="406"/>
            <ac:spMk id="44034" creationId="{9DE6F01A-727E-4FA1-9360-3180865E3C5E}"/>
          </ac:spMkLst>
        </pc:spChg>
      </pc:sldChg>
    </pc:docChg>
  </pc:docChgLst>
  <pc:docChgLst>
    <pc:chgData userId="e6793c7ac87b5dd5" providerId="LiveId" clId="{289E527B-3329-432B-B2CD-5EE863678570}"/>
    <pc:docChg chg="modSld">
      <pc:chgData name="" userId="e6793c7ac87b5dd5" providerId="LiveId" clId="{289E527B-3329-432B-B2CD-5EE863678570}" dt="2024-02-27T07:38:09.919" v="11" actId="20577"/>
      <pc:docMkLst>
        <pc:docMk/>
      </pc:docMkLst>
      <pc:sldChg chg="modSp">
        <pc:chgData name="" userId="e6793c7ac87b5dd5" providerId="LiveId" clId="{289E527B-3329-432B-B2CD-5EE863678570}" dt="2024-02-27T07:38:09.919" v="11" actId="20577"/>
        <pc:sldMkLst>
          <pc:docMk/>
          <pc:sldMk cId="153180909" sldId="406"/>
        </pc:sldMkLst>
        <pc:spChg chg="mod">
          <ac:chgData name="" userId="e6793c7ac87b5dd5" providerId="LiveId" clId="{289E527B-3329-432B-B2CD-5EE863678570}" dt="2024-02-27T07:38:09.919" v="11" actId="20577"/>
          <ac:spMkLst>
            <pc:docMk/>
            <pc:sldMk cId="153180909" sldId="406"/>
            <ac:spMk id="44034" creationId="{9DE6F01A-727E-4FA1-9360-3180865E3C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436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122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xmlns="" id="{95FB8F64-88BB-4559-9134-E35CDEC20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C5D0B0-D187-4E63-8B13-81271B8117FB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E7CC628D-83F5-4EEA-8C50-0B294DCF1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4F97B3F5-0425-41C0-BA0E-2A5645F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xmlns="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7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9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5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0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4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1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ECDC-C209-4F2C-BA36-574F983C7A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3074" y="3140075"/>
            <a:ext cx="5514975" cy="9890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/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25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err="1"/>
              <a:t>Pthreads</a:t>
            </a:r>
            <a:endParaRPr lang="en-US" altLang="en-US" sz="4000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9DE6F01A-727E-4FA1-9360-3180865E3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871538"/>
            <a:ext cx="7613780" cy="482758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May be provided either as user-level or kernel-level</a:t>
            </a:r>
          </a:p>
          <a:p>
            <a:pPr algn="just"/>
            <a:r>
              <a:rPr lang="en-US" altLang="en-US" sz="2800" dirty="0"/>
              <a:t>A POSIX standard (IEEE 1003.1c) API for thread creation and synchronization</a:t>
            </a:r>
          </a:p>
          <a:p>
            <a:pPr algn="just"/>
            <a:r>
              <a:rPr lang="en-US" altLang="en-US" sz="2800" b="1" i="1" dirty="0"/>
              <a:t>Specification</a:t>
            </a:r>
            <a:r>
              <a:rPr lang="en-US" altLang="en-US" sz="2800" dirty="0"/>
              <a:t>, not </a:t>
            </a:r>
            <a:r>
              <a:rPr lang="en-US" altLang="en-US" sz="2800" b="1" i="1" dirty="0"/>
              <a:t>implementation</a:t>
            </a:r>
            <a:endParaRPr lang="en-US" altLang="en-US" sz="2800" dirty="0"/>
          </a:p>
          <a:p>
            <a:pPr algn="just"/>
            <a:r>
              <a:rPr lang="en-US" altLang="en-US" sz="2800" dirty="0"/>
              <a:t>API specifies behavior of the thread library, implementation is up to development of the library</a:t>
            </a:r>
          </a:p>
          <a:p>
            <a:pPr algn="just"/>
            <a:r>
              <a:rPr lang="en-US" altLang="en-US" sz="2800" dirty="0"/>
              <a:t>Common in UNIX operating systems (Linux &amp; Mac OS X)</a:t>
            </a:r>
          </a:p>
          <a:p>
            <a:pPr algn="just">
              <a:buFont typeface="Monotype Sorts" pitchFamily="-84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25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err="1"/>
              <a:t>Pthreads</a:t>
            </a:r>
            <a:endParaRPr lang="en-US" altLang="en-US" sz="4000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9DE6F01A-727E-4FA1-9360-3180865E3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595" y="871538"/>
            <a:ext cx="8901405" cy="4827587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void *(*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294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25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err="1"/>
              <a:t>Pthreads</a:t>
            </a:r>
            <a:endParaRPr lang="en-US" altLang="en-US" sz="4000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9DE6F01A-727E-4FA1-9360-3180865E3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595" y="598714"/>
            <a:ext cx="8901405" cy="625928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void *(*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000" b="1" dirty="0">
                <a:latin typeface="+mj-lt"/>
                <a:cs typeface="Courier New" panose="02070309020205020404" pitchFamily="49" charset="0"/>
              </a:rPr>
              <a:t>Example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 routine() {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threads\n");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sleep(3);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 this is a void * fun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("Ending thread\n");}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 {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we pass 								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								routine function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t1, t2;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(&amp;t1, NULL, &amp;routine, NULL);   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(&amp;t2, NULL, &amp;routine, NULL);    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(t1, NULL);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(t2, NULL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);//this is just like wait   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14448" y="5022376"/>
            <a:ext cx="6823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17910" y="3930555"/>
            <a:ext cx="805218" cy="14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>
            <a:extLst>
              <a:ext uri="{FF2B5EF4-FFF2-40B4-BE49-F238E27FC236}">
                <a16:creationId xmlns:a16="http://schemas.microsoft.com/office/drawing/2014/main" xmlns="" id="{C1AEEAB0-CD68-4885-8DE2-6E1B4D46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93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Java Threads</a:t>
            </a:r>
          </a:p>
        </p:txBody>
      </p:sp>
      <p:sp>
        <p:nvSpPr>
          <p:cNvPr id="51202" name="Rectangle 5">
            <a:extLst>
              <a:ext uri="{FF2B5EF4-FFF2-40B4-BE49-F238E27FC236}">
                <a16:creationId xmlns:a16="http://schemas.microsoft.com/office/drawing/2014/main" xmlns="" id="{570CFFC5-7BD7-485F-B933-EB13E069C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688195"/>
            <a:ext cx="7875587" cy="616980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Java threads are managed by the JVM</a:t>
            </a:r>
          </a:p>
          <a:p>
            <a:pPr algn="just"/>
            <a:r>
              <a:rPr lang="en-US" altLang="en-US" sz="2800" dirty="0"/>
              <a:t>Typically implemented using the threads model provided by underlying OS</a:t>
            </a:r>
          </a:p>
          <a:p>
            <a:pPr algn="just"/>
            <a:r>
              <a:rPr lang="en-US" altLang="en-US" sz="2800" dirty="0"/>
              <a:t>Java threads may be created by: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500" dirty="0"/>
              <a:t>Extending Thread class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500" dirty="0"/>
              <a:t>Implementing the Runnable interface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endParaRPr lang="en-US" altLang="en-US" sz="2500" dirty="0"/>
          </a:p>
          <a:p>
            <a:pPr lvl="1" indent="-285750" algn="just">
              <a:buFont typeface="Wingdings" panose="05000000000000000000" pitchFamily="2" charset="2"/>
              <a:buChar char="ü"/>
            </a:pPr>
            <a:endParaRPr lang="en-US" altLang="en-US" sz="2500" dirty="0"/>
          </a:p>
          <a:p>
            <a:pPr lvl="1" indent="-285750" algn="just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 lvl="1" indent="-285750" algn="just">
              <a:buNone/>
            </a:pPr>
            <a:endParaRPr lang="en-US" altLang="en-US" sz="1050" dirty="0"/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Standard practice is to implement Runnable interface</a:t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51203" name="Picture 1" descr="Screen Shot 2012-12-04 at 9.09.28 PM.png">
            <a:extLst>
              <a:ext uri="{FF2B5EF4-FFF2-40B4-BE49-F238E27FC236}">
                <a16:creationId xmlns:a16="http://schemas.microsoft.com/office/drawing/2014/main" xmlns="" id="{0C728E61-EF06-4D16-9CCE-0AA7C7626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26" y="3560762"/>
            <a:ext cx="518854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109182"/>
            <a:ext cx="8801522" cy="6578221"/>
          </a:xfrm>
        </p:spPr>
      </p:pic>
    </p:spTree>
    <p:extLst>
      <p:ext uri="{BB962C8B-B14F-4D97-AF65-F5344CB8AC3E}">
        <p14:creationId xmlns:p14="http://schemas.microsoft.com/office/powerpoint/2010/main" val="21904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8" y="126656"/>
            <a:ext cx="8776660" cy="6519804"/>
          </a:xfrm>
        </p:spPr>
      </p:pic>
    </p:spTree>
    <p:extLst>
      <p:ext uri="{BB962C8B-B14F-4D97-AF65-F5344CB8AC3E}">
        <p14:creationId xmlns:p14="http://schemas.microsoft.com/office/powerpoint/2010/main" val="63585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0" y="0"/>
            <a:ext cx="8878996" cy="6673755"/>
          </a:xfrm>
        </p:spPr>
      </p:pic>
    </p:spTree>
    <p:extLst>
      <p:ext uri="{BB962C8B-B14F-4D97-AF65-F5344CB8AC3E}">
        <p14:creationId xmlns:p14="http://schemas.microsoft.com/office/powerpoint/2010/main" val="149180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3" y="261291"/>
            <a:ext cx="8281784" cy="1485621"/>
          </a:xfrm>
        </p:spPr>
      </p:pic>
    </p:spTree>
    <p:extLst>
      <p:ext uri="{BB962C8B-B14F-4D97-AF65-F5344CB8AC3E}">
        <p14:creationId xmlns:p14="http://schemas.microsoft.com/office/powerpoint/2010/main" val="188784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xmlns="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:a16="http://schemas.microsoft.com/office/drawing/2014/main" xmlns="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458" y="621307"/>
            <a:ext cx="5197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Implementing Runnable interface</a:t>
            </a:r>
            <a:r>
              <a:rPr kumimoji="0" lang="en-US" altLang="en-US" sz="2400" dirty="0"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xmlns="" id="{3A6E59B6-1369-4D02-9B41-9466C54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8" y="1197569"/>
            <a:ext cx="5729055" cy="186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>
            <a:extLst>
              <a:ext uri="{FF2B5EF4-FFF2-40B4-BE49-F238E27FC236}">
                <a16:creationId xmlns:a16="http://schemas.microsoft.com/office/drawing/2014/main" xmlns="" id="{5D600B74-6680-4450-BB6F-CBCFF22A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014663"/>
            <a:ext cx="2800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Creating a thread:</a:t>
            </a:r>
          </a:p>
        </p:txBody>
      </p:sp>
      <p:pic>
        <p:nvPicPr>
          <p:cNvPr id="53253" name="Picture 5">
            <a:extLst>
              <a:ext uri="{FF2B5EF4-FFF2-40B4-BE49-F238E27FC236}">
                <a16:creationId xmlns:a16="http://schemas.microsoft.com/office/drawing/2014/main" xmlns="" id="{3157C5FE-DF44-43EE-B465-730C09A7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2" y="3579815"/>
            <a:ext cx="6588533" cy="101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6">
            <a:extLst>
              <a:ext uri="{FF2B5EF4-FFF2-40B4-BE49-F238E27FC236}">
                <a16:creationId xmlns:a16="http://schemas.microsoft.com/office/drawing/2014/main" xmlns="" id="{B7EDA4AE-092F-4D4E-9689-344AD518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643439"/>
            <a:ext cx="3163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Waiting on a thread:</a:t>
            </a:r>
          </a:p>
        </p:txBody>
      </p:sp>
      <p:pic>
        <p:nvPicPr>
          <p:cNvPr id="53255" name="Picture 7">
            <a:extLst>
              <a:ext uri="{FF2B5EF4-FFF2-40B4-BE49-F238E27FC236}">
                <a16:creationId xmlns:a16="http://schemas.microsoft.com/office/drawing/2014/main" xmlns="" id="{6EBBEE03-6B80-4FB8-8BA5-A69C6B307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5243516"/>
            <a:ext cx="5054638" cy="156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xmlns="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:a16="http://schemas.microsoft.com/office/drawing/2014/main" xmlns="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1307"/>
            <a:ext cx="7858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class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implements Runnable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Thread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 = new Thread(this, "Demo Thread");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t.start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public void run()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try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for(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= 5;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&gt; 0;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--)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Thread.sleep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(500);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catch 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InterruptedException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interrupted.");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("Exiting child thread.");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529928"/>
            <a:ext cx="440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ThreadDemo</a:t>
            </a:r>
            <a:r>
              <a:rPr lang="en-US" dirty="0"/>
              <a:t> {</a:t>
            </a:r>
          </a:p>
          <a:p>
            <a:r>
              <a:rPr lang="en-US" dirty="0"/>
              <a:t>	p s v main(String </a:t>
            </a:r>
            <a:r>
              <a:rPr lang="en-US" dirty="0" err="1"/>
              <a:t>args</a:t>
            </a:r>
            <a:r>
              <a:rPr lang="en-US" dirty="0"/>
              <a:t>[ ] ) {</a:t>
            </a:r>
          </a:p>
          <a:p>
            <a:r>
              <a:rPr lang="en-US" dirty="0"/>
              <a:t>	new </a:t>
            </a:r>
            <a:r>
              <a:rPr lang="en-US" dirty="0" err="1"/>
              <a:t>NewThread</a:t>
            </a:r>
            <a:r>
              <a:rPr lang="en-US" dirty="0"/>
              <a:t>();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5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xmlns="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22239"/>
            <a:ext cx="7886700" cy="54927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Thread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xmlns="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49" y="671514"/>
            <a:ext cx="7680325" cy="50927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 thread is a basic unit of CPU utilization.</a:t>
            </a:r>
          </a:p>
          <a:p>
            <a:pPr algn="just"/>
            <a:r>
              <a:rPr lang="en-US" altLang="en-US" sz="2800" dirty="0"/>
              <a:t>Thread comprises a thread ID, a program counter (PC), a register set, and a stack. </a:t>
            </a:r>
          </a:p>
          <a:p>
            <a:pPr algn="just"/>
            <a:r>
              <a:rPr lang="en-US" altLang="en-US" sz="2800" dirty="0"/>
              <a:t>It shares with other threads belonging to the same process its code section, data section, and other operating-system resources, such as open files and signals. </a:t>
            </a:r>
          </a:p>
          <a:p>
            <a:pPr algn="just"/>
            <a:r>
              <a:rPr lang="en-US" altLang="en-US" sz="2800" dirty="0"/>
              <a:t>A traditional process has a single thread of control.</a:t>
            </a:r>
          </a:p>
          <a:p>
            <a:pPr algn="just"/>
            <a:r>
              <a:rPr lang="en-US" altLang="en-US" sz="2800" dirty="0"/>
              <a:t>If a process has multiple threads of control, it can perform more than one task at a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xmlns="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:a16="http://schemas.microsoft.com/office/drawing/2014/main" xmlns="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1307"/>
            <a:ext cx="78581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class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extends Thread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super("Demo Thread");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this);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start();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public void run()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try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for(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= 5;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&gt; 0;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--)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Thread.sleep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(500);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 catch 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InterruptedException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interrupted.");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("Exiting child thread.");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5529928"/>
            <a:ext cx="440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ThreadDemo</a:t>
            </a:r>
            <a:r>
              <a:rPr lang="en-US" dirty="0"/>
              <a:t> {</a:t>
            </a:r>
          </a:p>
          <a:p>
            <a:r>
              <a:rPr lang="en-US" dirty="0"/>
              <a:t>	p s v main(String </a:t>
            </a:r>
            <a:r>
              <a:rPr lang="en-US" dirty="0" err="1"/>
              <a:t>args</a:t>
            </a:r>
            <a:r>
              <a:rPr lang="en-US" dirty="0"/>
              <a:t>[ ] ) {</a:t>
            </a:r>
          </a:p>
          <a:p>
            <a:r>
              <a:rPr lang="en-US" dirty="0"/>
              <a:t>	new </a:t>
            </a:r>
            <a:r>
              <a:rPr lang="en-US" dirty="0" err="1"/>
              <a:t>NewThread</a:t>
            </a:r>
            <a:r>
              <a:rPr lang="en-US" dirty="0"/>
              <a:t>();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6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Thread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713402"/>
            <a:ext cx="7708900" cy="5858848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Most software applications that run on modern computers and mobile devices are multithreaded.</a:t>
            </a:r>
          </a:p>
          <a:p>
            <a:pPr algn="just"/>
            <a:r>
              <a:rPr lang="en-US" altLang="en-US" sz="2800" dirty="0"/>
              <a:t>Threads run within application</a:t>
            </a:r>
          </a:p>
          <a:p>
            <a:pPr algn="just"/>
            <a:r>
              <a:rPr lang="en-US" altLang="en-US" sz="2800" dirty="0"/>
              <a:t>Multiple tasks with the application can be implemented by separate threads</a:t>
            </a:r>
          </a:p>
          <a:p>
            <a:pPr lvl="1" algn="just"/>
            <a:r>
              <a:rPr lang="en-US" altLang="en-US" sz="2400" dirty="0"/>
              <a:t>Update display</a:t>
            </a:r>
          </a:p>
          <a:p>
            <a:pPr lvl="1" algn="just"/>
            <a:r>
              <a:rPr lang="en-US" altLang="en-US" sz="2400" dirty="0"/>
              <a:t>Fetch data</a:t>
            </a:r>
          </a:p>
          <a:p>
            <a:pPr lvl="1" algn="just"/>
            <a:r>
              <a:rPr lang="en-US" altLang="en-US" sz="2400" dirty="0"/>
              <a:t>Spell checking</a:t>
            </a:r>
          </a:p>
          <a:p>
            <a:pPr lvl="1" algn="just"/>
            <a:r>
              <a:rPr lang="en-US" altLang="en-US" sz="2400" dirty="0"/>
              <a:t>Answer a network request</a:t>
            </a:r>
          </a:p>
          <a:p>
            <a:pPr algn="just"/>
            <a:r>
              <a:rPr lang="en-US" altLang="en-US" sz="2800" dirty="0"/>
              <a:t>Process creation is heavy-weight while thread creation is light-weight</a:t>
            </a:r>
          </a:p>
          <a:p>
            <a:pPr algn="just"/>
            <a:r>
              <a:rPr lang="en-US" altLang="en-US" sz="2800" dirty="0"/>
              <a:t>Can simplify code, increase efficiency</a:t>
            </a:r>
          </a:p>
          <a:p>
            <a:pPr algn="just"/>
            <a:r>
              <a:rPr lang="en-US" altLang="en-US" sz="2800" dirty="0"/>
              <a:t>Kernels are generally multithreaded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Thread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713402"/>
            <a:ext cx="7708900" cy="5858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dirty="0"/>
              <a:t>Examples of multithreaded applications:</a:t>
            </a:r>
          </a:p>
          <a:p>
            <a:pPr algn="just"/>
            <a:r>
              <a:rPr lang="en-US" altLang="en-US" sz="2800" dirty="0"/>
              <a:t>An application that creates photo thumbnails from a collection of images may use a separate thread to generate a thumbnail from each separate image.</a:t>
            </a:r>
          </a:p>
          <a:p>
            <a:pPr algn="just"/>
            <a:r>
              <a:rPr lang="en-US" altLang="en-US" sz="2800" dirty="0"/>
              <a:t>A web browser might have one thread display images or text while another thread retrieves data from the network.</a:t>
            </a:r>
          </a:p>
          <a:p>
            <a:pPr algn="just"/>
            <a:r>
              <a:rPr lang="en-US" altLang="en-US" sz="2800" dirty="0"/>
              <a:t>A word processor may have a thread for displaying graphics, another thread for responding to keystrokes from the user, and a third thread for performing spelling and grammar checking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2593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25" y="85951"/>
            <a:ext cx="84994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xmlns="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5" y="1028700"/>
            <a:ext cx="8566135" cy="48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4244" y="85728"/>
            <a:ext cx="6951662" cy="53680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AEFC87E0-114C-4BFC-8B34-FD5EF6B87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36822"/>
            <a:ext cx="8000999" cy="59925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/>
              <a:t>Responsiveness – </a:t>
            </a:r>
            <a:r>
              <a:rPr lang="en-US" altLang="en-US" sz="2800" dirty="0"/>
              <a:t>Multithreading an interactive application may allow a program to continue running even if part of it is blocked or is performing a lengthy operation, thereby increasing responsiveness to the user. </a:t>
            </a:r>
          </a:p>
          <a:p>
            <a:pPr algn="just"/>
            <a:r>
              <a:rPr lang="en-US" altLang="en-US" sz="2800" dirty="0"/>
              <a:t>This quality is especially useful in designing user interfaces.</a:t>
            </a:r>
          </a:p>
          <a:p>
            <a:pPr marL="0" indent="0" algn="just">
              <a:buNone/>
            </a:pPr>
            <a:r>
              <a:rPr lang="en-US" altLang="en-US" sz="2800" b="1" dirty="0"/>
              <a:t>Resource Sharing – </a:t>
            </a:r>
            <a:r>
              <a:rPr lang="en-US" altLang="en-US" sz="2800" dirty="0"/>
              <a:t>Processes can share resources only through techniques such as shared memory and message passing. </a:t>
            </a:r>
          </a:p>
          <a:p>
            <a:pPr algn="just"/>
            <a:r>
              <a:rPr lang="en-US" altLang="en-US" sz="2800" dirty="0"/>
              <a:t>Such techniques must be explicitly arranged by the programmer. </a:t>
            </a:r>
          </a:p>
          <a:p>
            <a:pPr algn="just"/>
            <a:r>
              <a:rPr lang="en-US" altLang="en-US" sz="2800" dirty="0"/>
              <a:t>However, threads share the memory and the resources of the process to which they belong by default.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4244" y="85728"/>
            <a:ext cx="6951662" cy="53680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AEFC87E0-114C-4BFC-8B34-FD5EF6B87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22534"/>
            <a:ext cx="8000999" cy="6078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/>
              <a:t>Economy – </a:t>
            </a:r>
            <a:r>
              <a:rPr lang="en-US" altLang="en-US" sz="2800" dirty="0"/>
              <a:t>Allocating memory and resources for process creation is costly. Because threads share the resources of the process to which they belong. </a:t>
            </a:r>
          </a:p>
          <a:p>
            <a:pPr algn="just"/>
            <a:r>
              <a:rPr lang="en-US" altLang="en-US" sz="2800" dirty="0"/>
              <a:t>It is more economical to create and context-switch threads. In general thread creation consumes less time and memory than process creation. </a:t>
            </a:r>
          </a:p>
          <a:p>
            <a:pPr algn="just"/>
            <a:r>
              <a:rPr lang="en-US" altLang="en-US" sz="2800" dirty="0"/>
              <a:t>Additionally, context switching is typically faster between threads than between processes.</a:t>
            </a:r>
          </a:p>
          <a:p>
            <a:pPr marL="0" indent="0" algn="just">
              <a:buNone/>
            </a:pPr>
            <a:r>
              <a:rPr lang="en-US" altLang="en-US" sz="2800" b="1" dirty="0"/>
              <a:t>Scalability – </a:t>
            </a:r>
            <a:r>
              <a:rPr lang="en-US" altLang="en-US" sz="2800" dirty="0"/>
              <a:t>The benefits of multithreading can be even greater in a multiprocessor architecture, where threads may be running in parallel on different processing cores. </a:t>
            </a:r>
          </a:p>
          <a:p>
            <a:pPr algn="just"/>
            <a:r>
              <a:rPr lang="en-US" altLang="en-US" sz="2800" dirty="0"/>
              <a:t>A single-threaded process can run on only one processor, regardless how many are available. 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381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06601"/>
              </p:ext>
            </p:extLst>
          </p:nvPr>
        </p:nvGraphicFramePr>
        <p:xfrm>
          <a:off x="0" y="-6"/>
          <a:ext cx="9144000" cy="692845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spc="10" dirty="0">
                          <a:effectLst/>
                        </a:rPr>
                        <a:t>Process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spc="10" dirty="0">
                          <a:effectLst/>
                        </a:rPr>
                        <a:t>Thread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means any program is in execution.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Thread means segment of a process.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takes more time to terminate.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takes less time to terminate.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It takes more time for creation.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It takes less time for creation.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36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It also takes more time for context switching.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It takes less time for context switching.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36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less efficient in term of communication.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is more efficient in term of communication.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consume more resources.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consume less resources.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isolated.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Threads share memory.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called heavy weight process.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is called light weight process.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025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switching uses interface in operating system.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switching does not require to call a operating system and cause an interrupt to the kernel.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63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If one process is blocked then it will not effect the execution of other process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Second thread in the same task </a:t>
                      </a:r>
                      <a:r>
                        <a:rPr lang="en-US" sz="2000" b="0" spc="10" dirty="0" err="1">
                          <a:effectLst/>
                        </a:rPr>
                        <a:t>couldnot</a:t>
                      </a:r>
                      <a:r>
                        <a:rPr lang="en-US" sz="2000" b="0" spc="10" dirty="0">
                          <a:effectLst/>
                        </a:rPr>
                        <a:t> run, while one server thread is blocked.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025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has its own Process Control Block,</a:t>
                      </a:r>
                      <a:r>
                        <a:rPr lang="en-US" sz="2000" b="0" spc="10" baseline="0" dirty="0">
                          <a:effectLst/>
                        </a:rPr>
                        <a:t> </a:t>
                      </a:r>
                      <a:r>
                        <a:rPr lang="en-US" sz="2000" b="0" spc="10" dirty="0">
                          <a:effectLst/>
                        </a:rPr>
                        <a:t>Stack and Address Space.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Thread has Parents’ PCB, its own Thread Control Block and Stack and common, Address space.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xmlns="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6" y="102602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xmlns="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828676"/>
            <a:ext cx="7703067" cy="49355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Thread library</a:t>
            </a:r>
            <a:r>
              <a:rPr lang="en-US" altLang="en-US" sz="2800" dirty="0"/>
              <a:t> provides programmer with API for creating and managing threads</a:t>
            </a:r>
          </a:p>
          <a:p>
            <a:pPr algn="just"/>
            <a:r>
              <a:rPr lang="en-US" altLang="en-US" sz="2800" dirty="0"/>
              <a:t>There are two primary ways of implementing a thread library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The first approach is to provide a library entirely in user space with no kernel support. All code and data structures for the library exist in user space. 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The second approach is to implement a kernel-level library supported directly by the operating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15871</TotalTime>
  <Words>858</Words>
  <Application>Microsoft Office PowerPoint</Application>
  <PresentationFormat>On-screen Show (4:3)</PresentationFormat>
  <Paragraphs>167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Verdana</vt:lpstr>
      <vt:lpstr>Wingdings</vt:lpstr>
      <vt:lpstr>Office Theme</vt:lpstr>
      <vt:lpstr>Threads</vt:lpstr>
      <vt:lpstr>Thread</vt:lpstr>
      <vt:lpstr>Thread</vt:lpstr>
      <vt:lpstr>Thread</vt:lpstr>
      <vt:lpstr>Single and Multithreaded Processes</vt:lpstr>
      <vt:lpstr>Benefits</vt:lpstr>
      <vt:lpstr>Benefits</vt:lpstr>
      <vt:lpstr>PowerPoint Presentation</vt:lpstr>
      <vt:lpstr>Thread Libraries</vt:lpstr>
      <vt:lpstr>Pthreads</vt:lpstr>
      <vt:lpstr>Pthreads</vt:lpstr>
      <vt:lpstr>Pthreads</vt:lpstr>
      <vt:lpstr>Java Threads</vt:lpstr>
      <vt:lpstr>PowerPoint Presentation</vt:lpstr>
      <vt:lpstr>PowerPoint Presentation</vt:lpstr>
      <vt:lpstr>PowerPoint Presentation</vt:lpstr>
      <vt:lpstr>PowerPoint Presentation</vt:lpstr>
      <vt:lpstr>Java Threads</vt:lpstr>
      <vt:lpstr>Java Threads</vt:lpstr>
      <vt:lpstr>Java Threads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sumit kumar</cp:lastModifiedBy>
  <cp:revision>293</cp:revision>
  <cp:lastPrinted>2013-09-10T17:57:57Z</cp:lastPrinted>
  <dcterms:created xsi:type="dcterms:W3CDTF">2011-01-13T23:43:38Z</dcterms:created>
  <dcterms:modified xsi:type="dcterms:W3CDTF">2024-05-19T11:42:35Z</dcterms:modified>
</cp:coreProperties>
</file>