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44" r:id="rId1"/>
  </p:sldMasterIdLst>
  <p:notesMasterIdLst>
    <p:notesMasterId r:id="rId59"/>
  </p:notesMasterIdLst>
  <p:handoutMasterIdLst>
    <p:handoutMasterId r:id="rId60"/>
  </p:handoutMasterIdLst>
  <p:sldIdLst>
    <p:sldId id="331" r:id="rId2"/>
    <p:sldId id="334" r:id="rId3"/>
    <p:sldId id="461" r:id="rId4"/>
    <p:sldId id="335" r:id="rId5"/>
    <p:sldId id="462" r:id="rId6"/>
    <p:sldId id="336" r:id="rId7"/>
    <p:sldId id="337" r:id="rId8"/>
    <p:sldId id="338" r:id="rId9"/>
    <p:sldId id="339" r:id="rId10"/>
    <p:sldId id="340" r:id="rId11"/>
    <p:sldId id="341" r:id="rId12"/>
    <p:sldId id="404" r:id="rId13"/>
    <p:sldId id="403" r:id="rId14"/>
    <p:sldId id="342" r:id="rId15"/>
    <p:sldId id="464" r:id="rId16"/>
    <p:sldId id="343" r:id="rId17"/>
    <p:sldId id="348" r:id="rId18"/>
    <p:sldId id="399" r:id="rId19"/>
    <p:sldId id="447" r:id="rId20"/>
    <p:sldId id="465" r:id="rId21"/>
    <p:sldId id="351" r:id="rId22"/>
    <p:sldId id="352" r:id="rId23"/>
    <p:sldId id="469" r:id="rId24"/>
    <p:sldId id="353" r:id="rId25"/>
    <p:sldId id="468" r:id="rId26"/>
    <p:sldId id="467" r:id="rId27"/>
    <p:sldId id="354" r:id="rId28"/>
    <p:sldId id="355" r:id="rId29"/>
    <p:sldId id="356" r:id="rId30"/>
    <p:sldId id="357" r:id="rId31"/>
    <p:sldId id="359" r:id="rId32"/>
    <p:sldId id="360" r:id="rId33"/>
    <p:sldId id="460" r:id="rId34"/>
    <p:sldId id="362" r:id="rId35"/>
    <p:sldId id="363" r:id="rId36"/>
    <p:sldId id="456" r:id="rId37"/>
    <p:sldId id="365" r:id="rId38"/>
    <p:sldId id="366" r:id="rId39"/>
    <p:sldId id="367" r:id="rId40"/>
    <p:sldId id="451" r:id="rId41"/>
    <p:sldId id="368" r:id="rId42"/>
    <p:sldId id="369" r:id="rId43"/>
    <p:sldId id="371" r:id="rId44"/>
    <p:sldId id="372" r:id="rId45"/>
    <p:sldId id="373" r:id="rId46"/>
    <p:sldId id="374" r:id="rId47"/>
    <p:sldId id="375" r:id="rId48"/>
    <p:sldId id="376" r:id="rId49"/>
    <p:sldId id="457" r:id="rId50"/>
    <p:sldId id="379" r:id="rId51"/>
    <p:sldId id="453" r:id="rId52"/>
    <p:sldId id="382" r:id="rId53"/>
    <p:sldId id="383" r:id="rId54"/>
    <p:sldId id="454" r:id="rId55"/>
    <p:sldId id="385" r:id="rId56"/>
    <p:sldId id="431" r:id="rId57"/>
    <p:sldId id="433" r:id="rId58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76" y="8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30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41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="" xmlns:a16="http://schemas.microsoft.com/office/drawing/2014/main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1597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3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="" xmlns:a16="http://schemas.microsoft.com/office/drawing/2014/main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="" xmlns:a16="http://schemas.microsoft.com/office/drawing/2014/main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="" xmlns:a16="http://schemas.microsoft.com/office/drawing/2014/main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88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="" xmlns:a16="http://schemas.microsoft.com/office/drawing/2014/main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="" xmlns:a16="http://schemas.microsoft.com/office/drawing/2014/main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="" xmlns:a16="http://schemas.microsoft.com/office/drawing/2014/main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96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="" xmlns:a16="http://schemas.microsoft.com/office/drawing/2014/main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="" xmlns:a16="http://schemas.microsoft.com/office/drawing/2014/main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="" xmlns:a16="http://schemas.microsoft.com/office/drawing/2014/main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4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=""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=""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=""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54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=""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=""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=""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9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="" xmlns:a16="http://schemas.microsoft.com/office/drawing/2014/main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="" xmlns:a16="http://schemas.microsoft.com/office/drawing/2014/main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="" xmlns:a16="http://schemas.microsoft.com/office/drawing/2014/main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0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="" xmlns:a16="http://schemas.microsoft.com/office/drawing/2014/main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="" xmlns:a16="http://schemas.microsoft.com/office/drawing/2014/main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="" xmlns:a16="http://schemas.microsoft.com/office/drawing/2014/main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="" xmlns:a16="http://schemas.microsoft.com/office/drawing/2014/main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="" xmlns:a16="http://schemas.microsoft.com/office/drawing/2014/main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="" xmlns:a16="http://schemas.microsoft.com/office/drawing/2014/main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0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=""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=""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=""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1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="" xmlns:a16="http://schemas.microsoft.com/office/drawing/2014/main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="" xmlns:a16="http://schemas.microsoft.com/office/drawing/2014/main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="" xmlns:a16="http://schemas.microsoft.com/office/drawing/2014/main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06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="" xmlns:a16="http://schemas.microsoft.com/office/drawing/2014/main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="" xmlns:a16="http://schemas.microsoft.com/office/drawing/2014/main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="" xmlns:a16="http://schemas.microsoft.com/office/drawing/2014/main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8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=""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=""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=""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4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=""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=""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21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0E7D4525-B023-428D-9545-DC0713F78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54B32D-1C10-4515-9654-674367EBD7B3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5DB4DF71-FC33-4552-B479-C18BC7D20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53EC258A-F159-43CE-BB5C-A8A6BE88E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24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FEC83A0A-D20B-4E7B-9A8F-A0BBAC5E5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688753-9C99-476A-9882-17C5DAFFEC01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25F8007A-F03F-4910-AA8C-33EE709ED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2924DF6A-32EE-4A71-A92D-BF92D0DDF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5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="" xmlns:a16="http://schemas.microsoft.com/office/drawing/2014/main" id="{BB135A64-D000-4E0D-A1D2-D9384FDC9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2D5920-C475-4026-80E9-AFC54C6A239B}" type="slidenum">
              <a:rPr lang="en-US" altLang="en-US" smtClean="0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="" xmlns:a16="http://schemas.microsoft.com/office/drawing/2014/main" id="{EEEA4EBA-0B93-4A6C-95E3-7CC19103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="" xmlns:a16="http://schemas.microsoft.com/office/drawing/2014/main" id="{1FFD0DCF-44B1-4C60-8670-88AC988A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="" xmlns:a16="http://schemas.microsoft.com/office/drawing/2014/main" id="{79B7CE65-EF78-46B2-9494-0DD94691F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B30433-C6EF-4FAE-8A49-13A2A652631B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AE536121-75DC-424A-8C12-52899844D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="" xmlns:a16="http://schemas.microsoft.com/office/drawing/2014/main" id="{1308C5AF-9D12-4149-B5C3-AC1E30BA4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9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=""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=""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=""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=""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=""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=""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2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=""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=""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=""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8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=""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=""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=""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3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="" xmlns:a16="http://schemas.microsoft.com/office/drawing/2014/main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="" xmlns:a16="http://schemas.microsoft.com/office/drawing/2014/main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="" xmlns:a16="http://schemas.microsoft.com/office/drawing/2014/main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2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="" xmlns:a16="http://schemas.microsoft.com/office/drawing/2014/main" id="{8C2DA0D5-8D6D-4EE4-9EE4-6DBD76E8F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35F994C-A057-4A63-AE72-3FF0DACC8E52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="" xmlns:a16="http://schemas.microsoft.com/office/drawing/2014/main" id="{0B2AAB34-98DF-4C8C-A90B-B710AF16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="" xmlns:a16="http://schemas.microsoft.com/office/drawing/2014/main" id="{FF7C1FB6-D31C-46B7-9D58-808998AF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88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="" xmlns:a16="http://schemas.microsoft.com/office/drawing/2014/main" id="{1F8059EB-C1F4-41C7-8BDD-788F7EBF2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13BD3-2B56-45D2-9EE3-2D6BA22F452A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="" xmlns:a16="http://schemas.microsoft.com/office/drawing/2014/main" id="{858E480D-A895-4DA3-BB9A-E02ED49B5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="" xmlns:a16="http://schemas.microsoft.com/office/drawing/2014/main" id="{B96BF19E-94FF-4012-BDC7-437E159A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7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="" xmlns:a16="http://schemas.microsoft.com/office/drawing/2014/main" id="{AD03251D-B2B5-4661-A4DC-47F059246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8E53CD-0E68-44EA-8FA1-CA1DA7ACA031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="" xmlns:a16="http://schemas.microsoft.com/office/drawing/2014/main" id="{E816B22A-223C-46BB-B5D9-3EF020289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="" xmlns:a16="http://schemas.microsoft.com/office/drawing/2014/main" id="{40F016C1-8C0F-4D11-B19D-1B0E182E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0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="" xmlns:a16="http://schemas.microsoft.com/office/drawing/2014/main" id="{8408D356-8C72-4527-8A9E-B805AC785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4299F4-DE32-472A-828E-99AC97F85AD6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="" xmlns:a16="http://schemas.microsoft.com/office/drawing/2014/main" id="{22E28FCD-1056-4D3D-9ACD-83965BCF1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="" xmlns:a16="http://schemas.microsoft.com/office/drawing/2014/main" id="{C10C43C3-A73A-42A6-A35F-C138D4AF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="" xmlns:a16="http://schemas.microsoft.com/office/drawing/2014/main" id="{63E5A769-B41F-409B-96F7-18D03BD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B1DCA8-7D2E-45C2-A17E-B777FE8BF056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="" xmlns:a16="http://schemas.microsoft.com/office/drawing/2014/main" id="{8F55E19D-E8B3-4452-A038-9BCF911F5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="" xmlns:a16="http://schemas.microsoft.com/office/drawing/2014/main" id="{6D1C4F68-5A97-427E-AB9C-31AA19BCF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37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="" xmlns:a16="http://schemas.microsoft.com/office/drawing/2014/main" id="{C3F4BD51-7370-4471-9455-9FAA962F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D35ECC-3C35-45A9-90FF-173B28872470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="" xmlns:a16="http://schemas.microsoft.com/office/drawing/2014/main" id="{0AB19387-36B0-44FF-A334-CD940F2A7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="" xmlns:a16="http://schemas.microsoft.com/office/drawing/2014/main" id="{35F188A5-8C67-46D5-8035-90BDFED9F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00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="" xmlns:a16="http://schemas.microsoft.com/office/drawing/2014/main" id="{C05E2778-289B-4FA5-A492-109BEB533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7FBAA6-8447-4B86-94DA-8EBECE675900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="" xmlns:a16="http://schemas.microsoft.com/office/drawing/2014/main" id="{79229461-A223-439E-9F67-F96DEE523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="" xmlns:a16="http://schemas.microsoft.com/office/drawing/2014/main" id="{1408816B-F76B-4AC2-A2E1-9FCADC0E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92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="" xmlns:a16="http://schemas.microsoft.com/office/drawing/2014/main" id="{CC0926BF-5F58-45F3-886B-2FC15B7FF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89229-DE4E-445F-987B-9FB85B6EB635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="" xmlns:a16="http://schemas.microsoft.com/office/drawing/2014/main" id="{77D4AAE1-3D09-4155-A61A-3F1F36C42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="" xmlns:a16="http://schemas.microsoft.com/office/drawing/2014/main" id="{86A985B6-3037-4C54-BA8E-73201FFC5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26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="" xmlns:a16="http://schemas.microsoft.com/office/drawing/2014/main" id="{E95F55ED-CF22-47BB-A4F1-B460B1D8B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3E603D-49B1-4296-AFD2-423EB8C53B4D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="" xmlns:a16="http://schemas.microsoft.com/office/drawing/2014/main" id="{9BC7AB09-93B9-4BA4-877E-3CCE3D14D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="" xmlns:a16="http://schemas.microsoft.com/office/drawing/2014/main" id="{4F8C03A3-1A3A-401F-BD0A-A1C0DA492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10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="" xmlns:a16="http://schemas.microsoft.com/office/drawing/2014/main" id="{12E9F2BA-6286-4675-A574-E6B57F2B8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A63ADF-0873-41FA-9C34-062DC213BF4E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="" xmlns:a16="http://schemas.microsoft.com/office/drawing/2014/main" id="{CB25B9E3-8879-4B53-9B9A-FE00C8F84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="" xmlns:a16="http://schemas.microsoft.com/office/drawing/2014/main" id="{F12CBF22-8D18-428E-9818-515DCCEEC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=""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=""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=""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86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="" xmlns:a16="http://schemas.microsoft.com/office/drawing/2014/main" id="{6044D9D1-4022-4B17-AC3A-FC63E3105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53468A-38EB-46C6-BF85-948BB8C046E0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="" xmlns:a16="http://schemas.microsoft.com/office/drawing/2014/main" id="{34DA4BF8-CC55-4E4C-B1AE-1BCAB50DA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="" xmlns:a16="http://schemas.microsoft.com/office/drawing/2014/main" id="{02ECD0A4-9571-447C-BBD7-4957F744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728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="" xmlns:a16="http://schemas.microsoft.com/office/drawing/2014/main" id="{0117514E-2443-4519-8E49-49F1D7A78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25E1FB-4C4E-46D9-81B2-DD37A36D626F}" type="slidenum">
              <a:rPr lang="en-US" altLang="en-US" smtClean="0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4E633088-7040-49F9-B7B9-B376FB395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D968F03C-719A-42CF-BA36-3EE513717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0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="" xmlns:a16="http://schemas.microsoft.com/office/drawing/2014/main" id="{7C44AEC8-02CE-442B-AD2A-963292252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EA03B-198F-4011-9BDC-983A5F1750D4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="" xmlns:a16="http://schemas.microsoft.com/office/drawing/2014/main" id="{5B237BFB-5094-48A6-8D1D-812AB43C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="" xmlns:a16="http://schemas.microsoft.com/office/drawing/2014/main" id="{CDCBE579-7F53-441F-BC12-B153F1DD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63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=""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=""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=""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81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="" xmlns:a16="http://schemas.microsoft.com/office/drawing/2014/main" id="{E9FDADC0-F5DF-4D1F-B8F6-B07400DF0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4E3610-9E09-4C5F-B265-434A74CEF86E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="" xmlns:a16="http://schemas.microsoft.com/office/drawing/2014/main" id="{D4BE53D0-AA2F-4499-8CF1-022EEB9C5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="" xmlns:a16="http://schemas.microsoft.com/office/drawing/2014/main" id="{1B8BC2EB-E345-4207-8D96-428E55C5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2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="" xmlns:a16="http://schemas.microsoft.com/office/drawing/2014/main" id="{D38E2BCC-6763-4F93-9A27-415FB4345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9B9FD1-100D-4C2E-9427-0CDF0A2FB98D}" type="slidenum">
              <a:rPr lang="en-US" altLang="en-US">
                <a:latin typeface="Helvetica" panose="020B0604020202020204" pitchFamily="34" charset="0"/>
              </a:rPr>
              <a:pPr/>
              <a:t>53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="" xmlns:a16="http://schemas.microsoft.com/office/drawing/2014/main" id="{4627EDFF-B8C3-4BDD-9F08-8EF15D1B4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="" xmlns:a16="http://schemas.microsoft.com/office/drawing/2014/main" id="{727F1191-666F-4ECF-896F-F12B93A3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81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="" xmlns:a16="http://schemas.microsoft.com/office/drawing/2014/main" id="{395AA5DD-A159-4BC8-B0B4-62C228F8A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A29CC0-F102-4AA1-A9A2-5E8696EDCEA1}" type="slidenum">
              <a:rPr lang="en-US" altLang="en-US">
                <a:latin typeface="Helvetica" panose="020B0604020202020204" pitchFamily="34" charset="0"/>
              </a:rPr>
              <a:pPr/>
              <a:t>54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="" xmlns:a16="http://schemas.microsoft.com/office/drawing/2014/main" id="{72118A2F-2588-4308-98F3-4C540E019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="" xmlns:a16="http://schemas.microsoft.com/office/drawing/2014/main" id="{D0D00539-4C19-4343-8F60-D0ECE1BC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81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="" xmlns:a16="http://schemas.microsoft.com/office/drawing/2014/main" id="{2869BB6A-A424-4A9F-8F08-9E5CED4A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D26438-1D7C-4B65-BD22-47AB5585AE9F}" type="slidenum">
              <a:rPr lang="en-US" altLang="en-US">
                <a:latin typeface="Helvetica" panose="020B0604020202020204" pitchFamily="34" charset="0"/>
              </a:rPr>
              <a:pPr/>
              <a:t>55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="" xmlns:a16="http://schemas.microsoft.com/office/drawing/2014/main" id="{7C562C5D-B6F1-410C-9C15-862B61F4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="" xmlns:a16="http://schemas.microsoft.com/office/drawing/2014/main" id="{CCCFBF8B-BAA5-4791-B56F-89AE8DECA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4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="" xmlns:a16="http://schemas.microsoft.com/office/drawing/2014/main" id="{4C6EACAF-E6EA-457D-8641-E32A9D95C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CEC8C6-E810-4484-A297-26A2437CEBA7}" type="slidenum">
              <a:rPr lang="en-US" altLang="en-US">
                <a:latin typeface="Helvetica" panose="020B0604020202020204" pitchFamily="34" charset="0"/>
              </a:rPr>
              <a:pPr/>
              <a:t>56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="" xmlns:a16="http://schemas.microsoft.com/office/drawing/2014/main" id="{F41D4B89-0756-4DD7-8336-2BFB3BDA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="" xmlns:a16="http://schemas.microsoft.com/office/drawing/2014/main" id="{508A804A-2118-4ED2-BE3C-0C1214B97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51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="" xmlns:a16="http://schemas.microsoft.com/office/drawing/2014/main" id="{E5E56C28-C60C-4E30-B37A-C45B0ABB0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5C7750-47E1-458A-9989-9BA8D4448C94}" type="slidenum">
              <a:rPr lang="en-US" altLang="en-US">
                <a:latin typeface="Helvetica" panose="020B0604020202020204" pitchFamily="34" charset="0"/>
              </a:rPr>
              <a:pPr/>
              <a:t>57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="" xmlns:a16="http://schemas.microsoft.com/office/drawing/2014/main" id="{316BCF08-E5F3-4982-863F-E15695200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="" xmlns:a16="http://schemas.microsoft.com/office/drawing/2014/main" id="{246B23B8-CBD0-4DC0-A03E-62ED08FCA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="" xmlns:a16="http://schemas.microsoft.com/office/drawing/2014/main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="" xmlns:a16="http://schemas.microsoft.com/office/drawing/2014/main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="" xmlns:a16="http://schemas.microsoft.com/office/drawing/2014/main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4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="" xmlns:a16="http://schemas.microsoft.com/office/drawing/2014/main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="" xmlns:a16="http://schemas.microsoft.com/office/drawing/2014/main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="" xmlns:a16="http://schemas.microsoft.com/office/drawing/2014/main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0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="" xmlns:a16="http://schemas.microsoft.com/office/drawing/2014/main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="" xmlns:a16="http://schemas.microsoft.com/office/drawing/2014/main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="" xmlns:a16="http://schemas.microsoft.com/office/drawing/2014/main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=""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=""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=""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3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836F-B8CB-46AF-9623-059AC55FC1A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3C5B-8EE8-457D-AE41-2D281EC9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3088" y="2322513"/>
            <a:ext cx="5714999" cy="7635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/>
              <a:t>Memory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79997BE-9BB1-4138-B224-8F7553DD5026}"/>
              </a:ext>
            </a:extLst>
          </p:cNvPr>
          <p:cNvSpPr txBox="1">
            <a:spLocks noChangeArrowheads="1"/>
          </p:cNvSpPr>
          <p:nvPr/>
        </p:nvSpPr>
        <p:spPr>
          <a:xfrm>
            <a:off x="1666875" y="3875088"/>
            <a:ext cx="5714999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162" y="57690"/>
            <a:ext cx="7780673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8638" y="591088"/>
            <a:ext cx="8229600" cy="620976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 concept of a logical address space that is bound to a separate </a:t>
            </a:r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dirty="0"/>
              <a:t> is central to proper memory management.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Logical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dirty="0"/>
              <a:t> – generated by the CPU; also referred to as </a:t>
            </a:r>
            <a:r>
              <a:rPr lang="en-US" altLang="en-US" sz="2800" b="1" dirty="0">
                <a:latin typeface="+mj-lt"/>
              </a:rPr>
              <a:t>virtual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dirty="0"/>
              <a:t> – address seen by the memory unit.</a:t>
            </a:r>
          </a:p>
          <a:p>
            <a:pPr algn="just"/>
            <a:r>
              <a:rPr lang="en-US" altLang="en-US" sz="2800" dirty="0"/>
              <a:t>Logical and physical addresses are the same in </a:t>
            </a:r>
            <a:r>
              <a:rPr lang="en-US" altLang="en-US" sz="2800" b="1" dirty="0"/>
              <a:t>compile-time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load-time</a:t>
            </a:r>
            <a:r>
              <a:rPr lang="en-US" altLang="en-US" sz="2800" dirty="0"/>
              <a:t> address-binding schemes; </a:t>
            </a:r>
          </a:p>
          <a:p>
            <a:pPr algn="just"/>
            <a:r>
              <a:rPr lang="en-US" altLang="en-US" sz="2800" dirty="0"/>
              <a:t>Logical (virtual) and physical addresses differ in </a:t>
            </a:r>
            <a:r>
              <a:rPr lang="en-US" altLang="en-US" sz="2800" b="1" dirty="0"/>
              <a:t>execution-time</a:t>
            </a:r>
            <a:r>
              <a:rPr lang="en-US" altLang="en-US" sz="2800" dirty="0"/>
              <a:t> address-binding scheme</a:t>
            </a:r>
          </a:p>
          <a:p>
            <a:pPr algn="just"/>
            <a:r>
              <a:rPr lang="en-US" altLang="en-US" sz="2800" b="1" dirty="0">
                <a:latin typeface="+mj-lt"/>
              </a:rPr>
              <a:t>Logical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the set of all logical addresses generated by a program.</a:t>
            </a:r>
          </a:p>
          <a:p>
            <a:pPr algn="just"/>
            <a:r>
              <a:rPr lang="en-US" altLang="en-US" sz="2800" b="1" dirty="0">
                <a:latin typeface="+mj-lt"/>
              </a:rPr>
              <a:t>Physical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address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space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the set of all physical addresses corresponding to these logical addresses.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80718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Memory-Management Unit (</a:t>
            </a:r>
            <a:r>
              <a:rPr lang="en-US" altLang="en-US" sz="3600" dirty="0"/>
              <a:t>MMU</a:t>
            </a:r>
            <a:r>
              <a:rPr lang="en-US" altLang="en-US" sz="4000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6425" y="771284"/>
            <a:ext cx="7856440" cy="585811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Hardware device that at </a:t>
            </a:r>
            <a:r>
              <a:rPr lang="en-US" altLang="en-US" sz="2800" b="1" dirty="0"/>
              <a:t>run-time</a:t>
            </a:r>
            <a:r>
              <a:rPr lang="en-US" altLang="en-US" sz="2800" dirty="0"/>
              <a:t> maps logical address to physical address.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Many methods possible, covered in the rest of this ppt.</a:t>
            </a:r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=""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8" y="1900237"/>
            <a:ext cx="8465180" cy="307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598" y="53816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Relocation Register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3112FE82-FDC2-4B07-9892-9E8699A75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30078"/>
            <a:ext cx="7927522" cy="497364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Consider simple scheme. which is  a generalization of the base-register scheme.</a:t>
            </a:r>
          </a:p>
          <a:p>
            <a:pPr marL="457200" lvl="1" indent="-342900">
              <a:buFont typeface="Wingdings" panose="05000000000000000000" pitchFamily="2" charset="2"/>
              <a:buChar char="ü"/>
            </a:pPr>
            <a:r>
              <a:rPr lang="en-US" altLang="en-US" sz="2600" dirty="0"/>
              <a:t>The base register now called </a:t>
            </a:r>
            <a:r>
              <a:rPr lang="en-US" altLang="en-US" sz="2600" b="1" dirty="0"/>
              <a:t>relocation register.</a:t>
            </a:r>
          </a:p>
          <a:p>
            <a:r>
              <a:rPr lang="en-US" altLang="en-US" sz="2800" dirty="0"/>
              <a:t>The value in the relocation register is added to every address generated by a user process at the time it is sent to memory.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="" xmlns:a16="http://schemas.microsoft.com/office/drawing/2014/main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00396"/>
            <a:ext cx="6772275" cy="372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CFED0DC6-3DA5-44F7-A884-CB2916BA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1482" y="630078"/>
            <a:ext cx="7492417" cy="47336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/>
              <a:t>The user program deals with logical addresses; it never sees the real physical addresses.</a:t>
            </a:r>
          </a:p>
          <a:p>
            <a:pPr algn="just">
              <a:defRPr/>
            </a:pPr>
            <a:r>
              <a:rPr lang="en-US" altLang="en-US" sz="2800" dirty="0"/>
              <a:t>Execution-time binding occurs when reference is made to location in memory</a:t>
            </a:r>
          </a:p>
          <a:p>
            <a:pPr algn="just">
              <a:defRPr/>
            </a:pPr>
            <a:r>
              <a:rPr lang="en-US" altLang="en-US" sz="2800" dirty="0"/>
              <a:t>Logical address bound to physical addresses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598" y="53816"/>
            <a:ext cx="7839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Relocation Register</a:t>
            </a:r>
          </a:p>
        </p:txBody>
      </p:sp>
    </p:spTree>
    <p:extLst>
      <p:ext uri="{BB962C8B-B14F-4D97-AF65-F5344CB8AC3E}">
        <p14:creationId xmlns:p14="http://schemas.microsoft.com/office/powerpoint/2010/main" val="213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91638"/>
            <a:ext cx="8224837" cy="57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31" y="605986"/>
            <a:ext cx="8224837" cy="619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To obtain better memory-space utilization, we can use </a:t>
            </a:r>
            <a:r>
              <a:rPr lang="en-US" altLang="en-US" sz="2800" b="1" dirty="0">
                <a:latin typeface="+mn-lt"/>
                <a:ea typeface="+mn-ea"/>
              </a:rPr>
              <a:t>dynamic loading</a:t>
            </a:r>
            <a:r>
              <a:rPr lang="en-US" altLang="en-US" sz="2800" dirty="0">
                <a:latin typeface="+mn-lt"/>
                <a:ea typeface="+mn-ea"/>
              </a:rPr>
              <a:t>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program consist of main part and a number of routines.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With dynamic loading, a routine is not loaded until it is called.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All routines are kept on disk in a </a:t>
            </a:r>
            <a:r>
              <a:rPr lang="en-US" altLang="en-US" sz="2800" dirty="0" err="1">
                <a:latin typeface="+mn-lt"/>
                <a:ea typeface="+mn-ea"/>
              </a:rPr>
              <a:t>relocatable</a:t>
            </a:r>
            <a:r>
              <a:rPr lang="en-US" altLang="en-US" sz="2800" dirty="0">
                <a:latin typeface="+mn-lt"/>
                <a:ea typeface="+mn-ea"/>
              </a:rPr>
              <a:t> load format.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main program is loaded into memory and is executed.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endParaRPr lang="en-US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91638"/>
            <a:ext cx="8224837" cy="57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31" y="605986"/>
            <a:ext cx="8224837" cy="619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When a routine needs to call another routine, the calling routine first checks to see whether the other routine has been loaded. 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If it has not, the </a:t>
            </a:r>
            <a:r>
              <a:rPr lang="en-US" altLang="en-US" sz="2800" dirty="0" err="1">
                <a:latin typeface="+mn-lt"/>
                <a:ea typeface="+mn-ea"/>
              </a:rPr>
              <a:t>relocatable</a:t>
            </a:r>
            <a:r>
              <a:rPr lang="en-US" altLang="en-US" sz="2800" dirty="0">
                <a:latin typeface="+mn-lt"/>
                <a:ea typeface="+mn-ea"/>
              </a:rPr>
              <a:t> linking loader is called to load the desired routine into memory.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Then control is passed to the newly loaded routine.</a:t>
            </a:r>
          </a:p>
          <a:p>
            <a:pPr marL="182880" indent="-18288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ea typeface="+mn-ea"/>
              </a:rPr>
              <a:t>The advantage of dynamic loading is that a routine is </a:t>
            </a:r>
            <a:r>
              <a:rPr lang="en-US" altLang="en-US" sz="2800" b="1" dirty="0">
                <a:latin typeface="+mn-lt"/>
                <a:ea typeface="+mn-ea"/>
              </a:rPr>
              <a:t>loaded only when it is needed</a:t>
            </a:r>
            <a:r>
              <a:rPr lang="en-US" altLang="en-US" sz="2800" dirty="0">
                <a:latin typeface="+mn-lt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26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596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7C59CC23-F8F4-463E-94EA-C3BD81D92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684858"/>
            <a:ext cx="8101012" cy="6044555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b="1" dirty="0"/>
              <a:t>Static linking </a:t>
            </a:r>
            <a:r>
              <a:rPr lang="en-US" altLang="en-US" sz="2600" dirty="0"/>
              <a:t>– system libraries and program code combined by the loader into the binary program image</a:t>
            </a:r>
          </a:p>
          <a:p>
            <a:pPr algn="just"/>
            <a:r>
              <a:rPr lang="en-US" altLang="en-US" sz="2600" b="1" dirty="0"/>
              <a:t>Dynamic linking </a:t>
            </a:r>
            <a:r>
              <a:rPr lang="en-US" altLang="en-US" sz="2600" dirty="0"/>
              <a:t>–linking postponed until execution time.</a:t>
            </a:r>
          </a:p>
          <a:p>
            <a:pPr algn="just"/>
            <a:r>
              <a:rPr lang="en-US" altLang="en-US" sz="2600" dirty="0"/>
              <a:t>Dynamic linking, in contrast, is similar to dynamic loading.</a:t>
            </a:r>
          </a:p>
          <a:p>
            <a:pPr algn="just"/>
            <a:r>
              <a:rPr lang="en-US" altLang="en-US" sz="2600" dirty="0"/>
              <a:t>Dynamically linked libraries (DLLs) are system libraries that are linked to user programs when the programs are run.</a:t>
            </a:r>
          </a:p>
          <a:p>
            <a:pPr algn="just"/>
            <a:r>
              <a:rPr lang="en-US" altLang="en-US" sz="2600" dirty="0"/>
              <a:t>DLLs are also known as shared libraries.</a:t>
            </a:r>
          </a:p>
          <a:p>
            <a:pPr algn="just"/>
            <a:r>
              <a:rPr lang="en-US" altLang="en-US" sz="2600" dirty="0"/>
              <a:t>DLLs libraries can be shared among multiple processes, so that only one instance of the DLL in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="" xmlns:a16="http://schemas.microsoft.com/office/drawing/2014/main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98" y="104890"/>
            <a:ext cx="78200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="" xmlns:a16="http://schemas.microsoft.com/office/drawing/2014/main" id="{363EA7DD-91CF-4272-A490-C12027151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899" y="681152"/>
            <a:ext cx="7820024" cy="617684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Main memory must support both OS and user processes</a:t>
            </a:r>
          </a:p>
          <a:p>
            <a:pPr algn="just"/>
            <a:r>
              <a:rPr lang="en-US" altLang="en-US" sz="2800" dirty="0"/>
              <a:t>Limited resource, must allocate efficiently</a:t>
            </a:r>
          </a:p>
          <a:p>
            <a:pPr algn="just"/>
            <a:r>
              <a:rPr lang="en-US" altLang="en-US" sz="2800" dirty="0"/>
              <a:t>Contiguous allocation is one early method.</a:t>
            </a:r>
          </a:p>
          <a:p>
            <a:pPr algn="just"/>
            <a:r>
              <a:rPr lang="en-US" altLang="en-US" sz="2800" dirty="0"/>
              <a:t>In contiguous memory allocation, each process is contained in a single section of memory that is contiguous to the section containing the next process.</a:t>
            </a:r>
          </a:p>
          <a:p>
            <a:pPr algn="just"/>
            <a:r>
              <a:rPr lang="en-US" altLang="en-US" sz="2800" dirty="0"/>
              <a:t>Main memory usually into two </a:t>
            </a:r>
            <a:r>
              <a:rPr lang="en-US" altLang="en-US" sz="2800" b="1" dirty="0">
                <a:latin typeface="+mj-lt"/>
              </a:rPr>
              <a:t>partitions</a:t>
            </a:r>
            <a:r>
              <a:rPr lang="en-US" altLang="en-US" sz="2800" dirty="0"/>
              <a:t>: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one for the operating system, and 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one for the user processes. 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We can place the operating system in either low memory addresses or high memory addresses.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="" xmlns:a16="http://schemas.microsoft.com/office/drawing/2014/main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85645"/>
            <a:ext cx="78200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Contiguous Allocation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="" xmlns:a16="http://schemas.microsoft.com/office/drawing/2014/main" id="{05D35068-7CB7-493B-864A-9C27D4AD8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5" y="704771"/>
            <a:ext cx="8143875" cy="53355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600" dirty="0"/>
              <a:t>Relocation registers used to protect user processes from each other, and from changing operating-system code and data.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Base register contains value of smallest physical address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Limit register contains range of logical addresses – each logical address must be less than the limit register 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MMU maps logical address </a:t>
            </a:r>
            <a:r>
              <a:rPr lang="en-US" altLang="en-US" sz="2600" b="1" dirty="0"/>
              <a:t>dynamically</a:t>
            </a:r>
          </a:p>
        </p:txBody>
      </p:sp>
      <p:pic>
        <p:nvPicPr>
          <p:cNvPr id="4" name="Picture 4" descr="8">
            <a:extLst>
              <a:ext uri="{FF2B5EF4-FFF2-40B4-BE49-F238E27FC236}">
                <a16:creationId xmlns="" xmlns:a16="http://schemas.microsoft.com/office/drawing/2014/main" id="{3B5089A2-15B0-435C-8B29-EC54ABF0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725049"/>
            <a:ext cx="8143875" cy="312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442" y="79257"/>
            <a:ext cx="8438113" cy="6159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Allocation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5206"/>
            <a:ext cx="8072437" cy="5891331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/>
              <a:t>Degree of multiprogramming limited by number of partitions</a:t>
            </a:r>
          </a:p>
          <a:p>
            <a:pPr algn="just"/>
            <a:r>
              <a:rPr lang="en-US" altLang="en-US" sz="2400" b="1" dirty="0">
                <a:latin typeface="+mj-lt"/>
              </a:rPr>
              <a:t>Fixed-size partition</a:t>
            </a:r>
          </a:p>
          <a:p>
            <a:pPr algn="just"/>
            <a:r>
              <a:rPr lang="en-US" altLang="en-US" sz="2400" b="1" dirty="0">
                <a:latin typeface="+mj-lt"/>
              </a:rPr>
              <a:t>Variable-partition</a:t>
            </a:r>
            <a:r>
              <a:rPr lang="en-US" altLang="en-US" sz="2400" b="1" dirty="0"/>
              <a:t> </a:t>
            </a:r>
            <a:r>
              <a:rPr lang="en-US" altLang="en-US" sz="2400" dirty="0"/>
              <a:t>sizes for efficiency (sized to a given process’ needs)</a:t>
            </a:r>
          </a:p>
          <a:p>
            <a:pPr algn="just"/>
            <a:r>
              <a:rPr lang="en-US" altLang="en-US" sz="2400" dirty="0"/>
              <a:t>Each partition may contain exactly one process.</a:t>
            </a:r>
          </a:p>
          <a:p>
            <a:pPr algn="just"/>
            <a:r>
              <a:rPr lang="en-US" altLang="en-US" sz="2400" b="1" dirty="0">
                <a:latin typeface="+mj-lt"/>
              </a:rPr>
              <a:t>Hole</a:t>
            </a:r>
            <a:r>
              <a:rPr lang="en-US" altLang="en-US" sz="2400" dirty="0"/>
              <a:t> – block of available memory; holes of various size are scattered throughout memory.</a:t>
            </a:r>
          </a:p>
          <a:p>
            <a:pPr algn="just"/>
            <a:r>
              <a:rPr lang="en-US" altLang="en-US" sz="2400" dirty="0"/>
              <a:t>When a process arrives, it is allocated memory from a hole large enough to accommodate it.</a:t>
            </a:r>
          </a:p>
          <a:p>
            <a:pPr algn="just"/>
            <a:r>
              <a:rPr lang="en-US" altLang="en-US" sz="2400" dirty="0"/>
              <a:t>Process exiting frees its partition, adjacent free partitions combined.</a:t>
            </a:r>
          </a:p>
          <a:p>
            <a:pPr algn="just"/>
            <a:r>
              <a:rPr lang="en-US" altLang="en-US" sz="2400" dirty="0"/>
              <a:t>Operating system maintains information about:</a:t>
            </a:r>
          </a:p>
          <a:p>
            <a:pPr lvl="1" algn="just"/>
            <a:r>
              <a:rPr lang="en-US" altLang="en-US" sz="2400" dirty="0"/>
              <a:t>(a) allocated partitions    </a:t>
            </a:r>
          </a:p>
          <a:p>
            <a:pPr lvl="1" algn="just"/>
            <a:r>
              <a:rPr lang="en-US" altLang="en-US" sz="2400" dirty="0"/>
              <a:t>(b) free partitions (hole)</a:t>
            </a:r>
          </a:p>
        </p:txBody>
      </p:sp>
    </p:spTree>
    <p:extLst>
      <p:ext uri="{BB962C8B-B14F-4D97-AF65-F5344CB8AC3E}">
        <p14:creationId xmlns:p14="http://schemas.microsoft.com/office/powerpoint/2010/main" val="41077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=""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=""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1" y="705079"/>
            <a:ext cx="7858125" cy="612434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typical instruction-execution cycle, </a:t>
            </a:r>
          </a:p>
          <a:p>
            <a:pPr algn="just"/>
            <a:r>
              <a:rPr lang="en-US" altLang="en-US" sz="2800" dirty="0"/>
              <a:t>First fetches an instruction from memory. </a:t>
            </a:r>
          </a:p>
          <a:p>
            <a:pPr algn="just"/>
            <a:r>
              <a:rPr lang="en-US" altLang="en-US" sz="2800" dirty="0"/>
              <a:t>The instruction is then decoded </a:t>
            </a:r>
          </a:p>
          <a:p>
            <a:pPr algn="just"/>
            <a:r>
              <a:rPr lang="en-US" altLang="en-US" sz="2800" dirty="0"/>
              <a:t>Read of an Effective Address (operands to be fetched from memory). </a:t>
            </a:r>
          </a:p>
          <a:p>
            <a:pPr algn="just"/>
            <a:r>
              <a:rPr lang="en-US" altLang="en-US" sz="2800" dirty="0"/>
              <a:t>Executing of Instruction and then the instruction has been executed on the operands, results may be stored back in memory. </a:t>
            </a:r>
          </a:p>
          <a:p>
            <a:pPr algn="just"/>
            <a:r>
              <a:rPr lang="en-US" altLang="en-US" sz="2800" dirty="0"/>
              <a:t>Program (set of instructions) is permanently kept on </a:t>
            </a:r>
            <a:r>
              <a:rPr lang="en-US" altLang="en-US" sz="2800" b="1" dirty="0"/>
              <a:t>backing store </a:t>
            </a:r>
            <a:r>
              <a:rPr lang="en-US" altLang="en-US" sz="2800" dirty="0"/>
              <a:t>(disk)</a:t>
            </a:r>
          </a:p>
          <a:p>
            <a:pPr algn="just"/>
            <a:r>
              <a:rPr lang="en-US" altLang="en-US" sz="2800" dirty="0"/>
              <a:t>For  a program to be run it must be brought from backing </a:t>
            </a:r>
            <a:r>
              <a:rPr lang="en-US" altLang="en-US" sz="2800" dirty="0" smtClean="0"/>
              <a:t>store(disk) </a:t>
            </a:r>
            <a:r>
              <a:rPr lang="en-US" altLang="en-US" sz="2800" dirty="0"/>
              <a:t>into memory and placed within a process</a:t>
            </a:r>
            <a:endParaRPr lang="en-US" altLang="en-US" sz="1000" dirty="0"/>
          </a:p>
          <a:p>
            <a:pPr algn="just"/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442" y="79257"/>
            <a:ext cx="8438113" cy="6159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Variable Partition Allocation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4B12B19D-5F62-4569-A4AE-2840954F1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5207"/>
            <a:ext cx="8072437" cy="463720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When a process arrives and needs memory, the system searches the set for a hole that is large enough for this process. </a:t>
            </a:r>
          </a:p>
          <a:p>
            <a:pPr algn="just"/>
            <a:r>
              <a:rPr lang="en-US" altLang="en-US" sz="2800" dirty="0"/>
              <a:t>If the hole is too large, it is split into two parts. </a:t>
            </a:r>
          </a:p>
          <a:p>
            <a:pPr algn="just"/>
            <a:r>
              <a:rPr lang="en-US" altLang="en-US" sz="2800" dirty="0"/>
              <a:t>One part is allocated to the arriving process; the other is returned to the set of holes. </a:t>
            </a:r>
          </a:p>
          <a:p>
            <a:pPr algn="just"/>
            <a:r>
              <a:rPr lang="en-US" altLang="en-US" sz="2800" dirty="0"/>
              <a:t>When a process terminates, it releases its block of memory, which is then placed back in the set of holes. </a:t>
            </a:r>
          </a:p>
          <a:p>
            <a:pPr algn="just"/>
            <a:r>
              <a:rPr lang="en-US" altLang="en-US" sz="2800" dirty="0"/>
              <a:t>If the new hole is adjacent to other holes, these adjacent holes are merged to form one larger hole.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="" xmlns:a16="http://schemas.microsoft.com/office/drawing/2014/main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/>
          <a:stretch/>
        </p:blipFill>
        <p:spPr bwMode="auto">
          <a:xfrm>
            <a:off x="1457325" y="5332411"/>
            <a:ext cx="572928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068" y="111704"/>
            <a:ext cx="77724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046846F0-F200-438E-8BA7-F729921F7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2926" y="687965"/>
            <a:ext cx="8143874" cy="57985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sz="2800" b="1" i="1" dirty="0">
                <a:latin typeface="Helvetica" panose="020B0604020202020204" pitchFamily="34" charset="0"/>
              </a:rPr>
              <a:t>n</a:t>
            </a:r>
            <a:r>
              <a:rPr lang="en-US" altLang="en-US" sz="2800" dirty="0">
                <a:latin typeface="Helvetica" panose="020B0604020202020204" pitchFamily="34" charset="0"/>
              </a:rPr>
              <a:t> from a list of free holes?</a:t>
            </a:r>
            <a:endParaRPr lang="en-US" altLang="en-US" sz="2800" b="1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First-fit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first</a:t>
            </a:r>
            <a:r>
              <a:rPr lang="en-US" altLang="en-US" sz="2800" dirty="0"/>
              <a:t> hole that is big enough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Best-fit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smallest</a:t>
            </a:r>
            <a:r>
              <a:rPr lang="en-US" altLang="en-US" sz="2800" dirty="0"/>
              <a:t> hole that is big enough; must search entire list, unless ordered by size 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Produces the smallest leftover hole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+mj-lt"/>
              </a:rPr>
              <a:t>Worst-fit</a:t>
            </a:r>
            <a:r>
              <a:rPr lang="en-US" altLang="en-US" sz="2800" dirty="0"/>
              <a:t>:  Allocate the </a:t>
            </a:r>
            <a:r>
              <a:rPr lang="en-US" altLang="en-US" sz="2800" b="1" i="1" dirty="0"/>
              <a:t>largest</a:t>
            </a:r>
            <a:r>
              <a:rPr lang="en-US" altLang="en-US" sz="2800" dirty="0"/>
              <a:t> hole; must also search entire list 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Produces the largest leftover hole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=""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=""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2" y="684050"/>
            <a:ext cx="8129587" cy="542941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External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Fragmentation</a:t>
            </a:r>
            <a:r>
              <a:rPr lang="en-US" altLang="en-US" sz="2800" dirty="0"/>
              <a:t> – total memory space exists to satisfy a request, but it is not contiguous</a:t>
            </a:r>
            <a:endParaRPr lang="en-US" altLang="en-US" sz="2800" b="1" dirty="0"/>
          </a:p>
          <a:p>
            <a:pPr algn="just"/>
            <a:r>
              <a:rPr lang="en-US" altLang="en-US" sz="2800" b="1" dirty="0">
                <a:latin typeface="+mj-lt"/>
              </a:rPr>
              <a:t>Internal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Fragmentation</a:t>
            </a:r>
            <a:r>
              <a:rPr lang="en-US" altLang="en-US" sz="2800" dirty="0"/>
              <a:t> – allocated memory may be slightly larger than requested memory; this size difference is memory internal to a partition, but not being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44613"/>
              </p:ext>
            </p:extLst>
          </p:nvPr>
        </p:nvGraphicFramePr>
        <p:xfrm>
          <a:off x="114300" y="83960"/>
          <a:ext cx="9029700" cy="670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1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4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fragmentation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980" marR="93980" marT="93980" marB="939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fragmentation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980" marR="93980" marT="93980" marB="9398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8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internal fragmentation fixed-sized memory, blocks square measure appointed to process.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external fragmentation, variable-sized memory blocks square measure appointed to method.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solution of internal fragmentation is best-fit block.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 of external fragmentation is compaction, paging and segmentation.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748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fragmentation occurs when memory is divided into fixed sized partitions.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External fragmentation occurs when memory is divided into variable size partitions based on the size of processes.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781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difference between memory allocated and required space or memory is called Internal fragmentation.</a:t>
                      </a:r>
                    </a:p>
                  </a:txBody>
                  <a:tcPr marL="93980" marR="93980" marT="132080" marB="13208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unused spaces formed between non-contiguous memory fragments are too small to serve a new process, is called External fragmentation .</a:t>
                      </a:r>
                    </a:p>
                  </a:txBody>
                  <a:tcPr marL="93980" marR="93980" marT="132080" marB="13208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569746"/>
            <a:ext cx="7842963" cy="314500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/>
              <a:t>Reduce external fragmentation by </a:t>
            </a:r>
            <a:r>
              <a:rPr lang="en-US" altLang="en-US" sz="2800" b="1" dirty="0"/>
              <a:t>compaction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Shuffle memory contents to place all free memory together in one large block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Compaction is possible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if relocation is dynamic, and is done at execution time</a:t>
            </a:r>
          </a:p>
          <a:p>
            <a:pPr algn="just"/>
            <a:r>
              <a:rPr lang="en-US" altLang="en-US" sz="2800" dirty="0"/>
              <a:t>Depending on the total amount of memory storage and the average process size, external fragmentation may be a minor or a major problem. 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2059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3714749"/>
            <a:ext cx="8601075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84050"/>
            <a:ext cx="7842963" cy="617394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Statistical analysis of first fit, for instance, reveals that, even with some optimization, given N allocated blocks, another 0.5 N blocks will be lost to fragmentation.</a:t>
            </a:r>
          </a:p>
          <a:p>
            <a:pPr algn="just"/>
            <a:r>
              <a:rPr lang="en-US" altLang="en-US" sz="2800" dirty="0"/>
              <a:t>That is, one-third of memory may be unusable! This property is known as the </a:t>
            </a:r>
            <a:r>
              <a:rPr lang="en-US" altLang="en-US" sz="2800" b="1" dirty="0"/>
              <a:t>50-percent rule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Now consider that backing </a:t>
            </a:r>
            <a:r>
              <a:rPr lang="en-US" altLang="en-US" sz="2800" dirty="0" smtClean="0"/>
              <a:t>store(virtual memory) </a:t>
            </a:r>
            <a:r>
              <a:rPr lang="en-US" altLang="en-US" sz="2800" dirty="0"/>
              <a:t>has same fragmentation problems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1900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=""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684050"/>
            <a:ext cx="7842963" cy="617394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Another possible solution to the external-fragmentation problem is to permit the logical address space of processes to be noncontiguous, thus allowing a process to be allocated physical memory wherever such memory is available.</a:t>
            </a:r>
          </a:p>
          <a:p>
            <a:pPr algn="just"/>
            <a:r>
              <a:rPr lang="en-US" altLang="en-US" sz="2800" dirty="0"/>
              <a:t>This is the strategy used in </a:t>
            </a:r>
            <a:r>
              <a:rPr lang="en-US" altLang="en-US" sz="2800" b="1" dirty="0"/>
              <a:t>paging</a:t>
            </a:r>
            <a:r>
              <a:rPr lang="en-US" altLang="en-US" sz="2800" dirty="0"/>
              <a:t>, the most common memory-management technique for computer systems. 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107787"/>
            <a:ext cx="783113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372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746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0CE8D1D7-1BBB-4A14-BF51-8CD3B5F22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2950" y="501642"/>
            <a:ext cx="7832725" cy="61849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Memory-management scheme that supports user view of memory </a:t>
            </a:r>
            <a:endParaRPr lang="en-US" altLang="en-US" sz="1000" dirty="0"/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A program is a collection of segments</a:t>
            </a:r>
          </a:p>
          <a:p>
            <a:pPr>
              <a:lnSpc>
                <a:spcPct val="90000"/>
              </a:lnSpc>
              <a:tabLst>
                <a:tab pos="1831975" algn="l"/>
              </a:tabLst>
            </a:pPr>
            <a:r>
              <a:rPr lang="en-US" altLang="en-US" sz="2800" dirty="0"/>
              <a:t>A segment is a logical unit such as: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800" dirty="0"/>
              <a:t>		</a:t>
            </a:r>
            <a:r>
              <a:rPr lang="en-US" altLang="en-US" sz="2600" dirty="0"/>
              <a:t>main program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procedure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function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method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object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local variables, global variables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common block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stack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symbol table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831975" algn="l"/>
              </a:tabLst>
            </a:pPr>
            <a:r>
              <a:rPr lang="en-US" altLang="en-US" sz="2600" dirty="0"/>
              <a:t>		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FB374F04-04BE-47F7-8FBC-BC76D9DCB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2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User</a:t>
            </a:r>
            <a:r>
              <a:rPr lang="ja-JP" altLang="en-US" sz="4000" dirty="0"/>
              <a:t>’</a:t>
            </a:r>
            <a:r>
              <a:rPr lang="en-US" altLang="ja-JP" sz="4000" dirty="0"/>
              <a:t>s View of a Program</a:t>
            </a:r>
            <a:endParaRPr lang="en-US" altLang="en-US" sz="4000" dirty="0"/>
          </a:p>
        </p:txBody>
      </p:sp>
      <p:pic>
        <p:nvPicPr>
          <p:cNvPr id="9219" name="Picture 6">
            <a:extLst>
              <a:ext uri="{FF2B5EF4-FFF2-40B4-BE49-F238E27FC236}">
                <a16:creationId xmlns="" xmlns:a16="http://schemas.microsoft.com/office/drawing/2014/main" id="{E92EB15B-4D48-4EB1-9EDF-B5527D20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749975"/>
            <a:ext cx="4543425" cy="59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DC7FF02C-1C53-4BAC-9F14-D5719FD8C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1" y="93661"/>
            <a:ext cx="7800975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Logical View of Segmentation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="" xmlns:a16="http://schemas.microsoft.com/office/drawing/2014/main" id="{26F3AFD9-65D4-4060-B200-6623B472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1" y="800100"/>
            <a:ext cx="4214817" cy="4829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anose="020B060403050404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C4E8356D-A888-4CFB-B6A4-0D44A7C7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="" xmlns:a16="http://schemas.microsoft.com/office/drawing/2014/main" id="{DB67B541-4D7B-4B6F-89E8-5DC4FD8F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3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="" xmlns:a16="http://schemas.microsoft.com/office/drawing/2014/main" id="{732797EF-3D75-431F-AB41-A2C3702B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="" xmlns:a16="http://schemas.microsoft.com/office/drawing/2014/main" id="{0FC8EB29-D7A5-4AF1-BBDF-1FEE95B0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4</a:t>
            </a:r>
          </a:p>
        </p:txBody>
      </p:sp>
      <p:grpSp>
        <p:nvGrpSpPr>
          <p:cNvPr id="11272" name="Group 24">
            <a:extLst>
              <a:ext uri="{FF2B5EF4-FFF2-40B4-BE49-F238E27FC236}">
                <a16:creationId xmlns="" xmlns:a16="http://schemas.microsoft.com/office/drawing/2014/main" id="{3A45E160-757E-49EE-914B-4FECEAF807DB}"/>
              </a:ext>
            </a:extLst>
          </p:cNvPr>
          <p:cNvGrpSpPr>
            <a:grpSpLocks/>
          </p:cNvGrpSpPr>
          <p:nvPr/>
        </p:nvGrpSpPr>
        <p:grpSpPr bwMode="auto">
          <a:xfrm>
            <a:off x="5738826" y="800100"/>
            <a:ext cx="2014538" cy="4829175"/>
            <a:chOff x="3888" y="1056"/>
            <a:chExt cx="720" cy="2496"/>
          </a:xfrm>
        </p:grpSpPr>
        <p:grpSp>
          <p:nvGrpSpPr>
            <p:cNvPr id="11275" name="Group 11">
              <a:extLst>
                <a:ext uri="{FF2B5EF4-FFF2-40B4-BE49-F238E27FC236}">
                  <a16:creationId xmlns="" xmlns:a16="http://schemas.microsoft.com/office/drawing/2014/main" id="{1FA7224D-8EAF-4008-989F-627055581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11286" name="Rectangle 8">
                <a:extLst>
                  <a:ext uri="{FF2B5EF4-FFF2-40B4-BE49-F238E27FC236}">
                    <a16:creationId xmlns="" xmlns:a16="http://schemas.microsoft.com/office/drawing/2014/main" id="{7A7ED9E0-2B75-48D5-B432-4EE59EEEB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11287" name="Line 9">
                <a:extLst>
                  <a:ext uri="{FF2B5EF4-FFF2-40B4-BE49-F238E27FC236}">
                    <a16:creationId xmlns="" xmlns:a16="http://schemas.microsoft.com/office/drawing/2014/main" id="{16E73464-88BC-42BE-9954-74451512C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6" name="Group 12">
              <a:extLst>
                <a:ext uri="{FF2B5EF4-FFF2-40B4-BE49-F238E27FC236}">
                  <a16:creationId xmlns="" xmlns:a16="http://schemas.microsoft.com/office/drawing/2014/main" id="{45DA3316-30A5-41FB-99BB-7D0420542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11284" name="Rectangle 13">
                <a:extLst>
                  <a:ext uri="{FF2B5EF4-FFF2-40B4-BE49-F238E27FC236}">
                    <a16:creationId xmlns="" xmlns:a16="http://schemas.microsoft.com/office/drawing/2014/main" id="{49931153-5678-453D-B9CB-C9B191A7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rgbClr val="993300"/>
                  </a:buClr>
                  <a:buSzPct val="90000"/>
                  <a:buFont typeface="Monotype Sorts" pitchFamily="-84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80000"/>
                  <a:buFont typeface="Monotype Sorts" pitchFamily="-84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SzPct val="7500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11285" name="Line 14">
                <a:extLst>
                  <a:ext uri="{FF2B5EF4-FFF2-40B4-BE49-F238E27FC236}">
                    <a16:creationId xmlns="" xmlns:a16="http://schemas.microsoft.com/office/drawing/2014/main" id="{83CED200-8DE5-45F4-8F78-2C49F41A1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7" name="Text Box 15">
              <a:extLst>
                <a:ext uri="{FF2B5EF4-FFF2-40B4-BE49-F238E27FC236}">
                  <a16:creationId xmlns="" xmlns:a16="http://schemas.microsoft.com/office/drawing/2014/main" id="{C2FF7B73-3CA6-41F6-B653-1B43504A7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11278" name="Text Box 16">
              <a:extLst>
                <a:ext uri="{FF2B5EF4-FFF2-40B4-BE49-F238E27FC236}">
                  <a16:creationId xmlns="" xmlns:a16="http://schemas.microsoft.com/office/drawing/2014/main" id="{052BAA65-E606-4B33-A881-5257D4AA8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4</a:t>
              </a:r>
            </a:p>
          </p:txBody>
        </p:sp>
        <p:sp>
          <p:nvSpPr>
            <p:cNvPr id="11279" name="Rectangle 17">
              <a:extLst>
                <a:ext uri="{FF2B5EF4-FFF2-40B4-BE49-F238E27FC236}">
                  <a16:creationId xmlns="" xmlns:a16="http://schemas.microsoft.com/office/drawing/2014/main" id="{0FD65422-368F-4D4F-874F-83273C2D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280" name="Rectangle 18">
              <a:extLst>
                <a:ext uri="{FF2B5EF4-FFF2-40B4-BE49-F238E27FC236}">
                  <a16:creationId xmlns="" xmlns:a16="http://schemas.microsoft.com/office/drawing/2014/main" id="{60438D9D-1A73-4E40-BFC2-C215C6AC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281" name="Line 19">
              <a:extLst>
                <a:ext uri="{FF2B5EF4-FFF2-40B4-BE49-F238E27FC236}">
                  <a16:creationId xmlns="" xmlns:a16="http://schemas.microsoft.com/office/drawing/2014/main" id="{026F47B9-21D0-4863-9409-08BD97C88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Text Box 20">
              <a:extLst>
                <a:ext uri="{FF2B5EF4-FFF2-40B4-BE49-F238E27FC236}">
                  <a16:creationId xmlns="" xmlns:a16="http://schemas.microsoft.com/office/drawing/2014/main" id="{F95D04A8-D614-4B1F-A2ED-46C0F4DC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2</a:t>
              </a:r>
            </a:p>
          </p:txBody>
        </p:sp>
        <p:sp>
          <p:nvSpPr>
            <p:cNvPr id="11283" name="Text Box 21">
              <a:extLst>
                <a:ext uri="{FF2B5EF4-FFF2-40B4-BE49-F238E27FC236}">
                  <a16:creationId xmlns="" xmlns:a16="http://schemas.microsoft.com/office/drawing/2014/main" id="{D5CC02E6-E3BE-4DE3-B5A1-ABE3A412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3</a:t>
              </a:r>
            </a:p>
          </p:txBody>
        </p:sp>
      </p:grpSp>
      <p:sp>
        <p:nvSpPr>
          <p:cNvPr id="11273" name="Text Box 22">
            <a:extLst>
              <a:ext uri="{FF2B5EF4-FFF2-40B4-BE49-F238E27FC236}">
                <a16:creationId xmlns="" xmlns:a16="http://schemas.microsoft.com/office/drawing/2014/main" id="{93A16833-4972-4D81-A88B-8D135553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6240477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user space </a:t>
            </a:r>
          </a:p>
        </p:txBody>
      </p:sp>
      <p:sp>
        <p:nvSpPr>
          <p:cNvPr id="11274" name="Text Box 23">
            <a:extLst>
              <a:ext uri="{FF2B5EF4-FFF2-40B4-BE49-F238E27FC236}">
                <a16:creationId xmlns="" xmlns:a16="http://schemas.microsoft.com/office/drawing/2014/main" id="{7853558D-367E-4549-8A83-1CC6BF5B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42" y="6240477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physical memory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=""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="" xmlns:a16="http://schemas.microsoft.com/office/drawing/2014/main" id="{3919CD36-C961-4D2E-8F87-B9EA333CB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1" y="690791"/>
            <a:ext cx="7858125" cy="612434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Main memory and registers are the only storage devices the CPU can access directly.</a:t>
            </a:r>
          </a:p>
          <a:p>
            <a:pPr algn="just"/>
            <a:r>
              <a:rPr lang="en-US" altLang="en-US" sz="2800" dirty="0"/>
              <a:t>Memory unit only sees a stream of: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addresses + read requests, or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address + data and write requests</a:t>
            </a:r>
            <a:endParaRPr lang="en-US" altLang="en-US" sz="1050" dirty="0"/>
          </a:p>
          <a:p>
            <a:pPr algn="just"/>
            <a:r>
              <a:rPr lang="en-US" altLang="en-US" sz="2800" b="1" dirty="0"/>
              <a:t>Register</a:t>
            </a:r>
            <a:r>
              <a:rPr lang="en-US" altLang="en-US" sz="2800" dirty="0"/>
              <a:t> access is done in one CPU clock (or less)</a:t>
            </a:r>
            <a:endParaRPr lang="en-US" altLang="en-US" sz="1000" dirty="0"/>
          </a:p>
          <a:p>
            <a:pPr algn="just"/>
            <a:r>
              <a:rPr lang="en-US" altLang="en-US" sz="2800" b="1" dirty="0"/>
              <a:t>Main memory </a:t>
            </a:r>
            <a:r>
              <a:rPr lang="en-US" altLang="en-US" sz="2800" dirty="0"/>
              <a:t>can take many cycles</a:t>
            </a:r>
            <a:endParaRPr lang="en-US" altLang="en-US" sz="2800" b="1" dirty="0">
              <a:latin typeface="+mj-lt"/>
            </a:endParaRPr>
          </a:p>
          <a:p>
            <a:pPr algn="just"/>
            <a:r>
              <a:rPr lang="en-US" altLang="en-US" sz="2800" b="1" dirty="0"/>
              <a:t>Cache</a:t>
            </a:r>
            <a:r>
              <a:rPr lang="en-US" altLang="en-US" sz="2800" dirty="0"/>
              <a:t> sits between main memory and CPU registers</a:t>
            </a:r>
            <a:endParaRPr lang="en-US" altLang="en-US" sz="1000" dirty="0"/>
          </a:p>
          <a:p>
            <a:pPr algn="just"/>
            <a:r>
              <a:rPr lang="en-US" altLang="en-US" sz="2800" b="1" dirty="0"/>
              <a:t>Protection</a:t>
            </a:r>
            <a:r>
              <a:rPr lang="en-US" altLang="en-US" sz="2800" dirty="0"/>
              <a:t> of memory is required to ensure correct operation.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18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B725505A-9446-4910-8DF8-571A657B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875" y="123824"/>
            <a:ext cx="79089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 Architecture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13DEE270-D25F-41A9-882D-2A11C1AAB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875" y="700086"/>
            <a:ext cx="7794625" cy="5986464"/>
          </a:xfrm>
        </p:spPr>
        <p:txBody>
          <a:bodyPr>
            <a:noAutofit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dirty="0"/>
              <a:t>Logical address consists of a two tuple: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sz="2800" dirty="0"/>
              <a:t>		</a:t>
            </a:r>
            <a:r>
              <a:rPr lang="en-US" altLang="en-US" sz="2800" b="1" dirty="0"/>
              <a:t>&lt;</a:t>
            </a:r>
            <a:r>
              <a:rPr lang="en-US" altLang="en-US" sz="2800" b="1" dirty="0" smtClean="0"/>
              <a:t>segment-number(total no of bits to represent total no of pages), offset(page size)&gt;</a:t>
            </a:r>
            <a:endParaRPr lang="en-US" altLang="en-US" sz="2800" b="1" dirty="0"/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 table </a:t>
            </a:r>
            <a:r>
              <a:rPr lang="en-US" altLang="en-US" sz="2800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latin typeface="+mj-lt"/>
              </a:rPr>
              <a:t>base</a:t>
            </a:r>
            <a:r>
              <a:rPr lang="en-US" altLang="en-US" sz="2400" dirty="0"/>
              <a:t> 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b="1" dirty="0">
                <a:latin typeface="+mj-lt"/>
              </a:rPr>
              <a:t>limit</a:t>
            </a:r>
            <a:r>
              <a:rPr lang="en-US" altLang="en-US" sz="2400" dirty="0"/>
              <a:t> 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Segment-table base register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STBR</a:t>
            </a:r>
            <a:r>
              <a:rPr lang="en-US" altLang="en-US" sz="2800" dirty="0"/>
              <a:t>) points to the segment table</a:t>
            </a:r>
            <a:r>
              <a:rPr lang="ja-JP" altLang="en-US" sz="2800" dirty="0"/>
              <a:t>’</a:t>
            </a:r>
            <a:r>
              <a:rPr lang="en-US" altLang="ja-JP" sz="2800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10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sz="2800" b="1" dirty="0">
                <a:latin typeface="+mj-lt"/>
              </a:rPr>
              <a:t>Segment-table length register</a:t>
            </a:r>
            <a:r>
              <a:rPr lang="en-US" altLang="en-US" sz="2800" dirty="0"/>
              <a:t> (</a:t>
            </a:r>
            <a:r>
              <a:rPr lang="en-US" altLang="en-US" sz="2800" b="1" dirty="0">
                <a:latin typeface="+mj-lt"/>
              </a:rPr>
              <a:t>STLR</a:t>
            </a:r>
            <a:r>
              <a:rPr lang="en-US" altLang="en-US" sz="2800" dirty="0"/>
              <a:t>)</a:t>
            </a:r>
            <a:r>
              <a:rPr lang="en-US" altLang="en-US" sz="2800" b="1" dirty="0">
                <a:latin typeface="+mj-lt"/>
              </a:rPr>
              <a:t> </a:t>
            </a:r>
            <a:r>
              <a:rPr lang="en-US" altLang="en-US" sz="2800" dirty="0"/>
              <a:t>ind</a:t>
            </a:r>
            <a:r>
              <a:rPr lang="en-US" altLang="en-US" sz="2800" b="1" dirty="0">
                <a:latin typeface="+mj-lt"/>
              </a:rPr>
              <a:t>i</a:t>
            </a:r>
            <a:r>
              <a:rPr lang="en-US" altLang="en-US" sz="2800" dirty="0"/>
              <a:t>cates number of segments used by a program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sz="2400" dirty="0"/>
              <a:t>Segment number </a:t>
            </a:r>
            <a:r>
              <a:rPr lang="en-US" altLang="en-US" sz="2400" b="1" i="1" dirty="0"/>
              <a:t>s</a:t>
            </a:r>
            <a:r>
              <a:rPr lang="en-US" altLang="en-US" sz="2400" dirty="0"/>
              <a:t> is legal if </a:t>
            </a:r>
            <a:r>
              <a:rPr lang="en-US" altLang="en-US" sz="2400" b="1" i="1" dirty="0"/>
              <a:t>s</a:t>
            </a:r>
            <a:r>
              <a:rPr lang="en-US" altLang="en-US" sz="2400" dirty="0"/>
              <a:t> &lt; </a:t>
            </a:r>
            <a:r>
              <a:rPr lang="en-US" altLang="en-US" sz="2400" b="1" dirty="0"/>
              <a:t>STLR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075D4B64-7338-4BA6-80C2-7D52C7D01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4" y="10391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Segmentation Hardware</a:t>
            </a:r>
            <a:endParaRPr lang="en-US" altLang="en-US" sz="3200" dirty="0"/>
          </a:p>
        </p:txBody>
      </p:sp>
      <p:pic>
        <p:nvPicPr>
          <p:cNvPr id="17411" name="Picture 4" descr="8">
            <a:extLst>
              <a:ext uri="{FF2B5EF4-FFF2-40B4-BE49-F238E27FC236}">
                <a16:creationId xmlns="" xmlns:a16="http://schemas.microsoft.com/office/drawing/2014/main" id="{4964F5BC-DB7B-4101-8FB7-7F1653E2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8" y="807828"/>
            <a:ext cx="8279727" cy="527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04968"/>
            <a:ext cx="2422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a </a:t>
            </a:r>
          </a:p>
          <a:p>
            <a:r>
              <a:rPr lang="en-US" dirty="0" smtClean="0"/>
              <a:t>frame no </a:t>
            </a:r>
          </a:p>
          <a:p>
            <a:r>
              <a:rPr lang="en-US" dirty="0" smtClean="0"/>
              <a:t>that we search in </a:t>
            </a:r>
          </a:p>
          <a:p>
            <a:r>
              <a:rPr lang="en-US" dirty="0" smtClean="0"/>
              <a:t>the </a:t>
            </a:r>
          </a:p>
          <a:p>
            <a:r>
              <a:rPr lang="en-US" dirty="0" smtClean="0"/>
              <a:t>segmentation table</a:t>
            </a:r>
          </a:p>
          <a:p>
            <a:r>
              <a:rPr lang="en-US" dirty="0" smtClean="0"/>
              <a:t>For data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87857" y="2129051"/>
            <a:ext cx="436728" cy="53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0064" y="4763069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offset no</a:t>
            </a:r>
          </a:p>
          <a:p>
            <a:r>
              <a:rPr lang="en-US" dirty="0" smtClean="0"/>
              <a:t>to find data in particular </a:t>
            </a:r>
          </a:p>
          <a:p>
            <a:r>
              <a:rPr lang="en-US" dirty="0" smtClean="0"/>
              <a:t>frame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0436" y="3002507"/>
            <a:ext cx="1146412" cy="163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=""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923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=""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26898"/>
            <a:ext cx="8343899" cy="6131086"/>
          </a:xfrm>
        </p:spPr>
        <p:txBody>
          <a:bodyPr>
            <a:noAutofit/>
          </a:bodyPr>
          <a:lstStyle/>
          <a:p>
            <a:pPr algn="just"/>
            <a:r>
              <a:rPr lang="en-US" altLang="en-US" sz="2600" dirty="0"/>
              <a:t>Physical  address space of a process can be noncontiguous; process is allocated physical memory whenever the latter is available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Avoids external fragmentation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Avoids problem of varying sized memory chunks</a:t>
            </a:r>
          </a:p>
          <a:p>
            <a:pPr algn="just"/>
            <a:r>
              <a:rPr lang="en-US" altLang="en-US" sz="2600" dirty="0"/>
              <a:t>Divide physical memory into fixed-sized blocks called </a:t>
            </a:r>
            <a:r>
              <a:rPr lang="en-US" altLang="en-US" sz="2600" b="1" dirty="0">
                <a:latin typeface="+mj-lt"/>
              </a:rPr>
              <a:t>frames</a:t>
            </a:r>
          </a:p>
          <a:p>
            <a:pPr algn="just"/>
            <a:r>
              <a:rPr lang="en-US" altLang="en-US" sz="2600" dirty="0"/>
              <a:t>Divide logical memory into blocks of same size called </a:t>
            </a:r>
            <a:r>
              <a:rPr lang="en-US" altLang="en-US" sz="2600" b="1" dirty="0">
                <a:latin typeface="+mj-lt"/>
              </a:rPr>
              <a:t>pages</a:t>
            </a:r>
          </a:p>
          <a:p>
            <a:pPr algn="just"/>
            <a:r>
              <a:rPr lang="en-US" altLang="en-US" sz="2600" dirty="0"/>
              <a:t>Keep track of all free frames</a:t>
            </a:r>
          </a:p>
          <a:p>
            <a:pPr algn="just"/>
            <a:r>
              <a:rPr lang="en-US" altLang="en-US" sz="2600" dirty="0"/>
              <a:t>To run a program of size </a:t>
            </a:r>
            <a:r>
              <a:rPr lang="en-US" altLang="en-US" sz="2600" b="1" i="1" dirty="0"/>
              <a:t>N</a:t>
            </a:r>
            <a:r>
              <a:rPr lang="en-US" altLang="en-US" sz="2600" i="1" dirty="0"/>
              <a:t> </a:t>
            </a:r>
            <a:r>
              <a:rPr lang="en-US" altLang="en-US" sz="2600" dirty="0"/>
              <a:t>pages, need to find </a:t>
            </a:r>
            <a:r>
              <a:rPr lang="en-US" altLang="en-US" sz="2600" b="1" i="1" dirty="0"/>
              <a:t>N</a:t>
            </a:r>
            <a:r>
              <a:rPr lang="en-US" altLang="en-US" sz="2600" dirty="0"/>
              <a:t> free frames and load program.</a:t>
            </a:r>
          </a:p>
          <a:p>
            <a:pPr algn="just"/>
            <a:r>
              <a:rPr lang="en-US" altLang="en-US" sz="2600" dirty="0"/>
              <a:t>Set up a </a:t>
            </a:r>
            <a:r>
              <a:rPr lang="en-US" altLang="en-US" sz="2600" b="1" dirty="0">
                <a:latin typeface="+mj-lt"/>
              </a:rPr>
              <a:t>page</a:t>
            </a:r>
            <a:r>
              <a:rPr lang="en-US" altLang="en-US" sz="2600" b="1" dirty="0"/>
              <a:t> </a:t>
            </a:r>
            <a:r>
              <a:rPr lang="en-US" altLang="en-US" sz="2600" b="1" dirty="0">
                <a:latin typeface="+mj-lt"/>
              </a:rPr>
              <a:t>table</a:t>
            </a:r>
            <a:r>
              <a:rPr lang="en-US" altLang="en-US" sz="2600" dirty="0"/>
              <a:t> to translate logical to physical addresses</a:t>
            </a:r>
          </a:p>
          <a:p>
            <a:pPr algn="just"/>
            <a:r>
              <a:rPr lang="en-US" altLang="en-US" sz="2600" dirty="0"/>
              <a:t>Backing store likewise split into pages</a:t>
            </a:r>
          </a:p>
          <a:p>
            <a:pPr algn="just"/>
            <a:r>
              <a:rPr lang="en-US" altLang="en-US" sz="2600" dirty="0"/>
              <a:t>Still have Internal fragmentation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=""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6" y="100203"/>
            <a:ext cx="7840662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=""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676466"/>
            <a:ext cx="8072435" cy="507090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/>
              <a:t>Address generated by CPU is divided into:</a:t>
            </a:r>
          </a:p>
          <a:p>
            <a:pPr lvl="1">
              <a:defRPr/>
            </a:pP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latin typeface="+mj-lt"/>
              </a:rPr>
              <a:t>p</a:t>
            </a:r>
            <a:r>
              <a:rPr lang="en-US" altLang="en-US" sz="2400" dirty="0"/>
              <a:t>) – used as an index into a </a:t>
            </a: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table</a:t>
            </a:r>
            <a:r>
              <a:rPr lang="en-US" altLang="en-US" sz="2400" b="1" dirty="0"/>
              <a:t> </a:t>
            </a:r>
            <a:r>
              <a:rPr lang="en-US" altLang="en-US" sz="2400" dirty="0"/>
              <a:t>which contains base address of each page in physical memory</a:t>
            </a:r>
          </a:p>
          <a:p>
            <a:pPr lvl="1">
              <a:defRPr/>
            </a:pPr>
            <a:r>
              <a:rPr lang="en-US" altLang="en-US" sz="2400" b="1" dirty="0">
                <a:latin typeface="+mj-lt"/>
              </a:rPr>
              <a:t>Page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offset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i="1" dirty="0">
                <a:latin typeface="+mj-lt"/>
              </a:rPr>
              <a:t>d</a:t>
            </a:r>
            <a:r>
              <a:rPr lang="en-US" altLang="en-US" sz="2400" dirty="0"/>
              <a:t>) – combined with base address to define the physical memory address that is sent to the memory unit</a:t>
            </a:r>
          </a:p>
          <a:p>
            <a:pPr lvl="1">
              <a:defRPr/>
            </a:pPr>
            <a:endParaRPr lang="en-US" altLang="en-US" sz="2400" dirty="0"/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 marL="457200" lvl="1" indent="0"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800" dirty="0"/>
              <a:t>For given logical address space 2</a:t>
            </a:r>
            <a:r>
              <a:rPr lang="en-US" altLang="en-US" sz="2800" i="1" baseline="30000" dirty="0"/>
              <a:t>m </a:t>
            </a:r>
            <a:r>
              <a:rPr lang="en-US" altLang="en-US" sz="2800" dirty="0"/>
              <a:t>and page size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2</a:t>
            </a:r>
            <a:r>
              <a:rPr lang="en-US" altLang="en-US" sz="2800" baseline="30000" dirty="0"/>
              <a:t>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F83754C4-1171-4472-A3F5-EF3313B5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6" y="2694119"/>
            <a:ext cx="6597652" cy="95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B912DB-A92F-4411-ACA0-11C807C3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6" y="4345961"/>
            <a:ext cx="6597652" cy="15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08644"/>
            <a:ext cx="79375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=""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" y="684906"/>
            <a:ext cx="8939918" cy="55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=""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78131"/>
            <a:ext cx="9144000" cy="6445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Model of Logical &amp;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=""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36981"/>
            <a:ext cx="6643688" cy="620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=""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4276"/>
            <a:ext cx="8229600" cy="576263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=""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670540"/>
            <a:ext cx="8104187" cy="528893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=""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11353"/>
            <a:ext cx="6843712" cy="52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60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E1C42DCF-3AEE-42B0-9D55-FB19377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3"/>
            <a:ext cx="9143999" cy="636588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Paging -- Calculating internal fragmentation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1E5EBE8C-22E3-4150-941E-4711C5E7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55" y="659079"/>
            <a:ext cx="7746304" cy="579887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Page size = 2,048 bytes</a:t>
            </a:r>
          </a:p>
          <a:p>
            <a:r>
              <a:rPr lang="en-US" altLang="en-US" sz="2800" dirty="0"/>
              <a:t>Process size = 72,766 bytes</a:t>
            </a:r>
          </a:p>
          <a:p>
            <a:r>
              <a:rPr lang="en-US" altLang="en-US" sz="2800" dirty="0"/>
              <a:t>35 pages + 1,086 bytes</a:t>
            </a:r>
          </a:p>
          <a:p>
            <a:r>
              <a:rPr lang="en-US" altLang="en-US" sz="2800" dirty="0"/>
              <a:t>Internal fragmentation of 2,048 - 1,086 = 962 bytes</a:t>
            </a:r>
          </a:p>
          <a:p>
            <a:r>
              <a:rPr lang="en-US" altLang="en-US" sz="2800" dirty="0"/>
              <a:t>Worst case fragmentation = 1 frame – 1 byte</a:t>
            </a:r>
          </a:p>
          <a:p>
            <a:r>
              <a:rPr lang="en-US" altLang="en-US" sz="2800" dirty="0"/>
              <a:t>On average fragmentation = 1 / 2 frame size</a:t>
            </a:r>
          </a:p>
          <a:p>
            <a:r>
              <a:rPr lang="en-US" altLang="en-US" sz="2800" dirty="0"/>
              <a:t>So small frame sizes desirable?</a:t>
            </a:r>
          </a:p>
          <a:p>
            <a:r>
              <a:rPr lang="en-US" altLang="en-US" sz="2800" dirty="0"/>
              <a:t>But each page table entry takes memory to track</a:t>
            </a:r>
          </a:p>
          <a:p>
            <a:r>
              <a:rPr lang="en-US" altLang="en-US" sz="2800" dirty="0"/>
              <a:t>Page sizes growing over time</a:t>
            </a:r>
          </a:p>
          <a:p>
            <a:pPr lvl="1"/>
            <a:r>
              <a:rPr lang="en-US" altLang="en-US" sz="2800" dirty="0"/>
              <a:t>Solaris supports two page sizes – 8 KB and 4 MB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B11DB5D7-2090-4EB1-A4E3-DD891DD5B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3199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Free Frames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="" xmlns:a16="http://schemas.microsoft.com/office/drawing/2014/main" id="{2B35E02C-51CA-48A4-B94E-7860BD0EE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57" y="6344588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="" xmlns:a16="http://schemas.microsoft.com/office/drawing/2014/main" id="{6981FAE5-4311-453C-B15C-45797AB0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53" y="6357288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="" xmlns:a16="http://schemas.microsoft.com/office/drawing/2014/main" id="{9684D19C-89A5-46D5-A831-8E02C3B9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"/>
          <a:stretch/>
        </p:blipFill>
        <p:spPr bwMode="auto">
          <a:xfrm>
            <a:off x="-1681" y="703638"/>
            <a:ext cx="8188419" cy="5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30F89E33-0E54-4551-A82B-37622A289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12285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Implementation of Page Table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FB578CE8-E6A7-4D4B-8099-B7E1B8DD6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4" y="756269"/>
            <a:ext cx="7897812" cy="5896779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Page table is kept in main memory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Page-table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base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register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PTBR</a:t>
            </a:r>
            <a:r>
              <a:rPr lang="en-US" altLang="en-US" sz="2800" dirty="0"/>
              <a:t>) points to the page table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b="1" dirty="0">
                <a:latin typeface="+mj-lt"/>
              </a:rPr>
              <a:t>Page-table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length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register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PTLR</a:t>
            </a:r>
            <a:r>
              <a:rPr lang="en-US" altLang="en-US" sz="2800" dirty="0"/>
              <a:t>) indicates size of the page table</a:t>
            </a:r>
          </a:p>
          <a:p>
            <a:pPr algn="just"/>
            <a:r>
              <a:rPr lang="en-US" altLang="en-US" sz="2800" dirty="0"/>
              <a:t>In this scheme every data/instruction access requires two memory accesses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One for the page table and one for the data / instruction</a:t>
            </a:r>
          </a:p>
          <a:p>
            <a:pPr algn="just"/>
            <a:r>
              <a:rPr lang="en-US" altLang="en-US" sz="2800" dirty="0"/>
              <a:t>The two-memory access problem can be solved by the use of a special fast-lookup hardware cache called  </a:t>
            </a:r>
            <a:r>
              <a:rPr lang="en-US" altLang="en-US" sz="2800" b="1" dirty="0">
                <a:latin typeface="+mj-lt"/>
              </a:rPr>
              <a:t>translation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look-aside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buffers</a:t>
            </a:r>
            <a:r>
              <a:rPr lang="en-US" altLang="en-US" sz="2800" b="1" dirty="0"/>
              <a:t>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TLBs</a:t>
            </a:r>
            <a:r>
              <a:rPr lang="en-US" altLang="en-US" sz="2800" dirty="0"/>
              <a:t>) (also called </a:t>
            </a:r>
            <a:r>
              <a:rPr lang="en-US" altLang="en-US" sz="2800" b="1" dirty="0">
                <a:latin typeface="+mj-lt"/>
              </a:rPr>
              <a:t>associative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memory</a:t>
            </a:r>
            <a:r>
              <a:rPr lang="en-US" altLang="en-US" sz="2800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705080"/>
            <a:ext cx="7688424" cy="218624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Need to ensure that a process can access only those addresses in it address space.</a:t>
            </a:r>
          </a:p>
          <a:p>
            <a:pPr algn="just"/>
            <a:r>
              <a:rPr lang="en-US" altLang="en-US" sz="2800" dirty="0"/>
              <a:t>We can provide this protection by using  a pair of </a:t>
            </a:r>
            <a:r>
              <a:rPr lang="en-US" altLang="en-US" sz="2800" b="1" dirty="0">
                <a:latin typeface="+mj-lt"/>
              </a:rPr>
              <a:t>base</a:t>
            </a:r>
            <a:r>
              <a:rPr lang="en-US" altLang="en-US" sz="2800" dirty="0"/>
              <a:t> and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limit registers</a:t>
            </a:r>
            <a:r>
              <a:rPr lang="en-US" altLang="en-US" sz="2800" dirty="0"/>
              <a:t> define the logical address space of a process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=""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270ACF4-6250-4728-A96D-C4762896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290237"/>
            <a:ext cx="4294375" cy="3434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9039" y="5704764"/>
            <a:ext cx="235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Relocation register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07923" y="4869546"/>
            <a:ext cx="19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+ Limit-1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96084" y="5336275"/>
            <a:ext cx="709683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4702628" y="5007442"/>
            <a:ext cx="2505295" cy="4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A230AB13-6435-4378-B830-FECCFE605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46" y="155768"/>
            <a:ext cx="8360228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Translation Look-Aside Buffer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EB8310ED-D6D5-4E0C-8BB0-4E773523D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4512" y="732031"/>
            <a:ext cx="7893698" cy="4988546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TLBs typically small (64 to 1,024 entries)</a:t>
            </a:r>
          </a:p>
          <a:p>
            <a:pPr algn="just"/>
            <a:r>
              <a:rPr lang="en-US" altLang="en-US" sz="2800" dirty="0"/>
              <a:t>On a TLB miss, value is loaded into the TLB for faster access next time</a:t>
            </a:r>
          </a:p>
          <a:p>
            <a:pPr lvl="1" algn="just"/>
            <a:r>
              <a:rPr lang="en-US" altLang="en-US" sz="2400" dirty="0"/>
              <a:t>Replacement policies must be considered</a:t>
            </a:r>
          </a:p>
          <a:p>
            <a:pPr lvl="1" algn="just"/>
            <a:r>
              <a:rPr lang="en-US" altLang="en-US" sz="2400" dirty="0"/>
              <a:t>Some entries can be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wired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down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permanent fast access</a:t>
            </a:r>
          </a:p>
          <a:p>
            <a:pPr algn="just"/>
            <a:r>
              <a:rPr lang="en-US" altLang="en-US" sz="2800" dirty="0"/>
              <a:t>Some TLBs store</a:t>
            </a:r>
            <a:r>
              <a:rPr lang="en-US" altLang="en-US" sz="2800" b="1" dirty="0"/>
              <a:t> address-space identifiers </a:t>
            </a:r>
            <a:r>
              <a:rPr lang="en-US" altLang="en-US" sz="2800" dirty="0"/>
              <a:t>(</a:t>
            </a:r>
            <a:r>
              <a:rPr lang="en-US" altLang="en-US" sz="2800" b="1" dirty="0"/>
              <a:t>ASIDs</a:t>
            </a:r>
            <a:r>
              <a:rPr lang="en-US" altLang="en-US" sz="2800" dirty="0"/>
              <a:t>)</a:t>
            </a:r>
            <a:r>
              <a:rPr lang="en-US" altLang="en-US" sz="2800" b="1" dirty="0"/>
              <a:t> </a:t>
            </a:r>
            <a:r>
              <a:rPr lang="en-US" altLang="en-US" sz="2800" dirty="0"/>
              <a:t>in each TLB entry – uniquely identifies each process to provide address-space protection for that process</a:t>
            </a:r>
          </a:p>
          <a:p>
            <a:pPr lvl="1" algn="just"/>
            <a:r>
              <a:rPr lang="en-US" altLang="en-US" sz="2400" dirty="0"/>
              <a:t>Otherwise need to flush the TLB at every context switch</a:t>
            </a:r>
          </a:p>
          <a:p>
            <a:pPr algn="just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328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>
            <a:extLst>
              <a:ext uri="{FF2B5EF4-FFF2-40B4-BE49-F238E27FC236}">
                <a16:creationId xmlns="" xmlns:a16="http://schemas.microsoft.com/office/drawing/2014/main" id="{A7C684B0-80FB-46D4-B8E4-5BAFFE7E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Hardware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="" xmlns:a16="http://schemas.microsoft.com/office/drawing/2014/main" id="{E7B29C5B-AFCD-4031-B6DE-A755EE36A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808267"/>
            <a:ext cx="7735078" cy="488609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Associative memory – parallel search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Monotype Sorts" pitchFamily="-84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Address translation (p, d)</a:t>
            </a:r>
          </a:p>
          <a:p>
            <a:pPr marL="627063" lvl="1"/>
            <a:r>
              <a:rPr lang="en-US" altLang="en-US" sz="2400" dirty="0"/>
              <a:t>If p is in associative register, get frame # out</a:t>
            </a:r>
          </a:p>
          <a:p>
            <a:pPr marL="627063" lvl="1"/>
            <a:r>
              <a:rPr lang="en-US" altLang="en-US" sz="2400" dirty="0"/>
              <a:t>Otherwise get frame # from page table in memory</a:t>
            </a:r>
          </a:p>
          <a:p>
            <a:pPr marL="627063" lvl="1"/>
            <a:endParaRPr lang="en-US" altLang="en-US" sz="2400" dirty="0"/>
          </a:p>
        </p:txBody>
      </p:sp>
      <p:pic>
        <p:nvPicPr>
          <p:cNvPr id="34820" name="Picture 1">
            <a:extLst>
              <a:ext uri="{FF2B5EF4-FFF2-40B4-BE49-F238E27FC236}">
                <a16:creationId xmlns="" xmlns:a16="http://schemas.microsoft.com/office/drawing/2014/main" id="{1BA7F075-72DD-4E05-B0C4-AC7DAF33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384529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B034F0B9-0ADC-441A-ABA1-37FF75092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705" y="14934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Paging Hardware With TLB</a:t>
            </a:r>
            <a:endParaRPr lang="en-US" altLang="en-US" sz="3200" dirty="0"/>
          </a:p>
        </p:txBody>
      </p:sp>
      <p:pic>
        <p:nvPicPr>
          <p:cNvPr id="35843" name="Picture 5">
            <a:extLst>
              <a:ext uri="{FF2B5EF4-FFF2-40B4-BE49-F238E27FC236}">
                <a16:creationId xmlns="" xmlns:a16="http://schemas.microsoft.com/office/drawing/2014/main" id="{0D2FCA98-0A3D-46E7-B9FC-5E2B1E86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880012"/>
            <a:ext cx="7500938" cy="566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>
            <a:extLst>
              <a:ext uri="{FF2B5EF4-FFF2-40B4-BE49-F238E27FC236}">
                <a16:creationId xmlns="" xmlns:a16="http://schemas.microsoft.com/office/drawing/2014/main" id="{81EB7566-C4A8-46A0-8405-B237E989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52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Memory Protection</a:t>
            </a:r>
          </a:p>
        </p:txBody>
      </p:sp>
      <p:sp>
        <p:nvSpPr>
          <p:cNvPr id="37891" name="Rectangle 2051">
            <a:extLst>
              <a:ext uri="{FF2B5EF4-FFF2-40B4-BE49-F238E27FC236}">
                <a16:creationId xmlns="" xmlns:a16="http://schemas.microsoft.com/office/drawing/2014/main" id="{243E4155-B2C5-48A3-9386-D371D820E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5" y="723783"/>
            <a:ext cx="7613488" cy="5962767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Memory protection implemented by associating protection bit with each frame to indicate if access is allowed</a:t>
            </a:r>
          </a:p>
          <a:p>
            <a:pPr algn="just"/>
            <a:r>
              <a:rPr lang="en-US" altLang="en-US" sz="2800" b="1" dirty="0">
                <a:latin typeface="+mj-lt"/>
              </a:rPr>
              <a:t>Valid-invalid</a:t>
            </a:r>
            <a:r>
              <a:rPr lang="en-US" altLang="en-US" sz="2800" dirty="0"/>
              <a:t> bit attached to each entry in the page table:</a:t>
            </a:r>
          </a:p>
          <a:p>
            <a:pPr lvl="1" algn="just"/>
            <a:r>
              <a:rPr lang="ja-JP" altLang="en-US" sz="2400" dirty="0"/>
              <a:t>“</a:t>
            </a:r>
            <a:r>
              <a:rPr lang="en-US" altLang="ja-JP" sz="2400" dirty="0"/>
              <a:t>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associated page is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space, and is thus a legal page</a:t>
            </a:r>
          </a:p>
          <a:p>
            <a:pPr lvl="1" algn="just"/>
            <a:r>
              <a:rPr lang="ja-JP" altLang="en-US" sz="2400" dirty="0"/>
              <a:t>“</a:t>
            </a:r>
            <a:r>
              <a:rPr lang="en-US" altLang="ja-JP" sz="2400" dirty="0"/>
              <a:t>invalid</a:t>
            </a:r>
            <a:r>
              <a:rPr lang="ja-JP" altLang="en-US" sz="2400" dirty="0"/>
              <a:t>”</a:t>
            </a:r>
            <a:r>
              <a:rPr lang="en-US" altLang="ja-JP" sz="2400" dirty="0"/>
              <a:t> indicates that the page is not in the process</a:t>
            </a:r>
            <a:r>
              <a:rPr lang="ja-JP" altLang="en-US" sz="2400" dirty="0"/>
              <a:t>’</a:t>
            </a:r>
            <a:r>
              <a:rPr lang="en-US" altLang="ja-JP" sz="2400" dirty="0"/>
              <a:t> logical address space</a:t>
            </a:r>
          </a:p>
          <a:p>
            <a:pPr lvl="1" algn="just"/>
            <a:r>
              <a:rPr lang="en-US" altLang="en-US" sz="2400" dirty="0"/>
              <a:t>Or use </a:t>
            </a:r>
            <a:r>
              <a:rPr lang="en-US" altLang="en-US" sz="2400" b="1" dirty="0">
                <a:latin typeface="+mj-lt"/>
              </a:rPr>
              <a:t>page-table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length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latin typeface="+mj-lt"/>
              </a:rPr>
              <a:t>register</a:t>
            </a:r>
            <a:r>
              <a:rPr lang="en-US" altLang="en-US" sz="2400" b="1" dirty="0"/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latin typeface="+mj-lt"/>
              </a:rPr>
              <a:t>PTLR</a:t>
            </a:r>
            <a:r>
              <a:rPr lang="en-US" altLang="en-US" sz="2400" dirty="0"/>
              <a:t>)</a:t>
            </a:r>
          </a:p>
          <a:p>
            <a:pPr algn="just"/>
            <a:r>
              <a:rPr lang="en-US" altLang="en-US" sz="2800" dirty="0"/>
              <a:t>Any violations result in a trap to the kernel</a:t>
            </a:r>
          </a:p>
          <a:p>
            <a:pPr algn="just"/>
            <a:r>
              <a:rPr lang="en-US" altLang="en-US" sz="2800" dirty="0"/>
              <a:t>Can also add more bits to indicate if read-only, read-write, execute-only is allowed.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6145B4E6-5DED-4B37-B9F1-D64E18F1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1" y="-211872"/>
            <a:ext cx="9030822" cy="9415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Valid (v) or Invalid (i) Bit In A Page Table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="" xmlns:a16="http://schemas.microsoft.com/office/drawing/2014/main" id="{51286D0E-48B1-4A77-B77D-2A6859C8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575969"/>
            <a:ext cx="6643687" cy="57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B921CA97-CF77-4743-9E98-4A047BEE3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06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Shared Pages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D36A1277-493F-4EAE-9460-2793BEE19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3" y="690331"/>
            <a:ext cx="7684342" cy="488528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b="1" dirty="0">
                <a:latin typeface="+mj-lt"/>
              </a:rPr>
              <a:t>Shared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code</a:t>
            </a:r>
          </a:p>
          <a:p>
            <a:pPr lvl="1" algn="just"/>
            <a:r>
              <a:rPr lang="en-US" altLang="en-US" sz="2400" dirty="0"/>
              <a:t>One copy of read-only (</a:t>
            </a:r>
            <a:r>
              <a:rPr lang="en-US" altLang="en-US" sz="2400" b="1" dirty="0">
                <a:latin typeface="+mj-lt"/>
              </a:rPr>
              <a:t>reentrant</a:t>
            </a:r>
            <a:r>
              <a:rPr lang="en-US" altLang="en-US" sz="2400" dirty="0"/>
              <a:t>) code shared among processes (i.e., text editors, compilers, window systems)</a:t>
            </a:r>
          </a:p>
          <a:p>
            <a:pPr lvl="1" algn="just"/>
            <a:r>
              <a:rPr lang="en-US" altLang="en-US" sz="2400" dirty="0"/>
              <a:t>Similar to multiple threads sharing the same process space</a:t>
            </a:r>
          </a:p>
          <a:p>
            <a:pPr lvl="1" algn="just"/>
            <a:r>
              <a:rPr lang="en-US" altLang="en-US" sz="2400" dirty="0"/>
              <a:t>Also useful for interprocess communication if sharing of read-write pages is allowed</a:t>
            </a:r>
          </a:p>
          <a:p>
            <a:pPr algn="just"/>
            <a:r>
              <a:rPr lang="en-US" altLang="en-US" sz="2800" b="1" dirty="0">
                <a:latin typeface="+mj-lt"/>
              </a:rPr>
              <a:t>Private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code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and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data</a:t>
            </a:r>
            <a:r>
              <a:rPr lang="en-US" altLang="en-US" sz="2800" dirty="0"/>
              <a:t> </a:t>
            </a:r>
          </a:p>
          <a:p>
            <a:pPr lvl="1" algn="just"/>
            <a:r>
              <a:rPr lang="en-US" altLang="en-US" sz="2400" dirty="0"/>
              <a:t>Each process keeps a separate copy of the code and data</a:t>
            </a:r>
          </a:p>
          <a:p>
            <a:pPr lvl="1" algn="just"/>
            <a:r>
              <a:rPr lang="en-US" altLang="en-US" sz="2400" dirty="0"/>
              <a:t>The pages for the private code and data can appear anywhere in the logical address space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5518330E-1EFB-4794-938C-DE2C8EE94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45093"/>
            <a:ext cx="770413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Shared Pages Example</a:t>
            </a:r>
            <a:endParaRPr lang="en-US" altLang="en-US" sz="3200" dirty="0"/>
          </a:p>
        </p:txBody>
      </p:sp>
      <p:pic>
        <p:nvPicPr>
          <p:cNvPr id="40963" name="Picture 5" descr="W:\os-book\OS10\slide-dir\os-figures\9_14.jpg">
            <a:extLst>
              <a:ext uri="{FF2B5EF4-FFF2-40B4-BE49-F238E27FC236}">
                <a16:creationId xmlns=""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903143"/>
            <a:ext cx="5357813" cy="58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E1523499-02A6-403C-B92E-2686134F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69823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Structure of the Page Table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="" xmlns:a16="http://schemas.microsoft.com/office/drawing/2014/main" id="{861A38E1-D15D-4FD3-BA70-E6E5B690F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746085"/>
            <a:ext cx="7652013" cy="611191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Memory structures for paging can get huge using straight-forward methods</a:t>
            </a:r>
          </a:p>
          <a:p>
            <a:pPr lvl="1"/>
            <a:r>
              <a:rPr lang="en-US" altLang="en-US" sz="2600" dirty="0"/>
              <a:t>Consider a 32-bit logical address space as on modern computers</a:t>
            </a:r>
          </a:p>
          <a:p>
            <a:pPr lvl="1"/>
            <a:r>
              <a:rPr lang="en-US" altLang="en-US" sz="2600" dirty="0"/>
              <a:t>Page size of 1 KB (2</a:t>
            </a:r>
            <a:r>
              <a:rPr lang="en-US" altLang="en-US" sz="2600" baseline="30000" dirty="0"/>
              <a:t>10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Page table would have 1 million entries (2</a:t>
            </a:r>
            <a:r>
              <a:rPr lang="en-US" altLang="en-US" sz="2600" baseline="30000" dirty="0"/>
              <a:t>32</a:t>
            </a:r>
            <a:r>
              <a:rPr lang="en-US" altLang="en-US" sz="2600" dirty="0"/>
              <a:t> / 2</a:t>
            </a:r>
            <a:r>
              <a:rPr lang="en-US" altLang="en-US" sz="2600" baseline="30000" dirty="0"/>
              <a:t>10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If each entry is 4 bytes </a:t>
            </a:r>
            <a:r>
              <a:rPr lang="en-US" altLang="en-US" sz="2600" dirty="0">
                <a:sym typeface="Wingdings" panose="05000000000000000000" pitchFamily="2" charset="2"/>
              </a:rPr>
              <a:t></a:t>
            </a:r>
            <a:r>
              <a:rPr lang="en-US" altLang="en-US" sz="2600" dirty="0"/>
              <a:t> each process requires 16 MB of physical address space for the  page table alone</a:t>
            </a:r>
          </a:p>
          <a:p>
            <a:pPr lvl="2"/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want to allocate that contiguously in main memory</a:t>
            </a:r>
          </a:p>
          <a:p>
            <a:pPr lvl="1"/>
            <a:r>
              <a:rPr lang="en-US" altLang="en-US" sz="2800" dirty="0"/>
              <a:t>One simple solution is to divide the page table into smaller units</a:t>
            </a:r>
          </a:p>
          <a:p>
            <a:pPr lvl="2"/>
            <a:r>
              <a:rPr lang="en-US" altLang="en-US" sz="2000" dirty="0"/>
              <a:t>Hierarchical Paging</a:t>
            </a:r>
          </a:p>
          <a:p>
            <a:pPr lvl="2"/>
            <a:r>
              <a:rPr lang="en-US" altLang="en-US" sz="2000" dirty="0"/>
              <a:t>Hashed Page Tables</a:t>
            </a:r>
          </a:p>
          <a:p>
            <a:pPr lvl="2"/>
            <a:r>
              <a:rPr lang="en-US" altLang="en-US" sz="2000" dirty="0"/>
              <a:t>Inverted Page Tables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E5ECC631-B67D-4C84-91B9-1CB22DA15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42797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Hierarchical Page Tables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9C6AC61F-C673-44E2-9D0D-2FBC263F8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719059"/>
            <a:ext cx="7489858" cy="142058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Break up the logical address space into multiple page tables</a:t>
            </a:r>
          </a:p>
          <a:p>
            <a:r>
              <a:rPr lang="en-US" altLang="en-US" sz="2800" dirty="0"/>
              <a:t>A simple technique is a two-level page table</a:t>
            </a:r>
          </a:p>
          <a:p>
            <a:r>
              <a:rPr lang="en-US" altLang="en-US" sz="2800" dirty="0"/>
              <a:t>We then page the page table</a:t>
            </a:r>
          </a:p>
        </p:txBody>
      </p:sp>
      <p:pic>
        <p:nvPicPr>
          <p:cNvPr id="43012" name="Picture 4" descr="8">
            <a:extLst>
              <a:ext uri="{FF2B5EF4-FFF2-40B4-BE49-F238E27FC236}">
                <a16:creationId xmlns="" xmlns:a16="http://schemas.microsoft.com/office/drawing/2014/main" id="{68A9E96F-FF85-481A-9476-DF391FB2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9360"/>
            <a:ext cx="3986213" cy="421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713CF82F-C136-40B5-A5DB-63A60EC28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109536"/>
            <a:ext cx="7762875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Two-Level Paging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40B2DFEA-6918-4CB6-99FE-FBACD8E05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671512"/>
            <a:ext cx="8010525" cy="61864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logical address (on 32-bit machine with 1K page size) is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page number consisting of 22 bits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page offset consisting of 10 bits</a:t>
            </a:r>
          </a:p>
          <a:p>
            <a:pPr marL="62706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Since the page table is paged, the page number is further divided into: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12-bit page number </a:t>
            </a:r>
          </a:p>
          <a:p>
            <a:pPr marL="627063" lvl="1">
              <a:lnSpc>
                <a:spcPct val="90000"/>
              </a:lnSpc>
            </a:pPr>
            <a:r>
              <a:rPr lang="en-US" altLang="en-US" sz="2000" dirty="0"/>
              <a:t>a 10-bit page offset</a:t>
            </a:r>
          </a:p>
          <a:p>
            <a:pPr marL="627063"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Thus, a logical address is as follows:</a:t>
            </a:r>
            <a:br>
              <a:rPr lang="en-US" altLang="en-US" sz="24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where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is an index into the outer page table, and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is the displacement within the page of the inner page table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="" xmlns:a16="http://schemas.microsoft.com/office/drawing/2014/main" id="{CAD24F3F-5873-4CF3-B47D-41177F63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4489453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2CDF6D2A-F8C6-4CEA-AF47-307E410F6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705079"/>
            <a:ext cx="7688424" cy="275249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dirty="0"/>
              <a:t>The </a:t>
            </a:r>
            <a:r>
              <a:rPr lang="en-US" altLang="en-US" sz="2800" b="1" dirty="0"/>
              <a:t>base register </a:t>
            </a:r>
            <a:r>
              <a:rPr lang="en-US" altLang="en-US" sz="2800" dirty="0"/>
              <a:t>holds the </a:t>
            </a:r>
            <a:r>
              <a:rPr lang="en-US" altLang="en-US" sz="2800" b="1" dirty="0"/>
              <a:t>smallest legal physical memory address</a:t>
            </a:r>
            <a:r>
              <a:rPr lang="en-US" altLang="en-US" sz="2800" dirty="0"/>
              <a:t>.</a:t>
            </a:r>
          </a:p>
          <a:p>
            <a:pPr algn="just"/>
            <a:r>
              <a:rPr lang="en-US" altLang="en-US" sz="2800" dirty="0"/>
              <a:t>The </a:t>
            </a:r>
            <a:r>
              <a:rPr lang="en-US" altLang="en-US" sz="2800" b="1" dirty="0"/>
              <a:t>limit register</a:t>
            </a:r>
            <a:r>
              <a:rPr lang="en-US" altLang="en-US" sz="2800" dirty="0"/>
              <a:t> specifies the </a:t>
            </a:r>
            <a:r>
              <a:rPr lang="en-US" altLang="en-US" sz="2800" b="1" dirty="0"/>
              <a:t>size of the range</a:t>
            </a:r>
            <a:r>
              <a:rPr lang="en-US" altLang="en-US" sz="2800" dirty="0"/>
              <a:t>. </a:t>
            </a:r>
          </a:p>
          <a:p>
            <a:pPr algn="just"/>
            <a:r>
              <a:rPr lang="en-US" altLang="en-US" sz="2800" dirty="0"/>
              <a:t>For example, if the base register holds 300040 and the limit register is 120900 </a:t>
            </a:r>
          </a:p>
          <a:p>
            <a:pPr algn="just"/>
            <a:r>
              <a:rPr lang="en-US" altLang="en-US" sz="2800" dirty="0"/>
              <a:t>Then the program can legally access all addresses from 300040 through 420939 (inclusive).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="" xmlns:a16="http://schemas.microsoft.com/office/drawing/2014/main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3028" y="57152"/>
            <a:ext cx="6764338" cy="64792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5F6FA68-9537-4AED-B8F6-4EF0E6DF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290237"/>
            <a:ext cx="4294375" cy="34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>
            <a:extLst>
              <a:ext uri="{FF2B5EF4-FFF2-40B4-BE49-F238E27FC236}">
                <a16:creationId xmlns="" xmlns:a16="http://schemas.microsoft.com/office/drawing/2014/main" id="{C333A82E-F8D0-4475-A297-B096B84CA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457" y="141783"/>
            <a:ext cx="7558087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Address-Translation Scheme</a:t>
            </a:r>
            <a:endParaRPr lang="en-US" altLang="en-US" sz="3200" dirty="0"/>
          </a:p>
        </p:txBody>
      </p:sp>
      <p:pic>
        <p:nvPicPr>
          <p:cNvPr id="45059" name="Picture 1035">
            <a:extLst>
              <a:ext uri="{FF2B5EF4-FFF2-40B4-BE49-F238E27FC236}">
                <a16:creationId xmlns="" xmlns:a16="http://schemas.microsoft.com/office/drawing/2014/main" id="{13CF1B26-59FC-4992-8FE3-5FA6738A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5" y="1258887"/>
            <a:ext cx="8718192" cy="432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146477"/>
            <a:ext cx="78406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722739"/>
            <a:ext cx="7626349" cy="5878086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Used in architecture with address spaces &gt; 32 bits</a:t>
            </a:r>
          </a:p>
          <a:p>
            <a:r>
              <a:rPr lang="en-US" altLang="en-US" sz="2800" dirty="0"/>
              <a:t>The virtual page number is hashed into a page table</a:t>
            </a:r>
          </a:p>
          <a:p>
            <a:pPr lvl="1"/>
            <a:r>
              <a:rPr lang="en-US" altLang="en-US" sz="2400" dirty="0"/>
              <a:t>This page table contains a chain of elements hashing to the same location</a:t>
            </a:r>
          </a:p>
          <a:p>
            <a:r>
              <a:rPr lang="en-US" altLang="en-US" sz="2800" dirty="0"/>
              <a:t>Each element contains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The virtual page number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The value of the mapped page frame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400" dirty="0"/>
              <a:t>A pointer to the next element</a:t>
            </a:r>
          </a:p>
          <a:p>
            <a:r>
              <a:rPr lang="en-US" altLang="en-US" sz="2800" dirty="0"/>
              <a:t>Virtual page numbers are compared in this chain searching for a match</a:t>
            </a:r>
          </a:p>
          <a:p>
            <a:pPr lvl="1"/>
            <a:r>
              <a:rPr lang="en-US" altLang="en-US" sz="2400" dirty="0"/>
              <a:t>If a match is found, the corresponding physical frame is extracted</a:t>
            </a:r>
          </a:p>
        </p:txBody>
      </p:sp>
    </p:spTree>
    <p:extLst>
      <p:ext uri="{BB962C8B-B14F-4D97-AF65-F5344CB8AC3E}">
        <p14:creationId xmlns:p14="http://schemas.microsoft.com/office/powerpoint/2010/main" val="1581605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5861803E-D597-4AFE-86BA-0284614A6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174185"/>
            <a:ext cx="78406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48CD62E4-797E-49CD-97C9-0D732152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3288" y="750447"/>
            <a:ext cx="7583487" cy="50199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Variation for 64-bit addresses is </a:t>
            </a:r>
            <a:r>
              <a:rPr lang="en-US" altLang="en-US" sz="2800" b="1" dirty="0">
                <a:latin typeface="+mj-lt"/>
              </a:rPr>
              <a:t>clustered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page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tables</a:t>
            </a:r>
          </a:p>
          <a:p>
            <a:pPr lvl="1" algn="just"/>
            <a:r>
              <a:rPr lang="en-US" altLang="en-US" sz="2400" dirty="0"/>
              <a:t>Similar to hashed but each entry refers to several pages (such as 16) rather than 1</a:t>
            </a:r>
          </a:p>
          <a:p>
            <a:pPr lvl="1" algn="just"/>
            <a:r>
              <a:rPr lang="en-US" altLang="en-US" sz="2400" dirty="0"/>
              <a:t>Especially useful for </a:t>
            </a:r>
            <a:r>
              <a:rPr lang="en-US" altLang="en-US" sz="2400" b="1" dirty="0">
                <a:latin typeface="+mj-lt"/>
              </a:rPr>
              <a:t>sparse</a:t>
            </a:r>
            <a:r>
              <a:rPr lang="en-US" altLang="en-US" sz="2400" dirty="0"/>
              <a:t> address spaces (where memory references are non-contiguous and scattered)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4A6FA55B-1C89-4FAF-8777-9EF53CBB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Hashed Page Table</a:t>
            </a:r>
            <a:endParaRPr lang="en-US" altLang="en-US" sz="3200" dirty="0"/>
          </a:p>
        </p:txBody>
      </p:sp>
      <p:pic>
        <p:nvPicPr>
          <p:cNvPr id="49155" name="Picture 6">
            <a:extLst>
              <a:ext uri="{FF2B5EF4-FFF2-40B4-BE49-F238E27FC236}">
                <a16:creationId xmlns="" xmlns:a16="http://schemas.microsoft.com/office/drawing/2014/main" id="{D2F7DD6F-2A50-4270-B701-86EE15BF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" y="1274762"/>
            <a:ext cx="8115305" cy="46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CC2EE1F7-80AE-4AE9-B1C5-B0DAB9FC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9758"/>
            <a:ext cx="8229600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Inverted Page Table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A433C570-E431-49CB-92BC-66AFF909B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4326" y="633157"/>
            <a:ext cx="8529638" cy="6167691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Rather than having each process keep a page table &amp; track of all possible logical pages, track all physical pages</a:t>
            </a:r>
          </a:p>
          <a:p>
            <a:pPr algn="just"/>
            <a:r>
              <a:rPr lang="en-US" altLang="en-US" sz="2800" dirty="0"/>
              <a:t>One entry for each real page of memory</a:t>
            </a:r>
          </a:p>
          <a:p>
            <a:pPr algn="just"/>
            <a:r>
              <a:rPr lang="en-US" altLang="en-US" sz="2800" dirty="0"/>
              <a:t>Entry consists of the virtual address of the page stored in that real memory location, with information about the process that owns that page</a:t>
            </a:r>
          </a:p>
          <a:p>
            <a:pPr algn="just"/>
            <a:r>
              <a:rPr lang="en-US" altLang="en-US" sz="2800" dirty="0"/>
              <a:t>Decreases memory needed to store each page table, but increases time needed to search the table when a page reference occurs</a:t>
            </a:r>
          </a:p>
          <a:p>
            <a:pPr algn="just"/>
            <a:r>
              <a:rPr lang="en-US" altLang="en-US" sz="2800" dirty="0"/>
              <a:t>Use hash table to limit the search to one (or at most a few) page-table entries</a:t>
            </a:r>
          </a:p>
          <a:p>
            <a:pPr lvl="1" algn="just"/>
            <a:r>
              <a:rPr lang="en-US" altLang="en-US" sz="2400" dirty="0"/>
              <a:t>TLB can accelerate access</a:t>
            </a:r>
          </a:p>
          <a:p>
            <a:pPr algn="just"/>
            <a:r>
              <a:rPr lang="en-US" altLang="en-US" sz="2800" dirty="0"/>
              <a:t>But how to implement shared memory?</a:t>
            </a:r>
          </a:p>
          <a:p>
            <a:pPr lvl="1" algn="just"/>
            <a:r>
              <a:rPr lang="en-US" altLang="en-US" sz="2400" dirty="0"/>
              <a:t>One mapping of a virtual address to the shared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513161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A9CA5047-53DC-42C0-8BA2-9A66CB1D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850" y="176206"/>
            <a:ext cx="779145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Inverted Page Table Architecture</a:t>
            </a:r>
            <a:endParaRPr lang="en-US" altLang="en-US" sz="3200" dirty="0"/>
          </a:p>
        </p:txBody>
      </p:sp>
      <p:pic>
        <p:nvPicPr>
          <p:cNvPr id="51203" name="Picture 6">
            <a:extLst>
              <a:ext uri="{FF2B5EF4-FFF2-40B4-BE49-F238E27FC236}">
                <a16:creationId xmlns="" xmlns:a16="http://schemas.microsoft.com/office/drawing/2014/main" id="{CD658555-7800-4FD5-8FAB-B83171CC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0" y="827936"/>
            <a:ext cx="8555650" cy="59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20D2ACB3-978E-4C92-8147-5A9751FD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113276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Swapping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70D0E06F-7484-4112-A8C2-84609CEC1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950" y="689538"/>
            <a:ext cx="8229600" cy="6058103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A process can be swapped temporarily out of memory to a backing store, and then brought back into memory for continued execution</a:t>
            </a:r>
          </a:p>
          <a:p>
            <a:pPr lvl="1" algn="just"/>
            <a:r>
              <a:rPr lang="en-US" altLang="en-US" sz="2400" dirty="0"/>
              <a:t>Total physical memory space of processes can exceed physical memory</a:t>
            </a:r>
          </a:p>
          <a:p>
            <a:pPr algn="just"/>
            <a:r>
              <a:rPr lang="en-US" altLang="en-US" sz="2800" b="1" dirty="0">
                <a:latin typeface="+mj-lt"/>
              </a:rPr>
              <a:t>Roll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out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latin typeface="+mj-lt"/>
              </a:rPr>
              <a:t>roll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in</a:t>
            </a:r>
            <a:r>
              <a:rPr lang="en-US" altLang="en-US" sz="2800" dirty="0"/>
              <a:t> – swapping variant used for priority-based scheduling algorithms; lower-priority process is swapped out so higher-priority process can be loaded and executed</a:t>
            </a:r>
          </a:p>
          <a:p>
            <a:pPr algn="just"/>
            <a:r>
              <a:rPr lang="en-US" altLang="en-US" sz="2800" dirty="0"/>
              <a:t>Major part of swap time is transfer time; total transfer time is directly proportional to the amount of memory swapped</a:t>
            </a:r>
          </a:p>
          <a:p>
            <a:pPr algn="just"/>
            <a:r>
              <a:rPr lang="en-US" altLang="en-US" sz="2800" dirty="0"/>
              <a:t>System maintains a </a:t>
            </a:r>
            <a:r>
              <a:rPr lang="en-US" altLang="en-US" sz="2800" b="1" dirty="0">
                <a:latin typeface="+mj-lt"/>
              </a:rPr>
              <a:t>ready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queue</a:t>
            </a:r>
            <a:r>
              <a:rPr lang="en-US" altLang="en-US" sz="2800" dirty="0"/>
              <a:t> of ready-to-run processes which have memory images on disk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8421CF3F-82BB-4386-898B-2EEB6506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129204"/>
            <a:ext cx="7869237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Schematic View of Swapping</a:t>
            </a:r>
            <a:endParaRPr lang="en-US" altLang="en-US" sz="3200" dirty="0"/>
          </a:p>
        </p:txBody>
      </p:sp>
      <p:pic>
        <p:nvPicPr>
          <p:cNvPr id="56323" name="Picture 4" descr="8">
            <a:extLst>
              <a:ext uri="{FF2B5EF4-FFF2-40B4-BE49-F238E27FC236}">
                <a16:creationId xmlns="" xmlns:a16="http://schemas.microsoft.com/office/drawing/2014/main" id="{0F3A3C22-04AE-4A1C-8813-C9697C3F0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46905"/>
            <a:ext cx="7086600" cy="53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7" y="114332"/>
            <a:ext cx="7745412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="" xmlns:a16="http://schemas.microsoft.com/office/drawing/2014/main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69" y="690594"/>
            <a:ext cx="7751989" cy="5953094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CPU must check every memory access generated in user mode to be sure it is between base and limit for that user.</a:t>
            </a:r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/>
              <a:t>The instructions to loading the base and limit registers are privileged. </a:t>
            </a:r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="" xmlns:a16="http://schemas.microsoft.com/office/drawing/2014/main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65" y="2032000"/>
            <a:ext cx="7635544" cy="352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="" xmlns:a16="http://schemas.microsoft.com/office/drawing/2014/main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8"/>
            <a:ext cx="8229600" cy="53305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="" xmlns:a16="http://schemas.microsoft.com/office/drawing/2014/main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32" y="643168"/>
            <a:ext cx="7837715" cy="6100532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800" dirty="0"/>
              <a:t>Programs on disk, ready to be brought into memory to execute, are placed in an </a:t>
            </a:r>
            <a:r>
              <a:rPr lang="en-US" altLang="en-US" sz="2800" b="1" dirty="0">
                <a:latin typeface="+mj-lt"/>
              </a:rPr>
              <a:t>input queue</a:t>
            </a:r>
          </a:p>
          <a:p>
            <a:pPr lvl="1" algn="just"/>
            <a:r>
              <a:rPr kumimoji="0" lang="en-US" altLang="en-US" sz="2400" dirty="0"/>
              <a:t>Without support, must be loaded into address 0000</a:t>
            </a:r>
          </a:p>
          <a:p>
            <a:pPr algn="just"/>
            <a:r>
              <a:rPr kumimoji="0" lang="en-US" altLang="en-US" sz="2800" dirty="0"/>
              <a:t>Inconvenient to have first user process physical address always at 0000 </a:t>
            </a:r>
          </a:p>
          <a:p>
            <a:pPr algn="just"/>
            <a:r>
              <a:rPr kumimoji="0" lang="en-US" altLang="en-US" sz="2800" dirty="0"/>
              <a:t>Addresses represented in different ways at different stages of a program</a:t>
            </a:r>
            <a:r>
              <a:rPr kumimoji="0" lang="ja-JP" altLang="en-US" sz="2800" dirty="0"/>
              <a:t>’</a:t>
            </a:r>
            <a:r>
              <a:rPr kumimoji="0" lang="en-US" altLang="ja-JP" sz="2800" dirty="0"/>
              <a:t>s life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b="1" dirty="0"/>
              <a:t>Source code addresses are usually symbolic.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b="1" dirty="0"/>
              <a:t>Compiled code addresses </a:t>
            </a:r>
            <a:r>
              <a:rPr lang="en-US" altLang="en-US" sz="2800" b="1" dirty="0">
                <a:latin typeface="+mj-lt"/>
              </a:rPr>
              <a:t>bind</a:t>
            </a:r>
            <a:r>
              <a:rPr kumimoji="0" lang="en-US" altLang="en-US" sz="2800" b="1" dirty="0"/>
              <a:t> to relocatable addresses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b="1" dirty="0"/>
              <a:t>Linker or loader will bind relocatable addresses to absolute addresses</a:t>
            </a:r>
          </a:p>
          <a:p>
            <a:pPr lvl="1" indent="-228600" algn="just">
              <a:buFont typeface="Wingdings" panose="05000000000000000000" pitchFamily="2" charset="2"/>
              <a:buChar char="ü"/>
            </a:pPr>
            <a:r>
              <a:rPr kumimoji="0" lang="en-US" altLang="en-US" sz="2800" dirty="0"/>
              <a:t>Each binding maps one address space to another</a:t>
            </a:r>
            <a:r>
              <a:rPr lang="en-US" altLang="en-US" sz="2800" dirty="0"/>
              <a:t>.</a:t>
            </a:r>
            <a:endParaRPr kumimoji="0"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152"/>
            <a:ext cx="9143999" cy="5857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0EEA4A90-B04E-4456-A1FE-DC4568DFF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657226"/>
            <a:ext cx="7886700" cy="57864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kumimoji="0" lang="en-US" altLang="en-US" sz="2800" dirty="0"/>
              <a:t>Address binding of instructions and data to memory addresses can happen at three different stages:</a:t>
            </a:r>
          </a:p>
          <a:p>
            <a:pPr marL="342900" lvl="1" indent="-228600" algn="just"/>
            <a:r>
              <a:rPr lang="en-US" altLang="en-US" sz="2800" b="1" dirty="0"/>
              <a:t>Compile time</a:t>
            </a:r>
            <a:r>
              <a:rPr lang="en-US" altLang="en-US" sz="2800" dirty="0"/>
              <a:t>:  If memory location known a priori, </a:t>
            </a:r>
            <a:r>
              <a:rPr lang="en-US" altLang="en-US" sz="2800" b="1" dirty="0">
                <a:latin typeface="+mj-lt"/>
              </a:rPr>
              <a:t>absolute code </a:t>
            </a:r>
            <a:r>
              <a:rPr lang="en-US" altLang="en-US" sz="2800" dirty="0"/>
              <a:t>can be generated; must recompile code if starting location changes.</a:t>
            </a:r>
          </a:p>
          <a:p>
            <a:pPr marL="342900" lvl="1" indent="-228600" algn="just"/>
            <a:r>
              <a:rPr lang="en-US" altLang="en-US" sz="2800" b="1" dirty="0"/>
              <a:t>Load time</a:t>
            </a:r>
            <a:r>
              <a:rPr lang="en-US" altLang="en-US" sz="2800" dirty="0"/>
              <a:t>:  Must generate </a:t>
            </a:r>
            <a:r>
              <a:rPr lang="en-US" altLang="en-US" sz="2800" b="1" dirty="0">
                <a:latin typeface="+mj-lt"/>
              </a:rPr>
              <a:t>relocatable code </a:t>
            </a:r>
            <a:r>
              <a:rPr lang="en-US" altLang="en-US" sz="2800" dirty="0"/>
              <a:t>if memory location is not known at compile time.</a:t>
            </a:r>
          </a:p>
          <a:p>
            <a:pPr marL="342900" lvl="1" indent="-228600" algn="just"/>
            <a:r>
              <a:rPr lang="en-US" altLang="en-US" sz="2800" b="1" dirty="0"/>
              <a:t>Execution time</a:t>
            </a:r>
            <a:r>
              <a:rPr lang="en-US" altLang="en-US" sz="2800" dirty="0"/>
              <a:t>:  Binding delayed until run time if the process can be moved during its execution from one memory segment to another</a:t>
            </a:r>
          </a:p>
          <a:p>
            <a:pPr marL="742950" lvl="2" indent="-400050" algn="just">
              <a:buFont typeface="Wingdings" panose="05000000000000000000" pitchFamily="2" charset="2"/>
              <a:buChar char="ü"/>
            </a:pPr>
            <a:r>
              <a:rPr lang="en-US" altLang="en-US" sz="2600" dirty="0"/>
              <a:t>Need hardware support for address maps (e.g., base and limit</a:t>
            </a:r>
            <a:r>
              <a:rPr lang="en-US" altLang="en-US" sz="2600" i="1" dirty="0"/>
              <a:t> </a:t>
            </a:r>
            <a:r>
              <a:rPr lang="en-US" altLang="en-US" sz="2600" dirty="0"/>
              <a:t>registers)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5" y="36467"/>
            <a:ext cx="821569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="" xmlns:a16="http://schemas.microsoft.com/office/drawing/2014/main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30604"/>
            <a:ext cx="5314950" cy="59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16964</TotalTime>
  <Words>3057</Words>
  <Application>Microsoft Office PowerPoint</Application>
  <PresentationFormat>On-screen Show (4:3)</PresentationFormat>
  <Paragraphs>400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ＭＳ Ｐゴシック</vt:lpstr>
      <vt:lpstr>Arial</vt:lpstr>
      <vt:lpstr>Calibri</vt:lpstr>
      <vt:lpstr>Calibri Light</vt:lpstr>
      <vt:lpstr>Helvetica</vt:lpstr>
      <vt:lpstr>Monotype Sorts</vt:lpstr>
      <vt:lpstr>Times New Roman</vt:lpstr>
      <vt:lpstr>Verdana</vt:lpstr>
      <vt:lpstr>Wingdings</vt:lpstr>
      <vt:lpstr>Office Theme</vt:lpstr>
      <vt:lpstr>Memory Management</vt:lpstr>
      <vt:lpstr>Introduction</vt:lpstr>
      <vt:lpstr>Introduction</vt:lpstr>
      <vt:lpstr>Introduction</vt:lpstr>
      <vt:lpstr>Introduction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Relocation Register</vt:lpstr>
      <vt:lpstr>Relocation Register</vt:lpstr>
      <vt:lpstr>Dynamic Loading</vt:lpstr>
      <vt:lpstr>Dynamic Loading</vt:lpstr>
      <vt:lpstr>Dynamic Linking</vt:lpstr>
      <vt:lpstr>Memory Allocation</vt:lpstr>
      <vt:lpstr>Contiguous Allocation</vt:lpstr>
      <vt:lpstr>Memory Allocation</vt:lpstr>
      <vt:lpstr>Variable Partition Allocation</vt:lpstr>
      <vt:lpstr>Dynamic Storage-Allocation Problem</vt:lpstr>
      <vt:lpstr>Fragmentation</vt:lpstr>
      <vt:lpstr>PowerPoint Presentation</vt:lpstr>
      <vt:lpstr>Fragmentation</vt:lpstr>
      <vt:lpstr>Fragmentation</vt:lpstr>
      <vt:lpstr>Fragmentation</vt:lpstr>
      <vt:lpstr>Segmentation</vt:lpstr>
      <vt:lpstr>User’s View of a Program</vt:lpstr>
      <vt:lpstr>Logical View of Segmentation</vt:lpstr>
      <vt:lpstr>Segmentation Architecture </vt:lpstr>
      <vt:lpstr>Segmentation Hardware</vt:lpstr>
      <vt:lpstr>Paging</vt:lpstr>
      <vt:lpstr>Address Translation Scheme</vt:lpstr>
      <vt:lpstr>Paging Hardware</vt:lpstr>
      <vt:lpstr>Paging Model of Logical &amp; Physical Memory</vt:lpstr>
      <vt:lpstr>Paging Example </vt:lpstr>
      <vt:lpstr>Paging -- Calculating internal fragmentation</vt:lpstr>
      <vt:lpstr>Free Frames</vt:lpstr>
      <vt:lpstr>Implementation of Page Table</vt:lpstr>
      <vt:lpstr>Translation Look-Aside Buffer </vt:lpstr>
      <vt:lpstr>Hardware</vt:lpstr>
      <vt:lpstr>Paging Hardware With TLB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Hierarchical Page Tables</vt:lpstr>
      <vt:lpstr>Two-Level Paging Example</vt:lpstr>
      <vt:lpstr>Address-Translation Scheme</vt:lpstr>
      <vt:lpstr>Hashed Page Tables</vt:lpstr>
      <vt:lpstr>Hashed Page Tables</vt:lpstr>
      <vt:lpstr>Hashed Page Table</vt:lpstr>
      <vt:lpstr>Inverted Page Table</vt:lpstr>
      <vt:lpstr>Inverted Page Table Architecture</vt:lpstr>
      <vt:lpstr>Swapping</vt:lpstr>
      <vt:lpstr>Schematic View of Swapping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sumit kumar</cp:lastModifiedBy>
  <cp:revision>638</cp:revision>
  <cp:lastPrinted>2020-02-26T14:06:53Z</cp:lastPrinted>
  <dcterms:created xsi:type="dcterms:W3CDTF">2011-01-13T23:43:38Z</dcterms:created>
  <dcterms:modified xsi:type="dcterms:W3CDTF">2024-05-23T08:52:00Z</dcterms:modified>
</cp:coreProperties>
</file>