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5" r:id="rId6"/>
    <p:sldId id="268" r:id="rId7"/>
    <p:sldId id="266" r:id="rId8"/>
    <p:sldId id="267" r:id="rId9"/>
    <p:sldId id="270" r:id="rId10"/>
    <p:sldId id="269" r:id="rId11"/>
    <p:sldId id="271" r:id="rId12"/>
    <p:sldId id="262" r:id="rId13"/>
    <p:sldId id="264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95"/>
    <a:srgbClr val="070E20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Sheet1!$B$7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Sheet1!$C$7:$K$7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10</c:v>
                </c:pt>
                <c:pt idx="5">
                  <c:v>41</c:v>
                </c:pt>
                <c:pt idx="6">
                  <c:v>245</c:v>
                </c:pt>
                <c:pt idx="7">
                  <c:v>970</c:v>
                </c:pt>
                <c:pt idx="8">
                  <c:v>3875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9A0-41C6-BAE0-E645F77BD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403528"/>
        <c:axId val="28140705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B9A0-41C6-BAE0-E645F77BD431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B9A0-41C6-BAE0-E645F77BD43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B9A0-41C6-BAE0-E645F77BD43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B9A0-41C6-BAE0-E645F77BD43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B9A0-41C6-BAE0-E645F77BD431}"/>
                  </c:ext>
                </c:extLst>
              </c15:ser>
            </c15:filteredLineSeries>
          </c:ext>
        </c:extLst>
      </c:lineChart>
      <c:catAx>
        <c:axId val="281403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Input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7056"/>
        <c:crosses val="autoZero"/>
        <c:auto val="1"/>
        <c:lblAlgn val="ctr"/>
        <c:lblOffset val="100"/>
        <c:noMultiLvlLbl val="0"/>
      </c:catAx>
      <c:valAx>
        <c:axId val="28140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prstClr val="white">
                        <a:lumMod val="65000"/>
                        <a:lumOff val="35000"/>
                      </a:prstClr>
                    </a:solidFill>
                  </a:rPr>
                  <a:t>Time (int milliseconds)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white">
                        <a:lumMod val="65000"/>
                        <a:lumOff val="35000"/>
                      </a:prstClr>
                    </a:solidFill>
                  </a:defRPr>
                </a:pP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3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Bubble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Sheet1!$C$5:$K$5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22</c:v>
                </c:pt>
                <c:pt idx="5">
                  <c:v>93</c:v>
                </c:pt>
                <c:pt idx="6">
                  <c:v>911</c:v>
                </c:pt>
                <c:pt idx="7">
                  <c:v>3992</c:v>
                </c:pt>
                <c:pt idx="8">
                  <c:v>16845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072-43DF-83C7-9C9680B9B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401720"/>
        <c:axId val="23435933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0072-43DF-83C7-9C9680B9B5D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0072-43DF-83C7-9C9680B9B5D3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0072-43DF-83C7-9C9680B9B5D3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0072-43DF-83C7-9C9680B9B5D3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0072-43DF-83C7-9C9680B9B5D3}"/>
                  </c:ext>
                </c:extLst>
              </c15:ser>
            </c15:filteredLineSeries>
          </c:ext>
        </c:extLst>
      </c:lineChart>
      <c:catAx>
        <c:axId val="193401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Input</a:t>
                </a:r>
                <a:r>
                  <a:rPr lang="en-IN" baseline="0" dirty="0"/>
                  <a:t> Size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359336"/>
        <c:crosses val="autoZero"/>
        <c:auto val="1"/>
        <c:lblAlgn val="ctr"/>
        <c:lblOffset val="100"/>
        <c:noMultiLvlLbl val="0"/>
      </c:catAx>
      <c:valAx>
        <c:axId val="2343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prstClr val="white">
                        <a:lumMod val="65000"/>
                        <a:lumOff val="35000"/>
                      </a:prstClr>
                    </a:solidFill>
                  </a:rPr>
                  <a:t>Time (int milliseconds)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white">
                        <a:lumMod val="65000"/>
                        <a:lumOff val="35000"/>
                      </a:prstClr>
                    </a:solidFill>
                  </a:defRPr>
                </a:pP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01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Sheet1!$B$6</c:f>
              <c:strCache>
                <c:ptCount val="1"/>
                <c:pt idx="0">
                  <c:v>Insertion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Sheet1!$C$6:$K$6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17</c:v>
                </c:pt>
                <c:pt idx="5">
                  <c:v>71</c:v>
                </c:pt>
                <c:pt idx="6">
                  <c:v>448</c:v>
                </c:pt>
                <c:pt idx="7">
                  <c:v>1770</c:v>
                </c:pt>
                <c:pt idx="8">
                  <c:v>9887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5CE-4E07-AFF1-553A5618C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401960"/>
        <c:axId val="28140588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F5CE-4E07-AFF1-553A5618CC2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F5CE-4E07-AFF1-553A5618CC2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F5CE-4E07-AFF1-553A5618CC2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F5CE-4E07-AFF1-553A5618CC2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F5CE-4E07-AFF1-553A5618CC21}"/>
                  </c:ext>
                </c:extLst>
              </c15:ser>
            </c15:filteredLineSeries>
          </c:ext>
        </c:extLst>
      </c:lineChart>
      <c:catAx>
        <c:axId val="281401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Input</a:t>
                </a:r>
                <a:r>
                  <a:rPr lang="en-IN" baseline="0" dirty="0"/>
                  <a:t> Size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5880"/>
        <c:crosses val="autoZero"/>
        <c:auto val="1"/>
        <c:lblAlgn val="ctr"/>
        <c:lblOffset val="100"/>
        <c:noMultiLvlLbl val="0"/>
      </c:catAx>
      <c:valAx>
        <c:axId val="28140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prstClr val="white">
                        <a:lumMod val="65000"/>
                        <a:lumOff val="35000"/>
                      </a:prstClr>
                    </a:solidFill>
                  </a:rPr>
                  <a:t>Time (int milliseconds)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white">
                        <a:lumMod val="65000"/>
                        <a:lumOff val="35000"/>
                      </a:prstClr>
                    </a:solidFill>
                  </a:defRPr>
                </a:pP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1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Sheet1!$B$9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Sheet1!$C$9:$K$9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7</c:v>
                </c:pt>
                <c:pt idx="8">
                  <c:v>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BF2-427B-A567-FBCFED405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403136"/>
        <c:axId val="28140627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DBF2-427B-A567-FBCFED405A7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DBF2-427B-A567-FBCFED405A7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DBF2-427B-A567-FBCFED405A7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DBF2-427B-A567-FBCFED405A7A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DBF2-427B-A567-FBCFED405A7A}"/>
                  </c:ext>
                </c:extLst>
              </c15:ser>
            </c15:filteredLineSeries>
          </c:ext>
        </c:extLst>
      </c:lineChart>
      <c:catAx>
        <c:axId val="28140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</a:t>
                </a:r>
                <a:r>
                  <a:rPr lang="en-IN" baseline="0"/>
                  <a:t> Size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6272"/>
        <c:crosses val="autoZero"/>
        <c:auto val="1"/>
        <c:lblAlgn val="ctr"/>
        <c:lblOffset val="100"/>
        <c:noMultiLvlLbl val="0"/>
      </c:catAx>
      <c:valAx>
        <c:axId val="28140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  <a:r>
                  <a:rPr lang="en-IN" baseline="0"/>
                  <a:t> (in milliseconds)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Sheet1!$B$8</c:f>
              <c:strCache>
                <c:ptCount val="1"/>
                <c:pt idx="0">
                  <c:v>Quick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Sheet1!$C$8:$K$8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C86-466C-8F45-91C650B58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404312"/>
        <c:axId val="28140078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4C86-466C-8F45-91C650B58AA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4C86-466C-8F45-91C650B58AA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4C86-466C-8F45-91C650B58AA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4C86-466C-8F45-91C650B58AA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</c15:sqref>
                        </c15:formulaRef>
                      </c:ext>
                    </c:extLst>
                    <c:strCache>
                      <c:ptCount val="1"/>
                      <c:pt idx="0">
                        <c:v>Heap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4</c:v>
                      </c:pt>
                      <c:pt idx="7">
                        <c:v>10</c:v>
                      </c:pt>
                      <c:pt idx="8">
                        <c:v>21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4C86-466C-8F45-91C650B58AA7}"/>
                  </c:ext>
                </c:extLst>
              </c15:ser>
            </c15:filteredLineSeries>
          </c:ext>
        </c:extLst>
      </c:lineChart>
      <c:catAx>
        <c:axId val="281404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Input</a:t>
                </a:r>
                <a:r>
                  <a:rPr lang="en-IN" baseline="0" dirty="0"/>
                  <a:t> Size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0784"/>
        <c:crosses val="autoZero"/>
        <c:auto val="1"/>
        <c:lblAlgn val="ctr"/>
        <c:lblOffset val="100"/>
        <c:noMultiLvlLbl val="0"/>
      </c:catAx>
      <c:valAx>
        <c:axId val="28140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Time</a:t>
                </a:r>
                <a:r>
                  <a:rPr lang="en-IN" baseline="0" dirty="0"/>
                  <a:t> (int milliseconds)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5"/>
          <c:order val="5"/>
          <c:tx>
            <c:strRef>
              <c:f>Sheet1!$B$10</c:f>
              <c:strCache>
                <c:ptCount val="1"/>
                <c:pt idx="0">
                  <c:v>Heap 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Sheet1!$C$10:$K$10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10</c:v>
                </c:pt>
                <c:pt idx="8">
                  <c:v>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99-4C6C-9867-D85590073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403920"/>
        <c:axId val="28140470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Bubble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Sheet1!$C$5:$K$5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3</c:v>
                      </c:pt>
                      <c:pt idx="4">
                        <c:v>22</c:v>
                      </c:pt>
                      <c:pt idx="5">
                        <c:v>93</c:v>
                      </c:pt>
                      <c:pt idx="6">
                        <c:v>911</c:v>
                      </c:pt>
                      <c:pt idx="7">
                        <c:v>3992</c:v>
                      </c:pt>
                      <c:pt idx="8">
                        <c:v>16845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1599-4C6C-9867-D8559007397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Insertion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Sheet1!$C$6:$K$6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71</c:v>
                      </c:pt>
                      <c:pt idx="6">
                        <c:v>448</c:v>
                      </c:pt>
                      <c:pt idx="7">
                        <c:v>1770</c:v>
                      </c:pt>
                      <c:pt idx="8">
                        <c:v>9887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1599-4C6C-9867-D8559007397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</c15:sqref>
                        </c15:formulaRef>
                      </c:ext>
                    </c:extLst>
                    <c:strCache>
                      <c:ptCount val="1"/>
                      <c:pt idx="0">
                        <c:v>Selection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Sheet1!$C$7:$K$7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10</c:v>
                      </c:pt>
                      <c:pt idx="5">
                        <c:v>41</c:v>
                      </c:pt>
                      <c:pt idx="6">
                        <c:v>245</c:v>
                      </c:pt>
                      <c:pt idx="7">
                        <c:v>970</c:v>
                      </c:pt>
                      <c:pt idx="8">
                        <c:v>3875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3-1599-4C6C-9867-D8559007397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</c15:sqref>
                        </c15:formulaRef>
                      </c:ext>
                    </c:extLst>
                    <c:strCache>
                      <c:ptCount val="1"/>
                      <c:pt idx="0">
                        <c:v>Quick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Sheet1!$C$8:$K$8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6</c:v>
                      </c:pt>
                      <c:pt idx="7">
                        <c:v>12</c:v>
                      </c:pt>
                      <c:pt idx="8">
                        <c:v>26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4-1599-4C6C-9867-D8559007397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</c15:sqref>
                        </c15:formulaRef>
                      </c:ext>
                    </c:extLst>
                    <c:strCache>
                      <c:ptCount val="1"/>
                      <c:pt idx="0">
                        <c:v>Merge Sort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Sheet1!$C$4:$K$4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</c:v>
                      </c:pt>
                      <c:pt idx="1">
                        <c:v>500</c:v>
                      </c:pt>
                      <c:pt idx="2">
                        <c:v>1000</c:v>
                      </c:pt>
                      <c:pt idx="3">
                        <c:v>2000</c:v>
                      </c:pt>
                      <c:pt idx="4">
                        <c:v>5000</c:v>
                      </c:pt>
                      <c:pt idx="5">
                        <c:v>10000</c:v>
                      </c:pt>
                      <c:pt idx="6">
                        <c:v>25000</c:v>
                      </c:pt>
                      <c:pt idx="7">
                        <c:v>50000</c:v>
                      </c:pt>
                      <c:pt idx="8">
                        <c:v>100000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Sheet1!$C$9:$K$9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7</c:v>
                      </c:pt>
                      <c:pt idx="8">
                        <c:v>15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5-1599-4C6C-9867-D85590073975}"/>
                  </c:ext>
                </c:extLst>
              </c15:ser>
            </c15:filteredLineSeries>
          </c:ext>
        </c:extLst>
      </c:lineChart>
      <c:catAx>
        <c:axId val="28140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</a:t>
                </a:r>
                <a:r>
                  <a:rPr lang="en-IN" baseline="0"/>
                  <a:t> Size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4704"/>
        <c:crosses val="autoZero"/>
        <c:auto val="1"/>
        <c:lblAlgn val="ctr"/>
        <c:lblOffset val="100"/>
        <c:noMultiLvlLbl val="0"/>
      </c:catAx>
      <c:valAx>
        <c:axId val="28140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  <a:r>
                  <a:rPr lang="en-IN" baseline="0"/>
                  <a:t> (in milliseconds)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Bubble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Sheet1!$C$5:$K$5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22</c:v>
                </c:pt>
                <c:pt idx="5">
                  <c:v>93</c:v>
                </c:pt>
                <c:pt idx="6">
                  <c:v>911</c:v>
                </c:pt>
                <c:pt idx="7">
                  <c:v>3992</c:v>
                </c:pt>
                <c:pt idx="8">
                  <c:v>16845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956-41F3-B8B3-1354091D6DA2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Insertion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Sheet1!$C$6:$K$6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17</c:v>
                </c:pt>
                <c:pt idx="5">
                  <c:v>71</c:v>
                </c:pt>
                <c:pt idx="6">
                  <c:v>448</c:v>
                </c:pt>
                <c:pt idx="7">
                  <c:v>1770</c:v>
                </c:pt>
                <c:pt idx="8">
                  <c:v>9887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956-41F3-B8B3-1354091D6DA2}"/>
            </c:ext>
          </c:extLst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Sheet1!$C$7:$K$7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10</c:v>
                </c:pt>
                <c:pt idx="5">
                  <c:v>41</c:v>
                </c:pt>
                <c:pt idx="6">
                  <c:v>245</c:v>
                </c:pt>
                <c:pt idx="7">
                  <c:v>970</c:v>
                </c:pt>
                <c:pt idx="8">
                  <c:v>3875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956-41F3-B8B3-1354091D6DA2}"/>
            </c:ext>
          </c:extLst>
        </c:ser>
        <c:ser>
          <c:idx val="3"/>
          <c:order val="3"/>
          <c:tx>
            <c:strRef>
              <c:f>Sheet1!$B$8</c:f>
              <c:strCache>
                <c:ptCount val="1"/>
                <c:pt idx="0">
                  <c:v>Quick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Sheet1!$C$8:$K$8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956-41F3-B8B3-1354091D6DA2}"/>
            </c:ext>
          </c:extLst>
        </c:ser>
        <c:ser>
          <c:idx val="4"/>
          <c:order val="4"/>
          <c:tx>
            <c:strRef>
              <c:f>Sheet1!$B$9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Sheet1!$C$9:$K$9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7</c:v>
                </c:pt>
                <c:pt idx="8">
                  <c:v>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956-41F3-B8B3-1354091D6DA2}"/>
            </c:ext>
          </c:extLst>
        </c:ser>
        <c:ser>
          <c:idx val="5"/>
          <c:order val="5"/>
          <c:tx>
            <c:strRef>
              <c:f>Sheet1!$B$10</c:f>
              <c:strCache>
                <c:ptCount val="1"/>
                <c:pt idx="0">
                  <c:v>Heap Sort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Sheet1!$C$4:$K$4</c:f>
              <c:numCache>
                <c:formatCode>General</c:formatCode>
                <c:ptCount val="9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  <c:pt idx="6">
                  <c:v>25000</c:v>
                </c:pt>
                <c:pt idx="7">
                  <c:v>50000</c:v>
                </c:pt>
                <c:pt idx="8">
                  <c:v>100000</c:v>
                </c:pt>
              </c:numCache>
            </c:numRef>
          </c:cat>
          <c:val>
            <c:numRef>
              <c:f>Sheet1!$C$10:$K$10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10</c:v>
                </c:pt>
                <c:pt idx="8">
                  <c:v>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956-41F3-B8B3-1354091D6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1405488"/>
        <c:axId val="281406664"/>
      </c:lineChart>
      <c:catAx>
        <c:axId val="2814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Input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6664"/>
        <c:crosses val="autoZero"/>
        <c:auto val="1"/>
        <c:lblAlgn val="ctr"/>
        <c:lblOffset val="100"/>
        <c:noMultiLvlLbl val="0"/>
      </c:catAx>
      <c:valAx>
        <c:axId val="28140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Time(in milliseconds)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0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92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2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94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87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6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6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014DD1E-5D91-48A3-AD6D-45FBA980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C014DD1E-5D91-48A3-AD6D-45FBA980D1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3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948" y="260648"/>
            <a:ext cx="8913077" cy="2262781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Google Sans"/>
              </a:rPr>
              <a:t>Runtime analysis of sorting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A51D7A3-8616-ED7A-5A7E-098C48051613}"/>
              </a:ext>
            </a:extLst>
          </p:cNvPr>
          <p:cNvSpPr txBox="1"/>
          <p:nvPr/>
        </p:nvSpPr>
        <p:spPr>
          <a:xfrm>
            <a:off x="1773932" y="2780928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9595"/>
                </a:solidFill>
              </a:rPr>
              <a:t>Sumit kumar</a:t>
            </a:r>
            <a:r>
              <a:rPr lang="en-IN" sz="3200" dirty="0">
                <a:solidFill>
                  <a:srgbClr val="009595"/>
                </a:solidFill>
              </a:rPr>
              <a:t/>
            </a:r>
            <a:br>
              <a:rPr lang="en-IN" sz="3200" dirty="0">
                <a:solidFill>
                  <a:srgbClr val="009595"/>
                </a:solidFill>
              </a:rPr>
            </a:br>
            <a:r>
              <a:rPr lang="en-IN" sz="3200" dirty="0">
                <a:solidFill>
                  <a:srgbClr val="009595"/>
                </a:solidFill>
              </a:rPr>
              <a:t>Roll.no: </a:t>
            </a:r>
            <a:r>
              <a:rPr lang="en-IN" sz="3200" dirty="0" smtClean="0">
                <a:solidFill>
                  <a:srgbClr val="009595"/>
                </a:solidFill>
              </a:rPr>
              <a:t>58</a:t>
            </a:r>
            <a:endParaRPr lang="en-IN" sz="3200" dirty="0">
              <a:solidFill>
                <a:srgbClr val="0095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BBCC5CFA-B8B7-A379-8D6C-14BDE9230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817289"/>
              </p:ext>
            </p:extLst>
          </p:nvPr>
        </p:nvGraphicFramePr>
        <p:xfrm>
          <a:off x="1341884" y="1354930"/>
          <a:ext cx="9865096" cy="5170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94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0884C4-52D2-C149-AD22-09FB043D060D}"/>
              </a:ext>
            </a:extLst>
          </p:cNvPr>
          <p:cNvSpPr txBox="1"/>
          <p:nvPr/>
        </p:nvSpPr>
        <p:spPr>
          <a:xfrm>
            <a:off x="1341884" y="1340768"/>
            <a:ext cx="4473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Code for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358CB8-08F2-8FFA-4A75-98B2EFABE7D1}"/>
              </a:ext>
            </a:extLst>
          </p:cNvPr>
          <p:cNvSpPr txBox="1"/>
          <p:nvPr/>
        </p:nvSpPr>
        <p:spPr>
          <a:xfrm>
            <a:off x="1341884" y="2492896"/>
            <a:ext cx="100091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 for"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06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3645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Selection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944AC-008D-86B9-1C71-85674A017B67}"/>
              </a:ext>
            </a:extLst>
          </p:cNvPr>
          <p:cNvSpPr txBox="1"/>
          <p:nvPr/>
        </p:nvSpPr>
        <p:spPr>
          <a:xfrm>
            <a:off x="1485900" y="1916832"/>
            <a:ext cx="3306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O(n^2)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574CC62-1315-7415-B395-1B5C94CD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6" y="3861048"/>
            <a:ext cx="2453976" cy="2316951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607587"/>
              </p:ext>
            </p:extLst>
          </p:nvPr>
        </p:nvGraphicFramePr>
        <p:xfrm>
          <a:off x="5590356" y="2414483"/>
          <a:ext cx="583882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37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310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Bubble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770743-C0B8-7678-9602-073A38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6" y="3861048"/>
            <a:ext cx="3038819" cy="2319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944AC-008D-86B9-1C71-85674A017B67}"/>
              </a:ext>
            </a:extLst>
          </p:cNvPr>
          <p:cNvSpPr txBox="1"/>
          <p:nvPr/>
        </p:nvSpPr>
        <p:spPr>
          <a:xfrm>
            <a:off x="1485900" y="1916832"/>
            <a:ext cx="3306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O(n^2)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544001"/>
              </p:ext>
            </p:extLst>
          </p:nvPr>
        </p:nvGraphicFramePr>
        <p:xfrm>
          <a:off x="5662364" y="2409959"/>
          <a:ext cx="583882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39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3372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err="1"/>
              <a:t>Insetion</a:t>
            </a:r>
            <a:r>
              <a:rPr lang="en-IN" sz="4800" dirty="0"/>
              <a:t>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944AC-008D-86B9-1C71-85674A017B67}"/>
              </a:ext>
            </a:extLst>
          </p:cNvPr>
          <p:cNvSpPr txBox="1"/>
          <p:nvPr/>
        </p:nvSpPr>
        <p:spPr>
          <a:xfrm>
            <a:off x="1485900" y="1916832"/>
            <a:ext cx="3306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O(n^2)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574CC62-1315-7415-B395-1B5C94CD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96" y="3861048"/>
            <a:ext cx="2453976" cy="2316951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387984"/>
              </p:ext>
            </p:extLst>
          </p:nvPr>
        </p:nvGraphicFramePr>
        <p:xfrm>
          <a:off x="5662364" y="2406099"/>
          <a:ext cx="583882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333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2982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Merge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944AC-008D-86B9-1C71-85674A017B67}"/>
              </a:ext>
            </a:extLst>
          </p:cNvPr>
          <p:cNvSpPr txBox="1"/>
          <p:nvPr/>
        </p:nvSpPr>
        <p:spPr>
          <a:xfrm>
            <a:off x="690509" y="1844824"/>
            <a:ext cx="4039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O(n*Log(n))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053584"/>
              </p:ext>
            </p:extLst>
          </p:nvPr>
        </p:nvGraphicFramePr>
        <p:xfrm>
          <a:off x="5374332" y="2060848"/>
          <a:ext cx="5838825" cy="3987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018551-0715-784F-75B6-68FC5085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3717032"/>
            <a:ext cx="2304256" cy="23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Quick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944AC-008D-86B9-1C71-85674A017B67}"/>
              </a:ext>
            </a:extLst>
          </p:cNvPr>
          <p:cNvSpPr txBox="1"/>
          <p:nvPr/>
        </p:nvSpPr>
        <p:spPr>
          <a:xfrm>
            <a:off x="654505" y="1844824"/>
            <a:ext cx="4039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O(n*Log(n))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701D6D-D992-C140-1ED3-501F57AA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3429000"/>
            <a:ext cx="2232248" cy="291345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319745"/>
              </p:ext>
            </p:extLst>
          </p:nvPr>
        </p:nvGraphicFramePr>
        <p:xfrm>
          <a:off x="5518348" y="1916832"/>
          <a:ext cx="5838825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99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0884C4-52D2-C149-AD22-09FB043D060D}"/>
              </a:ext>
            </a:extLst>
          </p:cNvPr>
          <p:cNvSpPr txBox="1"/>
          <p:nvPr/>
        </p:nvSpPr>
        <p:spPr>
          <a:xfrm>
            <a:off x="1341884" y="692696"/>
            <a:ext cx="2661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Heap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6944AC-008D-86B9-1C71-85674A017B67}"/>
              </a:ext>
            </a:extLst>
          </p:cNvPr>
          <p:cNvSpPr txBox="1"/>
          <p:nvPr/>
        </p:nvSpPr>
        <p:spPr>
          <a:xfrm>
            <a:off x="837828" y="2035297"/>
            <a:ext cx="4039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Worst Case : 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Best Case : O(n*Log(n))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C3B7AE-8597-4612-B435-9FF59C47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501008"/>
            <a:ext cx="2751175" cy="273630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F1768F77-4B8E-6F31-62BC-07DC60755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376261"/>
              </p:ext>
            </p:extLst>
          </p:nvPr>
        </p:nvGraphicFramePr>
        <p:xfrm>
          <a:off x="5302324" y="2393885"/>
          <a:ext cx="583882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68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SIZE VS TIME(in milliseconds)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B66C7EC-AACD-68D4-703E-F04EF1B0C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9429"/>
              </p:ext>
            </p:extLst>
          </p:nvPr>
        </p:nvGraphicFramePr>
        <p:xfrm>
          <a:off x="1989956" y="2204864"/>
          <a:ext cx="7848880" cy="3888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88">
                  <a:extLst>
                    <a:ext uri="{9D8B030D-6E8A-4147-A177-3AD203B41FA5}">
                      <a16:colId xmlns:a16="http://schemas.microsoft.com/office/drawing/2014/main" xmlns="" val="2259121647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xmlns="" val="2853099955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xmlns="" val="1768514889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xmlns="" val="12133423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xmlns="" val="609241593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xmlns="" val="1372469559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xmlns="" val="826197786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xmlns="" val="1556036291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xmlns="" val="970600044"/>
                    </a:ext>
                  </a:extLst>
                </a:gridCol>
                <a:gridCol w="784888">
                  <a:extLst>
                    <a:ext uri="{9D8B030D-6E8A-4147-A177-3AD203B41FA5}">
                      <a16:colId xmlns:a16="http://schemas.microsoft.com/office/drawing/2014/main" xmlns="" val="2254043835"/>
                    </a:ext>
                  </a:extLst>
                </a:gridCol>
              </a:tblGrid>
              <a:tr h="43924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879712417"/>
                  </a:ext>
                </a:extLst>
              </a:tr>
              <a:tr h="813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Bubble Sort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622616210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Insertion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9887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70856625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Selection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63983722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Quick Sort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713678942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Merge Sort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70974600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Heap Sort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289770424"/>
                  </a:ext>
                </a:extLst>
              </a:tr>
              <a:tr h="43924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65495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95</TotalTime>
  <Words>250</Words>
  <Application>Microsoft Office PowerPoint</Application>
  <PresentationFormat>Custom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Google Sans</vt:lpstr>
      <vt:lpstr>Wingdings 3</vt:lpstr>
      <vt:lpstr>Wisp</vt:lpstr>
      <vt:lpstr>Runtime analysis of sorting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SIZE VS TIME(in milliseconds)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analysis of sorting algorithms</dc:title>
  <dc:creator>vikrant yadav</dc:creator>
  <cp:lastModifiedBy>sumit kumar</cp:lastModifiedBy>
  <cp:revision>3</cp:revision>
  <dcterms:created xsi:type="dcterms:W3CDTF">2024-03-24T05:32:12Z</dcterms:created>
  <dcterms:modified xsi:type="dcterms:W3CDTF">2024-03-26T06:43:17Z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