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350" r:id="rId3"/>
    <p:sldId id="392" r:id="rId4"/>
    <p:sldId id="351" r:id="rId5"/>
    <p:sldId id="391" r:id="rId6"/>
    <p:sldId id="355" r:id="rId7"/>
    <p:sldId id="356" r:id="rId8"/>
    <p:sldId id="357" r:id="rId9"/>
    <p:sldId id="358" r:id="rId10"/>
    <p:sldId id="359" r:id="rId11"/>
    <p:sldId id="360" r:id="rId12"/>
    <p:sldId id="361" r:id="rId13"/>
    <p:sldId id="362" r:id="rId14"/>
    <p:sldId id="363" r:id="rId15"/>
    <p:sldId id="364" r:id="rId16"/>
    <p:sldId id="365" r:id="rId17"/>
    <p:sldId id="366" r:id="rId18"/>
    <p:sldId id="367" r:id="rId19"/>
    <p:sldId id="368" r:id="rId20"/>
    <p:sldId id="369" r:id="rId21"/>
    <p:sldId id="370" r:id="rId22"/>
    <p:sldId id="371" r:id="rId23"/>
    <p:sldId id="293" r:id="rId24"/>
    <p:sldId id="388" r:id="rId25"/>
    <p:sldId id="276" r:id="rId26"/>
    <p:sldId id="390" r:id="rId27"/>
    <p:sldId id="280" r:id="rId28"/>
    <p:sldId id="282" r:id="rId29"/>
    <p:sldId id="375" r:id="rId30"/>
    <p:sldId id="306" r:id="rId31"/>
    <p:sldId id="376" r:id="rId32"/>
    <p:sldId id="287" r:id="rId33"/>
    <p:sldId id="288" r:id="rId34"/>
    <p:sldId id="289" r:id="rId35"/>
    <p:sldId id="334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1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9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407850-72F4-4E33-895D-6E82BDB742D6}" type="datetimeFigureOut">
              <a:rPr lang="en-US" smtClean="0"/>
              <a:pPr/>
              <a:t>2/1/2024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6D3B2-DC1A-4DC5-BA88-136D08376B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897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2">
            <a:extLst>
              <a:ext uri="{FF2B5EF4-FFF2-40B4-BE49-F238E27FC236}">
                <a16:creationId xmlns:a16="http://schemas.microsoft.com/office/drawing/2014/main" id="{2FC2931A-6D20-19F8-0687-41E59BC19D7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AF34CDCD-CA77-4B56-A83D-AD6F8E17D918}" type="slidenum">
              <a:rPr lang="tr-TR" altLang="tr-TR" smtClean="0"/>
              <a:pPr>
                <a:spcBef>
                  <a:spcPct val="0"/>
                </a:spcBef>
                <a:buClrTx/>
                <a:buFontTx/>
                <a:buNone/>
                <a:defRPr/>
              </a:pPr>
              <a:t>23</a:t>
            </a:fld>
            <a:endParaRPr lang="tr-TR" altLang="tr-TR"/>
          </a:p>
        </p:txBody>
      </p:sp>
      <p:sp>
        <p:nvSpPr>
          <p:cNvPr id="51203" name="Rectangle 1">
            <a:extLst>
              <a:ext uri="{FF2B5EF4-FFF2-40B4-BE49-F238E27FC236}">
                <a16:creationId xmlns:a16="http://schemas.microsoft.com/office/drawing/2014/main" id="{187E4D02-BEE3-C9E4-8A6B-8B057106A2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4" name="Rectangle 2">
            <a:extLst>
              <a:ext uri="{FF2B5EF4-FFF2-40B4-BE49-F238E27FC236}">
                <a16:creationId xmlns:a16="http://schemas.microsoft.com/office/drawing/2014/main" id="{44F7E305-BC04-E8B7-2B34-8D1717C335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 altLang="tr-T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2">
            <a:extLst>
              <a:ext uri="{FF2B5EF4-FFF2-40B4-BE49-F238E27FC236}">
                <a16:creationId xmlns:a16="http://schemas.microsoft.com/office/drawing/2014/main" id="{5739BA98-E17A-050D-B526-366157E7CFB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C0B9EF25-FCCE-46B9-BC2A-C7E995A2477D}" type="slidenum">
              <a:rPr lang="tr-TR" altLang="tr-TR" smtClean="0"/>
              <a:pPr>
                <a:spcBef>
                  <a:spcPct val="0"/>
                </a:spcBef>
                <a:buClrTx/>
                <a:buFontTx/>
                <a:buNone/>
                <a:defRPr/>
              </a:pPr>
              <a:t>25</a:t>
            </a:fld>
            <a:endParaRPr lang="tr-TR" altLang="tr-TR"/>
          </a:p>
        </p:txBody>
      </p:sp>
      <p:sp>
        <p:nvSpPr>
          <p:cNvPr id="57347" name="Rectangle 1">
            <a:extLst>
              <a:ext uri="{FF2B5EF4-FFF2-40B4-BE49-F238E27FC236}">
                <a16:creationId xmlns:a16="http://schemas.microsoft.com/office/drawing/2014/main" id="{5E15B00E-D918-CE7D-05AE-6517D959B7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8" name="Rectangle 2">
            <a:extLst>
              <a:ext uri="{FF2B5EF4-FFF2-40B4-BE49-F238E27FC236}">
                <a16:creationId xmlns:a16="http://schemas.microsoft.com/office/drawing/2014/main" id="{1FC4E886-1B40-8D93-8A9A-0EFB8897C3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 altLang="tr-T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2">
            <a:extLst>
              <a:ext uri="{FF2B5EF4-FFF2-40B4-BE49-F238E27FC236}">
                <a16:creationId xmlns:a16="http://schemas.microsoft.com/office/drawing/2014/main" id="{D46BA752-C406-06D7-911C-97600507E46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3719132F-3D96-47C6-82D0-6B1D3A2C6EA9}" type="slidenum">
              <a:rPr lang="tr-TR" altLang="tr-TR" smtClean="0"/>
              <a:pPr>
                <a:spcBef>
                  <a:spcPct val="0"/>
                </a:spcBef>
                <a:buClrTx/>
                <a:buFontTx/>
                <a:buNone/>
                <a:defRPr/>
              </a:pPr>
              <a:t>27</a:t>
            </a:fld>
            <a:endParaRPr lang="tr-TR" altLang="tr-TR"/>
          </a:p>
        </p:txBody>
      </p:sp>
      <p:sp>
        <p:nvSpPr>
          <p:cNvPr id="63491" name="Rectangle 1">
            <a:extLst>
              <a:ext uri="{FF2B5EF4-FFF2-40B4-BE49-F238E27FC236}">
                <a16:creationId xmlns:a16="http://schemas.microsoft.com/office/drawing/2014/main" id="{91E6C792-1CBA-546B-AAF8-CE175EB81E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2" name="Rectangle 2">
            <a:extLst>
              <a:ext uri="{FF2B5EF4-FFF2-40B4-BE49-F238E27FC236}">
                <a16:creationId xmlns:a16="http://schemas.microsoft.com/office/drawing/2014/main" id="{BF25B7B2-2ED8-96F4-23F0-D14AD5A8BF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 altLang="tr-T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2">
            <a:extLst>
              <a:ext uri="{FF2B5EF4-FFF2-40B4-BE49-F238E27FC236}">
                <a16:creationId xmlns:a16="http://schemas.microsoft.com/office/drawing/2014/main" id="{81CF2C5E-0DA8-9EC4-6C0C-6AE131A79F7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65FFAB46-3EE4-4913-B429-455861B76844}" type="slidenum">
              <a:rPr lang="tr-TR" altLang="tr-TR" smtClean="0"/>
              <a:pPr>
                <a:spcBef>
                  <a:spcPct val="0"/>
                </a:spcBef>
                <a:buClrTx/>
                <a:buFontTx/>
                <a:buNone/>
                <a:defRPr/>
              </a:pPr>
              <a:t>28</a:t>
            </a:fld>
            <a:endParaRPr lang="tr-TR" altLang="tr-TR"/>
          </a:p>
        </p:txBody>
      </p:sp>
      <p:sp>
        <p:nvSpPr>
          <p:cNvPr id="67587" name="Rectangle 1">
            <a:extLst>
              <a:ext uri="{FF2B5EF4-FFF2-40B4-BE49-F238E27FC236}">
                <a16:creationId xmlns:a16="http://schemas.microsoft.com/office/drawing/2014/main" id="{F197F79C-412F-33C5-2534-B7743C1B05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8" name="Rectangle 2">
            <a:extLst>
              <a:ext uri="{FF2B5EF4-FFF2-40B4-BE49-F238E27FC236}">
                <a16:creationId xmlns:a16="http://schemas.microsoft.com/office/drawing/2014/main" id="{117D3D51-8AEF-FD39-C439-8C8E4F875E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 altLang="tr-T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>
            <a:extLst>
              <a:ext uri="{FF2B5EF4-FFF2-40B4-BE49-F238E27FC236}">
                <a16:creationId xmlns:a16="http://schemas.microsoft.com/office/drawing/2014/main" id="{60DB800B-19EF-99C8-7733-5B47CE36D8D2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F9702E5-7601-4F5E-A216-65218D6B5187}" type="slidenum">
              <a:rPr lang="en-US" altLang="tr-TR">
                <a:solidFill>
                  <a:schemeClr val="tx1"/>
                </a:solidFill>
                <a:ea typeface="ＭＳ Ｐゴシック" panose="020B0600070205080204" pitchFamily="34" charset="-128"/>
              </a:rPr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tr-TR">
              <a:solidFill>
                <a:schemeClr val="tx1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B349F474-A35B-2E44-86E2-1618533E46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5763" y="685800"/>
            <a:ext cx="6076950" cy="3419475"/>
          </a:xfrm>
          <a:solidFill>
            <a:srgbClr val="FFFFFF"/>
          </a:solidFill>
          <a:ln/>
        </p:spPr>
      </p:sp>
      <p:sp>
        <p:nvSpPr>
          <p:cNvPr id="81924" name="Rectangle 3">
            <a:extLst>
              <a:ext uri="{FF2B5EF4-FFF2-40B4-BE49-F238E27FC236}">
                <a16:creationId xmlns:a16="http://schemas.microsoft.com/office/drawing/2014/main" id="{70DFDAB7-7CD7-CD83-434C-CA790174D3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tr-TR" altLang="tr-T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2">
            <a:extLst>
              <a:ext uri="{FF2B5EF4-FFF2-40B4-BE49-F238E27FC236}">
                <a16:creationId xmlns:a16="http://schemas.microsoft.com/office/drawing/2014/main" id="{4F79467C-BA60-1516-1F40-E1DDBCF59B33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E5E7F4E3-E82C-41CC-97DB-E13DBA3C1F80}" type="slidenum">
              <a:rPr lang="tr-TR" altLang="tr-TR" smtClean="0"/>
              <a:pPr>
                <a:spcBef>
                  <a:spcPct val="0"/>
                </a:spcBef>
                <a:buClrTx/>
                <a:buFontTx/>
                <a:buNone/>
                <a:defRPr/>
              </a:pPr>
              <a:t>32</a:t>
            </a:fld>
            <a:endParaRPr lang="tr-TR" altLang="tr-TR"/>
          </a:p>
        </p:txBody>
      </p:sp>
      <p:sp>
        <p:nvSpPr>
          <p:cNvPr id="110595" name="Rectangle 1">
            <a:extLst>
              <a:ext uri="{FF2B5EF4-FFF2-40B4-BE49-F238E27FC236}">
                <a16:creationId xmlns:a16="http://schemas.microsoft.com/office/drawing/2014/main" id="{F302F5D5-4FB4-2E94-2779-6586CAAEAF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6" name="Rectangle 2">
            <a:extLst>
              <a:ext uri="{FF2B5EF4-FFF2-40B4-BE49-F238E27FC236}">
                <a16:creationId xmlns:a16="http://schemas.microsoft.com/office/drawing/2014/main" id="{DC41FC9C-D094-3097-625B-84D8B0D4A1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 altLang="tr-T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2">
            <a:extLst>
              <a:ext uri="{FF2B5EF4-FFF2-40B4-BE49-F238E27FC236}">
                <a16:creationId xmlns:a16="http://schemas.microsoft.com/office/drawing/2014/main" id="{3829888A-D03C-4BDB-74AB-4931353ECFE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02F575B3-1733-49AB-96C4-0300110A9B76}" type="slidenum">
              <a:rPr lang="tr-TR" altLang="tr-TR" smtClean="0"/>
              <a:pPr>
                <a:spcBef>
                  <a:spcPct val="0"/>
                </a:spcBef>
                <a:buClrTx/>
                <a:buFontTx/>
                <a:buNone/>
                <a:defRPr/>
              </a:pPr>
              <a:t>33</a:t>
            </a:fld>
            <a:endParaRPr lang="tr-TR" altLang="tr-TR"/>
          </a:p>
        </p:txBody>
      </p:sp>
      <p:sp>
        <p:nvSpPr>
          <p:cNvPr id="112643" name="Rectangle 1">
            <a:extLst>
              <a:ext uri="{FF2B5EF4-FFF2-40B4-BE49-F238E27FC236}">
                <a16:creationId xmlns:a16="http://schemas.microsoft.com/office/drawing/2014/main" id="{D1E67F1D-7A54-56FC-45CF-57A3E36851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44" name="Rectangle 2">
            <a:extLst>
              <a:ext uri="{FF2B5EF4-FFF2-40B4-BE49-F238E27FC236}">
                <a16:creationId xmlns:a16="http://schemas.microsoft.com/office/drawing/2014/main" id="{7074ED41-9226-38B0-9969-FA38050ABC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 altLang="tr-T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2">
            <a:extLst>
              <a:ext uri="{FF2B5EF4-FFF2-40B4-BE49-F238E27FC236}">
                <a16:creationId xmlns:a16="http://schemas.microsoft.com/office/drawing/2014/main" id="{DE451DF3-3EBD-A02D-8CD7-90E1DE8516A8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  <a:defRPr/>
            </a:pPr>
            <a:fld id="{4236899C-C96E-4F16-BE19-6F7874744A96}" type="slidenum">
              <a:rPr lang="tr-TR" altLang="tr-TR" smtClean="0"/>
              <a:pPr>
                <a:spcBef>
                  <a:spcPct val="0"/>
                </a:spcBef>
                <a:buClrTx/>
                <a:buFontTx/>
                <a:buNone/>
                <a:defRPr/>
              </a:pPr>
              <a:t>34</a:t>
            </a:fld>
            <a:endParaRPr lang="tr-TR" altLang="tr-TR"/>
          </a:p>
        </p:txBody>
      </p:sp>
      <p:sp>
        <p:nvSpPr>
          <p:cNvPr id="114691" name="Rectangle 1">
            <a:extLst>
              <a:ext uri="{FF2B5EF4-FFF2-40B4-BE49-F238E27FC236}">
                <a16:creationId xmlns:a16="http://schemas.microsoft.com/office/drawing/2014/main" id="{0C478281-B609-385C-BCAB-00A1ACC0B6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2" name="Rectangle 2">
            <a:extLst>
              <a:ext uri="{FF2B5EF4-FFF2-40B4-BE49-F238E27FC236}">
                <a16:creationId xmlns:a16="http://schemas.microsoft.com/office/drawing/2014/main" id="{852D9452-4727-D204-822D-CEDA55FFB2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tr-TR" altLang="tr-T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rgbClr val="FF0000"/>
                </a:solidFill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ABFCD-C1D0-4FBE-8A8B-20DBECFA529F}" type="datetime1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Database Management System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12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FE82-E3C1-4A9D-AAA9-669C2093A788}" type="datetime1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2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920D8-13ED-449D-BB07-8F4DA74EC7CD}" type="datetime1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25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4037"/>
            <a:ext cx="10515600" cy="527050"/>
          </a:xfrm>
        </p:spPr>
        <p:txBody>
          <a:bodyPr>
            <a:normAutofit/>
          </a:bodyPr>
          <a:lstStyle>
            <a:lvl1pPr>
              <a:defRPr sz="4000" b="1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0000"/>
            <a:ext cx="7315200" cy="4906963"/>
          </a:xfrm>
        </p:spPr>
        <p:txBody>
          <a:bodyPr/>
          <a:lstStyle>
            <a:lvl1pPr algn="just">
              <a:defRPr b="1">
                <a:solidFill>
                  <a:srgbClr val="002060"/>
                </a:solidFill>
              </a:defRPr>
            </a:lvl1pPr>
            <a:lvl2pPr algn="just">
              <a:defRPr b="1">
                <a:solidFill>
                  <a:srgbClr val="FF0000"/>
                </a:solidFill>
              </a:defRPr>
            </a:lvl2pPr>
            <a:lvl3pPr algn="just">
              <a:defRPr b="1">
                <a:solidFill>
                  <a:srgbClr val="00B050"/>
                </a:solidFill>
              </a:defRPr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07150"/>
            <a:ext cx="2743200" cy="365125"/>
          </a:xfrm>
        </p:spPr>
        <p:txBody>
          <a:bodyPr/>
          <a:lstStyle/>
          <a:p>
            <a:fld id="{431FFAC9-C6BA-49D0-8976-35A477D463C1}" type="datetime1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07150"/>
            <a:ext cx="4114800" cy="365125"/>
          </a:xfrm>
        </p:spPr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407150"/>
            <a:ext cx="2743200" cy="365125"/>
          </a:xfrm>
        </p:spPr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 flipV="1">
            <a:off x="838200" y="1081087"/>
            <a:ext cx="1051560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 flipV="1">
            <a:off x="838200" y="6356350"/>
            <a:ext cx="10515600" cy="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5617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8441A-836D-48A8-8AEE-68A6DCD1F373}" type="datetime1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02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8643D-9D3B-4700-A130-6389DF94A3DD}" type="datetime1">
              <a:rPr lang="en-US" smtClean="0"/>
              <a:pPr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A248FE-3853-4755-B81C-88177DB32FD8}" type="datetime1">
              <a:rPr lang="en-US" smtClean="0"/>
              <a:pPr/>
              <a:t>2/1/2024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51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C4D52-0319-44E0-88AA-BF05E2410E96}" type="datetime1">
              <a:rPr lang="en-US" smtClean="0"/>
              <a:pPr/>
              <a:t>2/1/2024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51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34B51-38DA-4FC0-AA36-B3EEFA4FA43F}" type="datetime1">
              <a:rPr lang="en-US" smtClean="0"/>
              <a:pPr/>
              <a:t>2/1/2024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79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0AB66-A93E-48A5-9FB3-1506A36A0808}" type="datetime1">
              <a:rPr lang="en-US" smtClean="0"/>
              <a:pPr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161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6056B-11AE-4D9A-99F5-17DB717D35AE}" type="datetime1">
              <a:rPr lang="en-US" smtClean="0"/>
              <a:pPr/>
              <a:t>2/1/2024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Database Management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03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962489-BC56-42E3-A387-7E56DAC2851E}" type="datetime1">
              <a:rPr lang="en-US" smtClean="0"/>
              <a:pPr/>
              <a:t>2/1/2024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Database Management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0C488-C8CC-47D5-8871-7D5F905AB6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80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0" y="3165475"/>
            <a:ext cx="6477000" cy="52705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Algorithm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47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1F186-F8EC-F621-30FC-E31E9B58A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General Rules for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91A3A-17B7-BC9A-92B4-E940286FC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spcBef>
                <a:spcPts val="600"/>
              </a:spcBef>
              <a:buFont typeface="Times New Roman" panose="02020603050405020304" pitchFamily="18" charset="0"/>
              <a:buChar char="•"/>
              <a:defRPr/>
            </a:pPr>
            <a:r>
              <a:rPr lang="tr-TR" altLang="tr-TR" sz="2800" b="1" dirty="0"/>
              <a:t>Loops</a:t>
            </a:r>
            <a:endParaRPr lang="en-GB" altLang="tr-TR" b="1" dirty="0"/>
          </a:p>
          <a:p>
            <a:pPr lvl="1">
              <a:spcBef>
                <a:spcPts val="600"/>
              </a:spcBef>
              <a:buFont typeface="Times New Roman" panose="02020603050405020304" pitchFamily="18" charset="0"/>
              <a:buChar char="•"/>
              <a:defRPr/>
            </a:pPr>
            <a:r>
              <a:rPr lang="tr-TR" altLang="tr-TR" dirty="0"/>
              <a:t>The running time of a loop is at most the running time of the statements inside of that loop times the number of iterations.</a:t>
            </a:r>
          </a:p>
          <a:p>
            <a:pPr eaLnBrk="1" hangingPunct="1">
              <a:spcBef>
                <a:spcPts val="600"/>
              </a:spcBef>
              <a:buFont typeface="Times New Roman" panose="02020603050405020304" pitchFamily="18" charset="0"/>
              <a:buChar char="•"/>
              <a:defRPr/>
            </a:pPr>
            <a:r>
              <a:rPr lang="tr-TR" altLang="tr-TR" sz="2800" b="1" dirty="0"/>
              <a:t>Nested Loops</a:t>
            </a:r>
            <a:endParaRPr lang="en-GB" altLang="tr-TR" b="1" dirty="0"/>
          </a:p>
          <a:p>
            <a:pPr lvl="1">
              <a:spcBef>
                <a:spcPts val="600"/>
              </a:spcBef>
              <a:buFont typeface="Times New Roman" panose="02020603050405020304" pitchFamily="18" charset="0"/>
              <a:buChar char="•"/>
              <a:defRPr/>
            </a:pPr>
            <a:r>
              <a:rPr lang="tr-TR" altLang="tr-TR" dirty="0"/>
              <a:t>Running time of a nested loop containing a statement in the inner most loop is the running time of statement multiplied by the product of the sized of all loops. </a:t>
            </a:r>
          </a:p>
          <a:p>
            <a:pPr eaLnBrk="1" hangingPunct="1">
              <a:spcBef>
                <a:spcPts val="600"/>
              </a:spcBef>
              <a:buFont typeface="Times New Roman" panose="02020603050405020304" pitchFamily="18" charset="0"/>
              <a:buChar char="•"/>
              <a:defRPr/>
            </a:pPr>
            <a:r>
              <a:rPr lang="tr-TR" altLang="tr-TR" sz="2800" b="1" dirty="0"/>
              <a:t>Consecutive Statements</a:t>
            </a:r>
            <a:endParaRPr lang="en-GB" altLang="tr-TR" sz="2800" b="1" dirty="0"/>
          </a:p>
          <a:p>
            <a:pPr lvl="1">
              <a:spcBef>
                <a:spcPts val="600"/>
              </a:spcBef>
              <a:buFont typeface="Times New Roman" panose="02020603050405020304" pitchFamily="18" charset="0"/>
              <a:buChar char="•"/>
              <a:defRPr/>
            </a:pPr>
            <a:r>
              <a:rPr lang="tr-TR" altLang="tr-TR" dirty="0"/>
              <a:t>Just add the running times of those consecutive statements. </a:t>
            </a:r>
          </a:p>
          <a:p>
            <a:pPr eaLnBrk="1" hangingPunct="1">
              <a:spcBef>
                <a:spcPts val="600"/>
              </a:spcBef>
              <a:buFont typeface="Times New Roman" panose="02020603050405020304" pitchFamily="18" charset="0"/>
              <a:buChar char="•"/>
              <a:defRPr/>
            </a:pPr>
            <a:r>
              <a:rPr lang="tr-TR" altLang="tr-TR" sz="2800" b="1" dirty="0"/>
              <a:t>If/Else</a:t>
            </a:r>
            <a:endParaRPr lang="en-GB" altLang="tr-TR" b="1" dirty="0"/>
          </a:p>
          <a:p>
            <a:pPr lvl="1">
              <a:spcBef>
                <a:spcPts val="600"/>
              </a:spcBef>
              <a:buFont typeface="Times New Roman" panose="02020603050405020304" pitchFamily="18" charset="0"/>
              <a:buChar char="•"/>
              <a:defRPr/>
            </a:pPr>
            <a:r>
              <a:rPr lang="tr-TR" altLang="tr-TR" dirty="0"/>
              <a:t>Never more than the running time of the test plus the larger of running times of S1 and S2. 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D8F532-FEFD-6ABE-FC1B-FF81BAA26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58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407C9-5309-9599-69A9-6DBCEB4A7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Algorithm Growth 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3E923-E1E1-7E17-3866-5BDD6866DF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  <a:defRPr/>
            </a:pPr>
            <a:r>
              <a:rPr lang="tr-TR" altLang="tr-TR" dirty="0"/>
              <a:t>We measure an algorithm’s time requirement as a function of the </a:t>
            </a:r>
            <a:r>
              <a:rPr lang="tr-TR" altLang="tr-TR" i="1" dirty="0"/>
              <a:t>problem size</a:t>
            </a:r>
            <a:r>
              <a:rPr lang="tr-TR" altLang="tr-TR" dirty="0"/>
              <a:t>.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–"/>
              <a:defRPr/>
            </a:pPr>
            <a:r>
              <a:rPr lang="tr-TR" altLang="tr-TR" sz="1800" dirty="0"/>
              <a:t>Problem size depends on the application: e.g. number of elements in a list for a  sorting algorithm, the number </a:t>
            </a:r>
            <a:r>
              <a:rPr lang="en-US" altLang="tr-TR" sz="1800" dirty="0"/>
              <a:t>users </a:t>
            </a:r>
            <a:r>
              <a:rPr lang="tr-TR" altLang="tr-TR" sz="1800" dirty="0"/>
              <a:t>for </a:t>
            </a:r>
            <a:r>
              <a:rPr lang="en-US" altLang="tr-TR" sz="1800" dirty="0"/>
              <a:t>a social network search.</a:t>
            </a:r>
            <a:endParaRPr lang="tr-TR" altLang="tr-TR" sz="1800" dirty="0"/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  <a:defRPr/>
            </a:pPr>
            <a:r>
              <a:rPr lang="tr-TR" altLang="tr-TR" dirty="0"/>
              <a:t>So, for instance, we say that (if the problem size is n)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–"/>
              <a:defRPr/>
            </a:pPr>
            <a:r>
              <a:rPr lang="tr-TR" altLang="tr-TR" sz="1800" dirty="0"/>
              <a:t>Algorithm A requires </a:t>
            </a:r>
            <a:r>
              <a:rPr lang="tr-TR" altLang="tr-TR" sz="1800" b="1" dirty="0"/>
              <a:t>5*n</a:t>
            </a:r>
            <a:r>
              <a:rPr lang="tr-TR" altLang="tr-TR" sz="1800" b="1" baseline="30000" dirty="0"/>
              <a:t>2</a:t>
            </a:r>
            <a:r>
              <a:rPr lang="tr-TR" altLang="tr-TR" sz="1800" dirty="0"/>
              <a:t> time units to solve a problem of size n.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–"/>
              <a:defRPr/>
            </a:pPr>
            <a:r>
              <a:rPr lang="tr-TR" altLang="tr-TR" sz="1800" dirty="0"/>
              <a:t>Algorithm B requires </a:t>
            </a:r>
            <a:r>
              <a:rPr lang="tr-TR" altLang="tr-TR" sz="1800" b="1" dirty="0"/>
              <a:t>7*n</a:t>
            </a:r>
            <a:r>
              <a:rPr lang="tr-TR" altLang="tr-TR" sz="1800" dirty="0"/>
              <a:t>  time units to solve a problem of size n.</a:t>
            </a: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  <a:defRPr/>
            </a:pPr>
            <a:r>
              <a:rPr lang="tr-TR" altLang="tr-TR" dirty="0"/>
              <a:t>The most important thing to learn is how quickly the algorithm’s time requirement grows as a function of the problem size.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–"/>
              <a:defRPr/>
            </a:pPr>
            <a:r>
              <a:rPr lang="tr-TR" altLang="tr-TR" sz="1800" dirty="0"/>
              <a:t>Algorithm A requires time proportional to </a:t>
            </a:r>
            <a:r>
              <a:rPr lang="tr-TR" altLang="tr-TR" sz="1800" b="1" dirty="0"/>
              <a:t>n</a:t>
            </a:r>
            <a:r>
              <a:rPr lang="tr-TR" altLang="tr-TR" sz="1800" b="1" baseline="30000" dirty="0"/>
              <a:t>2</a:t>
            </a:r>
            <a:r>
              <a:rPr lang="tr-TR" altLang="tr-TR" sz="1800" dirty="0"/>
              <a:t>.</a:t>
            </a:r>
          </a:p>
          <a:p>
            <a:pPr lvl="1" eaLnBrk="1" hangingPunct="1">
              <a:lnSpc>
                <a:spcPct val="90000"/>
              </a:lnSpc>
              <a:buFont typeface="Times New Roman" panose="02020603050405020304" pitchFamily="18" charset="0"/>
              <a:buChar char="–"/>
              <a:defRPr/>
            </a:pPr>
            <a:r>
              <a:rPr lang="tr-TR" altLang="tr-TR" sz="1800" dirty="0"/>
              <a:t>Algorithm B requires time proportional to </a:t>
            </a:r>
            <a:r>
              <a:rPr lang="tr-TR" altLang="tr-TR" sz="1800" b="1" dirty="0"/>
              <a:t>n</a:t>
            </a:r>
            <a:r>
              <a:rPr lang="tr-TR" altLang="tr-TR" sz="1800" dirty="0"/>
              <a:t>.</a:t>
            </a: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  <a:defRPr/>
            </a:pPr>
            <a:r>
              <a:rPr lang="tr-TR" altLang="tr-TR" dirty="0"/>
              <a:t>An algorithm’s proportional time requirement is known as </a:t>
            </a:r>
            <a:r>
              <a:rPr lang="tr-TR" altLang="tr-TR" b="1" i="1" dirty="0"/>
              <a:t>growth rate</a:t>
            </a:r>
            <a:r>
              <a:rPr lang="tr-TR" altLang="tr-TR" dirty="0"/>
              <a:t>. </a:t>
            </a:r>
          </a:p>
          <a:p>
            <a:pPr eaLnBrk="1" hangingPunct="1">
              <a:lnSpc>
                <a:spcPct val="90000"/>
              </a:lnSpc>
              <a:buFont typeface="Times New Roman" panose="02020603050405020304" pitchFamily="18" charset="0"/>
              <a:buChar char="•"/>
              <a:defRPr/>
            </a:pPr>
            <a:r>
              <a:rPr lang="tr-TR" altLang="tr-TR" dirty="0"/>
              <a:t>We can compare the efficiency of two algorithms by comparing their growth rates.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9072E-5F4A-1379-4E97-5BB2036DC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44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1C6FB-7622-5B3B-F592-79E020390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Algorithm Growth Rates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EF967-959B-1032-78D6-4990A8A228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CA294-CB9A-C866-4B66-FA34F8249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6A5240-5629-E727-6F6A-DE1FAEA17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1371600"/>
            <a:ext cx="7034213" cy="469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6" name="Text Box 5">
            <a:extLst>
              <a:ext uri="{FF2B5EF4-FFF2-40B4-BE49-F238E27FC236}">
                <a16:creationId xmlns:a16="http://schemas.microsoft.com/office/drawing/2014/main" id="{4EB921E7-68BE-C3CF-AD62-01BB04CB4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907" y="4462462"/>
            <a:ext cx="4095750" cy="1023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spcBef>
                <a:spcPts val="125"/>
              </a:spcBef>
              <a:buClrTx/>
              <a:buFontTx/>
              <a:buNone/>
              <a:defRPr/>
            </a:pPr>
            <a:r>
              <a:rPr lang="tr-TR" altLang="tr-TR" sz="2000" b="1" i="1" dirty="0">
                <a:latin typeface="Arial" panose="020B0604020202020204" pitchFamily="34" charset="0"/>
              </a:rPr>
              <a:t>Time requirements as a function</a:t>
            </a:r>
          </a:p>
          <a:p>
            <a:pPr eaLnBrk="1" hangingPunct="1">
              <a:spcBef>
                <a:spcPts val="125"/>
              </a:spcBef>
              <a:buClrTx/>
              <a:buFontTx/>
              <a:buNone/>
              <a:defRPr/>
            </a:pPr>
            <a:r>
              <a:rPr lang="tr-TR" altLang="tr-TR" sz="2000" b="1" i="1" dirty="0">
                <a:latin typeface="Arial" panose="020B0604020202020204" pitchFamily="34" charset="0"/>
              </a:rPr>
              <a:t> of the problem size n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endParaRPr lang="tr-TR" altLang="tr-TR" sz="2000" b="1" i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942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282C2-2960-35A3-BFFD-0B7F95353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Common Growth Rates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AFDB7-1026-A4A2-B5A2-3E12D4DF8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DDA39F-8426-0044-7284-E7A5A08F7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5" name="Group 2">
            <a:extLst>
              <a:ext uri="{FF2B5EF4-FFF2-40B4-BE49-F238E27FC236}">
                <a16:creationId xmlns:a16="http://schemas.microsoft.com/office/drawing/2014/main" id="{0DE0D862-1977-B735-573F-09922B5F2C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155691"/>
              </p:ext>
            </p:extLst>
          </p:nvPr>
        </p:nvGraphicFramePr>
        <p:xfrm>
          <a:off x="838200" y="1381905"/>
          <a:ext cx="6054725" cy="4094190"/>
        </p:xfrm>
        <a:graphic>
          <a:graphicData uri="http://schemas.openxmlformats.org/drawingml/2006/table">
            <a:tbl>
              <a:tblPr/>
              <a:tblGrid>
                <a:gridCol w="3027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273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4907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altLang="tr-T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Function</a:t>
                      </a:r>
                    </a:p>
                  </a:txBody>
                  <a:tcPr marL="90000" marR="90000" marT="67951" marB="46789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altLang="tr-T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Growth Rate Name</a:t>
                      </a:r>
                    </a:p>
                  </a:txBody>
                  <a:tcPr marL="90000" marR="90000" marT="67951" marB="46789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907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altLang="tr-TR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c</a:t>
                      </a:r>
                    </a:p>
                  </a:txBody>
                  <a:tcPr marL="90000" marR="90000" marT="67951" marB="46789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altLang="tr-TR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Constant</a:t>
                      </a:r>
                    </a:p>
                  </a:txBody>
                  <a:tcPr marL="90000" marR="90000" marT="67951" marB="46789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907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altLang="tr-TR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log N</a:t>
                      </a:r>
                    </a:p>
                  </a:txBody>
                  <a:tcPr marL="90000" marR="90000" marT="67951" marB="46789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altLang="tr-TR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Logarithmic</a:t>
                      </a:r>
                    </a:p>
                  </a:txBody>
                  <a:tcPr marL="90000" marR="90000" marT="67951" marB="46789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907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altLang="tr-TR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log</a:t>
                      </a:r>
                      <a:r>
                        <a:rPr kumimoji="0" lang="en-US" altLang="tr-TR" sz="2400" b="0" i="0" u="none" strike="noStrike" cap="none" normalizeH="0" baseline="33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2</a:t>
                      </a:r>
                      <a:r>
                        <a:rPr kumimoji="0" lang="en-US" altLang="tr-TR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 N</a:t>
                      </a:r>
                    </a:p>
                  </a:txBody>
                  <a:tcPr marL="90000" marR="90000" marT="67951" marB="46789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altLang="tr-TR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Log-squared</a:t>
                      </a:r>
                    </a:p>
                  </a:txBody>
                  <a:tcPr marL="90000" marR="90000" marT="67951" marB="46789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907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altLang="tr-TR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N</a:t>
                      </a:r>
                    </a:p>
                  </a:txBody>
                  <a:tcPr marL="90000" marR="90000" marT="67951" marB="46789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altLang="tr-TR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Linear</a:t>
                      </a:r>
                    </a:p>
                  </a:txBody>
                  <a:tcPr marL="90000" marR="90000" marT="67951" marB="46789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907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altLang="tr-TR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N log N</a:t>
                      </a:r>
                    </a:p>
                  </a:txBody>
                  <a:tcPr marL="90000" marR="90000" marT="67951" marB="46789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altLang="tr-TR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Log-linear</a:t>
                      </a:r>
                    </a:p>
                  </a:txBody>
                  <a:tcPr marL="90000" marR="90000" marT="67951" marB="46789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4907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altLang="tr-TR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N</a:t>
                      </a:r>
                      <a:r>
                        <a:rPr kumimoji="0" lang="en-US" altLang="tr-TR" sz="2400" b="0" i="0" u="none" strike="noStrike" cap="none" normalizeH="0" baseline="33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2</a:t>
                      </a:r>
                    </a:p>
                  </a:txBody>
                  <a:tcPr marL="90000" marR="90000" marT="67951" marB="46789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altLang="tr-TR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Quadratic</a:t>
                      </a:r>
                    </a:p>
                  </a:txBody>
                  <a:tcPr marL="90000" marR="90000" marT="67951" marB="46789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4907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altLang="tr-TR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N</a:t>
                      </a:r>
                      <a:r>
                        <a:rPr kumimoji="0" lang="en-US" altLang="tr-TR" sz="2400" b="0" i="0" u="none" strike="noStrike" cap="none" normalizeH="0" baseline="33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3</a:t>
                      </a:r>
                    </a:p>
                  </a:txBody>
                  <a:tcPr marL="90000" marR="90000" marT="67951" marB="46789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altLang="tr-TR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Cubic</a:t>
                      </a:r>
                    </a:p>
                  </a:txBody>
                  <a:tcPr marL="90000" marR="90000" marT="67951" marB="46789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4907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altLang="tr-TR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2</a:t>
                      </a:r>
                      <a:r>
                        <a:rPr kumimoji="0" lang="en-US" altLang="tr-TR" sz="2400" b="0" i="0" u="none" strike="noStrike" cap="none" normalizeH="0" baseline="33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N</a:t>
                      </a:r>
                    </a:p>
                  </a:txBody>
                  <a:tcPr marL="90000" marR="90000" marT="67951" marB="46789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8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</a:tabLst>
                      </a:pPr>
                      <a:r>
                        <a:rPr kumimoji="0" lang="en-US" altLang="tr-T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Exponential</a:t>
                      </a:r>
                    </a:p>
                  </a:txBody>
                  <a:tcPr marL="90000" marR="90000" marT="67951" marB="46789" horzOverflow="overflow">
                    <a:lnL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9301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B3B7B-A89C-EF82-AA74-8B460CC37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Running Times for Small Inputs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3C5A9-FD4F-ECAC-DF81-0623B2BFC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4BA319-0A99-1C4A-56CE-730241FC7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237A77-8F2B-1B17-5834-C03E2787E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9038" y="1371600"/>
            <a:ext cx="6743700" cy="404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</p:pic>
      <p:sp>
        <p:nvSpPr>
          <p:cNvPr id="6" name="Text Box 5">
            <a:extLst>
              <a:ext uri="{FF2B5EF4-FFF2-40B4-BE49-F238E27FC236}">
                <a16:creationId xmlns:a16="http://schemas.microsoft.com/office/drawing/2014/main" id="{CFFE6262-3C30-F1EA-AAEB-65B1D0748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5394325"/>
            <a:ext cx="22860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1pPr>
            <a:lvl2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2pPr>
            <a:lvl3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3pPr>
            <a:lvl4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4pPr>
            <a:lvl5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buClrTx/>
              <a:buFontTx/>
              <a:buNone/>
              <a:defRPr/>
            </a:pPr>
            <a:r>
              <a:rPr lang="en-US" altLang="tr-TR">
                <a:solidFill>
                  <a:srgbClr val="000000"/>
                </a:solidFill>
              </a:rPr>
              <a:t>Input size (x = n)</a:t>
            </a:r>
          </a:p>
        </p:txBody>
      </p:sp>
    </p:spTree>
    <p:extLst>
      <p:ext uri="{BB962C8B-B14F-4D97-AF65-F5344CB8AC3E}">
        <p14:creationId xmlns:p14="http://schemas.microsoft.com/office/powerpoint/2010/main" val="4105758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88139-3E2A-D8B5-A8BA-BAC4579A0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Running Times for Large Inputs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5CAD4-B563-DD66-2A8E-3D20284D7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F958F-C3CE-059C-75A4-5C51CA43B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B510E942-5F02-2067-BFD7-1526E0D4D8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5394325"/>
            <a:ext cx="22860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1pPr>
            <a:lvl2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2pPr>
            <a:lvl3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3pPr>
            <a:lvl4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4pPr>
            <a:lvl5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buClrTx/>
              <a:buFontTx/>
              <a:buNone/>
              <a:defRPr/>
            </a:pPr>
            <a:r>
              <a:rPr lang="en-US" altLang="tr-TR">
                <a:solidFill>
                  <a:srgbClr val="000000"/>
                </a:solidFill>
              </a:rPr>
              <a:t>Input size (x = n)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47D1F426-4EE6-783D-9002-75FC5D780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575" y="2378075"/>
            <a:ext cx="455613" cy="185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rot="10800000" vert="eaVert" wrap="none" lIns="90000" tIns="45000" rIns="90000" bIns="45000"/>
          <a:lstStyle>
            <a:lvl1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1pPr>
            <a:lvl2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2pPr>
            <a:lvl3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3pPr>
            <a:lvl4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4pPr>
            <a:lvl5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buClrTx/>
              <a:buFontTx/>
              <a:buNone/>
              <a:defRPr/>
            </a:pPr>
            <a:r>
              <a:rPr lang="en-US" altLang="tr-TR" dirty="0">
                <a:solidFill>
                  <a:srgbClr val="000000"/>
                </a:solidFill>
              </a:rPr>
              <a:t>Running time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9B3A72-D17C-8689-7C46-B43B18E4E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8425" y="1341438"/>
            <a:ext cx="6748463" cy="4051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6671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DB3E4-7338-7AFE-B6FF-EEEA00250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Order-of-Magnitude Analysis and Big O Notation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C5923-4AAA-6DF7-5F8E-3836CBF83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Times New Roman" panose="02020603050405020304" pitchFamily="18" charset="0"/>
              <a:buChar char="•"/>
              <a:defRPr/>
            </a:pPr>
            <a:r>
              <a:rPr lang="tr-TR" altLang="tr-TR" dirty="0"/>
              <a:t>If  </a:t>
            </a:r>
            <a:r>
              <a:rPr lang="tr-TR" altLang="tr-TR" i="1" dirty="0"/>
              <a:t>Algorithm A requires time proportional to g(n),</a:t>
            </a:r>
            <a:r>
              <a:rPr lang="tr-TR" altLang="tr-TR" dirty="0"/>
              <a:t> Algorithm A is said to be </a:t>
            </a:r>
            <a:r>
              <a:rPr lang="tr-TR" altLang="tr-TR" b="1" dirty="0"/>
              <a:t>order g(n),</a:t>
            </a:r>
            <a:r>
              <a:rPr lang="tr-TR" altLang="tr-TR" dirty="0"/>
              <a:t> and it is denoted as </a:t>
            </a:r>
            <a:r>
              <a:rPr lang="tr-TR" altLang="tr-TR" b="1" dirty="0"/>
              <a:t>O(g(n)).</a:t>
            </a:r>
          </a:p>
          <a:p>
            <a:pPr eaLnBrk="1" hangingPunct="1">
              <a:buFont typeface="Times New Roman" panose="02020603050405020304" pitchFamily="18" charset="0"/>
              <a:buChar char="•"/>
              <a:defRPr/>
            </a:pPr>
            <a:r>
              <a:rPr lang="tr-TR" altLang="tr-TR" dirty="0"/>
              <a:t>The </a:t>
            </a:r>
            <a:r>
              <a:rPr lang="tr-TR" altLang="tr-TR" b="1" dirty="0"/>
              <a:t>function g(n)</a:t>
            </a:r>
            <a:r>
              <a:rPr lang="tr-TR" altLang="tr-TR" dirty="0"/>
              <a:t> is called the algorithm’s </a:t>
            </a:r>
            <a:r>
              <a:rPr lang="tr-TR" altLang="tr-TR" b="1" dirty="0"/>
              <a:t>growth-rate function</a:t>
            </a:r>
            <a:r>
              <a:rPr lang="tr-TR" altLang="tr-TR" dirty="0"/>
              <a:t>.</a:t>
            </a:r>
          </a:p>
          <a:p>
            <a:pPr eaLnBrk="1" hangingPunct="1">
              <a:buFont typeface="Times New Roman" panose="02020603050405020304" pitchFamily="18" charset="0"/>
              <a:buChar char="•"/>
              <a:defRPr/>
            </a:pPr>
            <a:r>
              <a:rPr lang="tr-TR" altLang="tr-TR" dirty="0"/>
              <a:t>Since the capital O is used in the notation,  this notation is called the </a:t>
            </a:r>
            <a:r>
              <a:rPr lang="tr-TR" altLang="tr-TR" b="1" dirty="0"/>
              <a:t>Big O notation</a:t>
            </a:r>
            <a:r>
              <a:rPr lang="tr-TR" altLang="tr-TR" dirty="0"/>
              <a:t>.</a:t>
            </a:r>
          </a:p>
          <a:p>
            <a:pPr eaLnBrk="1" hangingPunct="1">
              <a:buFont typeface="Times New Roman" panose="02020603050405020304" pitchFamily="18" charset="0"/>
              <a:buChar char="•"/>
              <a:defRPr/>
            </a:pPr>
            <a:r>
              <a:rPr lang="tr-TR" altLang="tr-TR" dirty="0"/>
              <a:t>If Algorithm A requires time proportional to </a:t>
            </a:r>
            <a:r>
              <a:rPr lang="tr-TR" altLang="tr-TR" b="1" dirty="0"/>
              <a:t>n</a:t>
            </a:r>
            <a:r>
              <a:rPr lang="tr-TR" altLang="tr-TR" b="1" baseline="30000" dirty="0"/>
              <a:t>2</a:t>
            </a:r>
            <a:r>
              <a:rPr lang="tr-TR" altLang="tr-TR" dirty="0"/>
              <a:t>, it is </a:t>
            </a:r>
            <a:r>
              <a:rPr lang="tr-TR" altLang="tr-TR" b="1" dirty="0"/>
              <a:t>O(n</a:t>
            </a:r>
            <a:r>
              <a:rPr lang="tr-TR" altLang="tr-TR" b="1" baseline="30000" dirty="0"/>
              <a:t>2</a:t>
            </a:r>
            <a:r>
              <a:rPr lang="tr-TR" altLang="tr-TR" b="1" dirty="0"/>
              <a:t>).</a:t>
            </a:r>
          </a:p>
          <a:p>
            <a:pPr eaLnBrk="1" hangingPunct="1">
              <a:buFont typeface="Times New Roman" panose="02020603050405020304" pitchFamily="18" charset="0"/>
              <a:buChar char="•"/>
              <a:defRPr/>
            </a:pPr>
            <a:r>
              <a:rPr lang="tr-TR" altLang="tr-TR" dirty="0"/>
              <a:t>If Algorithm A requires time proportional to </a:t>
            </a:r>
            <a:r>
              <a:rPr lang="tr-TR" altLang="tr-TR" b="1" dirty="0"/>
              <a:t>n</a:t>
            </a:r>
            <a:r>
              <a:rPr lang="tr-TR" altLang="tr-TR" dirty="0"/>
              <a:t>, it is </a:t>
            </a:r>
            <a:r>
              <a:rPr lang="tr-TR" altLang="tr-TR" b="1" dirty="0"/>
              <a:t>O(n).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6AC565-BCFA-5D32-1E45-3F0D074BD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321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56FB3-1C24-2583-FEEE-D70DA5E82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Definition of the Order of an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B8348-61C3-B47A-C86E-F48A14346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ts val="700"/>
              </a:spcBef>
              <a:buClrTx/>
              <a:buFontTx/>
              <a:buNone/>
            </a:pPr>
            <a:r>
              <a:rPr lang="tr-TR" altLang="tr-TR" sz="2800" b="1" i="1" dirty="0"/>
              <a:t>Definition:</a:t>
            </a:r>
          </a:p>
          <a:p>
            <a:pPr eaLnBrk="1" hangingPunct="1">
              <a:spcBef>
                <a:spcPts val="700"/>
              </a:spcBef>
              <a:buClrTx/>
              <a:buFontTx/>
              <a:buNone/>
            </a:pPr>
            <a:r>
              <a:rPr lang="tr-TR" altLang="tr-TR" sz="2800" dirty="0"/>
              <a:t>   </a:t>
            </a:r>
            <a:r>
              <a:rPr lang="tr-TR" altLang="tr-TR" sz="2800" b="1" dirty="0"/>
              <a:t>Algorithm A is order g(n)  – denoted as O(g(n)) – if constants k and n</a:t>
            </a:r>
            <a:r>
              <a:rPr lang="tr-TR" altLang="tr-TR" sz="2800" b="1" baseline="-25000" dirty="0"/>
              <a:t>0</a:t>
            </a:r>
            <a:r>
              <a:rPr lang="tr-TR" altLang="tr-TR" sz="2800" b="1" dirty="0"/>
              <a:t> exist such that A requires no more than  k*g(n)  time units to solve a problem of size  n  </a:t>
            </a:r>
            <a:r>
              <a:rPr lang="tr-TR" altLang="tr-TR" sz="2800" b="1" dirty="0">
                <a:latin typeface="Symbol" panose="05050102010706020507" pitchFamily="18" charset="2"/>
              </a:rPr>
              <a:t></a:t>
            </a:r>
            <a:r>
              <a:rPr lang="tr-TR" altLang="tr-TR" sz="2800" b="1" dirty="0"/>
              <a:t> n</a:t>
            </a:r>
            <a:r>
              <a:rPr lang="tr-TR" altLang="tr-TR" sz="2800" b="1" baseline="-25000" dirty="0"/>
              <a:t>0</a:t>
            </a:r>
            <a:r>
              <a:rPr lang="tr-TR" altLang="tr-TR" sz="2800" b="1" dirty="0"/>
              <a:t>. </a:t>
            </a:r>
            <a:r>
              <a:rPr lang="tr-TR" altLang="tr-TR" sz="2800" dirty="0">
                <a:sym typeface="Wingdings" panose="05000000000000000000" pitchFamily="2" charset="2"/>
              </a:rPr>
              <a:t> </a:t>
            </a:r>
            <a:r>
              <a:rPr lang="tr-TR" altLang="tr-TR" sz="2800" b="1" dirty="0"/>
              <a:t>f(n) ≤ k*g(n) for all n  </a:t>
            </a:r>
            <a:r>
              <a:rPr lang="tr-TR" altLang="tr-TR" sz="2800" b="1" dirty="0">
                <a:latin typeface="Symbol" panose="05050102010706020507" pitchFamily="18" charset="2"/>
              </a:rPr>
              <a:t></a:t>
            </a:r>
            <a:r>
              <a:rPr lang="tr-TR" altLang="tr-TR" sz="2800" b="1" dirty="0"/>
              <a:t> n</a:t>
            </a:r>
            <a:r>
              <a:rPr lang="tr-TR" altLang="tr-TR" sz="2800" b="1" baseline="-25000" dirty="0"/>
              <a:t>0</a:t>
            </a:r>
            <a:r>
              <a:rPr lang="tr-TR" altLang="tr-TR" sz="2800" dirty="0"/>
              <a:t> </a:t>
            </a:r>
            <a:endParaRPr lang="tr-TR" altLang="tr-TR" sz="2800" b="1" dirty="0"/>
          </a:p>
          <a:p>
            <a:pPr eaLnBrk="1" hangingPunct="1">
              <a:buFont typeface="Times New Roman" panose="02020603050405020304" pitchFamily="18" charset="0"/>
              <a:buChar char="•"/>
            </a:pPr>
            <a:r>
              <a:rPr lang="tr-TR" altLang="tr-TR" dirty="0"/>
              <a:t>The requirement of </a:t>
            </a:r>
            <a:r>
              <a:rPr lang="tr-TR" altLang="tr-TR" b="1" dirty="0"/>
              <a:t>n  </a:t>
            </a:r>
            <a:r>
              <a:rPr lang="tr-TR" altLang="tr-TR" b="1" dirty="0">
                <a:latin typeface="Symbol" panose="05050102010706020507" pitchFamily="18" charset="2"/>
              </a:rPr>
              <a:t></a:t>
            </a:r>
            <a:r>
              <a:rPr lang="tr-TR" altLang="tr-TR" b="1" dirty="0"/>
              <a:t> n</a:t>
            </a:r>
            <a:r>
              <a:rPr lang="tr-TR" altLang="tr-TR" b="1" baseline="-25000" dirty="0"/>
              <a:t>0</a:t>
            </a:r>
            <a:r>
              <a:rPr lang="tr-TR" altLang="tr-TR" dirty="0"/>
              <a:t> in the definition of O(f(n)) formalizes the notion of sufficiently large problems.</a:t>
            </a:r>
          </a:p>
          <a:p>
            <a:pPr lvl="1" eaLnBrk="1" hangingPunct="1">
              <a:buFont typeface="Times New Roman" panose="02020603050405020304" pitchFamily="18" charset="0"/>
              <a:buChar char="–"/>
            </a:pPr>
            <a:r>
              <a:rPr lang="tr-TR" altLang="tr-TR" sz="1800" dirty="0"/>
              <a:t>In general, many values of k and  n can satisfy this definition.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48686C-2F47-C344-8700-98BF1E740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07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8D63E-F6F3-668A-6B5A-890BE9168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Order of an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5D692-98AF-99DC-1F9E-B3403C123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Times New Roman" panose="02020603050405020304" pitchFamily="18" charset="0"/>
              <a:buChar char="•"/>
              <a:defRPr/>
            </a:pPr>
            <a:r>
              <a:rPr lang="tr-TR" altLang="tr-TR" dirty="0"/>
              <a:t>If an algorithm requires </a:t>
            </a:r>
            <a:r>
              <a:rPr lang="tr-TR" altLang="tr-TR" i="1" dirty="0"/>
              <a:t>f(n)</a:t>
            </a:r>
            <a:r>
              <a:rPr lang="tr-TR" altLang="tr-TR" dirty="0"/>
              <a:t> = </a:t>
            </a:r>
            <a:r>
              <a:rPr lang="tr-TR" altLang="tr-TR" i="1" dirty="0"/>
              <a:t>n</a:t>
            </a:r>
            <a:r>
              <a:rPr lang="tr-TR" altLang="tr-TR" i="1" baseline="30000" dirty="0"/>
              <a:t>2</a:t>
            </a:r>
            <a:r>
              <a:rPr lang="tr-TR" altLang="tr-TR" i="1" dirty="0"/>
              <a:t>–3*n+10</a:t>
            </a:r>
            <a:r>
              <a:rPr lang="tr-TR" altLang="tr-TR" dirty="0"/>
              <a:t> seconds to solve a problem size n. If constants k and n</a:t>
            </a:r>
            <a:r>
              <a:rPr lang="tr-TR" altLang="tr-TR" baseline="-25000" dirty="0"/>
              <a:t>0</a:t>
            </a:r>
            <a:r>
              <a:rPr lang="tr-TR" altLang="tr-TR" dirty="0"/>
              <a:t> exist such that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tr-TR" altLang="tr-TR" dirty="0"/>
              <a:t>		 </a:t>
            </a:r>
            <a:r>
              <a:rPr lang="tr-TR" altLang="tr-TR" i="1" dirty="0"/>
              <a:t>k*n</a:t>
            </a:r>
            <a:r>
              <a:rPr lang="tr-TR" altLang="tr-TR" i="1" baseline="30000" dirty="0"/>
              <a:t>2 </a:t>
            </a:r>
            <a:r>
              <a:rPr lang="tr-TR" altLang="tr-TR" sz="2800" b="1" dirty="0">
                <a:latin typeface="Symbol" panose="05050102010706020507" pitchFamily="18" charset="2"/>
              </a:rPr>
              <a:t></a:t>
            </a:r>
            <a:r>
              <a:rPr lang="tr-TR" altLang="tr-TR" i="1" dirty="0"/>
              <a:t>  n</a:t>
            </a:r>
            <a:r>
              <a:rPr lang="tr-TR" altLang="tr-TR" i="1" baseline="30000" dirty="0"/>
              <a:t>2</a:t>
            </a:r>
            <a:r>
              <a:rPr lang="tr-TR" altLang="tr-TR" i="1" dirty="0"/>
              <a:t>–3*n+10</a:t>
            </a:r>
            <a:r>
              <a:rPr lang="tr-TR" altLang="tr-TR" dirty="0"/>
              <a:t> 	for all </a:t>
            </a:r>
            <a:r>
              <a:rPr lang="tr-TR" altLang="tr-TR" i="1" dirty="0"/>
              <a:t>n </a:t>
            </a:r>
            <a:r>
              <a:rPr lang="tr-TR" altLang="tr-TR" i="1" dirty="0">
                <a:latin typeface="Symbol" pitchFamily="2" charset="2"/>
              </a:rPr>
              <a:t></a:t>
            </a:r>
            <a:r>
              <a:rPr lang="tr-TR" altLang="tr-TR" i="1" dirty="0"/>
              <a:t> n</a:t>
            </a:r>
            <a:r>
              <a:rPr lang="tr-TR" altLang="tr-TR" i="1" baseline="-25000" dirty="0"/>
              <a:t>0</a:t>
            </a:r>
            <a:r>
              <a:rPr lang="tr-TR" altLang="tr-TR" dirty="0"/>
              <a:t> .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tr-TR" altLang="tr-TR" dirty="0"/>
              <a:t>	the algorithm is order n</a:t>
            </a:r>
            <a:r>
              <a:rPr lang="tr-TR" altLang="tr-TR" baseline="30000" dirty="0"/>
              <a:t>2</a:t>
            </a:r>
            <a:r>
              <a:rPr lang="tr-TR" altLang="tr-TR" baseline="-25000" dirty="0"/>
              <a:t>  </a:t>
            </a:r>
            <a:r>
              <a:rPr lang="tr-TR" altLang="tr-TR" dirty="0"/>
              <a:t>(In fact, k is 3 and n</a:t>
            </a:r>
            <a:r>
              <a:rPr lang="tr-TR" altLang="tr-TR" baseline="-25000" dirty="0"/>
              <a:t>0</a:t>
            </a:r>
            <a:r>
              <a:rPr lang="tr-TR" altLang="tr-TR" dirty="0"/>
              <a:t> is 2)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tr-TR" altLang="tr-TR" i="1" dirty="0"/>
              <a:t>		3*n</a:t>
            </a:r>
            <a:r>
              <a:rPr lang="tr-TR" altLang="tr-TR" i="1" baseline="30000" dirty="0"/>
              <a:t>2 </a:t>
            </a:r>
            <a:r>
              <a:rPr lang="tr-TR" altLang="tr-TR" sz="2800" b="1" dirty="0">
                <a:latin typeface="Symbol" panose="05050102010706020507" pitchFamily="18" charset="2"/>
              </a:rPr>
              <a:t></a:t>
            </a:r>
            <a:r>
              <a:rPr lang="tr-TR" altLang="tr-TR" i="1" dirty="0"/>
              <a:t>  n</a:t>
            </a:r>
            <a:r>
              <a:rPr lang="tr-TR" altLang="tr-TR" i="1" baseline="30000" dirty="0"/>
              <a:t>2</a:t>
            </a:r>
            <a:r>
              <a:rPr lang="tr-TR" altLang="tr-TR" i="1" dirty="0"/>
              <a:t>–3*n+10</a:t>
            </a:r>
            <a:r>
              <a:rPr lang="tr-TR" altLang="tr-TR" dirty="0"/>
              <a:t> 	for all </a:t>
            </a:r>
            <a:r>
              <a:rPr lang="tr-TR" altLang="tr-TR" i="1" dirty="0"/>
              <a:t>n </a:t>
            </a:r>
            <a:r>
              <a:rPr lang="tr-TR" altLang="tr-TR" i="1" dirty="0">
                <a:latin typeface="Symbol" pitchFamily="2" charset="2"/>
              </a:rPr>
              <a:t></a:t>
            </a:r>
            <a:r>
              <a:rPr lang="tr-TR" altLang="tr-TR" i="1" dirty="0"/>
              <a:t> 2</a:t>
            </a:r>
            <a:r>
              <a:rPr lang="tr-TR" altLang="tr-TR" dirty="0"/>
              <a:t> .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tr-TR" altLang="tr-TR" dirty="0"/>
              <a:t>	Thus, the algorithm requires no more than </a:t>
            </a:r>
            <a:r>
              <a:rPr lang="tr-TR" altLang="tr-TR" i="1" dirty="0"/>
              <a:t>k*n</a:t>
            </a:r>
            <a:r>
              <a:rPr lang="tr-TR" altLang="tr-TR" i="1" baseline="30000" dirty="0"/>
              <a:t>2 </a:t>
            </a:r>
            <a:r>
              <a:rPr lang="tr-TR" altLang="tr-TR" dirty="0"/>
              <a:t>time units for </a:t>
            </a:r>
            <a:r>
              <a:rPr lang="tr-TR" altLang="tr-TR" i="1" dirty="0"/>
              <a:t>n </a:t>
            </a:r>
            <a:r>
              <a:rPr lang="tr-TR" altLang="tr-TR" i="1" dirty="0">
                <a:latin typeface="Symbol" pitchFamily="2" charset="2"/>
              </a:rPr>
              <a:t></a:t>
            </a:r>
            <a:r>
              <a:rPr lang="tr-TR" altLang="tr-TR" i="1" dirty="0"/>
              <a:t> n</a:t>
            </a:r>
            <a:r>
              <a:rPr lang="tr-TR" altLang="tr-TR" i="1" baseline="-25000" dirty="0"/>
              <a:t>0</a:t>
            </a:r>
            <a:r>
              <a:rPr lang="tr-TR" altLang="tr-TR" dirty="0"/>
              <a:t> ,</a:t>
            </a:r>
          </a:p>
          <a:p>
            <a:pPr eaLnBrk="1" hangingPunct="1">
              <a:buClrTx/>
              <a:buFontTx/>
              <a:buNone/>
              <a:defRPr/>
            </a:pPr>
            <a:r>
              <a:rPr lang="tr-TR" altLang="tr-TR" dirty="0"/>
              <a:t>	So it is  </a:t>
            </a:r>
            <a:r>
              <a:rPr lang="tr-TR" altLang="tr-TR" b="1" dirty="0"/>
              <a:t>O(n</a:t>
            </a:r>
            <a:r>
              <a:rPr lang="tr-TR" altLang="tr-TR" b="1" baseline="30000" dirty="0"/>
              <a:t>2</a:t>
            </a:r>
            <a:r>
              <a:rPr lang="tr-TR" altLang="tr-TR" b="1" dirty="0"/>
              <a:t>)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17274-DC11-49E8-86CF-3AE28D1EE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98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B473D-F2F7-F582-1345-1E04A4A92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Order of an Algorithm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0835E-37FE-E601-A6D8-D187A903C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1071AE-6EE9-956B-5C95-502CAA658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8B3F1F-6DB4-AA86-28C0-C6D83E94B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6455" y="1535112"/>
            <a:ext cx="7315200" cy="4418013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42332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AB471-2734-862A-D72E-BDA220928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BDECA-82D1-67C7-83AF-042F0A7E3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/>
              <a:t>An algorithm is a finite set of instructions that, if followed, accomplishes a particular task. In addition, all algorithms must satisfy the following criteria: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Input: Zero or more quantities are externally supplied.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Output: At least one quantity is produced.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Definiteness: Each instruction is clear and unambiguous.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Finiteness: If we trace out the instructions of an algorithm, then for all cases, the algorithm terminates after a finite number of steps.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Effectiveness: Every instruction must be very basic so that it can be carried out, in principle, by a person using only pencil and paper. It is not enough that each operation be definite as in criterion3; it also must be feasible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51528F-471C-62A3-877D-BA1971975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720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B6035-C423-F3F3-8B7E-F8AD1DCDE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Order of an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43DEE9-58EC-C536-B697-E5D1FF6E1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AC597483-EA8D-BE05-3E47-E05BD5C7F8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5" y="1709057"/>
            <a:ext cx="8580438" cy="985838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33375" indent="-333375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6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buFont typeface="Times New Roman" panose="02020603050405020304" pitchFamily="18" charset="0"/>
              <a:buChar char="•"/>
              <a:defRPr/>
            </a:pPr>
            <a:r>
              <a:rPr lang="tr-TR" altLang="tr-TR" b="1" dirty="0">
                <a:solidFill>
                  <a:srgbClr val="002060"/>
                </a:solidFill>
              </a:rPr>
              <a:t>Show 2</a:t>
            </a:r>
            <a:r>
              <a:rPr lang="tr-TR" altLang="tr-TR" b="1" baseline="30000" dirty="0">
                <a:solidFill>
                  <a:srgbClr val="002060"/>
                </a:solidFill>
              </a:rPr>
              <a:t>x</a:t>
            </a:r>
            <a:r>
              <a:rPr lang="tr-TR" altLang="tr-TR" b="1" dirty="0">
                <a:solidFill>
                  <a:srgbClr val="002060"/>
                </a:solidFill>
              </a:rPr>
              <a:t> + 17 is O(2</a:t>
            </a:r>
            <a:r>
              <a:rPr lang="tr-TR" altLang="tr-TR" b="1" baseline="30000" dirty="0">
                <a:solidFill>
                  <a:srgbClr val="002060"/>
                </a:solidFill>
              </a:rPr>
              <a:t>x</a:t>
            </a:r>
            <a:r>
              <a:rPr lang="tr-TR" altLang="tr-TR" b="1" dirty="0">
                <a:solidFill>
                  <a:srgbClr val="002060"/>
                </a:solidFill>
              </a:rPr>
              <a:t>)</a:t>
            </a:r>
          </a:p>
          <a:p>
            <a:pPr eaLnBrk="1" hangingPunct="1">
              <a:buClrTx/>
              <a:buFontTx/>
              <a:buNone/>
              <a:defRPr/>
            </a:pPr>
            <a:endParaRPr lang="tr-TR" altLang="tr-TR" b="1" dirty="0">
              <a:solidFill>
                <a:srgbClr val="002060"/>
              </a:solidFill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4625A77F-072B-1987-0CBC-33C4231F6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645682"/>
            <a:ext cx="8580438" cy="985838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33375" indent="-333375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>
              <a:buFont typeface="Times New Roman" panose="02020603050405020304" pitchFamily="18" charset="0"/>
              <a:buChar char="•"/>
            </a:pPr>
            <a:r>
              <a:rPr lang="tr-TR" altLang="tr-TR" b="1" dirty="0">
                <a:solidFill>
                  <a:srgbClr val="002060"/>
                </a:solidFill>
              </a:rPr>
              <a:t>2</a:t>
            </a:r>
            <a:r>
              <a:rPr lang="tr-TR" altLang="tr-TR" b="1" baseline="30000" dirty="0">
                <a:solidFill>
                  <a:srgbClr val="002060"/>
                </a:solidFill>
              </a:rPr>
              <a:t>x</a:t>
            </a:r>
            <a:r>
              <a:rPr lang="tr-TR" altLang="tr-TR" b="1" dirty="0">
                <a:solidFill>
                  <a:srgbClr val="002060"/>
                </a:solidFill>
              </a:rPr>
              <a:t> + </a:t>
            </a:r>
            <a:r>
              <a:rPr lang="tr-TR" altLang="tr-TR" b="1" i="1" dirty="0">
                <a:solidFill>
                  <a:srgbClr val="002060"/>
                </a:solidFill>
              </a:rPr>
              <a:t>17</a:t>
            </a:r>
            <a:r>
              <a:rPr lang="tr-TR" altLang="tr-TR" b="1" dirty="0">
                <a:solidFill>
                  <a:srgbClr val="002060"/>
                </a:solidFill>
              </a:rPr>
              <a:t> ≤ 2</a:t>
            </a:r>
            <a:r>
              <a:rPr lang="tr-TR" altLang="tr-TR" b="1" baseline="30000" dirty="0">
                <a:solidFill>
                  <a:srgbClr val="002060"/>
                </a:solidFill>
              </a:rPr>
              <a:t>x</a:t>
            </a:r>
            <a:r>
              <a:rPr lang="tr-TR" altLang="tr-TR" b="1" dirty="0">
                <a:solidFill>
                  <a:srgbClr val="002060"/>
                </a:solidFill>
              </a:rPr>
              <a:t> + </a:t>
            </a:r>
            <a:r>
              <a:rPr lang="tr-TR" altLang="tr-TR" b="1" i="1" dirty="0">
                <a:solidFill>
                  <a:srgbClr val="002060"/>
                </a:solidFill>
              </a:rPr>
              <a:t>2</a:t>
            </a:r>
            <a:r>
              <a:rPr lang="tr-TR" altLang="tr-TR" b="1" i="1" baseline="30000" dirty="0">
                <a:solidFill>
                  <a:srgbClr val="002060"/>
                </a:solidFill>
              </a:rPr>
              <a:t>x</a:t>
            </a:r>
            <a:r>
              <a:rPr lang="tr-TR" altLang="tr-TR" b="1" baseline="30000" dirty="0">
                <a:solidFill>
                  <a:srgbClr val="002060"/>
                </a:solidFill>
              </a:rPr>
              <a:t> </a:t>
            </a:r>
            <a:r>
              <a:rPr lang="tr-TR" altLang="tr-TR" b="1" dirty="0">
                <a:solidFill>
                  <a:srgbClr val="002060"/>
                </a:solidFill>
              </a:rPr>
              <a:t>= 2*2</a:t>
            </a:r>
            <a:r>
              <a:rPr lang="tr-TR" altLang="tr-TR" b="1" baseline="30000" dirty="0">
                <a:solidFill>
                  <a:srgbClr val="002060"/>
                </a:solidFill>
              </a:rPr>
              <a:t>x </a:t>
            </a:r>
            <a:r>
              <a:rPr lang="tr-TR" altLang="tr-TR" b="1" dirty="0">
                <a:solidFill>
                  <a:srgbClr val="002060"/>
                </a:solidFill>
              </a:rPr>
              <a:t>for </a:t>
            </a:r>
            <a:r>
              <a:rPr lang="tr-TR" altLang="tr-TR" b="1" i="1" dirty="0">
                <a:solidFill>
                  <a:srgbClr val="002060"/>
                </a:solidFill>
              </a:rPr>
              <a:t>x &gt; 5</a:t>
            </a:r>
          </a:p>
          <a:p>
            <a:pPr eaLnBrk="1" hangingPunct="1">
              <a:buFont typeface="Times New Roman" panose="02020603050405020304" pitchFamily="18" charset="0"/>
              <a:buChar char="•"/>
            </a:pPr>
            <a:r>
              <a:rPr lang="tr-TR" altLang="tr-TR" b="1" dirty="0">
                <a:solidFill>
                  <a:srgbClr val="002060"/>
                </a:solidFill>
              </a:rPr>
              <a:t>Hence k = 2 and n</a:t>
            </a:r>
            <a:r>
              <a:rPr lang="tr-TR" altLang="tr-TR" b="1" baseline="-25000" dirty="0">
                <a:solidFill>
                  <a:srgbClr val="002060"/>
                </a:solidFill>
              </a:rPr>
              <a:t>0 </a:t>
            </a:r>
            <a:r>
              <a:rPr lang="tr-TR" altLang="tr-TR" b="1" dirty="0">
                <a:solidFill>
                  <a:srgbClr val="002060"/>
                </a:solidFill>
              </a:rPr>
              <a:t>= 5 </a:t>
            </a:r>
          </a:p>
        </p:txBody>
      </p:sp>
    </p:spTree>
    <p:extLst>
      <p:ext uri="{BB962C8B-B14F-4D97-AF65-F5344CB8AC3E}">
        <p14:creationId xmlns:p14="http://schemas.microsoft.com/office/powerpoint/2010/main" val="3845319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A249B-9C01-4DA9-EE95-72D6F0A0D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Order of an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15D19-4497-2452-DD7C-15357E413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0D883DA5-53E2-004F-28DD-5E0EE54C4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5" y="1660072"/>
            <a:ext cx="8580438" cy="985838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33375" indent="-333375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6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buFont typeface="Times New Roman" panose="02020603050405020304" pitchFamily="18" charset="0"/>
              <a:buChar char="•"/>
              <a:defRPr/>
            </a:pPr>
            <a:r>
              <a:rPr lang="tr-TR" altLang="tr-TR" b="1" dirty="0">
                <a:solidFill>
                  <a:srgbClr val="002060"/>
                </a:solidFill>
              </a:rPr>
              <a:t>Show 2</a:t>
            </a:r>
            <a:r>
              <a:rPr lang="tr-TR" altLang="tr-TR" b="1" baseline="30000" dirty="0">
                <a:solidFill>
                  <a:srgbClr val="002060"/>
                </a:solidFill>
              </a:rPr>
              <a:t>x</a:t>
            </a:r>
            <a:r>
              <a:rPr lang="tr-TR" altLang="tr-TR" b="1" dirty="0">
                <a:solidFill>
                  <a:srgbClr val="002060"/>
                </a:solidFill>
              </a:rPr>
              <a:t> + 17 is O(3</a:t>
            </a:r>
            <a:r>
              <a:rPr lang="tr-TR" altLang="tr-TR" b="1" baseline="30000" dirty="0">
                <a:solidFill>
                  <a:srgbClr val="002060"/>
                </a:solidFill>
              </a:rPr>
              <a:t>x</a:t>
            </a:r>
            <a:r>
              <a:rPr lang="tr-TR" altLang="tr-TR" b="1" dirty="0">
                <a:solidFill>
                  <a:srgbClr val="002060"/>
                </a:solidFill>
              </a:rPr>
              <a:t>)</a:t>
            </a:r>
          </a:p>
          <a:p>
            <a:pPr eaLnBrk="1" hangingPunct="1">
              <a:buClrTx/>
              <a:buFontTx/>
              <a:buNone/>
              <a:defRPr/>
            </a:pPr>
            <a:endParaRPr lang="tr-TR" altLang="tr-TR" b="1" dirty="0">
              <a:solidFill>
                <a:srgbClr val="002060"/>
              </a:solidFill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911AB2AA-5073-F011-87A9-24CBD9AC52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596697"/>
            <a:ext cx="8580438" cy="985838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33375" indent="-333375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>
              <a:buFont typeface="Times New Roman" panose="02020603050405020304" pitchFamily="18" charset="0"/>
              <a:buChar char="•"/>
            </a:pPr>
            <a:r>
              <a:rPr lang="tr-TR" altLang="tr-TR" b="1" dirty="0">
                <a:solidFill>
                  <a:srgbClr val="002060"/>
                </a:solidFill>
              </a:rPr>
              <a:t>2</a:t>
            </a:r>
            <a:r>
              <a:rPr lang="tr-TR" altLang="tr-TR" b="1" baseline="30000" dirty="0">
                <a:solidFill>
                  <a:srgbClr val="002060"/>
                </a:solidFill>
              </a:rPr>
              <a:t>x</a:t>
            </a:r>
            <a:r>
              <a:rPr lang="tr-TR" altLang="tr-TR" b="1" dirty="0">
                <a:solidFill>
                  <a:srgbClr val="002060"/>
                </a:solidFill>
              </a:rPr>
              <a:t> + </a:t>
            </a:r>
            <a:r>
              <a:rPr lang="tr-TR" altLang="tr-TR" b="1" i="1" dirty="0">
                <a:solidFill>
                  <a:srgbClr val="002060"/>
                </a:solidFill>
              </a:rPr>
              <a:t>17</a:t>
            </a:r>
            <a:r>
              <a:rPr lang="tr-TR" altLang="tr-TR" b="1" dirty="0">
                <a:solidFill>
                  <a:srgbClr val="002060"/>
                </a:solidFill>
              </a:rPr>
              <a:t> ≤ k3</a:t>
            </a:r>
            <a:r>
              <a:rPr lang="tr-TR" altLang="tr-TR" b="1" baseline="30000" dirty="0">
                <a:solidFill>
                  <a:srgbClr val="002060"/>
                </a:solidFill>
              </a:rPr>
              <a:t>x</a:t>
            </a:r>
          </a:p>
          <a:p>
            <a:pPr eaLnBrk="1" hangingPunct="1">
              <a:buFont typeface="Times New Roman" panose="02020603050405020304" pitchFamily="18" charset="0"/>
              <a:buChar char="•"/>
            </a:pPr>
            <a:r>
              <a:rPr lang="tr-TR" altLang="tr-TR" b="1" dirty="0">
                <a:solidFill>
                  <a:srgbClr val="002060"/>
                </a:solidFill>
              </a:rPr>
              <a:t>Easy to see that rhs grows faster than lhs over time </a:t>
            </a:r>
            <a:r>
              <a:rPr lang="tr-TR" altLang="tr-TR" b="1" dirty="0">
                <a:solidFill>
                  <a:srgbClr val="002060"/>
                </a:solidFill>
                <a:sym typeface="Wingdings" panose="05000000000000000000" pitchFamily="2" charset="2"/>
              </a:rPr>
              <a:t> k=1</a:t>
            </a:r>
          </a:p>
          <a:p>
            <a:pPr eaLnBrk="1" hangingPunct="1">
              <a:buFont typeface="Times New Roman" panose="02020603050405020304" pitchFamily="18" charset="0"/>
              <a:buChar char="•"/>
            </a:pPr>
            <a:r>
              <a:rPr lang="en-US" altLang="tr-TR" b="1" dirty="0">
                <a:solidFill>
                  <a:srgbClr val="002060"/>
                </a:solidFill>
                <a:sym typeface="Wingdings" panose="05000000000000000000" pitchFamily="2" charset="2"/>
              </a:rPr>
              <a:t>However when x is small 17 will still dominate  skip over some smaller values of x by using </a:t>
            </a:r>
            <a:r>
              <a:rPr lang="tr-TR" altLang="tr-TR" b="1" dirty="0">
                <a:solidFill>
                  <a:srgbClr val="002060"/>
                </a:solidFill>
              </a:rPr>
              <a:t>n</a:t>
            </a:r>
            <a:r>
              <a:rPr lang="tr-TR" altLang="tr-TR" b="1" baseline="-25000" dirty="0">
                <a:solidFill>
                  <a:srgbClr val="002060"/>
                </a:solidFill>
              </a:rPr>
              <a:t>0</a:t>
            </a:r>
            <a:r>
              <a:rPr lang="en-US" altLang="tr-TR" b="1" dirty="0">
                <a:solidFill>
                  <a:srgbClr val="002060"/>
                </a:solidFill>
                <a:sym typeface="Wingdings" panose="05000000000000000000" pitchFamily="2" charset="2"/>
              </a:rPr>
              <a:t> = 2</a:t>
            </a:r>
          </a:p>
          <a:p>
            <a:pPr eaLnBrk="1" hangingPunct="1">
              <a:buFont typeface="Times New Roman" panose="02020603050405020304" pitchFamily="18" charset="0"/>
              <a:buChar char="•"/>
            </a:pPr>
            <a:r>
              <a:rPr lang="tr-TR" altLang="tr-TR" b="1" dirty="0">
                <a:solidFill>
                  <a:srgbClr val="002060"/>
                </a:solidFill>
              </a:rPr>
              <a:t>Hence k = 1 and n</a:t>
            </a:r>
            <a:r>
              <a:rPr lang="tr-TR" altLang="tr-TR" b="1" baseline="-25000" dirty="0">
                <a:solidFill>
                  <a:srgbClr val="002060"/>
                </a:solidFill>
              </a:rPr>
              <a:t>0 </a:t>
            </a:r>
            <a:r>
              <a:rPr lang="tr-TR" altLang="tr-TR" b="1" dirty="0">
                <a:solidFill>
                  <a:srgbClr val="002060"/>
                </a:solidFill>
              </a:rPr>
              <a:t>= 2</a:t>
            </a:r>
          </a:p>
          <a:p>
            <a:pPr eaLnBrk="1" hangingPunct="1">
              <a:buFont typeface="Times New Roman" panose="02020603050405020304" pitchFamily="18" charset="0"/>
              <a:buChar char="•"/>
            </a:pPr>
            <a:endParaRPr lang="en-US" altLang="tr-TR" b="1" dirty="0">
              <a:solidFill>
                <a:srgbClr val="002060"/>
              </a:solidFill>
              <a:sym typeface="Wingdings" panose="05000000000000000000" pitchFamily="2" charset="2"/>
            </a:endParaRPr>
          </a:p>
          <a:p>
            <a:pPr eaLnBrk="1" hangingPunct="1">
              <a:buFont typeface="Times New Roman" panose="02020603050405020304" pitchFamily="18" charset="0"/>
              <a:buChar char="•"/>
            </a:pPr>
            <a:endParaRPr lang="en-US" altLang="tr-TR" b="1" dirty="0">
              <a:solidFill>
                <a:srgbClr val="00206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04754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B9AB6-723B-BE3C-AD65-DC4E75A79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Definition of the Order of an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CF80F-2D2F-D696-3252-3808AC593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700"/>
              </a:spcBef>
              <a:buClrTx/>
              <a:buFontTx/>
              <a:buNone/>
            </a:pPr>
            <a:r>
              <a:rPr lang="tr-TR" altLang="tr-TR" sz="2800" b="1" i="1" dirty="0"/>
              <a:t>Definition:</a:t>
            </a:r>
          </a:p>
          <a:p>
            <a:pPr eaLnBrk="1" hangingPunct="1">
              <a:spcBef>
                <a:spcPts val="700"/>
              </a:spcBef>
              <a:buClrTx/>
              <a:buFontTx/>
              <a:buNone/>
            </a:pPr>
            <a:r>
              <a:rPr lang="tr-TR" altLang="tr-TR" sz="2800" dirty="0"/>
              <a:t>   </a:t>
            </a:r>
            <a:r>
              <a:rPr lang="tr-TR" altLang="tr-TR" sz="2800" b="1" dirty="0"/>
              <a:t>Algorithm A is omega g(n)  – denoted as Ω(g(n)) –  if constants k and n</a:t>
            </a:r>
            <a:r>
              <a:rPr lang="tr-TR" altLang="tr-TR" sz="2800" b="1" baseline="-25000" dirty="0"/>
              <a:t>0</a:t>
            </a:r>
            <a:r>
              <a:rPr lang="tr-TR" altLang="tr-TR" sz="2800" b="1" dirty="0"/>
              <a:t> exist such that A requires more than  k*g(n)  time units to solve a problem of size  n  </a:t>
            </a:r>
            <a:r>
              <a:rPr lang="tr-TR" altLang="tr-TR" sz="2800" b="1" dirty="0">
                <a:latin typeface="Symbol" panose="05050102010706020507" pitchFamily="18" charset="2"/>
              </a:rPr>
              <a:t></a:t>
            </a:r>
            <a:r>
              <a:rPr lang="tr-TR" altLang="tr-TR" sz="2800" b="1" dirty="0"/>
              <a:t> n</a:t>
            </a:r>
            <a:r>
              <a:rPr lang="tr-TR" altLang="tr-TR" sz="2800" b="1" baseline="-25000" dirty="0"/>
              <a:t>0</a:t>
            </a:r>
            <a:r>
              <a:rPr lang="tr-TR" altLang="tr-TR" sz="2800" b="1" dirty="0"/>
              <a:t>. </a:t>
            </a:r>
            <a:r>
              <a:rPr lang="tr-TR" altLang="tr-TR" sz="2800" dirty="0">
                <a:sym typeface="Wingdings" panose="05000000000000000000" pitchFamily="2" charset="2"/>
              </a:rPr>
              <a:t> </a:t>
            </a:r>
            <a:r>
              <a:rPr lang="tr-TR" altLang="tr-TR" sz="2800" b="1" dirty="0"/>
              <a:t>f(n) ≥ k*g(n) for all n  </a:t>
            </a:r>
            <a:r>
              <a:rPr lang="tr-TR" altLang="tr-TR" sz="2800" b="1" dirty="0">
                <a:latin typeface="Symbol" panose="05050102010706020507" pitchFamily="18" charset="2"/>
              </a:rPr>
              <a:t></a:t>
            </a:r>
            <a:r>
              <a:rPr lang="tr-TR" altLang="tr-TR" sz="2800" b="1" dirty="0"/>
              <a:t> n</a:t>
            </a:r>
            <a:r>
              <a:rPr lang="tr-TR" altLang="tr-TR" sz="2800" b="1" baseline="-25000" dirty="0"/>
              <a:t>0</a:t>
            </a:r>
            <a:r>
              <a:rPr lang="tr-TR" altLang="tr-TR" sz="2800" dirty="0"/>
              <a:t> </a:t>
            </a:r>
            <a:endParaRPr lang="tr-TR" altLang="tr-TR" sz="2800" b="1" dirty="0"/>
          </a:p>
          <a:p>
            <a:pPr eaLnBrk="1" hangingPunct="1">
              <a:spcBef>
                <a:spcPts val="700"/>
              </a:spcBef>
              <a:buClrTx/>
              <a:buFontTx/>
              <a:buNone/>
            </a:pPr>
            <a:endParaRPr lang="tr-TR" altLang="tr-TR" sz="2800" b="1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15323B-2451-0A85-C5A8-FF9821FA4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CC7B3116-FBFD-AC0C-A627-5CCAE1CD49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468" y="3723481"/>
            <a:ext cx="6802664" cy="2357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8565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>
            <a:extLst>
              <a:ext uri="{FF2B5EF4-FFF2-40B4-BE49-F238E27FC236}">
                <a16:creationId xmlns:a16="http://schemas.microsoft.com/office/drawing/2014/main" id="{D2693595-8B47-E655-E47F-FFD8BA53D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6477000"/>
            <a:ext cx="34290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endParaRPr lang="tr-TR" altLang="tr-TR" sz="800"/>
          </a:p>
        </p:txBody>
      </p:sp>
      <p:sp>
        <p:nvSpPr>
          <p:cNvPr id="36867" name="Text Box 2">
            <a:extLst>
              <a:ext uri="{FF2B5EF4-FFF2-40B4-BE49-F238E27FC236}">
                <a16:creationId xmlns:a16="http://schemas.microsoft.com/office/drawing/2014/main" id="{26C24F41-354C-5FF2-ED32-1D1A9EF27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8213" y="6477000"/>
            <a:ext cx="19050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  <a:defRPr/>
            </a:pPr>
            <a:fld id="{6E4EEFB6-8DD9-4061-90F3-57A459362DE3}" type="slidenum">
              <a:rPr lang="tr-TR" altLang="tr-TR" sz="800"/>
              <a:pPr algn="r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t>23</a:t>
            </a:fld>
            <a:endParaRPr lang="tr-TR" altLang="tr-TR" sz="800"/>
          </a:p>
        </p:txBody>
      </p:sp>
      <p:pic>
        <p:nvPicPr>
          <p:cNvPr id="50182" name="Picture 1">
            <a:extLst>
              <a:ext uri="{FF2B5EF4-FFF2-40B4-BE49-F238E27FC236}">
                <a16:creationId xmlns:a16="http://schemas.microsoft.com/office/drawing/2014/main" id="{50678F78-4F60-D805-4443-D5428DEE0D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939" y="4511615"/>
            <a:ext cx="6996023" cy="2148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6FEDEB5-9A39-1431-251D-EDA356DD0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523649"/>
            <a:ext cx="10515600" cy="527050"/>
          </a:xfrm>
        </p:spPr>
        <p:txBody>
          <a:bodyPr>
            <a:normAutofit fontScale="90000"/>
          </a:bodyPr>
          <a:lstStyle/>
          <a:p>
            <a:r>
              <a:rPr lang="en-GB" dirty="0"/>
              <a:t>Definition of the Order of an Algorithm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1093720-D604-53FC-3F79-4464E4D55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70000"/>
            <a:ext cx="7424057" cy="4906963"/>
          </a:xfrm>
        </p:spPr>
        <p:txBody>
          <a:bodyPr/>
          <a:lstStyle/>
          <a:p>
            <a:pPr>
              <a:spcBef>
                <a:spcPts val="700"/>
              </a:spcBef>
              <a:buClrTx/>
            </a:pPr>
            <a:r>
              <a:rPr lang="tr-TR" altLang="tr-TR" sz="2800" b="1" i="1" dirty="0"/>
              <a:t>Definition:</a:t>
            </a:r>
            <a:r>
              <a:rPr lang="en-GB" altLang="tr-TR" sz="2800" b="1" i="1" dirty="0"/>
              <a:t> </a:t>
            </a:r>
            <a:r>
              <a:rPr lang="en-GB" dirty="0"/>
              <a:t>The function f(n) = Θ(g(n)) if and only if there exist positive constants c1, c2, n0 such that c1g(n) ≤ f(n) ≤ c2g(n), ∀n ≥ n0. Theta can be used to denote tight bounds of an algorithm. i.e., g(n) is a lower bound as well as an upper bound for f(n). </a:t>
            </a:r>
          </a:p>
          <a:p>
            <a:pPr>
              <a:spcBef>
                <a:spcPts val="700"/>
              </a:spcBef>
              <a:buClrTx/>
            </a:pPr>
            <a:r>
              <a:rPr lang="en-GB" dirty="0"/>
              <a:t>Note that f(n) = Θ(g(n)) if and only if f(n) = Ω(g(n)) and f(n) = O(g(n)). </a:t>
            </a:r>
            <a:endParaRPr lang="tr-TR" altLang="tr-TR" sz="2800" dirty="0"/>
          </a:p>
          <a:p>
            <a:pPr>
              <a:spcBef>
                <a:spcPts val="700"/>
              </a:spcBef>
              <a:buClrTx/>
            </a:pPr>
            <a:endParaRPr lang="tr-TR" altLang="tr-TR" sz="2800" b="1" dirty="0"/>
          </a:p>
          <a:p>
            <a:endParaRPr lang="en-IN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3C641-418E-186D-6405-566C84CAC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Order of an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E63E5-598B-DEC1-CC76-AAAB7C132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7315200" cy="983343"/>
          </a:xfrm>
        </p:spPr>
        <p:txBody>
          <a:bodyPr/>
          <a:lstStyle/>
          <a:p>
            <a:r>
              <a:rPr lang="tr-TR" altLang="tr-TR" dirty="0"/>
              <a:t>Show f(n) = 7n</a:t>
            </a:r>
            <a:r>
              <a:rPr lang="tr-TR" altLang="tr-TR" baseline="30000" dirty="0"/>
              <a:t>2</a:t>
            </a:r>
            <a:r>
              <a:rPr lang="tr-TR" altLang="tr-TR" dirty="0"/>
              <a:t> + 1 is 𝚹(n</a:t>
            </a:r>
            <a:r>
              <a:rPr lang="tr-TR" altLang="tr-TR" baseline="30000" dirty="0"/>
              <a:t>2</a:t>
            </a:r>
            <a:r>
              <a:rPr lang="tr-TR" altLang="tr-TR" dirty="0"/>
              <a:t>)</a:t>
            </a:r>
            <a:endParaRPr lang="tr-TR" altLang="tr-TR" b="1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B8B5F0-F4F6-41A6-5708-131E79372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52F142A1-CEB6-8E15-927F-0A5FC5483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1118" y="1873136"/>
            <a:ext cx="8580438" cy="2391001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33375" indent="-333375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eaLnBrk="1" hangingPunct="1">
              <a:buFont typeface="Times New Roman" panose="02020603050405020304" pitchFamily="18" charset="0"/>
              <a:buChar char="•"/>
            </a:pPr>
            <a:r>
              <a:rPr lang="tr-TR" altLang="tr-TR" b="1" dirty="0">
                <a:solidFill>
                  <a:srgbClr val="002060"/>
                </a:solidFill>
              </a:rPr>
              <a:t>You need to show f(n) is O(n</a:t>
            </a:r>
            <a:r>
              <a:rPr lang="tr-TR" altLang="tr-TR" b="1" baseline="30000" dirty="0">
                <a:solidFill>
                  <a:srgbClr val="002060"/>
                </a:solidFill>
              </a:rPr>
              <a:t>2</a:t>
            </a:r>
            <a:r>
              <a:rPr lang="tr-TR" altLang="tr-TR" b="1" dirty="0">
                <a:solidFill>
                  <a:srgbClr val="002060"/>
                </a:solidFill>
              </a:rPr>
              <a:t>) and f(n) is Ω(n</a:t>
            </a:r>
            <a:r>
              <a:rPr lang="tr-TR" altLang="tr-TR" b="1" baseline="30000" dirty="0">
                <a:solidFill>
                  <a:srgbClr val="002060"/>
                </a:solidFill>
              </a:rPr>
              <a:t>2</a:t>
            </a:r>
            <a:r>
              <a:rPr lang="tr-TR" altLang="tr-TR" b="1" dirty="0">
                <a:solidFill>
                  <a:srgbClr val="002060"/>
                </a:solidFill>
              </a:rPr>
              <a:t>)</a:t>
            </a:r>
          </a:p>
          <a:p>
            <a:pPr eaLnBrk="1" hangingPunct="1">
              <a:buFont typeface="Times New Roman" panose="02020603050405020304" pitchFamily="18" charset="0"/>
              <a:buChar char="•"/>
            </a:pPr>
            <a:r>
              <a:rPr lang="tr-TR" altLang="tr-TR" b="1" dirty="0">
                <a:solidFill>
                  <a:srgbClr val="002060"/>
                </a:solidFill>
              </a:rPr>
              <a:t> f(n) is O(n</a:t>
            </a:r>
            <a:r>
              <a:rPr lang="tr-TR" altLang="tr-TR" b="1" baseline="30000" dirty="0">
                <a:solidFill>
                  <a:srgbClr val="002060"/>
                </a:solidFill>
              </a:rPr>
              <a:t>2</a:t>
            </a:r>
            <a:r>
              <a:rPr lang="tr-TR" altLang="tr-TR" b="1" dirty="0">
                <a:solidFill>
                  <a:srgbClr val="002060"/>
                </a:solidFill>
              </a:rPr>
              <a:t>) because 7n</a:t>
            </a:r>
            <a:r>
              <a:rPr lang="tr-TR" altLang="tr-TR" b="1" baseline="30000" dirty="0">
                <a:solidFill>
                  <a:srgbClr val="002060"/>
                </a:solidFill>
              </a:rPr>
              <a:t>2</a:t>
            </a:r>
            <a:r>
              <a:rPr lang="tr-TR" altLang="tr-TR" b="1" dirty="0">
                <a:solidFill>
                  <a:srgbClr val="002060"/>
                </a:solidFill>
              </a:rPr>
              <a:t> + 1 ≤ 7n</a:t>
            </a:r>
            <a:r>
              <a:rPr lang="tr-TR" altLang="tr-TR" b="1" baseline="30000" dirty="0">
                <a:solidFill>
                  <a:srgbClr val="002060"/>
                </a:solidFill>
              </a:rPr>
              <a:t>2</a:t>
            </a:r>
            <a:r>
              <a:rPr lang="tr-TR" altLang="tr-TR" b="1" dirty="0">
                <a:solidFill>
                  <a:srgbClr val="002060"/>
                </a:solidFill>
              </a:rPr>
              <a:t> + n</a:t>
            </a:r>
            <a:r>
              <a:rPr lang="tr-TR" altLang="tr-TR" b="1" baseline="30000" dirty="0">
                <a:solidFill>
                  <a:srgbClr val="002060"/>
                </a:solidFill>
              </a:rPr>
              <a:t>2 </a:t>
            </a:r>
            <a:r>
              <a:rPr lang="tr-TR" altLang="tr-TR" b="1" dirty="0">
                <a:solidFill>
                  <a:srgbClr val="002060"/>
                </a:solidFill>
              </a:rPr>
              <a:t>∀n ≥ 1 </a:t>
            </a:r>
            <a:r>
              <a:rPr lang="tr-TR" altLang="tr-TR" b="1" dirty="0">
                <a:solidFill>
                  <a:srgbClr val="002060"/>
                </a:solidFill>
                <a:sym typeface="Wingdings" panose="05000000000000000000" pitchFamily="2" charset="2"/>
              </a:rPr>
              <a:t> k</a:t>
            </a:r>
            <a:r>
              <a:rPr lang="en-GB" altLang="tr-TR" b="1" baseline="-25000" dirty="0">
                <a:solidFill>
                  <a:srgbClr val="002060"/>
                </a:solidFill>
                <a:sym typeface="Wingdings" panose="05000000000000000000" pitchFamily="2" charset="2"/>
              </a:rPr>
              <a:t>2</a:t>
            </a:r>
            <a:r>
              <a:rPr lang="tr-TR" altLang="tr-TR" b="1" dirty="0">
                <a:solidFill>
                  <a:srgbClr val="002060"/>
                </a:solidFill>
                <a:sym typeface="Wingdings" panose="05000000000000000000" pitchFamily="2" charset="2"/>
              </a:rPr>
              <a:t> = 8 n</a:t>
            </a:r>
            <a:r>
              <a:rPr lang="tr-TR" altLang="tr-TR" b="1" baseline="-25000" dirty="0">
                <a:solidFill>
                  <a:srgbClr val="002060"/>
                </a:solidFill>
                <a:sym typeface="Wingdings" panose="05000000000000000000" pitchFamily="2" charset="2"/>
              </a:rPr>
              <a:t>0</a:t>
            </a:r>
            <a:r>
              <a:rPr lang="tr-TR" altLang="tr-TR" b="1" dirty="0">
                <a:solidFill>
                  <a:srgbClr val="002060"/>
                </a:solidFill>
                <a:sym typeface="Wingdings" panose="05000000000000000000" pitchFamily="2" charset="2"/>
              </a:rPr>
              <a:t> = 1</a:t>
            </a:r>
          </a:p>
          <a:p>
            <a:pPr eaLnBrk="1" hangingPunct="1">
              <a:buFont typeface="Times New Roman" panose="02020603050405020304" pitchFamily="18" charset="0"/>
              <a:buChar char="•"/>
            </a:pPr>
            <a:r>
              <a:rPr lang="tr-TR" altLang="tr-TR" b="1" dirty="0">
                <a:solidFill>
                  <a:srgbClr val="002060"/>
                </a:solidFill>
              </a:rPr>
              <a:t> f(n) is Ω (n</a:t>
            </a:r>
            <a:r>
              <a:rPr lang="tr-TR" altLang="tr-TR" b="1" baseline="30000" dirty="0">
                <a:solidFill>
                  <a:srgbClr val="002060"/>
                </a:solidFill>
              </a:rPr>
              <a:t>2</a:t>
            </a:r>
            <a:r>
              <a:rPr lang="tr-TR" altLang="tr-TR" b="1" dirty="0">
                <a:solidFill>
                  <a:srgbClr val="002060"/>
                </a:solidFill>
              </a:rPr>
              <a:t>) because 7n</a:t>
            </a:r>
            <a:r>
              <a:rPr lang="tr-TR" altLang="tr-TR" b="1" baseline="30000" dirty="0">
                <a:solidFill>
                  <a:srgbClr val="002060"/>
                </a:solidFill>
              </a:rPr>
              <a:t>2</a:t>
            </a:r>
            <a:r>
              <a:rPr lang="tr-TR" altLang="tr-TR" b="1" dirty="0">
                <a:solidFill>
                  <a:srgbClr val="002060"/>
                </a:solidFill>
              </a:rPr>
              <a:t> + 1 ≥ 7n</a:t>
            </a:r>
            <a:r>
              <a:rPr lang="tr-TR" altLang="tr-TR" b="1" baseline="30000" dirty="0">
                <a:solidFill>
                  <a:srgbClr val="002060"/>
                </a:solidFill>
              </a:rPr>
              <a:t>2</a:t>
            </a:r>
            <a:r>
              <a:rPr lang="tr-TR" altLang="tr-TR" b="1" dirty="0">
                <a:solidFill>
                  <a:srgbClr val="002060"/>
                </a:solidFill>
              </a:rPr>
              <a:t> </a:t>
            </a:r>
            <a:r>
              <a:rPr lang="tr-TR" altLang="tr-TR" b="1" baseline="30000" dirty="0">
                <a:solidFill>
                  <a:srgbClr val="002060"/>
                </a:solidFill>
              </a:rPr>
              <a:t> </a:t>
            </a:r>
            <a:r>
              <a:rPr lang="tr-TR" altLang="tr-TR" b="1" dirty="0">
                <a:solidFill>
                  <a:srgbClr val="002060"/>
                </a:solidFill>
              </a:rPr>
              <a:t>∀n ≥ 0 </a:t>
            </a:r>
            <a:r>
              <a:rPr lang="tr-TR" altLang="tr-TR" b="1" dirty="0">
                <a:solidFill>
                  <a:srgbClr val="002060"/>
                </a:solidFill>
                <a:sym typeface="Wingdings" panose="05000000000000000000" pitchFamily="2" charset="2"/>
              </a:rPr>
              <a:t> k</a:t>
            </a:r>
            <a:r>
              <a:rPr lang="en-GB" altLang="tr-TR" b="1" baseline="-25000" dirty="0">
                <a:solidFill>
                  <a:srgbClr val="002060"/>
                </a:solidFill>
                <a:sym typeface="Wingdings" panose="05000000000000000000" pitchFamily="2" charset="2"/>
              </a:rPr>
              <a:t>1</a:t>
            </a:r>
            <a:r>
              <a:rPr lang="tr-TR" altLang="tr-TR" b="1" dirty="0">
                <a:solidFill>
                  <a:srgbClr val="002060"/>
                </a:solidFill>
                <a:sym typeface="Wingdings" panose="05000000000000000000" pitchFamily="2" charset="2"/>
              </a:rPr>
              <a:t> = 7 n</a:t>
            </a:r>
            <a:r>
              <a:rPr lang="tr-TR" altLang="tr-TR" b="1" baseline="-25000" dirty="0">
                <a:solidFill>
                  <a:srgbClr val="002060"/>
                </a:solidFill>
                <a:sym typeface="Wingdings" panose="05000000000000000000" pitchFamily="2" charset="2"/>
              </a:rPr>
              <a:t>0</a:t>
            </a:r>
            <a:r>
              <a:rPr lang="tr-TR" altLang="tr-TR" b="1" dirty="0">
                <a:solidFill>
                  <a:srgbClr val="002060"/>
                </a:solidFill>
                <a:sym typeface="Wingdings" panose="05000000000000000000" pitchFamily="2" charset="2"/>
              </a:rPr>
              <a:t> = 0</a:t>
            </a:r>
          </a:p>
          <a:p>
            <a:pPr eaLnBrk="1" hangingPunct="1">
              <a:buFont typeface="Times New Roman" panose="02020603050405020304" pitchFamily="18" charset="0"/>
              <a:buChar char="•"/>
            </a:pPr>
            <a:r>
              <a:rPr lang="tr-TR" altLang="tr-TR" b="1" dirty="0">
                <a:solidFill>
                  <a:srgbClr val="002060"/>
                </a:solidFill>
                <a:sym typeface="Wingdings" panose="05000000000000000000" pitchFamily="2" charset="2"/>
              </a:rPr>
              <a:t>Pick the largest n</a:t>
            </a:r>
            <a:r>
              <a:rPr lang="tr-TR" altLang="tr-TR" b="1" baseline="-25000" dirty="0">
                <a:solidFill>
                  <a:srgbClr val="002060"/>
                </a:solidFill>
                <a:sym typeface="Wingdings" panose="05000000000000000000" pitchFamily="2" charset="2"/>
              </a:rPr>
              <a:t>0 </a:t>
            </a:r>
            <a:r>
              <a:rPr lang="tr-TR" altLang="tr-TR" b="1" dirty="0">
                <a:solidFill>
                  <a:srgbClr val="002060"/>
                </a:solidFill>
                <a:sym typeface="Wingdings" panose="05000000000000000000" pitchFamily="2" charset="2"/>
              </a:rPr>
              <a:t>to satisfy both conditions naturally  k</a:t>
            </a:r>
            <a:r>
              <a:rPr lang="tr-TR" altLang="tr-TR" b="1" baseline="-25000" dirty="0">
                <a:solidFill>
                  <a:srgbClr val="002060"/>
                </a:solidFill>
                <a:sym typeface="Wingdings" panose="05000000000000000000" pitchFamily="2" charset="2"/>
              </a:rPr>
              <a:t>1</a:t>
            </a:r>
            <a:r>
              <a:rPr lang="tr-TR" altLang="tr-TR" b="1" dirty="0">
                <a:solidFill>
                  <a:srgbClr val="002060"/>
                </a:solidFill>
                <a:sym typeface="Wingdings" panose="05000000000000000000" pitchFamily="2" charset="2"/>
              </a:rPr>
              <a:t> = 8, k</a:t>
            </a:r>
            <a:r>
              <a:rPr lang="tr-TR" altLang="tr-TR" b="1" baseline="-25000" dirty="0">
                <a:solidFill>
                  <a:srgbClr val="002060"/>
                </a:solidFill>
                <a:sym typeface="Wingdings" panose="05000000000000000000" pitchFamily="2" charset="2"/>
              </a:rPr>
              <a:t>2</a:t>
            </a:r>
            <a:r>
              <a:rPr lang="tr-TR" altLang="tr-TR" b="1" dirty="0">
                <a:solidFill>
                  <a:srgbClr val="002060"/>
                </a:solidFill>
                <a:sym typeface="Wingdings" panose="05000000000000000000" pitchFamily="2" charset="2"/>
              </a:rPr>
              <a:t> = 7, n</a:t>
            </a:r>
            <a:r>
              <a:rPr lang="tr-TR" altLang="tr-TR" b="1" baseline="-25000" dirty="0">
                <a:solidFill>
                  <a:srgbClr val="002060"/>
                </a:solidFill>
                <a:sym typeface="Wingdings" panose="05000000000000000000" pitchFamily="2" charset="2"/>
              </a:rPr>
              <a:t>0</a:t>
            </a:r>
            <a:r>
              <a:rPr lang="tr-TR" altLang="tr-TR" b="1" dirty="0">
                <a:solidFill>
                  <a:srgbClr val="002060"/>
                </a:solidFill>
                <a:sym typeface="Wingdings" panose="05000000000000000000" pitchFamily="2" charset="2"/>
              </a:rPr>
              <a:t> = 1</a:t>
            </a:r>
          </a:p>
          <a:p>
            <a:pPr eaLnBrk="1" hangingPunct="1">
              <a:buFont typeface="Times New Roman" panose="02020603050405020304" pitchFamily="18" charset="0"/>
              <a:buChar char="•"/>
            </a:pPr>
            <a:endParaRPr lang="tr-TR" altLang="tr-TR" b="1" dirty="0">
              <a:solidFill>
                <a:srgbClr val="002060"/>
              </a:solidFill>
            </a:endParaRPr>
          </a:p>
          <a:p>
            <a:pPr eaLnBrk="1" hangingPunct="1">
              <a:buFont typeface="Times New Roman" panose="02020603050405020304" pitchFamily="18" charset="0"/>
              <a:buChar char="•"/>
            </a:pPr>
            <a:endParaRPr lang="tr-TR" altLang="tr-TR" b="1" dirty="0">
              <a:solidFill>
                <a:srgbClr val="00206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306E4A-C504-0DAF-8CB0-35071622EB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653" y="4112474"/>
            <a:ext cx="6619890" cy="22946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109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1">
            <a:extLst>
              <a:ext uri="{FF2B5EF4-FFF2-40B4-BE49-F238E27FC236}">
                <a16:creationId xmlns:a16="http://schemas.microsoft.com/office/drawing/2014/main" id="{A54A7FDF-4BD2-307F-6958-1CEABA3C5D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6477000"/>
            <a:ext cx="34290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endParaRPr lang="tr-TR" altLang="tr-TR" sz="800"/>
          </a:p>
        </p:txBody>
      </p:sp>
      <p:sp>
        <p:nvSpPr>
          <p:cNvPr id="45059" name="Text Box 2">
            <a:extLst>
              <a:ext uri="{FF2B5EF4-FFF2-40B4-BE49-F238E27FC236}">
                <a16:creationId xmlns:a16="http://schemas.microsoft.com/office/drawing/2014/main" id="{36428C0D-FE9E-8E74-EEFC-6F77F3B05B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8213" y="6477000"/>
            <a:ext cx="19050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  <a:defRPr/>
            </a:pPr>
            <a:fld id="{5DF20222-6034-48A7-ADB9-C46EE06C4DEB}" type="slidenum">
              <a:rPr lang="tr-TR" altLang="tr-TR" sz="800"/>
              <a:pPr algn="r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t>25</a:t>
            </a:fld>
            <a:endParaRPr lang="tr-TR" altLang="tr-TR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244F9D-BC35-F669-E51F-CB3B7808D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Growth-Rate Functions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8BEC898D-9EF3-CE84-B8BA-4218FC7319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273630"/>
            <a:ext cx="8704263" cy="5030334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33375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16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  <a:defRPr/>
            </a:pPr>
            <a:r>
              <a:rPr lang="tr-TR" altLang="tr-TR" sz="1800" b="1" dirty="0">
                <a:solidFill>
                  <a:srgbClr val="002060"/>
                </a:solidFill>
              </a:rPr>
              <a:t>O(1)          Time requirement is constant, and it is independent of the problem’s size.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defRPr/>
            </a:pPr>
            <a:r>
              <a:rPr lang="tr-TR" altLang="tr-TR" sz="1800" b="1" dirty="0">
                <a:solidFill>
                  <a:srgbClr val="002060"/>
                </a:solidFill>
              </a:rPr>
              <a:t>O(log</a:t>
            </a:r>
            <a:r>
              <a:rPr lang="tr-TR" altLang="tr-TR" sz="1800" b="1" baseline="-25000" dirty="0">
                <a:solidFill>
                  <a:srgbClr val="002060"/>
                </a:solidFill>
              </a:rPr>
              <a:t>2</a:t>
            </a:r>
            <a:r>
              <a:rPr lang="tr-TR" altLang="tr-TR" sz="1800" b="1" dirty="0">
                <a:solidFill>
                  <a:srgbClr val="002060"/>
                </a:solidFill>
              </a:rPr>
              <a:t>n)</a:t>
            </a:r>
            <a:r>
              <a:rPr lang="en-GB" altLang="tr-TR" sz="1800" b="1" dirty="0">
                <a:solidFill>
                  <a:srgbClr val="002060"/>
                </a:solidFill>
              </a:rPr>
              <a:t>    </a:t>
            </a:r>
            <a:r>
              <a:rPr lang="tr-TR" altLang="tr-TR" sz="1800" b="1" dirty="0">
                <a:solidFill>
                  <a:srgbClr val="002060"/>
                </a:solidFill>
              </a:rPr>
              <a:t>Time requirement for a logarithmic algorithm increases increases slowly 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defRPr/>
            </a:pPr>
            <a:r>
              <a:rPr lang="tr-TR" altLang="tr-TR" sz="1800" b="1" dirty="0">
                <a:solidFill>
                  <a:srgbClr val="002060"/>
                </a:solidFill>
              </a:rPr>
              <a:t>		     as the problem size increases.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defRPr/>
            </a:pPr>
            <a:r>
              <a:rPr lang="tr-TR" altLang="tr-TR" sz="1800" b="1" dirty="0">
                <a:solidFill>
                  <a:srgbClr val="002060"/>
                </a:solidFill>
              </a:rPr>
              <a:t>O(n)	     Time requirement for a linear algorithm increases directly with the size 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defRPr/>
            </a:pPr>
            <a:r>
              <a:rPr lang="tr-TR" altLang="tr-TR" sz="1800" b="1" dirty="0">
                <a:solidFill>
                  <a:srgbClr val="002060"/>
                </a:solidFill>
              </a:rPr>
              <a:t>		     of the problem.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defRPr/>
            </a:pPr>
            <a:r>
              <a:rPr lang="tr-TR" altLang="tr-TR" sz="1800" b="1" dirty="0">
                <a:solidFill>
                  <a:srgbClr val="002060"/>
                </a:solidFill>
              </a:rPr>
              <a:t>O(n*log</a:t>
            </a:r>
            <a:r>
              <a:rPr lang="tr-TR" altLang="tr-TR" sz="1800" b="1" baseline="-25000" dirty="0">
                <a:solidFill>
                  <a:srgbClr val="002060"/>
                </a:solidFill>
              </a:rPr>
              <a:t>2</a:t>
            </a:r>
            <a:r>
              <a:rPr lang="tr-TR" altLang="tr-TR" sz="1800" b="1" dirty="0">
                <a:solidFill>
                  <a:srgbClr val="002060"/>
                </a:solidFill>
              </a:rPr>
              <a:t>n) Time requirement for a n*log</a:t>
            </a:r>
            <a:r>
              <a:rPr lang="tr-TR" altLang="tr-TR" sz="1800" b="1" baseline="-25000" dirty="0">
                <a:solidFill>
                  <a:srgbClr val="002060"/>
                </a:solidFill>
              </a:rPr>
              <a:t>2</a:t>
            </a:r>
            <a:r>
              <a:rPr lang="tr-TR" altLang="tr-TR" sz="1800" b="1" dirty="0">
                <a:solidFill>
                  <a:srgbClr val="002060"/>
                </a:solidFill>
              </a:rPr>
              <a:t>n algorithm increases more rapidly than 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defRPr/>
            </a:pPr>
            <a:r>
              <a:rPr lang="tr-TR" altLang="tr-TR" sz="1800" b="1" dirty="0">
                <a:solidFill>
                  <a:srgbClr val="002060"/>
                </a:solidFill>
              </a:rPr>
              <a:t>		     a linear algorithm.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defRPr/>
            </a:pPr>
            <a:r>
              <a:rPr lang="tr-TR" altLang="tr-TR" sz="1800" b="1" dirty="0">
                <a:solidFill>
                  <a:srgbClr val="002060"/>
                </a:solidFill>
              </a:rPr>
              <a:t>O(n</a:t>
            </a:r>
            <a:r>
              <a:rPr lang="tr-TR" altLang="tr-TR" sz="1800" b="1" baseline="30000" dirty="0">
                <a:solidFill>
                  <a:srgbClr val="002060"/>
                </a:solidFill>
              </a:rPr>
              <a:t>2</a:t>
            </a:r>
            <a:r>
              <a:rPr lang="tr-TR" altLang="tr-TR" sz="1800" b="1" dirty="0">
                <a:solidFill>
                  <a:srgbClr val="002060"/>
                </a:solidFill>
              </a:rPr>
              <a:t>) 	     Time requirement for a quadratic algorithm increases rapidly with the 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defRPr/>
            </a:pPr>
            <a:r>
              <a:rPr lang="tr-TR" altLang="tr-TR" sz="1800" b="1" dirty="0">
                <a:solidFill>
                  <a:srgbClr val="002060"/>
                </a:solidFill>
              </a:rPr>
              <a:t>		     size of the problem.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defRPr/>
            </a:pPr>
            <a:r>
              <a:rPr lang="tr-TR" altLang="tr-TR" sz="1800" b="1" dirty="0">
                <a:solidFill>
                  <a:srgbClr val="002060"/>
                </a:solidFill>
              </a:rPr>
              <a:t>O(n</a:t>
            </a:r>
            <a:r>
              <a:rPr lang="tr-TR" altLang="tr-TR" sz="1800" b="1" baseline="30000" dirty="0">
                <a:solidFill>
                  <a:srgbClr val="002060"/>
                </a:solidFill>
              </a:rPr>
              <a:t>3</a:t>
            </a:r>
            <a:r>
              <a:rPr lang="tr-TR" altLang="tr-TR" sz="1800" b="1" dirty="0">
                <a:solidFill>
                  <a:srgbClr val="002060"/>
                </a:solidFill>
              </a:rPr>
              <a:t>) 	     Time requirement for a cubic algorithm increases more rapidly with the 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defRPr/>
            </a:pPr>
            <a:r>
              <a:rPr lang="tr-TR" altLang="tr-TR" sz="1800" b="1" dirty="0">
                <a:solidFill>
                  <a:srgbClr val="002060"/>
                </a:solidFill>
              </a:rPr>
              <a:t>		     size of the problem than the time requirement for a quadratic algorithm.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defRPr/>
            </a:pPr>
            <a:r>
              <a:rPr lang="tr-TR" altLang="tr-TR" sz="1800" b="1" dirty="0">
                <a:solidFill>
                  <a:srgbClr val="002060"/>
                </a:solidFill>
              </a:rPr>
              <a:t>O(2</a:t>
            </a:r>
            <a:r>
              <a:rPr lang="tr-TR" altLang="tr-TR" sz="1800" b="1" baseline="30000" dirty="0">
                <a:solidFill>
                  <a:srgbClr val="002060"/>
                </a:solidFill>
              </a:rPr>
              <a:t>n</a:t>
            </a:r>
            <a:r>
              <a:rPr lang="tr-TR" altLang="tr-TR" sz="1800" b="1" dirty="0">
                <a:solidFill>
                  <a:srgbClr val="002060"/>
                </a:solidFill>
              </a:rPr>
              <a:t>)	     As the size of the problem increases, the time requirement for an 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defRPr/>
            </a:pPr>
            <a:r>
              <a:rPr lang="tr-TR" altLang="tr-TR" sz="1800" b="1" dirty="0">
                <a:solidFill>
                  <a:srgbClr val="002060"/>
                </a:solidFill>
              </a:rPr>
              <a:t>		     exponential algorithm increases too rapidly to be practical.</a:t>
            </a:r>
          </a:p>
          <a:p>
            <a:pPr eaLnBrk="1" hangingPunct="1">
              <a:spcBef>
                <a:spcPts val="450"/>
              </a:spcBef>
              <a:buClrTx/>
              <a:buFontTx/>
              <a:buNone/>
              <a:defRPr/>
            </a:pPr>
            <a:endParaRPr lang="tr-TR" altLang="tr-TR" sz="18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83AD5-3DBE-FEB8-18E1-7F050A460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Properties of Growth-Rate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B725E-CACA-BBAC-190C-C51B118E9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Times New Roman" panose="02020603050405020304" pitchFamily="18" charset="0"/>
              <a:buAutoNum type="arabicPeriod"/>
              <a:defRPr/>
            </a:pPr>
            <a:r>
              <a:rPr lang="tr-TR" altLang="tr-TR" i="1" dirty="0"/>
              <a:t>We can ignore low-order terms in an algorithm’s growth-rate function.</a:t>
            </a:r>
          </a:p>
          <a:p>
            <a:pPr lvl="1" eaLnBrk="1" hangingPunct="1">
              <a:buFont typeface="Times New Roman" panose="02020603050405020304" pitchFamily="18" charset="0"/>
              <a:buChar char="–"/>
              <a:defRPr/>
            </a:pPr>
            <a:r>
              <a:rPr lang="tr-TR" altLang="tr-TR" sz="1800" dirty="0"/>
              <a:t>If an algorithm is O(n</a:t>
            </a:r>
            <a:r>
              <a:rPr lang="tr-TR" altLang="tr-TR" sz="1800" baseline="30000" dirty="0"/>
              <a:t>3</a:t>
            </a:r>
            <a:r>
              <a:rPr lang="tr-TR" altLang="tr-TR" sz="1800" dirty="0"/>
              <a:t>+4n</a:t>
            </a:r>
            <a:r>
              <a:rPr lang="tr-TR" altLang="tr-TR" sz="1800" baseline="30000" dirty="0"/>
              <a:t>2</a:t>
            </a:r>
            <a:r>
              <a:rPr lang="tr-TR" altLang="tr-TR" sz="1800" dirty="0"/>
              <a:t>+3n), it is also O(n</a:t>
            </a:r>
            <a:r>
              <a:rPr lang="tr-TR" altLang="tr-TR" sz="1800" baseline="30000" dirty="0"/>
              <a:t>3</a:t>
            </a:r>
            <a:r>
              <a:rPr lang="tr-TR" altLang="tr-TR" sz="1800" dirty="0"/>
              <a:t>).</a:t>
            </a:r>
          </a:p>
          <a:p>
            <a:pPr lvl="1" eaLnBrk="1" hangingPunct="1">
              <a:buFont typeface="Times New Roman" panose="02020603050405020304" pitchFamily="18" charset="0"/>
              <a:buChar char="–"/>
              <a:defRPr/>
            </a:pPr>
            <a:r>
              <a:rPr lang="tr-TR" altLang="tr-TR" sz="1800" dirty="0"/>
              <a:t>We only use the higher-order term as algorithm’s growth-rate function.</a:t>
            </a:r>
          </a:p>
          <a:p>
            <a:pPr eaLnBrk="1" hangingPunct="1">
              <a:buFont typeface="Times New Roman" panose="02020603050405020304" pitchFamily="18" charset="0"/>
              <a:buAutoNum type="arabicPeriod"/>
              <a:defRPr/>
            </a:pPr>
            <a:r>
              <a:rPr lang="tr-TR" altLang="tr-TR" i="1" dirty="0"/>
              <a:t>We can ignore a multiplicative constant in the higher-order term of an algorithm’s growth-rate function.</a:t>
            </a:r>
          </a:p>
          <a:p>
            <a:pPr lvl="1" eaLnBrk="1" hangingPunct="1">
              <a:buFont typeface="Times New Roman" panose="02020603050405020304" pitchFamily="18" charset="0"/>
              <a:buChar char="–"/>
              <a:defRPr/>
            </a:pPr>
            <a:r>
              <a:rPr lang="tr-TR" altLang="tr-TR" sz="1800" dirty="0"/>
              <a:t>If an algorithm is O(5n</a:t>
            </a:r>
            <a:r>
              <a:rPr lang="tr-TR" altLang="tr-TR" sz="1800" baseline="30000" dirty="0"/>
              <a:t>3</a:t>
            </a:r>
            <a:r>
              <a:rPr lang="tr-TR" altLang="tr-TR" sz="1800" dirty="0"/>
              <a:t>), it is also O(n</a:t>
            </a:r>
            <a:r>
              <a:rPr lang="tr-TR" altLang="tr-TR" sz="1800" baseline="30000" dirty="0"/>
              <a:t>3</a:t>
            </a:r>
            <a:r>
              <a:rPr lang="tr-TR" altLang="tr-TR" sz="1800" dirty="0"/>
              <a:t>).</a:t>
            </a:r>
          </a:p>
          <a:p>
            <a:pPr eaLnBrk="1" hangingPunct="1">
              <a:buFont typeface="Times New Roman" panose="02020603050405020304" pitchFamily="18" charset="0"/>
              <a:buAutoNum type="arabicPeriod"/>
              <a:defRPr/>
            </a:pPr>
            <a:r>
              <a:rPr lang="tr-TR" altLang="tr-TR" i="1" dirty="0"/>
              <a:t>O(f(n)) + O(g(n)) = O(f(n)+g(n))</a:t>
            </a:r>
          </a:p>
          <a:p>
            <a:pPr lvl="1" eaLnBrk="1" hangingPunct="1">
              <a:buFont typeface="Times New Roman" panose="02020603050405020304" pitchFamily="18" charset="0"/>
              <a:buChar char="–"/>
              <a:defRPr/>
            </a:pPr>
            <a:r>
              <a:rPr lang="tr-TR" altLang="tr-TR" sz="1800" dirty="0"/>
              <a:t>We can combine growth-rate functions.</a:t>
            </a:r>
          </a:p>
          <a:p>
            <a:pPr lvl="1" eaLnBrk="1" hangingPunct="1">
              <a:buFont typeface="Times New Roman" panose="02020603050405020304" pitchFamily="18" charset="0"/>
              <a:buChar char="–"/>
              <a:defRPr/>
            </a:pPr>
            <a:r>
              <a:rPr lang="tr-TR" altLang="tr-TR" sz="1800" dirty="0"/>
              <a:t>If an algorithm is O(n</a:t>
            </a:r>
            <a:r>
              <a:rPr lang="tr-TR" altLang="tr-TR" sz="1800" baseline="30000" dirty="0"/>
              <a:t>3</a:t>
            </a:r>
            <a:r>
              <a:rPr lang="tr-TR" altLang="tr-TR" sz="1800" dirty="0"/>
              <a:t>) + O(4n), it is also O(n</a:t>
            </a:r>
            <a:r>
              <a:rPr lang="tr-TR" altLang="tr-TR" sz="1800" baseline="30000" dirty="0"/>
              <a:t>3 </a:t>
            </a:r>
            <a:r>
              <a:rPr lang="tr-TR" altLang="tr-TR" sz="1800" dirty="0"/>
              <a:t>+4n</a:t>
            </a:r>
            <a:r>
              <a:rPr lang="tr-TR" altLang="tr-TR" sz="1800" baseline="30000" dirty="0"/>
              <a:t>2</a:t>
            </a:r>
            <a:r>
              <a:rPr lang="tr-TR" altLang="tr-TR" sz="1800" dirty="0"/>
              <a:t>) </a:t>
            </a:r>
            <a:r>
              <a:rPr lang="tr-TR" altLang="tr-TR" sz="1800" dirty="0">
                <a:latin typeface="Wingdings" pitchFamily="2" charset="2"/>
              </a:rPr>
              <a:t></a:t>
            </a:r>
            <a:r>
              <a:rPr lang="tr-TR" altLang="tr-TR" sz="1800" dirty="0"/>
              <a:t> So, it is O(n</a:t>
            </a:r>
            <a:r>
              <a:rPr lang="tr-TR" altLang="tr-TR" sz="1800" baseline="30000" dirty="0"/>
              <a:t>3</a:t>
            </a:r>
            <a:r>
              <a:rPr lang="tr-TR" altLang="tr-TR" sz="1800" dirty="0"/>
              <a:t>).</a:t>
            </a:r>
          </a:p>
          <a:p>
            <a:pPr lvl="1" eaLnBrk="1" hangingPunct="1">
              <a:buFont typeface="Times New Roman" panose="02020603050405020304" pitchFamily="18" charset="0"/>
              <a:buChar char="–"/>
              <a:defRPr/>
            </a:pPr>
            <a:r>
              <a:rPr lang="tr-TR" altLang="tr-TR" sz="1800" dirty="0"/>
              <a:t>Similar rules hold for multiplication.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62C5B-525A-0D35-9D29-FA18B6C15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621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ext Box 1">
            <a:extLst>
              <a:ext uri="{FF2B5EF4-FFF2-40B4-BE49-F238E27FC236}">
                <a16:creationId xmlns:a16="http://schemas.microsoft.com/office/drawing/2014/main" id="{F163860A-DD90-DF4F-3789-20F81FE2BA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6477000"/>
            <a:ext cx="34290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endParaRPr lang="tr-TR" altLang="tr-TR" sz="800"/>
          </a:p>
        </p:txBody>
      </p:sp>
      <p:sp>
        <p:nvSpPr>
          <p:cNvPr id="53251" name="Text Box 2">
            <a:extLst>
              <a:ext uri="{FF2B5EF4-FFF2-40B4-BE49-F238E27FC236}">
                <a16:creationId xmlns:a16="http://schemas.microsoft.com/office/drawing/2014/main" id="{B39C7B34-3A58-834F-74A2-997626DE30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8213" y="6477000"/>
            <a:ext cx="19050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  <a:defRPr/>
            </a:pPr>
            <a:fld id="{65D8CFEB-4BC6-4BB1-AACE-71350C49296D}" type="slidenum">
              <a:rPr lang="tr-TR" altLang="tr-TR" sz="800"/>
              <a:pPr algn="r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t>27</a:t>
            </a:fld>
            <a:endParaRPr lang="tr-TR" altLang="tr-TR" sz="800"/>
          </a:p>
        </p:txBody>
      </p:sp>
      <p:sp>
        <p:nvSpPr>
          <p:cNvPr id="53253" name="Text Box 4">
            <a:extLst>
              <a:ext uri="{FF2B5EF4-FFF2-40B4-BE49-F238E27FC236}">
                <a16:creationId xmlns:a16="http://schemas.microsoft.com/office/drawing/2014/main" id="{E4BC31DC-8F15-F829-C6A7-AEE603A18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247775"/>
            <a:ext cx="8580438" cy="5610225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33375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050463" algn="l"/>
                <a:tab pos="10507663" algn="l"/>
                <a:tab pos="10509250" algn="l"/>
                <a:tab pos="10510838" algn="l"/>
                <a:tab pos="10512425" algn="l"/>
                <a:tab pos="105140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050463" algn="l"/>
                <a:tab pos="10507663" algn="l"/>
                <a:tab pos="10509250" algn="l"/>
                <a:tab pos="10510838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050463" algn="l"/>
                <a:tab pos="10507663" algn="l"/>
                <a:tab pos="10509250" algn="l"/>
                <a:tab pos="10510838" algn="l"/>
                <a:tab pos="10512425" algn="l"/>
                <a:tab pos="10514013" algn="l"/>
              </a:tabLst>
              <a:defRPr sz="16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050463" algn="l"/>
                <a:tab pos="10507663" algn="l"/>
                <a:tab pos="10509250" algn="l"/>
                <a:tab pos="10510838" algn="l"/>
                <a:tab pos="10512425" algn="l"/>
                <a:tab pos="1051401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050463" algn="l"/>
                <a:tab pos="10507663" algn="l"/>
                <a:tab pos="10509250" algn="l"/>
                <a:tab pos="10510838" algn="l"/>
                <a:tab pos="10512425" algn="l"/>
                <a:tab pos="105140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050463" algn="l"/>
                <a:tab pos="10507663" algn="l"/>
                <a:tab pos="10509250" algn="l"/>
                <a:tab pos="10510838" algn="l"/>
                <a:tab pos="10512425" algn="l"/>
                <a:tab pos="105140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050463" algn="l"/>
                <a:tab pos="10507663" algn="l"/>
                <a:tab pos="10509250" algn="l"/>
                <a:tab pos="10510838" algn="l"/>
                <a:tab pos="10512425" algn="l"/>
                <a:tab pos="105140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050463" algn="l"/>
                <a:tab pos="10507663" algn="l"/>
                <a:tab pos="10509250" algn="l"/>
                <a:tab pos="10510838" algn="l"/>
                <a:tab pos="10512425" algn="l"/>
                <a:tab pos="105140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050463" algn="l"/>
                <a:tab pos="10507663" algn="l"/>
                <a:tab pos="10509250" algn="l"/>
                <a:tab pos="10510838" algn="l"/>
                <a:tab pos="10512425" algn="l"/>
                <a:tab pos="105140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90000"/>
              </a:lnSpc>
              <a:buClrTx/>
              <a:buFontTx/>
              <a:buNone/>
              <a:defRPr/>
            </a:pPr>
            <a:r>
              <a:rPr lang="tr-TR" altLang="tr-TR" b="1" dirty="0">
                <a:solidFill>
                  <a:srgbClr val="002060"/>
                </a:solidFill>
              </a:rPr>
              <a:t>							</a:t>
            </a:r>
            <a:r>
              <a:rPr lang="tr-TR" altLang="tr-TR" b="1" u="sng" dirty="0">
                <a:solidFill>
                  <a:srgbClr val="002060"/>
                </a:solidFill>
              </a:rPr>
              <a:t>Cost</a:t>
            </a:r>
            <a:r>
              <a:rPr lang="tr-TR" altLang="tr-TR" b="1" dirty="0">
                <a:solidFill>
                  <a:srgbClr val="002060"/>
                </a:solidFill>
              </a:rPr>
              <a:t>		</a:t>
            </a:r>
            <a:r>
              <a:rPr lang="tr-TR" altLang="tr-TR" b="1" u="sng" dirty="0">
                <a:solidFill>
                  <a:srgbClr val="002060"/>
                </a:solidFill>
              </a:rPr>
              <a:t>Times</a:t>
            </a:r>
          </a:p>
          <a:p>
            <a:pPr eaLnBrk="1" hangingPunct="1">
              <a:lnSpc>
                <a:spcPct val="90000"/>
              </a:lnSpc>
              <a:buClrTx/>
              <a:buFontTx/>
              <a:buNone/>
              <a:defRPr/>
            </a:pPr>
            <a:r>
              <a:rPr lang="tr-TR" altLang="tr-TR" b="1" dirty="0">
                <a:solidFill>
                  <a:srgbClr val="002060"/>
                </a:solidFill>
              </a:rPr>
              <a:t>	</a:t>
            </a:r>
            <a:r>
              <a:rPr lang="tr-TR" altLang="tr-TR" b="1" dirty="0">
                <a:solidFill>
                  <a:srgbClr val="002060"/>
                </a:solidFill>
                <a:latin typeface="Courier New" panose="02070309020205020404" pitchFamily="49" charset="0"/>
              </a:rPr>
              <a:t>i = 1;					 </a:t>
            </a:r>
            <a:r>
              <a:rPr lang="tr-TR" altLang="tr-TR" b="1" dirty="0">
                <a:solidFill>
                  <a:srgbClr val="002060"/>
                </a:solidFill>
              </a:rPr>
              <a:t>c1		   1</a:t>
            </a:r>
          </a:p>
          <a:p>
            <a:pPr eaLnBrk="1" hangingPunct="1">
              <a:lnSpc>
                <a:spcPct val="90000"/>
              </a:lnSpc>
              <a:buClrTx/>
              <a:buFontTx/>
              <a:buNone/>
              <a:defRPr/>
            </a:pPr>
            <a:r>
              <a:rPr lang="tr-TR" altLang="tr-TR" b="1" dirty="0">
                <a:solidFill>
                  <a:srgbClr val="002060"/>
                </a:solidFill>
                <a:latin typeface="Courier New" panose="02070309020205020404" pitchFamily="49" charset="0"/>
              </a:rPr>
              <a:t>	sum = 0;					 </a:t>
            </a:r>
            <a:r>
              <a:rPr lang="tr-TR" altLang="tr-TR" b="1" dirty="0">
                <a:solidFill>
                  <a:srgbClr val="002060"/>
                </a:solidFill>
              </a:rPr>
              <a:t>c2		   1</a:t>
            </a:r>
          </a:p>
          <a:p>
            <a:pPr eaLnBrk="1" hangingPunct="1">
              <a:lnSpc>
                <a:spcPct val="90000"/>
              </a:lnSpc>
              <a:buClrTx/>
              <a:buFontTx/>
              <a:buNone/>
              <a:defRPr/>
            </a:pPr>
            <a:r>
              <a:rPr lang="tr-TR" altLang="tr-TR" b="1" dirty="0">
                <a:solidFill>
                  <a:srgbClr val="002060"/>
                </a:solidFill>
                <a:latin typeface="Courier New" panose="02070309020205020404" pitchFamily="49" charset="0"/>
              </a:rPr>
              <a:t>	while (i &lt;= n) {			 </a:t>
            </a:r>
            <a:r>
              <a:rPr lang="tr-TR" altLang="tr-TR" b="1" dirty="0">
                <a:solidFill>
                  <a:srgbClr val="002060"/>
                </a:solidFill>
              </a:rPr>
              <a:t>c3		   n+1</a:t>
            </a:r>
          </a:p>
          <a:p>
            <a:pPr eaLnBrk="1" hangingPunct="1">
              <a:lnSpc>
                <a:spcPct val="90000"/>
              </a:lnSpc>
              <a:buClrTx/>
              <a:buFontTx/>
              <a:buNone/>
              <a:defRPr/>
            </a:pPr>
            <a:r>
              <a:rPr lang="tr-TR" altLang="tr-TR" b="1" dirty="0">
                <a:solidFill>
                  <a:srgbClr val="002060"/>
                </a:solidFill>
                <a:latin typeface="Courier New" panose="02070309020205020404" pitchFamily="49" charset="0"/>
              </a:rPr>
              <a:t>		i = i + 1;			 </a:t>
            </a:r>
            <a:r>
              <a:rPr lang="en-GB" altLang="tr-TR" b="1" dirty="0">
                <a:solidFill>
                  <a:srgbClr val="002060"/>
                </a:solidFill>
                <a:latin typeface="Courier New" panose="02070309020205020404" pitchFamily="49" charset="0"/>
              </a:rPr>
              <a:t>	 </a:t>
            </a:r>
            <a:r>
              <a:rPr lang="tr-TR" altLang="tr-TR" b="1" dirty="0">
                <a:solidFill>
                  <a:srgbClr val="002060"/>
                </a:solidFill>
              </a:rPr>
              <a:t>c4		   n</a:t>
            </a:r>
            <a:r>
              <a:rPr lang="tr-TR" altLang="tr-TR" b="1" dirty="0">
                <a:solidFill>
                  <a:srgbClr val="002060"/>
                </a:solidFill>
                <a:latin typeface="Courier New" panose="02070309020205020404" pitchFamily="49" charset="0"/>
              </a:rPr>
              <a:t>	</a:t>
            </a:r>
          </a:p>
          <a:p>
            <a:pPr eaLnBrk="1" hangingPunct="1">
              <a:lnSpc>
                <a:spcPct val="90000"/>
              </a:lnSpc>
              <a:buClrTx/>
              <a:buFontTx/>
              <a:buNone/>
              <a:defRPr/>
            </a:pPr>
            <a:r>
              <a:rPr lang="tr-TR" altLang="tr-TR" b="1" dirty="0">
                <a:solidFill>
                  <a:srgbClr val="002060"/>
                </a:solidFill>
                <a:latin typeface="Courier New" panose="02070309020205020404" pitchFamily="49" charset="0"/>
              </a:rPr>
              <a:t>		sum = sum + i;			 </a:t>
            </a:r>
            <a:r>
              <a:rPr lang="tr-TR" altLang="tr-TR" b="1" dirty="0">
                <a:solidFill>
                  <a:srgbClr val="002060"/>
                </a:solidFill>
              </a:rPr>
              <a:t>c5		   n</a:t>
            </a:r>
          </a:p>
          <a:p>
            <a:pPr eaLnBrk="1" hangingPunct="1">
              <a:lnSpc>
                <a:spcPct val="90000"/>
              </a:lnSpc>
              <a:buClrTx/>
              <a:buFontTx/>
              <a:buNone/>
              <a:defRPr/>
            </a:pPr>
            <a:r>
              <a:rPr lang="tr-TR" altLang="tr-TR" b="1" dirty="0">
                <a:solidFill>
                  <a:srgbClr val="002060"/>
                </a:solidFill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lnSpc>
                <a:spcPct val="90000"/>
              </a:lnSpc>
              <a:buClrTx/>
              <a:buFontTx/>
              <a:buNone/>
              <a:defRPr/>
            </a:pPr>
            <a:endParaRPr lang="tr-TR" altLang="tr-TR" b="1" dirty="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ClrTx/>
              <a:buFontTx/>
              <a:buNone/>
              <a:defRPr/>
            </a:pPr>
            <a:r>
              <a:rPr lang="tr-TR" altLang="tr-TR" b="1" dirty="0">
                <a:solidFill>
                  <a:srgbClr val="002060"/>
                </a:solidFill>
              </a:rPr>
              <a:t>T(n)  	=  c1 + c2 + (n+1)*c3 + n*c4 + n*c5 </a:t>
            </a:r>
          </a:p>
          <a:p>
            <a:pPr eaLnBrk="1" hangingPunct="1">
              <a:lnSpc>
                <a:spcPct val="90000"/>
              </a:lnSpc>
              <a:buClrTx/>
              <a:buFontTx/>
              <a:buNone/>
              <a:defRPr/>
            </a:pPr>
            <a:r>
              <a:rPr lang="tr-TR" altLang="tr-TR" b="1" dirty="0">
                <a:solidFill>
                  <a:srgbClr val="002060"/>
                </a:solidFill>
              </a:rPr>
              <a:t>		= (c3+c4+c5)*n + (c1+c2+c3)</a:t>
            </a:r>
          </a:p>
          <a:p>
            <a:pPr eaLnBrk="1" hangingPunct="1">
              <a:lnSpc>
                <a:spcPct val="90000"/>
              </a:lnSpc>
              <a:buClrTx/>
              <a:buFontTx/>
              <a:buNone/>
              <a:defRPr/>
            </a:pPr>
            <a:r>
              <a:rPr lang="tr-TR" altLang="tr-TR" b="1" dirty="0">
                <a:solidFill>
                  <a:srgbClr val="002060"/>
                </a:solidFill>
              </a:rPr>
              <a:t>		= a*n + b</a:t>
            </a:r>
          </a:p>
          <a:p>
            <a:pPr eaLnBrk="1" hangingPunct="1">
              <a:lnSpc>
                <a:spcPct val="90000"/>
              </a:lnSpc>
              <a:buClrTx/>
              <a:buFontTx/>
              <a:buNone/>
              <a:defRPr/>
            </a:pPr>
            <a:r>
              <a:rPr lang="tr-TR" altLang="tr-TR" b="1" dirty="0">
                <a:solidFill>
                  <a:srgbClr val="002060"/>
                </a:solidFill>
              </a:rPr>
              <a:t>	</a:t>
            </a:r>
            <a:r>
              <a:rPr lang="tr-TR" altLang="tr-TR" b="1" dirty="0">
                <a:solidFill>
                  <a:srgbClr val="002060"/>
                </a:solidFill>
                <a:latin typeface="Wingdings" pitchFamily="2" charset="2"/>
              </a:rPr>
              <a:t></a:t>
            </a:r>
            <a:r>
              <a:rPr lang="tr-TR" altLang="tr-TR" b="1" dirty="0">
                <a:solidFill>
                  <a:srgbClr val="002060"/>
                </a:solidFill>
              </a:rPr>
              <a:t> So, the growth-rate function for this algorithm is  O(n)</a:t>
            </a:r>
          </a:p>
          <a:p>
            <a:pPr eaLnBrk="1" hangingPunct="1">
              <a:lnSpc>
                <a:spcPct val="90000"/>
              </a:lnSpc>
              <a:buClrTx/>
              <a:buFontTx/>
              <a:buNone/>
              <a:defRPr/>
            </a:pPr>
            <a:endParaRPr lang="tr-TR" altLang="tr-TR" b="1" dirty="0">
              <a:solidFill>
                <a:srgbClr val="00206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DFC457-7CD0-E32E-6C15-3FCCBA801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Growth-Rate Functions – Example1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1">
            <a:extLst>
              <a:ext uri="{FF2B5EF4-FFF2-40B4-BE49-F238E27FC236}">
                <a16:creationId xmlns:a16="http://schemas.microsoft.com/office/drawing/2014/main" id="{F03A1EEE-0615-2DDE-8B4D-41AB2518B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6477000"/>
            <a:ext cx="34290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endParaRPr lang="tr-TR" altLang="tr-TR" sz="800"/>
          </a:p>
        </p:txBody>
      </p:sp>
      <p:sp>
        <p:nvSpPr>
          <p:cNvPr id="57347" name="Text Box 2">
            <a:extLst>
              <a:ext uri="{FF2B5EF4-FFF2-40B4-BE49-F238E27FC236}">
                <a16:creationId xmlns:a16="http://schemas.microsoft.com/office/drawing/2014/main" id="{24FFF51B-9E32-1B68-F885-18383A5F3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8213" y="6477000"/>
            <a:ext cx="19050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  <a:defRPr/>
            </a:pPr>
            <a:fld id="{B4041A5A-9B2C-4B22-BFF1-27AFD80E4E0F}" type="slidenum">
              <a:rPr lang="tr-TR" altLang="tr-TR" sz="800"/>
              <a:pPr algn="r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t>28</a:t>
            </a:fld>
            <a:endParaRPr lang="tr-TR" altLang="tr-TR" sz="800"/>
          </a:p>
        </p:txBody>
      </p:sp>
      <p:sp>
        <p:nvSpPr>
          <p:cNvPr id="57349" name="Text Box 4">
            <a:extLst>
              <a:ext uri="{FF2B5EF4-FFF2-40B4-BE49-F238E27FC236}">
                <a16:creationId xmlns:a16="http://schemas.microsoft.com/office/drawing/2014/main" id="{C5FE1EA7-DB2F-28F4-E16B-79C45613D1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274762"/>
            <a:ext cx="8580438" cy="5430838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33375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050463" algn="l"/>
                <a:tab pos="10507663" algn="l"/>
                <a:tab pos="10509250" algn="l"/>
                <a:tab pos="10510838" algn="l"/>
                <a:tab pos="10512425" algn="l"/>
                <a:tab pos="105140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050463" algn="l"/>
                <a:tab pos="10507663" algn="l"/>
                <a:tab pos="10509250" algn="l"/>
                <a:tab pos="10510838" algn="l"/>
                <a:tab pos="10512425" algn="l"/>
                <a:tab pos="10514013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050463" algn="l"/>
                <a:tab pos="10507663" algn="l"/>
                <a:tab pos="10509250" algn="l"/>
                <a:tab pos="10510838" algn="l"/>
                <a:tab pos="10512425" algn="l"/>
                <a:tab pos="10514013" algn="l"/>
              </a:tabLst>
              <a:defRPr sz="16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050463" algn="l"/>
                <a:tab pos="10507663" algn="l"/>
                <a:tab pos="10509250" algn="l"/>
                <a:tab pos="10510838" algn="l"/>
                <a:tab pos="10512425" algn="l"/>
                <a:tab pos="1051401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050463" algn="l"/>
                <a:tab pos="10507663" algn="l"/>
                <a:tab pos="10509250" algn="l"/>
                <a:tab pos="10510838" algn="l"/>
                <a:tab pos="10512425" algn="l"/>
                <a:tab pos="105140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050463" algn="l"/>
                <a:tab pos="10507663" algn="l"/>
                <a:tab pos="10509250" algn="l"/>
                <a:tab pos="10510838" algn="l"/>
                <a:tab pos="10512425" algn="l"/>
                <a:tab pos="105140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050463" algn="l"/>
                <a:tab pos="10507663" algn="l"/>
                <a:tab pos="10509250" algn="l"/>
                <a:tab pos="10510838" algn="l"/>
                <a:tab pos="10512425" algn="l"/>
                <a:tab pos="105140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050463" algn="l"/>
                <a:tab pos="10507663" algn="l"/>
                <a:tab pos="10509250" algn="l"/>
                <a:tab pos="10510838" algn="l"/>
                <a:tab pos="10512425" algn="l"/>
                <a:tab pos="105140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904875" algn="l"/>
                <a:tab pos="1819275" algn="l"/>
                <a:tab pos="2733675" algn="l"/>
                <a:tab pos="3648075" algn="l"/>
                <a:tab pos="4562475" algn="l"/>
                <a:tab pos="5476875" algn="l"/>
                <a:tab pos="6391275" algn="l"/>
                <a:tab pos="7305675" algn="l"/>
                <a:tab pos="8220075" algn="l"/>
                <a:tab pos="9134475" algn="l"/>
                <a:tab pos="10048875" algn="l"/>
                <a:tab pos="10050463" algn="l"/>
                <a:tab pos="10507663" algn="l"/>
                <a:tab pos="10509250" algn="l"/>
                <a:tab pos="10510838" algn="l"/>
                <a:tab pos="10512425" algn="l"/>
                <a:tab pos="10514013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0000"/>
              </a:lnSpc>
              <a:spcBef>
                <a:spcPts val="500"/>
              </a:spcBef>
              <a:buClrTx/>
              <a:defRPr/>
            </a:pPr>
            <a:r>
              <a:rPr lang="tr-TR" altLang="tr-TR" sz="2000" b="1" dirty="0">
                <a:solidFill>
                  <a:srgbClr val="002060"/>
                </a:solidFill>
              </a:rPr>
              <a:t>						</a:t>
            </a:r>
            <a:r>
              <a:rPr lang="tr-TR" altLang="tr-TR" sz="2000" b="1" u="sng" dirty="0">
                <a:solidFill>
                  <a:srgbClr val="002060"/>
                </a:solidFill>
              </a:rPr>
              <a:t>Cost</a:t>
            </a:r>
            <a:r>
              <a:rPr lang="tr-TR" altLang="tr-TR" sz="2000" b="1" dirty="0">
                <a:solidFill>
                  <a:srgbClr val="002060"/>
                </a:solidFill>
              </a:rPr>
              <a:t>		</a:t>
            </a:r>
            <a:r>
              <a:rPr lang="tr-TR" altLang="tr-TR" sz="2000" b="1" u="sng" dirty="0">
                <a:solidFill>
                  <a:srgbClr val="002060"/>
                </a:solidFill>
              </a:rPr>
              <a:t>Times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defRPr/>
            </a:pPr>
            <a:r>
              <a:rPr lang="tr-TR" altLang="tr-TR" sz="2000" b="1" dirty="0">
                <a:solidFill>
                  <a:srgbClr val="002060"/>
                </a:solidFill>
              </a:rPr>
              <a:t>	</a:t>
            </a:r>
            <a:r>
              <a:rPr lang="tr-TR" altLang="tr-TR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i=1;				 c1		  1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defRPr/>
            </a:pPr>
            <a:r>
              <a:rPr lang="tr-TR" altLang="tr-TR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	sum = 0;		 		 c2		  1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defRPr/>
            </a:pPr>
            <a:r>
              <a:rPr lang="tr-TR" altLang="tr-TR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	while (i &lt;= n) { 		 c3		  n+1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defRPr/>
            </a:pPr>
            <a:r>
              <a:rPr lang="tr-TR" altLang="tr-TR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		j=1;				 c4		  n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defRPr/>
            </a:pPr>
            <a:r>
              <a:rPr lang="tr-TR" altLang="tr-TR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		while (j &lt;= n) {		 c5	 	 n*(n+1)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defRPr/>
            </a:pPr>
            <a:r>
              <a:rPr lang="tr-TR" altLang="tr-TR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		    sum = sum + i;	 c6		  n*n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defRPr/>
            </a:pPr>
            <a:r>
              <a:rPr lang="tr-TR" altLang="tr-TR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		    j = j + 1; 		 c7		  n*n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defRPr/>
            </a:pPr>
            <a:r>
              <a:rPr lang="tr-TR" altLang="tr-TR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	   }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defRPr/>
            </a:pPr>
            <a:r>
              <a:rPr lang="tr-TR" altLang="tr-TR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	   i = i +1;			 c8		  n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defRPr/>
            </a:pPr>
            <a:r>
              <a:rPr lang="tr-TR" altLang="tr-TR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defRPr/>
            </a:pPr>
            <a:r>
              <a:rPr lang="tr-TR" altLang="tr-TR" sz="2000" b="1" dirty="0">
                <a:solidFill>
                  <a:srgbClr val="002060"/>
                </a:solidFill>
              </a:rPr>
              <a:t>T(n) 	=  c1 + c2 + (n+1)*c3 + n*c4 + n*(n+1)*c5+n*n*c6+n*n*c7+n*c8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defRPr/>
            </a:pPr>
            <a:r>
              <a:rPr lang="tr-TR" altLang="tr-TR" sz="2000" b="1" dirty="0">
                <a:solidFill>
                  <a:srgbClr val="002060"/>
                </a:solidFill>
              </a:rPr>
              <a:t>		= (c5+c6+c7)*n</a:t>
            </a:r>
            <a:r>
              <a:rPr lang="tr-TR" altLang="tr-TR" sz="2000" b="1" baseline="30000" dirty="0">
                <a:solidFill>
                  <a:srgbClr val="002060"/>
                </a:solidFill>
              </a:rPr>
              <a:t>2</a:t>
            </a:r>
            <a:r>
              <a:rPr lang="tr-TR" altLang="tr-TR" sz="2000" b="1" dirty="0">
                <a:solidFill>
                  <a:srgbClr val="002060"/>
                </a:solidFill>
              </a:rPr>
              <a:t> + (c3+c4+c5+c8)*n + (c1+c2+c3)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defRPr/>
            </a:pPr>
            <a:r>
              <a:rPr lang="tr-TR" altLang="tr-TR" sz="2000" b="1" dirty="0">
                <a:solidFill>
                  <a:srgbClr val="002060"/>
                </a:solidFill>
              </a:rPr>
              <a:t>		= a*n</a:t>
            </a:r>
            <a:r>
              <a:rPr lang="tr-TR" altLang="tr-TR" sz="2000" b="1" baseline="30000" dirty="0">
                <a:solidFill>
                  <a:srgbClr val="002060"/>
                </a:solidFill>
              </a:rPr>
              <a:t>2</a:t>
            </a:r>
            <a:r>
              <a:rPr lang="tr-TR" altLang="tr-TR" sz="2000" b="1" dirty="0">
                <a:solidFill>
                  <a:srgbClr val="002060"/>
                </a:solidFill>
              </a:rPr>
              <a:t> + b*n + c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defRPr/>
            </a:pPr>
            <a:r>
              <a:rPr lang="tr-TR" altLang="tr-TR" sz="2000" b="1" dirty="0">
                <a:solidFill>
                  <a:srgbClr val="002060"/>
                </a:solidFill>
              </a:rPr>
              <a:t>	</a:t>
            </a:r>
            <a:r>
              <a:rPr lang="tr-TR" altLang="tr-TR" sz="2000" b="1" dirty="0">
                <a:solidFill>
                  <a:srgbClr val="002060"/>
                </a:solidFill>
                <a:latin typeface="Wingdings" pitchFamily="2" charset="2"/>
              </a:rPr>
              <a:t></a:t>
            </a:r>
            <a:r>
              <a:rPr lang="tr-TR" altLang="tr-TR" sz="2000" b="1" dirty="0">
                <a:solidFill>
                  <a:srgbClr val="002060"/>
                </a:solidFill>
              </a:rPr>
              <a:t> So, the growth-rate function for this algorithm is  O(n</a:t>
            </a:r>
            <a:r>
              <a:rPr lang="tr-TR" altLang="tr-TR" sz="2000" b="1" baseline="30000" dirty="0">
                <a:solidFill>
                  <a:srgbClr val="002060"/>
                </a:solidFill>
              </a:rPr>
              <a:t>2</a:t>
            </a:r>
            <a:r>
              <a:rPr lang="tr-TR" altLang="tr-TR" sz="2000" b="1" dirty="0">
                <a:solidFill>
                  <a:srgbClr val="002060"/>
                </a:solidFill>
              </a:rPr>
              <a:t>)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defRPr/>
            </a:pPr>
            <a:endParaRPr lang="tr-TR" altLang="tr-TR" sz="2000" b="1" dirty="0">
              <a:solidFill>
                <a:srgbClr val="00206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AC3392-5F2C-5F83-6077-96340213F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Growth-Rate Functions – Example2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FA962845-5301-C0F7-49B5-33980741DC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IN" dirty="0"/>
              <a:t>Growth-Rate Functions</a:t>
            </a:r>
            <a:r>
              <a:rPr lang="en-US" altLang="tr-TR" dirty="0"/>
              <a:t> Recursive Algorithms</a:t>
            </a:r>
          </a:p>
        </p:txBody>
      </p:sp>
      <p:sp>
        <p:nvSpPr>
          <p:cNvPr id="111619" name="Rectangle 3">
            <a:extLst>
              <a:ext uri="{FF2B5EF4-FFF2-40B4-BE49-F238E27FC236}">
                <a16:creationId xmlns:a16="http://schemas.microsoft.com/office/drawing/2014/main" id="{9C078009-3E69-320C-5067-1B863734E7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fact(</a:t>
            </a:r>
            <a:r>
              <a:rPr lang="en-US" alt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n)</a:t>
            </a:r>
            <a:r>
              <a:rPr lang="en-US" altLang="tr-TR" dirty="0">
                <a:latin typeface="Courier New" panose="02070309020205020404" pitchFamily="49" charset="0"/>
                <a:cs typeface="Times New Roman" panose="02020603050405020304" pitchFamily="18" charset="0"/>
              </a:rPr>
              <a:t> </a:t>
            </a: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tr-TR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	if (n ==0) </a:t>
            </a:r>
            <a:endParaRPr lang="en-US" altLang="tr-TR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		return (1);</a:t>
            </a:r>
            <a:endParaRPr lang="en-US" altLang="tr-TR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	else </a:t>
            </a:r>
            <a:endParaRPr lang="en-US" altLang="tr-TR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    return (n * fact(n-1));</a:t>
            </a:r>
            <a:endParaRPr lang="en-US" altLang="tr-TR" dirty="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endParaRPr lang="en-US" altLang="tr-T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T(n) = T(n-1) + c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		= (T(n-2) + c) + c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		= (T(n-3) + c) + c + c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		= (T(n-</a:t>
            </a:r>
            <a:r>
              <a:rPr lang="en-US" alt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) + </a:t>
            </a:r>
            <a:r>
              <a:rPr lang="en-US" alt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*c)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when </a:t>
            </a:r>
            <a:r>
              <a:rPr lang="en-US" altLang="tr-T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=n </a:t>
            </a: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 T(0) + n*c  T(n) = O(n)</a:t>
            </a:r>
            <a:r>
              <a:rPr lang="en-US" altLang="tr-T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tr-TR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3FDAB-3119-DED1-56EA-716E5C2AA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4000" dirty="0"/>
              <a:t>Design and Analysis of Algorithms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0CFE5-6F41-511C-E509-2F97D0D27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accent2"/>
              </a:buClr>
              <a:buFontTx/>
              <a:buChar char="•"/>
            </a:pPr>
            <a:r>
              <a:rPr lang="en-US" altLang="en-US" sz="2800" b="1" i="1" dirty="0">
                <a:solidFill>
                  <a:schemeClr val="accent2"/>
                </a:solidFill>
              </a:rPr>
              <a:t>Analysis: </a:t>
            </a:r>
            <a:r>
              <a:rPr lang="en-US" altLang="en-US" sz="2800" dirty="0"/>
              <a:t>predict the cost of an algorithm in terms of resources and performance</a:t>
            </a:r>
          </a:p>
          <a:p>
            <a:pPr>
              <a:buClr>
                <a:schemeClr val="accent2"/>
              </a:buClr>
              <a:buFontTx/>
              <a:buChar char="•"/>
            </a:pPr>
            <a:endParaRPr lang="en-US" altLang="en-US" sz="2800" i="1" dirty="0"/>
          </a:p>
          <a:p>
            <a:pPr>
              <a:buClr>
                <a:schemeClr val="accent2"/>
              </a:buClr>
              <a:buFontTx/>
              <a:buChar char="•"/>
            </a:pPr>
            <a:r>
              <a:rPr lang="en-US" altLang="en-US" sz="2800" b="1" i="1" dirty="0">
                <a:solidFill>
                  <a:schemeClr val="accent2"/>
                </a:solidFill>
              </a:rPr>
              <a:t>Design: </a:t>
            </a:r>
            <a:r>
              <a:rPr lang="en-US" altLang="en-US" sz="2800" dirty="0"/>
              <a:t>design algorithms which minimize the cost 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1DBB3-EECA-3FB1-D64A-9DD9F689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9644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4" name="Rectangle 2">
            <a:extLst>
              <a:ext uri="{FF2B5EF4-FFF2-40B4-BE49-F238E27FC236}">
                <a16:creationId xmlns:a16="http://schemas.microsoft.com/office/drawing/2014/main" id="{882F8EEA-778A-3974-D82C-CFE0DC7F7E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tr-TR" sz="3600" dirty="0"/>
              <a:t>Tracing the call fact (3)</a:t>
            </a:r>
          </a:p>
        </p:txBody>
      </p:sp>
      <p:sp>
        <p:nvSpPr>
          <p:cNvPr id="82947" name="Slide Number Placeholder 5">
            <a:extLst>
              <a:ext uri="{FF2B5EF4-FFF2-40B4-BE49-F238E27FC236}">
                <a16:creationId xmlns:a16="http://schemas.microsoft.com/office/drawing/2014/main" id="{B0FE7E3A-833C-3E10-2EDB-B09C2BCEABF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02870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fld id="{0A6FB6B6-A982-46B7-89FD-CA7CBCCCBC46}" type="slidenum">
              <a:rPr lang="en-US" altLang="tr-TR" sz="800">
                <a:solidFill>
                  <a:srgbClr val="000000"/>
                </a:solidFill>
                <a:cs typeface="DejaVu Sans" charset="0"/>
              </a:rPr>
              <a:pPr/>
              <a:t>30</a:t>
            </a:fld>
            <a:endParaRPr lang="en-US" altLang="tr-TR" sz="800">
              <a:solidFill>
                <a:srgbClr val="000000"/>
              </a:solidFill>
              <a:cs typeface="DejaVu Sans" charset="0"/>
            </a:endParaRPr>
          </a:p>
        </p:txBody>
      </p:sp>
      <p:graphicFrame>
        <p:nvGraphicFramePr>
          <p:cNvPr id="174083" name="Group 3">
            <a:extLst>
              <a:ext uri="{FF2B5EF4-FFF2-40B4-BE49-F238E27FC236}">
                <a16:creationId xmlns:a16="http://schemas.microsoft.com/office/drawing/2014/main" id="{199B303F-C9DA-F619-9F6A-258434277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146264"/>
              </p:ext>
            </p:extLst>
          </p:nvPr>
        </p:nvGraphicFramePr>
        <p:xfrm>
          <a:off x="874776" y="1263649"/>
          <a:ext cx="2212848" cy="5441951"/>
        </p:xfrm>
        <a:graphic>
          <a:graphicData uri="http://schemas.openxmlformats.org/drawingml/2006/table">
            <a:tbl>
              <a:tblPr/>
              <a:tblGrid>
                <a:gridCol w="2212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5488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tr-T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110642" marR="1106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800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tr-T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110642" marR="1106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6138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tr-T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110642" marR="1106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0775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tr-T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110642" marR="1106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6800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N = 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if (N==0) false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return (3*</a:t>
                      </a:r>
                      <a:r>
                        <a:rPr kumimoji="0" lang="en-US" altLang="tr-T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fact(2)</a:t>
                      </a:r>
                      <a:r>
                        <a:rPr kumimoji="0" lang="en-US" altLang="tr-T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)</a:t>
                      </a:r>
                    </a:p>
                  </a:txBody>
                  <a:tcPr marL="110642" marR="110642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9950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After original call</a:t>
                      </a:r>
                    </a:p>
                  </a:txBody>
                  <a:tcPr marL="110642" marR="110642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4103" name="Group 23">
            <a:extLst>
              <a:ext uri="{FF2B5EF4-FFF2-40B4-BE49-F238E27FC236}">
                <a16:creationId xmlns:a16="http://schemas.microsoft.com/office/drawing/2014/main" id="{66A43C4C-C037-1281-825E-16AA367E10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7800534"/>
              </p:ext>
            </p:extLst>
          </p:nvPr>
        </p:nvGraphicFramePr>
        <p:xfrm>
          <a:off x="3272518" y="1263649"/>
          <a:ext cx="2305050" cy="5253039"/>
        </p:xfrm>
        <a:graphic>
          <a:graphicData uri="http://schemas.openxmlformats.org/drawingml/2006/table">
            <a:tbl>
              <a:tblPr/>
              <a:tblGrid>
                <a:gridCol w="2305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68338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tr-T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110642" marR="1106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750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tr-T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110642" marR="1106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7113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tr-T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110642" marR="1106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3000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N = 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if (N==0) false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return (2*</a:t>
                      </a:r>
                      <a:r>
                        <a:rPr kumimoji="0" lang="en-US" altLang="tr-T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fact(1)</a:t>
                      </a: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)</a:t>
                      </a:r>
                    </a:p>
                  </a:txBody>
                  <a:tcPr marL="110642" marR="110642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9500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N = 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if (N==0) false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return (3*</a:t>
                      </a:r>
                      <a:r>
                        <a:rPr kumimoji="0" lang="en-US" altLang="tr-T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fact(2)</a:t>
                      </a:r>
                      <a:r>
                        <a:rPr kumimoji="0" lang="en-US" altLang="tr-T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)</a:t>
                      </a:r>
                    </a:p>
                  </a:txBody>
                  <a:tcPr marL="110642" marR="110642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8338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After 1</a:t>
                      </a:r>
                      <a:r>
                        <a:rPr kumimoji="0" lang="en-US" altLang="tr-TR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st</a:t>
                      </a:r>
                      <a:r>
                        <a:rPr kumimoji="0" lang="en-US" altLang="tr-T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 call</a:t>
                      </a:r>
                    </a:p>
                  </a:txBody>
                  <a:tcPr marL="110642" marR="110642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4123" name="Group 43">
            <a:extLst>
              <a:ext uri="{FF2B5EF4-FFF2-40B4-BE49-F238E27FC236}">
                <a16:creationId xmlns:a16="http://schemas.microsoft.com/office/drawing/2014/main" id="{5E18FE61-046B-2014-7ABF-BA52F67834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552017"/>
              </p:ext>
            </p:extLst>
          </p:nvPr>
        </p:nvGraphicFramePr>
        <p:xfrm>
          <a:off x="5816727" y="1274861"/>
          <a:ext cx="2212848" cy="5260976"/>
        </p:xfrm>
        <a:graphic>
          <a:graphicData uri="http://schemas.openxmlformats.org/drawingml/2006/table">
            <a:tbl>
              <a:tblPr/>
              <a:tblGrid>
                <a:gridCol w="2212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8500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tr-T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110642" marR="1106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5325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tr-T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110642" marR="1106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7275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N =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if (N==0) false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return (1*</a:t>
                      </a:r>
                      <a:r>
                        <a:rPr kumimoji="0" lang="en-US" altLang="tr-T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fact(0)</a:t>
                      </a: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)</a:t>
                      </a:r>
                    </a:p>
                  </a:txBody>
                  <a:tcPr marL="110642" marR="110642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55688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N = 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if (N==0) false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return (2*</a:t>
                      </a:r>
                      <a:r>
                        <a:rPr kumimoji="0" lang="en-US" altLang="tr-T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fact(1)</a:t>
                      </a: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) </a:t>
                      </a:r>
                    </a:p>
                  </a:txBody>
                  <a:tcPr marL="110642" marR="110642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55688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N = 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if (N==0) false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return (3*</a:t>
                      </a:r>
                      <a:r>
                        <a:rPr kumimoji="0" lang="en-US" altLang="tr-T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fact(2)</a:t>
                      </a:r>
                      <a:r>
                        <a:rPr kumimoji="0" lang="en-US" altLang="tr-T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)</a:t>
                      </a:r>
                    </a:p>
                  </a:txBody>
                  <a:tcPr marL="110642" marR="110642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8500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After 2</a:t>
                      </a:r>
                      <a:r>
                        <a:rPr kumimoji="0" lang="en-US" altLang="tr-TR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nd</a:t>
                      </a:r>
                      <a:r>
                        <a:rPr kumimoji="0" lang="en-US" altLang="tr-T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 call</a:t>
                      </a:r>
                    </a:p>
                  </a:txBody>
                  <a:tcPr marL="110642" marR="110642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4143" name="Group 63">
            <a:extLst>
              <a:ext uri="{FF2B5EF4-FFF2-40B4-BE49-F238E27FC236}">
                <a16:creationId xmlns:a16="http://schemas.microsoft.com/office/drawing/2014/main" id="{8B9DBBA3-72B5-C6FE-D11E-B962BF6238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12868"/>
              </p:ext>
            </p:extLst>
          </p:nvPr>
        </p:nvGraphicFramePr>
        <p:xfrm>
          <a:off x="8268734" y="1164331"/>
          <a:ext cx="2305050" cy="5451674"/>
        </p:xfrm>
        <a:graphic>
          <a:graphicData uri="http://schemas.openxmlformats.org/drawingml/2006/table">
            <a:tbl>
              <a:tblPr/>
              <a:tblGrid>
                <a:gridCol w="2305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77697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tr-T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110642" marR="110642" marT="45691" marB="4569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4020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N = 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if (N==0) true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return (1)</a:t>
                      </a:r>
                      <a:endParaRPr kumimoji="0" lang="en-US" altLang="tr-TR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L="110642" marR="110642" marT="45691" marB="4569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4020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N =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if (N==0) false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return (1*</a:t>
                      </a:r>
                      <a:r>
                        <a:rPr kumimoji="0" lang="en-US" altLang="tr-T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fact(0)</a:t>
                      </a: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)</a:t>
                      </a:r>
                    </a:p>
                  </a:txBody>
                  <a:tcPr marL="110642" marR="110642" marT="45691" marB="4569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4020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N = 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if (N==0) false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return (2*</a:t>
                      </a:r>
                      <a:r>
                        <a:rPr kumimoji="0" lang="en-US" altLang="tr-T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fact(1)</a:t>
                      </a: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)</a:t>
                      </a:r>
                    </a:p>
                  </a:txBody>
                  <a:tcPr marL="110642" marR="110642" marT="45691" marB="4569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4020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N = 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if (N==0) false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return (3*</a:t>
                      </a:r>
                      <a:r>
                        <a:rPr kumimoji="0" lang="en-US" altLang="tr-T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fact(2)</a:t>
                      </a:r>
                      <a:r>
                        <a:rPr kumimoji="0" lang="en-US" altLang="tr-T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)</a:t>
                      </a:r>
                    </a:p>
                  </a:txBody>
                  <a:tcPr marL="110642" marR="110642" marT="45691" marB="45691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7697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After 3rd call</a:t>
                      </a:r>
                    </a:p>
                  </a:txBody>
                  <a:tcPr marL="110642" marR="110642" marT="45691" marB="45691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8" name="Rectangle 2">
            <a:extLst>
              <a:ext uri="{FF2B5EF4-FFF2-40B4-BE49-F238E27FC236}">
                <a16:creationId xmlns:a16="http://schemas.microsoft.com/office/drawing/2014/main" id="{045398F9-D42A-83E3-CF2B-34C9AC6713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altLang="tr-TR" sz="3600"/>
              <a:t>Tracing the call fact (3)</a:t>
            </a:r>
          </a:p>
        </p:txBody>
      </p:sp>
      <p:graphicFrame>
        <p:nvGraphicFramePr>
          <p:cNvPr id="175107" name="Group 3">
            <a:extLst>
              <a:ext uri="{FF2B5EF4-FFF2-40B4-BE49-F238E27FC236}">
                <a16:creationId xmlns:a16="http://schemas.microsoft.com/office/drawing/2014/main" id="{3079331A-F94F-566E-6586-4BEF81533C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902421"/>
              </p:ext>
            </p:extLst>
          </p:nvPr>
        </p:nvGraphicFramePr>
        <p:xfrm>
          <a:off x="5007431" y="1148446"/>
          <a:ext cx="1828800" cy="5441951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5488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tr-T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800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tr-T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6138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tr-T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0775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tr-T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6800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N = 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if (N==0) false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return (3* </a:t>
                      </a:r>
                      <a:r>
                        <a:rPr kumimoji="0" lang="en-US" altLang="tr-T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2</a:t>
                      </a: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)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9950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After return from </a:t>
                      </a:r>
                      <a:r>
                        <a:rPr kumimoji="0" lang="en-US" altLang="tr-T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1st</a:t>
                      </a:r>
                      <a:r>
                        <a:rPr kumimoji="0" lang="tr-TR" altLang="tr-T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call</a:t>
                      </a:r>
                      <a:endParaRPr kumimoji="0" lang="en-US" alt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5127" name="Group 23">
            <a:extLst>
              <a:ext uri="{FF2B5EF4-FFF2-40B4-BE49-F238E27FC236}">
                <a16:creationId xmlns:a16="http://schemas.microsoft.com/office/drawing/2014/main" id="{A0B1B844-DE0B-9673-3CEA-D2CC38AE49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694357"/>
              </p:ext>
            </p:extLst>
          </p:nvPr>
        </p:nvGraphicFramePr>
        <p:xfrm>
          <a:off x="3026231" y="1224646"/>
          <a:ext cx="1905000" cy="5303839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870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tr-T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3500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tr-T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2929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tr-T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T="45730" marB="4573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4243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N = 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if (N==0) false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return (2* </a:t>
                      </a:r>
                      <a:r>
                        <a:rPr kumimoji="0" lang="en-US" altLang="tr-T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1</a:t>
                      </a: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)</a:t>
                      </a:r>
                    </a:p>
                  </a:txBody>
                  <a:tcPr marT="45730" marB="4573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4243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N = 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if (N==0) false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return (3*</a:t>
                      </a:r>
                      <a:r>
                        <a:rPr kumimoji="0" lang="en-US" altLang="tr-T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fact(2)</a:t>
                      </a: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)</a:t>
                      </a:r>
                    </a:p>
                  </a:txBody>
                  <a:tcPr marT="45730" marB="45730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3054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After return from </a:t>
                      </a:r>
                      <a:r>
                        <a:rPr kumimoji="0" lang="en-US" altLang="tr-T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2nd</a:t>
                      </a:r>
                      <a:r>
                        <a:rPr kumimoji="0" lang="tr-TR" altLang="tr-T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call</a:t>
                      </a:r>
                      <a:endParaRPr kumimoji="0" lang="en-US" altLang="tr-TR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30" marB="45730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5147" name="Group 43">
            <a:extLst>
              <a:ext uri="{FF2B5EF4-FFF2-40B4-BE49-F238E27FC236}">
                <a16:creationId xmlns:a16="http://schemas.microsoft.com/office/drawing/2014/main" id="{E00602E4-7F34-AB09-9B78-929285A675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871963"/>
              </p:ext>
            </p:extLst>
          </p:nvPr>
        </p:nvGraphicFramePr>
        <p:xfrm>
          <a:off x="968831" y="1224645"/>
          <a:ext cx="1905000" cy="5257802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847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tr-T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321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tr-TR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4204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N = 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if (N==0) false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return (1* </a:t>
                      </a:r>
                      <a:r>
                        <a:rPr kumimoji="0" lang="en-US" altLang="tr-TR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1</a:t>
                      </a: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)</a:t>
                      </a:r>
                    </a:p>
                  </a:txBody>
                  <a:tcPr marT="45726" marB="45726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4204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N = 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if (N==0) false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return (2*</a:t>
                      </a:r>
                      <a:r>
                        <a:rPr kumimoji="0" lang="en-US" altLang="tr-T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fact(1)</a:t>
                      </a: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)</a:t>
                      </a:r>
                    </a:p>
                  </a:txBody>
                  <a:tcPr marT="45726" marB="45726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4204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N = 3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if (N==0) false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return (3*</a:t>
                      </a:r>
                      <a:r>
                        <a:rPr kumimoji="0" lang="en-US" altLang="tr-T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fact(2)</a:t>
                      </a:r>
                      <a:r>
                        <a:rPr kumimoji="0" lang="en-US" altLang="tr-T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)</a:t>
                      </a:r>
                    </a:p>
                  </a:txBody>
                  <a:tcPr marT="45726" marB="45726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23022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altLang="tr-T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After return from </a:t>
                      </a:r>
                      <a:r>
                        <a:rPr kumimoji="0" lang="en-US" altLang="tr-T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3rd</a:t>
                      </a:r>
                      <a:r>
                        <a:rPr kumimoji="0" lang="tr-TR" altLang="tr-T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call</a:t>
                      </a:r>
                      <a:r>
                        <a:rPr kumimoji="0" lang="en-US" altLang="tr-TR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 </a:t>
                      </a: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75169" name="Group 65">
            <a:extLst>
              <a:ext uri="{FF2B5EF4-FFF2-40B4-BE49-F238E27FC236}">
                <a16:creationId xmlns:a16="http://schemas.microsoft.com/office/drawing/2014/main" id="{199D02C1-72C7-E4D1-7C81-ACF6FFA4EC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02328"/>
              </p:ext>
            </p:extLst>
          </p:nvPr>
        </p:nvGraphicFramePr>
        <p:xfrm>
          <a:off x="7064831" y="1148446"/>
          <a:ext cx="1828800" cy="5441951"/>
        </p:xfrm>
        <a:graphic>
          <a:graphicData uri="http://schemas.openxmlformats.org/drawingml/2006/table">
            <a:tbl>
              <a:tblPr/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25488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tr-T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2800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tr-T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6138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tr-T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0775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tr-TR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6800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tr-TR" altLang="tr-TR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roid Sans Fallback" charset="0"/>
                        <a:cs typeface="Droid Sans Fallback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69950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2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1pPr>
                      <a:lvl2pPr marL="457200">
                        <a:spcBef>
                          <a:spcPts val="4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6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2pPr>
                      <a:lvl3pPr marL="914400">
                        <a:spcBef>
                          <a:spcPts val="4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4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3pPr>
                      <a:lvl4pPr marL="1371600">
                        <a:spcBef>
                          <a:spcPts val="35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2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4pPr>
                      <a:lvl5pPr marL="1828800">
                        <a:spcBef>
                          <a:spcPts val="300"/>
                        </a:spcBef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5pPr>
                      <a:lvl6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6pPr>
                      <a:lvl7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7pPr>
                      <a:lvl8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8pPr>
                      <a:lvl9pPr indent="-228600" eaLnBrk="0" fontAlgn="base" hangingPunct="0">
                        <a:spcBef>
                          <a:spcPts val="3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defRPr sz="100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tr-TR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return </a:t>
                      </a:r>
                      <a:r>
                        <a:rPr kumimoji="0" lang="en-US" altLang="tr-TR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imes New Roman" panose="02020603050405020304" pitchFamily="18" charset="0"/>
                          <a:ea typeface="Droid Sans Fallback" charset="0"/>
                          <a:cs typeface="Droid Sans Fallback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1">
            <a:extLst>
              <a:ext uri="{FF2B5EF4-FFF2-40B4-BE49-F238E27FC236}">
                <a16:creationId xmlns:a16="http://schemas.microsoft.com/office/drawing/2014/main" id="{5691F4FE-49BB-4D09-C180-EB7E4AAC4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6477000"/>
            <a:ext cx="34290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endParaRPr lang="tr-TR" altLang="tr-TR" sz="800"/>
          </a:p>
        </p:txBody>
      </p:sp>
      <p:sp>
        <p:nvSpPr>
          <p:cNvPr id="67589" name="Text Box 4">
            <a:extLst>
              <a:ext uri="{FF2B5EF4-FFF2-40B4-BE49-F238E27FC236}">
                <a16:creationId xmlns:a16="http://schemas.microsoft.com/office/drawing/2014/main" id="{A79C4959-C16F-8C25-31DF-A4394B5C57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275" y="1226343"/>
            <a:ext cx="8580438" cy="51054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33375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16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0000"/>
              </a:lnSpc>
              <a:spcBef>
                <a:spcPts val="450"/>
              </a:spcBef>
              <a:buClrTx/>
              <a:defRPr/>
            </a:pPr>
            <a:r>
              <a:rPr lang="tr-TR" altLang="tr-TR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int sequentialSearch(const int a[], int item, int n){</a:t>
            </a:r>
          </a:p>
          <a:p>
            <a:pPr>
              <a:lnSpc>
                <a:spcPct val="90000"/>
              </a:lnSpc>
              <a:spcBef>
                <a:spcPts val="450"/>
              </a:spcBef>
              <a:buClrTx/>
              <a:defRPr/>
            </a:pPr>
            <a:r>
              <a:rPr lang="tr-TR" altLang="tr-TR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	for (int i = 0; i &lt; n &amp;&amp; a[i]!= item; i++);</a:t>
            </a:r>
          </a:p>
          <a:p>
            <a:pPr>
              <a:lnSpc>
                <a:spcPct val="90000"/>
              </a:lnSpc>
              <a:spcBef>
                <a:spcPts val="450"/>
              </a:spcBef>
              <a:buClrTx/>
              <a:defRPr/>
            </a:pPr>
            <a:r>
              <a:rPr lang="tr-TR" altLang="tr-TR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	if (i == n)</a:t>
            </a:r>
          </a:p>
          <a:p>
            <a:pPr>
              <a:lnSpc>
                <a:spcPct val="90000"/>
              </a:lnSpc>
              <a:spcBef>
                <a:spcPts val="450"/>
              </a:spcBef>
              <a:buClrTx/>
              <a:defRPr/>
            </a:pPr>
            <a:r>
              <a:rPr lang="tr-TR" altLang="tr-TR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		return –1;</a:t>
            </a:r>
          </a:p>
          <a:p>
            <a:pPr>
              <a:lnSpc>
                <a:spcPct val="90000"/>
              </a:lnSpc>
              <a:spcBef>
                <a:spcPts val="450"/>
              </a:spcBef>
              <a:buClrTx/>
              <a:defRPr/>
            </a:pPr>
            <a:r>
              <a:rPr lang="tr-TR" altLang="tr-TR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	return i;</a:t>
            </a:r>
          </a:p>
          <a:p>
            <a:pPr>
              <a:lnSpc>
                <a:spcPct val="90000"/>
              </a:lnSpc>
              <a:spcBef>
                <a:spcPts val="450"/>
              </a:spcBef>
              <a:buClrTx/>
              <a:defRPr/>
            </a:pPr>
            <a:r>
              <a:rPr lang="tr-TR" altLang="tr-TR" sz="1800" b="1" dirty="0">
                <a:solidFill>
                  <a:srgbClr val="00206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defRPr/>
            </a:pPr>
            <a:r>
              <a:rPr lang="tr-TR" altLang="tr-TR" sz="2000" b="1" i="1" dirty="0">
                <a:solidFill>
                  <a:srgbClr val="002060"/>
                </a:solidFill>
              </a:rPr>
              <a:t>Unsuccessful Search:</a:t>
            </a:r>
            <a:r>
              <a:rPr lang="tr-TR" altLang="tr-TR" sz="2000" b="1" dirty="0">
                <a:solidFill>
                  <a:srgbClr val="002060"/>
                </a:solidFill>
              </a:rPr>
              <a:t>	</a:t>
            </a:r>
            <a:r>
              <a:rPr lang="tr-TR" altLang="tr-TR" sz="2000" b="1" dirty="0">
                <a:solidFill>
                  <a:srgbClr val="002060"/>
                </a:solidFill>
                <a:latin typeface="Wingdings" pitchFamily="2" charset="2"/>
              </a:rPr>
              <a:t></a:t>
            </a:r>
            <a:r>
              <a:rPr lang="tr-TR" altLang="tr-TR" sz="2000" b="1" dirty="0">
                <a:solidFill>
                  <a:srgbClr val="002060"/>
                </a:solidFill>
              </a:rPr>
              <a:t> O(n)</a:t>
            </a:r>
          </a:p>
          <a:p>
            <a:pPr>
              <a:lnSpc>
                <a:spcPct val="90000"/>
              </a:lnSpc>
              <a:spcBef>
                <a:spcPts val="450"/>
              </a:spcBef>
              <a:buClrTx/>
              <a:defRPr/>
            </a:pPr>
            <a:endParaRPr lang="tr-TR" altLang="tr-TR" sz="1800" b="1" dirty="0">
              <a:solidFill>
                <a:srgbClr val="002060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ts val="500"/>
              </a:spcBef>
              <a:buClrTx/>
              <a:defRPr/>
            </a:pPr>
            <a:r>
              <a:rPr lang="tr-TR" altLang="tr-TR" sz="2000" b="1" i="1" dirty="0">
                <a:solidFill>
                  <a:srgbClr val="002060"/>
                </a:solidFill>
              </a:rPr>
              <a:t>Successful Search: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defRPr/>
            </a:pPr>
            <a:r>
              <a:rPr lang="tr-TR" altLang="tr-TR" sz="2000" b="1" dirty="0">
                <a:solidFill>
                  <a:srgbClr val="002060"/>
                </a:solidFill>
              </a:rPr>
              <a:t>	Best-Case:  </a:t>
            </a:r>
            <a:r>
              <a:rPr lang="tr-TR" altLang="tr-TR" sz="2000" b="1" i="1" dirty="0">
                <a:solidFill>
                  <a:srgbClr val="002060"/>
                </a:solidFill>
              </a:rPr>
              <a:t>item</a:t>
            </a:r>
            <a:r>
              <a:rPr lang="tr-TR" altLang="tr-TR" sz="2000" b="1" dirty="0">
                <a:solidFill>
                  <a:srgbClr val="002060"/>
                </a:solidFill>
              </a:rPr>
              <a:t> is in the first location of the array </a:t>
            </a:r>
            <a:r>
              <a:rPr lang="tr-TR" altLang="tr-TR" sz="2000" b="1" dirty="0">
                <a:solidFill>
                  <a:srgbClr val="002060"/>
                </a:solidFill>
                <a:latin typeface="Wingdings" pitchFamily="2" charset="2"/>
              </a:rPr>
              <a:t></a:t>
            </a:r>
            <a:r>
              <a:rPr lang="tr-TR" altLang="tr-TR" sz="2000" b="1" dirty="0">
                <a:solidFill>
                  <a:srgbClr val="002060"/>
                </a:solidFill>
              </a:rPr>
              <a:t>O(1)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defRPr/>
            </a:pPr>
            <a:r>
              <a:rPr lang="tr-TR" altLang="tr-TR" sz="2000" b="1" dirty="0">
                <a:solidFill>
                  <a:srgbClr val="002060"/>
                </a:solidFill>
              </a:rPr>
              <a:t>	Worst-Case: </a:t>
            </a:r>
            <a:r>
              <a:rPr lang="tr-TR" altLang="tr-TR" sz="2000" b="1" i="1" dirty="0">
                <a:solidFill>
                  <a:srgbClr val="002060"/>
                </a:solidFill>
              </a:rPr>
              <a:t>item</a:t>
            </a:r>
            <a:r>
              <a:rPr lang="tr-TR" altLang="tr-TR" sz="2000" b="1" dirty="0">
                <a:solidFill>
                  <a:srgbClr val="002060"/>
                </a:solidFill>
              </a:rPr>
              <a:t> is in the last location of the array </a:t>
            </a:r>
            <a:r>
              <a:rPr lang="tr-TR" altLang="tr-TR" sz="2000" b="1" dirty="0">
                <a:solidFill>
                  <a:srgbClr val="002060"/>
                </a:solidFill>
                <a:latin typeface="Wingdings" pitchFamily="2" charset="2"/>
              </a:rPr>
              <a:t></a:t>
            </a:r>
            <a:r>
              <a:rPr lang="tr-TR" altLang="tr-TR" sz="2000" b="1" dirty="0">
                <a:solidFill>
                  <a:srgbClr val="002060"/>
                </a:solidFill>
              </a:rPr>
              <a:t>O(n)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defRPr/>
            </a:pPr>
            <a:r>
              <a:rPr lang="tr-TR" altLang="tr-TR" sz="2000" b="1" dirty="0">
                <a:solidFill>
                  <a:srgbClr val="002060"/>
                </a:solidFill>
              </a:rPr>
              <a:t>	Average-Case: The number of key comparisons 1, 2, ..., n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defRPr/>
            </a:pPr>
            <a:r>
              <a:rPr lang="tr-TR" altLang="tr-TR" sz="2000" b="1" dirty="0">
                <a:solidFill>
                  <a:srgbClr val="002060"/>
                </a:solidFill>
              </a:rPr>
              <a:t>				</a:t>
            </a:r>
          </a:p>
          <a:p>
            <a:pPr>
              <a:lnSpc>
                <a:spcPct val="90000"/>
              </a:lnSpc>
              <a:spcBef>
                <a:spcPts val="500"/>
              </a:spcBef>
              <a:buClrTx/>
              <a:defRPr/>
            </a:pPr>
            <a:endParaRPr lang="tr-TR" altLang="tr-TR" sz="2000" b="1" dirty="0">
              <a:solidFill>
                <a:srgbClr val="002060"/>
              </a:solidFill>
            </a:endParaRPr>
          </a:p>
          <a:p>
            <a:pPr>
              <a:lnSpc>
                <a:spcPct val="90000"/>
              </a:lnSpc>
              <a:spcBef>
                <a:spcPts val="500"/>
              </a:spcBef>
              <a:buClrTx/>
              <a:defRPr/>
            </a:pPr>
            <a:r>
              <a:rPr lang="tr-TR" altLang="tr-TR" sz="2000" b="1" dirty="0">
                <a:solidFill>
                  <a:srgbClr val="002060"/>
                </a:solidFill>
              </a:rPr>
              <a:t>				                </a:t>
            </a:r>
            <a:r>
              <a:rPr lang="tr-TR" altLang="tr-TR" sz="2000" b="1" dirty="0">
                <a:solidFill>
                  <a:srgbClr val="002060"/>
                </a:solidFill>
                <a:latin typeface="Wingdings" pitchFamily="2" charset="2"/>
              </a:rPr>
              <a:t></a:t>
            </a:r>
            <a:r>
              <a:rPr lang="tr-TR" altLang="tr-TR" sz="2000" b="1" dirty="0">
                <a:solidFill>
                  <a:srgbClr val="002060"/>
                </a:solidFill>
              </a:rPr>
              <a:t> O(n)</a:t>
            </a:r>
          </a:p>
        </p:txBody>
      </p:sp>
      <p:graphicFrame>
        <p:nvGraphicFramePr>
          <p:cNvPr id="109574" name="Object 5">
            <a:extLst>
              <a:ext uri="{FF2B5EF4-FFF2-40B4-BE49-F238E27FC236}">
                <a16:creationId xmlns:a16="http://schemas.microsoft.com/office/drawing/2014/main" id="{84EFF840-7C99-8148-06B0-A0AB2DD55A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4052012"/>
              </p:ext>
            </p:extLst>
          </p:nvPr>
        </p:nvGraphicFramePr>
        <p:xfrm>
          <a:off x="2000250" y="5264944"/>
          <a:ext cx="1677988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0" imgH="0" progId="">
                  <p:embed/>
                </p:oleObj>
              </mc:Choice>
              <mc:Fallback>
                <p:oleObj r:id="rId3" imgW="0" imgH="0" progId="">
                  <p:embed/>
                  <p:pic>
                    <p:nvPicPr>
                      <p:cNvPr id="109574" name="Object 5">
                        <a:extLst>
                          <a:ext uri="{FF2B5EF4-FFF2-40B4-BE49-F238E27FC236}">
                            <a16:creationId xmlns:a16="http://schemas.microsoft.com/office/drawing/2014/main" id="{84EFF840-7C99-8148-06B0-A0AB2DD55A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5264944"/>
                        <a:ext cx="1677988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46BBE27E-72B0-94E8-659F-407D4DAE8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Sequential Search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1">
            <a:extLst>
              <a:ext uri="{FF2B5EF4-FFF2-40B4-BE49-F238E27FC236}">
                <a16:creationId xmlns:a16="http://schemas.microsoft.com/office/drawing/2014/main" id="{5238626D-9679-81CA-D80B-771449A7C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6477000"/>
            <a:ext cx="34290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endParaRPr lang="tr-TR" altLang="tr-TR" sz="800"/>
          </a:p>
        </p:txBody>
      </p:sp>
      <p:sp>
        <p:nvSpPr>
          <p:cNvPr id="69635" name="Text Box 2">
            <a:extLst>
              <a:ext uri="{FF2B5EF4-FFF2-40B4-BE49-F238E27FC236}">
                <a16:creationId xmlns:a16="http://schemas.microsoft.com/office/drawing/2014/main" id="{0ECBA831-8359-E0AA-331B-CA1975B3DD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8213" y="6477000"/>
            <a:ext cx="19050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  <a:defRPr/>
            </a:pPr>
            <a:fld id="{25895B00-7B7A-4BEA-8CE1-765E0934FA6F}" type="slidenum">
              <a:rPr lang="tr-TR" altLang="tr-TR" sz="800"/>
              <a:pPr algn="r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t>33</a:t>
            </a:fld>
            <a:endParaRPr lang="tr-TR" altLang="tr-TR" sz="800"/>
          </a:p>
        </p:txBody>
      </p:sp>
      <p:sp>
        <p:nvSpPr>
          <p:cNvPr id="69637" name="Text Box 4">
            <a:extLst>
              <a:ext uri="{FF2B5EF4-FFF2-40B4-BE49-F238E27FC236}">
                <a16:creationId xmlns:a16="http://schemas.microsoft.com/office/drawing/2014/main" id="{3D5B3AC7-60B1-D53C-AD98-E7E86516FA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9946" y="2092324"/>
            <a:ext cx="8580438" cy="42672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33375"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1pPr>
            <a:lvl2pPr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2pPr>
            <a:lvl3pPr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3pPr>
            <a:lvl4pPr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4pPr>
            <a:lvl5pPr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85000"/>
              </a:lnSpc>
              <a:buClrTx/>
              <a:buFontTx/>
              <a:buNone/>
              <a:defRPr/>
            </a:pPr>
            <a:r>
              <a:rPr lang="tr-TR" altLang="tr-TR" sz="2000" b="1" dirty="0">
                <a:solidFill>
                  <a:srgbClr val="002060"/>
                </a:solidFill>
                <a:latin typeface="Courier New" charset="0"/>
              </a:rPr>
              <a:t>int binarySearch(int a[], int size, int x) {</a:t>
            </a:r>
          </a:p>
          <a:p>
            <a:pPr eaLnBrk="1" hangingPunct="1">
              <a:lnSpc>
                <a:spcPct val="85000"/>
              </a:lnSpc>
              <a:buClrTx/>
              <a:buFontTx/>
              <a:buNone/>
              <a:defRPr/>
            </a:pPr>
            <a:r>
              <a:rPr lang="tr-TR" altLang="tr-TR" sz="2000" b="1" dirty="0">
                <a:solidFill>
                  <a:srgbClr val="002060"/>
                </a:solidFill>
                <a:latin typeface="Courier New" charset="0"/>
              </a:rPr>
              <a:t>   int low =0;</a:t>
            </a:r>
          </a:p>
          <a:p>
            <a:pPr eaLnBrk="1" hangingPunct="1">
              <a:lnSpc>
                <a:spcPct val="85000"/>
              </a:lnSpc>
              <a:buClrTx/>
              <a:buFontTx/>
              <a:buNone/>
              <a:defRPr/>
            </a:pPr>
            <a:r>
              <a:rPr lang="tr-TR" altLang="tr-TR" sz="2000" b="1" dirty="0">
                <a:solidFill>
                  <a:srgbClr val="002060"/>
                </a:solidFill>
                <a:latin typeface="Courier New" charset="0"/>
              </a:rPr>
              <a:t>   int high = size –1;</a:t>
            </a:r>
          </a:p>
          <a:p>
            <a:pPr eaLnBrk="1" hangingPunct="1">
              <a:lnSpc>
                <a:spcPct val="85000"/>
              </a:lnSpc>
              <a:buClrTx/>
              <a:buFontTx/>
              <a:buNone/>
              <a:defRPr/>
            </a:pPr>
            <a:r>
              <a:rPr lang="tr-TR" altLang="tr-TR" sz="2000" b="1" dirty="0">
                <a:solidFill>
                  <a:srgbClr val="002060"/>
                </a:solidFill>
                <a:latin typeface="Courier New" charset="0"/>
              </a:rPr>
              <a:t>   int mid; 	  // mid will be the index of </a:t>
            </a:r>
          </a:p>
          <a:p>
            <a:pPr eaLnBrk="1" hangingPunct="1">
              <a:lnSpc>
                <a:spcPct val="85000"/>
              </a:lnSpc>
              <a:buClrTx/>
              <a:buFontTx/>
              <a:buNone/>
              <a:defRPr/>
            </a:pPr>
            <a:r>
              <a:rPr lang="tr-TR" altLang="tr-TR" sz="2000" b="1" dirty="0">
                <a:solidFill>
                  <a:srgbClr val="002060"/>
                </a:solidFill>
                <a:latin typeface="Courier New" charset="0"/>
              </a:rPr>
              <a:t>   		  	  // target when it’s found.</a:t>
            </a:r>
          </a:p>
          <a:p>
            <a:pPr eaLnBrk="1" hangingPunct="1">
              <a:lnSpc>
                <a:spcPct val="85000"/>
              </a:lnSpc>
              <a:buClrTx/>
              <a:buFontTx/>
              <a:buNone/>
              <a:defRPr/>
            </a:pPr>
            <a:r>
              <a:rPr lang="tr-TR" altLang="tr-TR" sz="2000" b="1" dirty="0">
                <a:solidFill>
                  <a:srgbClr val="002060"/>
                </a:solidFill>
                <a:latin typeface="Courier New" charset="0"/>
              </a:rPr>
              <a:t>   while (low &lt;= high) {</a:t>
            </a:r>
          </a:p>
          <a:p>
            <a:pPr eaLnBrk="1" hangingPunct="1">
              <a:lnSpc>
                <a:spcPct val="85000"/>
              </a:lnSpc>
              <a:buClrTx/>
              <a:buFontTx/>
              <a:buNone/>
              <a:defRPr/>
            </a:pPr>
            <a:r>
              <a:rPr lang="tr-TR" altLang="tr-TR" sz="2000" b="1" dirty="0">
                <a:solidFill>
                  <a:srgbClr val="002060"/>
                </a:solidFill>
                <a:latin typeface="Courier New" charset="0"/>
              </a:rPr>
              <a:t> 	   mid = (low + high)/2;</a:t>
            </a:r>
          </a:p>
          <a:p>
            <a:pPr eaLnBrk="1" hangingPunct="1">
              <a:lnSpc>
                <a:spcPct val="85000"/>
              </a:lnSpc>
              <a:buClrTx/>
              <a:buFontTx/>
              <a:buNone/>
              <a:defRPr/>
            </a:pPr>
            <a:r>
              <a:rPr lang="tr-TR" altLang="tr-TR" sz="2000" b="1" dirty="0">
                <a:solidFill>
                  <a:srgbClr val="002060"/>
                </a:solidFill>
                <a:latin typeface="Courier New" charset="0"/>
              </a:rPr>
              <a:t>	   if (a[mid] &lt; x)</a:t>
            </a:r>
          </a:p>
          <a:p>
            <a:pPr eaLnBrk="1" hangingPunct="1">
              <a:lnSpc>
                <a:spcPct val="85000"/>
              </a:lnSpc>
              <a:buClrTx/>
              <a:buFontTx/>
              <a:buNone/>
              <a:defRPr/>
            </a:pPr>
            <a:r>
              <a:rPr lang="tr-TR" altLang="tr-TR" sz="2000" b="1" dirty="0">
                <a:solidFill>
                  <a:srgbClr val="002060"/>
                </a:solidFill>
                <a:latin typeface="Courier New" charset="0"/>
              </a:rPr>
              <a:t>        low = mid + 1;</a:t>
            </a:r>
          </a:p>
          <a:p>
            <a:pPr eaLnBrk="1" hangingPunct="1">
              <a:lnSpc>
                <a:spcPct val="85000"/>
              </a:lnSpc>
              <a:buClrTx/>
              <a:buFontTx/>
              <a:buNone/>
              <a:defRPr/>
            </a:pPr>
            <a:r>
              <a:rPr lang="tr-TR" altLang="tr-TR" sz="2000" b="1" dirty="0">
                <a:solidFill>
                  <a:srgbClr val="002060"/>
                </a:solidFill>
                <a:latin typeface="Courier New" charset="0"/>
              </a:rPr>
              <a:t>	   else if (a[mid] &gt; x)</a:t>
            </a:r>
          </a:p>
          <a:p>
            <a:pPr eaLnBrk="1" hangingPunct="1">
              <a:lnSpc>
                <a:spcPct val="85000"/>
              </a:lnSpc>
              <a:buClrTx/>
              <a:buFontTx/>
              <a:buNone/>
              <a:defRPr/>
            </a:pPr>
            <a:r>
              <a:rPr lang="tr-TR" altLang="tr-TR" sz="2000" b="1" dirty="0">
                <a:solidFill>
                  <a:srgbClr val="002060"/>
                </a:solidFill>
                <a:latin typeface="Courier New" charset="0"/>
              </a:rPr>
              <a:t>		   high  = mid – 1; </a:t>
            </a:r>
          </a:p>
          <a:p>
            <a:pPr eaLnBrk="1" hangingPunct="1">
              <a:lnSpc>
                <a:spcPct val="85000"/>
              </a:lnSpc>
              <a:buClrTx/>
              <a:buFontTx/>
              <a:buNone/>
              <a:defRPr/>
            </a:pPr>
            <a:r>
              <a:rPr lang="tr-TR" altLang="tr-TR" sz="2000" b="1" dirty="0">
                <a:solidFill>
                  <a:srgbClr val="002060"/>
                </a:solidFill>
                <a:latin typeface="Courier New" charset="0"/>
              </a:rPr>
              <a:t>     else </a:t>
            </a:r>
          </a:p>
          <a:p>
            <a:pPr eaLnBrk="1" hangingPunct="1">
              <a:lnSpc>
                <a:spcPct val="85000"/>
              </a:lnSpc>
              <a:buClrTx/>
              <a:buFontTx/>
              <a:buNone/>
              <a:defRPr/>
            </a:pPr>
            <a:r>
              <a:rPr lang="tr-TR" altLang="tr-TR" sz="2000" b="1" dirty="0">
                <a:solidFill>
                  <a:srgbClr val="002060"/>
                </a:solidFill>
                <a:latin typeface="Courier New" charset="0"/>
              </a:rPr>
              <a:t>		   return mid;</a:t>
            </a:r>
          </a:p>
          <a:p>
            <a:pPr eaLnBrk="1" hangingPunct="1">
              <a:lnSpc>
                <a:spcPct val="85000"/>
              </a:lnSpc>
              <a:buClrTx/>
              <a:buFontTx/>
              <a:buNone/>
              <a:defRPr/>
            </a:pPr>
            <a:r>
              <a:rPr lang="tr-TR" altLang="tr-TR" sz="2000" b="1" dirty="0">
                <a:solidFill>
                  <a:srgbClr val="002060"/>
                </a:solidFill>
                <a:latin typeface="Courier New" charset="0"/>
              </a:rPr>
              <a:t>   }</a:t>
            </a:r>
          </a:p>
          <a:p>
            <a:pPr eaLnBrk="1" hangingPunct="1">
              <a:lnSpc>
                <a:spcPct val="85000"/>
              </a:lnSpc>
              <a:buClrTx/>
              <a:buFontTx/>
              <a:buNone/>
              <a:defRPr/>
            </a:pPr>
            <a:r>
              <a:rPr lang="tr-TR" altLang="tr-TR" sz="2000" b="1" dirty="0">
                <a:solidFill>
                  <a:srgbClr val="002060"/>
                </a:solidFill>
                <a:latin typeface="Courier New" charset="0"/>
              </a:rPr>
              <a:t>   return –1;</a:t>
            </a:r>
          </a:p>
          <a:p>
            <a:pPr eaLnBrk="1" hangingPunct="1">
              <a:lnSpc>
                <a:spcPct val="85000"/>
              </a:lnSpc>
              <a:buClrTx/>
              <a:buFontTx/>
              <a:buNone/>
              <a:defRPr/>
            </a:pPr>
            <a:r>
              <a:rPr lang="tr-TR" altLang="tr-TR" sz="2000" b="1" dirty="0">
                <a:solidFill>
                  <a:srgbClr val="002060"/>
                </a:solidFill>
                <a:latin typeface="Courier New" charset="0"/>
              </a:rPr>
              <a:t>}</a:t>
            </a:r>
          </a:p>
        </p:txBody>
      </p:sp>
      <p:sp>
        <p:nvSpPr>
          <p:cNvPr id="69638" name="Text Box 5">
            <a:extLst>
              <a:ext uri="{FF2B5EF4-FFF2-40B4-BE49-F238E27FC236}">
                <a16:creationId xmlns:a16="http://schemas.microsoft.com/office/drawing/2014/main" id="{1760B74C-C59B-DC5E-8F23-079506E106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198563"/>
            <a:ext cx="5902325" cy="455612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5000" rIns="90000" bIns="45000"/>
          <a:lstStyle>
            <a:lvl1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1pPr>
            <a:lvl2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2pPr>
            <a:lvl3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3pPr>
            <a:lvl4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4pPr>
            <a:lvl5pPr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Times New Roman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buClrTx/>
              <a:buFontTx/>
              <a:buNone/>
              <a:defRPr/>
            </a:pPr>
            <a:r>
              <a:rPr lang="en-US" altLang="tr-TR" b="1" dirty="0">
                <a:solidFill>
                  <a:srgbClr val="002060"/>
                </a:solidFill>
              </a:rPr>
              <a:t>We can do binary search if the array is sorted: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EBC2F-18B5-DC64-D90A-AF4F16EE8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Binary Search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ext Box 1">
            <a:extLst>
              <a:ext uri="{FF2B5EF4-FFF2-40B4-BE49-F238E27FC236}">
                <a16:creationId xmlns:a16="http://schemas.microsoft.com/office/drawing/2014/main" id="{C229E751-4BD6-8A89-70B4-6F0E1CACAC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6477000"/>
            <a:ext cx="34290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  <a:defRPr/>
            </a:pPr>
            <a:endParaRPr lang="tr-TR" altLang="tr-TR" sz="800"/>
          </a:p>
        </p:txBody>
      </p:sp>
      <p:sp>
        <p:nvSpPr>
          <p:cNvPr id="71683" name="Text Box 2">
            <a:extLst>
              <a:ext uri="{FF2B5EF4-FFF2-40B4-BE49-F238E27FC236}">
                <a16:creationId xmlns:a16="http://schemas.microsoft.com/office/drawing/2014/main" id="{C197DEE0-AFAB-30F8-C99E-86453269E6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8213" y="6477000"/>
            <a:ext cx="19050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lIns="90000" tIns="46800" rIns="90000" bIns="46800"/>
          <a:lstStyle>
            <a:lvl1pPr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1pPr>
            <a:lvl2pPr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6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cs typeface="Droid Sans Fallback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  <a:defRPr/>
            </a:pPr>
            <a:fld id="{594D9C7D-5ABC-45C5-9AFD-B71260D5C5F9}" type="slidenum">
              <a:rPr lang="tr-TR" altLang="tr-TR" sz="800"/>
              <a:pPr algn="r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t>34</a:t>
            </a:fld>
            <a:endParaRPr lang="tr-TR" altLang="tr-TR" sz="800"/>
          </a:p>
        </p:txBody>
      </p:sp>
      <p:sp>
        <p:nvSpPr>
          <p:cNvPr id="71685" name="Text Box 4">
            <a:extLst>
              <a:ext uri="{FF2B5EF4-FFF2-40B4-BE49-F238E27FC236}">
                <a16:creationId xmlns:a16="http://schemas.microsoft.com/office/drawing/2014/main" id="{8E1DC125-123B-93AE-6D04-FA23E1255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0275" y="1365850"/>
            <a:ext cx="8580438" cy="426720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33375" indent="-333375">
              <a:spcBef>
                <a:spcPts val="6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1pPr>
            <a:lvl2pPr marL="733425" indent="-276225">
              <a:spcBef>
                <a:spcPts val="4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2pPr>
            <a:lvl3pPr>
              <a:spcBef>
                <a:spcPts val="4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6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3pPr>
            <a:lvl4pPr>
              <a:spcBef>
                <a:spcPts val="3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4pPr>
            <a:lvl5pPr>
              <a:spcBef>
                <a:spcPts val="3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5pPr>
            <a:lvl6pPr marL="25146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6pPr>
            <a:lvl7pPr marL="29718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7pPr>
            <a:lvl8pPr marL="34290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8pPr>
            <a:lvl9pPr marL="3886200" indent="-228600" defTabSz="45720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3375" algn="l"/>
                <a:tab pos="790575" algn="l"/>
                <a:tab pos="1247775" algn="l"/>
                <a:tab pos="1704975" algn="l"/>
                <a:tab pos="2162175" algn="l"/>
                <a:tab pos="2619375" algn="l"/>
                <a:tab pos="3076575" algn="l"/>
                <a:tab pos="3533775" algn="l"/>
                <a:tab pos="3990975" algn="l"/>
                <a:tab pos="4448175" algn="l"/>
                <a:tab pos="4905375" algn="l"/>
                <a:tab pos="5362575" algn="l"/>
                <a:tab pos="5819775" algn="l"/>
                <a:tab pos="6276975" algn="l"/>
                <a:tab pos="6734175" algn="l"/>
                <a:tab pos="7191375" algn="l"/>
                <a:tab pos="7648575" algn="l"/>
                <a:tab pos="8105775" algn="l"/>
                <a:tab pos="8562975" algn="l"/>
                <a:tab pos="9020175" algn="l"/>
                <a:tab pos="94773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Droid Sans Fallback" charset="0"/>
                <a:cs typeface="Droid Sans Fallback" charset="0"/>
              </a:defRPr>
            </a:lvl9pPr>
          </a:lstStyle>
          <a:p>
            <a:pPr>
              <a:spcBef>
                <a:spcPts val="500"/>
              </a:spcBef>
              <a:buFont typeface="Times New Roman" panose="02020603050405020304" pitchFamily="18" charset="0"/>
              <a:buChar char="•"/>
              <a:defRPr/>
            </a:pPr>
            <a:r>
              <a:rPr lang="tr-TR" altLang="tr-TR" sz="2000" b="1" dirty="0">
                <a:solidFill>
                  <a:srgbClr val="002060"/>
                </a:solidFill>
              </a:rPr>
              <a:t>For an unsuccessful search: </a:t>
            </a:r>
          </a:p>
          <a:p>
            <a:pPr lvl="1">
              <a:spcBef>
                <a:spcPts val="500"/>
              </a:spcBef>
              <a:buFont typeface="Times New Roman" panose="02020603050405020304" pitchFamily="18" charset="0"/>
              <a:buChar char="–"/>
              <a:defRPr/>
            </a:pPr>
            <a:r>
              <a:rPr lang="tr-TR" altLang="tr-TR" sz="2000" b="1" dirty="0">
                <a:solidFill>
                  <a:srgbClr val="002060"/>
                </a:solidFill>
              </a:rPr>
              <a:t>The number of iterations in the loop is  </a:t>
            </a:r>
            <a:r>
              <a:rPr lang="tr-TR" altLang="tr-TR" sz="2000" b="1" dirty="0">
                <a:solidFill>
                  <a:srgbClr val="002060"/>
                </a:solidFill>
                <a:latin typeface="Symbol" pitchFamily="2" charset="2"/>
              </a:rPr>
              <a:t></a:t>
            </a:r>
            <a:r>
              <a:rPr lang="tr-TR" altLang="tr-TR" sz="2000" b="1" dirty="0">
                <a:solidFill>
                  <a:srgbClr val="002060"/>
                </a:solidFill>
              </a:rPr>
              <a:t>log</a:t>
            </a:r>
            <a:r>
              <a:rPr lang="tr-TR" altLang="tr-TR" sz="2000" b="1" baseline="-25000" dirty="0">
                <a:solidFill>
                  <a:srgbClr val="002060"/>
                </a:solidFill>
              </a:rPr>
              <a:t>2</a:t>
            </a:r>
            <a:r>
              <a:rPr lang="tr-TR" altLang="tr-TR" sz="2000" b="1" dirty="0">
                <a:solidFill>
                  <a:srgbClr val="002060"/>
                </a:solidFill>
              </a:rPr>
              <a:t>n</a:t>
            </a:r>
            <a:r>
              <a:rPr lang="tr-TR" altLang="tr-TR" sz="2000" b="1" dirty="0">
                <a:solidFill>
                  <a:srgbClr val="002060"/>
                </a:solidFill>
                <a:latin typeface="Symbol" pitchFamily="2" charset="2"/>
              </a:rPr>
              <a:t></a:t>
            </a:r>
            <a:r>
              <a:rPr lang="tr-TR" altLang="tr-TR" sz="2000" b="1" dirty="0">
                <a:solidFill>
                  <a:srgbClr val="002060"/>
                </a:solidFill>
              </a:rPr>
              <a:t> + 1</a:t>
            </a:r>
          </a:p>
          <a:p>
            <a:pPr lvl="1">
              <a:spcBef>
                <a:spcPts val="500"/>
              </a:spcBef>
              <a:buClrTx/>
              <a:defRPr/>
            </a:pPr>
            <a:r>
              <a:rPr lang="tr-TR" altLang="tr-TR" sz="2000" b="1" dirty="0">
                <a:solidFill>
                  <a:srgbClr val="002060"/>
                </a:solidFill>
              </a:rPr>
              <a:t>			</a:t>
            </a:r>
            <a:r>
              <a:rPr lang="tr-TR" altLang="tr-TR" sz="2000" b="1" dirty="0">
                <a:solidFill>
                  <a:srgbClr val="002060"/>
                </a:solidFill>
                <a:latin typeface="Wingdings" pitchFamily="2" charset="2"/>
              </a:rPr>
              <a:t></a:t>
            </a:r>
            <a:r>
              <a:rPr lang="tr-TR" altLang="tr-TR" sz="2000" b="1" dirty="0">
                <a:solidFill>
                  <a:srgbClr val="002060"/>
                </a:solidFill>
              </a:rPr>
              <a:t>  O(log</a:t>
            </a:r>
            <a:r>
              <a:rPr lang="tr-TR" altLang="tr-TR" sz="2000" b="1" baseline="-25000" dirty="0">
                <a:solidFill>
                  <a:srgbClr val="002060"/>
                </a:solidFill>
              </a:rPr>
              <a:t>2</a:t>
            </a:r>
            <a:r>
              <a:rPr lang="tr-TR" altLang="tr-TR" sz="2000" b="1" dirty="0">
                <a:solidFill>
                  <a:srgbClr val="002060"/>
                </a:solidFill>
              </a:rPr>
              <a:t>n)</a:t>
            </a:r>
          </a:p>
          <a:p>
            <a:pPr>
              <a:spcBef>
                <a:spcPts val="500"/>
              </a:spcBef>
              <a:buFont typeface="Times New Roman" panose="02020603050405020304" pitchFamily="18" charset="0"/>
              <a:buChar char="•"/>
              <a:defRPr/>
            </a:pPr>
            <a:r>
              <a:rPr lang="tr-TR" altLang="tr-TR" sz="2000" b="1" dirty="0">
                <a:solidFill>
                  <a:srgbClr val="002060"/>
                </a:solidFill>
              </a:rPr>
              <a:t>For a successful search:</a:t>
            </a:r>
          </a:p>
          <a:p>
            <a:pPr lvl="1">
              <a:spcBef>
                <a:spcPts val="500"/>
              </a:spcBef>
              <a:buFont typeface="Times New Roman" panose="02020603050405020304" pitchFamily="18" charset="0"/>
              <a:buChar char="–"/>
              <a:defRPr/>
            </a:pPr>
            <a:r>
              <a:rPr lang="tr-TR" altLang="tr-TR" sz="2000" b="1" i="1" dirty="0">
                <a:solidFill>
                  <a:srgbClr val="002060"/>
                </a:solidFill>
              </a:rPr>
              <a:t>Best-Case:</a:t>
            </a:r>
            <a:r>
              <a:rPr lang="tr-TR" altLang="tr-TR" sz="2000" b="1" dirty="0">
                <a:solidFill>
                  <a:srgbClr val="002060"/>
                </a:solidFill>
              </a:rPr>
              <a:t> The number of iterations is 1. 		 </a:t>
            </a:r>
            <a:r>
              <a:rPr lang="tr-TR" altLang="tr-TR" sz="2000" b="1" dirty="0">
                <a:solidFill>
                  <a:srgbClr val="002060"/>
                </a:solidFill>
                <a:latin typeface="Wingdings" pitchFamily="2" charset="2"/>
              </a:rPr>
              <a:t></a:t>
            </a:r>
            <a:r>
              <a:rPr lang="tr-TR" altLang="tr-TR" sz="2000" b="1" dirty="0">
                <a:solidFill>
                  <a:srgbClr val="002060"/>
                </a:solidFill>
              </a:rPr>
              <a:t> O(1)</a:t>
            </a:r>
          </a:p>
          <a:p>
            <a:pPr lvl="1">
              <a:spcBef>
                <a:spcPts val="500"/>
              </a:spcBef>
              <a:buFont typeface="Times New Roman" panose="02020603050405020304" pitchFamily="18" charset="0"/>
              <a:buChar char="–"/>
              <a:defRPr/>
            </a:pPr>
            <a:r>
              <a:rPr lang="tr-TR" altLang="tr-TR" sz="2000" b="1" i="1" dirty="0">
                <a:solidFill>
                  <a:srgbClr val="002060"/>
                </a:solidFill>
              </a:rPr>
              <a:t>Worst-Case:</a:t>
            </a:r>
            <a:r>
              <a:rPr lang="tr-TR" altLang="tr-TR" sz="2000" b="1" dirty="0">
                <a:solidFill>
                  <a:srgbClr val="002060"/>
                </a:solidFill>
              </a:rPr>
              <a:t> The number of iterations is  </a:t>
            </a:r>
            <a:r>
              <a:rPr lang="tr-TR" altLang="tr-TR" sz="2000" b="1" dirty="0">
                <a:solidFill>
                  <a:srgbClr val="002060"/>
                </a:solidFill>
                <a:latin typeface="Symbol" pitchFamily="2" charset="2"/>
              </a:rPr>
              <a:t></a:t>
            </a:r>
            <a:r>
              <a:rPr lang="tr-TR" altLang="tr-TR" sz="2000" b="1" dirty="0">
                <a:solidFill>
                  <a:srgbClr val="002060"/>
                </a:solidFill>
              </a:rPr>
              <a:t>log</a:t>
            </a:r>
            <a:r>
              <a:rPr lang="tr-TR" altLang="tr-TR" sz="2000" b="1" baseline="-25000" dirty="0">
                <a:solidFill>
                  <a:srgbClr val="002060"/>
                </a:solidFill>
              </a:rPr>
              <a:t>2</a:t>
            </a:r>
            <a:r>
              <a:rPr lang="tr-TR" altLang="tr-TR" sz="2000" b="1" dirty="0">
                <a:solidFill>
                  <a:srgbClr val="002060"/>
                </a:solidFill>
              </a:rPr>
              <a:t>n</a:t>
            </a:r>
            <a:r>
              <a:rPr lang="tr-TR" altLang="tr-TR" sz="2000" b="1" dirty="0">
                <a:solidFill>
                  <a:srgbClr val="002060"/>
                </a:solidFill>
                <a:latin typeface="Symbol" pitchFamily="2" charset="2"/>
              </a:rPr>
              <a:t></a:t>
            </a:r>
            <a:r>
              <a:rPr lang="tr-TR" altLang="tr-TR" sz="2000" b="1" dirty="0">
                <a:solidFill>
                  <a:srgbClr val="002060"/>
                </a:solidFill>
              </a:rPr>
              <a:t> +1	 </a:t>
            </a:r>
            <a:r>
              <a:rPr lang="tr-TR" altLang="tr-TR" sz="2000" b="1" dirty="0">
                <a:solidFill>
                  <a:srgbClr val="002060"/>
                </a:solidFill>
                <a:latin typeface="Wingdings" pitchFamily="2" charset="2"/>
              </a:rPr>
              <a:t></a:t>
            </a:r>
            <a:r>
              <a:rPr lang="tr-TR" altLang="tr-TR" sz="2000" b="1" dirty="0">
                <a:solidFill>
                  <a:srgbClr val="002060"/>
                </a:solidFill>
              </a:rPr>
              <a:t> O(log</a:t>
            </a:r>
            <a:r>
              <a:rPr lang="tr-TR" altLang="tr-TR" sz="2000" b="1" baseline="-25000" dirty="0">
                <a:solidFill>
                  <a:srgbClr val="002060"/>
                </a:solidFill>
              </a:rPr>
              <a:t>2</a:t>
            </a:r>
            <a:r>
              <a:rPr lang="tr-TR" altLang="tr-TR" sz="2000" b="1" dirty="0">
                <a:solidFill>
                  <a:srgbClr val="002060"/>
                </a:solidFill>
              </a:rPr>
              <a:t>n)</a:t>
            </a:r>
          </a:p>
          <a:p>
            <a:pPr lvl="1">
              <a:spcBef>
                <a:spcPts val="500"/>
              </a:spcBef>
              <a:buFont typeface="Times New Roman" panose="02020603050405020304" pitchFamily="18" charset="0"/>
              <a:buChar char="–"/>
              <a:defRPr/>
            </a:pPr>
            <a:r>
              <a:rPr lang="tr-TR" altLang="tr-TR" sz="2000" b="1" i="1" dirty="0">
                <a:solidFill>
                  <a:srgbClr val="002060"/>
                </a:solidFill>
              </a:rPr>
              <a:t>Average-Case:</a:t>
            </a:r>
            <a:r>
              <a:rPr lang="tr-TR" altLang="tr-TR" sz="2000" b="1" dirty="0">
                <a:solidFill>
                  <a:srgbClr val="002060"/>
                </a:solidFill>
              </a:rPr>
              <a:t> 	The avg. # of iterations &lt; log</a:t>
            </a:r>
            <a:r>
              <a:rPr lang="tr-TR" altLang="tr-TR" sz="2000" b="1" baseline="-25000" dirty="0">
                <a:solidFill>
                  <a:srgbClr val="002060"/>
                </a:solidFill>
              </a:rPr>
              <a:t>2</a:t>
            </a:r>
            <a:r>
              <a:rPr lang="tr-TR" altLang="tr-TR" sz="2000" b="1" dirty="0">
                <a:solidFill>
                  <a:srgbClr val="002060"/>
                </a:solidFill>
              </a:rPr>
              <a:t>n 	 </a:t>
            </a:r>
            <a:r>
              <a:rPr lang="tr-TR" altLang="tr-TR" sz="2000" b="1" dirty="0">
                <a:solidFill>
                  <a:srgbClr val="002060"/>
                </a:solidFill>
                <a:latin typeface="Wingdings" pitchFamily="2" charset="2"/>
              </a:rPr>
              <a:t></a:t>
            </a:r>
            <a:r>
              <a:rPr lang="tr-TR" altLang="tr-TR" sz="2000" b="1" dirty="0">
                <a:solidFill>
                  <a:srgbClr val="002060"/>
                </a:solidFill>
              </a:rPr>
              <a:t> O(log</a:t>
            </a:r>
            <a:r>
              <a:rPr lang="tr-TR" altLang="tr-TR" sz="2000" b="1" baseline="-25000" dirty="0">
                <a:solidFill>
                  <a:srgbClr val="002060"/>
                </a:solidFill>
              </a:rPr>
              <a:t>2</a:t>
            </a:r>
            <a:r>
              <a:rPr lang="tr-TR" altLang="tr-TR" sz="2000" b="1" dirty="0">
                <a:solidFill>
                  <a:srgbClr val="002060"/>
                </a:solidFill>
              </a:rPr>
              <a:t>n)</a:t>
            </a:r>
          </a:p>
          <a:p>
            <a:pPr lvl="1">
              <a:spcBef>
                <a:spcPts val="500"/>
              </a:spcBef>
              <a:buClrTx/>
              <a:defRPr/>
            </a:pPr>
            <a:endParaRPr lang="tr-TR" altLang="tr-TR" sz="2000" b="1" dirty="0">
              <a:solidFill>
                <a:srgbClr val="002060"/>
              </a:solidFill>
            </a:endParaRPr>
          </a:p>
          <a:p>
            <a:pPr lvl="1">
              <a:spcBef>
                <a:spcPts val="500"/>
              </a:spcBef>
              <a:buClrTx/>
              <a:defRPr/>
            </a:pPr>
            <a:r>
              <a:rPr lang="tr-TR" altLang="tr-TR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0  1  2  3  4  5  6   </a:t>
            </a:r>
            <a:r>
              <a:rPr lang="tr-TR" altLang="tr-TR" sz="2000" b="1" dirty="0">
                <a:solidFill>
                  <a:srgbClr val="002060"/>
                </a:solidFill>
                <a:latin typeface="Wingdings" pitchFamily="2" charset="2"/>
              </a:rPr>
              <a:t></a:t>
            </a:r>
            <a:r>
              <a:rPr lang="tr-TR" altLang="tr-TR" sz="2000" b="1" dirty="0">
                <a:solidFill>
                  <a:srgbClr val="002060"/>
                </a:solidFill>
              </a:rPr>
              <a:t> an array with size 7</a:t>
            </a:r>
          </a:p>
          <a:p>
            <a:pPr lvl="1">
              <a:spcBef>
                <a:spcPts val="500"/>
              </a:spcBef>
              <a:buClrTx/>
              <a:defRPr/>
            </a:pPr>
            <a:r>
              <a:rPr lang="tr-TR" altLang="tr-TR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3  2  3  1  3  2  3   </a:t>
            </a:r>
            <a:r>
              <a:rPr lang="tr-TR" altLang="tr-TR" sz="2000" b="1" dirty="0">
                <a:solidFill>
                  <a:srgbClr val="002060"/>
                </a:solidFill>
                <a:latin typeface="Wingdings" pitchFamily="2" charset="2"/>
              </a:rPr>
              <a:t></a:t>
            </a:r>
            <a:r>
              <a:rPr lang="tr-TR" altLang="tr-TR" sz="2000" b="1" dirty="0">
                <a:solidFill>
                  <a:srgbClr val="002060"/>
                </a:solidFill>
                <a:latin typeface="Courier New" panose="02070309020205020404" pitchFamily="49" charset="0"/>
              </a:rPr>
              <a:t> </a:t>
            </a:r>
            <a:r>
              <a:rPr lang="tr-TR" altLang="tr-TR" sz="2000" b="1" dirty="0">
                <a:solidFill>
                  <a:srgbClr val="002060"/>
                </a:solidFill>
              </a:rPr>
              <a:t># of iterations</a:t>
            </a:r>
          </a:p>
          <a:p>
            <a:pPr lvl="1">
              <a:spcBef>
                <a:spcPts val="500"/>
              </a:spcBef>
              <a:buClrTx/>
              <a:defRPr/>
            </a:pPr>
            <a:r>
              <a:rPr lang="tr-TR" altLang="tr-TR" sz="2000" b="1" dirty="0">
                <a:solidFill>
                  <a:srgbClr val="002060"/>
                </a:solidFill>
              </a:rPr>
              <a:t>The average # of iterations = 17/7 = 2.4285 &lt; log</a:t>
            </a:r>
            <a:r>
              <a:rPr lang="tr-TR" altLang="tr-TR" sz="2000" b="1" baseline="-25000" dirty="0">
                <a:solidFill>
                  <a:srgbClr val="002060"/>
                </a:solidFill>
              </a:rPr>
              <a:t>2</a:t>
            </a:r>
            <a:r>
              <a:rPr lang="tr-TR" altLang="tr-TR" sz="2000" b="1" dirty="0">
                <a:solidFill>
                  <a:srgbClr val="002060"/>
                </a:solidFill>
              </a:rPr>
              <a:t>7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24EB19-9C8F-46AF-B783-F3D4901B8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Binary Search – Analysis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pitchFamily="50" charset="-127"/>
              </a:rPr>
              <a:t>Data Structure and Algorithms for Electrical Engineering by Yung Yi</a:t>
            </a:r>
          </a:p>
          <a:p>
            <a:pPr eaLnBrk="1" hangingPunct="1"/>
            <a:r>
              <a:rPr lang="en-GB" altLang="ko-KR" dirty="0">
                <a:ea typeface="굴림" pitchFamily="50" charset="-127"/>
              </a:rPr>
              <a:t>CENG707 - Data Structures and Algorithms by </a:t>
            </a:r>
            <a:r>
              <a:rPr lang="en-IN" i="0" dirty="0">
                <a:effectLst/>
                <a:latin typeface="Georgia" panose="02040502050405020303" pitchFamily="18" charset="0"/>
              </a:rPr>
              <a:t>Yusuf </a:t>
            </a:r>
            <a:r>
              <a:rPr lang="en-IN" i="0" dirty="0" err="1">
                <a:effectLst/>
                <a:latin typeface="Georgia" panose="02040502050405020303" pitchFamily="18" charset="0"/>
              </a:rPr>
              <a:t>Sahillioğlu</a:t>
            </a:r>
            <a:endParaRPr lang="en-US" altLang="ko-KR" dirty="0"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98635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BDE89-83B9-F7DD-9968-A4CBF60C6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Algorithmic Performance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0CF0D-1957-1792-4143-8E8FD3464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5000"/>
              </a:lnSpc>
              <a:spcBef>
                <a:spcPts val="700"/>
              </a:spcBef>
              <a:defRPr/>
            </a:pPr>
            <a:r>
              <a:rPr lang="en-US" altLang="tr-TR" sz="2800" dirty="0">
                <a:ea typeface="굴림" charset="-127"/>
                <a:cs typeface="굴림" charset="-127"/>
              </a:rPr>
              <a:t>There are </a:t>
            </a:r>
            <a:r>
              <a:rPr lang="en-US" altLang="tr-TR" sz="2800" i="1" dirty="0">
                <a:ea typeface="굴림" charset="-127"/>
                <a:cs typeface="굴림" charset="-127"/>
              </a:rPr>
              <a:t>two aspects </a:t>
            </a:r>
            <a:r>
              <a:rPr lang="en-US" altLang="tr-TR" sz="2800" dirty="0">
                <a:ea typeface="굴림" charset="-127"/>
                <a:cs typeface="굴림" charset="-127"/>
              </a:rPr>
              <a:t>of algorithmic performance:</a:t>
            </a:r>
          </a:p>
          <a:p>
            <a:pPr eaLnBrk="1" hangingPunct="1">
              <a:lnSpc>
                <a:spcPct val="85000"/>
              </a:lnSpc>
              <a:spcBef>
                <a:spcPts val="700"/>
              </a:spcBef>
              <a:buFont typeface="Times New Roman" charset="0"/>
              <a:buChar char="•"/>
              <a:defRPr/>
            </a:pPr>
            <a:r>
              <a:rPr lang="en-US" altLang="tr-TR" sz="2800" dirty="0">
                <a:ea typeface="굴림" charset="-127"/>
                <a:cs typeface="굴림" charset="-127"/>
              </a:rPr>
              <a:t>Time</a:t>
            </a:r>
          </a:p>
          <a:p>
            <a:pPr lvl="2" eaLnBrk="1" hangingPunct="1">
              <a:lnSpc>
                <a:spcPct val="85000"/>
              </a:lnSpc>
              <a:spcBef>
                <a:spcPts val="500"/>
              </a:spcBef>
              <a:buFont typeface="Times New Roman" charset="0"/>
              <a:buChar char="•"/>
              <a:defRPr/>
            </a:pPr>
            <a:r>
              <a:rPr lang="en-US" altLang="tr-TR" sz="2000" dirty="0">
                <a:ea typeface="굴림" charset="-127"/>
                <a:cs typeface="굴림" charset="-127"/>
              </a:rPr>
              <a:t>Instructions take time.</a:t>
            </a:r>
          </a:p>
          <a:p>
            <a:pPr lvl="2" eaLnBrk="1" hangingPunct="1">
              <a:lnSpc>
                <a:spcPct val="85000"/>
              </a:lnSpc>
              <a:spcBef>
                <a:spcPts val="500"/>
              </a:spcBef>
              <a:buFont typeface="Times New Roman" charset="0"/>
              <a:buChar char="•"/>
              <a:defRPr/>
            </a:pPr>
            <a:r>
              <a:rPr lang="en-US" altLang="tr-TR" sz="2000" dirty="0">
                <a:ea typeface="굴림" charset="-127"/>
                <a:cs typeface="굴림" charset="-127"/>
              </a:rPr>
              <a:t>How fast does the algorithm perform?</a:t>
            </a:r>
          </a:p>
          <a:p>
            <a:pPr lvl="2" eaLnBrk="1" hangingPunct="1">
              <a:lnSpc>
                <a:spcPct val="85000"/>
              </a:lnSpc>
              <a:spcBef>
                <a:spcPts val="500"/>
              </a:spcBef>
              <a:buFont typeface="Times New Roman" charset="0"/>
              <a:buChar char="•"/>
              <a:defRPr/>
            </a:pPr>
            <a:r>
              <a:rPr lang="en-US" altLang="tr-TR" sz="2000" dirty="0">
                <a:ea typeface="굴림" charset="-127"/>
                <a:cs typeface="굴림" charset="-127"/>
              </a:rPr>
              <a:t>What affects its runtime? </a:t>
            </a:r>
          </a:p>
          <a:p>
            <a:pPr eaLnBrk="1" hangingPunct="1">
              <a:lnSpc>
                <a:spcPct val="85000"/>
              </a:lnSpc>
              <a:spcBef>
                <a:spcPts val="700"/>
              </a:spcBef>
              <a:buFont typeface="Times New Roman" charset="0"/>
              <a:buChar char="•"/>
              <a:defRPr/>
            </a:pPr>
            <a:r>
              <a:rPr lang="en-US" altLang="tr-TR" sz="2800" dirty="0">
                <a:ea typeface="굴림" charset="-127"/>
                <a:cs typeface="굴림" charset="-127"/>
              </a:rPr>
              <a:t>Space</a:t>
            </a:r>
          </a:p>
          <a:p>
            <a:pPr lvl="2" eaLnBrk="1" hangingPunct="1">
              <a:lnSpc>
                <a:spcPct val="85000"/>
              </a:lnSpc>
              <a:spcBef>
                <a:spcPts val="500"/>
              </a:spcBef>
              <a:buFont typeface="Times New Roman" charset="0"/>
              <a:buChar char="•"/>
              <a:defRPr/>
            </a:pPr>
            <a:r>
              <a:rPr lang="en-US" altLang="tr-TR" sz="2000" dirty="0">
                <a:ea typeface="굴림" charset="-127"/>
                <a:cs typeface="굴림" charset="-127"/>
              </a:rPr>
              <a:t>Data structures take space</a:t>
            </a:r>
          </a:p>
          <a:p>
            <a:pPr lvl="2" eaLnBrk="1" hangingPunct="1">
              <a:lnSpc>
                <a:spcPct val="85000"/>
              </a:lnSpc>
              <a:spcBef>
                <a:spcPts val="500"/>
              </a:spcBef>
              <a:buFont typeface="Times New Roman" charset="0"/>
              <a:buChar char="•"/>
              <a:defRPr/>
            </a:pPr>
            <a:r>
              <a:rPr lang="en-US" altLang="tr-TR" sz="2000" dirty="0">
                <a:ea typeface="굴림" charset="-127"/>
                <a:cs typeface="굴림" charset="-127"/>
              </a:rPr>
              <a:t>What kind of data structures can be used?</a:t>
            </a:r>
          </a:p>
          <a:p>
            <a:pPr lvl="2" eaLnBrk="1" hangingPunct="1">
              <a:lnSpc>
                <a:spcPct val="85000"/>
              </a:lnSpc>
              <a:spcBef>
                <a:spcPts val="500"/>
              </a:spcBef>
              <a:buFont typeface="Times New Roman" charset="0"/>
              <a:buChar char="•"/>
              <a:defRPr/>
            </a:pPr>
            <a:r>
              <a:rPr lang="en-US" altLang="tr-TR" sz="2000" dirty="0">
                <a:ea typeface="굴림" charset="-127"/>
                <a:cs typeface="굴림" charset="-127"/>
              </a:rPr>
              <a:t>How does choice of data structure affect the runtime?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3B0C75-4512-E162-CAA9-8B35331D5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22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C04B0-4F2F-2803-272F-DF38C7BAA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Why study algorithms and performance?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66907-D686-2452-6BB3-2B9D504882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Algorithms help us to understand </a:t>
            </a:r>
            <a:r>
              <a:rPr lang="en-GB" dirty="0">
                <a:solidFill>
                  <a:srgbClr val="FF0000"/>
                </a:solidFill>
              </a:rPr>
              <a:t>scalability</a:t>
            </a:r>
            <a:r>
              <a:rPr lang="en-GB" dirty="0"/>
              <a:t>. </a:t>
            </a:r>
          </a:p>
          <a:p>
            <a:r>
              <a:rPr lang="en-GB" dirty="0"/>
              <a:t>Performance often draws the line between what is feasible and what is impossible. </a:t>
            </a:r>
          </a:p>
          <a:p>
            <a:r>
              <a:rPr lang="en-GB" dirty="0"/>
              <a:t>Algorithmic mathematics provides a </a:t>
            </a:r>
            <a:r>
              <a:rPr lang="en-GB" dirty="0">
                <a:solidFill>
                  <a:srgbClr val="FF0000"/>
                </a:solidFill>
              </a:rPr>
              <a:t>language</a:t>
            </a:r>
            <a:r>
              <a:rPr lang="en-GB" dirty="0"/>
              <a:t> for talking about program </a:t>
            </a:r>
            <a:r>
              <a:rPr lang="en-GB" dirty="0" err="1"/>
              <a:t>behavior</a:t>
            </a:r>
            <a:r>
              <a:rPr lang="en-GB" dirty="0"/>
              <a:t>. </a:t>
            </a:r>
          </a:p>
          <a:p>
            <a:r>
              <a:rPr lang="en-GB" dirty="0"/>
              <a:t>Performance is the </a:t>
            </a:r>
            <a:r>
              <a:rPr lang="en-GB" dirty="0">
                <a:solidFill>
                  <a:srgbClr val="FF0000"/>
                </a:solidFill>
              </a:rPr>
              <a:t>currency</a:t>
            </a:r>
            <a:r>
              <a:rPr lang="en-GB" dirty="0"/>
              <a:t> of computing. </a:t>
            </a:r>
          </a:p>
          <a:p>
            <a:r>
              <a:rPr lang="en-GB" dirty="0"/>
              <a:t>The lessons of program performance generalize to other computing resources.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2C9202-32C7-145B-5BE0-093C13DBF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412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6BB98-51C0-AFAD-B458-B525B1664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The Execution Time of Algorithms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20D17-CC2F-BC58-785E-5F9842DE0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spcBef>
                <a:spcPts val="600"/>
              </a:spcBef>
              <a:buFont typeface="Times New Roman" panose="02020603050405020304" pitchFamily="18" charset="0"/>
              <a:buChar char="•"/>
              <a:defRPr/>
            </a:pPr>
            <a:r>
              <a:rPr lang="tr-TR" altLang="tr-TR" sz="2800" dirty="0"/>
              <a:t>Each operation in an algorithm (or a program) has a cost. </a:t>
            </a:r>
            <a:endParaRPr lang="en-GB" altLang="tr-TR" sz="2800" dirty="0"/>
          </a:p>
          <a:p>
            <a:pPr lvl="1">
              <a:spcBef>
                <a:spcPts val="600"/>
              </a:spcBef>
              <a:buFont typeface="Times New Roman" panose="02020603050405020304" pitchFamily="18" charset="0"/>
              <a:buChar char="•"/>
              <a:defRPr/>
            </a:pPr>
            <a:r>
              <a:rPr lang="tr-TR" altLang="tr-TR" dirty="0"/>
              <a:t>Each operation takes a certain of time.</a:t>
            </a:r>
          </a:p>
          <a:p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count = count + 1; </a:t>
            </a:r>
            <a:r>
              <a:rPr lang="en-GB" dirty="0"/>
              <a:t>// take a certain amount of time, but it is constant</a:t>
            </a:r>
            <a:br>
              <a:rPr lang="en-GB" dirty="0"/>
            </a:br>
            <a:endParaRPr lang="en-GB" dirty="0"/>
          </a:p>
          <a:p>
            <a:pPr>
              <a:spcBef>
                <a:spcPts val="600"/>
              </a:spcBef>
              <a:defRPr/>
            </a:pPr>
            <a:r>
              <a:rPr lang="tr-TR" altLang="tr-TR" sz="2800" b="1" i="1" dirty="0"/>
              <a:t>A sequence of  operations: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  <a:defRPr/>
            </a:pPr>
            <a:r>
              <a:rPr lang="tr-TR" altLang="tr-TR" sz="2800" dirty="0"/>
              <a:t>	</a:t>
            </a:r>
            <a:r>
              <a:rPr lang="tr-TR" altLang="tr-TR" sz="2800" dirty="0">
                <a:latin typeface="Courier New" panose="02070309020205020404" pitchFamily="49" charset="0"/>
              </a:rPr>
              <a:t>count = count + 1;	</a:t>
            </a:r>
            <a:r>
              <a:rPr lang="tr-TR" altLang="tr-TR" sz="2800" dirty="0"/>
              <a:t>	Cost: c</a:t>
            </a:r>
            <a:r>
              <a:rPr lang="tr-TR" altLang="tr-TR" sz="2800" baseline="-25000" dirty="0"/>
              <a:t>1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  <a:defRPr/>
            </a:pPr>
            <a:r>
              <a:rPr lang="tr-TR" altLang="tr-TR" sz="2800" dirty="0"/>
              <a:t>	</a:t>
            </a:r>
            <a:r>
              <a:rPr lang="tr-TR" altLang="tr-TR" sz="2800" dirty="0">
                <a:latin typeface="Courier New" panose="02070309020205020404" pitchFamily="49" charset="0"/>
              </a:rPr>
              <a:t>sum = sum + count;</a:t>
            </a:r>
            <a:r>
              <a:rPr lang="tr-TR" altLang="tr-TR" sz="2800" dirty="0"/>
              <a:t>		Cost: c</a:t>
            </a:r>
            <a:r>
              <a:rPr lang="tr-TR" altLang="tr-TR" sz="2800" baseline="-25000" dirty="0"/>
              <a:t>2</a:t>
            </a:r>
            <a:endParaRPr lang="tr-TR" altLang="tr-TR" sz="2800" dirty="0"/>
          </a:p>
          <a:p>
            <a:pPr eaLnBrk="1" hangingPunct="1">
              <a:spcBef>
                <a:spcPts val="600"/>
              </a:spcBef>
              <a:buClrTx/>
              <a:buFontTx/>
              <a:buNone/>
              <a:defRPr/>
            </a:pPr>
            <a:r>
              <a:rPr lang="tr-TR" altLang="tr-TR" sz="2800" dirty="0"/>
              <a:t>	</a:t>
            </a:r>
            <a:br>
              <a:rPr lang="en-GB" altLang="tr-TR" sz="2800" dirty="0"/>
            </a:br>
            <a:r>
              <a:rPr lang="tr-TR" altLang="tr-TR" sz="2800" dirty="0"/>
              <a:t>Total Cost = c</a:t>
            </a:r>
            <a:r>
              <a:rPr lang="tr-TR" altLang="tr-TR" sz="2800" baseline="-25000" dirty="0"/>
              <a:t>1</a:t>
            </a:r>
            <a:r>
              <a:rPr lang="tr-TR" altLang="tr-TR" sz="2800" dirty="0"/>
              <a:t> + c</a:t>
            </a:r>
            <a:r>
              <a:rPr lang="tr-TR" altLang="tr-TR" sz="2800" baseline="-25000" dirty="0"/>
              <a:t>2</a:t>
            </a:r>
          </a:p>
          <a:p>
            <a:endParaRPr lang="en-GB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48C9C-692E-DEC2-35B0-B0F36DF63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058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DCBC-F888-22DF-AEF4-0D52F5F9B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The Execution Time of Algorithms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D7F9C-1176-D509-A521-04DF6ABB0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altLang="tr-TR" sz="2800" i="1" dirty="0"/>
              <a:t>Example: Simple If-Statement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  <a:defRPr/>
            </a:pPr>
            <a:r>
              <a:rPr lang="tr-TR" altLang="tr-TR" sz="2800" dirty="0"/>
              <a:t>			  </a:t>
            </a:r>
            <a:r>
              <a:rPr lang="en-GB" altLang="tr-TR" sz="2800" dirty="0"/>
              <a:t>                                </a:t>
            </a:r>
            <a:r>
              <a:rPr lang="tr-TR" altLang="tr-TR" sz="2800" b="1" u="sng" dirty="0"/>
              <a:t>Cost</a:t>
            </a:r>
            <a:r>
              <a:rPr lang="tr-TR" altLang="tr-TR" sz="2800" b="1" dirty="0"/>
              <a:t>		</a:t>
            </a:r>
            <a:r>
              <a:rPr lang="tr-TR" altLang="tr-TR" sz="2800" b="1" u="sng" dirty="0"/>
              <a:t>Times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  <a:defRPr/>
            </a:pPr>
            <a:r>
              <a:rPr lang="tr-TR" altLang="tr-TR" sz="2800" dirty="0"/>
              <a:t>	</a:t>
            </a:r>
            <a:r>
              <a:rPr lang="tr-TR" altLang="tr-TR" sz="2800" dirty="0">
                <a:latin typeface="Courier New" panose="02070309020205020404" pitchFamily="49" charset="0"/>
              </a:rPr>
              <a:t>if (n &lt; 0)			</a:t>
            </a:r>
            <a:r>
              <a:rPr lang="tr-TR" altLang="tr-TR" sz="2800" dirty="0"/>
              <a:t>c1		   1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  <a:defRPr/>
            </a:pPr>
            <a:r>
              <a:rPr lang="tr-TR" altLang="tr-TR" sz="2800" dirty="0">
                <a:latin typeface="Courier New" panose="02070309020205020404" pitchFamily="49" charset="0"/>
              </a:rPr>
              <a:t>	   absval = -n 		</a:t>
            </a:r>
            <a:r>
              <a:rPr lang="tr-TR" altLang="tr-TR" sz="2800" dirty="0"/>
              <a:t>c2		   1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  <a:defRPr/>
            </a:pPr>
            <a:r>
              <a:rPr lang="tr-TR" altLang="tr-TR" sz="2800" dirty="0">
                <a:latin typeface="Courier New" panose="02070309020205020404" pitchFamily="49" charset="0"/>
              </a:rPr>
              <a:t>	else			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  <a:defRPr/>
            </a:pPr>
            <a:r>
              <a:rPr lang="tr-TR" altLang="tr-TR" sz="2800" dirty="0">
                <a:latin typeface="Courier New" panose="02070309020205020404" pitchFamily="49" charset="0"/>
              </a:rPr>
              <a:t>		absval = n; 		</a:t>
            </a:r>
            <a:r>
              <a:rPr lang="tr-TR" altLang="tr-TR" sz="2800" dirty="0"/>
              <a:t>c3		   1</a:t>
            </a:r>
            <a:r>
              <a:rPr lang="tr-TR" altLang="tr-TR" sz="2800" dirty="0">
                <a:latin typeface="Courier New" panose="02070309020205020404" pitchFamily="49" charset="0"/>
              </a:rPr>
              <a:t>	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  <a:defRPr/>
            </a:pPr>
            <a:r>
              <a:rPr lang="tr-TR" altLang="tr-TR" sz="2800" dirty="0">
                <a:latin typeface="Courier New" panose="02070309020205020404" pitchFamily="49" charset="0"/>
              </a:rPr>
              <a:t>	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  <a:defRPr/>
            </a:pPr>
            <a:r>
              <a:rPr lang="tr-TR" altLang="tr-TR" sz="2800" dirty="0"/>
              <a:t>Total Cost  &lt;=  c1 + max(c2,c3)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35EE40-60EE-A540-CE79-1A691C793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671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EA24E-4ADC-5C47-1B5E-ED85E5308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The Execution Time of Algorithms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55C20-12DE-56C6-F3A4-33AA415EE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Bef>
                <a:spcPts val="600"/>
              </a:spcBef>
              <a:defRPr/>
            </a:pPr>
            <a:r>
              <a:rPr lang="tr-TR" altLang="tr-TR" sz="2800" i="1" dirty="0"/>
              <a:t>Example: Simple Loop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  <a:defRPr/>
            </a:pPr>
            <a:r>
              <a:rPr lang="tr-TR" altLang="tr-TR" sz="2800" dirty="0"/>
              <a:t>									  </a:t>
            </a:r>
            <a:r>
              <a:rPr lang="en-GB" altLang="tr-TR" sz="2800" dirty="0"/>
              <a:t>			</a:t>
            </a:r>
            <a:r>
              <a:rPr lang="tr-TR" altLang="tr-TR" sz="2800" b="1" u="sng" dirty="0"/>
              <a:t>Cost</a:t>
            </a:r>
            <a:r>
              <a:rPr lang="tr-TR" altLang="tr-TR" sz="2800" b="1" dirty="0"/>
              <a:t>		</a:t>
            </a:r>
            <a:r>
              <a:rPr lang="tr-TR" altLang="tr-TR" sz="2800" b="1" u="sng" dirty="0"/>
              <a:t>Times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  <a:defRPr/>
            </a:pPr>
            <a:r>
              <a:rPr lang="tr-TR" altLang="tr-TR" sz="2800" dirty="0"/>
              <a:t>	</a:t>
            </a:r>
            <a:r>
              <a:rPr lang="tr-TR" altLang="tr-TR" sz="2800" dirty="0">
                <a:latin typeface="Courier New" panose="02070309020205020404" pitchFamily="49" charset="0"/>
              </a:rPr>
              <a:t>i = 1;			</a:t>
            </a:r>
            <a:r>
              <a:rPr lang="tr-TR" altLang="tr-TR" sz="2800" dirty="0"/>
              <a:t>c1		</a:t>
            </a:r>
            <a:r>
              <a:rPr lang="en-GB" altLang="tr-TR" sz="2800" dirty="0"/>
              <a:t>     </a:t>
            </a:r>
            <a:r>
              <a:rPr lang="tr-TR" altLang="tr-TR" sz="2800" dirty="0"/>
              <a:t>1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  <a:defRPr/>
            </a:pPr>
            <a:r>
              <a:rPr lang="tr-TR" altLang="tr-TR" sz="2800" dirty="0">
                <a:latin typeface="Courier New" panose="02070309020205020404" pitchFamily="49" charset="0"/>
              </a:rPr>
              <a:t>	sum = 0;			</a:t>
            </a:r>
            <a:r>
              <a:rPr lang="tr-TR" altLang="tr-TR" sz="2800" dirty="0"/>
              <a:t>c2		</a:t>
            </a:r>
            <a:r>
              <a:rPr lang="en-GB" altLang="tr-TR" sz="2800" dirty="0"/>
              <a:t>     </a:t>
            </a:r>
            <a:r>
              <a:rPr lang="tr-TR" altLang="tr-TR" sz="2800" dirty="0"/>
              <a:t>1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  <a:defRPr/>
            </a:pPr>
            <a:r>
              <a:rPr lang="tr-TR" altLang="tr-TR" sz="2800" dirty="0">
                <a:latin typeface="Courier New" panose="02070309020205020404" pitchFamily="49" charset="0"/>
              </a:rPr>
              <a:t>	while (i &lt;= n) {	</a:t>
            </a:r>
            <a:r>
              <a:rPr lang="tr-TR" altLang="tr-TR" sz="2800" dirty="0"/>
              <a:t>c3		   n+1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  <a:defRPr/>
            </a:pPr>
            <a:r>
              <a:rPr lang="tr-TR" altLang="tr-TR" sz="2800" dirty="0">
                <a:latin typeface="Courier New" panose="02070309020205020404" pitchFamily="49" charset="0"/>
              </a:rPr>
              <a:t>		i = i + 1;	</a:t>
            </a:r>
            <a:r>
              <a:rPr lang="tr-TR" altLang="tr-TR" sz="2800" dirty="0"/>
              <a:t>c4</a:t>
            </a:r>
            <a:r>
              <a:rPr lang="en-GB" altLang="tr-TR" dirty="0"/>
              <a:t> 	                  </a:t>
            </a:r>
            <a:r>
              <a:rPr lang="tr-TR" altLang="tr-TR" sz="2800" dirty="0"/>
              <a:t>n</a:t>
            </a:r>
            <a:r>
              <a:rPr lang="tr-TR" altLang="tr-TR" sz="2800" dirty="0">
                <a:latin typeface="Courier New" panose="02070309020205020404" pitchFamily="49" charset="0"/>
              </a:rPr>
              <a:t>	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  <a:defRPr/>
            </a:pPr>
            <a:r>
              <a:rPr lang="tr-TR" altLang="tr-TR" sz="2800" dirty="0">
                <a:latin typeface="Courier New" panose="02070309020205020404" pitchFamily="49" charset="0"/>
              </a:rPr>
              <a:t>		sum = sum + i;</a:t>
            </a:r>
            <a:r>
              <a:rPr lang="tr-TR" altLang="tr-TR" sz="2800" dirty="0"/>
              <a:t>c5		</a:t>
            </a:r>
            <a:r>
              <a:rPr lang="en-GB" altLang="tr-TR" sz="2800" dirty="0"/>
              <a:t>      </a:t>
            </a:r>
            <a:r>
              <a:rPr lang="tr-TR" altLang="tr-TR" sz="2800" dirty="0"/>
              <a:t>n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  <a:defRPr/>
            </a:pPr>
            <a:r>
              <a:rPr lang="tr-TR" altLang="tr-TR" sz="2800" dirty="0">
                <a:latin typeface="Courier New" panose="02070309020205020404" pitchFamily="49" charset="0"/>
              </a:rPr>
              <a:t>	}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  <a:defRPr/>
            </a:pPr>
            <a:endParaRPr lang="tr-TR" altLang="tr-TR" sz="2800" dirty="0">
              <a:latin typeface="Courier New" panose="02070309020205020404" pitchFamily="49" charset="0"/>
            </a:endParaRPr>
          </a:p>
          <a:p>
            <a:pPr>
              <a:spcBef>
                <a:spcPts val="600"/>
              </a:spcBef>
              <a:defRPr/>
            </a:pPr>
            <a:r>
              <a:rPr lang="tr-TR" altLang="tr-TR" sz="2800" dirty="0"/>
              <a:t>Total Cost  =  c1 + c2 + (n+1)*c3 + n*c4 + n*c5</a:t>
            </a:r>
          </a:p>
          <a:p>
            <a:pPr>
              <a:spcBef>
                <a:spcPts val="600"/>
              </a:spcBef>
              <a:defRPr/>
            </a:pPr>
            <a:r>
              <a:rPr lang="tr-TR" altLang="tr-TR" sz="2800" dirty="0"/>
              <a:t>The time required for this algorithm is proportional to n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313E48-0239-576E-40E3-82C6626D1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43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DFAC4-4735-6EFD-A88D-5A71AD4CA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The Execution Time of Algorithms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ACFA8-5EB3-DF17-5EFB-DF0A126FF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tr-TR" altLang="tr-TR" sz="2800" i="1" dirty="0"/>
              <a:t>Example: Nested Loop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defRPr/>
            </a:pPr>
            <a:r>
              <a:rPr lang="en-GB" altLang="tr-TR" sz="2800" b="1" dirty="0"/>
              <a:t>					   </a:t>
            </a:r>
            <a:r>
              <a:rPr lang="tr-TR" altLang="tr-TR" sz="2800" b="1" dirty="0"/>
              <a:t>Cost		    </a:t>
            </a:r>
            <a:r>
              <a:rPr lang="en-GB" altLang="tr-TR" sz="2800" b="1" dirty="0"/>
              <a:t>	</a:t>
            </a:r>
            <a:r>
              <a:rPr lang="tr-TR" altLang="tr-TR" sz="2800" b="1" dirty="0"/>
              <a:t> Times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defRPr/>
            </a:pPr>
            <a:r>
              <a:rPr lang="tr-TR" altLang="tr-TR" sz="2800" dirty="0"/>
              <a:t>	</a:t>
            </a:r>
            <a:r>
              <a:rPr lang="tr-TR" altLang="tr-TR" sz="2800" dirty="0">
                <a:latin typeface="Courier New" panose="02070309020205020404" pitchFamily="49" charset="0"/>
              </a:rPr>
              <a:t>i=1;	</a:t>
            </a:r>
            <a:r>
              <a:rPr lang="en-GB" altLang="tr-TR" sz="2800" dirty="0">
                <a:latin typeface="Courier New" panose="02070309020205020404" pitchFamily="49" charset="0"/>
              </a:rPr>
              <a:t>	</a:t>
            </a:r>
            <a:r>
              <a:rPr lang="tr-TR" altLang="tr-TR" sz="2800" dirty="0">
                <a:latin typeface="Courier New" panose="02070309020205020404" pitchFamily="49" charset="0"/>
              </a:rPr>
              <a:t>	</a:t>
            </a:r>
            <a:r>
              <a:rPr lang="en-GB" altLang="tr-TR" sz="2800" dirty="0">
                <a:latin typeface="Courier New" panose="02070309020205020404" pitchFamily="49" charset="0"/>
              </a:rPr>
              <a:t>	  </a:t>
            </a:r>
            <a:r>
              <a:rPr lang="tr-TR" altLang="tr-TR" sz="2800" dirty="0">
                <a:latin typeface="Courier New" panose="02070309020205020404" pitchFamily="49" charset="0"/>
              </a:rPr>
              <a:t>c1			  1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defRPr/>
            </a:pPr>
            <a:r>
              <a:rPr lang="tr-TR" altLang="tr-TR" sz="2800" dirty="0">
                <a:latin typeface="Courier New" panose="02070309020205020404" pitchFamily="49" charset="0"/>
              </a:rPr>
              <a:t>	sum = 0;		 	</a:t>
            </a:r>
            <a:r>
              <a:rPr lang="en-GB" altLang="tr-TR" sz="2800" dirty="0">
                <a:latin typeface="Courier New" panose="02070309020205020404" pitchFamily="49" charset="0"/>
              </a:rPr>
              <a:t>  </a:t>
            </a:r>
            <a:r>
              <a:rPr lang="tr-TR" altLang="tr-TR" sz="2800" dirty="0">
                <a:latin typeface="Courier New" panose="02070309020205020404" pitchFamily="49" charset="0"/>
              </a:rPr>
              <a:t>c2			  1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defRPr/>
            </a:pPr>
            <a:r>
              <a:rPr lang="tr-TR" altLang="tr-TR" sz="2800" dirty="0">
                <a:latin typeface="Courier New" panose="02070309020205020404" pitchFamily="49" charset="0"/>
              </a:rPr>
              <a:t>	while (i &lt;= n) { 	</a:t>
            </a:r>
            <a:r>
              <a:rPr lang="en-GB" altLang="tr-TR" sz="2800" dirty="0">
                <a:latin typeface="Courier New" panose="02070309020205020404" pitchFamily="49" charset="0"/>
              </a:rPr>
              <a:t>  </a:t>
            </a:r>
            <a:r>
              <a:rPr lang="tr-TR" altLang="tr-TR" sz="2800" dirty="0">
                <a:latin typeface="Courier New" panose="02070309020205020404" pitchFamily="49" charset="0"/>
              </a:rPr>
              <a:t>c3			n+1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defRPr/>
            </a:pPr>
            <a:r>
              <a:rPr lang="tr-TR" altLang="tr-TR" sz="2800" dirty="0">
                <a:latin typeface="Courier New" panose="02070309020205020404" pitchFamily="49" charset="0"/>
              </a:rPr>
              <a:t>		j=1;			</a:t>
            </a:r>
            <a:r>
              <a:rPr lang="en-GB" altLang="tr-TR" sz="2800" dirty="0">
                <a:latin typeface="Courier New" panose="02070309020205020404" pitchFamily="49" charset="0"/>
              </a:rPr>
              <a:t>  </a:t>
            </a:r>
            <a:r>
              <a:rPr lang="tr-TR" altLang="tr-TR" sz="2800" dirty="0">
                <a:latin typeface="Courier New" panose="02070309020205020404" pitchFamily="49" charset="0"/>
              </a:rPr>
              <a:t>c4			  n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defRPr/>
            </a:pPr>
            <a:r>
              <a:rPr lang="tr-TR" altLang="tr-TR" sz="2800" dirty="0">
                <a:latin typeface="Courier New" panose="02070309020205020404" pitchFamily="49" charset="0"/>
              </a:rPr>
              <a:t>		while (j &lt;= n) {	</a:t>
            </a:r>
            <a:r>
              <a:rPr lang="en-GB" altLang="tr-TR" sz="2800" dirty="0">
                <a:latin typeface="Courier New" panose="02070309020205020404" pitchFamily="49" charset="0"/>
              </a:rPr>
              <a:t>  </a:t>
            </a:r>
            <a:r>
              <a:rPr lang="tr-TR" altLang="tr-TR" sz="2800" dirty="0">
                <a:latin typeface="Courier New" panose="02070309020205020404" pitchFamily="49" charset="0"/>
              </a:rPr>
              <a:t>c5	</a:t>
            </a:r>
            <a:r>
              <a:rPr lang="en-GB" altLang="tr-TR" sz="2800" dirty="0">
                <a:latin typeface="Courier New" panose="02070309020205020404" pitchFamily="49" charset="0"/>
              </a:rPr>
              <a:t>	   </a:t>
            </a:r>
            <a:r>
              <a:rPr lang="tr-TR" altLang="tr-TR" sz="2800" dirty="0">
                <a:latin typeface="Courier New" panose="02070309020205020404" pitchFamily="49" charset="0"/>
              </a:rPr>
              <a:t>n*(n+1)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defRPr/>
            </a:pPr>
            <a:r>
              <a:rPr lang="tr-TR" altLang="tr-TR" sz="2800" dirty="0">
                <a:latin typeface="Courier New" panose="02070309020205020404" pitchFamily="49" charset="0"/>
              </a:rPr>
              <a:t>		    sum = sum + i;c6			n*n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defRPr/>
            </a:pPr>
            <a:r>
              <a:rPr lang="tr-TR" altLang="tr-TR" sz="2800" dirty="0">
                <a:latin typeface="Courier New" panose="02070309020205020404" pitchFamily="49" charset="0"/>
              </a:rPr>
              <a:t>		    j = j + 1; 	 </a:t>
            </a:r>
            <a:r>
              <a:rPr lang="en-GB" altLang="tr-TR" dirty="0">
                <a:latin typeface="Courier New" panose="02070309020205020404" pitchFamily="49" charset="0"/>
              </a:rPr>
              <a:t> </a:t>
            </a:r>
            <a:r>
              <a:rPr lang="tr-TR" altLang="tr-TR" sz="2800" dirty="0">
                <a:latin typeface="Courier New" panose="02070309020205020404" pitchFamily="49" charset="0"/>
              </a:rPr>
              <a:t>c7			n*n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defRPr/>
            </a:pPr>
            <a:r>
              <a:rPr lang="tr-TR" altLang="tr-TR" sz="2800" dirty="0">
                <a:latin typeface="Courier New" panose="02070309020205020404" pitchFamily="49" charset="0"/>
              </a:rPr>
              <a:t>	   }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defRPr/>
            </a:pPr>
            <a:r>
              <a:rPr lang="tr-TR" altLang="tr-TR" sz="2800" dirty="0">
                <a:latin typeface="Courier New" panose="02070309020205020404" pitchFamily="49" charset="0"/>
              </a:rPr>
              <a:t>	   i = i + 1;		</a:t>
            </a:r>
            <a:r>
              <a:rPr lang="en-GB" altLang="tr-TR" dirty="0">
                <a:latin typeface="Courier New" panose="02070309020205020404" pitchFamily="49" charset="0"/>
              </a:rPr>
              <a:t>  </a:t>
            </a:r>
            <a:r>
              <a:rPr lang="tr-TR" altLang="tr-TR" sz="2800" dirty="0">
                <a:latin typeface="Courier New" panose="02070309020205020404" pitchFamily="49" charset="0"/>
              </a:rPr>
              <a:t>c8		  	  n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buClrTx/>
              <a:buFontTx/>
              <a:buNone/>
              <a:defRPr/>
            </a:pPr>
            <a:r>
              <a:rPr lang="tr-TR" altLang="tr-TR" sz="2800" dirty="0">
                <a:latin typeface="Courier New" panose="02070309020205020404" pitchFamily="49" charset="0"/>
              </a:rPr>
              <a:t>	}</a:t>
            </a:r>
          </a:p>
          <a:p>
            <a:pPr>
              <a:spcBef>
                <a:spcPts val="500"/>
              </a:spcBef>
              <a:defRPr/>
            </a:pPr>
            <a:r>
              <a:rPr lang="tr-TR" altLang="tr-TR" sz="2800" dirty="0"/>
              <a:t>Total Cost</a:t>
            </a:r>
            <a:r>
              <a:rPr lang="en-GB" altLang="tr-TR" sz="2800" dirty="0"/>
              <a:t> </a:t>
            </a:r>
            <a:r>
              <a:rPr lang="tr-TR" altLang="tr-TR" sz="2800" dirty="0"/>
              <a:t>=  c1 + c2 + (n+1)*c3 + n*c4 + n*(n+1)*c5+n*n*c6+n*n*c7+n*c8</a:t>
            </a:r>
          </a:p>
          <a:p>
            <a:pPr>
              <a:spcBef>
                <a:spcPts val="500"/>
              </a:spcBef>
              <a:defRPr/>
            </a:pPr>
            <a:r>
              <a:rPr lang="tr-TR" altLang="tr-TR" sz="2800" dirty="0"/>
              <a:t>The time required for this algorithm is proportional to </a:t>
            </a:r>
            <a:r>
              <a:rPr lang="tr-TR" altLang="tr-TR" sz="2800" b="1" dirty="0"/>
              <a:t>n</a:t>
            </a:r>
            <a:r>
              <a:rPr lang="tr-TR" altLang="tr-TR" sz="2800" b="1" baseline="30000" dirty="0"/>
              <a:t>2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D6AAB-E98E-D117-F592-85382B5F6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0C488-C8CC-47D5-8871-7D5F905AB6A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57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19299</TotalTime>
  <Words>3486</Words>
  <Application>Microsoft Office PowerPoint</Application>
  <PresentationFormat>Widescreen</PresentationFormat>
  <Paragraphs>372</Paragraphs>
  <Slides>35</Slides>
  <Notes>8</Notes>
  <HiddenSlides>2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35</vt:i4>
      </vt:variant>
    </vt:vector>
  </HeadingPairs>
  <TitlesOfParts>
    <vt:vector size="45" baseType="lpstr">
      <vt:lpstr>Arial</vt:lpstr>
      <vt:lpstr>Calibri</vt:lpstr>
      <vt:lpstr>Calibri Light</vt:lpstr>
      <vt:lpstr>Courier New</vt:lpstr>
      <vt:lpstr>Georgia</vt:lpstr>
      <vt:lpstr>Symbol</vt:lpstr>
      <vt:lpstr>Times New Roman</vt:lpstr>
      <vt:lpstr>Verdana</vt:lpstr>
      <vt:lpstr>Wingdings</vt:lpstr>
      <vt:lpstr>Office Theme</vt:lpstr>
      <vt:lpstr>Algorithm Analysis</vt:lpstr>
      <vt:lpstr>Algorithm</vt:lpstr>
      <vt:lpstr>Design and Analysis of Algorithms</vt:lpstr>
      <vt:lpstr>Algorithmic Performance </vt:lpstr>
      <vt:lpstr>Why study algorithms and performance?</vt:lpstr>
      <vt:lpstr>The Execution Time of Algorithms</vt:lpstr>
      <vt:lpstr>The Execution Time of Algorithms </vt:lpstr>
      <vt:lpstr>The Execution Time of Algorithms </vt:lpstr>
      <vt:lpstr>The Execution Time of Algorithms </vt:lpstr>
      <vt:lpstr>General Rules for Estimation</vt:lpstr>
      <vt:lpstr>Algorithm Growth Rates</vt:lpstr>
      <vt:lpstr>Algorithm Growth Rates </vt:lpstr>
      <vt:lpstr>Common Growth Rates </vt:lpstr>
      <vt:lpstr>Running Times for Small Inputs</vt:lpstr>
      <vt:lpstr>Running Times for Large Inputs</vt:lpstr>
      <vt:lpstr>Order-of-Magnitude Analysis and Big O Notation</vt:lpstr>
      <vt:lpstr>Definition of the Order of an Algorithm</vt:lpstr>
      <vt:lpstr>Order of an Algorithm</vt:lpstr>
      <vt:lpstr>Order of an Algorithm </vt:lpstr>
      <vt:lpstr>Order of an Algorithm</vt:lpstr>
      <vt:lpstr>Order of an Algorithm</vt:lpstr>
      <vt:lpstr>Definition of the Order of an Algorithm</vt:lpstr>
      <vt:lpstr>Definition of the Order of an Algorithm</vt:lpstr>
      <vt:lpstr>Order of an Algorithm</vt:lpstr>
      <vt:lpstr>Growth-Rate Functions</vt:lpstr>
      <vt:lpstr>Properties of Growth-Rate Functions</vt:lpstr>
      <vt:lpstr>Growth-Rate Functions – Example1</vt:lpstr>
      <vt:lpstr>Growth-Rate Functions – Example2</vt:lpstr>
      <vt:lpstr>Growth-Rate Functions Recursive Algorithms</vt:lpstr>
      <vt:lpstr>Tracing the call fact (3)</vt:lpstr>
      <vt:lpstr>Tracing the call fact (3)</vt:lpstr>
      <vt:lpstr>Sequential Search</vt:lpstr>
      <vt:lpstr>Binary Search</vt:lpstr>
      <vt:lpstr>Binary Search – Analysis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vikas kumar</dc:creator>
  <cp:lastModifiedBy>Vikas Kumar</cp:lastModifiedBy>
  <cp:revision>696</cp:revision>
  <dcterms:created xsi:type="dcterms:W3CDTF">2018-08-09T05:48:18Z</dcterms:created>
  <dcterms:modified xsi:type="dcterms:W3CDTF">2024-02-01T07:01:40Z</dcterms:modified>
</cp:coreProperties>
</file>