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4" r:id="rId3"/>
    <p:sldId id="332" r:id="rId4"/>
    <p:sldId id="339" r:id="rId5"/>
    <p:sldId id="349" r:id="rId6"/>
    <p:sldId id="340" r:id="rId7"/>
    <p:sldId id="308" r:id="rId8"/>
    <p:sldId id="309" r:id="rId9"/>
    <p:sldId id="310" r:id="rId10"/>
    <p:sldId id="311" r:id="rId11"/>
    <p:sldId id="319" r:id="rId12"/>
    <p:sldId id="320" r:id="rId13"/>
    <p:sldId id="321" r:id="rId14"/>
    <p:sldId id="322" r:id="rId15"/>
    <p:sldId id="341" r:id="rId16"/>
    <p:sldId id="351" r:id="rId17"/>
    <p:sldId id="353" r:id="rId18"/>
    <p:sldId id="352" r:id="rId19"/>
    <p:sldId id="354" r:id="rId20"/>
    <p:sldId id="355" r:id="rId21"/>
    <p:sldId id="344" r:id="rId22"/>
    <p:sldId id="356" r:id="rId23"/>
    <p:sldId id="33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88F985-5AA5-04AB-759C-1905C214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E9F7E-8ABC-8C9A-9596-210C6B88BA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46E200-7FAC-4155-9CCC-1CECA6CEB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89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C0A6D-B640-AAD7-5BC0-C3936F4B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B9D2-C6EB-4A00-2587-DB5CB4721C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2B1A2B-1411-4AFF-9818-FB6D2EDEFE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294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7784" y="3829051"/>
            <a:ext cx="10972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19ADDE-8BDD-88A2-D6EA-A0675B9A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F841-8236-E40A-92A4-BDE11EE42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54ED1B-B5A7-403D-B54A-24FDD5C296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0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42" y="2931939"/>
            <a:ext cx="10567916" cy="6988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Recurrences and Running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3FC7051C-F611-73BE-BA57-2C345E4E22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9D950F-930C-4DE1-B2C4-E75BB24C1FF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2366A9D-4EB9-D873-0711-CF64CF78C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Example: Binary Search</a:t>
            </a:r>
          </a:p>
        </p:txBody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4B571A3E-3ED6-7B6F-E5D9-12B2AEB97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610600" cy="5791200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None/>
            </a:pPr>
            <a:r>
              <a:rPr lang="en-US" altLang="en-US"/>
              <a:t>				</a:t>
            </a:r>
            <a:r>
              <a:rPr lang="en-US" altLang="en-US" b="1">
                <a:latin typeface="Comic Sans MS" panose="030F0702030302020204" pitchFamily="66" charset="0"/>
              </a:rPr>
              <a:t>T(n) = c + T(n/2)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/>
              <a:t>Guess: </a:t>
            </a:r>
            <a:r>
              <a:rPr lang="en-US" altLang="en-US">
                <a:latin typeface="Comic Sans MS" panose="030F0702030302020204" pitchFamily="66" charset="0"/>
              </a:rPr>
              <a:t>T(n) = O(lgn)</a:t>
            </a:r>
          </a:p>
          <a:p>
            <a:pPr marL="914400" lvl="1" indent="-457200">
              <a:lnSpc>
                <a:spcPct val="130000"/>
              </a:lnSpc>
            </a:pPr>
            <a:r>
              <a:rPr lang="en-US" altLang="en-US"/>
              <a:t>Induction goal: </a:t>
            </a:r>
            <a:r>
              <a:rPr lang="en-US" altLang="en-US">
                <a:latin typeface="Comic Sans MS" panose="030F0702030302020204" pitchFamily="66" charset="0"/>
              </a:rPr>
              <a:t>T(n)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>
                <a:latin typeface="Comic Sans MS" panose="030F0702030302020204" pitchFamily="66" charset="0"/>
              </a:rPr>
              <a:t>d lgn</a:t>
            </a:r>
            <a:r>
              <a:rPr lang="en-US" altLang="en-US"/>
              <a:t>, for some </a:t>
            </a:r>
            <a:r>
              <a:rPr lang="en-US" altLang="en-US">
                <a:latin typeface="Comic Sans MS" panose="030F0702030302020204" pitchFamily="66" charset="0"/>
              </a:rPr>
              <a:t>d</a:t>
            </a:r>
            <a:r>
              <a:rPr lang="en-US" altLang="en-US"/>
              <a:t> and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≥ n</a:t>
            </a:r>
            <a:r>
              <a:rPr lang="en-US" altLang="en-US" baseline="-2500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endParaRPr lang="en-US" altLang="en-US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en-US" altLang="en-US">
                <a:cs typeface="Arial" panose="020B0604020202020204" pitchFamily="34" charset="0"/>
              </a:rPr>
              <a:t>Induction</a:t>
            </a:r>
            <a:r>
              <a:rPr lang="en-US" altLang="en-US"/>
              <a:t> hypothesis: </a:t>
            </a:r>
            <a:r>
              <a:rPr lang="en-US" altLang="en-US">
                <a:latin typeface="Comic Sans MS" panose="030F0702030302020204" pitchFamily="66" charset="0"/>
              </a:rPr>
              <a:t>T(n/2)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>
                <a:latin typeface="Comic Sans MS" panose="030F0702030302020204" pitchFamily="66" charset="0"/>
              </a:rPr>
              <a:t>d lg(n/2)</a:t>
            </a:r>
          </a:p>
          <a:p>
            <a:pPr marL="533400" indent="-533400">
              <a:lnSpc>
                <a:spcPct val="130000"/>
              </a:lnSpc>
            </a:pPr>
            <a:r>
              <a:rPr lang="en-US" altLang="en-US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T(n) = T(n/2) + c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≤ d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lg(n/2) + c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</a:rPr>
              <a:t>		    = d lgn – d + c 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≤ d lgn 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					</a:t>
            </a:r>
            <a:r>
              <a:rPr lang="en-US" altLang="en-US">
                <a:solidFill>
                  <a:schemeClr val="tx1"/>
                </a:solidFill>
                <a:cs typeface="Arial" panose="020B0604020202020204" pitchFamily="34" charset="0"/>
              </a:rPr>
              <a:t>if:</a:t>
            </a:r>
            <a:r>
              <a:rPr lang="en-US" altLang="en-US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 – d + c ≤ 0, d ≥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0F39DE0D-4A62-51A6-5465-E9F221DE5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recursion-tree method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8D332E9-A1BE-56ED-ABA9-9D88DFEC7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150000"/>
              </a:lnSpc>
              <a:buNone/>
            </a:pPr>
            <a:r>
              <a:rPr lang="en-US" altLang="en-US" sz="2400"/>
              <a:t>	Convert the recurrence into a tree: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Each node represents the cost incurred at various levels of recursion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Sum up the costs of all levels</a:t>
            </a:r>
          </a:p>
        </p:txBody>
      </p:sp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EA5428CE-1F41-D08A-9B8D-977935F3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8F80C3-72DA-434A-80D7-C915719A6BD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0CD8FCE0-F4E2-5F34-F688-4E5796132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354" y="5329983"/>
            <a:ext cx="470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Used to “guess” a solution for the recurrence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>
            <a:extLst>
              <a:ext uri="{FF2B5EF4-FFF2-40B4-BE49-F238E27FC236}">
                <a16:creationId xmlns:a16="http://schemas.microsoft.com/office/drawing/2014/main" id="{7222641A-72FD-57EB-2566-C7E26E3A5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1</a:t>
            </a:r>
          </a:p>
        </p:txBody>
      </p:sp>
      <p:graphicFrame>
        <p:nvGraphicFramePr>
          <p:cNvPr id="193538" name="Object 2">
            <a:extLst>
              <a:ext uri="{FF2B5EF4-FFF2-40B4-BE49-F238E27FC236}">
                <a16:creationId xmlns:a16="http://schemas.microsoft.com/office/drawing/2014/main" id="{D2139119-9D79-F547-E1AC-8394D9D49A4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904422"/>
              </p:ext>
            </p:extLst>
          </p:nvPr>
        </p:nvGraphicFramePr>
        <p:xfrm>
          <a:off x="3581400" y="1295400"/>
          <a:ext cx="6934200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2" imgW="7619512" imgH="3970732" progId="PaintShopPro">
                  <p:embed/>
                </p:oleObj>
              </mc:Choice>
              <mc:Fallback>
                <p:oleObj name="Paint Shop Pro Image" r:id="rId2" imgW="7619512" imgH="3970732" progId="PaintShopPro">
                  <p:embed/>
                  <p:pic>
                    <p:nvPicPr>
                      <p:cNvPr id="193538" name="Object 2">
                        <a:extLst>
                          <a:ext uri="{FF2B5EF4-FFF2-40B4-BE49-F238E27FC236}">
                            <a16:creationId xmlns:a16="http://schemas.microsoft.com/office/drawing/2014/main" id="{D2139119-9D79-F547-E1AC-8394D9D49A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95400"/>
                        <a:ext cx="6934200" cy="361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248C0810-0277-9227-E266-CC6AC7A9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B9E206-E5F1-412F-989B-ADB7E6503E1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3540" name="Rectangle 4">
            <a:extLst>
              <a:ext uri="{FF2B5EF4-FFF2-40B4-BE49-F238E27FC236}">
                <a16:creationId xmlns:a16="http://schemas.microsoft.com/office/drawing/2014/main" id="{2CF2B7FA-B630-2B16-64ED-A11A1397C33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255713"/>
            <a:ext cx="4602163" cy="461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W(n) = 2W(n/2) + n</a:t>
            </a:r>
            <a:r>
              <a:rPr lang="en-US" altLang="en-US" sz="2400" baseline="30000" dirty="0">
                <a:latin typeface="Comic Sans MS" panose="030F0702030302020204" pitchFamily="66" charset="0"/>
              </a:rPr>
              <a:t>2</a:t>
            </a:r>
            <a:endParaRPr lang="en-US" altLang="en-US" sz="2400" dirty="0"/>
          </a:p>
        </p:txBody>
      </p:sp>
      <p:sp>
        <p:nvSpPr>
          <p:cNvPr id="193541" name="Rectangle 5">
            <a:extLst>
              <a:ext uri="{FF2B5EF4-FFF2-40B4-BE49-F238E27FC236}">
                <a16:creationId xmlns:a16="http://schemas.microsoft.com/office/drawing/2014/main" id="{0B3E2C84-81C8-ECEF-A13F-DCC7E8516E3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4075112"/>
            <a:ext cx="8610600" cy="2514600"/>
          </a:xfrm>
        </p:spPr>
        <p:txBody>
          <a:bodyPr/>
          <a:lstStyle/>
          <a:p>
            <a:pPr marL="457200" indent="-457200"/>
            <a:r>
              <a:rPr lang="en-US" altLang="en-US" sz="2000" dirty="0"/>
              <a:t>Subproblem size at level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is: </a:t>
            </a:r>
            <a:r>
              <a:rPr lang="en-US" altLang="en-US" sz="2000" dirty="0">
                <a:latin typeface="Comic Sans MS" panose="030F0702030302020204" pitchFamily="66" charset="0"/>
              </a:rPr>
              <a:t>n/2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</a:t>
            </a:r>
          </a:p>
          <a:p>
            <a:pPr marL="457200" indent="-457200"/>
            <a:r>
              <a:rPr lang="en-US" altLang="en-US" sz="2000" dirty="0"/>
              <a:t>Subproblem size hits 1 when 1 = </a:t>
            </a:r>
            <a:r>
              <a:rPr lang="en-US" altLang="en-US" sz="2000" dirty="0">
                <a:latin typeface="Comic Sans MS" panose="030F0702030302020204" pitchFamily="66" charset="0"/>
              </a:rPr>
              <a:t>n/2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sz="2000" dirty="0" err="1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lgn</a:t>
            </a:r>
            <a:endParaRPr lang="en-US" altLang="en-US" sz="2000" dirty="0">
              <a:latin typeface="Comic Sans MS" panose="030F0702030302020204" pitchFamily="66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457200" indent="-457200"/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Cost of the problem at level </a:t>
            </a:r>
            <a:r>
              <a:rPr lang="en-US" altLang="en-US" sz="2000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 = (</a:t>
            </a:r>
            <a:r>
              <a:rPr lang="en-US" altLang="en-US" sz="2000" dirty="0">
                <a:latin typeface="Comic Sans MS" panose="030F0702030302020204" pitchFamily="66" charset="0"/>
              </a:rPr>
              <a:t>n/2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     </a:t>
            </a:r>
            <a:r>
              <a:rPr lang="en-US" altLang="en-US" sz="2000" dirty="0"/>
              <a:t>No. of nodes at level </a:t>
            </a:r>
            <a:r>
              <a:rPr lang="en-US" altLang="en-US" sz="2000" dirty="0" err="1">
                <a:latin typeface="Comic Sans MS" panose="030F0702030302020204" pitchFamily="66" charset="0"/>
              </a:rPr>
              <a:t>i</a:t>
            </a:r>
            <a:r>
              <a:rPr lang="en-US" altLang="en-US" sz="2000" dirty="0">
                <a:latin typeface="Comic Sans MS" panose="030F0702030302020204" pitchFamily="66" charset="0"/>
              </a:rPr>
              <a:t> = 2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i</a:t>
            </a:r>
            <a:r>
              <a:rPr lang="en-US" altLang="en-US" sz="2000" dirty="0"/>
              <a:t> </a:t>
            </a:r>
            <a:endParaRPr lang="en-US" altLang="en-US" sz="2000" baseline="30000" dirty="0">
              <a:latin typeface="Comic Sans MS" panose="030F0702030302020204" pitchFamily="66" charset="0"/>
            </a:endParaRPr>
          </a:p>
          <a:p>
            <a:pPr marL="457200" indent="-457200"/>
            <a:r>
              <a:rPr lang="en-US" altLang="en-US" sz="2000" dirty="0"/>
              <a:t>Total cost: </a:t>
            </a:r>
          </a:p>
          <a:p>
            <a:pPr marL="457200" indent="-457200"/>
            <a:endParaRPr lang="en-US" altLang="en-US" sz="2000" dirty="0"/>
          </a:p>
          <a:p>
            <a:pPr marL="457200" indent="-457200"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 dirty="0">
                <a:latin typeface="Comic Sans MS" panose="030F0702030302020204" pitchFamily="66" charset="0"/>
              </a:rPr>
              <a:t>W(n) = O(n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</p:txBody>
      </p:sp>
      <p:graphicFrame>
        <p:nvGraphicFramePr>
          <p:cNvPr id="193542" name="Object 6">
            <a:extLst>
              <a:ext uri="{FF2B5EF4-FFF2-40B4-BE49-F238E27FC236}">
                <a16:creationId xmlns:a16="http://schemas.microsoft.com/office/drawing/2014/main" id="{54E19187-6529-8926-013D-F0089489A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779345"/>
              </p:ext>
            </p:extLst>
          </p:nvPr>
        </p:nvGraphicFramePr>
        <p:xfrm>
          <a:off x="1390197" y="5545494"/>
          <a:ext cx="69484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19700" imgH="533400" progId="Equation.3">
                  <p:embed/>
                </p:oleObj>
              </mc:Choice>
              <mc:Fallback>
                <p:oleObj name="Equation" r:id="rId4" imgW="5219700" imgH="533400" progId="Equation.3">
                  <p:embed/>
                  <p:pic>
                    <p:nvPicPr>
                      <p:cNvPr id="193542" name="Object 6">
                        <a:extLst>
                          <a:ext uri="{FF2B5EF4-FFF2-40B4-BE49-F238E27FC236}">
                            <a16:creationId xmlns:a16="http://schemas.microsoft.com/office/drawing/2014/main" id="{54E19187-6529-8926-013D-F0089489A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197" y="5545494"/>
                        <a:ext cx="69484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build="p"/>
      <p:bldP spid="19354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91E7EC74-1D8E-4568-6C57-0034BA7EF9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5A4432-197B-43C5-B8B8-D70872C7FF48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194562" name="Picture 2">
            <a:extLst>
              <a:ext uri="{FF2B5EF4-FFF2-40B4-BE49-F238E27FC236}">
                <a16:creationId xmlns:a16="http://schemas.microsoft.com/office/drawing/2014/main" id="{FD5E1B41-50FB-E20F-AC84-A64953C40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41426"/>
            <a:ext cx="8763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3">
            <a:extLst>
              <a:ext uri="{FF2B5EF4-FFF2-40B4-BE49-F238E27FC236}">
                <a16:creationId xmlns:a16="http://schemas.microsoft.com/office/drawing/2014/main" id="{AF303FE2-A7B0-931F-B989-AC3B4B4A0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DD7CBFDE-7763-8301-7EA2-1C1D3ECF4B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4838" y="1214438"/>
            <a:ext cx="8335962" cy="614362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en-US" sz="2400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en-US" sz="2400"/>
              <a:t> </a:t>
            </a:r>
            <a:r>
              <a:rPr lang="en-US" altLang="en-US" sz="2400">
                <a:latin typeface="Comic Sans MS" panose="030F0702030302020204" pitchFamily="66" charset="0"/>
              </a:rPr>
              <a:t>T(n) = 3T(n/4) + cn</a:t>
            </a:r>
            <a:r>
              <a:rPr lang="en-US" altLang="en-US" sz="2400" baseline="30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94565" name="Rectangle 5">
            <a:extLst>
              <a:ext uri="{FF2B5EF4-FFF2-40B4-BE49-F238E27FC236}">
                <a16:creationId xmlns:a16="http://schemas.microsoft.com/office/drawing/2014/main" id="{53156112-F977-8C09-CB69-D647E25DD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8610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Subproblem size at level i is: 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</a:t>
            </a:r>
          </a:p>
          <a:p>
            <a:pPr eaLnBrk="1" hangingPunct="1"/>
            <a:r>
              <a:rPr lang="en-US" altLang="en-US" sz="2000"/>
              <a:t>Subproblem size hits 1 when 1 = 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i = 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</a:p>
          <a:p>
            <a:pPr eaLnBrk="1" hangingPunct="1"/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Cost of a node at level i = c(</a:t>
            </a:r>
            <a:r>
              <a:rPr lang="en-US" altLang="en-US" sz="2000">
                <a:latin typeface="Comic Sans MS" panose="030F0702030302020204" pitchFamily="66" charset="0"/>
              </a:rPr>
              <a:t>n/4</a:t>
            </a:r>
            <a:r>
              <a:rPr lang="en-US" altLang="en-US" sz="2000" baseline="30000">
                <a:latin typeface="Comic Sans MS" panose="030F0702030302020204" pitchFamily="66" charset="0"/>
              </a:rPr>
              <a:t>i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</a:p>
          <a:p>
            <a:pPr eaLnBrk="1" hangingPunct="1"/>
            <a:r>
              <a:rPr lang="en-US" altLang="en-US" sz="2000"/>
              <a:t>Number of nodes at level i = 3</a:t>
            </a:r>
            <a:r>
              <a:rPr lang="en-US" altLang="en-US" sz="2000" baseline="30000"/>
              <a:t>i</a:t>
            </a:r>
            <a:r>
              <a:rPr lang="en-US" altLang="en-US" sz="2000"/>
              <a:t>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last level has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3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= n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log</a:t>
            </a:r>
            <a:r>
              <a:rPr lang="en-US" altLang="en-US" sz="2000" baseline="-25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2000" baseline="30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nodes</a:t>
            </a:r>
            <a:endParaRPr lang="en-US" altLang="en-US" sz="2000"/>
          </a:p>
          <a:p>
            <a:pPr eaLnBrk="1" hangingPunct="1"/>
            <a:r>
              <a:rPr lang="en-US" altLang="en-US" sz="2000"/>
              <a:t>Total cost: 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>
                <a:latin typeface="Comic Sans MS" panose="030F0702030302020204" pitchFamily="66" charset="0"/>
              </a:rPr>
              <a:t>	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2000">
                <a:latin typeface="Comic Sans MS" panose="030F0702030302020204" pitchFamily="66" charset="0"/>
              </a:rPr>
              <a:t>T(n) = O(n</a:t>
            </a:r>
            <a:r>
              <a:rPr lang="en-US" altLang="en-US" sz="2000" baseline="30000">
                <a:latin typeface="Comic Sans MS" panose="030F0702030302020204" pitchFamily="66" charset="0"/>
              </a:rPr>
              <a:t>2</a:t>
            </a:r>
            <a:r>
              <a:rPr lang="en-US" altLang="en-US" sz="2000">
                <a:latin typeface="Comic Sans MS" panose="030F0702030302020204" pitchFamily="66" charset="0"/>
              </a:rPr>
              <a:t>)</a:t>
            </a:r>
          </a:p>
        </p:txBody>
      </p:sp>
      <p:graphicFrame>
        <p:nvGraphicFramePr>
          <p:cNvPr id="194566" name="Object 6">
            <a:extLst>
              <a:ext uri="{FF2B5EF4-FFF2-40B4-BE49-F238E27FC236}">
                <a16:creationId xmlns:a16="http://schemas.microsoft.com/office/drawing/2014/main" id="{DEE45187-5008-3755-D56A-A0554ADA302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5727701"/>
          <a:ext cx="7620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410200" imgH="635000" progId="Equation.3">
                  <p:embed/>
                </p:oleObj>
              </mc:Choice>
              <mc:Fallback>
                <p:oleObj name="Equation" r:id="rId3" imgW="5410200" imgH="635000" progId="Equation.3">
                  <p:embed/>
                  <p:pic>
                    <p:nvPicPr>
                      <p:cNvPr id="194566" name="Object 6">
                        <a:extLst>
                          <a:ext uri="{FF2B5EF4-FFF2-40B4-BE49-F238E27FC236}">
                            <a16:creationId xmlns:a16="http://schemas.microsoft.com/office/drawing/2014/main" id="{DEE45187-5008-3755-D56A-A0554ADA3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27701"/>
                        <a:ext cx="76200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build="p"/>
      <p:bldP spid="19456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9BE364F4-05BB-4CFC-CB71-78B1BFA0D7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3D34DF-F39F-4380-84B9-B22786B86FB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F887862-543E-F0E9-03E7-F03548172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2 - Substitution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A6563194-C2D4-57E3-6B42-1FB788910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165225"/>
            <a:ext cx="8229600" cy="52022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			T(n) = 3T(n/4) + cn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Guess: </a:t>
            </a:r>
            <a:r>
              <a:rPr lang="en-US" altLang="en-US" sz="2000" dirty="0">
                <a:latin typeface="Comic Sans MS" panose="030F0702030302020204" pitchFamily="66" charset="0"/>
              </a:rPr>
              <a:t>T(n) = O(n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/>
              <a:t>Induction goal: </a:t>
            </a:r>
            <a:r>
              <a:rPr lang="en-US" altLang="en-US" sz="1800" dirty="0">
                <a:latin typeface="Comic Sans MS" panose="030F0702030302020204" pitchFamily="66" charset="0"/>
              </a:rPr>
              <a:t>T(n) 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sz="1800" dirty="0">
                <a:latin typeface="Comic Sans MS" panose="030F0702030302020204" pitchFamily="66" charset="0"/>
              </a:rPr>
              <a:t>dn</a:t>
            </a:r>
            <a:r>
              <a:rPr lang="en-US" altLang="en-US" sz="18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1800" dirty="0"/>
              <a:t>, for some </a:t>
            </a:r>
            <a:r>
              <a:rPr lang="en-US" altLang="en-US" sz="1800" dirty="0">
                <a:latin typeface="Comic Sans MS" panose="030F0702030302020204" pitchFamily="66" charset="0"/>
              </a:rPr>
              <a:t>d</a:t>
            </a:r>
            <a:r>
              <a:rPr lang="en-US" altLang="en-US" sz="1800" dirty="0"/>
              <a:t> and </a:t>
            </a:r>
            <a:r>
              <a:rPr lang="en-US" altLang="en-US" sz="1800" dirty="0">
                <a:latin typeface="Comic Sans MS" panose="030F0702030302020204" pitchFamily="66" charset="0"/>
              </a:rPr>
              <a:t>n 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≥ n</a:t>
            </a:r>
            <a:r>
              <a:rPr lang="en-US" altLang="en-US" sz="1800" baseline="-25000" dirty="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  <a:endParaRPr lang="en-US" altLang="en-US" sz="18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Induction</a:t>
            </a:r>
            <a:r>
              <a:rPr lang="en-US" altLang="en-US" sz="1800" dirty="0"/>
              <a:t> hypothesis: </a:t>
            </a:r>
            <a:r>
              <a:rPr lang="en-US" altLang="en-US" sz="1800" dirty="0">
                <a:latin typeface="Comic Sans MS" panose="030F0702030302020204" pitchFamily="66" charset="0"/>
              </a:rPr>
              <a:t>T(n/4) </a:t>
            </a: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sz="1800" dirty="0">
                <a:latin typeface="Comic Sans MS" panose="030F0702030302020204" pitchFamily="66" charset="0"/>
              </a:rPr>
              <a:t>d (n/4)</a:t>
            </a:r>
            <a:r>
              <a:rPr lang="en-US" altLang="en-US" sz="1800" baseline="30000" dirty="0">
                <a:latin typeface="Comic Sans MS" panose="030F0702030302020204" pitchFamily="66" charset="0"/>
              </a:rPr>
              <a:t>2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Proof of induction goal: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mic Sans MS" panose="030F0702030302020204" pitchFamily="66" charset="0"/>
              </a:rPr>
              <a:t>T(n) = 3T(n/4) + cn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>		 ≤ 3d </a:t>
            </a:r>
            <a:r>
              <a:rPr lang="en-US" altLang="en-US" sz="2000" dirty="0">
                <a:latin typeface="Comic Sans MS" panose="030F0702030302020204" pitchFamily="66" charset="0"/>
              </a:rPr>
              <a:t>(n/4)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+ cn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		 = (3/16) d 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 </a:t>
            </a:r>
            <a:r>
              <a:rPr lang="en-US" altLang="en-US" sz="2000" dirty="0">
                <a:latin typeface="Comic Sans MS" panose="030F0702030302020204" pitchFamily="66" charset="0"/>
              </a:rPr>
              <a:t>+ cn</a:t>
            </a:r>
            <a:r>
              <a:rPr lang="en-US" altLang="en-US" sz="20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>		 ≤ d n</a:t>
            </a:r>
            <a:r>
              <a:rPr lang="en-US" altLang="en-US" sz="2000" baseline="30000" dirty="0">
                <a:latin typeface="Comic Sans MS" panose="030F0702030302020204" pitchFamily="66" charset="0"/>
                <a:cs typeface="Arial" panose="020B0604020202020204" pitchFamily="34" charset="0"/>
              </a:rPr>
              <a:t>2 		 </a:t>
            </a:r>
            <a:r>
              <a:rPr lang="en-US" altLang="en-US" sz="2000" dirty="0">
                <a:cs typeface="Arial" panose="020B0604020202020204" pitchFamily="34" charset="0"/>
              </a:rPr>
              <a:t>if: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</a:rPr>
              <a:t>d ≥ (16/13)c</a:t>
            </a:r>
            <a:endParaRPr lang="en-US" altLang="en-US" sz="2000" baseline="300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altLang="en-US" sz="20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>
                <a:cs typeface="Arial" panose="020B0604020202020204" pitchFamily="34" charset="0"/>
                <a:sym typeface="Symbol" panose="05050102010706020507" pitchFamily="18" charset="2"/>
              </a:rPr>
              <a:t>Therefore: 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O(n</a:t>
            </a:r>
            <a:r>
              <a:rPr lang="en-US" altLang="en-US" sz="2000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B7D50DC9-FDC8-F686-398B-0C6A2EE4A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Master’s method</a:t>
            </a:r>
          </a:p>
        </p:txBody>
      </p:sp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976B8523-CF02-77C0-0036-421607B7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4AB481-519C-4903-A0E4-8F2C06D853D9}" type="slidenum">
              <a:rPr lang="en-US" altLang="en-US"/>
              <a:pPr/>
              <a:t>15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379" name="Rectangle 3">
                <a:extLst>
                  <a:ext uri="{FF2B5EF4-FFF2-40B4-BE49-F238E27FC236}">
                    <a16:creationId xmlns:a16="http://schemas.microsoft.com/office/drawing/2014/main" id="{2EB62E39-CAD1-E6AC-2FB1-126B82929593}"/>
                  </a:ext>
                </a:extLst>
              </p:cNvPr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838200" y="1171575"/>
                <a:ext cx="6856562" cy="5418137"/>
              </a:xfrm>
            </p:spPr>
            <p:txBody>
              <a:bodyPr>
                <a:normAutofit/>
              </a:bodyPr>
              <a:lstStyle/>
              <a:p>
                <a:pPr algn="just" eaLnBrk="1" hangingPunct="1">
                  <a:lnSpc>
                    <a:spcPct val="90000"/>
                  </a:lnSpc>
                </a:pPr>
                <a:r>
                  <a:rPr lang="en-US" altLang="en-US" sz="2200" b="1" dirty="0">
                    <a:solidFill>
                      <a:srgbClr val="002060"/>
                    </a:solidFill>
                    <a:latin typeface="+mj-lt"/>
                  </a:rPr>
                  <a:t>“Cookbook” for solving recurrences of the form:.</a:t>
                </a:r>
              </a:p>
              <a:p>
                <a:pPr marL="0" indent="0" algn="just" eaLnBrk="1" hangingPunct="1">
                  <a:lnSpc>
                    <a:spcPct val="90000"/>
                  </a:lnSpc>
                  <a:buNone/>
                </a:pPr>
                <a:endParaRPr lang="en-US" altLang="en-US" sz="2200" b="1" dirty="0">
                  <a:solidFill>
                    <a:srgbClr val="002060"/>
                  </a:solidFill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𝒂𝑻</m:t>
                      </m:r>
                      <m:d>
                        <m:dPr>
                          <m:ctrlPr>
                            <a:rPr lang="en-IN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IN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en-IN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GB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GB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200" b="1" dirty="0">
                  <a:solidFill>
                    <a:srgbClr val="002060"/>
                  </a:solidFill>
                  <a:latin typeface="+mj-lt"/>
                </a:endParaRPr>
              </a:p>
              <a:p>
                <a:pPr marL="0" indent="0" algn="just">
                  <a:buNone/>
                </a:pPr>
                <a:endParaRPr lang="en-IN" sz="2200" b="1" dirty="0">
                  <a:solidFill>
                    <a:srgbClr val="002060"/>
                  </a:solidFill>
                  <a:latin typeface="+mj-lt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200" b="1" dirty="0">
                    <a:solidFill>
                      <a:srgbClr val="002060"/>
                    </a:solidFill>
                    <a:latin typeface="+mj-lt"/>
                  </a:rPr>
                  <a:t>	for some constants, a </a:t>
                </a:r>
                <a:r>
                  <a:rPr lang="en-US" altLang="en-US" sz="2200" b="1" dirty="0">
                    <a:solidFill>
                      <a:srgbClr val="002060"/>
                    </a:solidFill>
                    <a:latin typeface="+mj-lt"/>
                    <a:cs typeface="Arial" panose="020B0604020202020204" pitchFamily="34" charset="0"/>
                  </a:rPr>
                  <a:t>≥ 1, b &gt; 1, and </a:t>
                </a:r>
                <a14:m>
                  <m:oMath xmlns:m="http://schemas.openxmlformats.org/officeDocument/2006/math">
                    <m:r>
                      <a:rPr lang="en-GB" altLang="en-US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𝒅</m:t>
                    </m:r>
                    <m:r>
                      <a:rPr lang="en-GB" altLang="en-US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GB" altLang="en-US" sz="22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en-US" altLang="en-US" sz="2200" b="1" dirty="0">
                  <a:solidFill>
                    <a:srgbClr val="002060"/>
                  </a:solidFill>
                  <a:latin typeface="+mj-lt"/>
                  <a:cs typeface="Arial" panose="020B0604020202020204" pitchFamily="34" charset="0"/>
                </a:endParaRPr>
              </a:p>
              <a:p>
                <a:pPr algn="just"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200" b="1" dirty="0">
                  <a:solidFill>
                    <a:srgbClr val="002060"/>
                  </a:solidFill>
                  <a:latin typeface="+mj-lt"/>
                  <a:cs typeface="Arial" panose="020B0604020202020204" pitchFamily="34" charset="0"/>
                </a:endParaRPr>
              </a:p>
              <a:p>
                <a:pPr algn="just"/>
                <a:r>
                  <a:rPr lang="en-US" altLang="en-US" sz="2200" b="1" dirty="0">
                    <a:solidFill>
                      <a:srgbClr val="002060"/>
                    </a:solidFill>
                    <a:latin typeface="+mj-lt"/>
                    <a:cs typeface="Arial" panose="020B0604020202020204" pitchFamily="34" charset="0"/>
                  </a:rPr>
                  <a:t>Then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𝑻</m:t>
                      </m:r>
                      <m:d>
                        <m:dPr>
                          <m:ctrlPr>
                            <a:rPr lang="en-GB" alt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alt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</m:d>
                      <m:r>
                        <a:rPr lang="en-GB" alt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𝒅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       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𝒊𝒇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sup>
                              </m:sSup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𝒅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altLang="en-US" sz="22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l</m:t>
                                      </m:r>
                                      <m:r>
                                        <a:rPr lang="en-GB" altLang="en-US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𝑜𝑔</m:t>
                                      </m:r>
                                    </m:fName>
                                    <m:e>
                                      <m:r>
                                        <a:rPr lang="en-GB" altLang="en-US" sz="2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𝒊𝒇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  </m:t>
                              </m:r>
                              <m:sSup>
                                <m:sSup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sup>
                              </m:sSup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𝑶</m:t>
                              </m:r>
                              <m:d>
                                <m:dPr>
                                  <m:ctrlPr>
                                    <a:rPr lang="en-GB" altLang="en-US" sz="2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altLang="en-US" sz="22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func>
                                        <m:funcPr>
                                          <m:ctrlPr>
                                            <a:rPr lang="en-GB" altLang="en-US" sz="22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en-GB" altLang="en-US" sz="2200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altLang="en-US" sz="2200" b="0" i="0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altLang="en-US" sz="2200" b="1" i="1" smtClean="0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𝒃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en-GB" altLang="en-US" sz="22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𝒂</m:t>
                                          </m:r>
                                        </m:e>
                                      </m:func>
                                    </m:sup>
                                  </m:sSup>
                                </m:e>
                              </m:d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     </m:t>
                              </m:r>
                              <m:r>
                                <a:rPr lang="en-GB" alt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𝒊𝒇</m:t>
                              </m:r>
                              <m:r>
                                <a:rPr lang="en-GB" alt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GB" alt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𝒂</m:t>
                              </m:r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en-GB" alt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alt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GB" alt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sup>
                              </m:sSup>
                              <m:r>
                                <a:rPr lang="en-GB" altLang="en-US" sz="2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200" b="1" dirty="0">
                  <a:solidFill>
                    <a:srgbClr val="002060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9379" name="Rectangle 3">
                <a:extLst>
                  <a:ext uri="{FF2B5EF4-FFF2-40B4-BE49-F238E27FC236}">
                    <a16:creationId xmlns:a16="http://schemas.microsoft.com/office/drawing/2014/main" id="{2EB62E39-CAD1-E6AC-2FB1-126B82929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838200" y="1171575"/>
                <a:ext cx="6856562" cy="5418137"/>
              </a:xfrm>
              <a:blipFill>
                <a:blip r:embed="rId2"/>
                <a:stretch>
                  <a:fillRect l="-1068" t="-1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3814-786D-7E6F-6E2D-D1F4D48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659CD-AAD0-B722-933D-01E9CDE1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D2877-D76C-BF3C-8C5B-FA7C3E47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544124"/>
            <a:ext cx="6928758" cy="4360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603036-A968-680B-DE19-39FB44965D6F}"/>
                  </a:ext>
                </a:extLst>
              </p:cNvPr>
              <p:cNvSpPr txBox="1"/>
              <p:nvPr/>
            </p:nvSpPr>
            <p:spPr>
              <a:xfrm>
                <a:off x="7102929" y="1544124"/>
                <a:ext cx="4914900" cy="82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After k levels,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GB" sz="2000" b="1" dirty="0">
                    <a:solidFill>
                      <a:srgbClr val="002060"/>
                    </a:solidFill>
                  </a:rPr>
                  <a:t> subproblems, each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603036-A968-680B-DE19-39FB44965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29" y="1544124"/>
                <a:ext cx="4914900" cy="822276"/>
              </a:xfrm>
              <a:prstGeom prst="rect">
                <a:avLst/>
              </a:prstGeom>
              <a:blipFill>
                <a:blip r:embed="rId3"/>
                <a:stretch>
                  <a:fillRect l="-1117" t="-2222" b="-4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0531DF-188C-FB35-F47B-B956DBB2C4EF}"/>
                  </a:ext>
                </a:extLst>
              </p:cNvPr>
              <p:cNvSpPr txBox="1"/>
              <p:nvPr/>
            </p:nvSpPr>
            <p:spPr>
              <a:xfrm>
                <a:off x="7102929" y="2561938"/>
                <a:ext cx="4914900" cy="1811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So, during the kth level of recursion, the time complexity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0531DF-188C-FB35-F47B-B956DBB2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29" y="2561938"/>
                <a:ext cx="4914900" cy="1811137"/>
              </a:xfrm>
              <a:prstGeom prst="rect">
                <a:avLst/>
              </a:prstGeom>
              <a:blipFill>
                <a:blip r:embed="rId4"/>
                <a:stretch>
                  <a:fillRect l="-1117" t="-1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9475A6-ACF1-ACA1-71F8-D46DBC0F6583}"/>
                  </a:ext>
                </a:extLst>
              </p:cNvPr>
              <p:cNvSpPr txBox="1"/>
              <p:nvPr/>
            </p:nvSpPr>
            <p:spPr>
              <a:xfrm>
                <a:off x="8730342" y="4606243"/>
                <a:ext cx="3461658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20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9475A6-ACF1-ACA1-71F8-D46DBC0F6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342" y="4606243"/>
                <a:ext cx="3461658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16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3814-786D-7E6F-6E2D-D1F4D484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659CD-AAD0-B722-933D-01E9CDE1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D2877-D76C-BF3C-8C5B-FA7C3E473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544124"/>
            <a:ext cx="6928758" cy="4360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0531DF-188C-FB35-F47B-B956DBB2C4EF}"/>
                  </a:ext>
                </a:extLst>
              </p:cNvPr>
              <p:cNvSpPr txBox="1"/>
              <p:nvPr/>
            </p:nvSpPr>
            <p:spPr>
              <a:xfrm>
                <a:off x="6934200" y="1310087"/>
                <a:ext cx="5257800" cy="2118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So, during the kth level of recursion, the time complexity 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b="1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19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9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9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9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9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9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9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19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9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sz="19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9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GB" sz="19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GB" sz="19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9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9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9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</m:e>
                      </m:d>
                      <m:r>
                        <a:rPr lang="en-GB" sz="19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9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19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9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19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9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sz="19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GB" sz="19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1900" b="1" dirty="0">
                  <a:solidFill>
                    <a:srgbClr val="002060"/>
                  </a:solidFill>
                </a:endParaRPr>
              </a:p>
              <a:p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0531DF-188C-FB35-F47B-B956DBB2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310087"/>
                <a:ext cx="5257800" cy="2118913"/>
              </a:xfrm>
              <a:prstGeom prst="rect">
                <a:avLst/>
              </a:prstGeom>
              <a:blipFill>
                <a:blip r:embed="rId3"/>
                <a:stretch>
                  <a:fillRect l="-1044" t="-1724" r="-1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4CE18-9328-DDC0-B5B1-83000B16F5CA}"/>
                  </a:ext>
                </a:extLst>
              </p:cNvPr>
              <p:cNvSpPr txBox="1"/>
              <p:nvPr/>
            </p:nvSpPr>
            <p:spPr>
              <a:xfrm>
                <a:off x="6934200" y="3429000"/>
                <a:ext cx="5257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GB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</m:oMath>
                </a14:m>
                <a:r>
                  <a:rPr lang="en-GB" sz="2000" b="1" dirty="0">
                    <a:solidFill>
                      <a:srgbClr val="002060"/>
                    </a:solidFill>
                  </a:rPr>
                  <a:t> levels, the subproblem size is reduced to 1, which usually is the size of the base case.</a:t>
                </a:r>
                <a:endParaRPr lang="en-IN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4CE18-9328-DDC0-B5B1-83000B16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429000"/>
                <a:ext cx="5257800" cy="1015663"/>
              </a:xfrm>
              <a:prstGeom prst="rect">
                <a:avLst/>
              </a:prstGeom>
              <a:blipFill>
                <a:blip r:embed="rId4"/>
                <a:stretch>
                  <a:fillRect l="-1044" t="-3614" b="-9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17EF3-4238-C90D-85B7-237BD9F758AF}"/>
                  </a:ext>
                </a:extLst>
              </p:cNvPr>
              <p:cNvSpPr txBox="1"/>
              <p:nvPr/>
            </p:nvSpPr>
            <p:spPr>
              <a:xfrm>
                <a:off x="6934200" y="4640318"/>
                <a:ext cx="5257800" cy="1698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b="1" dirty="0">
                    <a:solidFill>
                      <a:srgbClr val="002060"/>
                    </a:solidFill>
                  </a:rPr>
                  <a:t>So, the entire algorithm is a sum of each level.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0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0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0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  <m:e>
                              <m:sSup>
                                <m:sSupPr>
                                  <m:ctrlPr>
                                    <a:rPr lang="en-GB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0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20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0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0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GB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717EF3-4238-C90D-85B7-237BD9F75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640318"/>
                <a:ext cx="5257800" cy="1698735"/>
              </a:xfrm>
              <a:prstGeom prst="rect">
                <a:avLst/>
              </a:prstGeom>
              <a:blipFill>
                <a:blip r:embed="rId5"/>
                <a:stretch>
                  <a:fillRect l="-1044" t="-17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AA33-5B89-DEB3-469C-FA45C7F3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srgbClr val="002060"/>
                    </a:solidFill>
                  </a:rPr>
                  <a:t>So, the entire algorithm is a sum of each level.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  <m:e>
                              <m:sSup>
                                <m:sSupPr>
                                  <m:ctrlP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Case 1: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GB" dirty="0"/>
                  <a:t>Then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dirty="0"/>
                  <a:t> and the series converges to a constant so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1988" r="-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9E27C-129E-6221-2E4F-98A133F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26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AA33-5B89-DEB3-469C-FA45C7F3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srgbClr val="002060"/>
                    </a:solidFill>
                  </a:rPr>
                  <a:t>So, the entire algorithm is a sum of each level.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  <m:e>
                              <m:sSup>
                                <m:sSupPr>
                                  <m:ctrlP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Case 1: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GB" dirty="0"/>
                  <a:t>Then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p>
                        </m:sSup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dirty="0"/>
                  <a:t> and so each term is equal to 1 so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p>
                      <m:func>
                        <m:func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1988" r="-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9E27C-129E-6221-2E4F-98A133F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4BC7B494-D0F4-DC46-70F8-6E0930BF5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24926E-7884-43D0-B57D-42C35E7BF16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91AB16E-E5C6-08FD-54C3-8DF16AC9E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Recurrences and Running Time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8871B63-5140-3C52-6A1D-ADC007EC5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3785" y="1081087"/>
            <a:ext cx="8229600" cy="53689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An equation or inequality that describes a function in terms of its value on smaller inputs.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		 </a:t>
            </a:r>
            <a:r>
              <a:rPr lang="en-US" altLang="en-US" sz="2400" dirty="0">
                <a:latin typeface="Comic Sans MS" panose="030F0702030302020204" pitchFamily="66" charset="0"/>
              </a:rPr>
              <a:t>T(n) = T(n-1) + n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>
                <a:solidFill>
                  <a:srgbClr val="CC0000"/>
                </a:solidFill>
              </a:rPr>
              <a:t>Recurrences arise when an algorithm contains recursive calls to itself</a:t>
            </a:r>
          </a:p>
          <a:p>
            <a:pPr eaLnBrk="1" hangingPunct="1">
              <a:lnSpc>
                <a:spcPct val="160000"/>
              </a:lnSpc>
            </a:pPr>
            <a:r>
              <a:rPr lang="en-US" altLang="en-US" sz="2400" dirty="0"/>
              <a:t>What is the actual running time of the algorithm?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Need to solve the recurrence	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Find an explicit formula of the expression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/>
              <a:t>Bound the recurrence by an expression that involves 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AA33-5B89-DEB3-469C-FA45C7F3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Master Theorem: Solving the recurrence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srgbClr val="002060"/>
                    </a:solidFill>
                  </a:rPr>
                  <a:t>So, the entire algorithm is a sum of each level.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8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800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  <m:e>
                              <m:sSup>
                                <m:sSupPr>
                                  <m:ctrlP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𝒃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800" b="1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Case 1: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IN" dirty="0"/>
              </a:p>
              <a:p>
                <a:pPr lvl="1"/>
                <a:r>
                  <a:rPr lang="en-GB" dirty="0"/>
                  <a:t>Then the summation is exponential and grows proportional to its last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GB" sz="24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GB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GB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GB" dirty="0"/>
                  <a:t> so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GB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GB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 i="0" dirty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b="1" i="1" dirty="0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b="1" i="1" dirty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4F9B9-D913-A127-8604-AF518A926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1988" r="-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9E27C-129E-6221-2E4F-98A133FF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61EA06E1-0781-E5C0-80E7-77A5226F2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269923BD-F502-0372-A4AD-982C610D0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</a:pP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2T(n/2) + n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</a:p>
          <a:p>
            <a:pPr algn="l">
              <a:lnSpc>
                <a:spcPct val="200000"/>
              </a:lnSpc>
            </a:pP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T(n) = 2T(n/2) + n</a:t>
            </a:r>
            <a:r>
              <a:rPr lang="en-US" altLang="en-US" baseline="300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</a:p>
        </p:txBody>
      </p:sp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A57EBA0B-8D83-1B6D-28F9-6142C735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D917E-6C6B-4B3B-A4F1-9BDB900C1447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219B-4F97-226C-547F-24ACE0CB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9A6D-2CAE-0619-B1F6-22975DE5F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650192" cy="4906963"/>
              </a:xfrm>
            </p:spPr>
            <p:txBody>
              <a:bodyPr/>
              <a:lstStyle/>
              <a:p>
                <a:r>
                  <a:rPr lang="en-GB" dirty="0"/>
                  <a:t>You cannot use the Master Theorem if</a:t>
                </a:r>
              </a:p>
              <a:p>
                <a:pPr lvl="1"/>
                <a:r>
                  <a:rPr lang="en-GB" dirty="0"/>
                  <a:t>T(n) is not monotone, ex: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f(n) is not a polynomial, ex: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2 ) +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 lvl="1"/>
                <a:r>
                  <a:rPr lang="en-GB" dirty="0"/>
                  <a:t>b cannot be expressed as a constant, ex: T(n) = T( √ n)</a:t>
                </a:r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7D9A6D-2CAE-0619-B1F6-22975DE5F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650192" cy="4906963"/>
              </a:xfrm>
              <a:blipFill>
                <a:blip r:embed="rId2"/>
                <a:stretch>
                  <a:fillRect l="-1435" t="-1988" r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AC8D2-E9EE-9832-A8BB-F595399B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1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Data Structure and Algorithms for Electrical Engineering by Yung Yi</a:t>
            </a:r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5201E2DC-864A-EC8F-9B92-33BE066663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F86FD9-9241-4E1C-BA40-186E172E81A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A7DAB29-C155-018E-7907-1AF339AED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Recurrences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DF29802-F13E-1906-DC6F-45495FA1F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T(n) = T(n-1) + n			</a:t>
            </a:r>
            <a:r>
              <a:rPr lang="el-GR" altLang="en-US">
                <a:latin typeface="Comic Sans MS" panose="030F0702030302020204" pitchFamily="66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</a:rPr>
              <a:t>(n</a:t>
            </a:r>
            <a:r>
              <a:rPr lang="en-US" altLang="en-US" baseline="30000">
                <a:latin typeface="Comic Sans MS" panose="030F0702030302020204" pitchFamily="66" charset="0"/>
              </a:rPr>
              <a:t>2</a:t>
            </a:r>
            <a:r>
              <a:rPr lang="en-US" altLang="en-US">
                <a:latin typeface="Comic Sans MS" panose="030F0702030302020204" pitchFamily="66" charset="0"/>
              </a:rPr>
              <a:t>)</a:t>
            </a:r>
            <a:endParaRPr lang="el-GR" altLang="en-US"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en-US"/>
              <a:t>Recursive algorithm that loops through the input to eliminate one item</a:t>
            </a:r>
          </a:p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T(n) = T(n/2) + c			</a:t>
            </a:r>
            <a:r>
              <a:rPr lang="el-GR" altLang="en-US">
                <a:latin typeface="Comic Sans MS" panose="030F0702030302020204" pitchFamily="66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</a:rPr>
              <a:t>(lgn)</a:t>
            </a:r>
          </a:p>
          <a:p>
            <a:pPr lvl="1" eaLnBrk="1" hangingPunct="1"/>
            <a:r>
              <a:rPr lang="en-US" altLang="en-US"/>
              <a:t>Recursive algorithm that halves the input in one step</a:t>
            </a:r>
          </a:p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T(n) = T(n/2) + n			</a:t>
            </a:r>
            <a:r>
              <a:rPr lang="el-GR" altLang="en-US">
                <a:latin typeface="Comic Sans MS" panose="030F0702030302020204" pitchFamily="66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</a:rPr>
              <a:t>(n)</a:t>
            </a:r>
          </a:p>
          <a:p>
            <a:pPr lvl="1" eaLnBrk="1" hangingPunct="1"/>
            <a:r>
              <a:rPr lang="en-US" altLang="en-US"/>
              <a:t>Recursive algorithm that halves the input but must examine every item in the input</a:t>
            </a:r>
          </a:p>
          <a:p>
            <a:pPr eaLnBrk="1" hangingPunct="1"/>
            <a:r>
              <a:rPr lang="en-US" altLang="en-US">
                <a:latin typeface="Comic Sans MS" panose="030F0702030302020204" pitchFamily="66" charset="0"/>
              </a:rPr>
              <a:t>T(n) = 2T(n/2) + 1			</a:t>
            </a:r>
            <a:r>
              <a:rPr lang="el-GR" altLang="en-US">
                <a:latin typeface="Comic Sans MS" panose="030F0702030302020204" pitchFamily="66" charset="0"/>
              </a:rPr>
              <a:t>Θ</a:t>
            </a:r>
            <a:r>
              <a:rPr lang="en-US" altLang="en-US">
                <a:latin typeface="Comic Sans MS" panose="030F0702030302020204" pitchFamily="66" charset="0"/>
              </a:rPr>
              <a:t>(n)</a:t>
            </a:r>
          </a:p>
          <a:p>
            <a:pPr lvl="1" eaLnBrk="1" hangingPunct="1"/>
            <a:r>
              <a:rPr lang="en-US" altLang="en-US"/>
              <a:t>Recursive algorithm that splits the input into 2 halves and does a constant amount of other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07E5961E-1119-580A-6BF4-2AAE9A499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1CB4F6-A3B7-40DA-B31C-C024826DF2F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9D6A08B-A235-6A57-3F65-140947E67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Methods for Solving Recurrences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01DC2A0-2209-1DAA-5EBB-D922D26E5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300000"/>
              </a:lnSpc>
            </a:pPr>
            <a:r>
              <a:rPr lang="en-US" altLang="en-US" sz="2400"/>
              <a:t>Iteration method</a:t>
            </a:r>
          </a:p>
          <a:p>
            <a:pPr eaLnBrk="1" hangingPunct="1">
              <a:lnSpc>
                <a:spcPct val="300000"/>
              </a:lnSpc>
            </a:pPr>
            <a:r>
              <a:rPr lang="en-US" altLang="en-US" sz="2400"/>
              <a:t>Substitution method</a:t>
            </a:r>
          </a:p>
          <a:p>
            <a:pPr eaLnBrk="1" hangingPunct="1">
              <a:lnSpc>
                <a:spcPct val="300000"/>
              </a:lnSpc>
            </a:pPr>
            <a:r>
              <a:rPr lang="en-US" altLang="en-US" sz="2400"/>
              <a:t>Recursion tree method</a:t>
            </a:r>
          </a:p>
          <a:p>
            <a:pPr eaLnBrk="1" hangingPunct="1">
              <a:lnSpc>
                <a:spcPct val="300000"/>
              </a:lnSpc>
            </a:pPr>
            <a:r>
              <a:rPr lang="en-US" altLang="en-US" sz="2400"/>
              <a:t>Master method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2B2F17A1-FD0F-81D6-7F5A-9AFD1A6F80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BC42F3-9FDF-43E6-BE2B-53E519AA9A0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4AC0B3B-368A-7F56-1E17-32C20E1E0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Iteration Method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E742228-5DC7-A264-4912-3B92A0BFC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>
                <a:solidFill>
                  <a:schemeClr val="tx1"/>
                </a:solidFill>
              </a:rPr>
              <a:t>Convert the recurrence into a summation and try to bound it using known series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Iterate the recurrence until the initial condition is reached.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/>
              <a:t>Use back-substitution to express the recurrence in terms of </a:t>
            </a:r>
            <a:r>
              <a:rPr lang="en-US" altLang="en-US" i="1"/>
              <a:t>n</a:t>
            </a:r>
            <a:r>
              <a:rPr lang="en-US" altLang="en-US"/>
              <a:t> and the initial (boundary) condition.</a:t>
            </a:r>
            <a:endParaRPr lang="el-G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033C2ABE-98C6-72AC-55C1-4703757D2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E03A74-4939-4DE9-853A-FC1AD393EC1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20FF7CE-6484-D0A6-F3DE-F55EF59BC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Iteration Method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EFB2E448-681A-7140-0267-8CB7FE25F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T(n) = c + T(n/2)</a:t>
            </a:r>
            <a:endParaRPr lang="en-US" altLang="en-US" dirty="0"/>
          </a:p>
          <a:p>
            <a:pPr algn="l" eaLnBrk="1" hangingPunct="1">
              <a:buFontTx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T(n) = c + T(n/2)		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	  = c + c + T(n/4)		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	  = c + c + c + T(n/8)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Assume n = 2</a:t>
            </a:r>
            <a:r>
              <a:rPr lang="en-US" altLang="en-US" baseline="30000" dirty="0">
                <a:solidFill>
                  <a:schemeClr val="tx1"/>
                </a:solidFill>
                <a:latin typeface="Comic Sans MS" panose="030F0702030302020204" pitchFamily="66" charset="0"/>
              </a:rPr>
              <a:t>k</a:t>
            </a:r>
            <a:endParaRPr lang="en-US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T(n) = c + c + … + c + T(1) 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	   =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clgn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+ T(1)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	   = </a:t>
            </a:r>
            <a:r>
              <a:rPr lang="el-GR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Θ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lgn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l-G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8356" name="AutoShape 4">
            <a:extLst>
              <a:ext uri="{FF2B5EF4-FFF2-40B4-BE49-F238E27FC236}">
                <a16:creationId xmlns:a16="http://schemas.microsoft.com/office/drawing/2014/main" id="{C9F07366-6195-4B1A-BF48-F1B0BC4F2E1D}"/>
              </a:ext>
            </a:extLst>
          </p:cNvPr>
          <p:cNvSpPr>
            <a:spLocks/>
          </p:cNvSpPr>
          <p:nvPr/>
        </p:nvSpPr>
        <p:spPr bwMode="auto">
          <a:xfrm rot="16200000">
            <a:off x="4386263" y="3436938"/>
            <a:ext cx="147638" cy="2049463"/>
          </a:xfrm>
          <a:prstGeom prst="leftBrace">
            <a:avLst>
              <a:gd name="adj1" fmla="val 1156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28357" name="Text Box 5">
            <a:extLst>
              <a:ext uri="{FF2B5EF4-FFF2-40B4-BE49-F238E27FC236}">
                <a16:creationId xmlns:a16="http://schemas.microsoft.com/office/drawing/2014/main" id="{73C04567-5346-64E8-AF70-A54780766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52278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k times</a:t>
            </a:r>
          </a:p>
        </p:txBody>
      </p:sp>
      <p:sp>
        <p:nvSpPr>
          <p:cNvPr id="228358" name="Rectangle 6">
            <a:extLst>
              <a:ext uri="{FF2B5EF4-FFF2-40B4-BE49-F238E27FC236}">
                <a16:creationId xmlns:a16="http://schemas.microsoft.com/office/drawing/2014/main" id="{76F53B6E-97AA-19C7-D09D-BD463A35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1870076"/>
            <a:ext cx="3319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T(n/2) = c + T(n/4)</a:t>
            </a:r>
          </a:p>
        </p:txBody>
      </p:sp>
      <p:sp>
        <p:nvSpPr>
          <p:cNvPr id="228359" name="Rectangle 7">
            <a:extLst>
              <a:ext uri="{FF2B5EF4-FFF2-40B4-BE49-F238E27FC236}">
                <a16:creationId xmlns:a16="http://schemas.microsoft.com/office/drawing/2014/main" id="{E88A6927-5EA0-DFEA-7B49-8F19A44F0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663" y="2360613"/>
            <a:ext cx="3319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T(n/4) = c + T(n/8)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/>
      <p:bldP spid="2283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36238106-9F93-6809-8129-6FDEF29D57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FA9DF5-F01D-474A-8F38-024CC915D8A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37CAFDF-4BBB-DE2A-A566-CC764193E4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Iteration Method – Example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4999B89C-013A-7090-231E-9AF31FD7E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9" y="1214439"/>
            <a:ext cx="8599487" cy="5076825"/>
          </a:xfrm>
        </p:spPr>
        <p:txBody>
          <a:bodyPr/>
          <a:lstStyle/>
          <a:p>
            <a:pPr algn="ctr" eaLnBrk="1" hangingPunct="1">
              <a:lnSpc>
                <a:spcPct val="130000"/>
              </a:lnSpc>
              <a:buFontTx/>
              <a:buNone/>
            </a:pPr>
            <a:r>
              <a:rPr lang="en-US" altLang="en-US" b="1" dirty="0">
                <a:latin typeface="Comic Sans MS" panose="030F0702030302020204" pitchFamily="66" charset="0"/>
              </a:rPr>
              <a:t>T(n) = n + 2T(n/2)</a:t>
            </a: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T(n) = n + 2T(n/2) 	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    = n + 2(n/2 + 2T(n/4))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    = n + n + 4T(n/4)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    = n + n + 4(n/4 + 2T(n/8))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    = n + n + n + 8T(n/8)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…  =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kn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+ 2</a:t>
            </a:r>
            <a:r>
              <a:rPr lang="en-US" altLang="en-US" baseline="30000" dirty="0">
                <a:solidFill>
                  <a:schemeClr val="tx1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T(n/2</a:t>
            </a:r>
            <a:r>
              <a:rPr lang="en-US" altLang="en-US" baseline="30000" dirty="0">
                <a:solidFill>
                  <a:schemeClr val="tx1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    =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kn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+ 2</a:t>
            </a:r>
            <a:r>
              <a:rPr lang="en-US" altLang="en-US" baseline="30000" dirty="0">
                <a:solidFill>
                  <a:schemeClr val="tx1"/>
                </a:solidFill>
                <a:latin typeface="Comic Sans MS" panose="030F0702030302020204" pitchFamily="66" charset="0"/>
              </a:rPr>
              <a:t>k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T(1)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	    =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nlgn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+ 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nT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(1) = </a:t>
            </a:r>
            <a:r>
              <a:rPr lang="el-GR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Θ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Comic Sans MS" panose="030F0702030302020204" pitchFamily="66" charset="0"/>
              </a:rPr>
              <a:t>nlgn</a:t>
            </a:r>
            <a:r>
              <a:rPr lang="en-US" alt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l-GR" alt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F3578528-6FC6-F100-7926-A76BAEB3C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701" y="1346200"/>
            <a:ext cx="228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Assume: n = 2</a:t>
            </a:r>
            <a:r>
              <a:rPr lang="en-US" altLang="en-US" sz="2400" baseline="30000">
                <a:latin typeface="Comic Sans MS" panose="030F0702030302020204" pitchFamily="66" charset="0"/>
              </a:rPr>
              <a:t>k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81253" name="Rectangle 5">
            <a:extLst>
              <a:ext uri="{FF2B5EF4-FFF2-40B4-BE49-F238E27FC236}">
                <a16:creationId xmlns:a16="http://schemas.microsoft.com/office/drawing/2014/main" id="{D2339FC7-8AEE-6E8F-67F3-71A4B6F1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9" y="1879601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mic Sans MS" panose="030F0702030302020204" pitchFamily="66" charset="0"/>
              </a:rPr>
              <a:t>T(n/2) = n/2 + 2T(n/4)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FC474411-778B-21B9-115C-993455EEEF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01C067-242B-465C-AFFF-68529B4DAB0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A22C388-CC22-D22D-13C9-B10706095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substitution method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CFBC503-528B-24C3-874F-EF8FC5DA4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0" y="2514600"/>
            <a:ext cx="6019800" cy="2133600"/>
          </a:xfr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buFontTx/>
              <a:buAutoNum type="arabicPeriod"/>
            </a:pPr>
            <a:r>
              <a:rPr lang="en-US" altLang="en-US"/>
              <a:t>Guess a solution</a:t>
            </a:r>
          </a:p>
          <a:p>
            <a:pPr marL="533400" indent="-533400" algn="ctr">
              <a:buFontTx/>
              <a:buAutoNum type="arabicPeriod"/>
            </a:pPr>
            <a:endParaRPr lang="en-US" altLang="en-US"/>
          </a:p>
          <a:p>
            <a:pPr marL="533400" indent="-533400" algn="ctr">
              <a:buFontTx/>
              <a:buAutoNum type="arabicPeriod"/>
            </a:pPr>
            <a:r>
              <a:rPr lang="en-US" altLang="en-US"/>
              <a:t>Use induction to prove that the solution 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6F56DD0B-4AAA-A423-D732-85DA40DE9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DE533C-5234-4838-A109-507399BF59C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39666FE-AB94-3CA5-C025-CD51E17BF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Substitution method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7F800E5-9962-CF83-032E-6F69472FA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50000"/>
              </a:lnSpc>
            </a:pPr>
            <a:r>
              <a:rPr lang="en-US" altLang="en-US" sz="2400"/>
              <a:t>Guess a solution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 </a:t>
            </a:r>
            <a:r>
              <a:rPr lang="en-US" altLang="en-US" sz="2000">
                <a:latin typeface="Comic Sans MS" panose="030F0702030302020204" pitchFamily="66" charset="0"/>
              </a:rPr>
              <a:t>T(n) = O(g(n))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Induction goal: </a:t>
            </a:r>
            <a:r>
              <a:rPr lang="en-US" altLang="en-US" sz="2000">
                <a:solidFill>
                  <a:srgbClr val="DD0111"/>
                </a:solidFill>
              </a:rPr>
              <a:t>apply the definition of the asymptotic notation</a:t>
            </a:r>
          </a:p>
          <a:p>
            <a:pPr marL="1295400" lvl="2" indent="-381000">
              <a:lnSpc>
                <a:spcPct val="150000"/>
              </a:lnSpc>
            </a:pPr>
            <a:r>
              <a:rPr lang="en-US" altLang="en-US">
                <a:latin typeface="Comic Sans MS" panose="030F0702030302020204" pitchFamily="66" charset="0"/>
              </a:rPr>
              <a:t>T(n)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>
                <a:latin typeface="Comic Sans MS" panose="030F0702030302020204" pitchFamily="66" charset="0"/>
              </a:rPr>
              <a:t>d g(n)</a:t>
            </a:r>
            <a:r>
              <a:rPr lang="en-US" altLang="en-US"/>
              <a:t>, for some </a:t>
            </a:r>
            <a:r>
              <a:rPr lang="en-US" altLang="en-US">
                <a:latin typeface="Comic Sans MS" panose="030F0702030302020204" pitchFamily="66" charset="0"/>
              </a:rPr>
              <a:t>d &gt; 0</a:t>
            </a:r>
            <a:r>
              <a:rPr lang="en-US" altLang="en-US"/>
              <a:t> and </a:t>
            </a:r>
            <a:r>
              <a:rPr lang="en-US" altLang="en-US">
                <a:latin typeface="Comic Sans MS" panose="030F0702030302020204" pitchFamily="66" charset="0"/>
              </a:rPr>
              <a:t>n </a:t>
            </a:r>
            <a:r>
              <a:rPr lang="en-US" altLang="en-US">
                <a:latin typeface="Comic Sans MS" panose="030F0702030302020204" pitchFamily="66" charset="0"/>
                <a:cs typeface="Arial" panose="020B0604020202020204" pitchFamily="34" charset="0"/>
              </a:rPr>
              <a:t>≥ n</a:t>
            </a:r>
            <a:r>
              <a:rPr lang="en-US" altLang="en-US" baseline="-25000">
                <a:latin typeface="Comic Sans MS" panose="030F0702030302020204" pitchFamily="66" charset="0"/>
                <a:cs typeface="Arial" panose="020B0604020202020204" pitchFamily="34" charset="0"/>
              </a:rPr>
              <a:t>0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>
                <a:cs typeface="Arial" panose="020B0604020202020204" pitchFamily="34" charset="0"/>
              </a:rPr>
              <a:t>Induction</a:t>
            </a:r>
            <a:r>
              <a:rPr lang="en-US" altLang="en-US" sz="2000"/>
              <a:t> hypothesis: </a:t>
            </a:r>
            <a:r>
              <a:rPr lang="en-US" altLang="en-US" sz="2000">
                <a:latin typeface="Comic Sans MS" panose="030F0702030302020204" pitchFamily="66" charset="0"/>
              </a:rPr>
              <a:t>T(k) </a:t>
            </a:r>
            <a:r>
              <a:rPr lang="en-US" altLang="en-US" sz="2000">
                <a:latin typeface="Comic Sans MS" panose="030F0702030302020204" pitchFamily="66" charset="0"/>
                <a:cs typeface="Arial" panose="020B0604020202020204" pitchFamily="34" charset="0"/>
              </a:rPr>
              <a:t>≤ </a:t>
            </a:r>
            <a:r>
              <a:rPr lang="en-US" altLang="en-US" sz="2000">
                <a:latin typeface="Comic Sans MS" panose="030F0702030302020204" pitchFamily="66" charset="0"/>
              </a:rPr>
              <a:t>d g(k) for all k &lt; n </a:t>
            </a:r>
            <a:endParaRPr lang="en-US" altLang="en-US" sz="2000"/>
          </a:p>
          <a:p>
            <a:pPr marL="533400" indent="-533400">
              <a:lnSpc>
                <a:spcPct val="150000"/>
              </a:lnSpc>
            </a:pPr>
            <a:r>
              <a:rPr lang="en-US" altLang="en-US" sz="2400"/>
              <a:t>Prove the induction goal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altLang="en-US" sz="2000"/>
              <a:t>Use the induction hypothesis to </a:t>
            </a:r>
            <a:r>
              <a:rPr lang="en-US" altLang="en-US" sz="2000">
                <a:solidFill>
                  <a:srgbClr val="DD0111"/>
                </a:solidFill>
              </a:rPr>
              <a:t>find some values of the constants 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d </a:t>
            </a:r>
            <a:r>
              <a:rPr lang="en-US" altLang="en-US" sz="2000">
                <a:solidFill>
                  <a:srgbClr val="DD0111"/>
                </a:solidFill>
              </a:rPr>
              <a:t>and</a:t>
            </a:r>
            <a:r>
              <a:rPr lang="en-US" altLang="en-US" sz="2000">
                <a:solidFill>
                  <a:srgbClr val="DD0111"/>
                </a:solidFill>
                <a:latin typeface="Comic Sans MS" panose="030F0702030302020204" pitchFamily="66" charset="0"/>
              </a:rPr>
              <a:t> n</a:t>
            </a:r>
            <a:r>
              <a:rPr lang="en-US" altLang="en-US" sz="2000" baseline="-25000">
                <a:solidFill>
                  <a:srgbClr val="DD0111"/>
                </a:solidFill>
                <a:latin typeface="Comic Sans MS" panose="030F0702030302020204" pitchFamily="66" charset="0"/>
              </a:rPr>
              <a:t>0</a:t>
            </a:r>
            <a:r>
              <a:rPr lang="en-US" altLang="en-US" sz="2000"/>
              <a:t> for which the induction goal holds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267B760A-58BE-8625-3D08-263D73AD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325" y="3519488"/>
            <a:ext cx="194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(strong induction)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18853</TotalTime>
  <Words>1566</Words>
  <Application>Microsoft Office PowerPoint</Application>
  <PresentationFormat>Widescreen</PresentationFormat>
  <Paragraphs>182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Comic Sans MS</vt:lpstr>
      <vt:lpstr>Monotype Corsiva</vt:lpstr>
      <vt:lpstr>Office Theme</vt:lpstr>
      <vt:lpstr>Paint Shop Pro Image</vt:lpstr>
      <vt:lpstr>Equation</vt:lpstr>
      <vt:lpstr>Recurrences and Running Time</vt:lpstr>
      <vt:lpstr>Recurrences and Running Time</vt:lpstr>
      <vt:lpstr>Example Recurrences</vt:lpstr>
      <vt:lpstr>Methods for Solving Recurrences</vt:lpstr>
      <vt:lpstr>The Iteration Method</vt:lpstr>
      <vt:lpstr>The Iteration Method</vt:lpstr>
      <vt:lpstr>Iteration Method – Example</vt:lpstr>
      <vt:lpstr>The substitution method</vt:lpstr>
      <vt:lpstr>Substitution method</vt:lpstr>
      <vt:lpstr>Example: Binary Search</vt:lpstr>
      <vt:lpstr>The recursion-tree method</vt:lpstr>
      <vt:lpstr>Example 1</vt:lpstr>
      <vt:lpstr>Example 2</vt:lpstr>
      <vt:lpstr>Example 2 - Substitution</vt:lpstr>
      <vt:lpstr>Master’s method</vt:lpstr>
      <vt:lpstr>Master Theorem: Solving the recurrence</vt:lpstr>
      <vt:lpstr>Master Theorem: Solving the recurrence</vt:lpstr>
      <vt:lpstr>Master Theorem: Solving the recurrence</vt:lpstr>
      <vt:lpstr>Master Theorem: Solving the recurrence</vt:lpstr>
      <vt:lpstr>Master Theorem: Solving the recurrence</vt:lpstr>
      <vt:lpstr>Examples</vt:lpstr>
      <vt:lpstr>Master Theorem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647</cp:revision>
  <dcterms:created xsi:type="dcterms:W3CDTF">2018-08-09T05:48:18Z</dcterms:created>
  <dcterms:modified xsi:type="dcterms:W3CDTF">2024-02-01T07:17:57Z</dcterms:modified>
</cp:coreProperties>
</file>