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99"/>
  </p:notesMasterIdLst>
  <p:handoutMasterIdLst>
    <p:handoutMasterId r:id="rId100"/>
  </p:handoutMasterIdLst>
  <p:sldIdLst>
    <p:sldId id="462" r:id="rId2"/>
    <p:sldId id="335" r:id="rId3"/>
    <p:sldId id="394" r:id="rId4"/>
    <p:sldId id="395" r:id="rId5"/>
    <p:sldId id="396" r:id="rId6"/>
    <p:sldId id="463" r:id="rId7"/>
    <p:sldId id="398" r:id="rId8"/>
    <p:sldId id="399" r:id="rId9"/>
    <p:sldId id="400" r:id="rId10"/>
    <p:sldId id="401" r:id="rId11"/>
    <p:sldId id="447" r:id="rId12"/>
    <p:sldId id="402" r:id="rId13"/>
    <p:sldId id="403" r:id="rId14"/>
    <p:sldId id="404" r:id="rId15"/>
    <p:sldId id="419" r:id="rId16"/>
    <p:sldId id="405" r:id="rId17"/>
    <p:sldId id="406" r:id="rId18"/>
    <p:sldId id="407" r:id="rId19"/>
    <p:sldId id="408" r:id="rId20"/>
    <p:sldId id="409" r:id="rId21"/>
    <p:sldId id="410" r:id="rId22"/>
    <p:sldId id="448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49" r:id="rId32"/>
    <p:sldId id="420" r:id="rId33"/>
    <p:sldId id="426" r:id="rId34"/>
    <p:sldId id="424" r:id="rId35"/>
    <p:sldId id="425" r:id="rId36"/>
    <p:sldId id="421" r:id="rId37"/>
    <p:sldId id="422" r:id="rId38"/>
    <p:sldId id="427" r:id="rId39"/>
    <p:sldId id="428" r:id="rId40"/>
    <p:sldId id="429" r:id="rId41"/>
    <p:sldId id="431" r:id="rId42"/>
    <p:sldId id="430" r:id="rId43"/>
    <p:sldId id="432" r:id="rId44"/>
    <p:sldId id="433" r:id="rId45"/>
    <p:sldId id="464" r:id="rId46"/>
    <p:sldId id="434" r:id="rId47"/>
    <p:sldId id="450" r:id="rId48"/>
    <p:sldId id="435" r:id="rId49"/>
    <p:sldId id="436" r:id="rId50"/>
    <p:sldId id="438" r:id="rId51"/>
    <p:sldId id="437" r:id="rId52"/>
    <p:sldId id="258" r:id="rId53"/>
    <p:sldId id="259" r:id="rId54"/>
    <p:sldId id="262" r:id="rId55"/>
    <p:sldId id="286" r:id="rId56"/>
    <p:sldId id="264" r:id="rId57"/>
    <p:sldId id="265" r:id="rId58"/>
    <p:sldId id="266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80" r:id="rId71"/>
    <p:sldId id="279" r:id="rId72"/>
    <p:sldId id="281" r:id="rId73"/>
    <p:sldId id="282" r:id="rId74"/>
    <p:sldId id="288" r:id="rId75"/>
    <p:sldId id="289" r:id="rId76"/>
    <p:sldId id="446" r:id="rId77"/>
    <p:sldId id="466" r:id="rId78"/>
    <p:sldId id="441" r:id="rId79"/>
    <p:sldId id="442" r:id="rId80"/>
    <p:sldId id="443" r:id="rId81"/>
    <p:sldId id="467" r:id="rId82"/>
    <p:sldId id="468" r:id="rId83"/>
    <p:sldId id="469" r:id="rId84"/>
    <p:sldId id="470" r:id="rId85"/>
    <p:sldId id="444" r:id="rId86"/>
    <p:sldId id="445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  <a:srgbClr val="FE0EF3"/>
    <a:srgbClr val="EC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8935" autoAdjust="0"/>
  </p:normalViewPr>
  <p:slideViewPr>
    <p:cSldViewPr>
      <p:cViewPr varScale="1">
        <p:scale>
          <a:sx n="87" d="100"/>
          <a:sy n="87" d="100"/>
        </p:scale>
        <p:origin x="19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1622A-7985-45E8-A1C3-5941DEB56A0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733CF-0DC0-4648-8C79-B9F715CF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5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4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3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0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8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0F0-7A69-5F59-DB9D-EE297C48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B7FB6-6D19-CFED-68C6-15245CDB3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67F3-CE94-1C1F-5818-C080FC7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6F88-DEB0-15E2-7333-74CCC38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47E7-5EE2-04CD-3731-1900EB68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7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7B00-D242-4432-043D-ADBB0F70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E6D76-9425-4DEE-11FC-F617B3F1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094A-D027-CA50-2929-2734838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4BFF-5582-941D-52F7-4F532A2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DB32-64A6-9119-513C-674F5063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45856-94EA-25C3-A206-409C28049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9A31-7021-C2F2-17DD-B21A847C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AF5C-01F6-259B-AB4D-8A539B8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EA77-558D-12D8-8924-B9D6B9DA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46C7-72D2-8DC5-B0B6-DABCACA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2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C366-5B5D-CFE7-0438-C191207C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E105-31CA-6607-4128-3B519F4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3156-DB30-8BC7-0659-D6DC957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C2BA-0820-6BA1-812A-EBBFAF12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819-A601-667C-7B07-F2B8448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2F6C-C48A-F54B-9F9E-07C982E9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890A5-7181-4987-E761-D9814E9C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256B-6890-A8D6-90B6-C3F51E9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F51-0092-2955-23EA-4AD5B79D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CF5D-1EE5-1787-42D4-B3E37D9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0A7C-7398-6377-CDBD-E02032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D3E6-6319-D016-7DF1-F29B5D5D9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C7E7-5DF6-8660-9DD5-24778376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6443-9AF9-6DD9-AC34-3AC0C52B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CDCC-661B-52E3-F317-F3A8B078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887A-CC5B-4C27-4440-B544F03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904-A4DB-E2DE-01C0-8DD5E420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4C7C-2926-31FA-60A2-D264D05D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E48B-D52E-60CC-29C9-182E9A21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0A358-79BD-F280-F9EB-F75B5B716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4ABDD-A39D-D185-057B-943BA2822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3C368-54CE-5B4C-5112-2BECDB9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13657-9C5C-1209-BD90-2FE3BB1A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59BEE-F9C6-224B-CC83-FAA6EB1C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FDA-2345-BDF9-15DC-39941EB9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36D3C-9361-D3B0-7942-EF59271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171C7-B57A-E8DA-E10C-EA1B02B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4DEF-F929-77ED-2F5A-580F4F3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B5C9E-63BA-2A1A-130A-6901EF56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5A41A-ABD9-5E1B-5955-17E15399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1D1AD-5BA3-EEFA-07AC-3EE38811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21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EEA-5568-379E-C421-F6C3356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4D0-B0C7-0F02-E3BC-57857272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236FE-C983-CDD4-ECAC-DF6149DB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D9CC-206A-506C-1B02-C210D734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1025-7391-61F2-3187-B2DDF2A5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6261-EA58-58EF-2790-A2036B1D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3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1C65-4C43-60E0-C261-FA50F6B0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CEAB-3290-9316-11F6-CFDFA81E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9A3A-06D9-2CF3-E2B3-6A42893F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D3D4D-5171-9FA0-D3C4-FE8CBBD4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0CBE-C6D0-3761-7C2F-215638D1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47F6-1BF0-E1DE-693F-A5CBC374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DB7B8-2141-3875-9F83-6A9C0B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7803-5EBD-E60B-9B0E-F7C2D212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3F73-1855-28EE-E9F2-0C2E101EF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3BD0-B34A-3251-458D-FDFCD8BF9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66D3-F9A2-A902-964A-DE665D00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0154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Distribution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9694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key comparison takes place</a:t>
            </a:r>
          </a:p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items under sorting are distributed over an auxiliary storage space based on the constituent element in each and then grouped them together to get the sorted list. </a:t>
            </a:r>
          </a:p>
          <a:p>
            <a:pPr lvl="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Distributions of items based on the following choices </a:t>
            </a:r>
          </a:p>
          <a:p>
            <a:pPr indent="103188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Radix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An item is placed in a space decided by the 		bases (or radix) of its components with which it is 		composed of. </a:t>
            </a:r>
          </a:p>
          <a:p>
            <a:pPr indent="19050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Counting - 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Items are sorted based on their relative counts. </a:t>
            </a:r>
            <a:endParaRPr lang="en-IN" sz="24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9050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r>
              <a:rPr lang="en-IN" sz="24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Items are hashed, that is, dispersed into a list  	based on a hash function.</a:t>
            </a:r>
          </a:p>
          <a:p>
            <a:pPr marL="0" indent="0" algn="just">
              <a:buNone/>
            </a:pPr>
            <a:endParaRPr lang="en-IN" sz="2400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3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1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 situation :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154113" y="3949702"/>
            <a:ext cx="6569076" cy="1373188"/>
            <a:chOff x="894" y="2464"/>
            <a:chExt cx="3971" cy="865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959" y="2741"/>
              <a:ext cx="750" cy="242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94" y="2464"/>
              <a:ext cx="3971" cy="865"/>
              <a:chOff x="894" y="2464"/>
              <a:chExt cx="3971" cy="865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894" y="3031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039" y="3079"/>
                <a:ext cx="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Tahoma" pitchFamily="34" charset="0"/>
                  </a:rPr>
                  <a:t>size-1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1088" y="2741"/>
                <a:ext cx="701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17" name="Rectangle 24"/>
              <p:cNvSpPr>
                <a:spLocks noChangeArrowheads="1"/>
              </p:cNvSpPr>
              <p:nvPr/>
            </p:nvSpPr>
            <p:spPr bwMode="auto">
              <a:xfrm>
                <a:off x="2878" y="2741"/>
                <a:ext cx="1454" cy="24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</a:p>
            </p:txBody>
          </p:sp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1789" y="2741"/>
                <a:ext cx="170" cy="2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2709" y="2741"/>
                <a:ext cx="169" cy="242"/>
              </a:xfrm>
              <a:prstGeom prst="rect">
                <a:avLst/>
              </a:prstGeom>
              <a:solidFill>
                <a:schemeClr val="accent1">
                  <a:alpha val="78000"/>
                </a:schemeClr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711" y="2464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latin typeface="Tahoma" pitchFamily="34" charset="0"/>
                  </a:rPr>
                  <a:t>i</a:t>
                </a:r>
              </a:p>
            </p:txBody>
          </p:sp>
        </p:grp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67200" y="2286000"/>
            <a:ext cx="2438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remainder, unsorted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475656" y="2286000"/>
            <a:ext cx="2791544" cy="381000"/>
          </a:xfrm>
          <a:prstGeom prst="rect">
            <a:avLst/>
          </a:prstGeom>
          <a:solidFill>
            <a:schemeClr val="accent1">
              <a:alpha val="7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2060"/>
                </a:solidFill>
                <a:latin typeface="Tahoma" pitchFamily="34" charset="0"/>
              </a:rPr>
              <a:t>smallest elements, sorted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600200" y="187801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67400" y="1828800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67200" y="1878013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914400" y="2209800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1475655" y="3387362"/>
            <a:ext cx="5266457" cy="381000"/>
            <a:chOff x="1066" y="2040"/>
            <a:chExt cx="3181" cy="240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711" y="2040"/>
              <a:ext cx="153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066" y="2040"/>
              <a:ext cx="1658" cy="24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210173" y="2934224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214063" y="3404824"/>
            <a:ext cx="268287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343275" y="3212975"/>
            <a:ext cx="1228725" cy="672861"/>
            <a:chOff x="2106" y="1870"/>
            <a:chExt cx="774" cy="484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2106" y="1870"/>
              <a:ext cx="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99" y="2354"/>
              <a:ext cx="5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14550" y="4773613"/>
            <a:ext cx="73129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523037" y="2934224"/>
            <a:ext cx="2263761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Compare and </a:t>
            </a:r>
          </a:p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Shift till x[i] is </a:t>
            </a:r>
          </a:p>
          <a:p>
            <a:pPr marL="742950" indent="-285750" algn="l"/>
            <a:r>
              <a:rPr lang="en-US" sz="20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larger.</a:t>
            </a:r>
          </a:p>
        </p:txBody>
      </p:sp>
    </p:spTree>
    <p:extLst>
      <p:ext uri="{BB962C8B-B14F-4D97-AF65-F5344CB8AC3E}">
        <p14:creationId xmlns:p14="http://schemas.microsoft.com/office/powerpoint/2010/main" val="11126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1560" y="1379524"/>
            <a:ext cx="8208912" cy="44977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i,j,item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(i=1; i&lt;size; i++)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item = list[i] 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Move elements of </a:t>
            </a:r>
            <a:r>
              <a:rPr lang="en-I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list[0..i-1], 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are greater than </a:t>
            </a:r>
            <a:r>
              <a:rPr lang="en-I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I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 one position ahead of their current position */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(j=i-1; (j&gt;=0)&amp;&amp; (list[j] &gt; item); j--)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list[j+1] = list[j];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list[j+1] = item 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3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9733" y="980728"/>
            <a:ext cx="7920880" cy="460851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]={-45,89,-65,87,0,3,-23,19,56,21,76,-50};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for(i=0;i&lt;12;i++)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",x[i]);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(x,12);</a:t>
            </a:r>
          </a:p>
          <a:p>
            <a:endParaRPr lang="en-US" alt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for(i=0;i&lt;12;i++)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",x[i]);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7699" y="2924944"/>
            <a:ext cx="4283667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600" b="1" u="sng" dirty="0">
                <a:solidFill>
                  <a:prstClr val="black"/>
                </a:solidFill>
              </a:rPr>
              <a:t>OUTPUT</a:t>
            </a:r>
          </a:p>
          <a:p>
            <a:endParaRPr lang="en-IN" sz="1600" b="1" dirty="0"/>
          </a:p>
          <a:p>
            <a:r>
              <a:rPr lang="en-IN" sz="1600" b="1" dirty="0"/>
              <a:t>-45 89 -65 87 0 3 -23 19 56 21 76 -50</a:t>
            </a:r>
          </a:p>
          <a:p>
            <a:endParaRPr lang="en-IN" sz="1600" b="1" dirty="0"/>
          </a:p>
          <a:p>
            <a:r>
              <a:rPr lang="en-IN" sz="1600" b="1" dirty="0"/>
              <a:t>-65 -50 -45 -23 0 3 19 21 56 76 87 89</a:t>
            </a:r>
          </a:p>
        </p:txBody>
      </p:sp>
    </p:spTree>
    <p:extLst>
      <p:ext uri="{BB962C8B-B14F-4D97-AF65-F5344CB8AC3E}">
        <p14:creationId xmlns:p14="http://schemas.microsoft.com/office/powerpoint/2010/main" val="113091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15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8529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../_images/insertion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00800" cy="504056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already in sorted order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 in each iteration is 1.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No data movement takes place in any iteration.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1199" t="-1077" r="-11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3648" y="3078581"/>
                <a:ext cx="6895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808B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B808B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solidFill>
                          <a:srgbClr val="B808BC"/>
                        </a:solidFill>
                        <a:latin typeface="Cambria Math"/>
                      </a:rPr>
                      <m:t>=1+1+1+…+1   </m:t>
                    </m:r>
                  </m:oMath>
                </a14:m>
                <a:r>
                  <a:rPr lang="en-IN" sz="2400" dirty="0">
                    <a:solidFill>
                      <a:srgbClr val="B808BC"/>
                    </a:solidFill>
                  </a:rPr>
                  <a:t>upto (n-1)</a:t>
                </a:r>
                <a:r>
                  <a:rPr lang="en-IN" sz="2400" baseline="30000" dirty="0" err="1">
                    <a:solidFill>
                      <a:srgbClr val="B808BC"/>
                    </a:solidFill>
                  </a:rPr>
                  <a:t>th</a:t>
                </a:r>
                <a:r>
                  <a:rPr lang="en-IN" sz="2400" dirty="0">
                    <a:solidFill>
                      <a:srgbClr val="B808BC"/>
                    </a:solidFill>
                  </a:rPr>
                  <a:t> iteration.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78581"/>
                <a:ext cx="689502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50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sorted but in reverse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 in each iteration is 1.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 takes place in any </a:t>
                </a:r>
                <a:r>
                  <a:rPr lang="en-IN" sz="2400" i="1" kern="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400" i="1" kern="0" baseline="300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iteration is </a:t>
                </a:r>
                <a:r>
                  <a:rPr lang="en-IN" sz="2400" i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B808BC"/>
                          </a:solidFill>
                          <a:latin typeface="Cambria Math"/>
                        </a:rPr>
                        <m:t>1+2+3+…+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IN" sz="24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232" t="-1077" r="-11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157" y="2740315"/>
                <a:ext cx="6014275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=1+2+3+…+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57" y="2740315"/>
                <a:ext cx="6014275" cy="793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68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1237966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the probability that the key will go to the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location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(1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+1)</m:t>
                    </m:r>
                  </m:oMath>
                </a14:m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 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Then the number of comparisons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r>
                          <a:rPr lang="en-IN" sz="2400" i="1" kern="0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 dirty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 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average number of comparisons in the </a:t>
                </a:r>
                <a14:m>
                  <m:oMath xmlns:m="http://schemas.openxmlformats.org/officeDocument/2006/math">
                    <m: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IN" sz="2400" b="0" i="0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+1)</m:t>
                    </m:r>
                    <m:r>
                      <a:rPr lang="en-IN" sz="2400" b="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 is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Assume that all keys are distinct and all permutations of keys are equally likely. </a:t>
                </a:r>
                <a:endParaRPr lang="en-IN" sz="240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20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37966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90" r="-1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9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Therefore, the average number of comparisons in the </a:t>
                </a:r>
                <a14:m>
                  <m:oMath xmlns:m="http://schemas.openxmlformats.org/officeDocument/2006/math">
                    <m: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IN" sz="2400" kern="0" dirty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+1)</m:t>
                    </m:r>
                    <m:r>
                      <a:rPr lang="en-IN" sz="2400" i="1" kern="0" baseline="30000" dirty="0" err="1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18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nary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C00000"/>
                  </a:buClr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comparisons for all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−1)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iterations is </a:t>
                </a:r>
              </a:p>
              <a:p>
                <a:pPr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i="1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+(</m:t>
                      </m:r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𝑛</m:t>
                      </m:r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IN" sz="16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232" t="-1078" r="-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9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– The Task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407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 an array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x[0], x[1], … , x[size-1]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reorder entries so that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x[0] &lt;= x[1] &lt;=  . . . &lt;= x[size-1]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400" kern="0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kern="0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Here, List is in non-decreasing order.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endParaRPr lang="en-US" kern="0" noProof="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can also sort a list of elements in non-increasing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273544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On the average, number of movements in the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 dirty="0" err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iteration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+…+2+1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den>
                      </m:f>
                      <m:r>
                        <a:rPr lang="en-IN" sz="18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C00000"/>
                  </a:buClr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movements</a:t>
                </a:r>
              </a:p>
              <a:p>
                <a:pPr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18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18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16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i="1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IN" sz="200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B808B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sz="20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71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Sort: 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334272"/>
                  </p:ext>
                </p:extLst>
              </p:nvPr>
            </p:nvGraphicFramePr>
            <p:xfrm>
              <a:off x="323528" y="1196752"/>
              <a:ext cx="8536336" cy="224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1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292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915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=(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+4)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334272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179" t="-69474" r="-250559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9071" t="-69474" r="-145082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500" t="-69474" r="-1655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179" t="-136441" r="-250559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9071" t="-136441" r="-145082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500" t="-136441" r="-1655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179" t="-265714" r="-25055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9071" t="-265714" r="-14508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500" t="-265714" r="-1655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763710"/>
                  </p:ext>
                </p:extLst>
              </p:nvPr>
            </p:nvGraphicFramePr>
            <p:xfrm>
              <a:off x="1259632" y="3933056"/>
              <a:ext cx="6607810" cy="204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19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−1)(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+3)</m:t>
                                    </m:r>
                                  </m:num>
                                  <m:den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763710"/>
                  </p:ext>
                </p:extLst>
              </p:nvPr>
            </p:nvGraphicFramePr>
            <p:xfrm>
              <a:off x="1259632" y="3933056"/>
              <a:ext cx="6607810" cy="204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791" t="-8197" r="-119535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791" t="-69474" r="-119535" b="-1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6288" t="-69474" r="-94697" b="-1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791" t="-189412" r="-119535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6288" t="-189412" r="-94697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791" t="-258947" r="-119535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6288" t="-258947" r="-9469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08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1350" y="1220788"/>
            <a:ext cx="7772400" cy="657225"/>
          </a:xfrm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General situation :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8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340348" y="2286000"/>
            <a:ext cx="2365252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remainder, unsorted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600200" y="2286000"/>
            <a:ext cx="2748006" cy="381000"/>
          </a:xfrm>
          <a:prstGeom prst="rect">
            <a:avLst/>
          </a:prstGeom>
          <a:solidFill>
            <a:schemeClr val="accent1">
              <a:alpha val="6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smallest elements, sorted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600200" y="1878013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141045" y="1844824"/>
            <a:ext cx="9512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267200" y="18780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048759" y="2241699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974812" y="3081338"/>
            <a:ext cx="72663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Steps :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Find smallest element,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mval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x[k…size-1]</a:t>
            </a: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B808B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Swap smallest element with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x[k]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then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increase 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691680" y="4894312"/>
            <a:ext cx="2667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4358680" y="4894312"/>
            <a:ext cx="2438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691680" y="4486325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358680" y="4437112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k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228185" y="4437112"/>
            <a:ext cx="1008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044481" y="4437112"/>
            <a:ext cx="823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mval</a:t>
            </a:r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4661893" y="4897487"/>
            <a:ext cx="0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5273080" y="4894312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4506318" y="5126087"/>
            <a:ext cx="0" cy="5302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5425480" y="5122912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4572000" y="5425479"/>
            <a:ext cx="85348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5583196" y="4894312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120775" y="4833987"/>
            <a:ext cx="47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</p:spTree>
    <p:extLst>
      <p:ext uri="{BB962C8B-B14F-4D97-AF65-F5344CB8AC3E}">
        <p14:creationId xmlns:p14="http://schemas.microsoft.com/office/powerpoint/2010/main" val="306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95536" y="1379524"/>
            <a:ext cx="7992888" cy="442574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Yield location of smallest element in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x[k .. size-1];*/</a:t>
            </a:r>
          </a:p>
          <a:p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findMinLloc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x[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the smallest element found so far */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k;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(j=k+1; j&lt;size; j++)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(x[j] &lt; x[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4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544" y="1189605"/>
            <a:ext cx="7653749" cy="427227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main sorting function */</a:t>
            </a:r>
          </a:p>
          <a:p>
            <a:endParaRPr lang="en-US" altLang="en-US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Sort x[0..size-1] in non-decreasing order */</a:t>
            </a:r>
          </a:p>
          <a:p>
            <a:endParaRPr lang="en-US" alt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x[],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	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k, m;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(k=0; k&lt;size-1; k++)	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 =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findMinLoc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k, size);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a[k];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a[k] = a[m];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a[m] = temp;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88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7" name="Group 67"/>
          <p:cNvGrpSpPr>
            <a:grpSpLocks/>
          </p:cNvGrpSpPr>
          <p:nvPr/>
        </p:nvGrpSpPr>
        <p:grpSpPr bwMode="auto">
          <a:xfrm>
            <a:off x="365125" y="2318792"/>
            <a:ext cx="4130675" cy="500062"/>
            <a:chOff x="230" y="1941"/>
            <a:chExt cx="2602" cy="315"/>
          </a:xfrm>
        </p:grpSpPr>
        <p:sp>
          <p:nvSpPr>
            <p:cNvPr id="88" name="Rectangle 3"/>
            <p:cNvSpPr>
              <a:spLocks noChangeArrowheads="1"/>
            </p:cNvSpPr>
            <p:nvPr/>
          </p:nvSpPr>
          <p:spPr bwMode="auto">
            <a:xfrm>
              <a:off x="528" y="196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1104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91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92" name="Rectangle 7"/>
            <p:cNvSpPr>
              <a:spLocks noChangeArrowheads="1"/>
            </p:cNvSpPr>
            <p:nvPr/>
          </p:nvSpPr>
          <p:spPr bwMode="auto">
            <a:xfrm>
              <a:off x="1680" y="1968"/>
              <a:ext cx="32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2002" y="1968"/>
              <a:ext cx="25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2256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96" name="Text Box 11"/>
            <p:cNvSpPr txBox="1">
              <a:spLocks noChangeArrowheads="1"/>
            </p:cNvSpPr>
            <p:nvPr/>
          </p:nvSpPr>
          <p:spPr bwMode="auto">
            <a:xfrm>
              <a:off x="230" y="194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838200" y="159965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12954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17526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-5</a:t>
            </a: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22098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2667000" y="1599654"/>
            <a:ext cx="511696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142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3178696" y="1599654"/>
            <a:ext cx="457200" cy="455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35814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-17</a:t>
            </a:r>
          </a:p>
        </p:txBody>
      </p: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4038600" y="1599654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45</a:t>
            </a: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365125" y="1556792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grpSp>
        <p:nvGrpSpPr>
          <p:cNvPr id="106" name="Group 68"/>
          <p:cNvGrpSpPr>
            <a:grpSpLocks/>
          </p:cNvGrpSpPr>
          <p:nvPr/>
        </p:nvGrpSpPr>
        <p:grpSpPr bwMode="auto">
          <a:xfrm>
            <a:off x="365125" y="3080792"/>
            <a:ext cx="4130675" cy="500062"/>
            <a:chOff x="230" y="2421"/>
            <a:chExt cx="2602" cy="315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528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1392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11" name="Rectangle 25"/>
            <p:cNvSpPr>
              <a:spLocks noChangeArrowheads="1"/>
            </p:cNvSpPr>
            <p:nvPr/>
          </p:nvSpPr>
          <p:spPr bwMode="auto">
            <a:xfrm>
              <a:off x="1680" y="2448"/>
              <a:ext cx="32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12" name="Rectangle 26"/>
            <p:cNvSpPr>
              <a:spLocks noChangeArrowheads="1"/>
            </p:cNvSpPr>
            <p:nvPr/>
          </p:nvSpPr>
          <p:spPr bwMode="auto">
            <a:xfrm>
              <a:off x="2002" y="2448"/>
              <a:ext cx="25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13" name="Rectangle 27"/>
            <p:cNvSpPr>
              <a:spLocks noChangeArrowheads="1"/>
            </p:cNvSpPr>
            <p:nvPr/>
          </p:nvSpPr>
          <p:spPr bwMode="auto">
            <a:xfrm>
              <a:off x="2256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2544" y="24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230" y="242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16" name="Group 69"/>
          <p:cNvGrpSpPr>
            <a:grpSpLocks/>
          </p:cNvGrpSpPr>
          <p:nvPr/>
        </p:nvGrpSpPr>
        <p:grpSpPr bwMode="auto">
          <a:xfrm>
            <a:off x="377530" y="3848522"/>
            <a:ext cx="4130675" cy="500062"/>
            <a:chOff x="326" y="2997"/>
            <a:chExt cx="2602" cy="315"/>
          </a:xfrm>
        </p:grpSpPr>
        <p:sp>
          <p:nvSpPr>
            <p:cNvPr id="117" name="Rectangle 30"/>
            <p:cNvSpPr>
              <a:spLocks noChangeArrowheads="1"/>
            </p:cNvSpPr>
            <p:nvPr/>
          </p:nvSpPr>
          <p:spPr bwMode="auto">
            <a:xfrm>
              <a:off x="624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auto">
            <a:xfrm>
              <a:off x="912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19" name="Rectangle 32"/>
            <p:cNvSpPr>
              <a:spLocks noChangeArrowheads="1"/>
            </p:cNvSpPr>
            <p:nvPr/>
          </p:nvSpPr>
          <p:spPr bwMode="auto">
            <a:xfrm>
              <a:off x="1200" y="3024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20" name="Rectangle 33"/>
            <p:cNvSpPr>
              <a:spLocks noChangeArrowheads="1"/>
            </p:cNvSpPr>
            <p:nvPr/>
          </p:nvSpPr>
          <p:spPr bwMode="auto">
            <a:xfrm>
              <a:off x="1488" y="3024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21" name="Rectangle 34"/>
            <p:cNvSpPr>
              <a:spLocks noChangeArrowheads="1"/>
            </p:cNvSpPr>
            <p:nvPr/>
          </p:nvSpPr>
          <p:spPr bwMode="auto">
            <a:xfrm>
              <a:off x="1776" y="3024"/>
              <a:ext cx="31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22" name="Rectangle 35"/>
            <p:cNvSpPr>
              <a:spLocks noChangeArrowheads="1"/>
            </p:cNvSpPr>
            <p:nvPr/>
          </p:nvSpPr>
          <p:spPr bwMode="auto">
            <a:xfrm>
              <a:off x="2090" y="3024"/>
              <a:ext cx="2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352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24" name="Rectangle 37"/>
            <p:cNvSpPr>
              <a:spLocks noChangeArrowheads="1"/>
            </p:cNvSpPr>
            <p:nvPr/>
          </p:nvSpPr>
          <p:spPr bwMode="auto">
            <a:xfrm>
              <a:off x="2640" y="302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25" name="Text Box 38"/>
            <p:cNvSpPr txBox="1">
              <a:spLocks noChangeArrowheads="1"/>
            </p:cNvSpPr>
            <p:nvPr/>
          </p:nvSpPr>
          <p:spPr bwMode="auto">
            <a:xfrm>
              <a:off x="326" y="299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26" name="Group 70"/>
          <p:cNvGrpSpPr>
            <a:grpSpLocks/>
          </p:cNvGrpSpPr>
          <p:nvPr/>
        </p:nvGrpSpPr>
        <p:grpSpPr bwMode="auto">
          <a:xfrm>
            <a:off x="385467" y="4550023"/>
            <a:ext cx="4130675" cy="500062"/>
            <a:chOff x="326" y="3477"/>
            <a:chExt cx="2602" cy="315"/>
          </a:xfrm>
        </p:grpSpPr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624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91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120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1488" y="3504"/>
              <a:ext cx="275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31" name="Rectangle 43"/>
            <p:cNvSpPr>
              <a:spLocks noChangeArrowheads="1"/>
            </p:cNvSpPr>
            <p:nvPr/>
          </p:nvSpPr>
          <p:spPr bwMode="auto">
            <a:xfrm>
              <a:off x="1763" y="3504"/>
              <a:ext cx="323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2086" y="3504"/>
              <a:ext cx="26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264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35" name="Text Box 47"/>
            <p:cNvSpPr txBox="1">
              <a:spLocks noChangeArrowheads="1"/>
            </p:cNvSpPr>
            <p:nvPr/>
          </p:nvSpPr>
          <p:spPr bwMode="auto">
            <a:xfrm>
              <a:off x="326" y="347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36" name="Group 71"/>
          <p:cNvGrpSpPr>
            <a:grpSpLocks/>
          </p:cNvGrpSpPr>
          <p:nvPr/>
        </p:nvGrpSpPr>
        <p:grpSpPr bwMode="auto">
          <a:xfrm>
            <a:off x="4716016" y="1556792"/>
            <a:ext cx="4130675" cy="500063"/>
            <a:chOff x="3014" y="1461"/>
            <a:chExt cx="2602" cy="315"/>
          </a:xfrm>
        </p:grpSpPr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331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360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3888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4176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4464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4752" y="1488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5040" y="1488"/>
              <a:ext cx="331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44" name="Rectangle 55"/>
            <p:cNvSpPr>
              <a:spLocks noChangeArrowheads="1"/>
            </p:cNvSpPr>
            <p:nvPr/>
          </p:nvSpPr>
          <p:spPr bwMode="auto">
            <a:xfrm>
              <a:off x="5371" y="1488"/>
              <a:ext cx="245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45" name="Text Box 56"/>
            <p:cNvSpPr txBox="1">
              <a:spLocks noChangeArrowheads="1"/>
            </p:cNvSpPr>
            <p:nvPr/>
          </p:nvSpPr>
          <p:spPr bwMode="auto">
            <a:xfrm>
              <a:off x="3014" y="1461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46" name="Group 72"/>
          <p:cNvGrpSpPr>
            <a:grpSpLocks/>
          </p:cNvGrpSpPr>
          <p:nvPr/>
        </p:nvGrpSpPr>
        <p:grpSpPr bwMode="auto">
          <a:xfrm>
            <a:off x="4716016" y="2318792"/>
            <a:ext cx="4130675" cy="500063"/>
            <a:chOff x="3062" y="1989"/>
            <a:chExt cx="2602" cy="315"/>
          </a:xfrm>
        </p:grpSpPr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55" name="Text Box 65"/>
            <p:cNvSpPr txBox="1">
              <a:spLocks noChangeArrowheads="1"/>
            </p:cNvSpPr>
            <p:nvPr/>
          </p:nvSpPr>
          <p:spPr bwMode="auto">
            <a:xfrm>
              <a:off x="3062" y="1989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56" name="Group 73"/>
          <p:cNvGrpSpPr>
            <a:grpSpLocks/>
          </p:cNvGrpSpPr>
          <p:nvPr/>
        </p:nvGrpSpPr>
        <p:grpSpPr bwMode="auto">
          <a:xfrm>
            <a:off x="385467" y="5301208"/>
            <a:ext cx="4130675" cy="500063"/>
            <a:chOff x="326" y="3477"/>
            <a:chExt cx="2602" cy="315"/>
          </a:xfrm>
        </p:grpSpPr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624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58" name="Rectangle 75"/>
            <p:cNvSpPr>
              <a:spLocks noChangeArrowheads="1"/>
            </p:cNvSpPr>
            <p:nvPr/>
          </p:nvSpPr>
          <p:spPr bwMode="auto">
            <a:xfrm>
              <a:off x="91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120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60" name="Rectangle 77"/>
            <p:cNvSpPr>
              <a:spLocks noChangeArrowheads="1"/>
            </p:cNvSpPr>
            <p:nvPr/>
          </p:nvSpPr>
          <p:spPr bwMode="auto">
            <a:xfrm>
              <a:off x="1488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2064" y="3504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640" y="35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65" name="Text Box 82"/>
            <p:cNvSpPr txBox="1">
              <a:spLocks noChangeArrowheads="1"/>
            </p:cNvSpPr>
            <p:nvPr/>
          </p:nvSpPr>
          <p:spPr bwMode="auto">
            <a:xfrm>
              <a:off x="326" y="3477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7" name="Rectangle 42"/>
          <p:cNvSpPr>
            <a:spLocks noChangeArrowheads="1"/>
          </p:cNvSpPr>
          <p:nvPr/>
        </p:nvSpPr>
        <p:spPr bwMode="auto">
          <a:xfrm>
            <a:off x="2687342" y="5344071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12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68" name="Group 72"/>
          <p:cNvGrpSpPr>
            <a:grpSpLocks/>
          </p:cNvGrpSpPr>
          <p:nvPr/>
        </p:nvGrpSpPr>
        <p:grpSpPr bwMode="auto">
          <a:xfrm>
            <a:off x="4716016" y="3068960"/>
            <a:ext cx="4130675" cy="500063"/>
            <a:chOff x="3062" y="1989"/>
            <a:chExt cx="2602" cy="315"/>
          </a:xfrm>
        </p:grpSpPr>
        <p:sp>
          <p:nvSpPr>
            <p:cNvPr id="169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-17</a:t>
              </a:r>
            </a:p>
          </p:txBody>
        </p:sp>
        <p:sp>
          <p:nvSpPr>
            <p:cNvPr id="170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-5</a:t>
              </a:r>
            </a:p>
          </p:txBody>
        </p:sp>
        <p:sp>
          <p:nvSpPr>
            <p:cNvPr id="171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72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73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174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21</a:t>
              </a:r>
            </a:p>
          </p:txBody>
        </p:sp>
        <p:sp>
          <p:nvSpPr>
            <p:cNvPr id="175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45</a:t>
              </a:r>
            </a:p>
          </p:txBody>
        </p:sp>
        <p:sp>
          <p:nvSpPr>
            <p:cNvPr id="176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Tahoma" pitchFamily="34" charset="0"/>
                </a:rPr>
                <a:t>142</a:t>
              </a:r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3062" y="1989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4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already in sorted order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movement: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no data movement takes place in any iteration.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 r="-11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6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sorted but in reverse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−1)  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232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9712" y="2329872"/>
                <a:ext cx="4208332" cy="112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29872"/>
                <a:ext cx="4208332" cy="11298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68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the probability that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baseline="3000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baseline="30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smallest element is in the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position. Number of total swap operations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×(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−1)</m:t>
                    </m:r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  where</a:t>
                </a:r>
                <a:r>
                  <a:rPr lang="en-IN" sz="24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=…=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Total number of movements</a:t>
                </a: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×3=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3(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IN" sz="20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3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5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–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10600" cy="386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Original list: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10, 30, 20, 80, 70, 10, 60, 40, 70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non-decreasing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10, 10, 20, 30, 40, 60, 70, 70, 80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in non-increasing order: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80, 70, 70, 60, 40, 30, 20, 10, 10</a:t>
            </a:r>
          </a:p>
        </p:txBody>
      </p:sp>
    </p:spTree>
    <p:extLst>
      <p:ext uri="{BB962C8B-B14F-4D97-AF65-F5344CB8AC3E}">
        <p14:creationId xmlns:p14="http://schemas.microsoft.com/office/powerpoint/2010/main" val="101730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Selection Sort: 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108703"/>
                  </p:ext>
                </p:extLst>
              </p:nvPr>
            </p:nvGraphicFramePr>
            <p:xfrm>
              <a:off x="323528" y="1196752"/>
              <a:ext cx="8536336" cy="22480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1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292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915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600" b="0" i="1" smtClean="0"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IN" sz="1600" b="0" i="1" smtClean="0"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108703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69474" r="-249441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69474" r="-144658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69474" r="-1640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136441" r="-249441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136441" r="-144658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136441" r="-1640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899" t="-265714" r="-2494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9178" t="-265714" r="-14465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6500" t="-265714" r="-1640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013417"/>
                  </p:ext>
                </p:extLst>
              </p:nvPr>
            </p:nvGraphicFramePr>
            <p:xfrm>
              <a:off x="1331640" y="3789040"/>
              <a:ext cx="6607810" cy="2277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19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−1)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+3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−1)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+3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(Taking</a:t>
                          </a:r>
                          <a:r>
                            <a:rPr lang="en-IN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1600" b="0" i="1" smtClean="0">
                                  <a:latin typeface="Cambria Math"/>
                                </a:rPr>
                                <m:t>−1≈</m:t>
                              </m:r>
                              <m:r>
                                <a:rPr lang="en-IN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IN" sz="1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013417"/>
                  </p:ext>
                </p:extLst>
              </p:nvPr>
            </p:nvGraphicFramePr>
            <p:xfrm>
              <a:off x="1331640" y="3789040"/>
              <a:ext cx="6607810" cy="2277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8197" r="-119767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72527" r="-119767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72527" r="-95076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174444" r="-119767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174444" r="-95076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7981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58" t="-188550" r="-119767" b="-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5909" t="-188550" r="-95076" b="-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7496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346387" y="1393825"/>
            <a:ext cx="799301" cy="3570288"/>
          </a:xfrm>
          <a:prstGeom prst="rect">
            <a:avLst/>
          </a:prstGeom>
          <a:gradFill rotWithShape="1">
            <a:gsLst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  <a:alpha val="69000"/>
                </a:scheme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25400" cap="flat" cmpd="sng" algn="ctr">
            <a:solidFill>
              <a:srgbClr val="C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1230624" y="2200275"/>
            <a:ext cx="79930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346387" y="1854200"/>
            <a:ext cx="83686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>
            <a:off x="346387" y="1880240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46387" y="2416815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346387" y="2971800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>
            <a:off x="346387" y="4081463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346387" y="4551385"/>
            <a:ext cx="80080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730562" y="1816100"/>
            <a:ext cx="0" cy="3460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730562" y="1595438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730562" y="2199350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>
            <a:off x="730562" y="2819400"/>
            <a:ext cx="0" cy="538163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730562" y="3775075"/>
            <a:ext cx="0" cy="538163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730562" y="4389438"/>
            <a:ext cx="0" cy="538162"/>
          </a:xfrm>
          <a:prstGeom prst="line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AutoShape 21"/>
          <p:cNvSpPr>
            <a:spLocks noChangeArrowheads="1"/>
          </p:cNvSpPr>
          <p:nvPr/>
        </p:nvSpPr>
        <p:spPr bwMode="auto">
          <a:xfrm>
            <a:off x="1422712" y="2852738"/>
            <a:ext cx="181795" cy="2035175"/>
          </a:xfrm>
          <a:prstGeom prst="upArrow">
            <a:avLst>
              <a:gd name="adj1" fmla="val 50000"/>
              <a:gd name="adj2" fmla="val 264877"/>
            </a:avLst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8049" y="3546475"/>
            <a:ext cx="0" cy="32385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518145" y="3532496"/>
            <a:ext cx="0" cy="32385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ysDash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4283968" y="1394785"/>
            <a:ext cx="4410682" cy="3416320"/>
          </a:xfrm>
          <a:prstGeom prst="rect">
            <a:avLst/>
          </a:prstGeom>
          <a:solidFill>
            <a:srgbClr val="ECEFF8">
              <a:alpha val="41961"/>
            </a:srgbClr>
          </a:solidFill>
          <a:ln w="38100"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sorting process proceeds in several passes.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every pass we go on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comparing neighbouring pairs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them if out of order.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every pass, the largest of the elements under considering will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en-IN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top (i.e., the right).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0624" y="1354435"/>
            <a:ext cx="269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every iteration heaviest element drops at the bottom.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0600" y="41830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bottom moves upward.</a:t>
            </a:r>
          </a:p>
        </p:txBody>
      </p:sp>
    </p:spTree>
    <p:extLst>
      <p:ext uri="{BB962C8B-B14F-4D97-AF65-F5344CB8AC3E}">
        <p14:creationId xmlns:p14="http://schemas.microsoft.com/office/powerpoint/2010/main" val="245121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004" y="1412776"/>
            <a:ext cx="72728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the passes proceed?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1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n-1.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2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n-2.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3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n-3.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……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……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 n-1</a:t>
            </a:r>
            <a:r>
              <a:rPr lang="en-IN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consider index </a:t>
            </a:r>
            <a:r>
              <a:rPr lang="en-IN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to 1.</a:t>
            </a:r>
            <a:endParaRPr lang="en-IN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930" y="116632"/>
            <a:ext cx="8712968" cy="7977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65125" y="1709738"/>
            <a:ext cx="4130675" cy="500062"/>
            <a:chOff x="365125" y="2166938"/>
            <a:chExt cx="4130675" cy="500062"/>
          </a:xfrm>
        </p:grpSpPr>
        <p:sp>
          <p:nvSpPr>
            <p:cNvPr id="140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41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42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43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44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45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46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47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28600" y="78483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Pass: 1 </a:t>
            </a:r>
          </a:p>
        </p:txBody>
      </p:sp>
      <p:sp>
        <p:nvSpPr>
          <p:cNvPr id="150" name="Curved Up Arrow 149"/>
          <p:cNvSpPr/>
          <p:nvPr/>
        </p:nvSpPr>
        <p:spPr>
          <a:xfrm>
            <a:off x="990600" y="2245056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Curved Up Arrow 150"/>
          <p:cNvSpPr/>
          <p:nvPr/>
        </p:nvSpPr>
        <p:spPr>
          <a:xfrm rot="10800000">
            <a:off x="990600" y="1246495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65125" y="2977843"/>
            <a:ext cx="4130675" cy="500062"/>
            <a:chOff x="365125" y="2166938"/>
            <a:chExt cx="4130675" cy="500062"/>
          </a:xfrm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5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5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5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5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6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6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2" name="Curved Up Arrow 161"/>
          <p:cNvSpPr/>
          <p:nvPr/>
        </p:nvSpPr>
        <p:spPr>
          <a:xfrm>
            <a:off x="1447800" y="35131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Curved Up Arrow 162"/>
          <p:cNvSpPr/>
          <p:nvPr/>
        </p:nvSpPr>
        <p:spPr>
          <a:xfrm rot="10800000">
            <a:off x="1447800" y="2514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65125" y="4265282"/>
            <a:ext cx="4130675" cy="500062"/>
            <a:chOff x="365125" y="2166938"/>
            <a:chExt cx="4130675" cy="500062"/>
          </a:xfrm>
        </p:grpSpPr>
        <p:sp>
          <p:nvSpPr>
            <p:cNvPr id="16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6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6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6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7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7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7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74" name="Curved Up Arrow 173"/>
          <p:cNvSpPr/>
          <p:nvPr/>
        </p:nvSpPr>
        <p:spPr>
          <a:xfrm>
            <a:off x="1905000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Curved Up Arrow 174"/>
          <p:cNvSpPr/>
          <p:nvPr/>
        </p:nvSpPr>
        <p:spPr>
          <a:xfrm rot="10800000">
            <a:off x="1905000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365125" y="5408282"/>
            <a:ext cx="4130675" cy="500062"/>
            <a:chOff x="365125" y="2166938"/>
            <a:chExt cx="4130675" cy="500062"/>
          </a:xfrm>
        </p:grpSpPr>
        <p:sp>
          <p:nvSpPr>
            <p:cNvPr id="177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78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79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80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84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86" name="Curved Up Arrow 185"/>
          <p:cNvSpPr/>
          <p:nvPr/>
        </p:nvSpPr>
        <p:spPr>
          <a:xfrm>
            <a:off x="2416793" y="5943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Curved Up Arrow 186"/>
          <p:cNvSpPr/>
          <p:nvPr/>
        </p:nvSpPr>
        <p:spPr>
          <a:xfrm rot="10800000">
            <a:off x="2416793" y="4945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860925" y="1682443"/>
            <a:ext cx="4130675" cy="500062"/>
            <a:chOff x="365125" y="2166938"/>
            <a:chExt cx="4130675" cy="500062"/>
          </a:xfrm>
        </p:grpSpPr>
        <p:sp>
          <p:nvSpPr>
            <p:cNvPr id="189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90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91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93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94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95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96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97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98" name="Curved Up Arrow 197"/>
          <p:cNvSpPr/>
          <p:nvPr/>
        </p:nvSpPr>
        <p:spPr>
          <a:xfrm>
            <a:off x="7315200" y="22177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Curved Up Arrow 198"/>
          <p:cNvSpPr/>
          <p:nvPr/>
        </p:nvSpPr>
        <p:spPr>
          <a:xfrm rot="10800000">
            <a:off x="7315200" y="1219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4860925" y="2969882"/>
            <a:ext cx="4130675" cy="500062"/>
            <a:chOff x="365125" y="2166938"/>
            <a:chExt cx="4130675" cy="500062"/>
          </a:xfrm>
        </p:grpSpPr>
        <p:sp>
          <p:nvSpPr>
            <p:cNvPr id="201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02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203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204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205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206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207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208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209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210" name="Curved Up Arrow 209"/>
          <p:cNvSpPr/>
          <p:nvPr/>
        </p:nvSpPr>
        <p:spPr>
          <a:xfrm>
            <a:off x="7778088" y="3505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Curved Up Arrow 210"/>
          <p:cNvSpPr/>
          <p:nvPr/>
        </p:nvSpPr>
        <p:spPr>
          <a:xfrm rot="10800000">
            <a:off x="7778088" y="25066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4860925" y="4265282"/>
            <a:ext cx="4130675" cy="500062"/>
            <a:chOff x="365125" y="2166938"/>
            <a:chExt cx="4130675" cy="500062"/>
          </a:xfrm>
        </p:grpSpPr>
        <p:sp>
          <p:nvSpPr>
            <p:cNvPr id="21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21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21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21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21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21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22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22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222" name="Curved Up Arrow 221"/>
          <p:cNvSpPr/>
          <p:nvPr/>
        </p:nvSpPr>
        <p:spPr>
          <a:xfrm>
            <a:off x="8202304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Curved Up Arrow 222"/>
          <p:cNvSpPr/>
          <p:nvPr/>
        </p:nvSpPr>
        <p:spPr>
          <a:xfrm rot="10800000">
            <a:off x="8202304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860925" y="5408282"/>
            <a:ext cx="4130675" cy="500062"/>
            <a:chOff x="365125" y="2166938"/>
            <a:chExt cx="4130675" cy="500062"/>
          </a:xfrm>
        </p:grpSpPr>
        <p:sp>
          <p:nvSpPr>
            <p:cNvPr id="22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22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22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22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22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23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23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23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23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551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8381" y="74428"/>
            <a:ext cx="8712968" cy="8367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65125" y="1709738"/>
            <a:ext cx="4130675" cy="500062"/>
            <a:chOff x="365125" y="2166938"/>
            <a:chExt cx="4130675" cy="500062"/>
          </a:xfrm>
        </p:grpSpPr>
        <p:sp>
          <p:nvSpPr>
            <p:cNvPr id="92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96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97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98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80609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Pass: 2 </a:t>
            </a:r>
          </a:p>
        </p:txBody>
      </p:sp>
      <p:sp>
        <p:nvSpPr>
          <p:cNvPr id="102" name="Curved Up Arrow 101"/>
          <p:cNvSpPr/>
          <p:nvPr/>
        </p:nvSpPr>
        <p:spPr>
          <a:xfrm>
            <a:off x="990600" y="2245056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Curved Up Arrow 102"/>
          <p:cNvSpPr/>
          <p:nvPr/>
        </p:nvSpPr>
        <p:spPr>
          <a:xfrm rot="10800000">
            <a:off x="990600" y="1246495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65125" y="2977843"/>
            <a:ext cx="4130675" cy="500062"/>
            <a:chOff x="365125" y="2166938"/>
            <a:chExt cx="4130675" cy="500062"/>
          </a:xfrm>
        </p:grpSpPr>
        <p:sp>
          <p:nvSpPr>
            <p:cNvPr id="10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14" name="Curved Up Arrow 113"/>
          <p:cNvSpPr/>
          <p:nvPr/>
        </p:nvSpPr>
        <p:spPr>
          <a:xfrm>
            <a:off x="1447800" y="35131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Curved Up Arrow 114"/>
          <p:cNvSpPr/>
          <p:nvPr/>
        </p:nvSpPr>
        <p:spPr>
          <a:xfrm rot="10800000">
            <a:off x="1447800" y="2514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65125" y="4265282"/>
            <a:ext cx="4130675" cy="500062"/>
            <a:chOff x="365125" y="2166938"/>
            <a:chExt cx="4130675" cy="500062"/>
          </a:xfrm>
        </p:grpSpPr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26" name="Curved Up Arrow 125"/>
          <p:cNvSpPr/>
          <p:nvPr/>
        </p:nvSpPr>
        <p:spPr>
          <a:xfrm>
            <a:off x="1905000" y="4800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Curved Up Arrow 126"/>
          <p:cNvSpPr/>
          <p:nvPr/>
        </p:nvSpPr>
        <p:spPr>
          <a:xfrm rot="10800000">
            <a:off x="1905000" y="3802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65125" y="5408282"/>
            <a:ext cx="4130675" cy="500062"/>
            <a:chOff x="365125" y="2166938"/>
            <a:chExt cx="4130675" cy="500062"/>
          </a:xfrm>
        </p:grpSpPr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37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38" name="Curved Up Arrow 137"/>
          <p:cNvSpPr/>
          <p:nvPr/>
        </p:nvSpPr>
        <p:spPr>
          <a:xfrm>
            <a:off x="2416793" y="59436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Curved Up Arrow 138"/>
          <p:cNvSpPr/>
          <p:nvPr/>
        </p:nvSpPr>
        <p:spPr>
          <a:xfrm rot="10800000">
            <a:off x="2416793" y="49450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860925" y="1682443"/>
            <a:ext cx="4130675" cy="500062"/>
            <a:chOff x="365125" y="2166938"/>
            <a:chExt cx="4130675" cy="500062"/>
          </a:xfrm>
        </p:grpSpPr>
        <p:sp>
          <p:nvSpPr>
            <p:cNvPr id="141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42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43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49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50" name="Curved Up Arrow 149"/>
          <p:cNvSpPr/>
          <p:nvPr/>
        </p:nvSpPr>
        <p:spPr>
          <a:xfrm>
            <a:off x="7315200" y="2217761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Curved Up Arrow 150"/>
          <p:cNvSpPr/>
          <p:nvPr/>
        </p:nvSpPr>
        <p:spPr>
          <a:xfrm rot="10800000">
            <a:off x="7315200" y="1219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860925" y="2969882"/>
            <a:ext cx="4130675" cy="500062"/>
            <a:chOff x="365125" y="2166938"/>
            <a:chExt cx="4130675" cy="500062"/>
          </a:xfrm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54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5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57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58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59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60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61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sp>
        <p:nvSpPr>
          <p:cNvPr id="162" name="Curved Up Arrow 161"/>
          <p:cNvSpPr/>
          <p:nvPr/>
        </p:nvSpPr>
        <p:spPr>
          <a:xfrm>
            <a:off x="7778088" y="3505200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Curved Up Arrow 162"/>
          <p:cNvSpPr/>
          <p:nvPr/>
        </p:nvSpPr>
        <p:spPr>
          <a:xfrm rot="10800000">
            <a:off x="7778088" y="2506639"/>
            <a:ext cx="685800" cy="457200"/>
          </a:xfrm>
          <a:prstGeom prst="curvedUpArrow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4860925" y="4286713"/>
            <a:ext cx="4130675" cy="500062"/>
            <a:chOff x="365125" y="2166938"/>
            <a:chExt cx="4130675" cy="500062"/>
          </a:xfrm>
        </p:grpSpPr>
        <p:sp>
          <p:nvSpPr>
            <p:cNvPr id="165" name="Rectangle 12"/>
            <p:cNvSpPr>
              <a:spLocks noChangeArrowheads="1"/>
            </p:cNvSpPr>
            <p:nvPr/>
          </p:nvSpPr>
          <p:spPr bwMode="auto">
            <a:xfrm>
              <a:off x="838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66" name="Rectangle 13"/>
            <p:cNvSpPr>
              <a:spLocks noChangeArrowheads="1"/>
            </p:cNvSpPr>
            <p:nvPr/>
          </p:nvSpPr>
          <p:spPr bwMode="auto">
            <a:xfrm>
              <a:off x="12954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67" name="Rectangle 14"/>
            <p:cNvSpPr>
              <a:spLocks noChangeArrowheads="1"/>
            </p:cNvSpPr>
            <p:nvPr/>
          </p:nvSpPr>
          <p:spPr bwMode="auto">
            <a:xfrm>
              <a:off x="17526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68" name="Rectangle 15"/>
            <p:cNvSpPr>
              <a:spLocks noChangeArrowheads="1"/>
            </p:cNvSpPr>
            <p:nvPr/>
          </p:nvSpPr>
          <p:spPr bwMode="auto">
            <a:xfrm>
              <a:off x="22098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69" name="Rectangle 16"/>
            <p:cNvSpPr>
              <a:spLocks noChangeArrowheads="1"/>
            </p:cNvSpPr>
            <p:nvPr/>
          </p:nvSpPr>
          <p:spPr bwMode="auto">
            <a:xfrm>
              <a:off x="26670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70" name="Rectangle 17"/>
            <p:cNvSpPr>
              <a:spLocks noChangeArrowheads="1"/>
            </p:cNvSpPr>
            <p:nvPr/>
          </p:nvSpPr>
          <p:spPr bwMode="auto">
            <a:xfrm>
              <a:off x="3124200" y="2209800"/>
              <a:ext cx="457200" cy="45720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71" name="Rectangle 18"/>
            <p:cNvSpPr>
              <a:spLocks noChangeArrowheads="1"/>
            </p:cNvSpPr>
            <p:nvPr/>
          </p:nvSpPr>
          <p:spPr bwMode="auto">
            <a:xfrm>
              <a:off x="35814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72" name="Rectangle 19"/>
            <p:cNvSpPr>
              <a:spLocks noChangeArrowheads="1"/>
            </p:cNvSpPr>
            <p:nvPr/>
          </p:nvSpPr>
          <p:spPr bwMode="auto">
            <a:xfrm>
              <a:off x="4038600" y="2209800"/>
              <a:ext cx="45720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73" name="Text Box 20"/>
            <p:cNvSpPr txBox="1">
              <a:spLocks noChangeArrowheads="1"/>
            </p:cNvSpPr>
            <p:nvPr/>
          </p:nvSpPr>
          <p:spPr bwMode="auto">
            <a:xfrm>
              <a:off x="365125" y="2166938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14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052736"/>
            <a:ext cx="8293822" cy="475252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swap(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*x,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*y)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	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tmp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= *x;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	*x = *y;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	*y =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tmp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}</a:t>
            </a:r>
          </a:p>
          <a:p>
            <a:endParaRPr lang="fr-FR" sz="2000" dirty="0">
              <a:solidFill>
                <a:srgbClr val="002060"/>
              </a:solidFill>
              <a:latin typeface="Courier New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x[],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(i=n-1; i&gt;0; i--)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for (j=0; j&lt;i; j++)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(x[j] &gt; x[j+1])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swap(&amp;x[j],&amp;x[j+1]);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447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544" y="1189605"/>
            <a:ext cx="8293822" cy="427227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 main()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 x[ ]={-45,89,-65,87,0,3,-23,19,56,21,76,-50};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 i;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for(i=0;i&lt;12;i++)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 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("%d ",x[i]);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("\n");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b="1" dirty="0" err="1">
                <a:solidFill>
                  <a:srgbClr val="C00000"/>
                </a:solidFill>
                <a:latin typeface="Courier New"/>
              </a:rPr>
              <a:t>bubble_sort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(x,12);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for(i=0;i&lt;12;i++)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 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("%d ",x[i]);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IN" sz="20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en-IN" sz="2000" dirty="0">
                <a:solidFill>
                  <a:srgbClr val="002060"/>
                </a:solidFill>
                <a:latin typeface="Courier New"/>
              </a:rPr>
              <a:t>("\n");</a:t>
            </a:r>
          </a:p>
          <a:p>
            <a:r>
              <a:rPr lang="en-IN" sz="2000" dirty="0">
                <a:solidFill>
                  <a:srgbClr val="002060"/>
                </a:solidFill>
                <a:latin typeface="Courier New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4390" y="2924944"/>
            <a:ext cx="4283667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600" b="1" u="sng" dirty="0">
                <a:solidFill>
                  <a:prstClr val="black"/>
                </a:solidFill>
              </a:rPr>
              <a:t>OUTPUT</a:t>
            </a:r>
          </a:p>
          <a:p>
            <a:endParaRPr lang="en-IN" sz="800" b="1" dirty="0"/>
          </a:p>
          <a:p>
            <a:r>
              <a:rPr lang="en-IN" sz="1600" b="1" dirty="0"/>
              <a:t>-45 89 -65 87 0 3 -23 19 56 21 76 -50</a:t>
            </a:r>
          </a:p>
          <a:p>
            <a:endParaRPr lang="en-IN" sz="800" b="1" dirty="0"/>
          </a:p>
          <a:p>
            <a:r>
              <a:rPr lang="en-IN" sz="1600" b="1" dirty="0"/>
              <a:t>-65 -50 -45 -23 0 3 19 21 56 76 87 89</a:t>
            </a:r>
          </a:p>
        </p:txBody>
      </p:sp>
    </p:spTree>
    <p:extLst>
      <p:ext uri="{BB962C8B-B14F-4D97-AF65-F5344CB8AC3E}">
        <p14:creationId xmlns:p14="http://schemas.microsoft.com/office/powerpoint/2010/main" val="250633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already in sorted order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52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39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sorted but in reverse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792088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9712" y="2329872"/>
                <a:ext cx="2421304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B808B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IN" sz="2400" i="1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B808B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29872"/>
                <a:ext cx="2421304" cy="7934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Problem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2971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Unsorted list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04800" y="1295400"/>
            <a:ext cx="8610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2525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33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52595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do we want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kern="0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to be sorted in order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93725" y="300513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x: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50925" y="2547938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705600" y="243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219200" y="4876800"/>
            <a:ext cx="6248400" cy="609600"/>
          </a:xfrm>
          <a:prstGeom prst="rect">
            <a:avLst/>
          </a:prstGeom>
          <a:solidFill>
            <a:srgbClr val="FFFF00">
              <a:alpha val="42000"/>
            </a:srgbClr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Sorted list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962400" y="37338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60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kern="0" dirty="0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be the probability that the largest element is in the unsorted part is in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(1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b="0" i="1" kern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+1)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location.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average number of swaps in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pass is</a:t>
                </a:r>
                <a:endParaRPr lang="en-IN" sz="80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  <a:tabLst>
                    <a:tab pos="5824538" algn="l"/>
                    <a:tab pos="5922963" algn="l"/>
                    <a:tab pos="6007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acc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989" r="-1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If the input list is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Therefore, the average number of swaps in the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IN" sz="2400" i="1" kern="0" baseline="3000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pass is</a:t>
                </a:r>
                <a:endParaRPr lang="en-IN" sz="80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  <a:tabLst>
                    <a:tab pos="5824538" algn="l"/>
                    <a:tab pos="5922963" algn="l"/>
                    <a:tab pos="6007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acc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The average number of movements</a:t>
                </a:r>
              </a:p>
              <a:p>
                <a:pPr lvl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Font typeface="Arial" pitchFamily="34" charset="0"/>
                  <a:buChar char="•"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3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687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42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Sort: 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66140"/>
                  </p:ext>
                </p:extLst>
              </p:nvPr>
            </p:nvGraphicFramePr>
            <p:xfrm>
              <a:off x="323528" y="1196752"/>
              <a:ext cx="8536336" cy="224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1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292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915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66140"/>
                  </p:ext>
                </p:extLst>
              </p:nvPr>
            </p:nvGraphicFramePr>
            <p:xfrm>
              <a:off x="323528" y="1196752"/>
              <a:ext cx="8536336" cy="230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718"/>
                    <a:gridCol w="2181626"/>
                    <a:gridCol w="2229235"/>
                    <a:gridCol w="1219200"/>
                    <a:gridCol w="19915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899" t="-69474" r="-249441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178" t="-69474" r="-144658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6500" t="-69474" r="-164000" b="-2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717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899" t="-136441" r="-249441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178" t="-136441" r="-144658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6500" t="-136441" r="-164000" b="-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899" t="-265714" r="-2494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178" t="-265714" r="-14465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6500" t="-265714" r="-16400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6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84549"/>
                  </p:ext>
                </p:extLst>
              </p:nvPr>
            </p:nvGraphicFramePr>
            <p:xfrm>
              <a:off x="1331640" y="3789040"/>
              <a:ext cx="6607810" cy="202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19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𝑐𝑛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600" b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1600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84549"/>
                  </p:ext>
                </p:extLst>
              </p:nvPr>
            </p:nvGraphicFramePr>
            <p:xfrm>
              <a:off x="1331640" y="3789040"/>
              <a:ext cx="6607810" cy="2022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2619185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2558" t="-8197" r="-119767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554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2558" t="-73333" r="-119767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15909" t="-73333" r="-95076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2558" t="-183529" r="-119767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15909" t="-183529" r="-95076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2558" t="-253684" r="-11976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15909" t="-253684" r="-95076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Average case</a:t>
                          </a:r>
                          <a:endParaRPr kumimoji="0" lang="en-US" sz="3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981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004" y="1412776"/>
            <a:ext cx="75463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do you make best case with (n-1) comparisons only?</a:t>
            </a:r>
          </a:p>
          <a:p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maintaining a variable </a:t>
            </a:r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to check if there has been any swaps in a given pass.</a:t>
            </a: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not, the array is already sorted.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052736"/>
            <a:ext cx="8293822" cy="475252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bubble_sort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x[],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n)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2000" dirty="0" err="1">
                <a:solidFill>
                  <a:srgbClr val="002060"/>
                </a:solidFill>
                <a:latin typeface="Courier New"/>
              </a:rPr>
              <a:t>i,j</a:t>
            </a:r>
            <a:r>
              <a:rPr lang="fr-FR" sz="20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fr-FR" sz="2000" b="1" dirty="0" err="1">
                <a:solidFill>
                  <a:srgbClr val="C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 flag = 0;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for (i=n-1; i&gt;0; i--)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{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for (j=0; j&lt;i; j++)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if (x[j] &gt; x[j+1])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{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  swap(&amp;x[j],&amp;x[j+1]);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  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flag = 1;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}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  </a:t>
            </a:r>
            <a:r>
              <a:rPr lang="fr-FR" sz="2000" b="1" dirty="0">
                <a:solidFill>
                  <a:srgbClr val="C00000"/>
                </a:solidFill>
                <a:latin typeface="Courier New"/>
              </a:rPr>
              <a:t>if (flag == 0) return;</a:t>
            </a:r>
          </a:p>
          <a:p>
            <a:r>
              <a:rPr lang="fr-FR" sz="2000" dirty="0">
                <a:solidFill>
                  <a:srgbClr val="002060"/>
                </a:solidFill>
                <a:latin typeface="Courier New"/>
              </a:rPr>
              <a:t>   }</a:t>
            </a:r>
          </a:p>
          <a:p>
            <a:r>
              <a:rPr lang="fr-FR" altLang="en-US" sz="2000" dirty="0">
                <a:solidFill>
                  <a:srgbClr val="002060"/>
                </a:solidFill>
                <a:latin typeface="Courier New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25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EC2CE-EA51-FAC1-2BD5-721DA6C7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45</a:t>
            </a:fld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58CFA-629A-BF4C-E9F4-AEE9A5BC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Divide and Conquer?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8D5EA-0854-55BC-A0EB-5320EA3CE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484784"/>
            <a:ext cx="7039694" cy="412279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Divide-and conquer</a:t>
            </a:r>
            <a:r>
              <a:rPr lang="en-US" altLang="en-US" sz="2400" dirty="0"/>
              <a:t> is a general algorithm design paradigm: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Divide</a:t>
            </a:r>
            <a:r>
              <a:rPr lang="en-US" altLang="en-US" sz="2000" dirty="0"/>
              <a:t>: divide the input data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/>
              <a:t> in two or more disjoint subsets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, S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, …</a:t>
            </a:r>
            <a:endParaRPr lang="en-US" altLang="en-US" sz="2000" dirty="0"/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Recur</a:t>
            </a:r>
            <a:r>
              <a:rPr lang="en-US" altLang="en-US" sz="2000" dirty="0"/>
              <a:t>: solve the subproblems recursively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Conquer</a:t>
            </a:r>
            <a:r>
              <a:rPr lang="en-US" altLang="en-US" sz="2000" dirty="0"/>
              <a:t>: combine the solutions for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/>
              <a:t>, …, into a solution for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The base case for the recursion are subproblems of constant size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Analysis can be done using </a:t>
            </a:r>
            <a:r>
              <a:rPr lang="en-US" altLang="en-US" sz="2400" b="1" dirty="0">
                <a:solidFill>
                  <a:schemeClr val="tx2"/>
                </a:solidFill>
              </a:rPr>
              <a:t>recurrence equations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60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Efficient Sorting algorithms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95536" y="980728"/>
            <a:ext cx="8280920" cy="1728192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Two of the most popular sorting algorithms are based on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divide-and-conquer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approach.</a:t>
            </a:r>
          </a:p>
          <a:p>
            <a:pPr marL="457200" indent="169863">
              <a:spcBef>
                <a:spcPts val="0"/>
              </a:spcBef>
              <a:spcAft>
                <a:spcPts val="0"/>
              </a:spcAft>
              <a:buClr>
                <a:srgbClr val="B808BC"/>
              </a:buClr>
              <a:buSzTx/>
              <a:buFont typeface="Arial" pitchFamily="34" charset="0"/>
              <a:buChar char="•"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</a:rPr>
              <a:t>	Quick sort</a:t>
            </a:r>
          </a:p>
          <a:p>
            <a:pPr marL="457200" indent="169863">
              <a:spcBef>
                <a:spcPts val="0"/>
              </a:spcBef>
              <a:spcAft>
                <a:spcPts val="0"/>
              </a:spcAft>
              <a:buClr>
                <a:srgbClr val="B808BC"/>
              </a:buClr>
              <a:buSzTx/>
              <a:buFont typeface="Arial" pitchFamily="34" charset="0"/>
              <a:buChar char="•"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B808BC"/>
                </a:solidFill>
                <a:effectLst/>
                <a:uLnTx/>
                <a:uFillTx/>
              </a:rPr>
              <a:t>	Merge sort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7544" y="3140968"/>
            <a:ext cx="8293822" cy="3024336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 (list)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the list has length greater than 1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Partition the list into </a:t>
            </a:r>
            <a:r>
              <a:rPr lang="en-US" altLang="en-US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en-US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sort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sort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combine (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lowlist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b="1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highlist</a:t>
            </a: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2">
              <a:spcBef>
                <a:spcPct val="5000"/>
              </a:spcBef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708920"/>
            <a:ext cx="478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concept  of divide-and-conquer method:</a:t>
            </a:r>
          </a:p>
        </p:txBody>
      </p:sp>
    </p:spTree>
    <p:extLst>
      <p:ext uri="{BB962C8B-B14F-4D97-AF65-F5344CB8AC3E}">
        <p14:creationId xmlns:p14="http://schemas.microsoft.com/office/powerpoint/2010/main" val="3197145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– How it Works?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412775"/>
            <a:ext cx="7834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every step, we select a </a:t>
            </a:r>
            <a:r>
              <a:rPr lang="en-I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pivot element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list (usually the first element).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put the pivot element in the </a:t>
            </a:r>
            <a:r>
              <a:rPr lang="en-IN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position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the sorted list.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than or equal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pivot element are 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greater than the pivot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 are 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542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Partitioning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600200" y="1956377"/>
            <a:ext cx="5461073" cy="374650"/>
          </a:xfrm>
          <a:prstGeom prst="rect">
            <a:avLst/>
          </a:prstGeom>
          <a:solidFill>
            <a:schemeClr val="accent1">
              <a:alpha val="6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154839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300192" y="1559502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14400" y="1880177"/>
            <a:ext cx="47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614488" y="1946852"/>
            <a:ext cx="422275" cy="384175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wrap="none" anchor="ctr"/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000125" y="230799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chemeClr val="tx1"/>
                </a:solidFill>
              </a:rPr>
              <a:t>pivot</a:t>
            </a: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1500188" y="3137472"/>
            <a:ext cx="5607050" cy="384175"/>
            <a:chOff x="1114" y="2837"/>
            <a:chExt cx="3532" cy="242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114" y="2837"/>
              <a:ext cx="1578" cy="242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Tahoma" pitchFamily="34" charset="0"/>
                </a:rPr>
                <a:t>Values smaller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025" y="2837"/>
              <a:ext cx="1621" cy="24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>
                  <a:solidFill>
                    <a:schemeClr val="tx1"/>
                  </a:solidFill>
                  <a:latin typeface="Tahoma" pitchFamily="34" charset="0"/>
                </a:rPr>
                <a:t>Values greater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692" y="2837"/>
              <a:ext cx="333" cy="24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1538288" y="3559752"/>
            <a:ext cx="2419350" cy="1420813"/>
            <a:chOff x="969" y="2450"/>
            <a:chExt cx="1524" cy="895"/>
          </a:xfrm>
        </p:grpSpPr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  Perform </a:t>
              </a:r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4641923" y="3561340"/>
            <a:ext cx="2419350" cy="1420812"/>
            <a:chOff x="969" y="2450"/>
            <a:chExt cx="1524" cy="895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  Perform </a:t>
              </a:r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Issues in Sorting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Many issues are there in sorting techniques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rearrange a given set of data?</a:t>
            </a:r>
          </a:p>
          <a:p>
            <a:pPr marL="808038" lvl="3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data structures are more suitable to store data prior to their sorting?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fast the sorting can be achieved?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sorting can be done in a memory constraint situation?</a:t>
            </a: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8038" lvl="2" indent="-265113" algn="just">
              <a:buClr>
                <a:srgbClr val="C00000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sort various types of data?</a:t>
            </a:r>
          </a:p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76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40060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#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include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&lt;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stdio.h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&gt;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partition(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main()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i,a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[] = { 7, 12, 1, -2, 0, 15, 4, 11, 9};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("\n\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nUnsorted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: ");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for(i = 0; i &lt; 9; ++i)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 %d ", a[i]);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0, 8);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("\n\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nSorted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: ");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for(i = 0; i &lt; 9; ++i)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(" %d ", a[i]);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}</a:t>
            </a:r>
          </a:p>
          <a:p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a[],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l,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r)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 j;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if( l &lt; r ) {  </a:t>
            </a:r>
            <a:r>
              <a:rPr lang="fr-FR" sz="1500" dirty="0">
                <a:solidFill>
                  <a:srgbClr val="FF0000"/>
                </a:solidFill>
                <a:latin typeface="Courier New"/>
              </a:rPr>
              <a:t>// </a:t>
            </a:r>
            <a:r>
              <a:rPr lang="fr-FR" sz="1500" dirty="0" err="1">
                <a:solidFill>
                  <a:srgbClr val="FF0000"/>
                </a:solidFill>
                <a:latin typeface="Courier New"/>
              </a:rPr>
              <a:t>divide</a:t>
            </a:r>
            <a:r>
              <a:rPr lang="fr-FR" sz="1500" dirty="0">
                <a:solidFill>
                  <a:srgbClr val="FF0000"/>
                </a:solidFill>
                <a:latin typeface="Courier New"/>
              </a:rPr>
              <a:t> and </a:t>
            </a:r>
            <a:r>
              <a:rPr lang="fr-FR" sz="1500" dirty="0" err="1">
                <a:solidFill>
                  <a:srgbClr val="FF0000"/>
                </a:solidFill>
                <a:latin typeface="Courier New"/>
              </a:rPr>
              <a:t>conquer</a:t>
            </a:r>
            <a:endParaRPr lang="fr-FR" sz="15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j = </a:t>
            </a:r>
            <a:r>
              <a:rPr lang="fr-FR" sz="1500" b="1" dirty="0">
                <a:solidFill>
                  <a:srgbClr val="002060"/>
                </a:solidFill>
                <a:latin typeface="Courier New"/>
              </a:rPr>
              <a:t>partition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l, r);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l, j-1);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sz="1500" dirty="0" err="1">
                <a:solidFill>
                  <a:srgbClr val="002060"/>
                </a:solidFill>
                <a:latin typeface="Courier New"/>
              </a:rPr>
              <a:t>quickSort</a:t>
            </a:r>
            <a:r>
              <a:rPr lang="fr-FR" sz="1500" dirty="0">
                <a:solidFill>
                  <a:srgbClr val="002060"/>
                </a:solidFill>
                <a:latin typeface="Courier New"/>
              </a:rPr>
              <a:t>( a, j+1, r);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   }</a:t>
            </a:r>
          </a:p>
          <a:p>
            <a:r>
              <a:rPr lang="fr-FR" sz="1500" dirty="0">
                <a:solidFill>
                  <a:srgbClr val="002060"/>
                </a:solidFill>
                <a:latin typeface="Courier New"/>
              </a:rPr>
              <a:t>}</a:t>
            </a:r>
            <a:endParaRPr lang="en-IN" sz="1500" dirty="0">
              <a:solidFill>
                <a:srgbClr val="00206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256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836712"/>
            <a:ext cx="8293822" cy="532859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IN" sz="1500" b="1" dirty="0">
                <a:solidFill>
                  <a:srgbClr val="002060"/>
                </a:solidFill>
                <a:latin typeface="Courier New"/>
              </a:rPr>
              <a:t>partition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(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a[],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l,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r)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en-IN" sz="15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/>
              </a:rPr>
              <a:t> pivot, i, j, 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pivot = a[l];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i = l;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j = r+1;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while( 1)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do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    ++i;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   } while(a[i]&lt;=pivot &amp;&amp; i&lt;=r);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do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    --j;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   } while( a[j] &gt; pivot 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if( i &gt;= j ) break;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t = a[i];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a[i] = a[j];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       a[j] = 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t = a[l];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a[l] = a[j];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a[j] = 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   return j;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807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1A850F8-6711-D441-71AC-7DE22A639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5779B6B-1AEB-A5D2-4EE2-3C7A6C4EA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We are given array of n integers to sort: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A6E7BC8-A300-D091-FC58-E5B0C451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E6AE666-6094-0BDF-02E8-A9CB2CD5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9D22A42-2166-2B27-DC56-C8EAF04E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782FF3D-4035-F96F-7D7A-B78F3E0D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A6DF1ED0-C6FC-48C7-C8A7-60E65247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5DF43661-957D-30A8-664A-67AFBB7E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6CD8191E-9F91-18B4-2D63-767E3F3E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DCC34ABF-502D-1437-37BC-138EB701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E7D76351-9268-3C5B-EA3B-A0311425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1B414C-35B6-7B31-339F-DDA3BE3E6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Pick Pivot Element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5A3A9B8-FAFF-CCE3-03BC-EB415094D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There are a number of ways to pick the pivot element.  In this example, we will use the first element in the array: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D944C67-04A3-1906-FD54-E9BDAB4C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5676E8F-E760-DB8E-7928-C7A64E11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DCF26F3-A78D-A851-65A4-DE18750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8A7DC99F-63FB-086E-B553-651C28DE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D573CB65-9986-4D67-9BEB-447217B8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75FAF7AB-48EE-6E6C-0E88-7527F912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FDF92A57-4817-30B9-FD8B-54D6B78D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0718D30E-6A15-3EB9-84AD-4428BB18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58B0D0AD-6719-2430-6283-5995E1B0A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4E9A4C-3BED-103E-38C7-2624818D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FD4116-178A-67B1-24AF-BACC6776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F9F45766-6303-FE4E-5698-7D172189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47DDCA2-054D-1B49-7C65-9F2ED2CF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9B62878-16E3-223F-A784-57D3AFA4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9060E5D-EE80-FE7D-BCA7-EA016D3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EFB255C8-6116-A0FE-6E73-855F777F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9870C5FE-88EF-8653-69A2-F7BEA226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CC7A6372-4A8C-D2E8-B4DD-EFDB1FE3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27659" name="Text Box 12">
            <a:extLst>
              <a:ext uri="{FF2B5EF4-FFF2-40B4-BE49-F238E27FC236}">
                <a16:creationId xmlns:a16="http://schemas.microsoft.com/office/drawing/2014/main" id="{E1A89A42-C6F4-CC30-4B60-B270604C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27660" name="Text Box 13">
            <a:extLst>
              <a:ext uri="{FF2B5EF4-FFF2-40B4-BE49-F238E27FC236}">
                <a16:creationId xmlns:a16="http://schemas.microsoft.com/office/drawing/2014/main" id="{3F96226B-3EFF-92A4-E641-BEB25E59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1" name="Text Box 18">
            <a:extLst>
              <a:ext uri="{FF2B5EF4-FFF2-40B4-BE49-F238E27FC236}">
                <a16:creationId xmlns:a16="http://schemas.microsoft.com/office/drawing/2014/main" id="{3692CDAC-B203-9033-975F-A91351F1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27662" name="Text Box 19">
            <a:extLst>
              <a:ext uri="{FF2B5EF4-FFF2-40B4-BE49-F238E27FC236}">
                <a16:creationId xmlns:a16="http://schemas.microsoft.com/office/drawing/2014/main" id="{479E1FA6-DC20-39FD-00B3-45B3D08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27663" name="Line 20">
            <a:extLst>
              <a:ext uri="{FF2B5EF4-FFF2-40B4-BE49-F238E27FC236}">
                <a16:creationId xmlns:a16="http://schemas.microsoft.com/office/drawing/2014/main" id="{C517C899-CDC1-BC39-24E5-6CD2C79A9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4" name="Line 21">
            <a:extLst>
              <a:ext uri="{FF2B5EF4-FFF2-40B4-BE49-F238E27FC236}">
                <a16:creationId xmlns:a16="http://schemas.microsoft.com/office/drawing/2014/main" id="{EB872FA2-99A7-F8B1-4073-65101A307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B43383-D599-0DEA-4BB9-E36B310F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4D41A0-70D9-ABAD-3A03-864B7F25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7776770-7024-C781-61AA-93980E63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462820D-18AD-FE5A-EC85-18999532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5D23CC6E-2E9A-3F7B-11A5-2072C38E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54E0F177-0F73-3F06-50DE-C7DE4D22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E57184DD-D707-CB3E-6AC8-BF40C21D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E1038B68-68C4-5749-79D6-CDD4DDD8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2B8F7094-9B84-DE61-3F79-BEE7617D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5E358980-06AA-7B72-3B24-3E3411BB2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DDED847F-BF25-A44F-B1AC-1209BF0B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D1E995E1-1996-48D7-CF8D-2FFC4629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416E02EF-5EF1-0CD0-6F2F-61F9CB68D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B3995763-1B81-DA52-1764-3DE31BB48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7B6536D3-9AC0-881A-199C-B6026B4C7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6959DC-7471-5C11-55B2-8E0A95F39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040EFD5-1727-1CA4-939E-7BF95ECB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5B8477B-2959-397A-7D76-F0CBAC94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E0C7708-A2B9-4B4A-FD7E-2920868E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8FE37E3-70B7-1CF5-6641-9AA56667F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D6D4D76-40F8-C621-2221-9C320F2A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10C07383-CA25-ED67-814D-4B035547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194F44F2-C8F0-0244-A00D-52A9200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891645B7-E213-816E-9812-B7E26802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86A5C406-5FC3-ECEE-8BAA-30884DDED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BFA1DCBB-0A90-99F2-2177-9CCB18F7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234BEFB8-452F-93D9-09E6-47EB36B4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3A2DF717-2BB9-FA72-AF1B-D2FA8C51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7BCAC15B-19CF-227E-11C6-A54DFEF64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B83CDCE5-7D0C-7834-7772-C3037456D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2C844B6-CC09-4BEB-166B-CD02DBBB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1861F2E-DD7A-EC15-8095-54B70AF1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663A9E4-5731-1063-DDD6-6F0A6E3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A49F2CB-D5DC-2BBC-FA91-897F1BB8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27F90227-E998-7FAD-29C9-A8B0F685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0FBD45BD-96A8-3ABA-2CAE-C81F139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F6B62CB0-7819-AD22-AD4D-FE4F2DA7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B88F4763-E649-C68A-AFF6-75AA3E19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D9DCA882-396F-7CCF-B03B-E080EEEB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8DEE55AD-2842-4836-45F7-120A7844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CAD97968-B146-84E7-757D-108C1064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25E39988-9D64-E749-2C5A-B4EC9AC9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0C5E7D00-FD42-C89B-4FB0-88C3B83F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309E9E11-55BB-D615-46A2-155FFE983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7B4E5F31-B72D-EF98-86EA-2703700B1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7C25D15-238A-961D-8471-7288F33A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49442FC-90E6-BDE5-703C-870CC814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163BB6F-2B61-1C82-6AE2-B1CFB1EF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F2FAB31-7053-C797-AA8F-50D16CB3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74E236-E08E-6A50-BB69-6FF7D1DD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BDC8273-730A-505B-5F2E-1E6A817F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517B4D48-E775-2A58-A363-2A5C43BB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490E409C-ADC2-8517-45E1-A1A44A100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7C05EEEE-FDA8-6139-FBAD-CCAD2E5F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4E891BB2-F5A4-4FFD-442D-680A629E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175AD3D8-31E2-8AD3-F8DE-F934664A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74E45044-4655-5BDE-652B-156DE7E69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455311AD-F318-8E9C-E025-2B0980AD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EC1C23DD-1292-D573-32AC-66AF5C418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7A783752-4C4B-5906-A340-0C8A22EEF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38148D1-1A95-96CF-A874-9D12F0E8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077F709-BDDE-754D-98C6-7245ED86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B42CF4A-5F5F-BA22-2ED9-171AEEBFE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6B61632-E36A-A9B1-86E8-CBC22EAB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7328CD2-8E5F-C26A-C8B7-A2E73E9A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AE5AEA18-0488-5AD3-97E3-AAF0DB60E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470F7266-47E7-4014-04FA-C9EEE750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5FD041C0-CDB0-2EBD-7C39-09F478914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F1CC6A0A-F880-E198-1D87-E0BC861E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1DEB62BC-0A5D-8308-70C6-D3C2F9607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C9B5B6D6-BBF3-30FD-07F4-D938A8DE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64AD2E5E-46C8-F703-E26F-CF7E3757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7F81752F-0228-7A7F-0964-2E7740B8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5C1C6309-D3F1-E6C9-FEB4-9CE47CF5D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5EFE7464-0FF3-49FC-FFD0-4D6E866EA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4" name="Freeform 18">
            <a:extLst>
              <a:ext uri="{FF2B5EF4-FFF2-40B4-BE49-F238E27FC236}">
                <a16:creationId xmlns:a16="http://schemas.microsoft.com/office/drawing/2014/main" id="{F67D18E9-12E3-9EAF-1E26-0CBC94A81F89}"/>
              </a:ext>
            </a:extLst>
          </p:cNvPr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457200 h 560"/>
              <a:gd name="T2" fmla="*/ 609600 w 1592"/>
              <a:gd name="T3" fmla="*/ 65314 h 560"/>
              <a:gd name="T4" fmla="*/ 2209800 w 1592"/>
              <a:gd name="T5" fmla="*/ 65314 h 560"/>
              <a:gd name="T6" fmla="*/ 2514600 w 1592"/>
              <a:gd name="T7" fmla="*/ 457200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379615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23E0C3-7ED3-B4EC-E5D2-B4A65B8F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D9B8A07-1CEE-3276-308B-A3813AFC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2AEE865-5139-2DE1-F2B1-99ADB60E2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E30C175-F609-8757-ADFA-D8846FD0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697A922-D232-6164-96A5-EC95AE91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B4E836E-EAFC-2BEB-411B-6E0E5C7F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3FD3915C-4C45-DCE7-0ECE-0B34846D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C6E685E2-A8DA-54C8-6947-225543FE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AAD67542-B4D4-91E5-2B5C-47C0D759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E649AD4E-0545-E175-4309-A6E5E08E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B7D9A831-F7C9-EDE5-1E7D-F529FF969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77756F4D-101D-0936-8611-3B7296662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C3F58BB7-C82C-C127-0537-876E4DF6A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8F2B9C2C-1902-80E5-5A71-9609BF8E51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DAFBC959-0D23-48AD-CAF8-A605E2EBE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50BDBE-494B-58C3-97A3-A4E58EB0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7FE5F49-2A5D-8E47-F514-2D673F52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FCAD952-9B35-64C8-8F6F-000D92A5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414D4C7-361D-8492-CED9-DEF153BC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2C78C723-CE1C-403B-5635-696FF344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E92DB316-780B-566D-2D46-EE4C60C9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F2E7B31D-6CBB-DD10-C198-D808261C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A4223A35-4A99-B9EC-2ED1-F5F9D1208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10579144-EEEA-FFB2-9ED7-55C26EBE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C071C37C-3A1B-3E17-2571-6E8C58C4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2195C3A9-B6D0-B912-2E8B-F0911665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49789CCB-DF85-5DDD-0356-A0F12175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3F589154-839E-9F98-12C0-E0EB4884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D4AAE471-5784-D8E0-2898-67850151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06AB8561-7C49-03E7-9A51-331E8E26C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5584000-BE2A-FCCE-17B7-8C1D23E4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7D90A7-4C41-DF3E-F21F-A313072C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88B9809-A1E6-42F1-B51D-C74F538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0BFB152-2AE7-EAA3-1202-2A119703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582456FA-8672-1F65-DC5B-1BB29238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F6C0E57-AEF7-6F20-2BFC-94A8F226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777F43ED-1D28-1D6A-0D87-F3097B84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2D023A60-BD26-E2F0-03CF-EDCE693A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6293FB70-2590-23FF-4305-DF476EC8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AF80BFC5-5FBF-71D3-B0C0-BFEF8E84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7BC38887-CB15-1054-8946-34F96337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2D177431-C69D-2AD9-5B8D-33DDFE96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o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6FC49904-50FA-1167-20DA-A651C2F3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4E41027D-EDE0-38DB-3078-F94A34410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4" name="Line 16">
            <a:extLst>
              <a:ext uri="{FF2B5EF4-FFF2-40B4-BE49-F238E27FC236}">
                <a16:creationId xmlns:a16="http://schemas.microsoft.com/office/drawing/2014/main" id="{C521CC33-DF01-0C0D-38FC-7F53C566F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DEB2C66-D046-4AD9-C11A-FB540C58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2BD8B13-9819-C725-3621-236248BD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9D44510-E53D-BAF2-BBDD-E0142783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785E142-DA4D-663E-D1E7-E8975C12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9ACCE0B-298D-D276-4B0C-7D9219AC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F5136B02-753B-8586-1324-8AFDFF21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5F9A10C6-299F-0461-D99E-02006468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7AFF7A55-B6CD-80C4-ED78-EE9FE4CD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80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1C5B42D3-2039-B5FA-4E98-4B5C2065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BA020693-0229-11C5-85E3-9314C897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E4D64356-A7A2-43EF-7F47-51894AA6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70F783B8-6192-989F-AED0-CC84421B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30DB1351-D284-55A5-5E82-8538F547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BB432BFB-D6E6-7DC6-19BD-EA77C1D09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F0168EBE-0929-5D3A-E61D-C0D4D15E1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843DAF0-BD53-4056-8F1E-BE49DDD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6FA5FA6-F8E2-4067-5BA2-3FB2FAE2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AD2C7781-E9BD-943F-2D47-19B83A4C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F5E6B6B-29A9-2371-7487-7E3691A8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5D20262-FE63-72FA-F54E-35A7F898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6F8EA9A-7266-C289-DB03-2744E5C0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DED1EBB4-3BD4-6645-78B5-FE6507EC7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9320C864-4A78-B42E-046D-45E365E3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0BEF22A-D127-CDBC-04E2-7259EB90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16F72DD7-DD4A-D89E-09F5-111FCE04E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660EC7E-385B-3F5C-1F63-8A4CAB1E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78EF85B3-7477-A99F-7A2C-4BD3B41C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8404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3FED9D74-1787-362D-C420-24AE94F1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840" y="5715000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49A1A83D-5AEA-E439-6493-9A50F103A8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CD4EC67B-4DA1-9BDD-522D-9F19B10F1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683F479-5174-7203-0B9D-F7DC482B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2FA0ED6-3A51-E433-E6DD-F098F8D9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8AA398D-B1C5-06B7-1294-27954AF5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8F62ADC-222A-C650-8D5B-E5DFAE68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8A34C2F6-6C19-BA43-F4BC-55C3D572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08D5EEA0-A30C-3E3C-2DEE-14F0FA0CC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967C21E0-9570-76BC-B710-4E206255C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8BA0C88A-57FD-26BD-757E-974529C9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055CDA6E-004A-5499-3FA1-C3089101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93D3BD97-641A-9BF4-7D4C-7F071438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5D943BC7-48FA-A568-DEB3-BEF1D936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166629BF-1B0A-44E6-1D62-6C3F58F1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85BAB164-7D53-6DFF-E2C6-FF5A2FACA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5576888"/>
            <a:ext cx="16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F1FD3604-BD5C-0438-5288-9C80A562B4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A2D9C0FD-B9F2-CD73-743B-E17527BB19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9" name="Freeform 19">
            <a:extLst>
              <a:ext uri="{FF2B5EF4-FFF2-40B4-BE49-F238E27FC236}">
                <a16:creationId xmlns:a16="http://schemas.microsoft.com/office/drawing/2014/main" id="{43130ACF-3FA6-CE18-28A7-DEDA56177E5D}"/>
              </a:ext>
            </a:extLst>
          </p:cNvPr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457200 h 560"/>
              <a:gd name="T2" fmla="*/ 294078 w 1592"/>
              <a:gd name="T3" fmla="*/ 65314 h 560"/>
              <a:gd name="T4" fmla="*/ 1066034 w 1592"/>
              <a:gd name="T5" fmla="*/ 65314 h 560"/>
              <a:gd name="T6" fmla="*/ 1213073 w 1592"/>
              <a:gd name="T7" fmla="*/ 457200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909574E0-BCBF-8A5C-B9D3-24C64A58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51B6EB0-35C7-7CC4-DBA9-6449996E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BACAED9D-A336-A4D9-A567-4A966C83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5F3EEF0B-D86F-48DB-27A7-78452BAF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D1B0A03-4674-3170-9400-361A33CC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23524979-9FB1-A27A-D7EE-0B267FF5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73D1F5C0-0EFC-1B54-0FC8-1C672E35C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CD1DD3F0-395A-5EEF-8C0F-0CC4EA84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1995" name="Rectangle 10">
            <a:extLst>
              <a:ext uri="{FF2B5EF4-FFF2-40B4-BE49-F238E27FC236}">
                <a16:creationId xmlns:a16="http://schemas.microsoft.com/office/drawing/2014/main" id="{6F81AED9-0450-1685-2570-42EF75D14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058DBB5E-48FB-CDEF-B29D-E78A1EAD2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43EB1DA1-0D9A-5F11-FAAF-731719400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1998" name="Text Box 13">
            <a:extLst>
              <a:ext uri="{FF2B5EF4-FFF2-40B4-BE49-F238E27FC236}">
                <a16:creationId xmlns:a16="http://schemas.microsoft.com/office/drawing/2014/main" id="{008B9F50-DD70-70F6-A322-AD60F195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AF59A25F-AA05-A9F8-339F-FA1B3E48C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5576888"/>
            <a:ext cx="16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46638FBA-8962-477F-F7B8-9A8C726B01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3C6AA955-0D81-F341-C626-4AC72A341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3" name="Freeform 19">
            <a:extLst>
              <a:ext uri="{FF2B5EF4-FFF2-40B4-BE49-F238E27FC236}">
                <a16:creationId xmlns:a16="http://schemas.microsoft.com/office/drawing/2014/main" id="{04B5D054-439A-8404-CC04-763B6F9C674A}"/>
              </a:ext>
            </a:extLst>
          </p:cNvPr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457200 h 560"/>
              <a:gd name="T2" fmla="*/ 294078 w 1592"/>
              <a:gd name="T3" fmla="*/ 65314 h 560"/>
              <a:gd name="T4" fmla="*/ 1066034 w 1592"/>
              <a:gd name="T5" fmla="*/ 65314 h 560"/>
              <a:gd name="T6" fmla="*/ 1213073 w 1592"/>
              <a:gd name="T7" fmla="*/ 457200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3D46C4BE-28F7-FAB8-E753-6470B619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005DA42-8F32-07EB-26FB-E84D522D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5CCF77DC-1A4A-A708-F0D0-4887CE70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C6BFE0F-6035-05FF-C833-77A6CFC4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78D1661-C297-9EAD-AAC4-00F119A7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3F5F35BF-C89D-EF6D-DF4F-EDF9BCD9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9D0DDC63-E879-597A-FD7B-0D94F84D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CEB76BD2-6D0D-8923-2BDC-22C5BE7F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4786240A-274E-4339-99B1-A69AC73D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7BCBA508-3800-844A-B8A2-F5826FEE2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57C17AE4-E164-7729-0A08-EB78E3E1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8687007A-A8A9-BFDD-0F49-B67574FD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739C5C87-7611-05AA-F1F4-9FAB104BE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768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3024" name="Line 16">
            <a:extLst>
              <a:ext uri="{FF2B5EF4-FFF2-40B4-BE49-F238E27FC236}">
                <a16:creationId xmlns:a16="http://schemas.microsoft.com/office/drawing/2014/main" id="{0742C84B-81C5-7F42-D6FD-9E6FDCF06E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531F27BA-0620-9B5F-AF32-132EB795D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14FFE156-3516-216D-25EE-1839D73E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2F18FDD-41C2-0832-9AF9-76983086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12B5B0A-0E63-9DCE-CD48-54B4667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1A2AF04D-01AA-713D-E731-BCC5D9A8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D5A7CD4-1624-7FF7-F3B9-3F550328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0E01038A-2433-321E-386F-3AEE25BD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489EF5FB-C2C0-2F6F-14BA-33AA0FCF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6C63C107-ACE8-D041-7A86-56468777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9C33354-598A-E685-4C8A-8582E454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3BA0722C-BE45-B9EA-4EE8-62C6163F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A61E1B6F-004C-8D29-8D95-D0C10891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D76F829D-8741-EE62-84E7-87AD054C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2600"/>
            <a:ext cx="243839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A631CCAD-41B6-8263-C9DC-20733039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5768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A59B5935-773A-E16D-7C66-29A2ADCC85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6DB03E7D-1BDA-DEA5-A3DB-510A2305B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4717A95A-CAF0-BC8B-411C-8C7E64AC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5787808-C132-97A6-2EAF-4F8B0445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DF0080F-EE5E-BEF0-5536-D4309E27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17DD11E1-2B22-5C6D-25E1-6B4623B5D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BF41A57-4F50-3913-B789-5D29CB65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00B92915-2C22-DB2A-0350-9B54C63F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6CA14338-7AF2-435A-F841-3CEF3899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257FEA84-F853-73CD-69CF-12F8D08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30585BCF-C1CD-E1E1-071C-43C77E5C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7612D70C-6EDC-0AC9-58CB-D21AFA9B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B4998960-4406-0DD5-3314-8D4EBEF1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233800D4-A5F6-1E58-881E-FE587D1C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3F28F81D-56A5-F7FF-100A-3683EC24D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768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351ABC81-118B-3067-0228-5569C1F619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510709A7-C791-1B23-733B-96B9C87066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Basic operation involved in this type of sorting technique is comparison. A data item is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compared with other items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list of items in order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find its place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sorted list. 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Exchange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2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Enumeration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026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B73C8A2C-00F2-FFFA-FDDE-50287D2B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C610B2C-CF77-46AE-BC6A-8525565E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5F0B144-D118-A842-24FB-80C77EFA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1371EC8-47EF-C7B8-53AA-E6ECCB26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D5BD970-3028-1D5F-B1BD-18BB06F9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CC1B8CB0-9994-1F82-F8B1-7AD056B1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2AF78153-F8D0-FD08-6FCD-9024556D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60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3623390-B9CA-4268-637E-56EC5CF2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FB17CA5E-E3B3-36EA-C46C-A39349A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AF747DD2-F572-679C-E926-57F5E703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0DE9C9A7-5BB5-09B4-ECE3-B4FABEA2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7BBFB56D-D4A3-841D-9E8D-E3530E75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14031B4F-052F-9BBE-6443-6BAAE8F0A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5576888"/>
            <a:ext cx="16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6096" name="Line 16">
            <a:extLst>
              <a:ext uri="{FF2B5EF4-FFF2-40B4-BE49-F238E27FC236}">
                <a16:creationId xmlns:a16="http://schemas.microsoft.com/office/drawing/2014/main" id="{35B24F6B-DD09-5DCC-2BCF-BCDC47A131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9559D424-D23B-3762-E318-5A10F812D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0D79E5B3-E55B-34F3-3ED7-B51CA695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CAECA03-986C-3F43-649E-49FCD1446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EF8A80-0B1F-6289-06E2-DA79041A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60D9FA36-F0FC-64C9-8EA2-ACC92ED6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8AB8FCDD-2EE7-19D7-0E72-5D1E95A6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97A32AA2-CC64-67CA-600F-563C4495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333CF898-96B6-EF94-C0E2-8E444537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4A96CB73-08C2-D1D9-E1C5-B1C5B5A4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0C5874A5-8D3A-5913-0C04-CF3C4A79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0018A20E-3F92-11E4-8B79-D3B93FDC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8CB9BCA0-4D27-5594-87EF-564C8343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E41013AB-ABCA-8827-1273-ECC6F71B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C5286632-DD4D-E9D4-20C5-7C8CED76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76888"/>
            <a:ext cx="170080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2AFFE817-D2D3-A4FA-3306-FCBB417851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D0C8BD93-22D7-D92E-535D-4126C3252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311F4D02-EDCA-353F-6A0A-DA24EB06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A58AC71-6D22-CF7B-1FA0-328476B6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4178A6C-455B-D092-EC5D-48B96220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917C3C8F-D71A-59E5-C991-C8802A29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022AFBB1-BE3F-064A-732F-125F7E28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8B1C6894-C521-9B2D-3E5C-FA567952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BD260DEE-2ED2-52C4-E694-CDAE18BA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A30D6DF6-5960-89F7-3A9E-82401676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AE35A909-487A-A8B3-EA36-7DF56A23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53875658-B2CB-44FF-F726-8CDC15471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302D5D60-06A4-3CA9-6326-69F9374A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0B9045FD-44EA-05B1-F7BE-6BFE3345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E19F9C8C-1990-AEE8-41E1-2639561D0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768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4C550A13-239A-137E-C008-B8C7B8548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B51FECE7-75B5-600D-8E7E-B5BFA5A26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D2597893-4697-FACF-9536-D5A9F9D4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8365D0C-679D-8470-7868-1E13C22D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1D1B1CF-B2CB-1B5B-DB2C-C1507396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23988DB2-4F95-1E3F-0410-46E92B5F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36585728-692A-C122-7643-6668B6A8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BFF44FD3-36D1-E945-2099-8A231ADA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3"/>
                </a:solidFill>
              </a:rPr>
              <a:t>50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7BA11A45-9EB4-3E8B-6F22-CDABC9BA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464BAEAB-D841-DC46-82E4-64611DFB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A76D796E-5211-8AE4-40A4-64744A76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D850FA6E-C13B-7B1A-C3FA-2063CAE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pivot_index = 0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DA2B0E6D-69D6-1E23-5A93-79EA976EE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DBF7D8BE-38B4-FF8E-3FD9-BEB392BC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j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5278E975-8D0D-0643-C558-7E0F0DCB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err="1"/>
              <a:t>i</a:t>
            </a:r>
            <a:endParaRPr lang="en-US" altLang="en-US" sz="1800" dirty="0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A79085CF-2CFC-347D-98DC-8498DEB61C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D2174B6D-1D16-0D22-CFD4-39FD06108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297BCEC-0EDD-5184-F019-9E7B6797C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Result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DC3828-9467-7654-B33B-54C75624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440FA45-7060-92C6-361E-E0072D50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00EF8DC-79F1-39BD-F353-7B304ADD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79E9980-AD01-B1BC-D63F-2AB1B839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01EB9D89-984D-2925-A3C4-B20B2A8C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6A6060DA-BB55-636A-A092-3039AE69D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6DF6CC8F-C24E-AA26-EA4C-7B317928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8717266E-FECD-D788-7E0C-435E7C5E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96653894-70A6-96A7-2C96-5708AB6D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53260" name="Text Box 12">
            <a:extLst>
              <a:ext uri="{FF2B5EF4-FFF2-40B4-BE49-F238E27FC236}">
                <a16:creationId xmlns:a16="http://schemas.microsoft.com/office/drawing/2014/main" id="{EAA79F9B-4792-C65C-08C0-6167073A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1" name="Line 13">
            <a:extLst>
              <a:ext uri="{FF2B5EF4-FFF2-40B4-BE49-F238E27FC236}">
                <a16:creationId xmlns:a16="http://schemas.microsoft.com/office/drawing/2014/main" id="{8473CEA5-FAD4-0EA8-D662-14E7F894E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B583E3CA-7F39-8D2C-721E-46A431620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B6840456-BBF5-F7D9-E104-9E1535FC2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4" name="Line 16">
            <a:extLst>
              <a:ext uri="{FF2B5EF4-FFF2-40B4-BE49-F238E27FC236}">
                <a16:creationId xmlns:a16="http://schemas.microsoft.com/office/drawing/2014/main" id="{1A07E2CA-4235-09DC-98C2-0FDAA82A4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E9AB3F72-B3D0-78AC-27E0-0EF4597C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&lt;= data[pivot]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315BDCC0-3644-E7B9-035B-E01E73A2A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&gt; data[pivot]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458BC0-4B54-A4FE-947F-976DD0A3F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Recursion: Quicksort Sub-arrays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755BC32-1592-5DC1-45B1-5C04E031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94EBE4CB-F1CE-C8C3-F7A5-898035C0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DFE735B-6690-E1AA-F54F-10D8AA60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5F7B2C4D-06CF-DF1E-27CB-2DE08E6E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30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DDDE3B5-B936-DC22-C1DB-BBB6BFFB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40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A8654C9B-6D41-A8E0-EEC1-F8807C41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4FC708B8-3AC2-751E-D116-AAA5D901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60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56C695F7-0D7B-85B1-BBDF-F4091521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80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84B779F7-E7BE-1599-1480-39C34E05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100</a:t>
            </a:r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042AF09F-D008-AFD0-5166-684163482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CCF507C8-E7CF-6AD3-2C01-FFFA07DB8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46B8FA51-3813-ED1E-5E91-D9CD2A98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497D34C3-A533-2DC9-02B8-68F29DF0C6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8" name="Line 16">
            <a:extLst>
              <a:ext uri="{FF2B5EF4-FFF2-40B4-BE49-F238E27FC236}">
                <a16:creationId xmlns:a16="http://schemas.microsoft.com/office/drawing/2014/main" id="{B6965A80-34A4-4896-8B50-84C8F9013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id="{3CA1221F-2B9C-9732-8D1E-1D748066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&lt;= data[pivot]</a:t>
            </a: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304E8ADC-DC86-3A52-10E1-9297844C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&gt; data[pivot]</a:t>
            </a:r>
          </a:p>
        </p:txBody>
      </p:sp>
      <p:sp>
        <p:nvSpPr>
          <p:cNvPr id="54291" name="AutoShape 21">
            <a:extLst>
              <a:ext uri="{FF2B5EF4-FFF2-40B4-BE49-F238E27FC236}">
                <a16:creationId xmlns:a16="http://schemas.microsoft.com/office/drawing/2014/main" id="{243C37C5-C94C-346E-7EC8-5EDCF70186CC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4292" name="AutoShape 22">
            <a:extLst>
              <a:ext uri="{FF2B5EF4-FFF2-40B4-BE49-F238E27FC236}">
                <a16:creationId xmlns:a16="http://schemas.microsoft.com/office/drawing/2014/main" id="{C8DAB386-2B80-5747-0583-5422FF3E574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76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69776" y="1052736"/>
                <a:ext cx="86227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Memory requirement: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Size of the stack is:</a:t>
                </a:r>
                <a:endParaRPr lang="en-IN" sz="2400" b="0" i="1" kern="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+1</m:t>
                      </m:r>
                    </m:oMath>
                  </m:oMathPara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 </a:t>
                </a: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represents total time to sort  n elements and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represents the time for perform a partition of a list of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elements.</a:t>
                </a: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ker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4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= number of elements in the left sub list</a:t>
                </a: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= number of elements in the right sub list and </a:t>
                </a:r>
                <a14:m>
                  <m:oMath xmlns:m="http://schemas.openxmlformats.org/officeDocument/2006/math">
                    <m:r>
                      <a:rPr lang="en-IN" sz="2400" i="1" kern="0" dirty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 ≤ 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  <m:r>
                      <a:rPr lang="en-IN" sz="2400" i="1" kern="0" dirty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IN" sz="2400" i="1" kern="0" dirty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 dirty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76" y="1052736"/>
                <a:ext cx="86227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060" t="-1078" r="-1060" b="-21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883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77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0074A-BCC0-C4D7-D127-0501928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92" y="2240868"/>
            <a:ext cx="7378416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4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1: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ascending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−1+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400" kern="0" dirty="0">
                    <a:solidFill>
                      <a:srgbClr val="B808BC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+…+2+1</m:t>
                      </m:r>
                    </m:oMath>
                  </m:oMathPara>
                </a14:m>
                <a:endParaRPr lang="en-IN" sz="24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15710"/>
                <a:ext cx="813690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199" t="-1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57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79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052736"/>
                <a:ext cx="7920880" cy="4949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2: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reverse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i="1" kern="0" dirty="0">
                  <a:solidFill>
                    <a:srgbClr val="00206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𝑜𝑑𝑑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sz="24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𝑒𝑣𝑒𝑛</m:t>
                              </m:r>
                              <m:r>
                                <a:rPr lang="en-IN" sz="24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IN" sz="24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IN" sz="2400" dirty="0">
                  <a:solidFill>
                    <a:srgbClr val="B808BC"/>
                  </a:solidFill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052736"/>
                <a:ext cx="7920880" cy="4949594"/>
              </a:xfrm>
              <a:prstGeom prst="rect">
                <a:avLst/>
              </a:prstGeom>
              <a:blipFill rotWithShape="1">
                <a:blip r:embed="rId2"/>
                <a:stretch>
                  <a:fillRect l="-1232" t="-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71600" y="2132856"/>
                <a:ext cx="7272808" cy="177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−1+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400" kern="0" dirty="0">
                    <a:solidFill>
                      <a:srgbClr val="B808BC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>
                  <a:buClr>
                    <a:srgbClr val="C00000"/>
                  </a:buClr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+…+2+1</m:t>
                      </m:r>
                    </m:oMath>
                  </m:oMathPara>
                </a14:m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24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7272808" cy="1778307"/>
              </a:xfrm>
              <a:prstGeom prst="rect">
                <a:avLst/>
              </a:prstGeom>
              <a:blipFill rotWithShape="1">
                <a:blip r:embed="rId3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104" y="980728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Sorting by comparison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Insertion:</a:t>
            </a:r>
          </a:p>
          <a:p>
            <a:pPr marL="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a given list of items, one item is considered at a time. The item chosen is then inserted into an appropriate position relative to the previously sorted items. The item can be inserted into the same list or to a different list.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e.g.: Insertion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comparison – Selection: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1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the smallest (or largest) item is located and it is separated from the rest; then the next smallest (or next largest) is selected and so on until all item are separated.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e.g.: Selection sort, Heap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050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7266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24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comparisons:</a:t>
                </a: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pt-BR" sz="2000" b="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sz="2000" b="0" i="1" kern="0" dirty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pt-BR" sz="2000" b="0" i="1" kern="0" dirty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GB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−1) + 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),  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 = 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pt-BR" sz="2000" b="0" i="1" kern="0" dirty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(1) = 0</m:t>
                      </m:r>
                    </m:oMath>
                  </m:oMathPara>
                </a14:m>
                <a:endParaRPr lang="en-IN" sz="2000" b="0" i="1" kern="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b="1" i="1" kern="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r>
                  <a:rPr lang="en-GB" sz="2000" b="1" kern="0" dirty="0">
                    <a:solidFill>
                      <a:srgbClr val="B808BC"/>
                    </a:solidFill>
                    <a:latin typeface="Cambria Math"/>
                    <a:cs typeface="Times New Roman" pitchFamily="18" charset="0"/>
                  </a:rPr>
                  <a:t>all values of k are equally likely.  We must average over all k. </a:t>
                </a:r>
                <a:endParaRPr lang="en-IN" sz="2000" b="1" kern="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i="1" kern="0" baseline="-2500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−1) + 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pt-BR" sz="2000" i="1" kern="0" dirty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),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      </m:t>
                      </m:r>
                      <m:r>
                        <a:rPr lang="en-IN" sz="2000" b="0" i="1" kern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𝑤𝑖𝑡h</m:t>
                      </m:r>
                      <m:r>
                        <a:rPr lang="en-IN" sz="2000" b="0" i="1" kern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0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8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726651"/>
              </a:xfrm>
              <a:prstGeom prst="rect">
                <a:avLst/>
              </a:prstGeom>
              <a:blipFill>
                <a:blip r:embed="rId2"/>
                <a:stretch>
                  <a:fillRect l="-1049" t="-1031" b="-67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466062" y="1802592"/>
            <a:ext cx="5607051" cy="474280"/>
            <a:chOff x="1114" y="2837"/>
            <a:chExt cx="3532" cy="242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1114" y="2837"/>
              <a:ext cx="1578" cy="242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(i-1)</a:t>
              </a: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3025" y="2837"/>
              <a:ext cx="1621" cy="24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(n-</a:t>
              </a:r>
              <a:r>
                <a:rPr lang="en-US" altLang="en-US" sz="18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en-US" sz="1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2692" y="2837"/>
              <a:ext cx="333" cy="24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5"/>
              <p:cNvSpPr txBox="1">
                <a:spLocks noChangeArrowheads="1"/>
              </p:cNvSpPr>
              <p:nvPr/>
            </p:nvSpPr>
            <p:spPr bwMode="auto">
              <a:xfrm>
                <a:off x="3781807" y="1473115"/>
                <a:ext cx="115448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en-US" sz="1600" b="1" i="1" baseline="30000" dirty="0" err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𝒕𝒉</m:t>
                    </m:r>
                  </m:oMath>
                </a14:m>
                <a:r>
                  <a:rPr lang="en-US" sz="1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location</a:t>
                </a:r>
              </a:p>
            </p:txBody>
          </p:sp>
        </mc:Choice>
        <mc:Fallback xmlns="">
          <p:sp>
            <p:nvSpPr>
              <p:cNvPr id="1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1807" y="1473115"/>
                <a:ext cx="1154483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053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5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5360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i="1" kern="0" baseline="-25000" dirty="0">
                  <a:solidFill>
                    <a:srgbClr val="B808BC"/>
                  </a:solidFill>
                  <a:latin typeface="Cambria Math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e>
                      </m:nary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Note: 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−1)</m:t>
                        </m:r>
                      </m:e>
                    </m:nary>
                    <m:r>
                      <a:rPr lang="en-GB" sz="2000" b="0" i="1" kern="0" dirty="0" smtClean="0">
                        <a:solidFill>
                          <a:srgbClr val="B808B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, by substituting </a:t>
                </a:r>
                <a:r>
                  <a:rPr lang="en-IN" sz="2000" kern="0" dirty="0" err="1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 = k−1.   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nary>
                    <m:r>
                      <a:rPr lang="en-GB" sz="2000" b="0" i="1" kern="0" dirty="0" smtClean="0">
                        <a:solidFill>
                          <a:srgbClr val="B808B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GB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GB" sz="2000" b="0" i="1" kern="0" dirty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i="1" kern="0" dirty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, by substituting </a:t>
                </a:r>
                <a:r>
                  <a:rPr lang="en-IN" sz="2000" kern="0" dirty="0" err="1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 = n-k.   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5360287"/>
              </a:xfrm>
              <a:prstGeom prst="rect">
                <a:avLst/>
              </a:prstGeom>
              <a:blipFill>
                <a:blip r:embed="rId2"/>
                <a:stretch>
                  <a:fillRect l="-42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257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82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GB" sz="2000" i="1" ker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GB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…..(1)</m:t>
                      </m:r>
                    </m:oMath>
                  </m:oMathPara>
                </a14:m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r>
                  <a:rPr lang="en-GB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Writing down the same recurrence  with n−1 replacing n, we get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−1)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)………….(2)</m:t>
                          </m:r>
                        </m:e>
                      </m:nary>
                    </m:oMath>
                  </m:oMathPara>
                </a14:m>
                <a:endParaRPr lang="en-IN" sz="8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0" indent="-45720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AutoNum type="arabicParenBoth"/>
                  <a:tabLst>
                    <a:tab pos="6007100" algn="l"/>
                    <a:tab pos="6283325" algn="l"/>
                  </a:tabLst>
                </a:pPr>
                <a:r>
                  <a:rPr lang="en-IN" sz="2000" kern="0" dirty="0">
                    <a:solidFill>
                      <a:srgbClr val="B808BC"/>
                    </a:solidFill>
                    <a:latin typeface="Times New Roman" pitchFamily="18" charset="0"/>
                    <a:cs typeface="Times New Roman" pitchFamily="18" charset="0"/>
                  </a:rPr>
                  <a:t>– (2)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GB" sz="200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b="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−1+</m:t>
                      </m:r>
                      <m:d>
                        <m:d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r>
                  <a:rPr lang="pt-BR" sz="20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1.39n lg(n)/6 ≈ 0.23 n lg(n) exchanges.</a:t>
                </a:r>
                <a:endParaRPr lang="en-IN" sz="20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blipFill>
                <a:blip r:embed="rId2"/>
                <a:stretch>
                  <a:fillRect l="-699" b="-17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02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83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b="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𝑐𝑛</m:t>
                          </m:r>
                        </m:num>
                        <m:den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2000" b="0" i="1" kern="0" smtClea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GB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sz="2000" b="0" i="1" kern="0" smtClea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000" b="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2000" i="1" ker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GB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758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84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i="1" kern="0" dirty="0">
                  <a:solidFill>
                    <a:srgbClr val="B808BC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2000" i="1" kern="0">
                          <a:solidFill>
                            <a:srgbClr val="B808BC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GB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GB" sz="20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9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5673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AB81EE2-B937-8292-95D7-53529F2C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8648"/>
            <a:ext cx="9144000" cy="37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7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Case 3: </a:t>
                </a: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Elements in the list are in random order 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Number of movements:</a:t>
                </a:r>
              </a:p>
              <a:p>
                <a:pPr marL="0" lvl="0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kern="0" smtClea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 kern="0">
                                      <a:solidFill>
                                        <a:srgbClr val="B808BC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000" b="0" i="1" kern="0" smtClea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8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b="0" i="1" kern="0" smtClea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None/>
                  <a:tabLst>
                    <a:tab pos="6007100" algn="l"/>
                    <a:tab pos="62833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kern="0" smtClea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000" i="1" kern="0">
                                  <a:solidFill>
                                    <a:srgbClr val="B808BC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000" i="1" kern="0">
                              <a:solidFill>
                                <a:srgbClr val="B808BC"/>
                              </a:solidFill>
                              <a:latin typeface="Cambria Math"/>
                              <a:cs typeface="Times New Roman" pitchFamily="18" charset="0"/>
                            </a:rPr>
                            <m:t>+0.577</m:t>
                          </m:r>
                        </m:e>
                      </m:d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−4</m:t>
                      </m:r>
                      <m:r>
                        <a:rPr lang="en-IN" sz="2000" i="1" kern="0">
                          <a:solidFill>
                            <a:srgbClr val="B808BC"/>
                          </a:solidFill>
                          <a:latin typeface="Cambria Math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0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1" kern="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96064"/>
                <a:ext cx="8712968" cy="4927338"/>
              </a:xfrm>
              <a:prstGeom prst="rect">
                <a:avLst/>
              </a:prstGeom>
              <a:blipFill rotWithShape="1">
                <a:blip r:embed="rId3"/>
                <a:stretch>
                  <a:fillRect l="-1049" t="-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80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86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9226"/>
                  </p:ext>
                </p:extLst>
              </p:nvPr>
            </p:nvGraphicFramePr>
            <p:xfrm>
              <a:off x="395536" y="980728"/>
              <a:ext cx="8496944" cy="2172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smtClean="0">
                                    <a:latin typeface="Cambria Math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4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5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C00000"/>
                            </a:buClr>
                            <a:buNone/>
                            <a:tabLst>
                              <a:tab pos="6007100" algn="l"/>
                              <a:tab pos="62833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C00000"/>
                            </a:buClr>
                            <a:buNone/>
                            <a:tabLst>
                              <a:tab pos="6007100" algn="l"/>
                              <a:tab pos="62833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−4</m:t>
                                </m:r>
                                <m:r>
                                  <a:rPr lang="en-IN" sz="14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just">
                            <a:buClr>
                              <a:srgbClr val="C00000"/>
                            </a:buCl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b="1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400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9226"/>
                  </p:ext>
                </p:extLst>
              </p:nvPr>
            </p:nvGraphicFramePr>
            <p:xfrm>
              <a:off x="395536" y="980728"/>
              <a:ext cx="8496944" cy="201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8"/>
                    <a:gridCol w="2304256"/>
                    <a:gridCol w="2232248"/>
                    <a:gridCol w="1512168"/>
                    <a:gridCol w="16561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Comparisons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Movement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Memory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  <a:endParaRPr lang="en-IN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4656" t="-77647" r="-23439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9071" t="-77647" r="-14207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52823" t="-77647" r="-10967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sorted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2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4656" t="-164130" r="-234392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9071" t="-164130" r="-142077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52823" t="-164130" r="-109677" b="-1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sorted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in reverse order</a:t>
                          </a:r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565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  <a:p>
                          <a:pPr algn="ctr"/>
                          <a:endParaRPr lang="en-IN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4656" t="-261290" r="-234392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9071" t="-261290" r="-142077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52823" t="-261290" r="-109677" b="-78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 list is in random</a:t>
                          </a:r>
                          <a:r>
                            <a:rPr lang="en-IN" sz="14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order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436623"/>
                  </p:ext>
                </p:extLst>
              </p:nvPr>
            </p:nvGraphicFramePr>
            <p:xfrm>
              <a:off x="827584" y="3212976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99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</m:num>
                                      <m:den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N" sz="1400" b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−8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𝑐𝑛</m:t>
                                </m:r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8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436623"/>
                  </p:ext>
                </p:extLst>
              </p:nvPr>
            </p:nvGraphicFramePr>
            <p:xfrm>
              <a:off x="827584" y="3212976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/>
                    <a:gridCol w="3299777"/>
                    <a:gridCol w="1608645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063" t="-8197" r="-95194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 smtClean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</a:tr>
                  <a:tr h="49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en-IN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063" t="-81481" r="-95194" b="-2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58333" t="-81481" r="-95076" b="-2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738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063" t="-121488" r="-9519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58333" t="-121488" r="-9507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063" t="-255238" r="-9519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58333" t="-255238" r="-9507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</a:t>
                          </a:r>
                          <a:r>
                            <a:rPr kumimoji="0" lang="en-US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8669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1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How it Works?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09775" y="1470025"/>
            <a:ext cx="5122863" cy="37465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Input Array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376988" y="1355725"/>
            <a:ext cx="0" cy="728663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346200" y="1930400"/>
            <a:ext cx="6067425" cy="1152525"/>
            <a:chOff x="848" y="1216"/>
            <a:chExt cx="3822" cy="72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848" y="1700"/>
              <a:ext cx="1621" cy="2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049" y="1652"/>
              <a:ext cx="1621" cy="24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88" y="1241"/>
              <a:ext cx="484" cy="4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146" y="1216"/>
              <a:ext cx="581" cy="3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4572000" y="3006729"/>
            <a:ext cx="4148138" cy="768351"/>
            <a:chOff x="2880" y="1894"/>
            <a:chExt cx="2613" cy="484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2880" y="2160"/>
              <a:ext cx="1234" cy="2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4380" y="2160"/>
              <a:ext cx="1113" cy="194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557" y="1894"/>
              <a:ext cx="246" cy="2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283" y="1894"/>
              <a:ext cx="321" cy="2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4"/>
          <p:cNvGrpSpPr>
            <a:grpSpLocks/>
          </p:cNvGrpSpPr>
          <p:nvPr/>
        </p:nvGrpSpPr>
        <p:grpSpPr bwMode="auto">
          <a:xfrm>
            <a:off x="309563" y="3068639"/>
            <a:ext cx="3992562" cy="784226"/>
            <a:chOff x="195" y="1933"/>
            <a:chExt cx="2515" cy="49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195" y="2160"/>
              <a:ext cx="992" cy="2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Part-I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622" y="2160"/>
              <a:ext cx="1088" cy="26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Part-II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>
              <a:off x="969" y="1933"/>
              <a:ext cx="266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888" y="1933"/>
              <a:ext cx="242" cy="1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4264025" y="4427538"/>
            <a:ext cx="307975" cy="192087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37"/>
          <p:cNvSpPr>
            <a:spLocks noChangeArrowheads="1"/>
          </p:cNvSpPr>
          <p:nvPr/>
        </p:nvSpPr>
        <p:spPr bwMode="auto">
          <a:xfrm>
            <a:off x="4264025" y="5041900"/>
            <a:ext cx="307975" cy="153988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4840288" y="4427538"/>
            <a:ext cx="422275" cy="1420812"/>
          </a:xfrm>
          <a:prstGeom prst="downArrow">
            <a:avLst>
              <a:gd name="adj1" fmla="val 50000"/>
              <a:gd name="adj2" fmla="val 84117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308600" y="4793565"/>
            <a:ext cx="1216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Split</a:t>
            </a:r>
          </a:p>
        </p:txBody>
      </p:sp>
      <p:sp>
        <p:nvSpPr>
          <p:cNvPr id="29" name="AutoShape 40"/>
          <p:cNvSpPr>
            <a:spLocks noChangeArrowheads="1"/>
          </p:cNvSpPr>
          <p:nvPr/>
        </p:nvSpPr>
        <p:spPr bwMode="auto">
          <a:xfrm>
            <a:off x="3535363" y="4351338"/>
            <a:ext cx="346075" cy="1497012"/>
          </a:xfrm>
          <a:prstGeom prst="upArrow">
            <a:avLst>
              <a:gd name="adj1" fmla="val 50000"/>
              <a:gd name="adj2" fmla="val 108142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313278" y="4927600"/>
            <a:ext cx="201529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 algn="ctr"/>
            <a:r>
              <a:rPr lang="en-US" dirty="0"/>
              <a:t>Merge</a:t>
            </a:r>
          </a:p>
          <a:p>
            <a:pPr marL="742950" indent="-285750" algn="ctr"/>
            <a:r>
              <a:rPr lang="en-US" dirty="0"/>
              <a:t>Sorted arrays</a:t>
            </a:r>
          </a:p>
        </p:txBody>
      </p:sp>
      <p:sp>
        <p:nvSpPr>
          <p:cNvPr id="31" name="Oval 42"/>
          <p:cNvSpPr>
            <a:spLocks noChangeArrowheads="1"/>
          </p:cNvSpPr>
          <p:nvPr/>
        </p:nvSpPr>
        <p:spPr bwMode="auto">
          <a:xfrm>
            <a:off x="4303713" y="5541963"/>
            <a:ext cx="268287" cy="152400"/>
          </a:xfrm>
          <a:prstGeom prst="ellipse">
            <a:avLst/>
          </a:prstGeom>
          <a:solidFill>
            <a:srgbClr val="9933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 animBg="1"/>
      <p:bldP spid="3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Merging two Sorted arrays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02820" y="2424112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346200" y="2084388"/>
            <a:ext cx="2573338" cy="384175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Sorted Array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40350" y="2122488"/>
            <a:ext cx="2573338" cy="384175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Sorted Array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240937" y="2456061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751263" y="2386012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Tahoma" pitchFamily="34" charset="0"/>
              </a:rPr>
              <a:t>l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653337" y="2386012"/>
            <a:ext cx="427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934742" y="2071688"/>
            <a:ext cx="431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Tahoma" pitchFamily="34" charset="0"/>
              </a:rPr>
              <a:t>a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: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74431" y="2122489"/>
            <a:ext cx="439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Tahoma" pitchFamily="34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</a:rPr>
              <a:t>:</a:t>
            </a:r>
          </a:p>
        </p:txBody>
      </p:sp>
      <p:grpSp>
        <p:nvGrpSpPr>
          <p:cNvPr id="18" name="Group 38"/>
          <p:cNvGrpSpPr>
            <a:grpSpLocks/>
          </p:cNvGrpSpPr>
          <p:nvPr/>
        </p:nvGrpSpPr>
        <p:grpSpPr bwMode="auto">
          <a:xfrm>
            <a:off x="1909762" y="2728913"/>
            <a:ext cx="5876925" cy="1743075"/>
            <a:chOff x="1203" y="1719"/>
            <a:chExt cx="3702" cy="109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477" y="2354"/>
              <a:ext cx="3227" cy="236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Merged sorted array</a:t>
              </a: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2070" y="1740"/>
              <a:ext cx="266" cy="556"/>
            </a:xfrm>
            <a:prstGeom prst="curvedRightArrow">
              <a:avLst>
                <a:gd name="adj1" fmla="val 41805"/>
                <a:gd name="adj2" fmla="val 83609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3651" y="1719"/>
              <a:ext cx="339" cy="532"/>
            </a:xfrm>
            <a:prstGeom prst="curvedLeftArrow">
              <a:avLst>
                <a:gd name="adj1" fmla="val 31386"/>
                <a:gd name="adj2" fmla="val 62773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431" y="2567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>
                  <a:solidFill>
                    <a:schemeClr val="tx1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286" y="2545"/>
              <a:ext cx="6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Tahoma" pitchFamily="34" charset="0"/>
                </a:rPr>
                <a:t>l+m-1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1203" y="2354"/>
              <a:ext cx="2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1" dirty="0">
                  <a:latin typeface="Tahoma" pitchFamily="34" charset="0"/>
                </a:rPr>
                <a:t>c</a:t>
              </a:r>
              <a:r>
                <a:rPr lang="en-US" sz="2000" b="1" dirty="0">
                  <a:solidFill>
                    <a:schemeClr val="tx1"/>
                  </a:solidFill>
                  <a:latin typeface="Tahoma" pitchFamily="34" charset="0"/>
                </a:rPr>
                <a:t>:</a:t>
              </a:r>
            </a:p>
          </p:txBody>
        </p:sp>
      </p:grp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6376988" y="1355725"/>
            <a:ext cx="0" cy="728663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1744665" y="1239838"/>
            <a:ext cx="515938" cy="844550"/>
            <a:chOff x="1099" y="781"/>
            <a:chExt cx="325" cy="532"/>
          </a:xfrm>
        </p:grpSpPr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380" y="854"/>
              <a:ext cx="0" cy="45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099" y="781"/>
                  <a:ext cx="32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𝑷</m:t>
                        </m:r>
                        <m:r>
                          <a:rPr lang="en-US" sz="2000" b="1" i="1" baseline="-25000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8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9" y="781"/>
                  <a:ext cx="325" cy="2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5970594" y="1239838"/>
            <a:ext cx="515938" cy="882650"/>
            <a:chOff x="3761" y="781"/>
            <a:chExt cx="325" cy="556"/>
          </a:xfrm>
        </p:grpSpPr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41" y="926"/>
              <a:ext cx="0" cy="41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761" y="781"/>
                  <a:ext cx="32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𝑷</m:t>
                        </m:r>
                        <m:r>
                          <a:rPr lang="en-IN" sz="2000" b="1" i="1" baseline="-25000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31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61" y="781"/>
                  <a:ext cx="325" cy="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07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549008" y="4873146"/>
                <a:ext cx="8138062" cy="7078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742950" indent="-285750" algn="ctr"/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Move and copy elements pointed by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if its value is  smaller</a:t>
                </a:r>
              </a:p>
              <a:p>
                <a:pPr marL="742950" indent="-285750" algn="ctr"/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than the element pointed by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US" sz="2000" i="1" baseline="-25000" dirty="0" err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000" baseline="-25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𝑙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−1)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operations and otherwise.</a:t>
                </a:r>
                <a:endParaRPr lang="en-US" sz="2000" baseline="-25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008" y="4873146"/>
                <a:ext cx="813806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274" r="-375" b="-1367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4618038" y="4159250"/>
            <a:ext cx="0" cy="690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by Comparison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104" y="980728"/>
            <a:ext cx="82296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comparison – Exchange: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1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two items are found to be out of order, they are interchanged. The process is repeated until no more exchange is required.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e.g.: Bubble sort, Shell Sort, Quick Sort</a:t>
            </a:r>
          </a:p>
          <a:p>
            <a:pPr marL="0" lvl="2" indent="0" algn="just">
              <a:buClr>
                <a:srgbClr val="C00000"/>
              </a:buClr>
              <a:buNone/>
            </a:pPr>
            <a:endParaRPr 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Clr>
                <a:srgbClr val="C00000"/>
              </a:buClr>
              <a:buNone/>
              <a:defRPr/>
            </a:pPr>
            <a:r>
              <a:rPr lang="en-US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Sorting by comparison – Enumeration:</a:t>
            </a:r>
          </a:p>
          <a:p>
            <a:pPr marL="0" lvl="2" indent="0" algn="just">
              <a:buClr>
                <a:srgbClr val="C00000"/>
              </a:buClr>
              <a:buNone/>
              <a:defRPr/>
            </a:pPr>
            <a:endParaRPr lang="en-US" sz="8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or more input lists are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output list and while merging the items, an input list is chosen following the required sorting order. </a:t>
            </a:r>
          </a:p>
          <a:p>
            <a:pPr marL="0" lvl="2" indent="0" algn="just">
              <a:buClr>
                <a:srgbClr val="C00000"/>
              </a:buCl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e.g.: Merge sort</a:t>
            </a:r>
          </a:p>
          <a:p>
            <a:pPr marR="0" lvl="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121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2400" y="4267200"/>
            <a:ext cx="8839200" cy="24384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Merging two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sorted arrays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2400" y="1752600"/>
            <a:ext cx="8839200" cy="2438400"/>
          </a:xfrm>
          <a:prstGeom prst="rect">
            <a:avLst/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Splitting arrays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498725" y="1143000"/>
            <a:ext cx="4130675" cy="500062"/>
            <a:chOff x="2498725" y="1143000"/>
            <a:chExt cx="4130675" cy="500062"/>
          </a:xfrm>
        </p:grpSpPr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29718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34290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08" name="Rectangle 14"/>
            <p:cNvSpPr>
              <a:spLocks noChangeArrowheads="1"/>
            </p:cNvSpPr>
            <p:nvPr/>
          </p:nvSpPr>
          <p:spPr bwMode="auto">
            <a:xfrm>
              <a:off x="38862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43434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10" name="Rectangle 16"/>
            <p:cNvSpPr>
              <a:spLocks noChangeArrowheads="1"/>
            </p:cNvSpPr>
            <p:nvPr/>
          </p:nvSpPr>
          <p:spPr bwMode="auto">
            <a:xfrm>
              <a:off x="48006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11" name="Rectangle 17"/>
            <p:cNvSpPr>
              <a:spLocks noChangeArrowheads="1"/>
            </p:cNvSpPr>
            <p:nvPr/>
          </p:nvSpPr>
          <p:spPr bwMode="auto">
            <a:xfrm>
              <a:off x="52578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12" name="Rectangle 18"/>
            <p:cNvSpPr>
              <a:spLocks noChangeArrowheads="1"/>
            </p:cNvSpPr>
            <p:nvPr/>
          </p:nvSpPr>
          <p:spPr bwMode="auto">
            <a:xfrm>
              <a:off x="57150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6172200" y="1185862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2498725" y="1143000"/>
              <a:ext cx="442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ahoma" pitchFamily="34" charset="0"/>
                </a:rPr>
                <a:t>x: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0600" y="1905000"/>
            <a:ext cx="1828800" cy="457200"/>
            <a:chOff x="990600" y="2057400"/>
            <a:chExt cx="1828800" cy="457200"/>
          </a:xfrm>
        </p:grpSpPr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990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17" name="Rectangle 13"/>
            <p:cNvSpPr>
              <a:spLocks noChangeArrowheads="1"/>
            </p:cNvSpPr>
            <p:nvPr/>
          </p:nvSpPr>
          <p:spPr bwMode="auto">
            <a:xfrm>
              <a:off x="1447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19050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236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172200" y="1905000"/>
            <a:ext cx="1828800" cy="457200"/>
            <a:chOff x="6172200" y="2057400"/>
            <a:chExt cx="1828800" cy="457200"/>
          </a:xfrm>
        </p:grpSpPr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7086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7543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600" y="2667000"/>
            <a:ext cx="914400" cy="457200"/>
            <a:chOff x="609600" y="2667000"/>
            <a:chExt cx="914400" cy="457200"/>
          </a:xfrm>
        </p:grpSpPr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6096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6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286000" y="2667000"/>
            <a:ext cx="914400" cy="457200"/>
            <a:chOff x="2286000" y="2667000"/>
            <a:chExt cx="914400" cy="457200"/>
          </a:xfrm>
        </p:grpSpPr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30" name="Rectangle 15"/>
            <p:cNvSpPr>
              <a:spLocks noChangeArrowheads="1"/>
            </p:cNvSpPr>
            <p:nvPr/>
          </p:nvSpPr>
          <p:spPr bwMode="auto">
            <a:xfrm>
              <a:off x="2743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2667000"/>
            <a:ext cx="914400" cy="457200"/>
            <a:chOff x="5410200" y="2667000"/>
            <a:chExt cx="914400" cy="457200"/>
          </a:xfrm>
        </p:grpSpPr>
        <p:sp>
          <p:nvSpPr>
            <p:cNvPr id="132" name="Rectangle 16"/>
            <p:cNvSpPr>
              <a:spLocks noChangeArrowheads="1"/>
            </p:cNvSpPr>
            <p:nvPr/>
          </p:nvSpPr>
          <p:spPr bwMode="auto">
            <a:xfrm>
              <a:off x="5410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  <p:sp>
          <p:nvSpPr>
            <p:cNvPr id="133" name="Rectangle 17"/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543800" y="2667000"/>
            <a:ext cx="914400" cy="457200"/>
            <a:chOff x="7543800" y="2667000"/>
            <a:chExt cx="914400" cy="457200"/>
          </a:xfrm>
        </p:grpSpPr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7543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8001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6096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138" name="Rectangle 13"/>
          <p:cNvSpPr>
            <a:spLocks noChangeArrowheads="1"/>
          </p:cNvSpPr>
          <p:nvPr/>
        </p:nvSpPr>
        <p:spPr bwMode="auto">
          <a:xfrm>
            <a:off x="12954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12</a:t>
            </a:r>
          </a:p>
        </p:txBody>
      </p:sp>
      <p:sp>
        <p:nvSpPr>
          <p:cNvPr id="139" name="Rectangle 14"/>
          <p:cNvSpPr>
            <a:spLocks noChangeArrowheads="1"/>
          </p:cNvSpPr>
          <p:nvPr/>
        </p:nvSpPr>
        <p:spPr bwMode="auto">
          <a:xfrm>
            <a:off x="2286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40" name="Rectangle 15"/>
          <p:cNvSpPr>
            <a:spLocks noChangeArrowheads="1"/>
          </p:cNvSpPr>
          <p:nvPr/>
        </p:nvSpPr>
        <p:spPr bwMode="auto">
          <a:xfrm>
            <a:off x="3048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54102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72</a:t>
            </a:r>
          </a:p>
        </p:txBody>
      </p:sp>
      <p:sp>
        <p:nvSpPr>
          <p:cNvPr id="142" name="Rectangle 17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21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7239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-7</a:t>
            </a:r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8001000" y="3505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45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33400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219200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250744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936544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347648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33448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198056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883856" y="34290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09600" y="4343400"/>
            <a:ext cx="914400" cy="457200"/>
            <a:chOff x="609600" y="2667000"/>
            <a:chExt cx="914400" cy="457200"/>
          </a:xfrm>
        </p:grpSpPr>
        <p:sp>
          <p:nvSpPr>
            <p:cNvPr id="154" name="Rectangle 12"/>
            <p:cNvSpPr>
              <a:spLocks noChangeArrowheads="1"/>
            </p:cNvSpPr>
            <p:nvPr/>
          </p:nvSpPr>
          <p:spPr bwMode="auto">
            <a:xfrm>
              <a:off x="6096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55" name="Rectangle 13"/>
            <p:cNvSpPr>
              <a:spLocks noChangeArrowheads="1"/>
            </p:cNvSpPr>
            <p:nvPr/>
          </p:nvSpPr>
          <p:spPr bwMode="auto">
            <a:xfrm>
              <a:off x="1066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86000" y="4343400"/>
            <a:ext cx="914400" cy="457200"/>
            <a:chOff x="2286000" y="2667000"/>
            <a:chExt cx="914400" cy="457200"/>
          </a:xfrm>
        </p:grpSpPr>
        <p:sp>
          <p:nvSpPr>
            <p:cNvPr id="157" name="Rectangle 14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2743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410200" y="4343400"/>
            <a:ext cx="914400" cy="457200"/>
            <a:chOff x="5410200" y="2667000"/>
            <a:chExt cx="914400" cy="457200"/>
          </a:xfrm>
        </p:grpSpPr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54102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43800" y="4343400"/>
            <a:ext cx="914400" cy="457200"/>
            <a:chOff x="7543800" y="2667000"/>
            <a:chExt cx="914400" cy="457200"/>
          </a:xfrm>
        </p:grpSpPr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75438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8001000" y="26670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533400" y="4321792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209800" y="4343400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9906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743200" y="4343400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2"/>
          <p:cNvSpPr>
            <a:spLocks noChangeArrowheads="1"/>
          </p:cNvSpPr>
          <p:nvPr/>
        </p:nvSpPr>
        <p:spPr bwMode="auto">
          <a:xfrm>
            <a:off x="14478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066800" y="4330618"/>
            <a:ext cx="533400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15"/>
          <p:cNvSpPr>
            <a:spLocks noChangeArrowheads="1"/>
          </p:cNvSpPr>
          <p:nvPr/>
        </p:nvSpPr>
        <p:spPr bwMode="auto">
          <a:xfrm>
            <a:off x="19050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6</a:t>
            </a:r>
          </a:p>
        </p:txBody>
      </p:sp>
      <p:sp>
        <p:nvSpPr>
          <p:cNvPr id="172" name="Rectangle 13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12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172200" y="5029200"/>
            <a:ext cx="1828800" cy="457200"/>
            <a:chOff x="6172200" y="2057400"/>
            <a:chExt cx="1828800" cy="457200"/>
          </a:xfrm>
        </p:grpSpPr>
        <p:sp>
          <p:nvSpPr>
            <p:cNvPr id="174" name="Rectangle 16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75" name="Rectangle 17"/>
            <p:cNvSpPr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76" name="Rectangle 18"/>
            <p:cNvSpPr>
              <a:spLocks noChangeArrowheads="1"/>
            </p:cNvSpPr>
            <p:nvPr/>
          </p:nvSpPr>
          <p:spPr bwMode="auto">
            <a:xfrm>
              <a:off x="70866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77" name="Rectangle 19"/>
            <p:cNvSpPr>
              <a:spLocks noChangeArrowheads="1"/>
            </p:cNvSpPr>
            <p:nvPr/>
          </p:nvSpPr>
          <p:spPr bwMode="auto">
            <a:xfrm>
              <a:off x="7543800" y="2057400"/>
              <a:ext cx="457200" cy="457200"/>
            </a:xfrm>
            <a:prstGeom prst="rect">
              <a:avLst/>
            </a:prstGeom>
            <a:solidFill>
              <a:srgbClr val="3A7DCE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</p:grpSp>
      <p:cxnSp>
        <p:nvCxnSpPr>
          <p:cNvPr id="178" name="Straight Arrow Connector 177"/>
          <p:cNvCxnSpPr/>
          <p:nvPr/>
        </p:nvCxnSpPr>
        <p:spPr>
          <a:xfrm flipV="1">
            <a:off x="1219200" y="5611504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>
          <a:xfrm flipV="1">
            <a:off x="6400800" y="55626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tailEnd type="arrow"/>
          </a:ln>
          <a:effectLst/>
        </p:spPr>
      </p:cxnSp>
      <p:cxnSp>
        <p:nvCxnSpPr>
          <p:cNvPr id="180" name="Straight Connector 179"/>
          <p:cNvCxnSpPr/>
          <p:nvPr/>
        </p:nvCxnSpPr>
        <p:spPr>
          <a:xfrm>
            <a:off x="4800600" y="9144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81" name="Straight Connector 180"/>
          <p:cNvCxnSpPr/>
          <p:nvPr/>
        </p:nvCxnSpPr>
        <p:spPr>
          <a:xfrm>
            <a:off x="1890215" y="16002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82" name="Straight Connector 181"/>
          <p:cNvCxnSpPr/>
          <p:nvPr/>
        </p:nvCxnSpPr>
        <p:spPr>
          <a:xfrm>
            <a:off x="7086600" y="1600200"/>
            <a:ext cx="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83" name="Rectangle 18"/>
          <p:cNvSpPr>
            <a:spLocks noChangeArrowheads="1"/>
          </p:cNvSpPr>
          <p:nvPr/>
        </p:nvSpPr>
        <p:spPr bwMode="auto">
          <a:xfrm>
            <a:off x="2930265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-7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1676400" y="56388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  <p:cxnSp>
        <p:nvCxnSpPr>
          <p:cNvPr id="185" name="Straight Arrow Connector 184"/>
          <p:cNvCxnSpPr/>
          <p:nvPr/>
        </p:nvCxnSpPr>
        <p:spPr>
          <a:xfrm flipV="1">
            <a:off x="6858000" y="55626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tailEnd type="arrow"/>
          </a:ln>
          <a:effectLst/>
        </p:spPr>
      </p:cxn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3352800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-5</a:t>
            </a:r>
          </a:p>
        </p:txBody>
      </p:sp>
      <p:sp>
        <p:nvSpPr>
          <p:cNvPr id="187" name="Rectangle 12"/>
          <p:cNvSpPr>
            <a:spLocks noChangeArrowheads="1"/>
          </p:cNvSpPr>
          <p:nvPr/>
        </p:nvSpPr>
        <p:spPr bwMode="auto">
          <a:xfrm>
            <a:off x="3810000" y="6172200"/>
            <a:ext cx="457200" cy="457200"/>
          </a:xfrm>
          <a:prstGeom prst="rect">
            <a:avLst/>
          </a:prstGeom>
          <a:solidFill>
            <a:srgbClr val="3A7DCE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 pitchFamily="34" charset="0"/>
              </a:rPr>
              <a:t>3</a:t>
            </a:r>
          </a:p>
        </p:txBody>
      </p:sp>
      <p:grpSp>
        <p:nvGrpSpPr>
          <p:cNvPr id="188" name="Group 72"/>
          <p:cNvGrpSpPr>
            <a:grpSpLocks/>
          </p:cNvGrpSpPr>
          <p:nvPr/>
        </p:nvGrpSpPr>
        <p:grpSpPr bwMode="auto">
          <a:xfrm>
            <a:off x="2895600" y="6172200"/>
            <a:ext cx="3657600" cy="457200"/>
            <a:chOff x="3360" y="2016"/>
            <a:chExt cx="2304" cy="288"/>
          </a:xfrm>
          <a:solidFill>
            <a:srgbClr val="3A7DCE"/>
          </a:solidFill>
        </p:grpSpPr>
        <p:sp>
          <p:nvSpPr>
            <p:cNvPr id="189" name="Rectangle 57"/>
            <p:cNvSpPr>
              <a:spLocks noChangeArrowheads="1"/>
            </p:cNvSpPr>
            <p:nvPr/>
          </p:nvSpPr>
          <p:spPr bwMode="auto">
            <a:xfrm>
              <a:off x="3360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-7</a:t>
              </a:r>
            </a:p>
          </p:txBody>
        </p:sp>
        <p:sp>
          <p:nvSpPr>
            <p:cNvPr id="190" name="Rectangle 58"/>
            <p:cNvSpPr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-5</a:t>
              </a:r>
            </a:p>
          </p:txBody>
        </p:sp>
        <p:sp>
          <p:nvSpPr>
            <p:cNvPr id="191" name="Rectangle 59"/>
            <p:cNvSpPr>
              <a:spLocks noChangeArrowheads="1"/>
            </p:cNvSpPr>
            <p:nvPr/>
          </p:nvSpPr>
          <p:spPr bwMode="auto">
            <a:xfrm>
              <a:off x="3936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192" name="Rectangle 60"/>
            <p:cNvSpPr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</a:t>
              </a:r>
            </a:p>
          </p:txBody>
        </p:sp>
        <p:sp>
          <p:nvSpPr>
            <p:cNvPr id="193" name="Rectangle 61"/>
            <p:cNvSpPr>
              <a:spLocks noChangeArrowheads="1"/>
            </p:cNvSpPr>
            <p:nvPr/>
          </p:nvSpPr>
          <p:spPr bwMode="auto">
            <a:xfrm>
              <a:off x="4512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12</a:t>
              </a:r>
            </a:p>
          </p:txBody>
        </p:sp>
        <p:sp>
          <p:nvSpPr>
            <p:cNvPr id="194" name="Rectangle 62"/>
            <p:cNvSpPr>
              <a:spLocks noChangeArrowheads="1"/>
            </p:cNvSpPr>
            <p:nvPr/>
          </p:nvSpPr>
          <p:spPr bwMode="auto">
            <a:xfrm>
              <a:off x="4800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21</a:t>
              </a:r>
            </a:p>
          </p:txBody>
        </p:sp>
        <p:sp>
          <p:nvSpPr>
            <p:cNvPr id="195" name="Rectangle 63"/>
            <p:cNvSpPr>
              <a:spLocks noChangeArrowheads="1"/>
            </p:cNvSpPr>
            <p:nvPr/>
          </p:nvSpPr>
          <p:spPr bwMode="auto">
            <a:xfrm>
              <a:off x="5088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45</a:t>
              </a:r>
            </a:p>
          </p:txBody>
        </p:sp>
        <p:sp>
          <p:nvSpPr>
            <p:cNvPr id="196" name="Rectangle 64"/>
            <p:cNvSpPr>
              <a:spLocks noChangeArrowheads="1"/>
            </p:cNvSpPr>
            <p:nvPr/>
          </p:nvSpPr>
          <p:spPr bwMode="auto">
            <a:xfrm>
              <a:off x="5376" y="2016"/>
              <a:ext cx="288" cy="288"/>
            </a:xfrm>
            <a:prstGeom prst="rect">
              <a:avLst/>
            </a:prstGeom>
            <a:grp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72</a:t>
              </a:r>
            </a:p>
          </p:txBody>
        </p:sp>
      </p:grpSp>
      <p:cxnSp>
        <p:nvCxnSpPr>
          <p:cNvPr id="197" name="Straight Arrow Connector 196"/>
          <p:cNvCxnSpPr/>
          <p:nvPr/>
        </p:nvCxnSpPr>
        <p:spPr>
          <a:xfrm flipV="1">
            <a:off x="2133600" y="56388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7686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47260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  <a:latin typeface="Courier New"/>
              </a:rPr>
              <a:t>#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include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&lt;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stdio.h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&gt;</a:t>
            </a: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i,int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j);</a:t>
            </a: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i1,int j1,int i2,int j2);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main()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a[30],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n,i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("Enter no of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elements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:");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scanf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d",&amp;n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("Enter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elements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:");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for(i=0;i&lt;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n;i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scanf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d",&amp;a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[i]);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(a,0,n-1);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("\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nSorted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array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is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:");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for(i=0;i&lt;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n;i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++)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printf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("%d ",a[i]);</a:t>
            </a:r>
          </a:p>
          <a:p>
            <a:endParaRPr lang="fr-FR" sz="1000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return 0;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6988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1196752"/>
            <a:ext cx="7848872" cy="453650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i,int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j)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endParaRPr lang="fr-FR" dirty="0">
              <a:solidFill>
                <a:srgbClr val="002060"/>
              </a:solidFill>
              <a:latin typeface="Courier New"/>
            </a:endParaRP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if(i&lt;j) {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=(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i+j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)/2;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/*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left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recursion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a,i,mid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/* right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recursion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mergesort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(a,mid+1,j);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/*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merging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of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two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sorted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 New"/>
              </a:rPr>
              <a:t>sub-arrays</a:t>
            </a:r>
            <a:r>
              <a:rPr lang="fr-FR" dirty="0">
                <a:solidFill>
                  <a:srgbClr val="FF0000"/>
                </a:solidFill>
                <a:latin typeface="Courier New"/>
              </a:rPr>
              <a:t> */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dirty="0" err="1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dirty="0">
                <a:solidFill>
                  <a:srgbClr val="002060"/>
                </a:solidFill>
                <a:latin typeface="Courier New"/>
              </a:rPr>
              <a:t>(a,i,mid,mid+1,j);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    }</a:t>
            </a:r>
          </a:p>
          <a:p>
            <a:r>
              <a:rPr lang="fr-FR" dirty="0">
                <a:solidFill>
                  <a:srgbClr val="002060"/>
                </a:solidFill>
                <a:latin typeface="Courier New"/>
              </a:rPr>
              <a:t>} </a:t>
            </a:r>
            <a:endParaRPr lang="en-IN" dirty="0">
              <a:solidFill>
                <a:srgbClr val="00206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66988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Program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544" y="764704"/>
            <a:ext cx="7848872" cy="5328592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void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merge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a[],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i1,int i2,int j1,int j2)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{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[50];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array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used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for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merging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 i=i1,j=j1,k=0;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(i&lt;=i2 &amp;&amp; j&lt;=j2)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while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in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both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lists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{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if(a[i]&lt;a[j])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[k++]=a[i++];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else</a:t>
            </a:r>
            <a:endParaRPr lang="fr-FR" sz="16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[k++]=a[j++];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}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(i&lt;=i2)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//copy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remaining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of the first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[k++]=a[i++];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while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(j&lt;=j2)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//copy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remaining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of the second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list</a:t>
            </a:r>
            <a:endParaRPr lang="fr-FR" sz="1600" dirty="0">
              <a:solidFill>
                <a:srgbClr val="FF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   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[k++]=a[j++];</a:t>
            </a:r>
          </a:p>
          <a:p>
            <a:endParaRPr lang="fr-FR" sz="900" dirty="0">
              <a:solidFill>
                <a:srgbClr val="00206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for(i=i1,j=0;i&lt;=j2;i++,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j++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)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    a[i]=</a:t>
            </a:r>
            <a:r>
              <a:rPr lang="fr-FR" sz="1600" dirty="0" err="1">
                <a:solidFill>
                  <a:srgbClr val="00206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002060"/>
                </a:solidFill>
                <a:latin typeface="Courier New"/>
              </a:rPr>
              <a:t>[j]; 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//Transfer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elements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from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/>
              </a:rPr>
              <a:t>temp</a:t>
            </a:r>
            <a:r>
              <a:rPr lang="fr-FR" sz="1600" dirty="0">
                <a:solidFill>
                  <a:srgbClr val="FF0000"/>
                </a:solidFill>
                <a:latin typeface="Courier New"/>
              </a:rPr>
              <a:t>[] back to a[]</a:t>
            </a:r>
          </a:p>
          <a:p>
            <a:r>
              <a:rPr lang="fr-FR" sz="1600" dirty="0">
                <a:solidFill>
                  <a:srgbClr val="00206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7305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 – Splitting Trace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1952625" y="1277938"/>
            <a:ext cx="5238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-56 23 43 -5 -3 0 123 -35 87 56 75 80</a:t>
            </a: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874927" y="4797152"/>
            <a:ext cx="5367175" cy="36933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Output:  -56 -35 -5 -3 0 23 43 56 75 80 87 123</a:t>
            </a:r>
          </a:p>
        </p:txBody>
      </p:sp>
      <p:grpSp>
        <p:nvGrpSpPr>
          <p:cNvPr id="124" name="Group 67"/>
          <p:cNvGrpSpPr>
            <a:grpSpLocks/>
          </p:cNvGrpSpPr>
          <p:nvPr/>
        </p:nvGrpSpPr>
        <p:grpSpPr bwMode="auto">
          <a:xfrm>
            <a:off x="284956" y="3067568"/>
            <a:ext cx="2557463" cy="806450"/>
            <a:chOff x="170" y="2134"/>
            <a:chExt cx="1611" cy="508"/>
          </a:xfrm>
        </p:grpSpPr>
        <p:sp>
          <p:nvSpPr>
            <p:cNvPr id="125" name="Text Box 8"/>
            <p:cNvSpPr txBox="1">
              <a:spLocks noChangeArrowheads="1"/>
            </p:cNvSpPr>
            <p:nvPr/>
          </p:nvSpPr>
          <p:spPr bwMode="auto">
            <a:xfrm>
              <a:off x="170" y="2354"/>
              <a:ext cx="6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99" y="2329"/>
              <a:ext cx="98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indent="-285750"/>
              <a:r>
                <a:rPr lang="en-US" dirty="0"/>
                <a:t>23 43</a:t>
              </a:r>
            </a:p>
          </p:txBody>
        </p:sp>
        <p:sp>
          <p:nvSpPr>
            <p:cNvPr id="127" name="Line 14"/>
            <p:cNvSpPr>
              <a:spLocks noChangeShapeType="1"/>
            </p:cNvSpPr>
            <p:nvPr/>
          </p:nvSpPr>
          <p:spPr bwMode="auto">
            <a:xfrm flipH="1">
              <a:off x="775" y="2160"/>
              <a:ext cx="169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5"/>
            <p:cNvSpPr>
              <a:spLocks noChangeShapeType="1"/>
            </p:cNvSpPr>
            <p:nvPr/>
          </p:nvSpPr>
          <p:spPr bwMode="auto">
            <a:xfrm>
              <a:off x="1258" y="2134"/>
              <a:ext cx="146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8"/>
          <p:cNvGrpSpPr>
            <a:grpSpLocks/>
          </p:cNvGrpSpPr>
          <p:nvPr/>
        </p:nvGrpSpPr>
        <p:grpSpPr bwMode="auto">
          <a:xfrm>
            <a:off x="1066156" y="3736460"/>
            <a:ext cx="1768474" cy="800100"/>
            <a:chOff x="966" y="2502"/>
            <a:chExt cx="1114" cy="504"/>
          </a:xfrm>
        </p:grpSpPr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966" y="2718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23</a:t>
              </a:r>
            </a:p>
          </p:txBody>
        </p:sp>
        <p:sp>
          <p:nvSpPr>
            <p:cNvPr id="131" name="Text Box 11"/>
            <p:cNvSpPr txBox="1">
              <a:spLocks noChangeArrowheads="1"/>
            </p:cNvSpPr>
            <p:nvPr/>
          </p:nvSpPr>
          <p:spPr bwMode="auto">
            <a:xfrm>
              <a:off x="1484" y="2709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43</a:t>
              </a: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 flipH="1">
              <a:off x="1404" y="2511"/>
              <a:ext cx="158" cy="2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1712" y="2502"/>
              <a:ext cx="196" cy="2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59"/>
          <p:cNvGrpSpPr>
            <a:grpSpLocks/>
          </p:cNvGrpSpPr>
          <p:nvPr/>
        </p:nvGrpSpPr>
        <p:grpSpPr bwMode="auto">
          <a:xfrm>
            <a:off x="1122362" y="1739900"/>
            <a:ext cx="6308725" cy="769938"/>
            <a:chOff x="707" y="1096"/>
            <a:chExt cx="3974" cy="485"/>
          </a:xfrm>
        </p:grpSpPr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707" y="1313"/>
              <a:ext cx="15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 23 43 -5 -3  0 </a:t>
              </a:r>
            </a:p>
          </p:txBody>
        </p:sp>
        <p:sp>
          <p:nvSpPr>
            <p:cNvPr id="136" name="Line 12"/>
            <p:cNvSpPr>
              <a:spLocks noChangeShapeType="1"/>
            </p:cNvSpPr>
            <p:nvPr/>
          </p:nvSpPr>
          <p:spPr bwMode="auto">
            <a:xfrm flipH="1">
              <a:off x="2025" y="1096"/>
              <a:ext cx="686" cy="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725" y="1293"/>
              <a:ext cx="195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/>
                <a:t>123 -35 87 56 75 80</a:t>
              </a:r>
            </a:p>
          </p:txBody>
        </p:sp>
        <p:sp>
          <p:nvSpPr>
            <p:cNvPr id="138" name="Line 19"/>
            <p:cNvSpPr>
              <a:spLocks noChangeShapeType="1"/>
            </p:cNvSpPr>
            <p:nvPr/>
          </p:nvSpPr>
          <p:spPr bwMode="auto">
            <a:xfrm>
              <a:off x="3122" y="1096"/>
              <a:ext cx="46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60"/>
          <p:cNvGrpSpPr>
            <a:grpSpLocks/>
          </p:cNvGrpSpPr>
          <p:nvPr/>
        </p:nvGrpSpPr>
        <p:grpSpPr bwMode="auto">
          <a:xfrm>
            <a:off x="742951" y="2506664"/>
            <a:ext cx="3032125" cy="730250"/>
            <a:chOff x="468" y="1579"/>
            <a:chExt cx="1910" cy="460"/>
          </a:xfrm>
        </p:grpSpPr>
        <p:sp>
          <p:nvSpPr>
            <p:cNvPr id="140" name="Text Box 7"/>
            <p:cNvSpPr txBox="1">
              <a:spLocks noChangeArrowheads="1"/>
            </p:cNvSpPr>
            <p:nvPr/>
          </p:nvSpPr>
          <p:spPr bwMode="auto">
            <a:xfrm>
              <a:off x="468" y="1751"/>
              <a:ext cx="11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-56 23 43 </a:t>
              </a:r>
            </a:p>
          </p:txBody>
        </p:sp>
        <p:sp>
          <p:nvSpPr>
            <p:cNvPr id="141" name="Line 13"/>
            <p:cNvSpPr>
              <a:spLocks noChangeShapeType="1"/>
            </p:cNvSpPr>
            <p:nvPr/>
          </p:nvSpPr>
          <p:spPr bwMode="auto">
            <a:xfrm flipH="1">
              <a:off x="1380" y="1579"/>
              <a:ext cx="145" cy="1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1503" y="1748"/>
              <a:ext cx="87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-5 -3  0</a:t>
              </a:r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1840" y="1604"/>
              <a:ext cx="145" cy="1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" name="Group 69"/>
          <p:cNvGrpSpPr>
            <a:grpSpLocks/>
          </p:cNvGrpSpPr>
          <p:nvPr/>
        </p:nvGrpSpPr>
        <p:grpSpPr bwMode="auto">
          <a:xfrm>
            <a:off x="3049588" y="3117857"/>
            <a:ext cx="1258888" cy="619126"/>
            <a:chOff x="1921" y="1964"/>
            <a:chExt cx="793" cy="390"/>
          </a:xfrm>
        </p:grpSpPr>
        <p:sp>
          <p:nvSpPr>
            <p:cNvPr id="145" name="Line 27"/>
            <p:cNvSpPr>
              <a:spLocks noChangeShapeType="1"/>
            </p:cNvSpPr>
            <p:nvPr/>
          </p:nvSpPr>
          <p:spPr bwMode="auto">
            <a:xfrm flipH="1">
              <a:off x="1921" y="1964"/>
              <a:ext cx="97" cy="1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28"/>
            <p:cNvSpPr txBox="1">
              <a:spLocks noChangeArrowheads="1"/>
            </p:cNvSpPr>
            <p:nvPr/>
          </p:nvSpPr>
          <p:spPr bwMode="auto">
            <a:xfrm>
              <a:off x="1970" y="2121"/>
              <a:ext cx="74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-3   0</a:t>
              </a:r>
            </a:p>
          </p:txBody>
        </p:sp>
        <p:sp>
          <p:nvSpPr>
            <p:cNvPr id="147" name="Line 30"/>
            <p:cNvSpPr>
              <a:spLocks noChangeShapeType="1"/>
            </p:cNvSpPr>
            <p:nvPr/>
          </p:nvSpPr>
          <p:spPr bwMode="auto">
            <a:xfrm>
              <a:off x="2203" y="1988"/>
              <a:ext cx="217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" name="Group 70"/>
          <p:cNvGrpSpPr>
            <a:grpSpLocks/>
          </p:cNvGrpSpPr>
          <p:nvPr/>
        </p:nvGrpSpPr>
        <p:grpSpPr bwMode="auto">
          <a:xfrm>
            <a:off x="2794000" y="3698879"/>
            <a:ext cx="1765299" cy="798513"/>
            <a:chOff x="1760" y="2330"/>
            <a:chExt cx="1112" cy="503"/>
          </a:xfrm>
        </p:grpSpPr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1760" y="2545"/>
              <a:ext cx="56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</a:t>
              </a:r>
            </a:p>
          </p:txBody>
        </p:sp>
        <p:sp>
          <p:nvSpPr>
            <p:cNvPr id="150" name="Text Box 32"/>
            <p:cNvSpPr txBox="1">
              <a:spLocks noChangeArrowheads="1"/>
            </p:cNvSpPr>
            <p:nvPr/>
          </p:nvSpPr>
          <p:spPr bwMode="auto">
            <a:xfrm>
              <a:off x="2372" y="2540"/>
              <a:ext cx="5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0</a:t>
              </a:r>
            </a:p>
          </p:txBody>
        </p:sp>
        <p:sp>
          <p:nvSpPr>
            <p:cNvPr id="151" name="Line 33"/>
            <p:cNvSpPr>
              <a:spLocks noChangeShapeType="1"/>
            </p:cNvSpPr>
            <p:nvPr/>
          </p:nvSpPr>
          <p:spPr bwMode="auto">
            <a:xfrm flipH="1">
              <a:off x="2269" y="2330"/>
              <a:ext cx="122" cy="2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4"/>
            <p:cNvSpPr>
              <a:spLocks noChangeShapeType="1"/>
            </p:cNvSpPr>
            <p:nvPr/>
          </p:nvSpPr>
          <p:spPr bwMode="auto">
            <a:xfrm>
              <a:off x="2622" y="2330"/>
              <a:ext cx="113" cy="2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72"/>
          <p:cNvGrpSpPr>
            <a:grpSpLocks/>
          </p:cNvGrpSpPr>
          <p:nvPr/>
        </p:nvGrpSpPr>
        <p:grpSpPr bwMode="auto">
          <a:xfrm>
            <a:off x="4098040" y="3008830"/>
            <a:ext cx="2487613" cy="825501"/>
            <a:chOff x="2582" y="1882"/>
            <a:chExt cx="1567" cy="520"/>
          </a:xfrm>
        </p:grpSpPr>
        <p:sp>
          <p:nvSpPr>
            <p:cNvPr id="154" name="Text Box 38"/>
            <p:cNvSpPr txBox="1">
              <a:spLocks noChangeArrowheads="1"/>
            </p:cNvSpPr>
            <p:nvPr/>
          </p:nvSpPr>
          <p:spPr bwMode="auto">
            <a:xfrm>
              <a:off x="2582" y="2114"/>
              <a:ext cx="6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123</a:t>
              </a:r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flipH="1">
              <a:off x="3122" y="1882"/>
              <a:ext cx="152" cy="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41"/>
            <p:cNvSpPr txBox="1">
              <a:spLocks noChangeArrowheads="1"/>
            </p:cNvSpPr>
            <p:nvPr/>
          </p:nvSpPr>
          <p:spPr bwMode="auto">
            <a:xfrm>
              <a:off x="3249" y="2108"/>
              <a:ext cx="9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-35 87</a:t>
              </a:r>
            </a:p>
          </p:txBody>
        </p:sp>
      </p:grpSp>
      <p:sp>
        <p:nvSpPr>
          <p:cNvPr id="157" name="Line 43"/>
          <p:cNvSpPr>
            <a:spLocks noChangeShapeType="1"/>
          </p:cNvSpPr>
          <p:nvPr/>
        </p:nvSpPr>
        <p:spPr bwMode="auto">
          <a:xfrm>
            <a:off x="5646738" y="3006725"/>
            <a:ext cx="380115" cy="3745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" name="Group 73"/>
          <p:cNvGrpSpPr>
            <a:grpSpLocks/>
          </p:cNvGrpSpPr>
          <p:nvPr/>
        </p:nvGrpSpPr>
        <p:grpSpPr bwMode="auto">
          <a:xfrm>
            <a:off x="4978400" y="3669506"/>
            <a:ext cx="1879600" cy="795338"/>
            <a:chOff x="3116" y="2080"/>
            <a:chExt cx="1184" cy="501"/>
          </a:xfrm>
        </p:grpSpPr>
        <p:sp>
          <p:nvSpPr>
            <p:cNvPr id="159" name="Text Box 44"/>
            <p:cNvSpPr txBox="1">
              <a:spLocks noChangeArrowheads="1"/>
            </p:cNvSpPr>
            <p:nvPr/>
          </p:nvSpPr>
          <p:spPr bwMode="auto">
            <a:xfrm>
              <a:off x="3116" y="2293"/>
              <a:ext cx="66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-35</a:t>
              </a:r>
            </a:p>
          </p:txBody>
        </p:sp>
        <p:sp>
          <p:nvSpPr>
            <p:cNvPr id="160" name="Line 46"/>
            <p:cNvSpPr>
              <a:spLocks noChangeShapeType="1"/>
            </p:cNvSpPr>
            <p:nvPr/>
          </p:nvSpPr>
          <p:spPr bwMode="auto">
            <a:xfrm flipH="1">
              <a:off x="3658" y="2080"/>
              <a:ext cx="97" cy="2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47"/>
            <p:cNvSpPr txBox="1">
              <a:spLocks noChangeArrowheads="1"/>
            </p:cNvSpPr>
            <p:nvPr/>
          </p:nvSpPr>
          <p:spPr bwMode="auto">
            <a:xfrm>
              <a:off x="3704" y="2292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87</a:t>
              </a:r>
            </a:p>
          </p:txBody>
        </p:sp>
      </p:grpSp>
      <p:grpSp>
        <p:nvGrpSpPr>
          <p:cNvPr id="163" name="Group 71"/>
          <p:cNvGrpSpPr>
            <a:grpSpLocks/>
          </p:cNvGrpSpPr>
          <p:nvPr/>
        </p:nvGrpSpPr>
        <p:grpSpPr bwMode="auto">
          <a:xfrm>
            <a:off x="4303714" y="2392365"/>
            <a:ext cx="3640138" cy="763588"/>
            <a:chOff x="2711" y="1507"/>
            <a:chExt cx="2293" cy="481"/>
          </a:xfrm>
        </p:grpSpPr>
        <p:sp>
          <p:nvSpPr>
            <p:cNvPr id="164" name="Text Box 35"/>
            <p:cNvSpPr txBox="1">
              <a:spLocks noChangeArrowheads="1"/>
            </p:cNvSpPr>
            <p:nvPr/>
          </p:nvSpPr>
          <p:spPr bwMode="auto">
            <a:xfrm>
              <a:off x="2711" y="1700"/>
              <a:ext cx="1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123 -35 87 </a:t>
              </a:r>
            </a:p>
          </p:txBody>
        </p:sp>
        <p:sp>
          <p:nvSpPr>
            <p:cNvPr id="165" name="Line 37"/>
            <p:cNvSpPr>
              <a:spLocks noChangeShapeType="1"/>
            </p:cNvSpPr>
            <p:nvPr/>
          </p:nvSpPr>
          <p:spPr bwMode="auto">
            <a:xfrm flipH="1">
              <a:off x="3582" y="1507"/>
              <a:ext cx="169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Text Box 49"/>
            <p:cNvSpPr txBox="1">
              <a:spLocks noChangeArrowheads="1"/>
            </p:cNvSpPr>
            <p:nvPr/>
          </p:nvSpPr>
          <p:spPr bwMode="auto">
            <a:xfrm>
              <a:off x="3928" y="1692"/>
              <a:ext cx="107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56 75 80</a:t>
              </a:r>
            </a:p>
          </p:txBody>
        </p:sp>
        <p:sp>
          <p:nvSpPr>
            <p:cNvPr id="167" name="Line 50"/>
            <p:cNvSpPr>
              <a:spLocks noChangeShapeType="1"/>
            </p:cNvSpPr>
            <p:nvPr/>
          </p:nvSpPr>
          <p:spPr bwMode="auto">
            <a:xfrm>
              <a:off x="4114" y="1507"/>
              <a:ext cx="34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" name="Group 74"/>
          <p:cNvGrpSpPr>
            <a:grpSpLocks/>
          </p:cNvGrpSpPr>
          <p:nvPr/>
        </p:nvGrpSpPr>
        <p:grpSpPr bwMode="auto">
          <a:xfrm>
            <a:off x="6157917" y="3316294"/>
            <a:ext cx="2370139" cy="479426"/>
            <a:chOff x="3879" y="2089"/>
            <a:chExt cx="1493" cy="302"/>
          </a:xfrm>
        </p:grpSpPr>
        <p:sp>
          <p:nvSpPr>
            <p:cNvPr id="170" name="Text Box 51"/>
            <p:cNvSpPr txBox="1">
              <a:spLocks noChangeArrowheads="1"/>
            </p:cNvSpPr>
            <p:nvPr/>
          </p:nvSpPr>
          <p:spPr bwMode="auto">
            <a:xfrm>
              <a:off x="3879" y="2103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56</a:t>
              </a:r>
            </a:p>
          </p:txBody>
        </p:sp>
        <p:sp>
          <p:nvSpPr>
            <p:cNvPr id="171" name="Text Box 53"/>
            <p:cNvSpPr txBox="1">
              <a:spLocks noChangeArrowheads="1"/>
            </p:cNvSpPr>
            <p:nvPr/>
          </p:nvSpPr>
          <p:spPr bwMode="auto">
            <a:xfrm>
              <a:off x="4536" y="2089"/>
              <a:ext cx="8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75 80</a:t>
              </a:r>
            </a:p>
          </p:txBody>
        </p:sp>
      </p:grpSp>
      <p:grpSp>
        <p:nvGrpSpPr>
          <p:cNvPr id="173" name="Group 75"/>
          <p:cNvGrpSpPr>
            <a:grpSpLocks/>
          </p:cNvGrpSpPr>
          <p:nvPr/>
        </p:nvGrpSpPr>
        <p:grpSpPr bwMode="auto">
          <a:xfrm>
            <a:off x="7158038" y="3644901"/>
            <a:ext cx="1579562" cy="811213"/>
            <a:chOff x="4509" y="2296"/>
            <a:chExt cx="995" cy="511"/>
          </a:xfrm>
        </p:grpSpPr>
        <p:sp>
          <p:nvSpPr>
            <p:cNvPr id="174" name="Text Box 55"/>
            <p:cNvSpPr txBox="1">
              <a:spLocks noChangeArrowheads="1"/>
            </p:cNvSpPr>
            <p:nvPr/>
          </p:nvSpPr>
          <p:spPr bwMode="auto">
            <a:xfrm>
              <a:off x="4509" y="2514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75</a:t>
              </a:r>
            </a:p>
          </p:txBody>
        </p:sp>
        <p:sp>
          <p:nvSpPr>
            <p:cNvPr id="175" name="Line 56"/>
            <p:cNvSpPr>
              <a:spLocks noChangeShapeType="1"/>
            </p:cNvSpPr>
            <p:nvPr/>
          </p:nvSpPr>
          <p:spPr bwMode="auto">
            <a:xfrm flipH="1">
              <a:off x="4954" y="2296"/>
              <a:ext cx="59" cy="2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Text Box 57"/>
            <p:cNvSpPr txBox="1">
              <a:spLocks noChangeArrowheads="1"/>
            </p:cNvSpPr>
            <p:nvPr/>
          </p:nvSpPr>
          <p:spPr bwMode="auto">
            <a:xfrm>
              <a:off x="4908" y="2519"/>
              <a:ext cx="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dirty="0"/>
                <a:t>80</a:t>
              </a:r>
            </a:p>
          </p:txBody>
        </p:sp>
        <p:sp>
          <p:nvSpPr>
            <p:cNvPr id="177" name="Line 58"/>
            <p:cNvSpPr>
              <a:spLocks noChangeShapeType="1"/>
            </p:cNvSpPr>
            <p:nvPr/>
          </p:nvSpPr>
          <p:spPr bwMode="auto">
            <a:xfrm>
              <a:off x="5148" y="2302"/>
              <a:ext cx="136" cy="2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Text Box 31"/>
          <p:cNvSpPr txBox="1">
            <a:spLocks noChangeArrowheads="1"/>
          </p:cNvSpPr>
          <p:nvPr/>
        </p:nvSpPr>
        <p:spPr bwMode="auto">
          <a:xfrm>
            <a:off x="2303592" y="3381307"/>
            <a:ext cx="8531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/>
              <a:t>-5</a:t>
            </a:r>
          </a:p>
        </p:txBody>
      </p:sp>
      <p:sp>
        <p:nvSpPr>
          <p:cNvPr id="180" name="Line 43"/>
          <p:cNvSpPr>
            <a:spLocks noChangeShapeType="1"/>
          </p:cNvSpPr>
          <p:nvPr/>
        </p:nvSpPr>
        <p:spPr bwMode="auto">
          <a:xfrm>
            <a:off x="7484365" y="3008829"/>
            <a:ext cx="380115" cy="3233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0"/>
          <p:cNvSpPr>
            <a:spLocks noChangeShapeType="1"/>
          </p:cNvSpPr>
          <p:nvPr/>
        </p:nvSpPr>
        <p:spPr bwMode="auto">
          <a:xfrm flipH="1">
            <a:off x="6945540" y="3008830"/>
            <a:ext cx="212498" cy="3328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6179253" y="3658462"/>
            <a:ext cx="380115" cy="37458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Text Box 76"/>
          <p:cNvSpPr txBox="1">
            <a:spLocks noChangeArrowheads="1"/>
          </p:cNvSpPr>
          <p:nvPr/>
        </p:nvSpPr>
        <p:spPr bwMode="auto">
          <a:xfrm>
            <a:off x="4014790" y="5517232"/>
            <a:ext cx="361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B808BC"/>
                </a:solidFill>
              </a:rPr>
              <a:t>Worst Case: O(n.log(n))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78119" y="5541846"/>
            <a:ext cx="288369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Space Complexity??</a:t>
            </a:r>
          </a:p>
        </p:txBody>
      </p:sp>
    </p:spTree>
    <p:extLst>
      <p:ext uri="{BB962C8B-B14F-4D97-AF65-F5344CB8AC3E}">
        <p14:creationId xmlns:p14="http://schemas.microsoft.com/office/powerpoint/2010/main" val="16656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57" grpId="0" animBg="1"/>
      <p:bldP spid="179" grpId="0"/>
      <p:bldP spid="180" grpId="0" animBg="1"/>
      <p:bldP spid="181" grpId="0" animBg="1"/>
      <p:bldP spid="182" grpId="0" animBg="1"/>
      <p:bldP spid="183" grpId="0"/>
      <p:bldP spid="18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95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Merge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68309" y="980727"/>
                <a:ext cx="8622704" cy="4968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Time Complexity: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1" kern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0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0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sz="240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 smtClean="0">
                                    <a:solidFill>
                                      <a:srgbClr val="B808BC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IN" sz="240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 smtClean="0">
                                    <a:solidFill>
                                      <a:srgbClr val="B808BC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b="0" i="1" kern="0" smtClean="0">
                                    <a:solidFill>
                                      <a:srgbClr val="B808BC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ctrlPr>
                          <a:rPr lang="en-IN" sz="240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&gt;1</m:t>
                    </m:r>
                  </m:oMath>
                </a14:m>
                <a:endParaRPr lang="en-IN" sz="2400" b="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>
                    <a:solidFill>
                      <a:srgbClr val="B808BC"/>
                    </a:solidFill>
                    <a:cs typeface="Times New Roman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400" b="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800" b="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lvl="0" algn="just">
                  <a:buClr>
                    <a:srgbClr val="C00000"/>
                  </a:buClr>
                  <a:buFont typeface="Arial" pitchFamily="34" charset="0"/>
                  <a:buChar char="•"/>
                </a:pPr>
                <a:r>
                  <a:rPr lang="en-IN" sz="2400" kern="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For simplicity of calculation</a:t>
                </a: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r>
                  <a:rPr lang="en-IN" sz="2400" kern="0" dirty="0">
                    <a:solidFill>
                      <a:srgbClr val="B808BC"/>
                    </a:solidFill>
                    <a:cs typeface="Times New Roman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sz="24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IN" sz="24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sz="24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400" kern="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>
                    <a:solidFill>
                      <a:srgbClr val="B808BC"/>
                    </a:solidFill>
                    <a:cs typeface="Times New Roman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ker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 ker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i="1" ker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40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>
                    <a:solidFill>
                      <a:srgbClr val="B808BC"/>
                    </a:solidFill>
                    <a:cs typeface="Times New Roman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   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𝑖𝑓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&gt;1</m:t>
                    </m:r>
                  </m:oMath>
                </a14:m>
                <a:endParaRPr lang="en-IN" sz="2400" b="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IN" sz="2400" b="0" kern="0" dirty="0">
                    <a:solidFill>
                      <a:srgbClr val="B808BC"/>
                    </a:solidFill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sSub>
                      <m:sSub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kern="0" smtClean="0">
                                <a:solidFill>
                                  <a:srgbClr val="B808BC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     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𝐴𝑠𝑠𝑢𝑚𝑖𝑛𝑔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400" b="0" i="1" kern="0" smtClean="0">
                        <a:solidFill>
                          <a:srgbClr val="B808BC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kern="0" smtClean="0">
                            <a:solidFill>
                              <a:srgbClr val="B808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kern="0" dirty="0">
                  <a:solidFill>
                    <a:srgbClr val="B808BC"/>
                  </a:solidFill>
                  <a:cs typeface="Times New Roman" pitchFamily="18" charset="0"/>
                </a:endParaRPr>
              </a:p>
              <a:p>
                <a:pPr marL="0" lvl="0" indent="0" algn="just">
                  <a:buClr>
                    <a:srgbClr val="C00000"/>
                  </a:buClr>
                  <a:buNone/>
                </a:pPr>
                <a:endParaRPr lang="en-IN" sz="2400" kern="0" dirty="0">
                  <a:solidFill>
                    <a:srgbClr val="B808B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309" y="980727"/>
                <a:ext cx="8622704" cy="4968553"/>
              </a:xfrm>
              <a:prstGeom prst="rect">
                <a:avLst/>
              </a:prstGeom>
              <a:blipFill rotWithShape="1">
                <a:blip r:embed="rId3"/>
                <a:stretch>
                  <a:fillRect l="-1061" t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2577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96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vs. Merge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6126" y="1052736"/>
            <a:ext cx="862417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Quick sort 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 division, easy combination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in the divide step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the divide-and-conquer framework</a:t>
            </a: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hence combine step does nothing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r>
              <a:rPr lang="en-US" sz="3600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easy division, hard combination</a:t>
            </a:r>
          </a:p>
          <a:p>
            <a:pPr lvl="2" algn="just">
              <a:lnSpc>
                <a:spcPct val="90000"/>
              </a:lnSpc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merge in the combine step</a:t>
            </a:r>
          </a:p>
          <a:p>
            <a:pPr lvl="2" algn="just">
              <a:lnSpc>
                <a:spcPct val="90000"/>
              </a:lnSpc>
            </a:pPr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divide step in this framework does one simple calculation only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2777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97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vs. Merge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6126" y="1052736"/>
            <a:ext cx="862417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the algorithms divide the problem into two sub problems.</a:t>
            </a:r>
          </a:p>
          <a:p>
            <a:pPr algn="just"/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Merge sort: </a:t>
            </a:r>
          </a:p>
          <a:p>
            <a:pPr lvl="3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sub problems are of almost equal size always. </a:t>
            </a:r>
          </a:p>
          <a:p>
            <a:pPr lvl="3" algn="just"/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Quick sort: </a:t>
            </a:r>
          </a:p>
          <a:p>
            <a:pPr lvl="3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equal sub division is not guaranteed. </a:t>
            </a:r>
          </a:p>
          <a:p>
            <a:pPr lvl="3" algn="just"/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difference between the two sorting methods appears as the deciding factor of their run time performances.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53880" y="2636912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61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12010</TotalTime>
  <Words>6287</Words>
  <Application>Microsoft Office PowerPoint</Application>
  <PresentationFormat>On-screen Show (4:3)</PresentationFormat>
  <Paragraphs>1585</Paragraphs>
  <Slides>97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9" baseType="lpstr">
      <vt:lpstr>Arial</vt:lpstr>
      <vt:lpstr>Calibri</vt:lpstr>
      <vt:lpstr>Calibri Light</vt:lpstr>
      <vt:lpstr>Cambria</vt:lpstr>
      <vt:lpstr>Cambria Math</vt:lpstr>
      <vt:lpstr>Courier</vt:lpstr>
      <vt:lpstr>Courier New</vt:lpstr>
      <vt:lpstr>Georgia</vt:lpstr>
      <vt:lpstr>Tahoma</vt:lpstr>
      <vt:lpstr>Times New Roman</vt:lpstr>
      <vt:lpstr>Wingdings</vt:lpstr>
      <vt:lpstr>Office Theme</vt:lpstr>
      <vt:lpstr>Sorting Algorithms</vt:lpstr>
      <vt:lpstr>Sorting – The Task</vt:lpstr>
      <vt:lpstr>Sorting – Example</vt:lpstr>
      <vt:lpstr>Sorting Problem</vt:lpstr>
      <vt:lpstr>Issues in Sorting</vt:lpstr>
      <vt:lpstr>Sorting Algorithms</vt:lpstr>
      <vt:lpstr>Sorting by Comparison</vt:lpstr>
      <vt:lpstr>Sorting by Comparison</vt:lpstr>
      <vt:lpstr>Sorting by Comparison</vt:lpstr>
      <vt:lpstr>Sorting by Distribution</vt:lpstr>
      <vt:lpstr>Insertion Sort</vt:lpstr>
      <vt:lpstr>Insertion Sort</vt:lpstr>
      <vt:lpstr>Insertion Sort</vt:lpstr>
      <vt:lpstr>Insertion Sort</vt:lpstr>
      <vt:lpstr>Insertion Sort - Example</vt:lpstr>
      <vt:lpstr>Insertion Sort: Complexity Analysis</vt:lpstr>
      <vt:lpstr>Insertion Sort: Complexity analysis</vt:lpstr>
      <vt:lpstr>Insertion Sort: Complexity analysis</vt:lpstr>
      <vt:lpstr>Insertion Sort: Complexity analysis</vt:lpstr>
      <vt:lpstr>Insertion Sort: Complexity analysis</vt:lpstr>
      <vt:lpstr>Insertion Sort: Summary of Complexity Analysis</vt:lpstr>
      <vt:lpstr>Selection Sort</vt:lpstr>
      <vt:lpstr>Selection Sort</vt:lpstr>
      <vt:lpstr>Selection Sort</vt:lpstr>
      <vt:lpstr>Selection Sort</vt:lpstr>
      <vt:lpstr>Selection Sort - Example</vt:lpstr>
      <vt:lpstr>Selection Sort: Complexity Analysis</vt:lpstr>
      <vt:lpstr>Selection Sort: Complexity Analysis</vt:lpstr>
      <vt:lpstr>Selection Sort: Complexity Analysis</vt:lpstr>
      <vt:lpstr>Selection Sort: Summary of Complexity analysis</vt:lpstr>
      <vt:lpstr>Bubble Sort</vt:lpstr>
      <vt:lpstr>Bubble Sort</vt:lpstr>
      <vt:lpstr>Bubble Sort</vt:lpstr>
      <vt:lpstr>Bubble Sort - Example</vt:lpstr>
      <vt:lpstr>Bubble Sort - Example</vt:lpstr>
      <vt:lpstr>Bubble Sort</vt:lpstr>
      <vt:lpstr>Bubble Sort</vt:lpstr>
      <vt:lpstr>Bubble Sort: Complexity analysis</vt:lpstr>
      <vt:lpstr>Bubble Sort: Complexity analysis</vt:lpstr>
      <vt:lpstr>Bubble Sort: Complexity analysis</vt:lpstr>
      <vt:lpstr>Bubble Sort: Complexity analysis</vt:lpstr>
      <vt:lpstr>Bubble Sort: Summary of Complexity analysis</vt:lpstr>
      <vt:lpstr>Bubble Sort</vt:lpstr>
      <vt:lpstr>Bubble Sort</vt:lpstr>
      <vt:lpstr>What is Divide and Conquer?</vt:lpstr>
      <vt:lpstr>Efficient Sorting algorithms</vt:lpstr>
      <vt:lpstr>Quick Sort</vt:lpstr>
      <vt:lpstr>Quick Sort – How it Works?</vt:lpstr>
      <vt:lpstr>Quick Sort Partitioning</vt:lpstr>
      <vt:lpstr>Quick Sort</vt:lpstr>
      <vt:lpstr>Quick Sort</vt:lpstr>
      <vt:lpstr>Example</vt:lpstr>
      <vt:lpstr>Pick Pivot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Complexity analysis</vt:lpstr>
      <vt:lpstr>Quick Sort: Summary of Complexity analysis</vt:lpstr>
      <vt:lpstr>Merge Sort</vt:lpstr>
      <vt:lpstr>Merge Sort – How it Works?</vt:lpstr>
      <vt:lpstr>Merging two Sorted arrays</vt:lpstr>
      <vt:lpstr>Merge Sort – Example</vt:lpstr>
      <vt:lpstr>Merge Sort Program </vt:lpstr>
      <vt:lpstr>Merge Sort Program</vt:lpstr>
      <vt:lpstr>Merge Sort Program </vt:lpstr>
      <vt:lpstr>Merge Sort – Splitting Trace</vt:lpstr>
      <vt:lpstr>Merge Sort: Complexity analysis</vt:lpstr>
      <vt:lpstr>Quick Sort vs. Merge Sort</vt:lpstr>
      <vt:lpstr>Quick Sort vs. Merge Sort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Vikas Kumar</cp:lastModifiedBy>
  <cp:revision>509</cp:revision>
  <dcterms:created xsi:type="dcterms:W3CDTF">2016-12-06T07:31:32Z</dcterms:created>
  <dcterms:modified xsi:type="dcterms:W3CDTF">2024-02-19T07:26:47Z</dcterms:modified>
</cp:coreProperties>
</file>