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theme/theme6.xml" ContentType="application/vnd.openxmlformats-officedocument.theme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2" r:id="rId2"/>
    <p:sldMasterId id="2147483676" r:id="rId3"/>
    <p:sldMasterId id="2147483702" r:id="rId4"/>
    <p:sldMasterId id="2147483714" r:id="rId5"/>
    <p:sldMasterId id="2147483726" r:id="rId6"/>
    <p:sldMasterId id="2147483738" r:id="rId7"/>
  </p:sldMasterIdLst>
  <p:notesMasterIdLst>
    <p:notesMasterId r:id="rId119"/>
  </p:notesMasterIdLst>
  <p:handoutMasterIdLst>
    <p:handoutMasterId r:id="rId120"/>
  </p:handoutMasterIdLst>
  <p:sldIdLst>
    <p:sldId id="256" r:id="rId8"/>
    <p:sldId id="310" r:id="rId9"/>
    <p:sldId id="311" r:id="rId10"/>
    <p:sldId id="259" r:id="rId11"/>
    <p:sldId id="294" r:id="rId12"/>
    <p:sldId id="321" r:id="rId13"/>
    <p:sldId id="279" r:id="rId14"/>
    <p:sldId id="280" r:id="rId15"/>
    <p:sldId id="282" r:id="rId16"/>
    <p:sldId id="283" r:id="rId17"/>
    <p:sldId id="281" r:id="rId18"/>
    <p:sldId id="304" r:id="rId19"/>
    <p:sldId id="306" r:id="rId20"/>
    <p:sldId id="312" r:id="rId21"/>
    <p:sldId id="305" r:id="rId22"/>
    <p:sldId id="307" r:id="rId23"/>
    <p:sldId id="308" r:id="rId24"/>
    <p:sldId id="309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2" r:id="rId34"/>
    <p:sldId id="323" r:id="rId35"/>
    <p:sldId id="329" r:id="rId36"/>
    <p:sldId id="324" r:id="rId37"/>
    <p:sldId id="260" r:id="rId38"/>
    <p:sldId id="330" r:id="rId39"/>
    <p:sldId id="263" r:id="rId40"/>
    <p:sldId id="286" r:id="rId41"/>
    <p:sldId id="287" r:id="rId42"/>
    <p:sldId id="264" r:id="rId43"/>
    <p:sldId id="265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727" r:id="rId53"/>
    <p:sldId id="729" r:id="rId54"/>
    <p:sldId id="731" r:id="rId55"/>
    <p:sldId id="389" r:id="rId56"/>
    <p:sldId id="416" r:id="rId57"/>
    <p:sldId id="417" r:id="rId58"/>
    <p:sldId id="408" r:id="rId59"/>
    <p:sldId id="418" r:id="rId60"/>
    <p:sldId id="419" r:id="rId61"/>
    <p:sldId id="352" r:id="rId62"/>
    <p:sldId id="423" r:id="rId63"/>
    <p:sldId id="420" r:id="rId64"/>
    <p:sldId id="424" r:id="rId65"/>
    <p:sldId id="425" r:id="rId66"/>
    <p:sldId id="421" r:id="rId67"/>
    <p:sldId id="426" r:id="rId68"/>
    <p:sldId id="732" r:id="rId69"/>
    <p:sldId id="733" r:id="rId70"/>
    <p:sldId id="734" r:id="rId71"/>
    <p:sldId id="735" r:id="rId72"/>
    <p:sldId id="736" r:id="rId73"/>
    <p:sldId id="737" r:id="rId74"/>
    <p:sldId id="738" r:id="rId75"/>
    <p:sldId id="739" r:id="rId76"/>
    <p:sldId id="740" r:id="rId77"/>
    <p:sldId id="393" r:id="rId78"/>
    <p:sldId id="394" r:id="rId79"/>
    <p:sldId id="410" r:id="rId80"/>
    <p:sldId id="429" r:id="rId81"/>
    <p:sldId id="443" r:id="rId82"/>
    <p:sldId id="742" r:id="rId83"/>
    <p:sldId id="741" r:id="rId84"/>
    <p:sldId id="743" r:id="rId85"/>
    <p:sldId id="744" r:id="rId86"/>
    <p:sldId id="745" r:id="rId87"/>
    <p:sldId id="746" r:id="rId88"/>
    <p:sldId id="262" r:id="rId89"/>
    <p:sldId id="269" r:id="rId90"/>
    <p:sldId id="747" r:id="rId91"/>
    <p:sldId id="268" r:id="rId92"/>
    <p:sldId id="436" r:id="rId93"/>
    <p:sldId id="430" r:id="rId94"/>
    <p:sldId id="432" r:id="rId95"/>
    <p:sldId id="433" r:id="rId96"/>
    <p:sldId id="434" r:id="rId97"/>
    <p:sldId id="435" r:id="rId98"/>
    <p:sldId id="274" r:id="rId99"/>
    <p:sldId id="438" r:id="rId100"/>
    <p:sldId id="514" r:id="rId101"/>
    <p:sldId id="510" r:id="rId102"/>
    <p:sldId id="515" r:id="rId103"/>
    <p:sldId id="518" r:id="rId104"/>
    <p:sldId id="519" r:id="rId105"/>
    <p:sldId id="520" r:id="rId106"/>
    <p:sldId id="521" r:id="rId107"/>
    <p:sldId id="748" r:id="rId108"/>
    <p:sldId id="749" r:id="rId109"/>
    <p:sldId id="750" r:id="rId110"/>
    <p:sldId id="751" r:id="rId111"/>
    <p:sldId id="290" r:id="rId112"/>
    <p:sldId id="291" r:id="rId113"/>
    <p:sldId id="325" r:id="rId114"/>
    <p:sldId id="292" r:id="rId115"/>
    <p:sldId id="293" r:id="rId116"/>
    <p:sldId id="753" r:id="rId117"/>
    <p:sldId id="295" r:id="rId1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1719" autoAdjust="0"/>
  </p:normalViewPr>
  <p:slideViewPr>
    <p:cSldViewPr snapToGrid="0" snapToObjects="1">
      <p:cViewPr varScale="1">
        <p:scale>
          <a:sx n="90" d="100"/>
          <a:sy n="90" d="100"/>
        </p:scale>
        <p:origin x="283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17" Type="http://schemas.openxmlformats.org/officeDocument/2006/relationships/slide" Target="slides/slide110.xml"/><Relationship Id="rId21" Type="http://schemas.openxmlformats.org/officeDocument/2006/relationships/slide" Target="slides/slide14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63" Type="http://schemas.openxmlformats.org/officeDocument/2006/relationships/slide" Target="slides/slide56.xml"/><Relationship Id="rId68" Type="http://schemas.openxmlformats.org/officeDocument/2006/relationships/slide" Target="slides/slide61.xml"/><Relationship Id="rId84" Type="http://schemas.openxmlformats.org/officeDocument/2006/relationships/slide" Target="slides/slide77.xml"/><Relationship Id="rId89" Type="http://schemas.openxmlformats.org/officeDocument/2006/relationships/slide" Target="slides/slide82.xml"/><Relationship Id="rId112" Type="http://schemas.openxmlformats.org/officeDocument/2006/relationships/slide" Target="slides/slide105.xml"/><Relationship Id="rId16" Type="http://schemas.openxmlformats.org/officeDocument/2006/relationships/slide" Target="slides/slide9.xml"/><Relationship Id="rId107" Type="http://schemas.openxmlformats.org/officeDocument/2006/relationships/slide" Target="slides/slide100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53" Type="http://schemas.openxmlformats.org/officeDocument/2006/relationships/slide" Target="slides/slide46.xml"/><Relationship Id="rId58" Type="http://schemas.openxmlformats.org/officeDocument/2006/relationships/slide" Target="slides/slide51.xml"/><Relationship Id="rId74" Type="http://schemas.openxmlformats.org/officeDocument/2006/relationships/slide" Target="slides/slide67.xml"/><Relationship Id="rId79" Type="http://schemas.openxmlformats.org/officeDocument/2006/relationships/slide" Target="slides/slide72.xml"/><Relationship Id="rId102" Type="http://schemas.openxmlformats.org/officeDocument/2006/relationships/slide" Target="slides/slide95.xml"/><Relationship Id="rId12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3.xml"/><Relationship Id="rId95" Type="http://schemas.openxmlformats.org/officeDocument/2006/relationships/slide" Target="slides/slide88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64" Type="http://schemas.openxmlformats.org/officeDocument/2006/relationships/slide" Target="slides/slide57.xml"/><Relationship Id="rId69" Type="http://schemas.openxmlformats.org/officeDocument/2006/relationships/slide" Target="slides/slide62.xml"/><Relationship Id="rId113" Type="http://schemas.openxmlformats.org/officeDocument/2006/relationships/slide" Target="slides/slide106.xml"/><Relationship Id="rId118" Type="http://schemas.openxmlformats.org/officeDocument/2006/relationships/slide" Target="slides/slide111.xml"/><Relationship Id="rId80" Type="http://schemas.openxmlformats.org/officeDocument/2006/relationships/slide" Target="slides/slide73.xml"/><Relationship Id="rId85" Type="http://schemas.openxmlformats.org/officeDocument/2006/relationships/slide" Target="slides/slide78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59" Type="http://schemas.openxmlformats.org/officeDocument/2006/relationships/slide" Target="slides/slide52.xml"/><Relationship Id="rId103" Type="http://schemas.openxmlformats.org/officeDocument/2006/relationships/slide" Target="slides/slide96.xml"/><Relationship Id="rId108" Type="http://schemas.openxmlformats.org/officeDocument/2006/relationships/slide" Target="slides/slide101.xml"/><Relationship Id="rId124" Type="http://schemas.openxmlformats.org/officeDocument/2006/relationships/tableStyles" Target="tableStyles.xml"/><Relationship Id="rId54" Type="http://schemas.openxmlformats.org/officeDocument/2006/relationships/slide" Target="slides/slide47.xml"/><Relationship Id="rId70" Type="http://schemas.openxmlformats.org/officeDocument/2006/relationships/slide" Target="slides/slide63.xml"/><Relationship Id="rId75" Type="http://schemas.openxmlformats.org/officeDocument/2006/relationships/slide" Target="slides/slide68.xml"/><Relationship Id="rId91" Type="http://schemas.openxmlformats.org/officeDocument/2006/relationships/slide" Target="slides/slide84.xml"/><Relationship Id="rId96" Type="http://schemas.openxmlformats.org/officeDocument/2006/relationships/slide" Target="slides/slide8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49" Type="http://schemas.openxmlformats.org/officeDocument/2006/relationships/slide" Target="slides/slide42.xml"/><Relationship Id="rId114" Type="http://schemas.openxmlformats.org/officeDocument/2006/relationships/slide" Target="slides/slide107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37.xml"/><Relationship Id="rId60" Type="http://schemas.openxmlformats.org/officeDocument/2006/relationships/slide" Target="slides/slide53.xml"/><Relationship Id="rId65" Type="http://schemas.openxmlformats.org/officeDocument/2006/relationships/slide" Target="slides/slide58.xml"/><Relationship Id="rId81" Type="http://schemas.openxmlformats.org/officeDocument/2006/relationships/slide" Target="slides/slide74.xml"/><Relationship Id="rId86" Type="http://schemas.openxmlformats.org/officeDocument/2006/relationships/slide" Target="slides/slide79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slide" Target="slides/slide32.xml"/><Relationship Id="rId109" Type="http://schemas.openxmlformats.org/officeDocument/2006/relationships/slide" Target="slides/slide102.xml"/><Relationship Id="rId34" Type="http://schemas.openxmlformats.org/officeDocument/2006/relationships/slide" Target="slides/slide27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76" Type="http://schemas.openxmlformats.org/officeDocument/2006/relationships/slide" Target="slides/slide69.xml"/><Relationship Id="rId97" Type="http://schemas.openxmlformats.org/officeDocument/2006/relationships/slide" Target="slides/slide90.xml"/><Relationship Id="rId104" Type="http://schemas.openxmlformats.org/officeDocument/2006/relationships/slide" Target="slides/slide97.xml"/><Relationship Id="rId120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4.xml"/><Relationship Id="rId92" Type="http://schemas.openxmlformats.org/officeDocument/2006/relationships/slide" Target="slides/slide85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24" Type="http://schemas.openxmlformats.org/officeDocument/2006/relationships/slide" Target="slides/slide17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66" Type="http://schemas.openxmlformats.org/officeDocument/2006/relationships/slide" Target="slides/slide59.xml"/><Relationship Id="rId87" Type="http://schemas.openxmlformats.org/officeDocument/2006/relationships/slide" Target="slides/slide80.xml"/><Relationship Id="rId110" Type="http://schemas.openxmlformats.org/officeDocument/2006/relationships/slide" Target="slides/slide103.xml"/><Relationship Id="rId115" Type="http://schemas.openxmlformats.org/officeDocument/2006/relationships/slide" Target="slides/slide108.xml"/><Relationship Id="rId61" Type="http://schemas.openxmlformats.org/officeDocument/2006/relationships/slide" Target="slides/slide54.xml"/><Relationship Id="rId82" Type="http://schemas.openxmlformats.org/officeDocument/2006/relationships/slide" Target="slides/slide75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56" Type="http://schemas.openxmlformats.org/officeDocument/2006/relationships/slide" Target="slides/slide49.xml"/><Relationship Id="rId77" Type="http://schemas.openxmlformats.org/officeDocument/2006/relationships/slide" Target="slides/slide70.xml"/><Relationship Id="rId100" Type="http://schemas.openxmlformats.org/officeDocument/2006/relationships/slide" Target="slides/slide93.xml"/><Relationship Id="rId105" Type="http://schemas.openxmlformats.org/officeDocument/2006/relationships/slide" Target="slides/slide98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72" Type="http://schemas.openxmlformats.org/officeDocument/2006/relationships/slide" Target="slides/slide65.xml"/><Relationship Id="rId93" Type="http://schemas.openxmlformats.org/officeDocument/2006/relationships/slide" Target="slides/slide86.xml"/><Relationship Id="rId98" Type="http://schemas.openxmlformats.org/officeDocument/2006/relationships/slide" Target="slides/slide91.xml"/><Relationship Id="rId12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18.xml"/><Relationship Id="rId46" Type="http://schemas.openxmlformats.org/officeDocument/2006/relationships/slide" Target="slides/slide39.xml"/><Relationship Id="rId67" Type="http://schemas.openxmlformats.org/officeDocument/2006/relationships/slide" Target="slides/slide60.xml"/><Relationship Id="rId116" Type="http://schemas.openxmlformats.org/officeDocument/2006/relationships/slide" Target="slides/slide109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62" Type="http://schemas.openxmlformats.org/officeDocument/2006/relationships/slide" Target="slides/slide55.xml"/><Relationship Id="rId83" Type="http://schemas.openxmlformats.org/officeDocument/2006/relationships/slide" Target="slides/slide76.xml"/><Relationship Id="rId88" Type="http://schemas.openxmlformats.org/officeDocument/2006/relationships/slide" Target="slides/slide81.xml"/><Relationship Id="rId111" Type="http://schemas.openxmlformats.org/officeDocument/2006/relationships/slide" Target="slides/slide104.xml"/><Relationship Id="rId15" Type="http://schemas.openxmlformats.org/officeDocument/2006/relationships/slide" Target="slides/slide8.xml"/><Relationship Id="rId36" Type="http://schemas.openxmlformats.org/officeDocument/2006/relationships/slide" Target="slides/slide29.xml"/><Relationship Id="rId57" Type="http://schemas.openxmlformats.org/officeDocument/2006/relationships/slide" Target="slides/slide50.xml"/><Relationship Id="rId106" Type="http://schemas.openxmlformats.org/officeDocument/2006/relationships/slide" Target="slides/slide99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52" Type="http://schemas.openxmlformats.org/officeDocument/2006/relationships/slide" Target="slides/slide45.xml"/><Relationship Id="rId73" Type="http://schemas.openxmlformats.org/officeDocument/2006/relationships/slide" Target="slides/slide66.xml"/><Relationship Id="rId78" Type="http://schemas.openxmlformats.org/officeDocument/2006/relationships/slide" Target="slides/slide71.xml"/><Relationship Id="rId94" Type="http://schemas.openxmlformats.org/officeDocument/2006/relationships/slide" Target="slides/slide87.xml"/><Relationship Id="rId99" Type="http://schemas.openxmlformats.org/officeDocument/2006/relationships/slide" Target="slides/slide92.xml"/><Relationship Id="rId101" Type="http://schemas.openxmlformats.org/officeDocument/2006/relationships/slide" Target="slides/slide94.xml"/><Relationship Id="rId1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8CCA22F-8848-7EFC-DBA5-5B0CFC9D58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9DD18-CF8E-140B-6EFF-9A45397D17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5A3F-69A0-4965-A4C1-E9C003B91390}" type="datetimeFigureOut">
              <a:rPr lang="en-IN" smtClean="0"/>
              <a:t>29-04-2024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8789B-D5C9-F850-3AE1-364AF887403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1163D6-B215-A9C8-887A-45EF72D20D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A6D5C3-50C4-49A2-B770-1A1D9B0352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61833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5ECF5-BFC4-1C48-9836-1B5DF3F45A0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990AB-98FE-BB49-B470-623AF9909F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257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>
            <a:extLst>
              <a:ext uri="{FF2B5EF4-FFF2-40B4-BE49-F238E27FC236}">
                <a16:creationId xmlns:a16="http://schemas.microsoft.com/office/drawing/2014/main" id="{C995C4DF-982F-810C-C740-BA31E18BDEF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7600" y="2520950"/>
            <a:ext cx="0" cy="0"/>
          </a:xfrm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DB2D00B-05C6-DD05-60AF-312F2D1BE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10612438" cy="277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note the extensive repetition of sub problems.  We solve e and g several times.  Even worse, we solve b twice.  DP trades memory for time by saving intermediate results.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713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4209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6F3162FB-C42B-8BA6-6147-4BDCD4AAF3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872290C1-D7AE-0684-DC8C-EDE6A18D0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3C901BD-BF3B-970E-D4EE-4F55BEF22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222E3992-94ED-9283-BE2C-787A8534D3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647F4DE-F699-542A-33F3-65266689D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E5AEBF37-8B54-2EB8-8932-E23A1D9B40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Ultimately the bottom-up approach builds the solution linearly checking if each job (considered in the order of increasing finishing times) is in the solution set or not and building an optimal solution.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-------------------------------------------------------------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p() = predecessor function?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INTUITION: If job j is in the final schedule, the largest prefix of jobs will contain at most job p(j).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Finish time of p(j) &lt; Start time of j AND p(j) is the largest such value.</a:t>
            </a:r>
          </a:p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5D33912-81A6-5453-6FF0-80C66F175D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B5343519-C2B0-02D1-23AF-6984261132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Follows from the definition of p(j) 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Optimal subset of prefix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820E3BB5-DBFB-BEC2-1805-412663246BA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C43D9D8A-B24C-176D-AB1F-2B0C28EA96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p(j) = max-k   f_k &lt;= s_j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Consider jobs in the order of their start times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Can perform binary search of s_j on sorted finish times array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Computing p’s requires o(n lg n) = n binary searches 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          of finish time using start-finish time array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-------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Recursive definition –&gt;  top-down approach</a:t>
            </a:r>
          </a:p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897C342-FB29-7538-E1A0-4392F23093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26627" name="Rectangle 6">
            <a:extLst>
              <a:ext uri="{FF2B5EF4-FFF2-40B4-BE49-F238E27FC236}">
                <a16:creationId xmlns:a16="http://schemas.microsoft.com/office/drawing/2014/main" id="{BEFE5950-3204-AA7D-15A6-216D75F8C3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id="{1A985468-7BF6-E140-9F0F-8E456F1E6B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4D3022-2769-46D5-8C5B-165A47993628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29" name="Rectangle 2">
            <a:extLst>
              <a:ext uri="{FF2B5EF4-FFF2-40B4-BE49-F238E27FC236}">
                <a16:creationId xmlns:a16="http://schemas.microsoft.com/office/drawing/2014/main" id="{05D0D99A-D824-68C0-10A2-5A192BBFC3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30" name="Rectangle 3">
            <a:extLst>
              <a:ext uri="{FF2B5EF4-FFF2-40B4-BE49-F238E27FC236}">
                <a16:creationId xmlns:a16="http://schemas.microsoft.com/office/drawing/2014/main" id="{8DF117FC-1174-9516-63FC-978B4FBD8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>
            <a:extLst>
              <a:ext uri="{FF2B5EF4-FFF2-40B4-BE49-F238E27FC236}">
                <a16:creationId xmlns:a16="http://schemas.microsoft.com/office/drawing/2014/main" id="{9CE25032-0CD6-024A-6918-E58F82B88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7600" y="2520950"/>
            <a:ext cx="0" cy="0"/>
          </a:xfrm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A679810D-692F-6A93-A0D2-C47AB1399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7566025" cy="277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this is the bottom up approach to DP.  It works well with the tables we’ll be drawing later.  We solve sub problems first. 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F888F1E-2EAB-3E8C-287C-B96D9D78B1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27651" name="Rectangle 6">
            <a:extLst>
              <a:ext uri="{FF2B5EF4-FFF2-40B4-BE49-F238E27FC236}">
                <a16:creationId xmlns:a16="http://schemas.microsoft.com/office/drawing/2014/main" id="{FCAA1C91-E15E-D9A1-5176-42049CB9AC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27652" name="Rectangle 7">
            <a:extLst>
              <a:ext uri="{FF2B5EF4-FFF2-40B4-BE49-F238E27FC236}">
                <a16:creationId xmlns:a16="http://schemas.microsoft.com/office/drawing/2014/main" id="{1A61F478-7681-B175-0CB5-02DC25908D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29116C-A19A-499B-85E8-E5080F743603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7653" name="Rectangle 2">
            <a:extLst>
              <a:ext uri="{FF2B5EF4-FFF2-40B4-BE49-F238E27FC236}">
                <a16:creationId xmlns:a16="http://schemas.microsoft.com/office/drawing/2014/main" id="{A4DE4FB1-F69C-2EF6-7CDF-3EC4934D00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27654" name="Rectangle 3">
            <a:extLst>
              <a:ext uri="{FF2B5EF4-FFF2-40B4-BE49-F238E27FC236}">
                <a16:creationId xmlns:a16="http://schemas.microsoft.com/office/drawing/2014/main" id="{B3B60939-DECB-5D21-A209-CDD56EA8C7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844E7C6-1F8F-6EDF-2828-5B15EB6780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28675" name="Rectangle 6">
            <a:extLst>
              <a:ext uri="{FF2B5EF4-FFF2-40B4-BE49-F238E27FC236}">
                <a16:creationId xmlns:a16="http://schemas.microsoft.com/office/drawing/2014/main" id="{570D0814-0B9D-72CC-C724-204F6541DD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28676" name="Rectangle 7">
            <a:extLst>
              <a:ext uri="{FF2B5EF4-FFF2-40B4-BE49-F238E27FC236}">
                <a16:creationId xmlns:a16="http://schemas.microsoft.com/office/drawing/2014/main" id="{15136114-8BC0-7F34-7399-86483DD9FE3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514547-F208-49EF-B6CE-3B8C5DCFA840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8677" name="Rectangle 2">
            <a:extLst>
              <a:ext uri="{FF2B5EF4-FFF2-40B4-BE49-F238E27FC236}">
                <a16:creationId xmlns:a16="http://schemas.microsoft.com/office/drawing/2014/main" id="{26AF1282-32E9-0F32-B532-44FED6126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8" name="Rectangle 3">
            <a:extLst>
              <a:ext uri="{FF2B5EF4-FFF2-40B4-BE49-F238E27FC236}">
                <a16:creationId xmlns:a16="http://schemas.microsoft.com/office/drawing/2014/main" id="{08EE3E1E-3490-B8ED-2A0F-2F799251D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8EC1C71-7BE3-0D09-A0C3-6199296859E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29699" name="Rectangle 6">
            <a:extLst>
              <a:ext uri="{FF2B5EF4-FFF2-40B4-BE49-F238E27FC236}">
                <a16:creationId xmlns:a16="http://schemas.microsoft.com/office/drawing/2014/main" id="{19370FBB-C9D0-A681-B0DF-D7718001C7C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29700" name="Rectangle 7">
            <a:extLst>
              <a:ext uri="{FF2B5EF4-FFF2-40B4-BE49-F238E27FC236}">
                <a16:creationId xmlns:a16="http://schemas.microsoft.com/office/drawing/2014/main" id="{7322FF66-093E-5C6D-D362-9B21B1284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37ACDB0-0484-4CA4-8429-C27774403D3C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9701" name="Rectangle 2">
            <a:extLst>
              <a:ext uri="{FF2B5EF4-FFF2-40B4-BE49-F238E27FC236}">
                <a16:creationId xmlns:a16="http://schemas.microsoft.com/office/drawing/2014/main" id="{75F120AF-3327-C801-6278-E8A475F97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2" name="Rectangle 3">
            <a:extLst>
              <a:ext uri="{FF2B5EF4-FFF2-40B4-BE49-F238E27FC236}">
                <a16:creationId xmlns:a16="http://schemas.microsoft.com/office/drawing/2014/main" id="{62B479E0-3F9F-A4F2-91A1-2728A686A1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27C27A6A-74A3-3E74-86A4-431A519326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30723" name="Rectangle 6">
            <a:extLst>
              <a:ext uri="{FF2B5EF4-FFF2-40B4-BE49-F238E27FC236}">
                <a16:creationId xmlns:a16="http://schemas.microsoft.com/office/drawing/2014/main" id="{0643C521-13BD-E7AE-CC18-8953A796D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30724" name="Rectangle 7">
            <a:extLst>
              <a:ext uri="{FF2B5EF4-FFF2-40B4-BE49-F238E27FC236}">
                <a16:creationId xmlns:a16="http://schemas.microsoft.com/office/drawing/2014/main" id="{B1CF1343-FFC6-B23E-D407-ECD9A821B3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818D87-CB9D-4919-8F3D-7CC854535053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25" name="Rectangle 2">
            <a:extLst>
              <a:ext uri="{FF2B5EF4-FFF2-40B4-BE49-F238E27FC236}">
                <a16:creationId xmlns:a16="http://schemas.microsoft.com/office/drawing/2014/main" id="{27A29CA6-A428-8D6A-A15B-F1DF9C2077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6" name="Rectangle 3">
            <a:extLst>
              <a:ext uri="{FF2B5EF4-FFF2-40B4-BE49-F238E27FC236}">
                <a16:creationId xmlns:a16="http://schemas.microsoft.com/office/drawing/2014/main" id="{E31A0BFC-78A5-2C0F-F0C6-6964407C5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BCAF1F98-5856-E0AC-6920-4601233824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31747" name="Rectangle 6">
            <a:extLst>
              <a:ext uri="{FF2B5EF4-FFF2-40B4-BE49-F238E27FC236}">
                <a16:creationId xmlns:a16="http://schemas.microsoft.com/office/drawing/2014/main" id="{68AD2620-60CD-AAB2-9478-A6CAE47831F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31748" name="Rectangle 7">
            <a:extLst>
              <a:ext uri="{FF2B5EF4-FFF2-40B4-BE49-F238E27FC236}">
                <a16:creationId xmlns:a16="http://schemas.microsoft.com/office/drawing/2014/main" id="{AE775F7A-6150-BCC7-1A7B-7C12096955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490D71-00A5-41C0-8132-E2A8183C9D3D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49" name="Rectangle 2">
            <a:extLst>
              <a:ext uri="{FF2B5EF4-FFF2-40B4-BE49-F238E27FC236}">
                <a16:creationId xmlns:a16="http://schemas.microsoft.com/office/drawing/2014/main" id="{28AE27A2-A6F0-8829-D850-9B7F57C1D2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50" name="Rectangle 3">
            <a:extLst>
              <a:ext uri="{FF2B5EF4-FFF2-40B4-BE49-F238E27FC236}">
                <a16:creationId xmlns:a16="http://schemas.microsoft.com/office/drawing/2014/main" id="{7ADA21D0-8C31-5A61-A30E-E51C322CFB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11D1A9BE-B1D1-2889-4E58-FC3CA554E1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32771" name="Rectangle 6">
            <a:extLst>
              <a:ext uri="{FF2B5EF4-FFF2-40B4-BE49-F238E27FC236}">
                <a16:creationId xmlns:a16="http://schemas.microsoft.com/office/drawing/2014/main" id="{41572EAA-09AC-393E-C13C-8C448AAA02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32772" name="Rectangle 7">
            <a:extLst>
              <a:ext uri="{FF2B5EF4-FFF2-40B4-BE49-F238E27FC236}">
                <a16:creationId xmlns:a16="http://schemas.microsoft.com/office/drawing/2014/main" id="{8050A53A-F8DB-4C0C-FAC0-6C2AA81F0D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84849DA-0E0F-47A1-9219-658868A25A2D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773" name="Rectangle 2">
            <a:extLst>
              <a:ext uri="{FF2B5EF4-FFF2-40B4-BE49-F238E27FC236}">
                <a16:creationId xmlns:a16="http://schemas.microsoft.com/office/drawing/2014/main" id="{36332F91-10D0-5DD3-7D1C-244CE9B6CF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32774" name="Rectangle 3">
            <a:extLst>
              <a:ext uri="{FF2B5EF4-FFF2-40B4-BE49-F238E27FC236}">
                <a16:creationId xmlns:a16="http://schemas.microsoft.com/office/drawing/2014/main" id="{719426C6-8379-6F85-CE4D-2ED28D1C3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FA725EE-D16F-87F5-8350-2992DEDFB9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33795" name="Rectangle 6">
            <a:extLst>
              <a:ext uri="{FF2B5EF4-FFF2-40B4-BE49-F238E27FC236}">
                <a16:creationId xmlns:a16="http://schemas.microsoft.com/office/drawing/2014/main" id="{BC9CBC37-D372-48D1-7F0E-740B5DD3DD5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33796" name="Rectangle 7">
            <a:extLst>
              <a:ext uri="{FF2B5EF4-FFF2-40B4-BE49-F238E27FC236}">
                <a16:creationId xmlns:a16="http://schemas.microsoft.com/office/drawing/2014/main" id="{CEA14D0E-CA35-CFF8-F9A5-CC237C463E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D764B6-268F-4ACF-AA5E-0D4A77A43CB4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3797" name="Rectangle 2">
            <a:extLst>
              <a:ext uri="{FF2B5EF4-FFF2-40B4-BE49-F238E27FC236}">
                <a16:creationId xmlns:a16="http://schemas.microsoft.com/office/drawing/2014/main" id="{73FBC084-219C-402D-89FD-28CB13D899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>
            <a:extLst>
              <a:ext uri="{FF2B5EF4-FFF2-40B4-BE49-F238E27FC236}">
                <a16:creationId xmlns:a16="http://schemas.microsoft.com/office/drawing/2014/main" id="{E3924543-DDDE-753D-95E9-3D3F8B944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C9EA3F3-E42B-2F67-FEC0-B227944C7B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34819" name="Rectangle 6">
            <a:extLst>
              <a:ext uri="{FF2B5EF4-FFF2-40B4-BE49-F238E27FC236}">
                <a16:creationId xmlns:a16="http://schemas.microsoft.com/office/drawing/2014/main" id="{2312C665-0652-5589-7068-FB14328585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34820" name="Rectangle 7">
            <a:extLst>
              <a:ext uri="{FF2B5EF4-FFF2-40B4-BE49-F238E27FC236}">
                <a16:creationId xmlns:a16="http://schemas.microsoft.com/office/drawing/2014/main" id="{37501CC0-4F5F-8035-79B6-8831538E7B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70C653-BE03-445D-8E3A-A861ABE43CDA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4821" name="Rectangle 2">
            <a:extLst>
              <a:ext uri="{FF2B5EF4-FFF2-40B4-BE49-F238E27FC236}">
                <a16:creationId xmlns:a16="http://schemas.microsoft.com/office/drawing/2014/main" id="{E91749C4-66B6-514B-E8DA-F1902C4FE9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2" name="Rectangle 3">
            <a:extLst>
              <a:ext uri="{FF2B5EF4-FFF2-40B4-BE49-F238E27FC236}">
                <a16:creationId xmlns:a16="http://schemas.microsoft.com/office/drawing/2014/main" id="{BA39606D-3BA8-7CCE-594E-B3E328CF6F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2BC3BA9-C5B7-17BB-7E85-807B0C96F1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35843" name="Rectangle 6">
            <a:extLst>
              <a:ext uri="{FF2B5EF4-FFF2-40B4-BE49-F238E27FC236}">
                <a16:creationId xmlns:a16="http://schemas.microsoft.com/office/drawing/2014/main" id="{35E60D76-940F-CAAE-1F38-16BA643D05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35844" name="Rectangle 7">
            <a:extLst>
              <a:ext uri="{FF2B5EF4-FFF2-40B4-BE49-F238E27FC236}">
                <a16:creationId xmlns:a16="http://schemas.microsoft.com/office/drawing/2014/main" id="{1829A9D8-D002-7D6B-3B2B-5DBCBC81DA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0DB593-EA4E-434D-B661-711F40615B88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5845" name="Rectangle 2">
            <a:extLst>
              <a:ext uri="{FF2B5EF4-FFF2-40B4-BE49-F238E27FC236}">
                <a16:creationId xmlns:a16="http://schemas.microsoft.com/office/drawing/2014/main" id="{E0661C7C-75AB-9231-D482-6663AFC5C4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>
            <a:extLst>
              <a:ext uri="{FF2B5EF4-FFF2-40B4-BE49-F238E27FC236}">
                <a16:creationId xmlns:a16="http://schemas.microsoft.com/office/drawing/2014/main" id="{68A5997A-5B45-026F-3055-2862A90D2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4739AF7-B425-64D3-0456-9952AD02C6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36867" name="Rectangle 6">
            <a:extLst>
              <a:ext uri="{FF2B5EF4-FFF2-40B4-BE49-F238E27FC236}">
                <a16:creationId xmlns:a16="http://schemas.microsoft.com/office/drawing/2014/main" id="{C6CE4FB9-24A1-53C4-1815-AEBC7E99C2E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36868" name="Rectangle 7">
            <a:extLst>
              <a:ext uri="{FF2B5EF4-FFF2-40B4-BE49-F238E27FC236}">
                <a16:creationId xmlns:a16="http://schemas.microsoft.com/office/drawing/2014/main" id="{21AD873B-2D40-BDCA-8515-20297EA539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C92AB8-D84F-45C1-A7AF-5C8B289A7755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6869" name="Rectangle 2">
            <a:extLst>
              <a:ext uri="{FF2B5EF4-FFF2-40B4-BE49-F238E27FC236}">
                <a16:creationId xmlns:a16="http://schemas.microsoft.com/office/drawing/2014/main" id="{5F5CB5D7-FC60-23BE-DC59-61DCCFBE9D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>
            <a:extLst>
              <a:ext uri="{FF2B5EF4-FFF2-40B4-BE49-F238E27FC236}">
                <a16:creationId xmlns:a16="http://schemas.microsoft.com/office/drawing/2014/main" id="{EFF983F5-2FE6-0CBC-DA5A-50D18DAC6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2932D82C-F3D0-D4D5-EE74-3088B7CACE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7600" y="2520950"/>
            <a:ext cx="0" cy="0"/>
          </a:xfrm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096B197F-2BF8-AA5B-7461-94F35AC49D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5218113" cy="277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strictly speaking, we should have solved all the leaves before proceeding upward. 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10C6AA9E-CFDF-7164-6826-F1F490EDE9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37891" name="Rectangle 6">
            <a:extLst>
              <a:ext uri="{FF2B5EF4-FFF2-40B4-BE49-F238E27FC236}">
                <a16:creationId xmlns:a16="http://schemas.microsoft.com/office/drawing/2014/main" id="{86C3EF3F-D389-00DC-19C4-6B0CBFE867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37892" name="Rectangle 7">
            <a:extLst>
              <a:ext uri="{FF2B5EF4-FFF2-40B4-BE49-F238E27FC236}">
                <a16:creationId xmlns:a16="http://schemas.microsoft.com/office/drawing/2014/main" id="{D6D34FB4-5996-76B1-5DD3-BE5601ED71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26800DC-2E30-4AD8-B7BD-C6AE36170D67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7893" name="Rectangle 2">
            <a:extLst>
              <a:ext uri="{FF2B5EF4-FFF2-40B4-BE49-F238E27FC236}">
                <a16:creationId xmlns:a16="http://schemas.microsoft.com/office/drawing/2014/main" id="{CED7901B-8EDE-CD93-7330-7603074786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4" name="Rectangle 3">
            <a:extLst>
              <a:ext uri="{FF2B5EF4-FFF2-40B4-BE49-F238E27FC236}">
                <a16:creationId xmlns:a16="http://schemas.microsoft.com/office/drawing/2014/main" id="{5C0A7EA5-BF72-4C05-81DE-8695071F25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747BBCD0-08B5-F462-323C-14776B87F7B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38915" name="Rectangle 6">
            <a:extLst>
              <a:ext uri="{FF2B5EF4-FFF2-40B4-BE49-F238E27FC236}">
                <a16:creationId xmlns:a16="http://schemas.microsoft.com/office/drawing/2014/main" id="{13F3CC30-0402-2190-8EB0-110B21DBE0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38916" name="Rectangle 7">
            <a:extLst>
              <a:ext uri="{FF2B5EF4-FFF2-40B4-BE49-F238E27FC236}">
                <a16:creationId xmlns:a16="http://schemas.microsoft.com/office/drawing/2014/main" id="{D229A5FE-0132-2D0B-AC56-71A6912BCC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632E365-7CB0-46B9-854D-019D88B47FBD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8917" name="Rectangle 2">
            <a:extLst>
              <a:ext uri="{FF2B5EF4-FFF2-40B4-BE49-F238E27FC236}">
                <a16:creationId xmlns:a16="http://schemas.microsoft.com/office/drawing/2014/main" id="{9D7AC30C-6EDF-44FC-E24A-709AAF1FA7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>
            <a:extLst>
              <a:ext uri="{FF2B5EF4-FFF2-40B4-BE49-F238E27FC236}">
                <a16:creationId xmlns:a16="http://schemas.microsoft.com/office/drawing/2014/main" id="{7785108D-7B47-EE46-05B7-A478F440E1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9EDDF5D-DF1D-D27D-1988-F60D24D5A4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46083" name="Rectangle 6">
            <a:extLst>
              <a:ext uri="{FF2B5EF4-FFF2-40B4-BE49-F238E27FC236}">
                <a16:creationId xmlns:a16="http://schemas.microsoft.com/office/drawing/2014/main" id="{0E5AE8A1-7505-4C94-4C18-CDA036B487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46084" name="Rectangle 7">
            <a:extLst>
              <a:ext uri="{FF2B5EF4-FFF2-40B4-BE49-F238E27FC236}">
                <a16:creationId xmlns:a16="http://schemas.microsoft.com/office/drawing/2014/main" id="{FD530EA6-73B2-0A27-1FA7-9BA7922878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E357E3-1E30-476B-A45F-271B70CB10D9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6085" name="Rectangle 2">
            <a:extLst>
              <a:ext uri="{FF2B5EF4-FFF2-40B4-BE49-F238E27FC236}">
                <a16:creationId xmlns:a16="http://schemas.microsoft.com/office/drawing/2014/main" id="{AAC9B247-115C-6BE4-4B75-A58AC53F74A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>
            <a:extLst>
              <a:ext uri="{FF2B5EF4-FFF2-40B4-BE49-F238E27FC236}">
                <a16:creationId xmlns:a16="http://schemas.microsoft.com/office/drawing/2014/main" id="{78E40CF1-8808-9BF3-2FD4-08E2C5D243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FBFAC681-6191-FEDE-FC94-D13F289667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Algorithms</a:t>
            </a:r>
          </a:p>
        </p:txBody>
      </p:sp>
      <p:sp>
        <p:nvSpPr>
          <p:cNvPr id="47107" name="Rectangle 6">
            <a:extLst>
              <a:ext uri="{FF2B5EF4-FFF2-40B4-BE49-F238E27FC236}">
                <a16:creationId xmlns:a16="http://schemas.microsoft.com/office/drawing/2014/main" id="{15D5B7F2-74A3-43B0-6CE9-D8EDAEAC3B2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CS333 / class 22</a:t>
            </a:r>
          </a:p>
        </p:txBody>
      </p:sp>
      <p:sp>
        <p:nvSpPr>
          <p:cNvPr id="47108" name="Rectangle 7">
            <a:extLst>
              <a:ext uri="{FF2B5EF4-FFF2-40B4-BE49-F238E27FC236}">
                <a16:creationId xmlns:a16="http://schemas.microsoft.com/office/drawing/2014/main" id="{EDFCC0DE-AAC1-DF32-4810-2E0F46603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3186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32CC5D-B88D-42CB-83CE-85D8EE7F78A1}" type="slidenum">
              <a:rPr kumimoji="0" lang="en-US" altLang="en-US" sz="1000" b="0" i="1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31863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altLang="en-US" sz="1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7109" name="Rectangle 2">
            <a:extLst>
              <a:ext uri="{FF2B5EF4-FFF2-40B4-BE49-F238E27FC236}">
                <a16:creationId xmlns:a16="http://schemas.microsoft.com/office/drawing/2014/main" id="{5D49C589-3B95-ADFE-8214-6EB091B7C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>
            <a:extLst>
              <a:ext uri="{FF2B5EF4-FFF2-40B4-BE49-F238E27FC236}">
                <a16:creationId xmlns:a16="http://schemas.microsoft.com/office/drawing/2014/main" id="{EEC6B217-4952-20C8-AE02-5C1EA1478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>
            <a:extLst>
              <a:ext uri="{FF2B5EF4-FFF2-40B4-BE49-F238E27FC236}">
                <a16:creationId xmlns:a16="http://schemas.microsoft.com/office/drawing/2014/main" id="{983ABCE3-7819-8863-143A-18F01DE7F7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3717D9C-86D9-2F34-1F2B-324BCB774B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1275" eaLnBrk="1" hangingPunct="1">
              <a:spcBef>
                <a:spcPts val="413"/>
              </a:spcBef>
            </a:pP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  <a:sym typeface="Lucida Sans" panose="020B0602030504020204" pitchFamily="34" charset="0"/>
              </a:rPr>
              <a:t>Ex.  Nodes represent agents in a financial setting and c_vw is cost of transaction in which we buy from agent v and sell immediately to agent w.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F9B81F01-9EF5-3CEE-67D1-C580D36D7A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2DC957C7-ED54-C820-C68E-C5A8A6922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228600" indent="-228600">
              <a:buFontTx/>
              <a:buAutoNum type="arabicParenBoth"/>
            </a:pPr>
            <a:r>
              <a:rPr lang="en-US" altLang="en-US">
                <a:latin typeface="Comic Sans MS" panose="030F0702030302020204" pitchFamily="66" charset="0"/>
              </a:rPr>
              <a:t>One can form cheaper paths using more expensive sub-paths, so nodes can be added non-monotonically w.r.t the length of their paths.</a:t>
            </a:r>
          </a:p>
          <a:p>
            <a:pPr marL="228600" indent="-228600"/>
            <a:r>
              <a:rPr lang="en-US" altLang="en-US">
                <a:latin typeface="Comic Sans MS" panose="030F0702030302020204" pitchFamily="66" charset="0"/>
              </a:rPr>
              <a:t>    This is contrary to Dijsktra’s approach. E.g., one can have S-&gt;direct-&gt;T be cheaper than S-&gt;direct-&gt;U but with S-&gt;U-&gt;V-&gt;T, where  V-Direct-&gt;T is very small, S-&gt;*-&gt;T cost can be smaller.</a:t>
            </a:r>
          </a:p>
          <a:p>
            <a:pPr marL="228600" indent="-228600"/>
            <a:r>
              <a:rPr lang="en-US" altLang="en-US">
                <a:latin typeface="Comic Sans MS" panose="030F0702030302020204" pitchFamily="66" charset="0"/>
              </a:rPr>
              <a:t>(2) Adding constant to every edge does not work because different path lengths will introduce different cost increments to the paths, modifying the original problem and path relationships.</a:t>
            </a:r>
          </a:p>
          <a:p>
            <a:pPr marL="228600" indent="-228600"/>
            <a:r>
              <a:rPr lang="en-US" altLang="en-US">
                <a:latin typeface="Comic Sans MS" panose="030F0702030302020204" pitchFamily="66" charset="0"/>
              </a:rPr>
              <a:t>     Only weight transformations that preserve path weights are admissible.</a:t>
            </a:r>
          </a:p>
          <a:p>
            <a:pPr marL="228600" indent="-228600">
              <a:buFontTx/>
              <a:buAutoNum type="arabicParenBoth"/>
            </a:pPr>
            <a:endParaRPr lang="en-US" altLang="en-US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A0102F8B-2BB5-EC6E-084C-FA54C12C5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25D7D409-A85B-BD37-8D69-A830E6E53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ja-JP" altLang="en-US">
                <a:latin typeface="Comic Sans MS" panose="030F0702030302020204" pitchFamily="66" charset="0"/>
              </a:rPr>
              <a:t>‘</a:t>
            </a:r>
            <a:r>
              <a:rPr lang="en-US" altLang="ja-JP">
                <a:latin typeface="Comic Sans MS" panose="030F0702030302020204" pitchFamily="66" charset="0"/>
              </a:rPr>
              <a:t>Does a solution always exist?</a:t>
            </a:r>
            <a:r>
              <a:rPr lang="ja-JP" altLang="en-US">
                <a:latin typeface="Comic Sans MS" panose="030F0702030302020204" pitchFamily="66" charset="0"/>
              </a:rPr>
              <a:t>’</a:t>
            </a:r>
            <a:r>
              <a:rPr lang="en-US" altLang="ja-JP">
                <a:latin typeface="Comic Sans MS" panose="030F0702030302020204" pitchFamily="66" charset="0"/>
              </a:rPr>
              <a:t> need to be explored before developing an efficient algorithm.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Well-founded problem definition requires absence of Negative cycles.</a:t>
            </a:r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23BED9D9-0B0B-BCAD-FFE6-9A934A293B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433CA35-4C96-46AE-B3BF-7070D3F22D1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556ED043-C4E5-BFD0-E36E-39CFAFF84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E4473274-866C-EF72-15D4-19BABCDF2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Requirement for a solution to always exist: Absence of negative cycles.</a:t>
            </a:r>
          </a:p>
          <a:p>
            <a:endParaRPr lang="en-US" altLang="en-US">
              <a:latin typeface="Comic Sans MS" panose="030F0702030302020204" pitchFamily="66" charset="0"/>
            </a:endParaRPr>
          </a:p>
          <a:p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34672A32-9A6C-4F94-331C-B2CBCA921E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ECD7D2-E94E-4305-95E7-B24776BB48B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42AA6E1A-6389-1425-4269-CF557309FE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F160B69B-A123-DFEC-3358-A04320856F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Algorithmic Implication: Explore paths of length (n-1) to get cheapest paths.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CONTRAPOSITIVE: If path of length n or greater is cheaper, then a negative cycle exists.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STRENTHENING:  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If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G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 has no negative cycle from v to t, then there exists a cheapest path from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 to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t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 that is </a:t>
            </a:r>
            <a:r>
              <a:rPr lang="en-US" altLang="en-US" i="1">
                <a:solidFill>
                  <a:srgbClr val="000000"/>
                </a:solidFill>
                <a:latin typeface="Comic Sans MS" panose="030F0702030302020204" pitchFamily="66" charset="0"/>
              </a:rPr>
              <a:t>simple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 (and that has 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≤ 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 – 1</a:t>
            </a:r>
            <a:r>
              <a:rPr lang="en-US" altLang="en-US">
                <a:solidFill>
                  <a:srgbClr val="000000"/>
                </a:solidFill>
                <a:latin typeface="Comic Sans MS" panose="030F0702030302020204" pitchFamily="66" charset="0"/>
              </a:rPr>
              <a:t> edges).</a:t>
            </a:r>
          </a:p>
          <a:p>
            <a:endParaRPr lang="en-US" altLang="en-US">
              <a:latin typeface="Comic Sans MS" panose="030F0702030302020204" pitchFamily="66" charset="0"/>
            </a:endParaRPr>
          </a:p>
          <a:p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A12F814F-139D-C4D1-254C-A4B939852E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2C484D-C680-4473-ACF2-8886205053E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099109FB-877B-F725-FE4B-46EACE8EE3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A4BCAE97-07ED-90D0-EDA2-10C416595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Paths to target t (rather than paths from source s).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Negative cycle on a path to t vs any negative cycle in the entire graph.</a:t>
            </a:r>
          </a:p>
          <a:p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795E7272-C2E4-BAE8-4BC6-FC0B79AE1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BD1E935-0935-40B7-BC0E-938DC294157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>
            <a:extLst>
              <a:ext uri="{FF2B5EF4-FFF2-40B4-BE49-F238E27FC236}">
                <a16:creationId xmlns:a16="http://schemas.microsoft.com/office/drawing/2014/main" id="{35F00917-035B-3C17-D591-948016246D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57600" y="2520950"/>
            <a:ext cx="0" cy="0"/>
          </a:xfrm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94AE04F-3D45-6C55-3BD3-E02CF33FF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4725" y="6580188"/>
            <a:ext cx="5162550" cy="277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the second tree shows the work that actually gets done using a memory function. 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0E80EAB-1855-5A60-6337-A3685DC40C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E632A5A5-7344-0877-14A2-0F10C2C6F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Comic Sans MS" panose="030F0702030302020204" pitchFamily="66" charset="0"/>
            </a:endParaRPr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5B21DF5D-81DC-BA63-8401-50D8BC9E6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defTabSz="930275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D575D2A-8245-4321-BB27-54DC631B551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30275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192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261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7B628-8BA0-7C49-881B-D58D712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80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7B628-8BA0-7C49-881B-D58D712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8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7B628-8BA0-7C49-881B-D58D712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04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0F72-D1C5-C5F5-F45E-9ADB3EB4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100" y="26988"/>
            <a:ext cx="9555163" cy="927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DDD49-FB6D-71DE-3BAA-2B73A6DF66B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8CDED-961D-20CE-05C3-50146FBD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25FF0-E052-5196-9BE7-9441DCE344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57600" y="638175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D819F-DBAA-A6B4-A1F5-F2891C2D70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001000" y="6418263"/>
            <a:ext cx="914400" cy="38258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Intro </a:t>
            </a:r>
            <a:fld id="{2D936861-5075-4120-BAEF-9C2B614137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06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903AAAF-4804-1DD7-6CF7-8CCBDE8F2D6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F378A69-4F6A-872C-02F4-8F0EBCE407A4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3708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E83A-1F81-F7DD-4C00-6AEAE3B2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50D0-2741-F962-B8DC-E01ACC21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15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777A3-3F0F-AEDE-CB25-F828E9F6C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6C65C-B774-0751-0472-05A7A38F8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87171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8594B-64BD-D6A2-898F-E87DC434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21DF-3AC3-734A-F961-06BC8AE34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9E487-67F7-A1CF-DA90-FDDE83D22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1207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220BF-1EF1-2B74-0585-B997295C7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41ACF-1FB2-995F-808F-CB6DFFA86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57E46-63B4-29F4-A09F-8CCB1FA9B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5DF606-621C-3C41-9A72-712793DD3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5BA319-AEF4-2B3F-D80A-8890DBD20D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17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5FF36-0106-CE88-EBE2-3160D191C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19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33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7B628-8BA0-7C49-881B-D58D712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869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2213A-A8FB-347C-F3BA-7784962CD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BFC2-845F-9B9B-2E8F-8564A189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9CF76-50E9-4E4B-9297-8A4D43CC9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51744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CAC17-4F69-A7D4-5489-2B2E997F7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AE2E36-749F-0D70-0454-B0776DD6A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D6250-2CE3-8BF4-570A-70684BB47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83577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E3F4-D99F-2EC5-6268-80BD84EB4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9510A1-D337-DCB0-5ECD-B7BB9DE66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6869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71563C-929D-DCD0-A0B4-4B09B24DF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2463" y="26988"/>
            <a:ext cx="2387600" cy="6297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EAEB8-99BE-D7A2-ECBC-84AF0BEDE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-165100" y="26988"/>
            <a:ext cx="7015163" cy="6297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1093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90F72-D1C5-C5F5-F45E-9ADB3EB4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100" y="26988"/>
            <a:ext cx="9555163" cy="927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DDD49-FB6D-71DE-3BAA-2B73A6DF66B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8CDED-961D-20CE-05C3-50146FBD1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990600"/>
            <a:ext cx="43434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3240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CD401-22F7-75F4-B624-AE0F958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5100" y="26988"/>
            <a:ext cx="9555163" cy="927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7631B-3F16-DF39-4D24-D1868F0942C4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52400" y="990600"/>
            <a:ext cx="4343400" cy="5334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A75B5-FFAF-3E63-D00D-9153A946634C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990600"/>
            <a:ext cx="43434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04EED4-B82E-B5E1-8FFC-D33F895322CB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3733800"/>
            <a:ext cx="4343400" cy="2590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203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D72ED590-04D4-2F81-2A92-321AAB5C0A9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64579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64580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3"/>
            <a:ext cx="7162800" cy="3094037"/>
          </a:xfrm>
        </p:spPr>
        <p:txBody>
          <a:bodyPr/>
          <a:lstStyle>
            <a:lvl1pPr defTabSz="915988">
              <a:defRPr sz="1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1365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1BA05A-B133-C7F7-FE62-EBE10111BA2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33C8E-9252-4187-A48A-859799B641DF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6557649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4C1617-9188-B203-46EC-62A0B5D860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63313-A40A-4BAC-B8D1-7C1DA758AA0A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470186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CB2D46-37B0-039C-838A-1A97A03F5C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7EAC9-4402-4AE1-93A0-DA8859E8B955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8003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7B628-8BA0-7C49-881B-D58D712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6444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2B1EC6D-82AF-A783-63BF-8A930F76A7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F121A-AAD3-4FA6-8C07-FB155D024338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4530261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07873C8-1E46-0614-D4D1-617AAC99F89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F359B9-D028-4EB1-9840-B5EA5812A227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71182655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EC30738-ED7C-AB05-B337-17E4EFE041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B7771-089A-47E4-A1BE-AA3E2080DD17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3511857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67E85A-BD38-B8E1-04C8-10413F73D1F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FA48A8-3023-4B34-9A2E-6148FE8E2E0C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41570927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F0F915-BDB4-7819-C384-E9617802CE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8FF5EA-9DD9-4648-982C-DC04C1AFAFF3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8841470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9B7A921-2D23-458C-A271-F41C2791D76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BD7D6-AFC0-43AB-8111-3A12BF0DF50F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7483655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8A3A08-4D29-D545-C97E-B00937BB0C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C29B1C-0A42-4ECF-B3F1-14075B48D90A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21762133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0517E23-5E2A-9247-19AE-4CBE515806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BF410E23-3714-4B8F-8D6D-896C01846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10047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368372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265E3C4-4B58-D35F-0ACE-3EDF5DA0E3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00F110FD-CF4A-40CE-A2C6-90E8E13B37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2473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7B628-8BA0-7C49-881B-D58D712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6857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48C7107-2919-3236-3AD0-CE1C91B5F3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AC6F5FC1-4F83-4956-94E1-A2738ECE2A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746180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0B218D-35B8-FF3C-8857-421C67AAA8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1AF437AB-CE2D-4CD2-8DFB-4867480D1C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76271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0B422AC6-9C3A-FE2A-83B1-E4E9393570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169AF84F-6275-47DD-AEFB-6E2AB7EEB42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4276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AF3DA4F1-5A95-326A-4BF7-D6DF9A11CC5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BF147E11-0571-4BDF-8F6C-12FB048845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76913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DE3B3E8-DE4A-375B-0F01-C995B205814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CB82D2F6-904B-4BE0-903E-6F05FF51A2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01468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72BFE8-FD2D-E4C7-F8CE-E9CF6FF9A09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830BE77B-6C1C-426F-B9EE-4A79B4FA13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829953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C2CC77D-F8D5-EDAC-196C-69B55A9368D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F77D3E06-833F-4C12-9944-52A9C657C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80777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E135D9-4B66-B04B-4510-EBDDE36282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9A8F5E07-6FB2-4BB9-99AB-B797ECD58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88289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1586DB4D-01A1-50D9-EEBC-40DB9D3A1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425" tIns="45713" rIns="91425" bIns="45713"/>
          <a:lstStyle/>
          <a:p>
            <a:endParaRPr lang="en-IN"/>
          </a:p>
        </p:txBody>
      </p:sp>
      <p:sp>
        <p:nvSpPr>
          <p:cNvPr id="60621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606212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20788" y="2671765"/>
            <a:ext cx="7162800" cy="3094037"/>
          </a:xfrm>
        </p:spPr>
        <p:txBody>
          <a:bodyPr/>
          <a:lstStyle>
            <a:lvl1pPr defTabSz="915847">
              <a:defRPr sz="16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99842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5B21A3-B052-BB97-B387-0EBCF36255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227FA5-329E-4E66-A3ED-51084D4F68C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66558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7B628-8BA0-7C49-881B-D58D712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8591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3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30" indent="0">
              <a:buNone/>
              <a:defRPr sz="1800"/>
            </a:lvl2pPr>
            <a:lvl3pPr marL="914259" indent="0">
              <a:buNone/>
              <a:defRPr sz="1600"/>
            </a:lvl3pPr>
            <a:lvl4pPr marL="1371390" indent="0">
              <a:buNone/>
              <a:defRPr sz="1400"/>
            </a:lvl4pPr>
            <a:lvl5pPr marL="1828519" indent="0">
              <a:buNone/>
              <a:defRPr sz="1400"/>
            </a:lvl5pPr>
            <a:lvl6pPr marL="2285649" indent="0">
              <a:buNone/>
              <a:defRPr sz="1400"/>
            </a:lvl6pPr>
            <a:lvl7pPr marL="2742780" indent="0">
              <a:buNone/>
              <a:defRPr sz="1400"/>
            </a:lvl7pPr>
            <a:lvl8pPr marL="3199908" indent="0">
              <a:buNone/>
              <a:defRPr sz="1400"/>
            </a:lvl8pPr>
            <a:lvl9pPr marL="365703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505F672-ACAA-B9D7-CFD7-F90F0C7F0D0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F89602-0F5C-4BDE-A4DF-5B39498081C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0187897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AC6BA-B58A-800C-3667-73B23B66B8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3C589A-BCDF-4CA8-8663-4C9DF224D513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8535401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30" indent="0">
              <a:buNone/>
              <a:defRPr sz="2000" b="1"/>
            </a:lvl2pPr>
            <a:lvl3pPr marL="914259" indent="0">
              <a:buNone/>
              <a:defRPr sz="1800" b="1"/>
            </a:lvl3pPr>
            <a:lvl4pPr marL="1371390" indent="0">
              <a:buNone/>
              <a:defRPr sz="1600" b="1"/>
            </a:lvl4pPr>
            <a:lvl5pPr marL="1828519" indent="0">
              <a:buNone/>
              <a:defRPr sz="1600" b="1"/>
            </a:lvl5pPr>
            <a:lvl6pPr marL="2285649" indent="0">
              <a:buNone/>
              <a:defRPr sz="1600" b="1"/>
            </a:lvl6pPr>
            <a:lvl7pPr marL="2742780" indent="0">
              <a:buNone/>
              <a:defRPr sz="1600" b="1"/>
            </a:lvl7pPr>
            <a:lvl8pPr marL="3199908" indent="0">
              <a:buNone/>
              <a:defRPr sz="1600" b="1"/>
            </a:lvl8pPr>
            <a:lvl9pPr marL="365703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6B974A5-B41D-7812-821D-9BD4253AD28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E5DCF2-B1FA-4575-9144-AD0A221E6C0B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5015057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3B14E2B-955F-82C0-AD40-B411465D37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78F1A5-EFCA-4047-92D5-9D743F005D65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2863465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C39A151-20E3-094C-0C2D-7A6BE70B6D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2F61D8-9A0B-4551-B95F-6B7A080F9857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4592462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5E23B3-D0DD-F512-E6C1-21D689FDA0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F57669-4267-4CFD-AF5F-419F5970946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160356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30" indent="0">
              <a:buNone/>
              <a:defRPr sz="2800"/>
            </a:lvl2pPr>
            <a:lvl3pPr marL="914259" indent="0">
              <a:buNone/>
              <a:defRPr sz="2400"/>
            </a:lvl3pPr>
            <a:lvl4pPr marL="1371390" indent="0">
              <a:buNone/>
              <a:defRPr sz="2000"/>
            </a:lvl4pPr>
            <a:lvl5pPr marL="1828519" indent="0">
              <a:buNone/>
              <a:defRPr sz="2000"/>
            </a:lvl5pPr>
            <a:lvl6pPr marL="2285649" indent="0">
              <a:buNone/>
              <a:defRPr sz="2000"/>
            </a:lvl6pPr>
            <a:lvl7pPr marL="2742780" indent="0">
              <a:buNone/>
              <a:defRPr sz="2000"/>
            </a:lvl7pPr>
            <a:lvl8pPr marL="3199908" indent="0">
              <a:buNone/>
              <a:defRPr sz="2000"/>
            </a:lvl8pPr>
            <a:lvl9pPr marL="365703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30" indent="0">
              <a:buNone/>
              <a:defRPr sz="1200"/>
            </a:lvl2pPr>
            <a:lvl3pPr marL="914259" indent="0">
              <a:buNone/>
              <a:defRPr sz="1000"/>
            </a:lvl3pPr>
            <a:lvl4pPr marL="1371390" indent="0">
              <a:buNone/>
              <a:defRPr sz="900"/>
            </a:lvl4pPr>
            <a:lvl5pPr marL="1828519" indent="0">
              <a:buNone/>
              <a:defRPr sz="900"/>
            </a:lvl5pPr>
            <a:lvl6pPr marL="2285649" indent="0">
              <a:buNone/>
              <a:defRPr sz="900"/>
            </a:lvl6pPr>
            <a:lvl7pPr marL="2742780" indent="0">
              <a:buNone/>
              <a:defRPr sz="900"/>
            </a:lvl7pPr>
            <a:lvl8pPr marL="3199908" indent="0">
              <a:buNone/>
              <a:defRPr sz="900"/>
            </a:lvl8pPr>
            <a:lvl9pPr marL="36570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2950B-2202-13A4-119F-8A573D1AF04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7AF09-60FB-47AF-A5FF-A79D86AF1CA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5189287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5BA54D-A1AD-4171-2247-BEAABE7AEF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CCC0D4-AE90-4812-93AF-F09457E3B4EC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61403690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9AB9358-BD0E-4B69-52D2-114C7962192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812ED8-3CBA-4D60-B8B1-2FF561D990EE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5530063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824" y="3886650"/>
            <a:ext cx="6400354" cy="1752451"/>
          </a:xfrm>
        </p:spPr>
        <p:txBody>
          <a:bodyPr/>
          <a:lstStyle>
            <a:lvl1pPr marL="0" indent="0" algn="ctr">
              <a:buNone/>
              <a:defRPr/>
            </a:lvl1pPr>
            <a:lvl2pPr marL="321407" indent="0" algn="ctr">
              <a:buNone/>
              <a:defRPr/>
            </a:lvl2pPr>
            <a:lvl3pPr marL="642816" indent="0" algn="ctr">
              <a:buNone/>
              <a:defRPr/>
            </a:lvl3pPr>
            <a:lvl4pPr marL="964224" indent="0" algn="ctr">
              <a:buNone/>
              <a:defRPr/>
            </a:lvl4pPr>
            <a:lvl5pPr marL="1285631" indent="0" algn="ctr">
              <a:buNone/>
              <a:defRPr/>
            </a:lvl5pPr>
            <a:lvl6pPr marL="1607041" indent="0" algn="ctr">
              <a:buNone/>
              <a:defRPr/>
            </a:lvl6pPr>
            <a:lvl7pPr marL="1928447" indent="0" algn="ctr">
              <a:buNone/>
              <a:defRPr/>
            </a:lvl7pPr>
            <a:lvl8pPr marL="2249856" indent="0" algn="ctr">
              <a:buNone/>
              <a:defRPr/>
            </a:lvl8pPr>
            <a:lvl9pPr marL="257126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35C5EF9-B2F3-EAD2-755D-9C7F05832386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fld id="{0A512030-0027-4CF6-B20D-B67EAE84A5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961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7B628-8BA0-7C49-881B-D58D712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64689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23B57E6-3E0E-BF1A-F318-DCFDCB34901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fld id="{1874EB26-B50D-4B28-81AE-E14D02AA3F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3625127"/>
      </p:ext>
    </p:extLst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89" y="4406802"/>
            <a:ext cx="7772176" cy="1361777"/>
          </a:xfrm>
        </p:spPr>
        <p:txBody>
          <a:bodyPr anchor="t"/>
          <a:lstStyle>
            <a:lvl1pPr algn="l">
              <a:defRPr sz="28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89" y="2906613"/>
            <a:ext cx="7772176" cy="1500188"/>
          </a:xfrm>
        </p:spPr>
        <p:txBody>
          <a:bodyPr anchor="b"/>
          <a:lstStyle>
            <a:lvl1pPr marL="0" indent="0">
              <a:buNone/>
              <a:defRPr sz="1400"/>
            </a:lvl1pPr>
            <a:lvl2pPr marL="321407" indent="0">
              <a:buNone/>
              <a:defRPr sz="1300"/>
            </a:lvl2pPr>
            <a:lvl3pPr marL="642816" indent="0">
              <a:buNone/>
              <a:defRPr sz="1100"/>
            </a:lvl3pPr>
            <a:lvl4pPr marL="964224" indent="0">
              <a:buNone/>
              <a:defRPr sz="1000"/>
            </a:lvl4pPr>
            <a:lvl5pPr marL="1285631" indent="0">
              <a:buNone/>
              <a:defRPr sz="1000"/>
            </a:lvl5pPr>
            <a:lvl6pPr marL="1607041" indent="0">
              <a:buNone/>
              <a:defRPr sz="1000"/>
            </a:lvl6pPr>
            <a:lvl7pPr marL="1928447" indent="0">
              <a:buNone/>
              <a:defRPr sz="1000"/>
            </a:lvl7pPr>
            <a:lvl8pPr marL="2249856" indent="0">
              <a:buNone/>
              <a:defRPr sz="1000"/>
            </a:lvl8pPr>
            <a:lvl9pPr marL="257126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AC44EA0-2F15-0CDC-EE0B-8BDB2948C5E4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fld id="{234FD802-A102-45AD-8698-21A569FCD15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1222217"/>
      </p:ext>
    </p:extLst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1500" y="892969"/>
            <a:ext cx="3946922" cy="57507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5578" y="892969"/>
            <a:ext cx="3946922" cy="5750719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9BFC2D1-836C-E71F-0225-55879CFD67E9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fld id="{E25FECDD-FF99-47B4-BAE2-2CDF5FA6F4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562677"/>
      </p:ext>
    </p:extLst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47" y="274588"/>
            <a:ext cx="822870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647" y="1534791"/>
            <a:ext cx="4039568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647" y="2174379"/>
            <a:ext cx="4039568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4555" y="1534791"/>
            <a:ext cx="4041799" cy="639589"/>
          </a:xfrm>
        </p:spPr>
        <p:txBody>
          <a:bodyPr anchor="b"/>
          <a:lstStyle>
            <a:lvl1pPr marL="0" indent="0">
              <a:buNone/>
              <a:defRPr sz="1700" b="1"/>
            </a:lvl1pPr>
            <a:lvl2pPr marL="321407" indent="0">
              <a:buNone/>
              <a:defRPr sz="1400" b="1"/>
            </a:lvl2pPr>
            <a:lvl3pPr marL="642816" indent="0">
              <a:buNone/>
              <a:defRPr sz="1300" b="1"/>
            </a:lvl3pPr>
            <a:lvl4pPr marL="964224" indent="0">
              <a:buNone/>
              <a:defRPr sz="1100" b="1"/>
            </a:lvl4pPr>
            <a:lvl5pPr marL="1285631" indent="0">
              <a:buNone/>
              <a:defRPr sz="1100" b="1"/>
            </a:lvl5pPr>
            <a:lvl6pPr marL="1607041" indent="0">
              <a:buNone/>
              <a:defRPr sz="1100" b="1"/>
            </a:lvl6pPr>
            <a:lvl7pPr marL="1928447" indent="0">
              <a:buNone/>
              <a:defRPr sz="1100" b="1"/>
            </a:lvl7pPr>
            <a:lvl8pPr marL="2249856" indent="0">
              <a:buNone/>
              <a:defRPr sz="1100" b="1"/>
            </a:lvl8pPr>
            <a:lvl9pPr marL="2571264" indent="0">
              <a:buNone/>
              <a:defRPr sz="1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4555" y="2174379"/>
            <a:ext cx="4041799" cy="3951387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2A490F23-C94B-33EA-BD15-C18C41D3BE0E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fld id="{67714922-F753-4A3A-B1FE-4595ED4A66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613536"/>
      </p:ext>
    </p:extLst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FD99B3DE-EDCE-DD49-4AAE-D137623F999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fld id="{6708318E-61AB-42D2-B7F5-1BE159287B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011236"/>
      </p:ext>
    </p:extLst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>
            <a:extLst>
              <a:ext uri="{FF2B5EF4-FFF2-40B4-BE49-F238E27FC236}">
                <a16:creationId xmlns:a16="http://schemas.microsoft.com/office/drawing/2014/main" id="{B6701BD9-021A-5A43-DF77-59C45C86DCB0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fld id="{D46B2684-D4AB-47FE-8E3D-8A65D5A81A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6317468"/>
      </p:ext>
    </p:extLst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650" y="273476"/>
            <a:ext cx="3008189" cy="116197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224" y="273473"/>
            <a:ext cx="5111130" cy="5852294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7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650" y="1435448"/>
            <a:ext cx="3008189" cy="469031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BF1A2E9-BBA5-8889-C153-FDB44F11F883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fld id="{D5F902F0-D8C9-407F-BAFB-B280225CEB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685826"/>
      </p:ext>
    </p:extLst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38" y="4800824"/>
            <a:ext cx="5486177" cy="567035"/>
          </a:xfrm>
        </p:spPr>
        <p:txBody>
          <a:bodyPr/>
          <a:lstStyle>
            <a:lvl1pPr algn="l">
              <a:defRPr sz="1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638" y="612800"/>
            <a:ext cx="5486177" cy="4114354"/>
          </a:xfrm>
        </p:spPr>
        <p:txBody>
          <a:bodyPr/>
          <a:lstStyle>
            <a:lvl1pPr marL="0" indent="0">
              <a:buNone/>
              <a:defRPr sz="2200"/>
            </a:lvl1pPr>
            <a:lvl2pPr marL="321407" indent="0">
              <a:buNone/>
              <a:defRPr sz="2000"/>
            </a:lvl2pPr>
            <a:lvl3pPr marL="642816" indent="0">
              <a:buNone/>
              <a:defRPr sz="1700"/>
            </a:lvl3pPr>
            <a:lvl4pPr marL="964224" indent="0">
              <a:buNone/>
              <a:defRPr sz="1400"/>
            </a:lvl4pPr>
            <a:lvl5pPr marL="1285631" indent="0">
              <a:buNone/>
              <a:defRPr sz="1400"/>
            </a:lvl5pPr>
            <a:lvl6pPr marL="1607041" indent="0">
              <a:buNone/>
              <a:defRPr sz="1400"/>
            </a:lvl6pPr>
            <a:lvl7pPr marL="1928447" indent="0">
              <a:buNone/>
              <a:defRPr sz="1400"/>
            </a:lvl7pPr>
            <a:lvl8pPr marL="2249856" indent="0">
              <a:buNone/>
              <a:defRPr sz="1400"/>
            </a:lvl8pPr>
            <a:lvl9pPr marL="2571264" indent="0">
              <a:buNone/>
              <a:defRPr sz="1400"/>
            </a:lvl9pPr>
          </a:lstStyle>
          <a:p>
            <a:pPr lvl="0"/>
            <a:endParaRPr lang="en-US" noProof="0">
              <a:sym typeface="Lucida Sans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638" y="5367860"/>
            <a:ext cx="5486177" cy="804788"/>
          </a:xfrm>
        </p:spPr>
        <p:txBody>
          <a:bodyPr/>
          <a:lstStyle>
            <a:lvl1pPr marL="0" indent="0">
              <a:buNone/>
              <a:defRPr sz="1000"/>
            </a:lvl1pPr>
            <a:lvl2pPr marL="321407" indent="0">
              <a:buNone/>
              <a:defRPr sz="800"/>
            </a:lvl2pPr>
            <a:lvl3pPr marL="642816" indent="0">
              <a:buNone/>
              <a:defRPr sz="700"/>
            </a:lvl3pPr>
            <a:lvl4pPr marL="964224" indent="0">
              <a:buNone/>
              <a:defRPr sz="600"/>
            </a:lvl4pPr>
            <a:lvl5pPr marL="1285631" indent="0">
              <a:buNone/>
              <a:defRPr sz="600"/>
            </a:lvl5pPr>
            <a:lvl6pPr marL="1607041" indent="0">
              <a:buNone/>
              <a:defRPr sz="600"/>
            </a:lvl6pPr>
            <a:lvl7pPr marL="1928447" indent="0">
              <a:buNone/>
              <a:defRPr sz="600"/>
            </a:lvl7pPr>
            <a:lvl8pPr marL="2249856" indent="0">
              <a:buNone/>
              <a:defRPr sz="600"/>
            </a:lvl8pPr>
            <a:lvl9pPr marL="2571264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30DB0243-B47D-B77F-79DA-F8AA9C38C27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fld id="{E35B5AAD-A9BD-4C6D-B021-AF5235B548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786374"/>
      </p:ext>
    </p:extLst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3CA67A7-4B39-96E3-8CA0-FFBEC9B6F5E5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fld id="{1FD9B118-7CC2-40D7-B2D1-68E4639708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5588785"/>
      </p:ext>
    </p:extLst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000250" cy="6643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0"/>
            <a:ext cx="5893594" cy="6643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8B1A849D-2448-11E3-3B52-146D3BDCC41D}"/>
              </a:ext>
            </a:extLst>
          </p:cNvPr>
          <p:cNvSpPr txBox="1"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/>
            </a:lvl1pPr>
          </a:lstStyle>
          <a:p>
            <a:fld id="{2A6930C3-8935-4FBD-94A9-3242E214A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3194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7B628-8BA0-7C49-881B-D58D712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8920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19E5D-CB7D-745E-BF85-5D6DC2C46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456E3-6663-3D3A-B018-9F8FF822A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47C48-D581-BD05-FD98-09B110BA9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7C086-BCF9-17C6-B059-97E61B13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DA57B-8E07-0B0E-319C-F327AF59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A72D0-73FD-4479-9698-0D8011546ED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9126140"/>
      </p:ext>
    </p:extLst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2A48-F46B-8924-06D5-C84B171F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751D3-3209-7D39-8869-3724D1DC5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57E5C-D40E-72E1-EA30-290BA0E79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1CD8CF-6DC6-1D9E-F04A-B1257CE4C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313A2-CC29-72C8-5002-C33D94DA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6ED6F-349A-472F-920B-2244F94E8C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343275"/>
      </p:ext>
    </p:extLst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EF2D-C71C-61FF-B613-0141C3595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325F3A-C92F-AA26-3717-04C2DD8D0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0C216-A14C-CD4A-EC63-0CC6CD12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D3B91-ABF4-2F72-1A4D-8002ECF2E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21BF0-1921-D311-655F-5067D77F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0F8F4C-B75A-4AB4-A4BA-9BBB1F11F1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5781375"/>
      </p:ext>
    </p:extLst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4D72-28C4-76E1-4230-A73F94FE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7650E-7673-30B9-44C6-5D52DCCB5E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006F-EF8F-8456-652A-3F416E183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1DDF3-2FC0-90C3-2513-C64E6615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FD43F-0318-52E9-EA3E-003B889A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BCA0C-3B79-75C0-39D3-FA590E140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BD146-5510-45D4-862C-585F8E2A2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4926512"/>
      </p:ext>
    </p:extLst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21A3-6091-65DF-8BED-454590ED0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EE8C3-8068-DE59-219C-7F23D0055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9432E-BA6F-ACC1-1E8E-24BE299D4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AED78-183C-E7E2-C31E-A608A4192A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4D1768-5E50-3590-9441-1DBBB16F37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B72DF-41AE-F707-B6A6-CA7609908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55E8D-8F4D-57BE-66C9-AF24514B4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746D6-1E7F-0BF9-802F-E77EECB9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16CDD2-C61B-4B80-847F-872DA34EFD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359109"/>
      </p:ext>
    </p:extLst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2DF7-60A7-D528-82E9-480299FC8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598E59-007F-DA4B-8586-906D6B2C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E8911D-7D0E-7600-7F68-9B73D2C9E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683A4A-2967-5184-085D-66A3671D1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115A8D-9C36-4209-93E8-CA45CC53EE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3200709"/>
      </p:ext>
    </p:extLst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1BD96C-E823-91DC-5582-EB213FE9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6E138-D1FA-E692-7C88-2EC49E01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B5238-5CA2-682B-5150-E145366E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E3C568-2A6D-4E23-A049-BE56B13741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292584"/>
      </p:ext>
    </p:extLst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05BD-8410-117C-94E8-2DB3976D5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A7E40-3913-FDFA-B0EC-81299FDE5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D3B2D-1DA1-7D2F-F2D2-BBC72C37C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2ECBE6-5314-26FA-BC49-B1E65EA5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8598F-02A3-9812-AE93-D70B15501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DCB9C-BB24-1FA2-50FF-B1F5AA24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4EA317-A2F8-4FC1-ABE8-FA99428FFE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9698116"/>
      </p:ext>
    </p:extLst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94AFE-9083-1B0F-5C75-CC151FEB1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228597-800A-C2D8-EFC4-9C5CCC54D5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FFE1A-F007-74A8-F3AF-4A3FD7D42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B4AE9-F30B-724A-3415-6573E7603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A8DF7-C501-96D2-462B-C3861A12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EB47C-5573-3A6D-F8A0-A33D3E8F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44E7E6-EEBF-438F-8911-A66FBD5A98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423704"/>
      </p:ext>
    </p:extLst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7FF05-E6DF-471D-945B-390AC46BE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0E4D9-CB34-BF3A-5871-96FD718DB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97F65-36CF-7E13-885A-2EAC95940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8BF11-4676-7C1C-BF48-1D8258254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6A55B-651F-1B85-CE9D-6A895DF4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269F39-DF93-44CD-9907-5AF1447963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53233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7B628-8BA0-7C49-881B-D58D712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07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266AA-E785-26F1-5BB0-477CCC9A2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DB16E-5750-CBD3-4849-1289EBD1E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573C7-5359-AB2E-9509-58BC74AAE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5624F-81F2-FB67-BB13-D3FC239D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CB4DD-E878-7027-F9CC-279824B4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E1FAF-FF8D-4054-BD8D-F6D5649F00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31460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307B628-8BA0-7C49-881B-D58D712CF6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2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6.xml"/><Relationship Id="rId3" Type="http://schemas.openxmlformats.org/officeDocument/2006/relationships/slideLayout" Target="../slideLayouts/slideLayout61.xml"/><Relationship Id="rId7" Type="http://schemas.openxmlformats.org/officeDocument/2006/relationships/slideLayout" Target="../slideLayouts/slideLayout65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0.xml"/><Relationship Id="rId1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9.xml"/><Relationship Id="rId5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8.xml"/><Relationship Id="rId4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7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7.xml"/><Relationship Id="rId3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6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Relationship Id="rId6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80.xml"/><Relationship Id="rId5" Type="http://schemas.openxmlformats.org/officeDocument/2006/relationships/slideLayout" Target="../slideLayouts/slideLayout74.xml"/><Relationship Id="rId10" Type="http://schemas.openxmlformats.org/officeDocument/2006/relationships/slideLayout" Target="../slideLayouts/slideLayout79.xml"/><Relationship Id="rId4" Type="http://schemas.openxmlformats.org/officeDocument/2006/relationships/slideLayout" Target="../slideLayouts/slideLayout73.xml"/><Relationship Id="rId9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4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9DBDE89-EAE2-18B0-0BAC-3AF22788AF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-165100" y="26988"/>
            <a:ext cx="9555163" cy="92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99290D3-3F05-776C-00B6-0DE0B3D54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90600"/>
            <a:ext cx="88392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7178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 kern="12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w"/>
        <a:defRPr sz="3200" kern="1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9C0AED-89A4-C2FE-F3F9-018FF9C700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D0CA4E-EE58-7F9A-372C-84B3424A4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63556" name="Rectangle 4">
            <a:extLst>
              <a:ext uri="{FF2B5EF4-FFF2-40B4-BE49-F238E27FC236}">
                <a16:creationId xmlns:a16="http://schemas.microsoft.com/office/drawing/2014/main" id="{23BF61AE-F9EF-3404-86F3-AD236F63E8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800" smtClean="0"/>
            </a:lvl1pPr>
          </a:lstStyle>
          <a:p>
            <a:pPr>
              <a:defRPr/>
            </a:pPr>
            <a:fld id="{F2773AEE-48A4-484A-9EC1-4DAB923ECFFC}" type="slidenum">
              <a:rPr lang="en-US" altLang="en-US"/>
              <a:pPr>
                <a:defRPr/>
              </a:pPr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893148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anose="020B0600070205080204" pitchFamily="34" charset="-128"/>
          <a:cs typeface="MS PGothic" charset="0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BD09BC4-217B-F6EC-E1B2-D3EA8D1ABA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DD54CF41-E8E5-B629-5D20-7475156760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31E76BB-7DAD-1CEB-3AAF-75168FB9CE5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r>
              <a:rPr lang="en-US" altLang="en-US"/>
              <a:t>Floyd’s Algorithm </a:t>
            </a:r>
            <a:fld id="{C6F33E64-6B4A-4F08-984D-29EF32368E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98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1C7E5E-CD80-2962-69EE-43D0716319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0" tIns="46031" rIns="92060" bIns="460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CE6E480-AEDD-994A-F0A1-DD311351C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60" tIns="46031" rIns="92060" bIns="460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05188" name="Rectangle 4">
            <a:extLst>
              <a:ext uri="{FF2B5EF4-FFF2-40B4-BE49-F238E27FC236}">
                <a16:creationId xmlns:a16="http://schemas.microsoft.com/office/drawing/2014/main" id="{AE838FCA-EE36-0042-B747-96ED4721F6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6294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2060" tIns="46031" rIns="92060" bIns="46031" numCol="1" anchor="ctr" anchorCtr="0" compatLnSpc="1">
            <a:prstTxWarp prst="textNoShape">
              <a:avLst/>
            </a:prstTxWarp>
          </a:bodyPr>
          <a:lstStyle>
            <a:lvl1pPr algn="r">
              <a:defRPr sz="800" b="0"/>
            </a:lvl1pPr>
          </a:lstStyle>
          <a:p>
            <a:fld id="{9A40BFA9-C298-48DD-8C33-8B8203227F8F}" type="slidenum">
              <a:rPr lang="en-US" altLang="en-US"/>
              <a:pPr/>
              <a:t>‹#›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9364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 ftr="0" dt="0"/>
  <p:txStyles>
    <p:titleStyle>
      <a:lvl1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+mj-lt"/>
          <a:ea typeface="MS PGothic" panose="020B0600070205080204" pitchFamily="34" charset="-128"/>
          <a:cs typeface="MS PGothic" charset="0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anose="020B0600070205080204" pitchFamily="34" charset="-128"/>
          <a:cs typeface="MS PGothic" charset="0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anose="020B0600070205080204" pitchFamily="34" charset="-128"/>
          <a:cs typeface="MS PGothic" charset="0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anose="020B0600070205080204" pitchFamily="34" charset="-128"/>
          <a:cs typeface="MS PGothic" charset="0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MS PGothic" panose="020B0600070205080204" pitchFamily="34" charset="-128"/>
          <a:cs typeface="MS PGothic" charset="0"/>
        </a:defRPr>
      </a:lvl5pPr>
      <a:lvl6pPr marL="45713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6pPr>
      <a:lvl7pPr marL="914259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7pPr>
      <a:lvl8pPr marL="137139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8pPr>
      <a:lvl9pPr marL="1828519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folHlink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MS PGothic" panose="020B0600070205080204" pitchFamily="34" charset="-128"/>
          <a:cs typeface="MS PGothic" charset="0"/>
        </a:defRPr>
      </a:lvl1pPr>
      <a:lvl2pPr marL="344488" indent="-2301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35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625475" indent="-1651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146175" indent="-40322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!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1538288" indent="-1682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1996769" indent="-169837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6pPr>
      <a:lvl7pPr marL="2453898" indent="-169837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7pPr>
      <a:lvl8pPr marL="2911028" indent="-169837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8pPr>
      <a:lvl9pPr marL="3368158" indent="-169837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45713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>
            <a:extLst>
              <a:ext uri="{FF2B5EF4-FFF2-40B4-BE49-F238E27FC236}">
                <a16:creationId xmlns:a16="http://schemas.microsoft.com/office/drawing/2014/main" id="{5A8D50F4-1DA1-7674-7919-12E85C846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1500" y="893763"/>
            <a:ext cx="8001000" cy="574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Lucida Sans" panose="020B0602030504020204" pitchFamily="34" charset="0"/>
              </a:rPr>
              <a:t>Click to edit Master text styles</a:t>
            </a:r>
          </a:p>
          <a:p>
            <a:pPr lvl="1"/>
            <a:r>
              <a:rPr lang="en-US" altLang="en-US">
                <a:sym typeface="Lucida Sans" panose="020B0602030504020204" pitchFamily="34" charset="0"/>
              </a:rPr>
              <a:t>Second level</a:t>
            </a:r>
          </a:p>
          <a:p>
            <a:pPr lvl="2"/>
            <a:r>
              <a:rPr lang="en-US" altLang="en-US">
                <a:sym typeface="Lucida Sans" panose="020B0602030504020204" pitchFamily="34" charset="0"/>
              </a:rPr>
              <a:t>Third level</a:t>
            </a:r>
          </a:p>
          <a:p>
            <a:pPr lvl="3"/>
            <a:r>
              <a:rPr lang="en-US" altLang="en-US">
                <a:sym typeface="Lucida Sans" panose="020B0602030504020204" pitchFamily="34" charset="0"/>
              </a:rPr>
              <a:t>Fourth level</a:t>
            </a:r>
          </a:p>
          <a:p>
            <a:pPr lvl="4"/>
            <a:r>
              <a:rPr lang="en-US" altLang="en-US">
                <a:sym typeface="Lucida Sans" panose="020B0602030504020204" pitchFamily="34" charset="0"/>
              </a:rPr>
              <a:t>Fifth level</a:t>
            </a:r>
          </a:p>
        </p:txBody>
      </p:sp>
      <p:sp>
        <p:nvSpPr>
          <p:cNvPr id="2051" name="Rectangle 2">
            <a:extLst>
              <a:ext uri="{FF2B5EF4-FFF2-40B4-BE49-F238E27FC236}">
                <a16:creationId xmlns:a16="http://schemas.microsoft.com/office/drawing/2014/main" id="{6CC2A398-667E-2107-40B5-D258D4D7F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1500" y="0"/>
            <a:ext cx="8001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Futura" charset="0"/>
              </a:rPr>
              <a:t>Click to edit Master title style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0F2CAEDD-BC05-294F-AFAA-BCE80A94ED81}"/>
              </a:ext>
            </a:extLst>
          </p:cNvPr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686800" y="6554788"/>
            <a:ext cx="198438" cy="1873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64281" tIns="32140" rIns="64281" bIns="3214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tabLst>
                <a:tab pos="749300" algn="l"/>
              </a:tabLst>
              <a:defRPr kumimoji="0" sz="800" b="0">
                <a:solidFill>
                  <a:srgbClr val="79211B"/>
                </a:solidFill>
                <a:latin typeface="Lucida Sans" panose="020B0602030504020204" pitchFamily="34" charset="0"/>
                <a:ea typeface="ヒラギノ角ゴ ProN W3" charset="-128"/>
                <a:sym typeface="Lucida Sans" panose="020B0602030504020204" pitchFamily="34" charset="0"/>
              </a:defRPr>
            </a:lvl1pPr>
          </a:lstStyle>
          <a:p>
            <a:fld id="{DF5AA284-717E-4F8B-8A5F-AD79D5AF6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371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ransition/>
  <p:hf hdr="0" ftr="0" dt="0"/>
  <p:txStyles>
    <p:titleStyle>
      <a:lvl1pPr algn="ctr" rtl="0" eaLnBrk="0" fontAlgn="base" hangingPunct="0">
        <a:lnSpc>
          <a:spcPts val="2675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+mj-lt"/>
          <a:ea typeface="+mj-ea"/>
          <a:cs typeface="+mj-cs"/>
          <a:sym typeface="Futura" charset="0"/>
        </a:defRPr>
      </a:lvl1pPr>
      <a:lvl2pPr algn="ctr" rtl="0" eaLnBrk="0" fontAlgn="base" hangingPunct="0">
        <a:lnSpc>
          <a:spcPts val="2675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ヒラギノ角ゴ ProN W3" charset="0"/>
          <a:cs typeface="ヒラギノ角ゴ ProN W3" charset="0"/>
          <a:sym typeface="Futura" charset="0"/>
        </a:defRPr>
      </a:lvl2pPr>
      <a:lvl3pPr algn="ctr" rtl="0" eaLnBrk="0" fontAlgn="base" hangingPunct="0">
        <a:lnSpc>
          <a:spcPts val="2675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ヒラギノ角ゴ ProN W3" charset="0"/>
          <a:cs typeface="ヒラギノ角ゴ ProN W3" charset="0"/>
          <a:sym typeface="Futura" charset="0"/>
        </a:defRPr>
      </a:lvl3pPr>
      <a:lvl4pPr algn="ctr" rtl="0" eaLnBrk="0" fontAlgn="base" hangingPunct="0">
        <a:lnSpc>
          <a:spcPts val="2675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ヒラギノ角ゴ ProN W3" charset="0"/>
          <a:cs typeface="ヒラギノ角ゴ ProN W3" charset="0"/>
          <a:sym typeface="Futura" charset="0"/>
        </a:defRPr>
      </a:lvl4pPr>
      <a:lvl5pPr algn="ctr" rtl="0" eaLnBrk="0" fontAlgn="base" hangingPunct="0">
        <a:lnSpc>
          <a:spcPts val="2675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ヒラギノ角ゴ ProN W3" charset="0"/>
          <a:cs typeface="ヒラギノ角ゴ ProN W3" charset="0"/>
          <a:sym typeface="Futura" charset="0"/>
        </a:defRPr>
      </a:lvl5pPr>
      <a:lvl6pPr marL="321407" fontAlgn="base">
        <a:lnSpc>
          <a:spcPts val="2672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ヒラギノ角ゴ ProN W3" charset="0"/>
          <a:cs typeface="ヒラギノ角ゴ ProN W3" charset="0"/>
          <a:sym typeface="Futura" charset="0"/>
        </a:defRPr>
      </a:lvl6pPr>
      <a:lvl7pPr marL="642816" fontAlgn="base">
        <a:lnSpc>
          <a:spcPts val="2672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ヒラギノ角ゴ ProN W3" charset="0"/>
          <a:cs typeface="ヒラギノ角ゴ ProN W3" charset="0"/>
          <a:sym typeface="Futura" charset="0"/>
        </a:defRPr>
      </a:lvl7pPr>
      <a:lvl8pPr marL="964224" fontAlgn="base">
        <a:lnSpc>
          <a:spcPts val="2672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ヒラギノ角ゴ ProN W3" charset="0"/>
          <a:cs typeface="ヒラギノ角ゴ ProN W3" charset="0"/>
          <a:sym typeface="Futura" charset="0"/>
        </a:defRPr>
      </a:lvl8pPr>
      <a:lvl9pPr marL="1285631" fontAlgn="base">
        <a:lnSpc>
          <a:spcPts val="2672"/>
        </a:lnSpc>
        <a:spcBef>
          <a:spcPct val="0"/>
        </a:spcBef>
        <a:spcAft>
          <a:spcPct val="0"/>
        </a:spcAft>
        <a:defRPr sz="2000">
          <a:solidFill>
            <a:schemeClr val="tx1"/>
          </a:solidFill>
          <a:latin typeface="Futura" charset="0"/>
          <a:ea typeface="ヒラギノ角ゴ ProN W3" charset="0"/>
          <a:cs typeface="ヒラギノ角ゴ ProN W3" charset="0"/>
          <a:sym typeface="Futura" charset="0"/>
        </a:defRPr>
      </a:lvl9pPr>
    </p:titleStyle>
    <p:bodyStyle>
      <a:lvl1pPr marL="239713" indent="-239713" algn="l" rtl="0" eaLnBrk="0" fontAlgn="base" hangingPunct="0">
        <a:lnSpc>
          <a:spcPts val="2675"/>
        </a:lnSpc>
        <a:spcBef>
          <a:spcPct val="0"/>
        </a:spcBef>
        <a:spcAft>
          <a:spcPct val="0"/>
        </a:spcAft>
        <a:defRPr sz="1700">
          <a:solidFill>
            <a:srgbClr val="003399"/>
          </a:solidFill>
          <a:latin typeface="+mn-lt"/>
          <a:ea typeface="+mn-ea"/>
          <a:cs typeface="+mn-cs"/>
          <a:sym typeface="Lucida Sans" panose="020B0602030504020204" pitchFamily="34" charset="0"/>
        </a:defRPr>
      </a:lvl1pPr>
      <a:lvl2pPr marL="409575" indent="-320675" algn="l" rtl="0" eaLnBrk="0" fontAlgn="base" hangingPunct="0">
        <a:lnSpc>
          <a:spcPts val="2675"/>
        </a:lnSpc>
        <a:spcBef>
          <a:spcPct val="0"/>
        </a:spcBef>
        <a:spcAft>
          <a:spcPct val="0"/>
        </a:spcAft>
        <a:buSzPct val="160000"/>
        <a:buFont typeface="ヒラギノ角ゴ ProN W3" charset="-128"/>
        <a:buChar char="・"/>
        <a:defRPr sz="1700">
          <a:solidFill>
            <a:srgbClr val="003399"/>
          </a:solidFill>
          <a:latin typeface="+mn-lt"/>
          <a:ea typeface="+mn-ea"/>
          <a:cs typeface="+mn-cs"/>
          <a:sym typeface="Lucida Sans" panose="020B0602030504020204" pitchFamily="34" charset="0"/>
        </a:defRPr>
      </a:lvl2pPr>
      <a:lvl3pPr marL="641350" indent="-222250" algn="l" rtl="0" eaLnBrk="0" fontAlgn="base" hangingPunct="0">
        <a:lnSpc>
          <a:spcPts val="2675"/>
        </a:lnSpc>
        <a:spcBef>
          <a:spcPct val="0"/>
        </a:spcBef>
        <a:spcAft>
          <a:spcPct val="0"/>
        </a:spcAft>
        <a:buSzPct val="100000"/>
        <a:buFont typeface="ヒラギノ角ゴ ProN W3" charset="-128"/>
        <a:buChar char="-"/>
        <a:defRPr sz="1700">
          <a:solidFill>
            <a:srgbClr val="003399"/>
          </a:solidFill>
          <a:latin typeface="+mn-lt"/>
          <a:ea typeface="+mn-ea"/>
          <a:cs typeface="+mn-cs"/>
          <a:sym typeface="Lucida Sans" panose="020B0602030504020204" pitchFamily="34" charset="0"/>
        </a:defRPr>
      </a:lvl3pPr>
      <a:lvl4pPr marL="1123950" indent="-160338" algn="l" rtl="0" eaLnBrk="0" fontAlgn="base" hangingPunct="0">
        <a:lnSpc>
          <a:spcPts val="2675"/>
        </a:lnSpc>
        <a:spcBef>
          <a:spcPct val="0"/>
        </a:spcBef>
        <a:spcAft>
          <a:spcPct val="0"/>
        </a:spcAft>
        <a:defRPr sz="1700">
          <a:solidFill>
            <a:srgbClr val="003399"/>
          </a:solidFill>
          <a:latin typeface="+mn-lt"/>
          <a:ea typeface="+mn-ea"/>
          <a:cs typeface="+mn-cs"/>
          <a:sym typeface="Lucida Sans" panose="020B0602030504020204" pitchFamily="34" charset="0"/>
        </a:defRPr>
      </a:lvl4pPr>
      <a:lvl5pPr marL="1446213" indent="-160338" algn="l" rtl="0" eaLnBrk="0" fontAlgn="base" hangingPunct="0">
        <a:lnSpc>
          <a:spcPts val="2675"/>
        </a:lnSpc>
        <a:spcBef>
          <a:spcPct val="0"/>
        </a:spcBef>
        <a:spcAft>
          <a:spcPct val="0"/>
        </a:spcAft>
        <a:defRPr sz="1700">
          <a:solidFill>
            <a:srgbClr val="003399"/>
          </a:solidFill>
          <a:latin typeface="+mn-lt"/>
          <a:ea typeface="+mn-ea"/>
          <a:cs typeface="+mn-cs"/>
          <a:sym typeface="Lucida Sans" panose="020B0602030504020204" pitchFamily="34" charset="0"/>
        </a:defRPr>
      </a:lvl5pPr>
      <a:lvl6pPr marL="321407" fontAlgn="base">
        <a:lnSpc>
          <a:spcPts val="2672"/>
        </a:lnSpc>
        <a:spcBef>
          <a:spcPct val="0"/>
        </a:spcBef>
        <a:spcAft>
          <a:spcPct val="0"/>
        </a:spcAft>
        <a:defRPr sz="1700">
          <a:solidFill>
            <a:srgbClr val="003399"/>
          </a:solidFill>
          <a:latin typeface="+mn-lt"/>
          <a:ea typeface="+mn-ea"/>
          <a:cs typeface="+mn-cs"/>
          <a:sym typeface="Lucida Sans" charset="0"/>
        </a:defRPr>
      </a:lvl6pPr>
      <a:lvl7pPr marL="642816" fontAlgn="base">
        <a:lnSpc>
          <a:spcPts val="2672"/>
        </a:lnSpc>
        <a:spcBef>
          <a:spcPct val="0"/>
        </a:spcBef>
        <a:spcAft>
          <a:spcPct val="0"/>
        </a:spcAft>
        <a:defRPr sz="1700">
          <a:solidFill>
            <a:srgbClr val="003399"/>
          </a:solidFill>
          <a:latin typeface="+mn-lt"/>
          <a:ea typeface="+mn-ea"/>
          <a:cs typeface="+mn-cs"/>
          <a:sym typeface="Lucida Sans" charset="0"/>
        </a:defRPr>
      </a:lvl7pPr>
      <a:lvl8pPr marL="964224" fontAlgn="base">
        <a:lnSpc>
          <a:spcPts val="2672"/>
        </a:lnSpc>
        <a:spcBef>
          <a:spcPct val="0"/>
        </a:spcBef>
        <a:spcAft>
          <a:spcPct val="0"/>
        </a:spcAft>
        <a:defRPr sz="1700">
          <a:solidFill>
            <a:srgbClr val="003399"/>
          </a:solidFill>
          <a:latin typeface="+mn-lt"/>
          <a:ea typeface="+mn-ea"/>
          <a:cs typeface="+mn-cs"/>
          <a:sym typeface="Lucida Sans" charset="0"/>
        </a:defRPr>
      </a:lvl8pPr>
      <a:lvl9pPr marL="1285631" fontAlgn="base">
        <a:lnSpc>
          <a:spcPts val="2672"/>
        </a:lnSpc>
        <a:spcBef>
          <a:spcPct val="0"/>
        </a:spcBef>
        <a:spcAft>
          <a:spcPct val="0"/>
        </a:spcAft>
        <a:defRPr sz="1700">
          <a:solidFill>
            <a:srgbClr val="003399"/>
          </a:solidFill>
          <a:latin typeface="+mn-lt"/>
          <a:ea typeface="+mn-ea"/>
          <a:cs typeface="+mn-cs"/>
          <a:sym typeface="Lucida Sans" charset="0"/>
        </a:defRPr>
      </a:lvl9pPr>
    </p:bodyStyle>
    <p:otherStyle>
      <a:defPPr>
        <a:defRPr lang="en-US"/>
      </a:defPPr>
      <a:lvl1pPr marL="0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0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1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22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63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041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447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49856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264" algn="l" defTabSz="32140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C1BB1E7-0DD2-C110-9909-60D2C39F8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1A009C8-35B6-8C08-2FAA-A02A2EA1E8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486F13F-12C4-0A63-B480-30BD1A2159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DB896F1-7822-D009-870F-C4780BA4627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B12EF00-79C8-8647-1273-212C09A248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64AA34F-2101-4FB2-8E57-E86BCE87F0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115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6600CC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6600CC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9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9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9.xml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49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8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2.xml"/><Relationship Id="rId4" Type="http://schemas.openxmlformats.org/officeDocument/2006/relationships/image" Target="../media/image41.wmf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8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8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8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8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8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0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0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9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9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0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0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0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</p:spTree>
    <p:extLst>
      <p:ext uri="{BB962C8B-B14F-4D97-AF65-F5344CB8AC3E}">
        <p14:creationId xmlns:p14="http://schemas.microsoft.com/office/powerpoint/2010/main" val="156795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D7FFB16-BE7A-2AFB-FD50-C20F5C01B6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Dynamic Programming</a:t>
            </a:r>
          </a:p>
        </p:txBody>
      </p:sp>
      <p:sp>
        <p:nvSpPr>
          <p:cNvPr id="22531" name="Text Box 3">
            <a:extLst>
              <a:ext uri="{FF2B5EF4-FFF2-40B4-BE49-F238E27FC236}">
                <a16:creationId xmlns:a16="http://schemas.microsoft.com/office/drawing/2014/main" id="{F9F2691B-5D34-56D2-D3B2-6E9D41661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738" y="5715000"/>
            <a:ext cx="54530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Helvetica" panose="020B0604020202020204" pitchFamily="34" charset="0"/>
              </a:rPr>
              <a:t>Avoid recomputing intermediate results</a:t>
            </a: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114EFCC0-CD21-A663-BBDF-A46DACB8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136775"/>
            <a:ext cx="1312863" cy="736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3" name="Rectangle 5">
            <a:extLst>
              <a:ext uri="{FF2B5EF4-FFF2-40B4-BE49-F238E27FC236}">
                <a16:creationId xmlns:a16="http://schemas.microsoft.com/office/drawing/2014/main" id="{133F87C7-C0B6-3880-3EEB-6F55D64F2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505075"/>
            <a:ext cx="1312863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4" name="Rectangle 6">
            <a:extLst>
              <a:ext uri="{FF2B5EF4-FFF2-40B4-BE49-F238E27FC236}">
                <a16:creationId xmlns:a16="http://schemas.microsoft.com/office/drawing/2014/main" id="{3CF1DEC1-31B8-33CE-EBAF-09559E05E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749675"/>
            <a:ext cx="617538" cy="368300"/>
          </a:xfrm>
          <a:prstGeom prst="rect">
            <a:avLst/>
          </a:prstGeom>
          <a:solidFill>
            <a:srgbClr val="99FF33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id="{37E7EF20-156B-818F-6B8C-C74583B58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381375"/>
            <a:ext cx="617538" cy="3683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Rectangle 8">
            <a:extLst>
              <a:ext uri="{FF2B5EF4-FFF2-40B4-BE49-F238E27FC236}">
                <a16:creationId xmlns:a16="http://schemas.microsoft.com/office/drawing/2014/main" id="{7A4D8496-A040-B259-7C00-9B76317D8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3749675"/>
            <a:ext cx="617538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7" name="Rectangle 9">
            <a:extLst>
              <a:ext uri="{FF2B5EF4-FFF2-40B4-BE49-F238E27FC236}">
                <a16:creationId xmlns:a16="http://schemas.microsoft.com/office/drawing/2014/main" id="{5A72932B-FC78-0D05-5FF4-5CC71AE35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3381375"/>
            <a:ext cx="617538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8" name="Rectangle 10">
            <a:extLst>
              <a:ext uri="{FF2B5EF4-FFF2-40B4-BE49-F238E27FC236}">
                <a16:creationId xmlns:a16="http://schemas.microsoft.com/office/drawing/2014/main" id="{42E401F0-9A3A-793E-A236-1D6E18862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3749675"/>
            <a:ext cx="615950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9" name="Rectangle 11">
            <a:extLst>
              <a:ext uri="{FF2B5EF4-FFF2-40B4-BE49-F238E27FC236}">
                <a16:creationId xmlns:a16="http://schemas.microsoft.com/office/drawing/2014/main" id="{559029F2-7FDD-58BB-F5BE-DC03EDB76A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3381375"/>
            <a:ext cx="615950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2540" name="AutoShape 12">
            <a:extLst>
              <a:ext uri="{FF2B5EF4-FFF2-40B4-BE49-F238E27FC236}">
                <a16:creationId xmlns:a16="http://schemas.microsoft.com/office/drawing/2014/main" id="{5975B615-FF3A-7F4C-BF1B-D81F33C66C64}"/>
              </a:ext>
            </a:extLst>
          </p:cNvPr>
          <p:cNvCxnSpPr>
            <a:cxnSpLocks noChangeShapeType="1"/>
            <a:stCxn id="22533" idx="2"/>
            <a:endCxn id="22537" idx="0"/>
          </p:cNvCxnSpPr>
          <p:nvPr/>
        </p:nvCxnSpPr>
        <p:spPr bwMode="auto">
          <a:xfrm flipH="1">
            <a:off x="3473450" y="2873375"/>
            <a:ext cx="635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1" name="AutoShape 13">
            <a:extLst>
              <a:ext uri="{FF2B5EF4-FFF2-40B4-BE49-F238E27FC236}">
                <a16:creationId xmlns:a16="http://schemas.microsoft.com/office/drawing/2014/main" id="{2DE4F0AE-E360-95E5-DD97-BA4FB4B6BECD}"/>
              </a:ext>
            </a:extLst>
          </p:cNvPr>
          <p:cNvCxnSpPr>
            <a:cxnSpLocks noChangeShapeType="1"/>
            <a:stCxn id="22533" idx="2"/>
            <a:endCxn id="22535" idx="0"/>
          </p:cNvCxnSpPr>
          <p:nvPr/>
        </p:nvCxnSpPr>
        <p:spPr bwMode="auto">
          <a:xfrm flipH="1">
            <a:off x="2003425" y="2873375"/>
            <a:ext cx="1476375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42" name="AutoShape 14">
            <a:extLst>
              <a:ext uri="{FF2B5EF4-FFF2-40B4-BE49-F238E27FC236}">
                <a16:creationId xmlns:a16="http://schemas.microsoft.com/office/drawing/2014/main" id="{7100D9D7-AA37-0208-D4B2-6FF19E834B2C}"/>
              </a:ext>
            </a:extLst>
          </p:cNvPr>
          <p:cNvCxnSpPr>
            <a:cxnSpLocks noChangeShapeType="1"/>
            <a:stCxn id="22533" idx="2"/>
            <a:endCxn id="22539" idx="0"/>
          </p:cNvCxnSpPr>
          <p:nvPr/>
        </p:nvCxnSpPr>
        <p:spPr bwMode="auto">
          <a:xfrm>
            <a:off x="3479800" y="2873375"/>
            <a:ext cx="1463675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543" name="Group 15">
            <a:extLst>
              <a:ext uri="{FF2B5EF4-FFF2-40B4-BE49-F238E27FC236}">
                <a16:creationId xmlns:a16="http://schemas.microsoft.com/office/drawing/2014/main" id="{B72678BF-B38C-ADE5-1A0C-609A0DD58FF1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4730750"/>
            <a:ext cx="296863" cy="736600"/>
            <a:chOff x="2544" y="2656"/>
            <a:chExt cx="200" cy="464"/>
          </a:xfrm>
        </p:grpSpPr>
        <p:sp>
          <p:nvSpPr>
            <p:cNvPr id="22595" name="Rectangle 16">
              <a:extLst>
                <a:ext uri="{FF2B5EF4-FFF2-40B4-BE49-F238E27FC236}">
                  <a16:creationId xmlns:a16="http://schemas.microsoft.com/office/drawing/2014/main" id="{5A4AD73C-8B41-A03F-4468-6A3323D78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6" name="Rectangle 17">
              <a:extLst>
                <a:ext uri="{FF2B5EF4-FFF2-40B4-BE49-F238E27FC236}">
                  <a16:creationId xmlns:a16="http://schemas.microsoft.com/office/drawing/2014/main" id="{7D4965F0-A475-3D2F-6D65-4CD22208B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544" name="Group 18">
            <a:extLst>
              <a:ext uri="{FF2B5EF4-FFF2-40B4-BE49-F238E27FC236}">
                <a16:creationId xmlns:a16="http://schemas.microsoft.com/office/drawing/2014/main" id="{0E52BB81-CE23-B4DB-C30F-84044AC33E67}"/>
              </a:ext>
            </a:extLst>
          </p:cNvPr>
          <p:cNvGrpSpPr>
            <a:grpSpLocks/>
          </p:cNvGrpSpPr>
          <p:nvPr/>
        </p:nvGrpSpPr>
        <p:grpSpPr bwMode="auto">
          <a:xfrm>
            <a:off x="1250950" y="4727575"/>
            <a:ext cx="296863" cy="736600"/>
            <a:chOff x="2544" y="2656"/>
            <a:chExt cx="200" cy="464"/>
          </a:xfrm>
        </p:grpSpPr>
        <p:sp>
          <p:nvSpPr>
            <p:cNvPr id="22593" name="Rectangle 19">
              <a:extLst>
                <a:ext uri="{FF2B5EF4-FFF2-40B4-BE49-F238E27FC236}">
                  <a16:creationId xmlns:a16="http://schemas.microsoft.com/office/drawing/2014/main" id="{BF427BBB-A549-168D-C3B4-FE23C0D8A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4" name="Rectangle 20">
              <a:extLst>
                <a:ext uri="{FF2B5EF4-FFF2-40B4-BE49-F238E27FC236}">
                  <a16:creationId xmlns:a16="http://schemas.microsoft.com/office/drawing/2014/main" id="{E538EBDB-5E37-34E3-A76F-A3B7428BD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545" name="Group 21">
            <a:extLst>
              <a:ext uri="{FF2B5EF4-FFF2-40B4-BE49-F238E27FC236}">
                <a16:creationId xmlns:a16="http://schemas.microsoft.com/office/drawing/2014/main" id="{424AA940-4290-917E-4B0F-5BD14AE399B6}"/>
              </a:ext>
            </a:extLst>
          </p:cNvPr>
          <p:cNvGrpSpPr>
            <a:grpSpLocks/>
          </p:cNvGrpSpPr>
          <p:nvPr/>
        </p:nvGrpSpPr>
        <p:grpSpPr bwMode="auto">
          <a:xfrm>
            <a:off x="1843088" y="4730750"/>
            <a:ext cx="296862" cy="736600"/>
            <a:chOff x="2544" y="2656"/>
            <a:chExt cx="200" cy="464"/>
          </a:xfrm>
        </p:grpSpPr>
        <p:sp>
          <p:nvSpPr>
            <p:cNvPr id="22591" name="Rectangle 22">
              <a:extLst>
                <a:ext uri="{FF2B5EF4-FFF2-40B4-BE49-F238E27FC236}">
                  <a16:creationId xmlns:a16="http://schemas.microsoft.com/office/drawing/2014/main" id="{77DB0371-DC30-D17F-B415-A97803C19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2" name="Rectangle 23">
              <a:extLst>
                <a:ext uri="{FF2B5EF4-FFF2-40B4-BE49-F238E27FC236}">
                  <a16:creationId xmlns:a16="http://schemas.microsoft.com/office/drawing/2014/main" id="{614384C1-211B-EDB3-E61A-B7F320B1A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546" name="Group 24">
            <a:extLst>
              <a:ext uri="{FF2B5EF4-FFF2-40B4-BE49-F238E27FC236}">
                <a16:creationId xmlns:a16="http://schemas.microsoft.com/office/drawing/2014/main" id="{17818A3B-BCBF-8DB1-BCF2-0588E746D541}"/>
              </a:ext>
            </a:extLst>
          </p:cNvPr>
          <p:cNvGrpSpPr>
            <a:grpSpLocks/>
          </p:cNvGrpSpPr>
          <p:nvPr/>
        </p:nvGrpSpPr>
        <p:grpSpPr bwMode="auto">
          <a:xfrm>
            <a:off x="2732088" y="4752975"/>
            <a:ext cx="296862" cy="736600"/>
            <a:chOff x="2544" y="2656"/>
            <a:chExt cx="200" cy="464"/>
          </a:xfrm>
        </p:grpSpPr>
        <p:sp>
          <p:nvSpPr>
            <p:cNvPr id="22589" name="Rectangle 25">
              <a:extLst>
                <a:ext uri="{FF2B5EF4-FFF2-40B4-BE49-F238E27FC236}">
                  <a16:creationId xmlns:a16="http://schemas.microsoft.com/office/drawing/2014/main" id="{82714F47-0FD1-7DB5-6B83-B2476F0B5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90" name="Rectangle 26">
              <a:extLst>
                <a:ext uri="{FF2B5EF4-FFF2-40B4-BE49-F238E27FC236}">
                  <a16:creationId xmlns:a16="http://schemas.microsoft.com/office/drawing/2014/main" id="{5CBE4839-F362-471B-06BE-55A5F501A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547" name="Group 27">
            <a:extLst>
              <a:ext uri="{FF2B5EF4-FFF2-40B4-BE49-F238E27FC236}">
                <a16:creationId xmlns:a16="http://schemas.microsoft.com/office/drawing/2014/main" id="{843629CC-B231-2DBF-2F6F-E58ED4E65AC7}"/>
              </a:ext>
            </a:extLst>
          </p:cNvPr>
          <p:cNvGrpSpPr>
            <a:grpSpLocks/>
          </p:cNvGrpSpPr>
          <p:nvPr/>
        </p:nvGrpSpPr>
        <p:grpSpPr bwMode="auto">
          <a:xfrm>
            <a:off x="3325813" y="4749800"/>
            <a:ext cx="296862" cy="736600"/>
            <a:chOff x="2544" y="2656"/>
            <a:chExt cx="200" cy="464"/>
          </a:xfrm>
        </p:grpSpPr>
        <p:sp>
          <p:nvSpPr>
            <p:cNvPr id="22587" name="Rectangle 28">
              <a:extLst>
                <a:ext uri="{FF2B5EF4-FFF2-40B4-BE49-F238E27FC236}">
                  <a16:creationId xmlns:a16="http://schemas.microsoft.com/office/drawing/2014/main" id="{A7188EFE-74A7-D3A1-019D-E22980817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8" name="Rectangle 29">
              <a:extLst>
                <a:ext uri="{FF2B5EF4-FFF2-40B4-BE49-F238E27FC236}">
                  <a16:creationId xmlns:a16="http://schemas.microsoft.com/office/drawing/2014/main" id="{74E57CC3-F86D-8522-A101-E07D6158C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548" name="Group 30">
            <a:extLst>
              <a:ext uri="{FF2B5EF4-FFF2-40B4-BE49-F238E27FC236}">
                <a16:creationId xmlns:a16="http://schemas.microsoft.com/office/drawing/2014/main" id="{01AA960D-DA05-3DB0-F378-6F122AD5EA54}"/>
              </a:ext>
            </a:extLst>
          </p:cNvPr>
          <p:cNvGrpSpPr>
            <a:grpSpLocks/>
          </p:cNvGrpSpPr>
          <p:nvPr/>
        </p:nvGrpSpPr>
        <p:grpSpPr bwMode="auto">
          <a:xfrm>
            <a:off x="3919538" y="4752975"/>
            <a:ext cx="295275" cy="736600"/>
            <a:chOff x="2544" y="2656"/>
            <a:chExt cx="200" cy="464"/>
          </a:xfrm>
        </p:grpSpPr>
        <p:sp>
          <p:nvSpPr>
            <p:cNvPr id="22585" name="Rectangle 31">
              <a:extLst>
                <a:ext uri="{FF2B5EF4-FFF2-40B4-BE49-F238E27FC236}">
                  <a16:creationId xmlns:a16="http://schemas.microsoft.com/office/drawing/2014/main" id="{A3EFBCAD-4A40-C67E-D453-D1148318F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6" name="Rectangle 32">
              <a:extLst>
                <a:ext uri="{FF2B5EF4-FFF2-40B4-BE49-F238E27FC236}">
                  <a16:creationId xmlns:a16="http://schemas.microsoft.com/office/drawing/2014/main" id="{C4D7F532-47E2-4348-7796-E0074AFE71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549" name="Group 33">
            <a:extLst>
              <a:ext uri="{FF2B5EF4-FFF2-40B4-BE49-F238E27FC236}">
                <a16:creationId xmlns:a16="http://schemas.microsoft.com/office/drawing/2014/main" id="{7911EA19-CA6E-D74B-01D3-0EB047C91193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4730750"/>
            <a:ext cx="296862" cy="736600"/>
            <a:chOff x="2544" y="2656"/>
            <a:chExt cx="200" cy="464"/>
          </a:xfrm>
        </p:grpSpPr>
        <p:sp>
          <p:nvSpPr>
            <p:cNvPr id="22583" name="Rectangle 34">
              <a:extLst>
                <a:ext uri="{FF2B5EF4-FFF2-40B4-BE49-F238E27FC236}">
                  <a16:creationId xmlns:a16="http://schemas.microsoft.com/office/drawing/2014/main" id="{0DAF77C1-E931-9C92-153D-49EE9F063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4" name="Rectangle 35">
              <a:extLst>
                <a:ext uri="{FF2B5EF4-FFF2-40B4-BE49-F238E27FC236}">
                  <a16:creationId xmlns:a16="http://schemas.microsoft.com/office/drawing/2014/main" id="{ED1EBBBE-89E2-70F0-05A0-307A3194A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550" name="Group 36">
            <a:extLst>
              <a:ext uri="{FF2B5EF4-FFF2-40B4-BE49-F238E27FC236}">
                <a16:creationId xmlns:a16="http://schemas.microsoft.com/office/drawing/2014/main" id="{7EB84CF3-82B9-5BFF-5C40-A7D680C98904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4727575"/>
            <a:ext cx="296863" cy="736600"/>
            <a:chOff x="2544" y="2656"/>
            <a:chExt cx="200" cy="464"/>
          </a:xfrm>
        </p:grpSpPr>
        <p:sp>
          <p:nvSpPr>
            <p:cNvPr id="22581" name="Rectangle 37">
              <a:extLst>
                <a:ext uri="{FF2B5EF4-FFF2-40B4-BE49-F238E27FC236}">
                  <a16:creationId xmlns:a16="http://schemas.microsoft.com/office/drawing/2014/main" id="{EB97595C-ACDF-304A-DC02-DDE119453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2" name="Rectangle 38">
              <a:extLst>
                <a:ext uri="{FF2B5EF4-FFF2-40B4-BE49-F238E27FC236}">
                  <a16:creationId xmlns:a16="http://schemas.microsoft.com/office/drawing/2014/main" id="{E51A83D4-B847-5DD3-556A-E790B0359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2551" name="Group 39">
            <a:extLst>
              <a:ext uri="{FF2B5EF4-FFF2-40B4-BE49-F238E27FC236}">
                <a16:creationId xmlns:a16="http://schemas.microsoft.com/office/drawing/2014/main" id="{122D5E78-7008-664D-45B0-ABA932D01C1F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4730750"/>
            <a:ext cx="295275" cy="736600"/>
            <a:chOff x="2544" y="2656"/>
            <a:chExt cx="200" cy="464"/>
          </a:xfrm>
        </p:grpSpPr>
        <p:sp>
          <p:nvSpPr>
            <p:cNvPr id="22579" name="Rectangle 40">
              <a:extLst>
                <a:ext uri="{FF2B5EF4-FFF2-40B4-BE49-F238E27FC236}">
                  <a16:creationId xmlns:a16="http://schemas.microsoft.com/office/drawing/2014/main" id="{F631A813-DEB7-A0EF-6A83-8E68D28CD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2580" name="Rectangle 41">
              <a:extLst>
                <a:ext uri="{FF2B5EF4-FFF2-40B4-BE49-F238E27FC236}">
                  <a16:creationId xmlns:a16="http://schemas.microsoft.com/office/drawing/2014/main" id="{96CECF3A-7A0E-F3A9-D383-EB7183C8C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22552" name="AutoShape 42">
            <a:extLst>
              <a:ext uri="{FF2B5EF4-FFF2-40B4-BE49-F238E27FC236}">
                <a16:creationId xmlns:a16="http://schemas.microsoft.com/office/drawing/2014/main" id="{6678AE62-9B48-8A89-FA80-CFD48776AC5E}"/>
              </a:ext>
            </a:extLst>
          </p:cNvPr>
          <p:cNvCxnSpPr>
            <a:cxnSpLocks noChangeShapeType="1"/>
            <a:stCxn id="22534" idx="2"/>
            <a:endCxn id="22596" idx="0"/>
          </p:cNvCxnSpPr>
          <p:nvPr/>
        </p:nvCxnSpPr>
        <p:spPr bwMode="auto">
          <a:xfrm flipH="1">
            <a:off x="804863" y="4117975"/>
            <a:ext cx="119856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3" name="AutoShape 43">
            <a:extLst>
              <a:ext uri="{FF2B5EF4-FFF2-40B4-BE49-F238E27FC236}">
                <a16:creationId xmlns:a16="http://schemas.microsoft.com/office/drawing/2014/main" id="{FB9A39F4-671C-2424-6DC8-4F9CE244391A}"/>
              </a:ext>
            </a:extLst>
          </p:cNvPr>
          <p:cNvCxnSpPr>
            <a:cxnSpLocks noChangeShapeType="1"/>
            <a:stCxn id="22534" idx="2"/>
            <a:endCxn id="22594" idx="0"/>
          </p:cNvCxnSpPr>
          <p:nvPr/>
        </p:nvCxnSpPr>
        <p:spPr bwMode="auto">
          <a:xfrm flipH="1">
            <a:off x="1398588" y="4117975"/>
            <a:ext cx="60483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4" name="AutoShape 44">
            <a:extLst>
              <a:ext uri="{FF2B5EF4-FFF2-40B4-BE49-F238E27FC236}">
                <a16:creationId xmlns:a16="http://schemas.microsoft.com/office/drawing/2014/main" id="{BC0045F6-3D71-A4AE-2310-2AC1DA8231CD}"/>
              </a:ext>
            </a:extLst>
          </p:cNvPr>
          <p:cNvCxnSpPr>
            <a:cxnSpLocks noChangeShapeType="1"/>
            <a:stCxn id="22534" idx="2"/>
            <a:endCxn id="22592" idx="0"/>
          </p:cNvCxnSpPr>
          <p:nvPr/>
        </p:nvCxnSpPr>
        <p:spPr bwMode="auto">
          <a:xfrm flipH="1">
            <a:off x="1992313" y="4117975"/>
            <a:ext cx="1111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5" name="AutoShape 45">
            <a:extLst>
              <a:ext uri="{FF2B5EF4-FFF2-40B4-BE49-F238E27FC236}">
                <a16:creationId xmlns:a16="http://schemas.microsoft.com/office/drawing/2014/main" id="{07D51CFC-090C-9B42-73D9-715F8F177AD8}"/>
              </a:ext>
            </a:extLst>
          </p:cNvPr>
          <p:cNvCxnSpPr>
            <a:cxnSpLocks noChangeShapeType="1"/>
            <a:stCxn id="22536" idx="2"/>
            <a:endCxn id="22590" idx="0"/>
          </p:cNvCxnSpPr>
          <p:nvPr/>
        </p:nvCxnSpPr>
        <p:spPr bwMode="auto">
          <a:xfrm flipH="1">
            <a:off x="2881313" y="4117975"/>
            <a:ext cx="592137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6" name="AutoShape 46">
            <a:extLst>
              <a:ext uri="{FF2B5EF4-FFF2-40B4-BE49-F238E27FC236}">
                <a16:creationId xmlns:a16="http://schemas.microsoft.com/office/drawing/2014/main" id="{0EEEDBA7-B764-74A1-D662-1FFA0A07531C}"/>
              </a:ext>
            </a:extLst>
          </p:cNvPr>
          <p:cNvCxnSpPr>
            <a:cxnSpLocks noChangeShapeType="1"/>
            <a:stCxn id="22536" idx="2"/>
            <a:endCxn id="22588" idx="0"/>
          </p:cNvCxnSpPr>
          <p:nvPr/>
        </p:nvCxnSpPr>
        <p:spPr bwMode="auto">
          <a:xfrm>
            <a:off x="3473450" y="4117975"/>
            <a:ext cx="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7" name="AutoShape 47">
            <a:extLst>
              <a:ext uri="{FF2B5EF4-FFF2-40B4-BE49-F238E27FC236}">
                <a16:creationId xmlns:a16="http://schemas.microsoft.com/office/drawing/2014/main" id="{8FC28DE5-7E76-4F6C-A918-4EB34061BB9B}"/>
              </a:ext>
            </a:extLst>
          </p:cNvPr>
          <p:cNvCxnSpPr>
            <a:cxnSpLocks noChangeShapeType="1"/>
            <a:stCxn id="22536" idx="2"/>
            <a:endCxn id="22586" idx="0"/>
          </p:cNvCxnSpPr>
          <p:nvPr/>
        </p:nvCxnSpPr>
        <p:spPr bwMode="auto">
          <a:xfrm>
            <a:off x="3473450" y="4117975"/>
            <a:ext cx="593725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8" name="AutoShape 48">
            <a:extLst>
              <a:ext uri="{FF2B5EF4-FFF2-40B4-BE49-F238E27FC236}">
                <a16:creationId xmlns:a16="http://schemas.microsoft.com/office/drawing/2014/main" id="{281CA31C-1B22-D688-C8FD-5AE6CBC72EEE}"/>
              </a:ext>
            </a:extLst>
          </p:cNvPr>
          <p:cNvCxnSpPr>
            <a:cxnSpLocks noChangeShapeType="1"/>
            <a:stCxn id="22538" idx="2"/>
            <a:endCxn id="22584" idx="0"/>
          </p:cNvCxnSpPr>
          <p:nvPr/>
        </p:nvCxnSpPr>
        <p:spPr bwMode="auto">
          <a:xfrm flipH="1">
            <a:off x="4933950" y="4117975"/>
            <a:ext cx="9525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59" name="AutoShape 49">
            <a:extLst>
              <a:ext uri="{FF2B5EF4-FFF2-40B4-BE49-F238E27FC236}">
                <a16:creationId xmlns:a16="http://schemas.microsoft.com/office/drawing/2014/main" id="{AE22C1D3-59CC-1185-2A55-E3FEBEA4ED97}"/>
              </a:ext>
            </a:extLst>
          </p:cNvPr>
          <p:cNvCxnSpPr>
            <a:cxnSpLocks noChangeShapeType="1"/>
            <a:stCxn id="22538" idx="2"/>
            <a:endCxn id="22582" idx="0"/>
          </p:cNvCxnSpPr>
          <p:nvPr/>
        </p:nvCxnSpPr>
        <p:spPr bwMode="auto">
          <a:xfrm>
            <a:off x="4943475" y="4117975"/>
            <a:ext cx="584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60" name="AutoShape 50">
            <a:extLst>
              <a:ext uri="{FF2B5EF4-FFF2-40B4-BE49-F238E27FC236}">
                <a16:creationId xmlns:a16="http://schemas.microsoft.com/office/drawing/2014/main" id="{3B8DB991-6B10-B235-F1BC-DB8AA52C871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56175" y="4117975"/>
            <a:ext cx="1346200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61" name="Text Box 51">
            <a:extLst>
              <a:ext uri="{FF2B5EF4-FFF2-40B4-BE49-F238E27FC236}">
                <a16:creationId xmlns:a16="http://schemas.microsoft.com/office/drawing/2014/main" id="{6FF02AE5-3171-F07D-D5FD-9879AE2172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2133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22562" name="Text Box 52">
            <a:extLst>
              <a:ext uri="{FF2B5EF4-FFF2-40B4-BE49-F238E27FC236}">
                <a16:creationId xmlns:a16="http://schemas.microsoft.com/office/drawing/2014/main" id="{18FA7398-1CBD-E8CA-D8F7-C05726417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3639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22563" name="Text Box 53">
            <a:extLst>
              <a:ext uri="{FF2B5EF4-FFF2-40B4-BE49-F238E27FC236}">
                <a16:creationId xmlns:a16="http://schemas.microsoft.com/office/drawing/2014/main" id="{F44979A7-90D2-EC97-89AC-44A22974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3363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22564" name="Text Box 54">
            <a:extLst>
              <a:ext uri="{FF2B5EF4-FFF2-40B4-BE49-F238E27FC236}">
                <a16:creationId xmlns:a16="http://schemas.microsoft.com/office/drawing/2014/main" id="{5D6ADB5E-D1BE-4E0D-179B-FF350DAE37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24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E</a:t>
            </a:r>
          </a:p>
        </p:txBody>
      </p:sp>
      <p:sp>
        <p:nvSpPr>
          <p:cNvPr id="22565" name="Text Box 55">
            <a:extLst>
              <a:ext uri="{FF2B5EF4-FFF2-40B4-BE49-F238E27FC236}">
                <a16:creationId xmlns:a16="http://schemas.microsoft.com/office/drawing/2014/main" id="{4682485F-C4FE-81E6-727E-B132BB8B7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47244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F</a:t>
            </a:r>
          </a:p>
        </p:txBody>
      </p:sp>
      <p:sp>
        <p:nvSpPr>
          <p:cNvPr id="22566" name="Text Box 56">
            <a:extLst>
              <a:ext uri="{FF2B5EF4-FFF2-40B4-BE49-F238E27FC236}">
                <a16:creationId xmlns:a16="http://schemas.microsoft.com/office/drawing/2014/main" id="{222BE7A4-C2DB-721E-849A-735719A8F9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7244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G</a:t>
            </a:r>
          </a:p>
        </p:txBody>
      </p:sp>
      <p:sp>
        <p:nvSpPr>
          <p:cNvPr id="22567" name="Text Box 57">
            <a:extLst>
              <a:ext uri="{FF2B5EF4-FFF2-40B4-BE49-F238E27FC236}">
                <a16:creationId xmlns:a16="http://schemas.microsoft.com/office/drawing/2014/main" id="{556B8B0B-73AE-4177-B501-25AE3BBDE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4724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E</a:t>
            </a:r>
          </a:p>
        </p:txBody>
      </p:sp>
      <p:sp>
        <p:nvSpPr>
          <p:cNvPr id="22568" name="Text Box 58">
            <a:extLst>
              <a:ext uri="{FF2B5EF4-FFF2-40B4-BE49-F238E27FC236}">
                <a16:creationId xmlns:a16="http://schemas.microsoft.com/office/drawing/2014/main" id="{0C673718-A025-E48D-C3E7-B8AD09E44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47244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G</a:t>
            </a:r>
          </a:p>
        </p:txBody>
      </p:sp>
      <p:sp>
        <p:nvSpPr>
          <p:cNvPr id="22569" name="Text Box 59">
            <a:extLst>
              <a:ext uri="{FF2B5EF4-FFF2-40B4-BE49-F238E27FC236}">
                <a16:creationId xmlns:a16="http://schemas.microsoft.com/office/drawing/2014/main" id="{D5704E43-2373-B421-D396-F80E77459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4724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H</a:t>
            </a:r>
          </a:p>
        </p:txBody>
      </p:sp>
      <p:sp>
        <p:nvSpPr>
          <p:cNvPr id="22570" name="Text Box 60">
            <a:extLst>
              <a:ext uri="{FF2B5EF4-FFF2-40B4-BE49-F238E27FC236}">
                <a16:creationId xmlns:a16="http://schemas.microsoft.com/office/drawing/2014/main" id="{B70C2FFA-645E-C09C-FEEA-DCFE3555F7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33639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22571" name="Text Box 61">
            <a:extLst>
              <a:ext uri="{FF2B5EF4-FFF2-40B4-BE49-F238E27FC236}">
                <a16:creationId xmlns:a16="http://schemas.microsoft.com/office/drawing/2014/main" id="{45605F67-1E14-01A1-DE1A-1176DC6C5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4724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E</a:t>
            </a:r>
          </a:p>
        </p:txBody>
      </p:sp>
      <p:sp>
        <p:nvSpPr>
          <p:cNvPr id="22572" name="Text Box 62">
            <a:extLst>
              <a:ext uri="{FF2B5EF4-FFF2-40B4-BE49-F238E27FC236}">
                <a16:creationId xmlns:a16="http://schemas.microsoft.com/office/drawing/2014/main" id="{3BAE3D77-6FEA-6B95-140D-FCF8B3641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47244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F</a:t>
            </a:r>
          </a:p>
        </p:txBody>
      </p:sp>
      <p:sp>
        <p:nvSpPr>
          <p:cNvPr id="22573" name="Text Box 63">
            <a:extLst>
              <a:ext uri="{FF2B5EF4-FFF2-40B4-BE49-F238E27FC236}">
                <a16:creationId xmlns:a16="http://schemas.microsoft.com/office/drawing/2014/main" id="{32872334-79F5-28B4-FE68-FBC2BDFC4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47244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G</a:t>
            </a:r>
          </a:p>
        </p:txBody>
      </p:sp>
      <p:cxnSp>
        <p:nvCxnSpPr>
          <p:cNvPr id="22574" name="AutoShape 66">
            <a:extLst>
              <a:ext uri="{FF2B5EF4-FFF2-40B4-BE49-F238E27FC236}">
                <a16:creationId xmlns:a16="http://schemas.microsoft.com/office/drawing/2014/main" id="{B8B8446E-3D83-55FF-AB2A-3432CB1209FB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1101725" y="5168900"/>
            <a:ext cx="3175" cy="593725"/>
          </a:xfrm>
          <a:prstGeom prst="curvedConnector3">
            <a:avLst>
              <a:gd name="adj1" fmla="val -720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5" name="AutoShape 67">
            <a:extLst>
              <a:ext uri="{FF2B5EF4-FFF2-40B4-BE49-F238E27FC236}">
                <a16:creationId xmlns:a16="http://schemas.microsoft.com/office/drawing/2014/main" id="{99FE3A34-E1F6-F51D-A0AC-DB9A8AF58364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694656" y="5169694"/>
            <a:ext cx="3175" cy="592138"/>
          </a:xfrm>
          <a:prstGeom prst="curvedConnector3">
            <a:avLst>
              <a:gd name="adj1" fmla="val 730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6" name="AutoShape 68">
            <a:extLst>
              <a:ext uri="{FF2B5EF4-FFF2-40B4-BE49-F238E27FC236}">
                <a16:creationId xmlns:a16="http://schemas.microsoft.com/office/drawing/2014/main" id="{4C1774B5-B714-402B-E62F-379A701EF81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139950" y="3565525"/>
            <a:ext cx="173038" cy="1717675"/>
          </a:xfrm>
          <a:prstGeom prst="curvedConnector3">
            <a:avLst>
              <a:gd name="adj1" fmla="val 232111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577" name="AutoShape 69">
            <a:extLst>
              <a:ext uri="{FF2B5EF4-FFF2-40B4-BE49-F238E27FC236}">
                <a16:creationId xmlns:a16="http://schemas.microsoft.com/office/drawing/2014/main" id="{2A261E77-B6E9-20AD-6AF2-E761E200EE7C}"/>
              </a:ext>
            </a:extLst>
          </p:cNvPr>
          <p:cNvCxnSpPr>
            <a:cxnSpLocks noChangeShapeType="1"/>
            <a:stCxn id="22535" idx="3"/>
            <a:endCxn id="22589" idx="1"/>
          </p:cNvCxnSpPr>
          <p:nvPr/>
        </p:nvCxnSpPr>
        <p:spPr bwMode="auto">
          <a:xfrm>
            <a:off x="2312988" y="3565525"/>
            <a:ext cx="419100" cy="17399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578" name="Text Box 71">
            <a:extLst>
              <a:ext uri="{FF2B5EF4-FFF2-40B4-BE49-F238E27FC236}">
                <a16:creationId xmlns:a16="http://schemas.microsoft.com/office/drawing/2014/main" id="{F629982A-FF0A-9475-C147-80DFC59B1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2860675"/>
            <a:ext cx="1755775" cy="1565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Helvetica" panose="020B0604020202020204" pitchFamily="34" charset="0"/>
              </a:rPr>
              <a:t>E  solution</a:t>
            </a:r>
            <a:r>
              <a:rPr lang="en-US" altLang="en-US" sz="2400" baseline="-25000">
                <a:latin typeface="Helvetica" panose="020B0604020202020204" pitchFamily="34" charset="0"/>
              </a:rPr>
              <a:t>E</a:t>
            </a:r>
          </a:p>
          <a:p>
            <a:r>
              <a:rPr lang="en-US" altLang="en-US" sz="2400">
                <a:latin typeface="Helvetica" panose="020B0604020202020204" pitchFamily="34" charset="0"/>
              </a:rPr>
              <a:t>F  solution</a:t>
            </a:r>
            <a:r>
              <a:rPr lang="en-US" altLang="en-US" sz="2400" baseline="-25000">
                <a:latin typeface="Helvetica" panose="020B0604020202020204" pitchFamily="34" charset="0"/>
              </a:rPr>
              <a:t>F</a:t>
            </a:r>
          </a:p>
          <a:p>
            <a:r>
              <a:rPr lang="en-US" altLang="en-US" sz="2400">
                <a:latin typeface="Helvetica" panose="020B0604020202020204" pitchFamily="34" charset="0"/>
              </a:rPr>
              <a:t>G solution</a:t>
            </a:r>
            <a:r>
              <a:rPr lang="en-US" altLang="en-US" sz="2400" baseline="-25000">
                <a:latin typeface="Helvetica" panose="020B0604020202020204" pitchFamily="34" charset="0"/>
              </a:rPr>
              <a:t>G</a:t>
            </a:r>
          </a:p>
          <a:p>
            <a:r>
              <a:rPr lang="en-US" altLang="en-US" sz="2400"/>
              <a:t>B solution</a:t>
            </a:r>
            <a:r>
              <a:rPr lang="en-US" altLang="en-US" sz="2400" baseline="-25000"/>
              <a:t>B</a:t>
            </a:r>
            <a:endParaRPr lang="en-US" altLang="en-US" sz="240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3">
            <a:extLst>
              <a:ext uri="{FF2B5EF4-FFF2-40B4-BE49-F238E27FC236}">
                <a16:creationId xmlns:a16="http://schemas.microsoft.com/office/drawing/2014/main" id="{ED53F217-2F54-D2BB-3D3D-FFA213C5B6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32EE515-1968-4406-90C2-E649D0790F9D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1" lang="en-US" altLang="en-US" sz="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82947" name="Line 1">
            <a:extLst>
              <a:ext uri="{FF2B5EF4-FFF2-40B4-BE49-F238E27FC236}">
                <a16:creationId xmlns:a16="http://schemas.microsoft.com/office/drawing/2014/main" id="{D77E6878-1809-42DC-84BA-59F450A338C4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1025" y="695325"/>
            <a:ext cx="79914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65D7586-5279-DE44-A51F-62B328DDB3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875033" algn="l"/>
              </a:tabLst>
              <a:defRPr/>
            </a:pPr>
            <a:r>
              <a:rPr lang="en-US" dirty="0">
                <a:ea typeface="+mj-ea"/>
                <a:cs typeface="+mj-cs"/>
              </a:rPr>
              <a:t>Shortest paths:  dynamic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5524B28F-55D0-79EB-2F04-0D89230DFC2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285750" indent="-285750" eaLnBrk="1" hangingPunct="1">
                  <a:buFont typeface="Arial" panose="020B0604020202020204" pitchFamily="34" charset="0"/>
                  <a:buChar char="•"/>
                  <a:tabLst>
                    <a:tab pos="874713" algn="l"/>
                  </a:tabLst>
                </a:pPr>
                <a:r>
                  <a:rPr lang="en-US" altLang="en-US" dirty="0">
                    <a:solidFill>
                      <a:srgbClr val="000000"/>
                    </a:solidFill>
                    <a:latin typeface="Lucida Sans" panose="020B0602030504020204" pitchFamily="34" charset="0"/>
                    <a:ea typeface="ヒラギノ角ゴ ProN W3" charset="-128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𝑑𝑖𝑠</m:t>
                    </m:r>
                    <m:sSup>
                      <m:sSupPr>
                        <m:ctrlPr>
                          <a:rPr lang="en-GB" alt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</m:ctrlPr>
                      </m:sSupPr>
                      <m:e>
                        <m:r>
                          <a:rPr lang="en-US" altLang="en-US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𝑡</m:t>
                        </m:r>
                      </m:e>
                      <m:sup>
                        <m:r>
                          <a:rPr lang="en-GB" alt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𝑙</m:t>
                        </m:r>
                      </m:sup>
                    </m:sSup>
                    <m:r>
                      <a:rPr lang="en-GB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[</m:t>
                    </m:r>
                    <m:r>
                      <a:rPr lang="en-GB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𝑢</m:t>
                    </m:r>
                    <m:r>
                      <a:rPr lang="en-GB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]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latin typeface="Lucida Sans" panose="020B0602030504020204" pitchFamily="34" charset="0"/>
                    <a:ea typeface="ヒラギノ角ゴ ProN W3" charset="-128"/>
                  </a:rPr>
                  <a:t> be the shortest path from the source vertex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𝑣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latin typeface="Lucida Sans" panose="020B0602030504020204" pitchFamily="34" charset="0"/>
                    <a:ea typeface="ヒラギノ角ゴ ProN W3" charset="-128"/>
                  </a:rPr>
                  <a:t> to vertex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𝑢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latin typeface="Lucida Sans" panose="020B0602030504020204" pitchFamily="34" charset="0"/>
                    <a:ea typeface="ヒラギノ角ゴ ProN W3" charset="-128"/>
                  </a:rPr>
                  <a:t> under the constraint that the shortest path contains at most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𝑙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latin typeface="Lucida Sans" panose="020B0602030504020204" pitchFamily="34" charset="0"/>
                    <a:ea typeface="ヒラギノ角ゴ ProN W3" charset="-128"/>
                  </a:rPr>
                  <a:t> edges. Then</a:t>
                </a:r>
              </a:p>
              <a:p>
                <a:pPr marL="568325" lvl="2" indent="-285750" eaLnBrk="1" hangingPunct="1">
                  <a:buFont typeface="Arial" panose="020B0604020202020204" pitchFamily="34" charset="0"/>
                  <a:buChar char="•"/>
                  <a:tabLst>
                    <a:tab pos="874713" algn="l"/>
                  </a:tabLst>
                </a:pP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𝑑𝑖𝑠</m:t>
                    </m:r>
                    <m:sSup>
                      <m:sSupPr>
                        <m:ctrlPr>
                          <a:rPr lang="en-GB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𝑡</m:t>
                        </m:r>
                      </m:e>
                      <m:sup>
                        <m:r>
                          <a:rPr lang="en-GB" alt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</m:ctrlPr>
                      </m:dPr>
                      <m:e>
                        <m:r>
                          <a:rPr lang="en-GB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𝑢</m:t>
                        </m:r>
                      </m:e>
                    </m:d>
                    <m:r>
                      <a:rPr lang="en-GB" alt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=</m:t>
                    </m:r>
                    <m:r>
                      <m:rPr>
                        <m:sty m:val="p"/>
                      </m:rPr>
                      <a:rPr lang="en-GB" alt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cost</m:t>
                    </m:r>
                    <m:d>
                      <m:dPr>
                        <m:begChr m:val="["/>
                        <m:endChr m:val="]"/>
                        <m:ctrlPr>
                          <a:rPr lang="en-GB" alt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alt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v</m:t>
                        </m:r>
                        <m:r>
                          <a:rPr lang="en-GB" alt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altLang="en-US" b="0" i="0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u</m:t>
                        </m:r>
                      </m:e>
                    </m:d>
                    <m:r>
                      <a:rPr lang="en-GB" altLang="en-US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, 1</m:t>
                    </m:r>
                    <m:r>
                      <a:rPr lang="en-GB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≤</m:t>
                    </m:r>
                    <m:r>
                      <a:rPr lang="en-GB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𝑢</m:t>
                    </m:r>
                    <m:r>
                      <a:rPr lang="en-GB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≤</m:t>
                    </m:r>
                    <m:r>
                      <a:rPr lang="en-GB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rgbClr val="000000"/>
                  </a:solidFill>
                  <a:latin typeface="Lucida Sans" panose="020B0602030504020204" pitchFamily="34" charset="0"/>
                  <a:ea typeface="ヒラギノ角ゴ ProN W3" charset="-128"/>
                </a:endParaRPr>
              </a:p>
              <a:p>
                <a:pPr marL="568325" lvl="2" indent="-285750" eaLnBrk="1" hangingPunct="1">
                  <a:buFont typeface="Arial" panose="020B0604020202020204" pitchFamily="34" charset="0"/>
                  <a:buChar char="•"/>
                  <a:tabLst>
                    <a:tab pos="874713" algn="l"/>
                  </a:tabLst>
                </a:pPr>
                <a:endParaRPr lang="en-US" altLang="en-US" dirty="0">
                  <a:solidFill>
                    <a:srgbClr val="000000"/>
                  </a:solidFill>
                  <a:latin typeface="Lucida Sans" panose="020B0602030504020204" pitchFamily="34" charset="0"/>
                  <a:ea typeface="ヒラギノ角ゴ ProN W3" charset="-128"/>
                </a:endParaRPr>
              </a:p>
              <a:p>
                <a:pPr marL="287338" lvl="1" indent="-285750" eaLnBrk="1" hangingPunct="1">
                  <a:buFont typeface="Arial" panose="020B0604020202020204" pitchFamily="34" charset="0"/>
                  <a:buChar char="•"/>
                  <a:tabLst>
                    <a:tab pos="874713" algn="l"/>
                  </a:tabLst>
                </a:pPr>
                <a:r>
                  <a:rPr lang="en-US" altLang="en-US" dirty="0">
                    <a:solidFill>
                      <a:srgbClr val="0070C0"/>
                    </a:solidFill>
                    <a:latin typeface="Lucida Sans" panose="020B0602030504020204" pitchFamily="34" charset="0"/>
                    <a:ea typeface="ヒラギノ角ゴ ProN W3" charset="-128"/>
                  </a:rPr>
                  <a:t>When there is no cycles of negative length, we can limit our search for shortest paths to paths with at most </a:t>
                </a:r>
                <a14:m>
                  <m:oMath xmlns:m="http://schemas.openxmlformats.org/officeDocument/2006/math">
                    <m:r>
                      <a:rPr lang="en-GB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𝑛</m:t>
                    </m:r>
                    <m:r>
                      <a:rPr lang="en-GB" alt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−1</m:t>
                    </m:r>
                  </m:oMath>
                </a14:m>
                <a:r>
                  <a:rPr lang="en-US" altLang="en-US" dirty="0">
                    <a:solidFill>
                      <a:srgbClr val="0070C0"/>
                    </a:solidFill>
                    <a:latin typeface="Lucida Sans" panose="020B0602030504020204" pitchFamily="34" charset="0"/>
                    <a:ea typeface="ヒラギノ角ゴ ProN W3" charset="-128"/>
                  </a:rPr>
                  <a:t> edges. </a:t>
                </a:r>
              </a:p>
              <a:p>
                <a:pPr marL="287338" lvl="1" indent="-285750" eaLnBrk="1" hangingPunct="1">
                  <a:buFont typeface="Arial" panose="020B0604020202020204" pitchFamily="34" charset="0"/>
                  <a:buChar char="•"/>
                  <a:tabLst>
                    <a:tab pos="874713" algn="l"/>
                  </a:tabLst>
                </a:pPr>
                <a:endParaRPr lang="en-US" altLang="en-US" dirty="0">
                  <a:solidFill>
                    <a:srgbClr val="0070C0"/>
                  </a:solidFill>
                  <a:latin typeface="Lucida Sans" panose="020B0602030504020204" pitchFamily="34" charset="0"/>
                  <a:ea typeface="ヒラギノ角ゴ ProN W3" charset="-128"/>
                </a:endParaRPr>
              </a:p>
              <a:p>
                <a:pPr marL="287338" lvl="1" indent="-285750" eaLnBrk="1" hangingPunct="1">
                  <a:buFont typeface="Arial" panose="020B0604020202020204" pitchFamily="34" charset="0"/>
                  <a:buChar char="•"/>
                  <a:tabLst>
                    <a:tab pos="874713" algn="l"/>
                  </a:tabLst>
                </a:pPr>
                <a:r>
                  <a:rPr lang="en-US" altLang="en-US" dirty="0">
                    <a:solidFill>
                      <a:srgbClr val="0070C0"/>
                    </a:solidFill>
                    <a:latin typeface="Lucida Sans" panose="020B0602030504020204" pitchFamily="34" charset="0"/>
                    <a:ea typeface="ヒラギノ角ゴ ProN W3" charset="-128"/>
                  </a:rPr>
                  <a:t>Goal: Find out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𝑑𝑖𝑠</m:t>
                    </m:r>
                    <m:sSup>
                      <m:sSupPr>
                        <m:ctrlPr>
                          <a:rPr lang="en-GB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</m:ctrlPr>
                      </m:sSupPr>
                      <m:e>
                        <m:r>
                          <a:rPr lang="en-US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𝑡</m:t>
                        </m:r>
                      </m:e>
                      <m:sup>
                        <m:r>
                          <a:rPr lang="en-GB" alt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𝑛</m:t>
                        </m:r>
                        <m:r>
                          <a:rPr lang="en-GB" alt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</m:ctrlPr>
                      </m:dPr>
                      <m:e>
                        <m:r>
                          <a:rPr lang="en-GB" alt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ヒラギノ角ゴ ProN W3" charset="-128"/>
                          </a:rPr>
                          <m:t>𝑢</m:t>
                        </m:r>
                      </m:e>
                    </m:d>
                    <m:r>
                      <a:rPr lang="en-GB" alt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,</m:t>
                    </m:r>
                    <m:r>
                      <a:rPr lang="en-GB" alt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1</m:t>
                    </m:r>
                    <m:r>
                      <a:rPr lang="en-GB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≤</m:t>
                    </m:r>
                    <m:r>
                      <a:rPr lang="en-GB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𝑢</m:t>
                    </m:r>
                    <m:r>
                      <a:rPr lang="en-GB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≤</m:t>
                    </m:r>
                    <m:r>
                      <a:rPr lang="en-GB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ヒラギノ角ゴ ProN W3" charset="-128"/>
                      </a:rPr>
                      <m:t>𝑛</m:t>
                    </m:r>
                  </m:oMath>
                </a14:m>
                <a:endParaRPr lang="en-US" altLang="en-US" dirty="0">
                  <a:solidFill>
                    <a:srgbClr val="000000"/>
                  </a:solidFill>
                  <a:latin typeface="Lucida Sans" panose="020B0602030504020204" pitchFamily="34" charset="0"/>
                  <a:ea typeface="ヒラギノ角ゴ ProN W3" charset="-128"/>
                </a:endParaRPr>
              </a:p>
              <a:p>
                <a:pPr marL="287338" lvl="1" indent="-285750" eaLnBrk="1" hangingPunct="1">
                  <a:buFont typeface="Arial" panose="020B0604020202020204" pitchFamily="34" charset="0"/>
                  <a:buChar char="•"/>
                  <a:tabLst>
                    <a:tab pos="874713" algn="l"/>
                  </a:tabLst>
                </a:pPr>
                <a:endParaRPr lang="en-US" altLang="en-US" dirty="0">
                  <a:solidFill>
                    <a:srgbClr val="0070C0"/>
                  </a:solidFill>
                  <a:latin typeface="Lucida Sans" panose="020B0602030504020204" pitchFamily="34" charset="0"/>
                  <a:ea typeface="ヒラギノ角ゴ ProN W3" charset="-128"/>
                </a:endParaRPr>
              </a:p>
              <a:p>
                <a:pPr marL="287338" lvl="1" indent="-285750" eaLnBrk="1" hangingPunct="1">
                  <a:buFont typeface="Arial" panose="020B0604020202020204" pitchFamily="34" charset="0"/>
                  <a:buChar char="•"/>
                  <a:tabLst>
                    <a:tab pos="874713" algn="l"/>
                  </a:tabLst>
                </a:pPr>
                <a:endParaRPr lang="en-US" altLang="en-US" dirty="0">
                  <a:solidFill>
                    <a:srgbClr val="000000"/>
                  </a:solidFill>
                  <a:latin typeface="Lucida Sans" panose="020B0602030504020204" pitchFamily="34" charset="0"/>
                  <a:ea typeface="ヒラギノ角ゴ ProN W3" charset="-128"/>
                </a:endParaRPr>
              </a:p>
              <a:p>
                <a:pPr marL="0" indent="0" eaLnBrk="1" hangingPunct="1">
                  <a:tabLst>
                    <a:tab pos="874713" algn="l"/>
                  </a:tabLst>
                </a:pPr>
                <a:endParaRPr lang="en-US" altLang="en-US" dirty="0">
                  <a:solidFill>
                    <a:srgbClr val="000000"/>
                  </a:solidFill>
                  <a:latin typeface="Lucida Sans" panose="020B0602030504020204" pitchFamily="34" charset="0"/>
                  <a:ea typeface="ヒラギノ角ゴ ProN W3" charset="-128"/>
                </a:endParaRPr>
              </a:p>
            </p:txBody>
          </p:sp>
        </mc:Choice>
        <mc:Fallback xmlns="">
          <p:sp>
            <p:nvSpPr>
              <p:cNvPr id="47107" name="Rectangle 3">
                <a:extLst>
                  <a:ext uri="{FF2B5EF4-FFF2-40B4-BE49-F238E27FC236}">
                    <a16:creationId xmlns:a16="http://schemas.microsoft.com/office/drawing/2014/main" id="{5524B28F-55D0-79EB-2F04-0D89230DFC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 bldLvl="5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F38C-1771-8DCB-5F1D-249181DF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+mj-cs"/>
              </a:rPr>
              <a:t>Shortest paths:  dynamic programming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E33E4-468D-0B2A-08DF-BB029D6DA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Observations</a:t>
                </a:r>
              </a:p>
              <a:p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If the shortest path from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with at most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r>
                  <a:rPr lang="en-GB" dirty="0"/>
                  <a:t>, edges has no more than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edges,then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</m:t>
                    </m:r>
                    <m:sSup>
                      <m:sSup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GB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𝑑𝑖𝑠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If the shortest path from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to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GB" dirty="0"/>
                  <a:t> with at most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&gt; 1</m:t>
                    </m:r>
                  </m:oMath>
                </a14:m>
                <a:r>
                  <a:rPr lang="en-GB" dirty="0"/>
                  <a:t>,edges has exactly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edges, then it is made up of a shortest path from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to some vertex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followed by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𝑒𝑑𝑔𝑒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dirty="0"/>
                  <a:t>The path from v to j has k-1 edges, and its length is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𝑑𝑖𝑠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GB" dirty="0"/>
                  <a:t>.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dirty="0"/>
                  <a:t>All vertices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such that the edge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is in the graph are candidates for j.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endParaRPr lang="en-GB" dirty="0"/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en-GB" dirty="0"/>
                  <a:t>Since we are interested in a shortest path,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that minimizes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𝑑𝑖𝑠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𝑐𝑜𝑠𝑡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, is the correct value for j.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E33E4-468D-0B2A-08DF-BB029D6DA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6BD43-58E1-9A89-0CB5-ACF23D685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7FA5-329E-4E66-A3ED-51084D4F68CC}" type="slidenum">
              <a:rPr lang="en-US" altLang="en-US" smtClean="0"/>
              <a:pPr/>
              <a:t>101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132586569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7F38C-1771-8DCB-5F1D-249181DFD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ea"/>
                <a:cs typeface="+mj-cs"/>
              </a:rPr>
              <a:t>Shortest paths:  dynamic programming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E33E4-468D-0B2A-08DF-BB029D6DA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The observations result in the following recurrence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𝑑𝑖𝑠𝑡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𝑑𝑖𝑠</m:t>
                      </m:r>
                      <m:sSup>
                        <m:s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dirty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𝑑𝑖𝑠</m:t>
                              </m:r>
                              <m:sSup>
                                <m:sSup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𝑚𝑖𝑛</m:t>
                                  </m:r>
                                </m:e>
                                <m:sub>
                                  <m: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𝑑𝑖𝑠</m:t>
                                  </m:r>
                                  <m:sSup>
                                    <m:sSup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This recurrence can be used to compute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𝑑𝑖𝑠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dirty="0"/>
                  <a:t> from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𝑑𝑖𝑠</m:t>
                    </m:r>
                    <m:sSup>
                      <m:s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GB" dirty="0"/>
                  <a:t>,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2, 3, …,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4E33E4-468D-0B2A-08DF-BB029D6DA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76BD43-58E1-9A89-0CB5-ACF23D685C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7FA5-329E-4E66-A3ED-51084D4F68CC}" type="slidenum">
              <a:rPr lang="en-US" altLang="en-US" smtClean="0"/>
              <a:pPr/>
              <a:t>102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71005770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C3616-4E5F-507C-A94A-E24CE03E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Bellman Ford Algorithm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12413-A8A3-FC97-0B18-D15220BEF3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7FA5-329E-4E66-A3ED-51084D4F68CC}" type="slidenum">
              <a:rPr lang="en-US" altLang="en-US" smtClean="0"/>
              <a:pPr/>
              <a:t>103</a:t>
            </a:fld>
            <a:endParaRPr lang="en-US" alt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9ADDA3-82BC-D787-03B3-B1148C5E3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85" y="1257800"/>
            <a:ext cx="5916566" cy="347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46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BCE97-479E-860C-EF85-EE38DB50D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Bellman-Ford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FACF8-843B-F35F-E382-A9BE9F7FDE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27FA5-329E-4E66-A3ED-51084D4F68CC}" type="slidenum">
              <a:rPr lang="en-US" altLang="en-US" smtClean="0"/>
              <a:pPr/>
              <a:t>104</a:t>
            </a:fld>
            <a:endParaRPr lang="en-US" alt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11501-1E95-D654-1104-7C5D1E20F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507387"/>
            <a:ext cx="4178597" cy="24266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E1428E2-735F-3887-B67F-8D14A65E1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4867521"/>
                  </p:ext>
                </p:extLst>
              </p:nvPr>
            </p:nvGraphicFramePr>
            <p:xfrm>
              <a:off x="4178596" y="1641548"/>
              <a:ext cx="4884688" cy="31902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10586">
                      <a:extLst>
                        <a:ext uri="{9D8B030D-6E8A-4147-A177-3AD203B41FA5}">
                          <a16:colId xmlns:a16="http://schemas.microsoft.com/office/drawing/2014/main" val="2072880825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3528822726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2882624517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3852257650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3297294494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3563109984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800705944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4123852383"/>
                        </a:ext>
                      </a:extLst>
                    </a:gridCol>
                  </a:tblGrid>
                  <a:tr h="398786">
                    <a:tc rowSpan="2">
                      <a:txBody>
                        <a:bodyPr/>
                        <a:lstStyle/>
                        <a:p>
                          <a:r>
                            <a:rPr lang="en-GB" dirty="0"/>
                            <a:t>k</a:t>
                          </a:r>
                          <a:endParaRPr lang="en-IN" dirty="0"/>
                        </a:p>
                      </a:txBody>
                      <a:tcPr anchor="b"/>
                    </a:tc>
                    <a:tc gridSpan="7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𝑑𝑖𝑠</m:t>
                                </m:r>
                                <m:sSup>
                                  <m:sSup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[1…7]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b"/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603028"/>
                      </a:ext>
                    </a:extLst>
                  </a:tr>
                  <a:tr h="398786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</a:t>
                          </a:r>
                          <a:endParaRPr lang="en-IN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3616537710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700994222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3685934990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3559990656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519446340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064647185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1344845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FE1428E2-735F-3887-B67F-8D14A65E1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14867521"/>
                  </p:ext>
                </p:extLst>
              </p:nvPr>
            </p:nvGraphicFramePr>
            <p:xfrm>
              <a:off x="4178596" y="1641548"/>
              <a:ext cx="4884688" cy="31902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610586">
                      <a:extLst>
                        <a:ext uri="{9D8B030D-6E8A-4147-A177-3AD203B41FA5}">
                          <a16:colId xmlns:a16="http://schemas.microsoft.com/office/drawing/2014/main" val="2072880825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3528822726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2882624517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3852257650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3297294494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3563109984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800705944"/>
                        </a:ext>
                      </a:extLst>
                    </a:gridCol>
                    <a:gridCol w="610586">
                      <a:extLst>
                        <a:ext uri="{9D8B030D-6E8A-4147-A177-3AD203B41FA5}">
                          <a16:colId xmlns:a16="http://schemas.microsoft.com/office/drawing/2014/main" val="4123852383"/>
                        </a:ext>
                      </a:extLst>
                    </a:gridCol>
                  </a:tblGrid>
                  <a:tr h="398786">
                    <a:tc rowSpan="2">
                      <a:txBody>
                        <a:bodyPr/>
                        <a:lstStyle/>
                        <a:p>
                          <a:r>
                            <a:rPr lang="en-GB" dirty="0"/>
                            <a:t>k</a:t>
                          </a:r>
                          <a:endParaRPr lang="en-IN" dirty="0"/>
                        </a:p>
                      </a:txBody>
                      <a:tcPr anchor="b"/>
                    </a:tc>
                    <a:tc gridSpan="7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blipFill>
                          <a:blip r:embed="rId3"/>
                          <a:stretch>
                            <a:fillRect l="-14387" t="-1515" r="-285" b="-71969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603028"/>
                      </a:ext>
                    </a:extLst>
                  </a:tr>
                  <a:tr h="398786">
                    <a:tc vMerge="1"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7</a:t>
                          </a:r>
                          <a:endParaRPr lang="en-IN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3616537710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1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700994222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2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3685934990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3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3559990656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4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1519446340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5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064647185"/>
                      </a:ext>
                    </a:extLst>
                  </a:tr>
                  <a:tr h="398786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6</a:t>
                          </a:r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 anchor="b"/>
                    </a:tc>
                    <a:extLst>
                      <a:ext uri="{0D108BD9-81ED-4DB2-BD59-A6C34878D82A}">
                        <a16:rowId xmlns:a16="http://schemas.microsoft.com/office/drawing/2014/main" val="213448458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670C156-C34C-4ACA-64B1-888048454FCC}"/>
              </a:ext>
            </a:extLst>
          </p:cNvPr>
          <p:cNvSpPr txBox="1"/>
          <p:nvPr/>
        </p:nvSpPr>
        <p:spPr>
          <a:xfrm>
            <a:off x="4869711" y="2457525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B5FC7-35FF-7C8B-D7AF-D693AE03A50A}"/>
              </a:ext>
            </a:extLst>
          </p:cNvPr>
          <p:cNvSpPr txBox="1"/>
          <p:nvPr/>
        </p:nvSpPr>
        <p:spPr>
          <a:xfrm>
            <a:off x="5476196" y="2457525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A80C13-2A06-F457-6AE3-6E425280473E}"/>
              </a:ext>
            </a:extLst>
          </p:cNvPr>
          <p:cNvSpPr txBox="1"/>
          <p:nvPr/>
        </p:nvSpPr>
        <p:spPr>
          <a:xfrm>
            <a:off x="6082681" y="2457525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2DE77-7848-B3A1-C135-815DC91B0415}"/>
              </a:ext>
            </a:extLst>
          </p:cNvPr>
          <p:cNvSpPr txBox="1"/>
          <p:nvPr/>
        </p:nvSpPr>
        <p:spPr>
          <a:xfrm>
            <a:off x="6689166" y="2457525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E1EC7F-765A-C937-00AD-6C76A3706A4D}"/>
                  </a:ext>
                </a:extLst>
              </p:cNvPr>
              <p:cNvSpPr txBox="1"/>
              <p:nvPr/>
            </p:nvSpPr>
            <p:spPr>
              <a:xfrm>
                <a:off x="7295651" y="2457525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E1EC7F-765A-C937-00AD-6C76A3706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51" y="2457525"/>
                <a:ext cx="38277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585405-08E6-CC77-D565-EE6A0D38DBC1}"/>
                  </a:ext>
                </a:extLst>
              </p:cNvPr>
              <p:cNvSpPr txBox="1"/>
              <p:nvPr/>
            </p:nvSpPr>
            <p:spPr>
              <a:xfrm>
                <a:off x="7902136" y="2457525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3585405-08E6-CC77-D565-EE6A0D38D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36" y="2457525"/>
                <a:ext cx="38277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9D062C-6909-4687-A827-86BBE0464D8C}"/>
                  </a:ext>
                </a:extLst>
              </p:cNvPr>
              <p:cNvSpPr txBox="1"/>
              <p:nvPr/>
            </p:nvSpPr>
            <p:spPr>
              <a:xfrm>
                <a:off x="8508618" y="2457525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9D062C-6909-4687-A827-86BBE0464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8618" y="2457525"/>
                <a:ext cx="3827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B5E78A0-E273-B16A-E835-EEEEF5841C5D}"/>
              </a:ext>
            </a:extLst>
          </p:cNvPr>
          <p:cNvSpPr txBox="1"/>
          <p:nvPr/>
        </p:nvSpPr>
        <p:spPr>
          <a:xfrm>
            <a:off x="4873253" y="2854472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AAD158-44EA-C048-3616-E8D6F099ECF3}"/>
              </a:ext>
            </a:extLst>
          </p:cNvPr>
          <p:cNvSpPr txBox="1"/>
          <p:nvPr/>
        </p:nvSpPr>
        <p:spPr>
          <a:xfrm>
            <a:off x="5479738" y="2854472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062DB-3C2D-FACA-7173-5E503CE0DE77}"/>
              </a:ext>
            </a:extLst>
          </p:cNvPr>
          <p:cNvSpPr txBox="1"/>
          <p:nvPr/>
        </p:nvSpPr>
        <p:spPr>
          <a:xfrm>
            <a:off x="6086223" y="2854472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0615FB-76F9-DDE5-35B2-999B74660DEA}"/>
              </a:ext>
            </a:extLst>
          </p:cNvPr>
          <p:cNvSpPr txBox="1"/>
          <p:nvPr/>
        </p:nvSpPr>
        <p:spPr>
          <a:xfrm>
            <a:off x="6692708" y="2854472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58996-A5EE-F75D-8A10-8B58AFE26684}"/>
                  </a:ext>
                </a:extLst>
              </p:cNvPr>
              <p:cNvSpPr txBox="1"/>
              <p:nvPr/>
            </p:nvSpPr>
            <p:spPr>
              <a:xfrm>
                <a:off x="7299193" y="2854472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558996-A5EE-F75D-8A10-8B58AFE26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9193" y="2854472"/>
                <a:ext cx="3827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08F81D-AD56-AD99-55DB-47F1A34CCCCF}"/>
                  </a:ext>
                </a:extLst>
              </p:cNvPr>
              <p:cNvSpPr txBox="1"/>
              <p:nvPr/>
            </p:nvSpPr>
            <p:spPr>
              <a:xfrm>
                <a:off x="7905678" y="2854472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A08F81D-AD56-AD99-55DB-47F1A34CC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678" y="2854472"/>
                <a:ext cx="38277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9EE1D-6746-559E-387F-92506EABB60E}"/>
                  </a:ext>
                </a:extLst>
              </p:cNvPr>
              <p:cNvSpPr txBox="1"/>
              <p:nvPr/>
            </p:nvSpPr>
            <p:spPr>
              <a:xfrm>
                <a:off x="8512160" y="2854472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A9EE1D-6746-559E-387F-92506EABB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160" y="2854472"/>
                <a:ext cx="3827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8F09BE66-B742-C79E-5067-1A1860BB45A4}"/>
              </a:ext>
            </a:extLst>
          </p:cNvPr>
          <p:cNvSpPr txBox="1"/>
          <p:nvPr/>
        </p:nvSpPr>
        <p:spPr>
          <a:xfrm>
            <a:off x="4880344" y="3244334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DB984D-4684-ECD2-5B48-C7E158013556}"/>
              </a:ext>
            </a:extLst>
          </p:cNvPr>
          <p:cNvSpPr txBox="1"/>
          <p:nvPr/>
        </p:nvSpPr>
        <p:spPr>
          <a:xfrm>
            <a:off x="5486829" y="3244334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F4EE23-B5BC-25BE-793D-6F0894EA7788}"/>
              </a:ext>
            </a:extLst>
          </p:cNvPr>
          <p:cNvSpPr txBox="1"/>
          <p:nvPr/>
        </p:nvSpPr>
        <p:spPr>
          <a:xfrm>
            <a:off x="6093314" y="3244334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527B55-3D90-E952-F9DC-7758EF14ADA6}"/>
              </a:ext>
            </a:extLst>
          </p:cNvPr>
          <p:cNvSpPr txBox="1"/>
          <p:nvPr/>
        </p:nvSpPr>
        <p:spPr>
          <a:xfrm>
            <a:off x="6699799" y="3244334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2C241A-2B40-1B3E-B6B0-A7274F8076EF}"/>
                  </a:ext>
                </a:extLst>
              </p:cNvPr>
              <p:cNvSpPr txBox="1"/>
              <p:nvPr/>
            </p:nvSpPr>
            <p:spPr>
              <a:xfrm>
                <a:off x="7306284" y="3244334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02C241A-2B40-1B3E-B6B0-A7274F807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84" y="3244334"/>
                <a:ext cx="38277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AC12D8-36A4-A6FC-03EA-758BBAAEE181}"/>
                  </a:ext>
                </a:extLst>
              </p:cNvPr>
              <p:cNvSpPr txBox="1"/>
              <p:nvPr/>
            </p:nvSpPr>
            <p:spPr>
              <a:xfrm>
                <a:off x="7912769" y="3244334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1AC12D8-36A4-A6FC-03EA-758BBAAEE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69" y="3244334"/>
                <a:ext cx="38277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4D6E31-A9EF-3521-3CF0-F7E6872F5BB3}"/>
                  </a:ext>
                </a:extLst>
              </p:cNvPr>
              <p:cNvSpPr txBox="1"/>
              <p:nvPr/>
            </p:nvSpPr>
            <p:spPr>
              <a:xfrm>
                <a:off x="8519251" y="3244334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C4D6E31-A9EF-3521-3CF0-F7E6872F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251" y="3244334"/>
                <a:ext cx="38277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6AD397BF-C09E-6B62-45E1-7A3CAACC99B4}"/>
              </a:ext>
            </a:extLst>
          </p:cNvPr>
          <p:cNvSpPr txBox="1"/>
          <p:nvPr/>
        </p:nvSpPr>
        <p:spPr>
          <a:xfrm>
            <a:off x="4880344" y="3674139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AF26F2-F180-FEF6-1A6C-3E22784C0754}"/>
              </a:ext>
            </a:extLst>
          </p:cNvPr>
          <p:cNvSpPr txBox="1"/>
          <p:nvPr/>
        </p:nvSpPr>
        <p:spPr>
          <a:xfrm>
            <a:off x="5486829" y="3674139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D23C53-F77C-99E2-70B2-2562DEE38D32}"/>
              </a:ext>
            </a:extLst>
          </p:cNvPr>
          <p:cNvSpPr txBox="1"/>
          <p:nvPr/>
        </p:nvSpPr>
        <p:spPr>
          <a:xfrm>
            <a:off x="6093314" y="3674139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50B585-26BA-A431-A5AA-5285A392A24E}"/>
              </a:ext>
            </a:extLst>
          </p:cNvPr>
          <p:cNvSpPr txBox="1"/>
          <p:nvPr/>
        </p:nvSpPr>
        <p:spPr>
          <a:xfrm>
            <a:off x="6699799" y="3674139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ECADDE-1F8E-5A18-C565-8C1D19F3902C}"/>
                  </a:ext>
                </a:extLst>
              </p:cNvPr>
              <p:cNvSpPr txBox="1"/>
              <p:nvPr/>
            </p:nvSpPr>
            <p:spPr>
              <a:xfrm>
                <a:off x="7306284" y="3674139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ECADDE-1F8E-5A18-C565-8C1D19F39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84" y="3674139"/>
                <a:ext cx="38277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E786A5-0295-F65C-7B6F-53696333FADB}"/>
                  </a:ext>
                </a:extLst>
              </p:cNvPr>
              <p:cNvSpPr txBox="1"/>
              <p:nvPr/>
            </p:nvSpPr>
            <p:spPr>
              <a:xfrm>
                <a:off x="7912769" y="3674139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E786A5-0295-F65C-7B6F-53696333F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69" y="3674139"/>
                <a:ext cx="38277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CD5FAB-08EE-3DC0-3E71-02A01248ED0E}"/>
                  </a:ext>
                </a:extLst>
              </p:cNvPr>
              <p:cNvSpPr txBox="1"/>
              <p:nvPr/>
            </p:nvSpPr>
            <p:spPr>
              <a:xfrm>
                <a:off x="8519251" y="3674139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6CD5FAB-08EE-3DC0-3E71-02A01248E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251" y="3674139"/>
                <a:ext cx="38277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8CE438A-E559-1A4A-2370-746C1D5513DD}"/>
              </a:ext>
            </a:extLst>
          </p:cNvPr>
          <p:cNvSpPr txBox="1"/>
          <p:nvPr/>
        </p:nvSpPr>
        <p:spPr>
          <a:xfrm>
            <a:off x="4880344" y="4039482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7B98F9-2196-FBC2-4008-3D24FA50BA40}"/>
              </a:ext>
            </a:extLst>
          </p:cNvPr>
          <p:cNvSpPr txBox="1"/>
          <p:nvPr/>
        </p:nvSpPr>
        <p:spPr>
          <a:xfrm>
            <a:off x="5486829" y="4039482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772B939-8C74-3FA1-DF3B-5EE6D8741B9C}"/>
              </a:ext>
            </a:extLst>
          </p:cNvPr>
          <p:cNvSpPr txBox="1"/>
          <p:nvPr/>
        </p:nvSpPr>
        <p:spPr>
          <a:xfrm>
            <a:off x="6093314" y="4039482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A23071-4024-D6A2-D5E1-207474CE4585}"/>
              </a:ext>
            </a:extLst>
          </p:cNvPr>
          <p:cNvSpPr txBox="1"/>
          <p:nvPr/>
        </p:nvSpPr>
        <p:spPr>
          <a:xfrm>
            <a:off x="6699799" y="4039482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DB3067-5C5B-EB15-2D2F-1C6D6D22B54E}"/>
                  </a:ext>
                </a:extLst>
              </p:cNvPr>
              <p:cNvSpPr txBox="1"/>
              <p:nvPr/>
            </p:nvSpPr>
            <p:spPr>
              <a:xfrm>
                <a:off x="7306284" y="4039482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DB3067-5C5B-EB15-2D2F-1C6D6D22B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6284" y="4039482"/>
                <a:ext cx="38277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E4F4D6-5A4C-8898-90B5-66FB95CEF679}"/>
                  </a:ext>
                </a:extLst>
              </p:cNvPr>
              <p:cNvSpPr txBox="1"/>
              <p:nvPr/>
            </p:nvSpPr>
            <p:spPr>
              <a:xfrm>
                <a:off x="7912769" y="4039482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CE4F4D6-5A4C-8898-90B5-66FB95CEF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769" y="4039482"/>
                <a:ext cx="38277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E7CCD5-DA81-19E2-E511-4F185979971B}"/>
                  </a:ext>
                </a:extLst>
              </p:cNvPr>
              <p:cNvSpPr txBox="1"/>
              <p:nvPr/>
            </p:nvSpPr>
            <p:spPr>
              <a:xfrm>
                <a:off x="8519251" y="4039482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AE7CCD5-DA81-19E2-E511-4F1859799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9251" y="4039482"/>
                <a:ext cx="3827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15083FDD-174A-04C7-FA3F-218EC81CD376}"/>
              </a:ext>
            </a:extLst>
          </p:cNvPr>
          <p:cNvSpPr txBox="1"/>
          <p:nvPr/>
        </p:nvSpPr>
        <p:spPr>
          <a:xfrm>
            <a:off x="4888932" y="4462504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1A54E9-2FBE-F537-F06C-E6B0A0E20F85}"/>
              </a:ext>
            </a:extLst>
          </p:cNvPr>
          <p:cNvSpPr txBox="1"/>
          <p:nvPr/>
        </p:nvSpPr>
        <p:spPr>
          <a:xfrm>
            <a:off x="5495417" y="4462504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A7D46F-93AC-3AE0-9287-010098E67C1C}"/>
              </a:ext>
            </a:extLst>
          </p:cNvPr>
          <p:cNvSpPr txBox="1"/>
          <p:nvPr/>
        </p:nvSpPr>
        <p:spPr>
          <a:xfrm>
            <a:off x="6101902" y="4462504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612B14-0730-BB9F-D67B-EA9DCA636C99}"/>
              </a:ext>
            </a:extLst>
          </p:cNvPr>
          <p:cNvSpPr txBox="1"/>
          <p:nvPr/>
        </p:nvSpPr>
        <p:spPr>
          <a:xfrm>
            <a:off x="6708387" y="4462504"/>
            <a:ext cx="382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565096-1D99-2184-95B8-CB9E298531CC}"/>
                  </a:ext>
                </a:extLst>
              </p:cNvPr>
              <p:cNvSpPr txBox="1"/>
              <p:nvPr/>
            </p:nvSpPr>
            <p:spPr>
              <a:xfrm>
                <a:off x="7314872" y="4462504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5565096-1D99-2184-95B8-CB9E29853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872" y="4462504"/>
                <a:ext cx="38277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B8D641-04C7-F7C6-D009-F4F6BF005FFA}"/>
                  </a:ext>
                </a:extLst>
              </p:cNvPr>
              <p:cNvSpPr txBox="1"/>
              <p:nvPr/>
            </p:nvSpPr>
            <p:spPr>
              <a:xfrm>
                <a:off x="7921357" y="4462504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B8D641-04C7-F7C6-D009-F4F6BF005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357" y="4462504"/>
                <a:ext cx="38277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0F9337-AF77-04DE-05A9-939678390830}"/>
                  </a:ext>
                </a:extLst>
              </p:cNvPr>
              <p:cNvSpPr txBox="1"/>
              <p:nvPr/>
            </p:nvSpPr>
            <p:spPr>
              <a:xfrm>
                <a:off x="8527839" y="4462504"/>
                <a:ext cx="3827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80F9337-AF77-04DE-05A9-939678390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839" y="4462504"/>
                <a:ext cx="38277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39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25F84A21-A73F-D105-A29A-40899A160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String distance metrics: Levenshtein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1418BD0-0B83-94B1-E84F-58444A743B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Edit-distance metrics</a:t>
            </a:r>
          </a:p>
          <a:p>
            <a:pPr lvl="1"/>
            <a:r>
              <a:rPr lang="en-US" altLang="en-US"/>
              <a:t>Distance is </a:t>
            </a:r>
            <a:r>
              <a:rPr lang="en-US" altLang="en-US" b="1"/>
              <a:t>shortest sequence of edit commands</a:t>
            </a:r>
            <a:r>
              <a:rPr lang="en-US" altLang="en-US"/>
              <a:t> that transform </a:t>
            </a:r>
            <a:r>
              <a:rPr lang="en-US" altLang="en-US" i="1"/>
              <a:t>s </a:t>
            </a:r>
            <a:r>
              <a:rPr lang="en-US" altLang="en-US"/>
              <a:t>to </a:t>
            </a:r>
            <a:r>
              <a:rPr lang="en-US" altLang="en-US" i="1"/>
              <a:t>t.</a:t>
            </a:r>
          </a:p>
          <a:p>
            <a:pPr lvl="1"/>
            <a:r>
              <a:rPr lang="en-US" altLang="en-US"/>
              <a:t>Simplest set of operations:</a:t>
            </a:r>
          </a:p>
          <a:p>
            <a:pPr lvl="2"/>
            <a:r>
              <a:rPr lang="en-US" altLang="en-US"/>
              <a:t>Copy character from </a:t>
            </a:r>
            <a:r>
              <a:rPr lang="en-US" altLang="en-US" i="1"/>
              <a:t>s </a:t>
            </a:r>
            <a:r>
              <a:rPr lang="en-US" altLang="en-US"/>
              <a:t>over to </a:t>
            </a:r>
            <a:r>
              <a:rPr lang="en-US" altLang="en-US" i="1"/>
              <a:t>t</a:t>
            </a:r>
            <a:endParaRPr lang="en-US" altLang="en-US"/>
          </a:p>
          <a:p>
            <a:pPr lvl="2"/>
            <a:r>
              <a:rPr lang="en-US" altLang="en-US"/>
              <a:t>Delete a character in </a:t>
            </a:r>
            <a:r>
              <a:rPr lang="en-US" altLang="en-US" i="1"/>
              <a:t>s </a:t>
            </a:r>
            <a:r>
              <a:rPr lang="en-US" altLang="en-US"/>
              <a:t>(cost 1)</a:t>
            </a:r>
          </a:p>
          <a:p>
            <a:pPr lvl="2"/>
            <a:r>
              <a:rPr lang="en-US" altLang="en-US"/>
              <a:t>Insert a character in </a:t>
            </a:r>
            <a:r>
              <a:rPr lang="en-US" altLang="en-US" i="1"/>
              <a:t>t </a:t>
            </a:r>
            <a:r>
              <a:rPr lang="en-US" altLang="en-US"/>
              <a:t>(cost 1)</a:t>
            </a:r>
          </a:p>
          <a:p>
            <a:pPr lvl="2"/>
            <a:r>
              <a:rPr lang="en-US" altLang="en-US"/>
              <a:t>Substitute one character for another (cost 1)</a:t>
            </a:r>
          </a:p>
          <a:p>
            <a:pPr lvl="1"/>
            <a:r>
              <a:rPr lang="en-US" altLang="en-US"/>
              <a:t>This is “Levenshtein distance”</a:t>
            </a:r>
          </a:p>
        </p:txBody>
      </p: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7E551F39-E563-88E7-3BCF-9D0F14849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Levenshtein distance - example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8FA0BA5F-C091-9B2F-9126-DE8136C19A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838200"/>
          </a:xfrm>
        </p:spPr>
        <p:txBody>
          <a:bodyPr/>
          <a:lstStyle/>
          <a:p>
            <a:r>
              <a:rPr lang="en-US" altLang="en-US"/>
              <a:t>distance(“William Cohen”, “Willliam Cohon”)</a:t>
            </a:r>
          </a:p>
        </p:txBody>
      </p:sp>
      <p:graphicFrame>
        <p:nvGraphicFramePr>
          <p:cNvPr id="49391" name="Group 1263">
            <a:extLst>
              <a:ext uri="{FF2B5EF4-FFF2-40B4-BE49-F238E27FC236}">
                <a16:creationId xmlns:a16="http://schemas.microsoft.com/office/drawing/2014/main" id="{967BEA42-F01B-C2FF-4A2E-7F6CEBB8F7D6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895600"/>
          <a:ext cx="7239000" cy="350520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3138743097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8131189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38388591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885903877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1069412310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57616198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3998133873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4239787936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138700013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261927009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0341148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4177514255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83190357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820227455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_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788521"/>
                  </a:ext>
                </a:extLst>
              </a:tr>
              <a:tr h="1066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890895"/>
                  </a:ext>
                </a:extLst>
              </a:tr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_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272969"/>
                  </a:ext>
                </a:extLst>
              </a:tr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6942098"/>
                  </a:ext>
                </a:extLst>
              </a:tr>
              <a:tr h="685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402786"/>
                  </a:ext>
                </a:extLst>
              </a:tr>
            </a:tbl>
          </a:graphicData>
        </a:graphic>
      </p:graphicFrame>
      <p:sp>
        <p:nvSpPr>
          <p:cNvPr id="49343" name="Line 1215">
            <a:extLst>
              <a:ext uri="{FF2B5EF4-FFF2-40B4-BE49-F238E27FC236}">
                <a16:creationId xmlns:a16="http://schemas.microsoft.com/office/drawing/2014/main" id="{3912FDD5-BDC2-F2E8-EFEB-05C57B764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45" name="Line 1217">
            <a:extLst>
              <a:ext uri="{FF2B5EF4-FFF2-40B4-BE49-F238E27FC236}">
                <a16:creationId xmlns:a16="http://schemas.microsoft.com/office/drawing/2014/main" id="{C23B8284-C6F0-4706-D20F-9146342933A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46" name="Line 1218">
            <a:extLst>
              <a:ext uri="{FF2B5EF4-FFF2-40B4-BE49-F238E27FC236}">
                <a16:creationId xmlns:a16="http://schemas.microsoft.com/office/drawing/2014/main" id="{1C5399DA-867B-9025-B757-07D6EE051A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47" name="Line 1219">
            <a:extLst>
              <a:ext uri="{FF2B5EF4-FFF2-40B4-BE49-F238E27FC236}">
                <a16:creationId xmlns:a16="http://schemas.microsoft.com/office/drawing/2014/main" id="{3BBD7754-EBF3-83A1-AE2C-07EB00F1762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64" name="Line 1236">
            <a:extLst>
              <a:ext uri="{FF2B5EF4-FFF2-40B4-BE49-F238E27FC236}">
                <a16:creationId xmlns:a16="http://schemas.microsoft.com/office/drawing/2014/main" id="{A13FBD19-E44D-2949-E639-3AB0AA09C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429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65" name="Line 1237">
            <a:extLst>
              <a:ext uri="{FF2B5EF4-FFF2-40B4-BE49-F238E27FC236}">
                <a16:creationId xmlns:a16="http://schemas.microsoft.com/office/drawing/2014/main" id="{860B99E2-6821-E11B-1B37-279DAE1C72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429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66" name="Line 1238">
            <a:extLst>
              <a:ext uri="{FF2B5EF4-FFF2-40B4-BE49-F238E27FC236}">
                <a16:creationId xmlns:a16="http://schemas.microsoft.com/office/drawing/2014/main" id="{416F974B-01F5-D54F-2CB8-75E346570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1500" y="3429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67" name="Line 1239">
            <a:extLst>
              <a:ext uri="{FF2B5EF4-FFF2-40B4-BE49-F238E27FC236}">
                <a16:creationId xmlns:a16="http://schemas.microsoft.com/office/drawing/2014/main" id="{68D6A340-409C-581B-B247-AFB8AC65FF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429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68" name="Line 1240">
            <a:extLst>
              <a:ext uri="{FF2B5EF4-FFF2-40B4-BE49-F238E27FC236}">
                <a16:creationId xmlns:a16="http://schemas.microsoft.com/office/drawing/2014/main" id="{79A5F970-C300-6D2E-2A60-F86B2783E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3429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69" name="Line 1241">
            <a:extLst>
              <a:ext uri="{FF2B5EF4-FFF2-40B4-BE49-F238E27FC236}">
                <a16:creationId xmlns:a16="http://schemas.microsoft.com/office/drawing/2014/main" id="{23A991DD-931B-B3F1-305F-EEAE960C6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429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70" name="Line 1242">
            <a:extLst>
              <a:ext uri="{FF2B5EF4-FFF2-40B4-BE49-F238E27FC236}">
                <a16:creationId xmlns:a16="http://schemas.microsoft.com/office/drawing/2014/main" id="{CE5AF88E-045D-8B2B-E7C0-2E8FC9237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3429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71" name="Line 1243">
            <a:extLst>
              <a:ext uri="{FF2B5EF4-FFF2-40B4-BE49-F238E27FC236}">
                <a16:creationId xmlns:a16="http://schemas.microsoft.com/office/drawing/2014/main" id="{0608738A-05A7-9EBB-A945-ACE9F87DD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72" name="Text Box 1244">
            <a:extLst>
              <a:ext uri="{FF2B5EF4-FFF2-40B4-BE49-F238E27FC236}">
                <a16:creationId xmlns:a16="http://schemas.microsoft.com/office/drawing/2014/main" id="{EB0E7FF5-E924-27BB-0F69-AA822310D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86067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</a:p>
        </p:txBody>
      </p:sp>
      <p:sp>
        <p:nvSpPr>
          <p:cNvPr id="49373" name="Text Box 1245">
            <a:extLst>
              <a:ext uri="{FF2B5EF4-FFF2-40B4-BE49-F238E27FC236}">
                <a16:creationId xmlns:a16="http://schemas.microsoft.com/office/drawing/2014/main" id="{30007080-FFE0-F04D-38A5-88069923F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4608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</a:p>
        </p:txBody>
      </p:sp>
      <p:sp>
        <p:nvSpPr>
          <p:cNvPr id="49374" name="Text Box 1246">
            <a:extLst>
              <a:ext uri="{FF2B5EF4-FFF2-40B4-BE49-F238E27FC236}">
                <a16:creationId xmlns:a16="http://schemas.microsoft.com/office/drawing/2014/main" id="{C254451C-D7C1-172A-1253-E0D078D6F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</a:t>
            </a:r>
          </a:p>
        </p:txBody>
      </p:sp>
      <p:sp>
        <p:nvSpPr>
          <p:cNvPr id="49375" name="Text Box 1247">
            <a:extLst>
              <a:ext uri="{FF2B5EF4-FFF2-40B4-BE49-F238E27FC236}">
                <a16:creationId xmlns:a16="http://schemas.microsoft.com/office/drawing/2014/main" id="{C2B98373-384D-E6D5-121F-99CDC85EE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91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cost</a:t>
            </a:r>
          </a:p>
        </p:txBody>
      </p:sp>
      <p:sp>
        <p:nvSpPr>
          <p:cNvPr id="49385" name="Line 1257">
            <a:extLst>
              <a:ext uri="{FF2B5EF4-FFF2-40B4-BE49-F238E27FC236}">
                <a16:creationId xmlns:a16="http://schemas.microsoft.com/office/drawing/2014/main" id="{F6974580-E292-2EB4-1A66-D661B0FE3DE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3429000"/>
            <a:ext cx="381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9390" name="Text Box 1262">
            <a:extLst>
              <a:ext uri="{FF2B5EF4-FFF2-40B4-BE49-F238E27FC236}">
                <a16:creationId xmlns:a16="http://schemas.microsoft.com/office/drawing/2014/main" id="{CE521FDB-5F7E-75DA-39F1-82C9CA3D6BC3}"/>
              </a:ext>
            </a:extLst>
          </p:cNvPr>
          <p:cNvSpPr txBox="1">
            <a:spLocks noChangeArrowheads="1"/>
          </p:cNvSpPr>
          <p:nvPr/>
        </p:nvSpPr>
        <p:spPr bwMode="auto">
          <a:xfrm rot="21532467">
            <a:off x="3581400" y="3810000"/>
            <a:ext cx="1982788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alignment</a:t>
            </a:r>
          </a:p>
        </p:txBody>
      </p: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C7567DB8-07A5-759B-FB11-7D4B0E4763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Levenshtein distance - example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A06B2C5-ED2C-5CB8-3929-2BF56C665C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534400" cy="838200"/>
          </a:xfrm>
        </p:spPr>
        <p:txBody>
          <a:bodyPr/>
          <a:lstStyle/>
          <a:p>
            <a:r>
              <a:rPr lang="en-US" altLang="en-US"/>
              <a:t>distance(“William Cohen”, “Willliam Cohon”)</a:t>
            </a:r>
          </a:p>
        </p:txBody>
      </p:sp>
      <p:graphicFrame>
        <p:nvGraphicFramePr>
          <p:cNvPr id="87443" name="Group 403">
            <a:extLst>
              <a:ext uri="{FF2B5EF4-FFF2-40B4-BE49-F238E27FC236}">
                <a16:creationId xmlns:a16="http://schemas.microsoft.com/office/drawing/2014/main" id="{75CA21AA-64D9-575B-9D8A-62B4B6530E21}"/>
              </a:ext>
            </a:extLst>
          </p:cNvPr>
          <p:cNvGraphicFramePr>
            <a:graphicFrameLocks noGrp="1"/>
          </p:cNvGraphicFramePr>
          <p:nvPr/>
        </p:nvGraphicFramePr>
        <p:xfrm>
          <a:off x="1219200" y="2895600"/>
          <a:ext cx="7239000" cy="3505200"/>
        </p:xfrm>
        <a:graphic>
          <a:graphicData uri="http://schemas.openxmlformats.org/drawingml/2006/table">
            <a:tbl>
              <a:tblPr/>
              <a:tblGrid>
                <a:gridCol w="468313">
                  <a:extLst>
                    <a:ext uri="{9D8B030D-6E8A-4147-A177-3AD203B41FA5}">
                      <a16:colId xmlns:a16="http://schemas.microsoft.com/office/drawing/2014/main" val="71557092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5284562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28241398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80661260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1869656292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596277457"/>
                    </a:ext>
                  </a:extLst>
                </a:gridCol>
                <a:gridCol w="473075">
                  <a:extLst>
                    <a:ext uri="{9D8B030D-6E8A-4147-A177-3AD203B41FA5}">
                      <a16:colId xmlns:a16="http://schemas.microsoft.com/office/drawing/2014/main" val="3717908217"/>
                    </a:ext>
                  </a:extLst>
                </a:gridCol>
                <a:gridCol w="465138">
                  <a:extLst>
                    <a:ext uri="{9D8B030D-6E8A-4147-A177-3AD203B41FA5}">
                      <a16:colId xmlns:a16="http://schemas.microsoft.com/office/drawing/2014/main" val="632921021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407494854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789370274"/>
                    </a:ext>
                  </a:extLst>
                </a:gridCol>
                <a:gridCol w="468313">
                  <a:extLst>
                    <a:ext uri="{9D8B030D-6E8A-4147-A177-3AD203B41FA5}">
                      <a16:colId xmlns:a16="http://schemas.microsoft.com/office/drawing/2014/main" val="223362612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476686977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65712631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7444864"/>
                    </a:ext>
                  </a:extLst>
                </a:gridCol>
              </a:tblGrid>
              <a:tr h="5334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_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8849"/>
                  </a:ext>
                </a:extLst>
              </a:tr>
              <a:tr h="1066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373637"/>
                  </a:ext>
                </a:extLst>
              </a:tr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_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617173"/>
                  </a:ext>
                </a:extLst>
              </a:tr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1451457"/>
                  </a:ext>
                </a:extLst>
              </a:tr>
              <a:tr h="6858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855273"/>
                  </a:ext>
                </a:extLst>
              </a:tr>
            </a:tbl>
          </a:graphicData>
        </a:graphic>
      </p:graphicFrame>
      <p:sp>
        <p:nvSpPr>
          <p:cNvPr id="87149" name="Line 109">
            <a:extLst>
              <a:ext uri="{FF2B5EF4-FFF2-40B4-BE49-F238E27FC236}">
                <a16:creationId xmlns:a16="http://schemas.microsoft.com/office/drawing/2014/main" id="{98451929-9C68-D28F-0DBD-CD9295F19D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50" name="Line 110">
            <a:extLst>
              <a:ext uri="{FF2B5EF4-FFF2-40B4-BE49-F238E27FC236}">
                <a16:creationId xmlns:a16="http://schemas.microsoft.com/office/drawing/2014/main" id="{CB16AFE7-213D-B9C6-15D1-895B2FA202FD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51" name="Line 111">
            <a:extLst>
              <a:ext uri="{FF2B5EF4-FFF2-40B4-BE49-F238E27FC236}">
                <a16:creationId xmlns:a16="http://schemas.microsoft.com/office/drawing/2014/main" id="{A5A88E07-F43D-5020-0777-F6785E02C3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52" name="Line 112">
            <a:extLst>
              <a:ext uri="{FF2B5EF4-FFF2-40B4-BE49-F238E27FC236}">
                <a16:creationId xmlns:a16="http://schemas.microsoft.com/office/drawing/2014/main" id="{38E64436-DC5A-D41E-3164-DCCFBB5D40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161" name="Text Box 121">
            <a:extLst>
              <a:ext uri="{FF2B5EF4-FFF2-40B4-BE49-F238E27FC236}">
                <a16:creationId xmlns:a16="http://schemas.microsoft.com/office/drawing/2014/main" id="{71C336CE-4937-FD5C-DCCF-0D8DF1948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2860675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</a:t>
            </a:r>
          </a:p>
        </p:txBody>
      </p:sp>
      <p:sp>
        <p:nvSpPr>
          <p:cNvPr id="87162" name="Text Box 122">
            <a:extLst>
              <a:ext uri="{FF2B5EF4-FFF2-40B4-BE49-F238E27FC236}">
                <a16:creationId xmlns:a16="http://schemas.microsoft.com/office/drawing/2014/main" id="{D6A6CCFD-3630-F030-C920-97E476C29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4460875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</a:t>
            </a:r>
          </a:p>
        </p:txBody>
      </p:sp>
      <p:sp>
        <p:nvSpPr>
          <p:cNvPr id="87163" name="Text Box 123">
            <a:extLst>
              <a:ext uri="{FF2B5EF4-FFF2-40B4-BE49-F238E27FC236}">
                <a16:creationId xmlns:a16="http://schemas.microsoft.com/office/drawing/2014/main" id="{5256E824-7F76-CF16-2C58-0D6C3809E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105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op</a:t>
            </a:r>
          </a:p>
        </p:txBody>
      </p:sp>
      <p:sp>
        <p:nvSpPr>
          <p:cNvPr id="87164" name="Text Box 124">
            <a:extLst>
              <a:ext uri="{FF2B5EF4-FFF2-40B4-BE49-F238E27FC236}">
                <a16:creationId xmlns:a16="http://schemas.microsoft.com/office/drawing/2014/main" id="{24C4C659-A32D-A24D-34FF-5C6D21668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91200"/>
            <a:ext cx="67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cost</a:t>
            </a:r>
          </a:p>
        </p:txBody>
      </p:sp>
      <p:sp>
        <p:nvSpPr>
          <p:cNvPr id="87293" name="Line 253">
            <a:extLst>
              <a:ext uri="{FF2B5EF4-FFF2-40B4-BE49-F238E27FC236}">
                <a16:creationId xmlns:a16="http://schemas.microsoft.com/office/drawing/2014/main" id="{A23B3BE8-7321-E231-6F09-76A22EEF5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294" name="Line 254">
            <a:extLst>
              <a:ext uri="{FF2B5EF4-FFF2-40B4-BE49-F238E27FC236}">
                <a16:creationId xmlns:a16="http://schemas.microsoft.com/office/drawing/2014/main" id="{1ABE0DB1-56F0-76C5-5A47-35CC70EEF1A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295" name="Line 255">
            <a:extLst>
              <a:ext uri="{FF2B5EF4-FFF2-40B4-BE49-F238E27FC236}">
                <a16:creationId xmlns:a16="http://schemas.microsoft.com/office/drawing/2014/main" id="{F898D8C8-A473-F84B-DD98-28162196E5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296" name="Line 256">
            <a:extLst>
              <a:ext uri="{FF2B5EF4-FFF2-40B4-BE49-F238E27FC236}">
                <a16:creationId xmlns:a16="http://schemas.microsoft.com/office/drawing/2014/main" id="{0B663F08-34B4-788A-CFD6-EC60B568D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297" name="Line 257">
            <a:extLst>
              <a:ext uri="{FF2B5EF4-FFF2-40B4-BE49-F238E27FC236}">
                <a16:creationId xmlns:a16="http://schemas.microsoft.com/office/drawing/2014/main" id="{65D8C593-30D0-C0AC-7749-C86E288C4B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298" name="Line 258">
            <a:extLst>
              <a:ext uri="{FF2B5EF4-FFF2-40B4-BE49-F238E27FC236}">
                <a16:creationId xmlns:a16="http://schemas.microsoft.com/office/drawing/2014/main" id="{495C8A45-4514-163D-85A0-6392BF7F198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299" name="Line 259">
            <a:extLst>
              <a:ext uri="{FF2B5EF4-FFF2-40B4-BE49-F238E27FC236}">
                <a16:creationId xmlns:a16="http://schemas.microsoft.com/office/drawing/2014/main" id="{81A44F9E-3E8A-79C7-A32C-C8C140D30C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300" name="Line 260">
            <a:extLst>
              <a:ext uri="{FF2B5EF4-FFF2-40B4-BE49-F238E27FC236}">
                <a16:creationId xmlns:a16="http://schemas.microsoft.com/office/drawing/2014/main" id="{4C36E1B3-5F7E-8EC1-9D4E-0AF1E7B5EF8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301" name="Line 261">
            <a:extLst>
              <a:ext uri="{FF2B5EF4-FFF2-40B4-BE49-F238E27FC236}">
                <a16:creationId xmlns:a16="http://schemas.microsoft.com/office/drawing/2014/main" id="{5184B1E4-6CEB-7274-2697-98D03592DBE4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302" name="Line 262">
            <a:extLst>
              <a:ext uri="{FF2B5EF4-FFF2-40B4-BE49-F238E27FC236}">
                <a16:creationId xmlns:a16="http://schemas.microsoft.com/office/drawing/2014/main" id="{1063758F-312A-29EE-D105-28034E4DA2B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3429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7304" name="Text Box 264">
            <a:extLst>
              <a:ext uri="{FF2B5EF4-FFF2-40B4-BE49-F238E27FC236}">
                <a16:creationId xmlns:a16="http://schemas.microsoft.com/office/drawing/2014/main" id="{F8B9F9F9-5B9D-3584-2EF7-141EF9CF6D87}"/>
              </a:ext>
            </a:extLst>
          </p:cNvPr>
          <p:cNvSpPr txBox="1">
            <a:spLocks noChangeArrowheads="1"/>
          </p:cNvSpPr>
          <p:nvPr/>
        </p:nvSpPr>
        <p:spPr bwMode="auto">
          <a:xfrm rot="21532467">
            <a:off x="3884613" y="3733800"/>
            <a:ext cx="1677987" cy="457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alignment</a:t>
            </a:r>
          </a:p>
        </p:txBody>
      </p:sp>
      <p:sp>
        <p:nvSpPr>
          <p:cNvPr id="87444" name="Text Box 404">
            <a:extLst>
              <a:ext uri="{FF2B5EF4-FFF2-40B4-BE49-F238E27FC236}">
                <a16:creationId xmlns:a16="http://schemas.microsoft.com/office/drawing/2014/main" id="{E1EA56DF-5E93-B1B8-367A-D6C9A76C9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956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6666FF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gap</a:t>
            </a: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7F1CB65-2D64-7E60-4EC6-1C5AE8B93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altLang="en-US"/>
              <a:t>Computing Levenshtein distance - 1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304" name="Text Box 128">
                <a:extLst>
                  <a:ext uri="{FF2B5EF4-FFF2-40B4-BE49-F238E27FC236}">
                    <a16:creationId xmlns:a16="http://schemas.microsoft.com/office/drawing/2014/main" id="{0D073A36-76FE-FECB-2097-05006BCD2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400" y="1371600"/>
                <a:ext cx="6857198" cy="49141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D(</a:t>
                </a:r>
                <a:r>
                  <a:rPr kumimoji="0" lang="en-US" alt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i,j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) = score of </a:t>
                </a:r>
                <a:r>
                  <a:rPr kumimoji="0" lang="en-US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best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 alignment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…</m:t>
                    </m:r>
                    <m:sSub>
                      <m:sSubPr>
                        <m:ctrlPr>
                          <a:rPr kumimoji="0" lang="en-GB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…</m:t>
                    </m:r>
                    <m:sSub>
                      <m:sSubPr>
                        <m:ctrlPr>
                          <a:rPr kumimoji="0" lang="en-GB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</m:oMath>
                </a14:m>
                <a:endParaRPr kumimoji="0" lang="en-US" alt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0304" name="Text Box 128">
                <a:extLst>
                  <a:ext uri="{FF2B5EF4-FFF2-40B4-BE49-F238E27FC236}">
                    <a16:creationId xmlns:a16="http://schemas.microsoft.com/office/drawing/2014/main" id="{0D073A36-76FE-FECB-2097-05006BCD2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1371600"/>
                <a:ext cx="6857198" cy="491417"/>
              </a:xfrm>
              <a:prstGeom prst="rect">
                <a:avLst/>
              </a:prstGeom>
              <a:blipFill>
                <a:blip r:embed="rId2"/>
                <a:stretch>
                  <a:fillRect l="-1423" t="-9877" b="-209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310" name="Group 134">
            <a:extLst>
              <a:ext uri="{FF2B5EF4-FFF2-40B4-BE49-F238E27FC236}">
                <a16:creationId xmlns:a16="http://schemas.microsoft.com/office/drawing/2014/main" id="{CD2F4957-1BF8-DF9D-C7AB-32EF2212A19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1876427"/>
            <a:ext cx="6783389" cy="1628776"/>
            <a:chOff x="768" y="1182"/>
            <a:chExt cx="4273" cy="1026"/>
          </a:xfrm>
        </p:grpSpPr>
        <p:sp>
          <p:nvSpPr>
            <p:cNvPr id="50305" name="AutoShape 129">
              <a:extLst>
                <a:ext uri="{FF2B5EF4-FFF2-40B4-BE49-F238E27FC236}">
                  <a16:creationId xmlns:a16="http://schemas.microsoft.com/office/drawing/2014/main" id="{EABDE9DC-7AA5-B73C-07B6-AFDB1F373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1215"/>
              <a:ext cx="96" cy="912"/>
            </a:xfrm>
            <a:prstGeom prst="leftBrace">
              <a:avLst>
                <a:gd name="adj1" fmla="val 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50306" name="Text Box 130">
              <a:extLst>
                <a:ext uri="{FF2B5EF4-FFF2-40B4-BE49-F238E27FC236}">
                  <a16:creationId xmlns:a16="http://schemas.microsoft.com/office/drawing/2014/main" id="{A141C9E7-CF27-FA2C-59D1-E5E2B6325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536"/>
              <a:ext cx="5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 min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307" name="Text Box 131">
                  <a:extLst>
                    <a:ext uri="{FF2B5EF4-FFF2-40B4-BE49-F238E27FC236}">
                      <a16:creationId xmlns:a16="http://schemas.microsoft.com/office/drawing/2014/main" id="{05F507A3-E7CB-6BF3-2014-42DAB14DDB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84" y="1182"/>
                  <a:ext cx="3457" cy="102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−1,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−1),        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𝑖𝑓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GB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altLang="en-US" sz="24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en-US" sz="24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      </m:t>
                      </m:r>
                    </m:oMath>
                  </a14:m>
                  <a:r>
                    <a:rPr kumimoji="0" lang="en-US" altLang="en-US" sz="2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+mn-cs"/>
                    </a:rPr>
                    <a:t>//copy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−1,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−1)+1, 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𝑖𝑓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sSub>
                        <m:sSubPr>
                          <m:ctrlPr>
                            <a:rPr kumimoji="0" lang="en-GB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e>
                        <m:sub>
                          <m:r>
                            <a:rPr kumimoji="0" lang="en-US" altLang="en-US" sz="24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</m:sub>
                      </m:sSub>
                      <m:r>
                        <a:rPr kumimoji="0" lang="en-US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!=</m:t>
                      </m:r>
                      <m:sSub>
                        <m:sSubPr>
                          <m:ctrlPr>
                            <a:rPr kumimoji="0" lang="en-GB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e>
                        <m:sub>
                          <m:r>
                            <a:rPr kumimoji="0" lang="en-US" altLang="en-US" sz="2400" b="0" i="1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</m:sSub>
                      <m:r>
                        <a:rPr kumimoji="0" lang="en-US" altLang="en-US" sz="24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 </m:t>
                      </m:r>
                    </m:oMath>
                  </a14:m>
                  <a:r>
                    <a:rPr kumimoji="0" lang="en-US" altLang="en-US" sz="2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+mn-cs"/>
                    </a:rPr>
                    <a:t>//substitute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−1,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)+1                   </m:t>
                      </m:r>
                    </m:oMath>
                  </a14:m>
                  <a:r>
                    <a:rPr kumimoji="0" lang="en-US" altLang="en-US" sz="2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+mn-cs"/>
                    </a:rPr>
                    <a:t>         //insert</a:t>
                  </a:r>
                </a:p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𝐷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𝑖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𝑗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−1)+1                   </m:t>
                      </m:r>
                    </m:oMath>
                  </a14:m>
                  <a:r>
                    <a:rPr kumimoji="0" lang="en-US" altLang="en-US" sz="24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+mn-ea"/>
                      <a:cs typeface="+mn-cs"/>
                    </a:rPr>
                    <a:t>       //delete</a:t>
                  </a:r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endParaRPr>
                </a:p>
              </p:txBody>
            </p:sp>
          </mc:Choice>
          <mc:Fallback>
            <p:sp>
              <p:nvSpPr>
                <p:cNvPr id="50307" name="Text Box 131">
                  <a:extLst>
                    <a:ext uri="{FF2B5EF4-FFF2-40B4-BE49-F238E27FC236}">
                      <a16:creationId xmlns:a16="http://schemas.microsoft.com/office/drawing/2014/main" id="{05F507A3-E7CB-6BF3-2014-42DAB14DDB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84" y="1182"/>
                  <a:ext cx="3457" cy="1026"/>
                </a:xfrm>
                <a:prstGeom prst="rect">
                  <a:avLst/>
                </a:prstGeom>
                <a:blipFill>
                  <a:blip r:embed="rId3"/>
                  <a:stretch>
                    <a:fillRect l="-222" t="-2996" r="-778" b="-7865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308" name="Text Box 132">
              <a:extLst>
                <a:ext uri="{FF2B5EF4-FFF2-40B4-BE49-F238E27FC236}">
                  <a16:creationId xmlns:a16="http://schemas.microsoft.com/office/drawing/2014/main" id="{01731522-118A-5DAC-9FEA-34880AA44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1527"/>
              <a:ext cx="11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ransition/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894B637-AE4B-BC09-337F-531959E4EC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altLang="en-US"/>
              <a:t>Computing Levenshtein distance - 2</a:t>
            </a:r>
          </a:p>
        </p:txBody>
      </p:sp>
      <p:sp>
        <p:nvSpPr>
          <p:cNvPr id="51203" name="Text Box 3">
            <a:extLst>
              <a:ext uri="{FF2B5EF4-FFF2-40B4-BE49-F238E27FC236}">
                <a16:creationId xmlns:a16="http://schemas.microsoft.com/office/drawing/2014/main" id="{F6A2856F-3866-E9AA-D14E-67F4457B1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71600"/>
            <a:ext cx="6361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D(i,j) = score of </a:t>
            </a: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best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alignment from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s1..si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to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t1..tj</a:t>
            </a:r>
          </a:p>
        </p:txBody>
      </p:sp>
      <p:sp>
        <p:nvSpPr>
          <p:cNvPr id="51205" name="AutoShape 5">
            <a:extLst>
              <a:ext uri="{FF2B5EF4-FFF2-40B4-BE49-F238E27FC236}">
                <a16:creationId xmlns:a16="http://schemas.microsoft.com/office/drawing/2014/main" id="{4D654383-E47A-B794-44DA-6D66D367D544}"/>
              </a:ext>
            </a:extLst>
          </p:cNvPr>
          <p:cNvSpPr>
            <a:spLocks/>
          </p:cNvSpPr>
          <p:nvPr/>
        </p:nvSpPr>
        <p:spPr bwMode="auto">
          <a:xfrm>
            <a:off x="2362200" y="2133600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13EFBC9B-3659-F55E-37C3-E218B7044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390775"/>
            <a:ext cx="904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 min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07" name="Text Box 7">
                <a:extLst>
                  <a:ext uri="{FF2B5EF4-FFF2-40B4-BE49-F238E27FC236}">
                    <a16:creationId xmlns:a16="http://schemas.microsoft.com/office/drawing/2014/main" id="{EF9E8449-0AA0-B342-09DA-2EC38C037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67000" y="2057400"/>
                <a:ext cx="5251951" cy="123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−1,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 + 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GB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en-US" sz="24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GB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  </m:t>
                    </m:r>
                  </m:oMath>
                </a14:m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//</a:t>
                </a:r>
                <a:r>
                  <a:rPr kumimoji="0" lang="en-US" alt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subst</a:t>
                </a:r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/copy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−1,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)+1                 </m:t>
                    </m:r>
                  </m:oMath>
                </a14:m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//insert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−1)+1                 </m:t>
                    </m:r>
                  </m:oMath>
                </a14:m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//delete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1207" name="Text Box 7">
                <a:extLst>
                  <a:ext uri="{FF2B5EF4-FFF2-40B4-BE49-F238E27FC236}">
                    <a16:creationId xmlns:a16="http://schemas.microsoft.com/office/drawing/2014/main" id="{EF9E8449-0AA0-B342-09DA-2EC38C03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67000" y="2057400"/>
                <a:ext cx="5251951" cy="1230080"/>
              </a:xfrm>
              <a:prstGeom prst="rect">
                <a:avLst/>
              </a:prstGeom>
              <a:blipFill>
                <a:blip r:embed="rId2"/>
                <a:stretch>
                  <a:fillRect l="-348" t="-3980" r="-813" b="-104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8" name="Text Box 8">
            <a:extLst>
              <a:ext uri="{FF2B5EF4-FFF2-40B4-BE49-F238E27FC236}">
                <a16:creationId xmlns:a16="http://schemas.microsoft.com/office/drawing/2014/main" id="{1348CB42-0D22-5E48-F75D-F5FCB0C76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376488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1209" name="Text Box 9">
            <a:extLst>
              <a:ext uri="{FF2B5EF4-FFF2-40B4-BE49-F238E27FC236}">
                <a16:creationId xmlns:a16="http://schemas.microsoft.com/office/drawing/2014/main" id="{445786B4-8886-4597-5632-A87AA40D8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876675"/>
            <a:ext cx="6278563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(simplify by letting d(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c,d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)=0 if c=d, 1 else)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also let D(i,0)=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(for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inserts)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and D(0,j)=j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2">
            <a:extLst>
              <a:ext uri="{FF2B5EF4-FFF2-40B4-BE49-F238E27FC236}">
                <a16:creationId xmlns:a16="http://schemas.microsoft.com/office/drawing/2014/main" id="{01868D4F-5F2E-23D0-B9E9-FF9332F1A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Dynamic Programming:</a:t>
            </a: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42E22C80-C0F8-D147-CA5F-2D974AA64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B286ACE-D28B-38B0-9136-637EAFA87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75" y="2136775"/>
            <a:ext cx="1312863" cy="736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6E9A75C2-12B7-8978-EAEC-4BD7B69C6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175" y="2505075"/>
            <a:ext cx="1312863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8" name="Rectangle 5">
            <a:extLst>
              <a:ext uri="{FF2B5EF4-FFF2-40B4-BE49-F238E27FC236}">
                <a16:creationId xmlns:a16="http://schemas.microsoft.com/office/drawing/2014/main" id="{54D79049-81BA-CD18-2C6F-DA61A47C5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3749675"/>
            <a:ext cx="617538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Rectangle 6">
            <a:extLst>
              <a:ext uri="{FF2B5EF4-FFF2-40B4-BE49-F238E27FC236}">
                <a16:creationId xmlns:a16="http://schemas.microsoft.com/office/drawing/2014/main" id="{DABF8D9E-F85A-FD4B-DF33-B4E728E97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050" y="3381375"/>
            <a:ext cx="617538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0" name="Rectangle 7">
            <a:extLst>
              <a:ext uri="{FF2B5EF4-FFF2-40B4-BE49-F238E27FC236}">
                <a16:creationId xmlns:a16="http://schemas.microsoft.com/office/drawing/2014/main" id="{395C2B27-2232-3E94-BBD2-BA0A2B106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663" y="3746500"/>
            <a:ext cx="617537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61" name="Rectangle 8">
            <a:extLst>
              <a:ext uri="{FF2B5EF4-FFF2-40B4-BE49-F238E27FC236}">
                <a16:creationId xmlns:a16="http://schemas.microsoft.com/office/drawing/2014/main" id="{C7FB72D2-8792-6501-30AA-F44061559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6663" y="3378200"/>
            <a:ext cx="617537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3562" name="AutoShape 11">
            <a:extLst>
              <a:ext uri="{FF2B5EF4-FFF2-40B4-BE49-F238E27FC236}">
                <a16:creationId xmlns:a16="http://schemas.microsoft.com/office/drawing/2014/main" id="{2F1500BC-6179-36AF-0954-2AEDC533241A}"/>
              </a:ext>
            </a:extLst>
          </p:cNvPr>
          <p:cNvCxnSpPr>
            <a:cxnSpLocks noChangeShapeType="1"/>
            <a:stCxn id="23557" idx="2"/>
            <a:endCxn id="23561" idx="0"/>
          </p:cNvCxnSpPr>
          <p:nvPr/>
        </p:nvCxnSpPr>
        <p:spPr bwMode="auto">
          <a:xfrm flipH="1">
            <a:off x="7896225" y="2873375"/>
            <a:ext cx="3175" cy="504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3" name="AutoShape 12">
            <a:extLst>
              <a:ext uri="{FF2B5EF4-FFF2-40B4-BE49-F238E27FC236}">
                <a16:creationId xmlns:a16="http://schemas.microsoft.com/office/drawing/2014/main" id="{6C149870-AEC2-36CD-43E9-0EA32513254A}"/>
              </a:ext>
            </a:extLst>
          </p:cNvPr>
          <p:cNvCxnSpPr>
            <a:cxnSpLocks noChangeShapeType="1"/>
            <a:stCxn id="23557" idx="2"/>
            <a:endCxn id="23559" idx="0"/>
          </p:cNvCxnSpPr>
          <p:nvPr/>
        </p:nvCxnSpPr>
        <p:spPr bwMode="auto">
          <a:xfrm flipH="1">
            <a:off x="6423025" y="2873375"/>
            <a:ext cx="1476375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564" name="Group 14">
            <a:extLst>
              <a:ext uri="{FF2B5EF4-FFF2-40B4-BE49-F238E27FC236}">
                <a16:creationId xmlns:a16="http://schemas.microsoft.com/office/drawing/2014/main" id="{D384AB05-6043-BA63-BEBB-824FE5049B7A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4730750"/>
            <a:ext cx="296863" cy="736600"/>
            <a:chOff x="2544" y="2656"/>
            <a:chExt cx="200" cy="464"/>
          </a:xfrm>
        </p:grpSpPr>
        <p:sp>
          <p:nvSpPr>
            <p:cNvPr id="23650" name="Rectangle 15">
              <a:extLst>
                <a:ext uri="{FF2B5EF4-FFF2-40B4-BE49-F238E27FC236}">
                  <a16:creationId xmlns:a16="http://schemas.microsoft.com/office/drawing/2014/main" id="{794156B9-83BA-FAB9-AD98-88CCF258AE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51" name="Rectangle 16">
              <a:extLst>
                <a:ext uri="{FF2B5EF4-FFF2-40B4-BE49-F238E27FC236}">
                  <a16:creationId xmlns:a16="http://schemas.microsoft.com/office/drawing/2014/main" id="{16D20428-DA02-75F1-59A2-22E1B45A5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3565" name="Group 17">
            <a:extLst>
              <a:ext uri="{FF2B5EF4-FFF2-40B4-BE49-F238E27FC236}">
                <a16:creationId xmlns:a16="http://schemas.microsoft.com/office/drawing/2014/main" id="{D8D0A1B0-79E6-6BAE-D7BA-224CFA45AE1A}"/>
              </a:ext>
            </a:extLst>
          </p:cNvPr>
          <p:cNvGrpSpPr>
            <a:grpSpLocks/>
          </p:cNvGrpSpPr>
          <p:nvPr/>
        </p:nvGrpSpPr>
        <p:grpSpPr bwMode="auto">
          <a:xfrm>
            <a:off x="5670550" y="4727575"/>
            <a:ext cx="296863" cy="736600"/>
            <a:chOff x="2544" y="2656"/>
            <a:chExt cx="200" cy="464"/>
          </a:xfrm>
        </p:grpSpPr>
        <p:sp>
          <p:nvSpPr>
            <p:cNvPr id="23648" name="Rectangle 18">
              <a:extLst>
                <a:ext uri="{FF2B5EF4-FFF2-40B4-BE49-F238E27FC236}">
                  <a16:creationId xmlns:a16="http://schemas.microsoft.com/office/drawing/2014/main" id="{D1F8F475-4454-3721-504D-426DC289F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49" name="Rectangle 19">
              <a:extLst>
                <a:ext uri="{FF2B5EF4-FFF2-40B4-BE49-F238E27FC236}">
                  <a16:creationId xmlns:a16="http://schemas.microsoft.com/office/drawing/2014/main" id="{EC61AE81-68CF-9526-7419-C397D1BE9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3566" name="Group 20">
            <a:extLst>
              <a:ext uri="{FF2B5EF4-FFF2-40B4-BE49-F238E27FC236}">
                <a16:creationId xmlns:a16="http://schemas.microsoft.com/office/drawing/2014/main" id="{8210A17A-97F5-3E52-1B7E-57B3B4EF1044}"/>
              </a:ext>
            </a:extLst>
          </p:cNvPr>
          <p:cNvGrpSpPr>
            <a:grpSpLocks/>
          </p:cNvGrpSpPr>
          <p:nvPr/>
        </p:nvGrpSpPr>
        <p:grpSpPr bwMode="auto">
          <a:xfrm>
            <a:off x="6262688" y="4730750"/>
            <a:ext cx="296862" cy="736600"/>
            <a:chOff x="2544" y="2656"/>
            <a:chExt cx="200" cy="464"/>
          </a:xfrm>
        </p:grpSpPr>
        <p:sp>
          <p:nvSpPr>
            <p:cNvPr id="23646" name="Rectangle 21">
              <a:extLst>
                <a:ext uri="{FF2B5EF4-FFF2-40B4-BE49-F238E27FC236}">
                  <a16:creationId xmlns:a16="http://schemas.microsoft.com/office/drawing/2014/main" id="{23C86C80-430A-382E-6299-5B51237E8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47" name="Rectangle 22">
              <a:extLst>
                <a:ext uri="{FF2B5EF4-FFF2-40B4-BE49-F238E27FC236}">
                  <a16:creationId xmlns:a16="http://schemas.microsoft.com/office/drawing/2014/main" id="{6ACEFD17-0669-A34B-F789-F61CF574D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3567" name="Group 29">
            <a:extLst>
              <a:ext uri="{FF2B5EF4-FFF2-40B4-BE49-F238E27FC236}">
                <a16:creationId xmlns:a16="http://schemas.microsoft.com/office/drawing/2014/main" id="{43A0D4C4-8DE7-F120-054D-635B53D40CC7}"/>
              </a:ext>
            </a:extLst>
          </p:cNvPr>
          <p:cNvGrpSpPr>
            <a:grpSpLocks/>
          </p:cNvGrpSpPr>
          <p:nvPr/>
        </p:nvGrpSpPr>
        <p:grpSpPr bwMode="auto">
          <a:xfrm>
            <a:off x="8340725" y="4749800"/>
            <a:ext cx="295275" cy="736600"/>
            <a:chOff x="2544" y="2656"/>
            <a:chExt cx="200" cy="464"/>
          </a:xfrm>
        </p:grpSpPr>
        <p:sp>
          <p:nvSpPr>
            <p:cNvPr id="23644" name="Rectangle 30">
              <a:extLst>
                <a:ext uri="{FF2B5EF4-FFF2-40B4-BE49-F238E27FC236}">
                  <a16:creationId xmlns:a16="http://schemas.microsoft.com/office/drawing/2014/main" id="{17A7ADC0-841A-8887-591F-CA5ECA67E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645" name="Rectangle 31">
              <a:extLst>
                <a:ext uri="{FF2B5EF4-FFF2-40B4-BE49-F238E27FC236}">
                  <a16:creationId xmlns:a16="http://schemas.microsoft.com/office/drawing/2014/main" id="{180A4BD4-B05E-2525-DA6A-6855C1FC8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23568" name="AutoShape 41">
            <a:extLst>
              <a:ext uri="{FF2B5EF4-FFF2-40B4-BE49-F238E27FC236}">
                <a16:creationId xmlns:a16="http://schemas.microsoft.com/office/drawing/2014/main" id="{2CD5F562-6684-CA85-FC30-9B4CBE9D5C52}"/>
              </a:ext>
            </a:extLst>
          </p:cNvPr>
          <p:cNvCxnSpPr>
            <a:cxnSpLocks noChangeShapeType="1"/>
            <a:stCxn id="23558" idx="2"/>
            <a:endCxn id="23651" idx="0"/>
          </p:cNvCxnSpPr>
          <p:nvPr/>
        </p:nvCxnSpPr>
        <p:spPr bwMode="auto">
          <a:xfrm flipH="1">
            <a:off x="5226050" y="4117975"/>
            <a:ext cx="1198563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9" name="AutoShape 42">
            <a:extLst>
              <a:ext uri="{FF2B5EF4-FFF2-40B4-BE49-F238E27FC236}">
                <a16:creationId xmlns:a16="http://schemas.microsoft.com/office/drawing/2014/main" id="{864D8CFA-78EA-914E-6A0E-56DA386314D3}"/>
              </a:ext>
            </a:extLst>
          </p:cNvPr>
          <p:cNvCxnSpPr>
            <a:cxnSpLocks noChangeShapeType="1"/>
            <a:stCxn id="23558" idx="2"/>
            <a:endCxn id="23649" idx="0"/>
          </p:cNvCxnSpPr>
          <p:nvPr/>
        </p:nvCxnSpPr>
        <p:spPr bwMode="auto">
          <a:xfrm flipH="1">
            <a:off x="5819775" y="4117975"/>
            <a:ext cx="60483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0" name="AutoShape 43">
            <a:extLst>
              <a:ext uri="{FF2B5EF4-FFF2-40B4-BE49-F238E27FC236}">
                <a16:creationId xmlns:a16="http://schemas.microsoft.com/office/drawing/2014/main" id="{F272A8BB-38F8-AF33-91B1-760D33D967B4}"/>
              </a:ext>
            </a:extLst>
          </p:cNvPr>
          <p:cNvCxnSpPr>
            <a:cxnSpLocks noChangeShapeType="1"/>
            <a:stCxn id="23558" idx="2"/>
            <a:endCxn id="23647" idx="0"/>
          </p:cNvCxnSpPr>
          <p:nvPr/>
        </p:nvCxnSpPr>
        <p:spPr bwMode="auto">
          <a:xfrm flipH="1">
            <a:off x="6411913" y="4117975"/>
            <a:ext cx="12700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71" name="AutoShape 46">
            <a:extLst>
              <a:ext uri="{FF2B5EF4-FFF2-40B4-BE49-F238E27FC236}">
                <a16:creationId xmlns:a16="http://schemas.microsoft.com/office/drawing/2014/main" id="{F2815EE7-D040-D660-D02B-D01A0C35083E}"/>
              </a:ext>
            </a:extLst>
          </p:cNvPr>
          <p:cNvCxnSpPr>
            <a:cxnSpLocks noChangeShapeType="1"/>
            <a:stCxn id="23560" idx="2"/>
            <a:endCxn id="23645" idx="0"/>
          </p:cNvCxnSpPr>
          <p:nvPr/>
        </p:nvCxnSpPr>
        <p:spPr bwMode="auto">
          <a:xfrm>
            <a:off x="7896225" y="4114800"/>
            <a:ext cx="592138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572" name="Text Box 50">
            <a:extLst>
              <a:ext uri="{FF2B5EF4-FFF2-40B4-BE49-F238E27FC236}">
                <a16:creationId xmlns:a16="http://schemas.microsoft.com/office/drawing/2014/main" id="{A48EC63C-4C07-2D59-B844-708FA6AFE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2133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23573" name="Text Box 51">
            <a:extLst>
              <a:ext uri="{FF2B5EF4-FFF2-40B4-BE49-F238E27FC236}">
                <a16:creationId xmlns:a16="http://schemas.microsoft.com/office/drawing/2014/main" id="{9E37CBB0-4A10-E3E4-3D76-230564C1A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750" y="33639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23574" name="Text Box 52">
            <a:extLst>
              <a:ext uri="{FF2B5EF4-FFF2-40B4-BE49-F238E27FC236}">
                <a16:creationId xmlns:a16="http://schemas.microsoft.com/office/drawing/2014/main" id="{A1B4A363-63CD-B35B-F92C-386FE6534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1438" y="33607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23575" name="Text Box 53">
            <a:extLst>
              <a:ext uri="{FF2B5EF4-FFF2-40B4-BE49-F238E27FC236}">
                <a16:creationId xmlns:a16="http://schemas.microsoft.com/office/drawing/2014/main" id="{AD402203-F9EB-C341-EFD2-C06FC8E1E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724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E</a:t>
            </a:r>
          </a:p>
        </p:txBody>
      </p:sp>
      <p:sp>
        <p:nvSpPr>
          <p:cNvPr id="23576" name="Text Box 54">
            <a:extLst>
              <a:ext uri="{FF2B5EF4-FFF2-40B4-BE49-F238E27FC236}">
                <a16:creationId xmlns:a16="http://schemas.microsoft.com/office/drawing/2014/main" id="{748D7485-CC8F-81FA-DD12-145625565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5788" y="47244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F</a:t>
            </a:r>
          </a:p>
        </p:txBody>
      </p:sp>
      <p:sp>
        <p:nvSpPr>
          <p:cNvPr id="23577" name="Text Box 55">
            <a:extLst>
              <a:ext uri="{FF2B5EF4-FFF2-40B4-BE49-F238E27FC236}">
                <a16:creationId xmlns:a16="http://schemas.microsoft.com/office/drawing/2014/main" id="{CC9F4936-27E3-7E6E-182A-D194EE77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5538" y="47244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G</a:t>
            </a:r>
          </a:p>
        </p:txBody>
      </p:sp>
      <p:sp>
        <p:nvSpPr>
          <p:cNvPr id="23578" name="Text Box 58">
            <a:extLst>
              <a:ext uri="{FF2B5EF4-FFF2-40B4-BE49-F238E27FC236}">
                <a16:creationId xmlns:a16="http://schemas.microsoft.com/office/drawing/2014/main" id="{E442C938-8D2D-73D2-167C-33BA19E1C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1988" y="47212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H</a:t>
            </a:r>
          </a:p>
        </p:txBody>
      </p:sp>
      <p:cxnSp>
        <p:nvCxnSpPr>
          <p:cNvPr id="23579" name="AutoShape 66">
            <a:extLst>
              <a:ext uri="{FF2B5EF4-FFF2-40B4-BE49-F238E27FC236}">
                <a16:creationId xmlns:a16="http://schemas.microsoft.com/office/drawing/2014/main" id="{5701EF92-D104-AA12-8698-BD011A715D73}"/>
              </a:ext>
            </a:extLst>
          </p:cNvPr>
          <p:cNvCxnSpPr>
            <a:cxnSpLocks noChangeShapeType="1"/>
            <a:stCxn id="23557" idx="2"/>
            <a:endCxn id="23573" idx="0"/>
          </p:cNvCxnSpPr>
          <p:nvPr/>
        </p:nvCxnSpPr>
        <p:spPr bwMode="auto">
          <a:xfrm rot="5400000">
            <a:off x="6928644" y="2393156"/>
            <a:ext cx="490538" cy="1450975"/>
          </a:xfrm>
          <a:prstGeom prst="curvedConnector3">
            <a:avLst>
              <a:gd name="adj1" fmla="val 1262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0" name="AutoShape 67">
            <a:extLst>
              <a:ext uri="{FF2B5EF4-FFF2-40B4-BE49-F238E27FC236}">
                <a16:creationId xmlns:a16="http://schemas.microsoft.com/office/drawing/2014/main" id="{3A35381A-0C22-050C-9CDA-166CC9B716C3}"/>
              </a:ext>
            </a:extLst>
          </p:cNvPr>
          <p:cNvCxnSpPr>
            <a:cxnSpLocks noChangeShapeType="1"/>
            <a:stCxn id="23560" idx="2"/>
            <a:endCxn id="23575" idx="0"/>
          </p:cNvCxnSpPr>
          <p:nvPr/>
        </p:nvCxnSpPr>
        <p:spPr bwMode="auto">
          <a:xfrm rot="5400000">
            <a:off x="6254750" y="3082925"/>
            <a:ext cx="609600" cy="2673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1" name="AutoShape 68">
            <a:extLst>
              <a:ext uri="{FF2B5EF4-FFF2-40B4-BE49-F238E27FC236}">
                <a16:creationId xmlns:a16="http://schemas.microsoft.com/office/drawing/2014/main" id="{27162FC3-674E-4D06-1355-200B71890DBC}"/>
              </a:ext>
            </a:extLst>
          </p:cNvPr>
          <p:cNvCxnSpPr>
            <a:cxnSpLocks noChangeShapeType="1"/>
            <a:stCxn id="23560" idx="2"/>
            <a:endCxn id="23577" idx="0"/>
          </p:cNvCxnSpPr>
          <p:nvPr/>
        </p:nvCxnSpPr>
        <p:spPr bwMode="auto">
          <a:xfrm rot="5400000">
            <a:off x="6851650" y="3679825"/>
            <a:ext cx="609600" cy="14795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3582" name="Group 69">
            <a:extLst>
              <a:ext uri="{FF2B5EF4-FFF2-40B4-BE49-F238E27FC236}">
                <a16:creationId xmlns:a16="http://schemas.microsoft.com/office/drawing/2014/main" id="{98EC1FAB-B0DC-F9D7-D445-9B6E78B7753F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133600"/>
            <a:ext cx="4510088" cy="3355975"/>
            <a:chOff x="627" y="1344"/>
            <a:chExt cx="4468" cy="2114"/>
          </a:xfrm>
        </p:grpSpPr>
        <p:sp>
          <p:nvSpPr>
            <p:cNvPr id="23584" name="Rectangle 70">
              <a:extLst>
                <a:ext uri="{FF2B5EF4-FFF2-40B4-BE49-F238E27FC236}">
                  <a16:creationId xmlns:a16="http://schemas.microsoft.com/office/drawing/2014/main" id="{51E2A12F-A732-6869-4D73-501DB2E09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1346"/>
              <a:ext cx="1004" cy="46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5" name="Rectangle 71">
              <a:extLst>
                <a:ext uri="{FF2B5EF4-FFF2-40B4-BE49-F238E27FC236}">
                  <a16:creationId xmlns:a16="http://schemas.microsoft.com/office/drawing/2014/main" id="{667BEDC4-A3BD-9B8B-4344-B29FBBA55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1578"/>
              <a:ext cx="1004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6" name="Rectangle 72">
              <a:extLst>
                <a:ext uri="{FF2B5EF4-FFF2-40B4-BE49-F238E27FC236}">
                  <a16:creationId xmlns:a16="http://schemas.microsoft.com/office/drawing/2014/main" id="{8E89DE4A-521E-4A03-C29A-748C85A07E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7" name="Rectangle 73">
              <a:extLst>
                <a:ext uri="{FF2B5EF4-FFF2-40B4-BE49-F238E27FC236}">
                  <a16:creationId xmlns:a16="http://schemas.microsoft.com/office/drawing/2014/main" id="{96120FBA-9082-D1A3-EE16-F335B4966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8" name="Rectangle 74">
              <a:extLst>
                <a:ext uri="{FF2B5EF4-FFF2-40B4-BE49-F238E27FC236}">
                  <a16:creationId xmlns:a16="http://schemas.microsoft.com/office/drawing/2014/main" id="{5F0E707A-418B-FE63-7A13-F67C87A30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89" name="Rectangle 75">
              <a:extLst>
                <a:ext uri="{FF2B5EF4-FFF2-40B4-BE49-F238E27FC236}">
                  <a16:creationId xmlns:a16="http://schemas.microsoft.com/office/drawing/2014/main" id="{7DD29C73-B1F7-2576-79B7-C1F27F3D2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90" name="Rectangle 76">
              <a:extLst>
                <a:ext uri="{FF2B5EF4-FFF2-40B4-BE49-F238E27FC236}">
                  <a16:creationId xmlns:a16="http://schemas.microsoft.com/office/drawing/2014/main" id="{8A60BF57-31D4-7F64-C162-9C1851468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362"/>
              <a:ext cx="472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3591" name="Rectangle 77">
              <a:extLst>
                <a:ext uri="{FF2B5EF4-FFF2-40B4-BE49-F238E27FC236}">
                  <a16:creationId xmlns:a16="http://schemas.microsoft.com/office/drawing/2014/main" id="{86463CC2-17CD-2892-7513-2B59FCB5A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130"/>
              <a:ext cx="472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3592" name="AutoShape 78">
              <a:extLst>
                <a:ext uri="{FF2B5EF4-FFF2-40B4-BE49-F238E27FC236}">
                  <a16:creationId xmlns:a16="http://schemas.microsoft.com/office/drawing/2014/main" id="{1AC7F90F-75E7-8001-1534-862C6BE8D634}"/>
                </a:ext>
              </a:extLst>
            </p:cNvPr>
            <p:cNvCxnSpPr>
              <a:cxnSpLocks noChangeShapeType="1"/>
              <a:stCxn id="23585" idx="2"/>
              <a:endCxn id="23589" idx="0"/>
            </p:cNvCxnSpPr>
            <p:nvPr/>
          </p:nvCxnSpPr>
          <p:spPr bwMode="auto">
            <a:xfrm flipH="1">
              <a:off x="2861" y="1810"/>
              <a:ext cx="5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3" name="AutoShape 79">
              <a:extLst>
                <a:ext uri="{FF2B5EF4-FFF2-40B4-BE49-F238E27FC236}">
                  <a16:creationId xmlns:a16="http://schemas.microsoft.com/office/drawing/2014/main" id="{54B92348-AECE-A577-5449-08C3F4C165E7}"/>
                </a:ext>
              </a:extLst>
            </p:cNvPr>
            <p:cNvCxnSpPr>
              <a:cxnSpLocks noChangeShapeType="1"/>
              <a:stCxn id="23585" idx="2"/>
              <a:endCxn id="23587" idx="0"/>
            </p:cNvCxnSpPr>
            <p:nvPr/>
          </p:nvCxnSpPr>
          <p:spPr bwMode="auto">
            <a:xfrm flipH="1">
              <a:off x="1736" y="1810"/>
              <a:ext cx="113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94" name="AutoShape 80">
              <a:extLst>
                <a:ext uri="{FF2B5EF4-FFF2-40B4-BE49-F238E27FC236}">
                  <a16:creationId xmlns:a16="http://schemas.microsoft.com/office/drawing/2014/main" id="{1B2C4521-5BBB-B0B1-7B6B-DD673E1B0CD0}"/>
                </a:ext>
              </a:extLst>
            </p:cNvPr>
            <p:cNvCxnSpPr>
              <a:cxnSpLocks noChangeShapeType="1"/>
              <a:stCxn id="23585" idx="2"/>
              <a:endCxn id="23591" idx="0"/>
            </p:cNvCxnSpPr>
            <p:nvPr/>
          </p:nvCxnSpPr>
          <p:spPr bwMode="auto">
            <a:xfrm>
              <a:off x="2866" y="1810"/>
              <a:ext cx="112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3595" name="Group 81">
              <a:extLst>
                <a:ext uri="{FF2B5EF4-FFF2-40B4-BE49-F238E27FC236}">
                  <a16:creationId xmlns:a16="http://schemas.microsoft.com/office/drawing/2014/main" id="{352DBC43-1577-C61A-1658-64EDBB3A6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6" y="2980"/>
              <a:ext cx="227" cy="464"/>
              <a:chOff x="2544" y="2656"/>
              <a:chExt cx="200" cy="464"/>
            </a:xfrm>
          </p:grpSpPr>
          <p:sp>
            <p:nvSpPr>
              <p:cNvPr id="23642" name="Rectangle 82">
                <a:extLst>
                  <a:ext uri="{FF2B5EF4-FFF2-40B4-BE49-F238E27FC236}">
                    <a16:creationId xmlns:a16="http://schemas.microsoft.com/office/drawing/2014/main" id="{7311CCC9-CE6B-5904-688E-B1269E287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43" name="Rectangle 83">
                <a:extLst>
                  <a:ext uri="{FF2B5EF4-FFF2-40B4-BE49-F238E27FC236}">
                    <a16:creationId xmlns:a16="http://schemas.microsoft.com/office/drawing/2014/main" id="{C0141656-19B0-D4DE-1F52-7BD8BB8B9C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3596" name="Group 84">
              <a:extLst>
                <a:ext uri="{FF2B5EF4-FFF2-40B4-BE49-F238E27FC236}">
                  <a16:creationId xmlns:a16="http://schemas.microsoft.com/office/drawing/2014/main" id="{0E4A7F1D-D83C-256C-8878-4EB31F473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2978"/>
              <a:ext cx="227" cy="464"/>
              <a:chOff x="2544" y="2656"/>
              <a:chExt cx="200" cy="464"/>
            </a:xfrm>
          </p:grpSpPr>
          <p:sp>
            <p:nvSpPr>
              <p:cNvPr id="23640" name="Rectangle 85">
                <a:extLst>
                  <a:ext uri="{FF2B5EF4-FFF2-40B4-BE49-F238E27FC236}">
                    <a16:creationId xmlns:a16="http://schemas.microsoft.com/office/drawing/2014/main" id="{71808C7B-0A68-FD15-F8E1-D5D67EAE1D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41" name="Rectangle 86">
                <a:extLst>
                  <a:ext uri="{FF2B5EF4-FFF2-40B4-BE49-F238E27FC236}">
                    <a16:creationId xmlns:a16="http://schemas.microsoft.com/office/drawing/2014/main" id="{59837E62-75B3-AE24-3003-9DEA1DEA1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3597" name="Group 87">
              <a:extLst>
                <a:ext uri="{FF2B5EF4-FFF2-40B4-BE49-F238E27FC236}">
                  <a16:creationId xmlns:a16="http://schemas.microsoft.com/office/drawing/2014/main" id="{5E5D258C-F676-42DA-2FC7-5E0FB2BDD5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3" y="2980"/>
              <a:ext cx="227" cy="464"/>
              <a:chOff x="2544" y="2656"/>
              <a:chExt cx="200" cy="464"/>
            </a:xfrm>
          </p:grpSpPr>
          <p:sp>
            <p:nvSpPr>
              <p:cNvPr id="23638" name="Rectangle 88">
                <a:extLst>
                  <a:ext uri="{FF2B5EF4-FFF2-40B4-BE49-F238E27FC236}">
                    <a16:creationId xmlns:a16="http://schemas.microsoft.com/office/drawing/2014/main" id="{EDEC906E-82CC-BF5A-E7BE-B8DBC0039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39" name="Rectangle 89">
                <a:extLst>
                  <a:ext uri="{FF2B5EF4-FFF2-40B4-BE49-F238E27FC236}">
                    <a16:creationId xmlns:a16="http://schemas.microsoft.com/office/drawing/2014/main" id="{6B4945AE-07F2-097D-BFFD-6C527F23B8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3598" name="Group 90">
              <a:extLst>
                <a:ext uri="{FF2B5EF4-FFF2-40B4-BE49-F238E27FC236}">
                  <a16:creationId xmlns:a16="http://schemas.microsoft.com/office/drawing/2014/main" id="{0765FBF7-B816-084A-7E09-5241BA2201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4" y="2994"/>
              <a:ext cx="227" cy="464"/>
              <a:chOff x="2544" y="2656"/>
              <a:chExt cx="200" cy="464"/>
            </a:xfrm>
          </p:grpSpPr>
          <p:sp>
            <p:nvSpPr>
              <p:cNvPr id="23636" name="Rectangle 91">
                <a:extLst>
                  <a:ext uri="{FF2B5EF4-FFF2-40B4-BE49-F238E27FC236}">
                    <a16:creationId xmlns:a16="http://schemas.microsoft.com/office/drawing/2014/main" id="{183AB4F9-F2DC-D95C-E955-F32868B75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37" name="Rectangle 92">
                <a:extLst>
                  <a:ext uri="{FF2B5EF4-FFF2-40B4-BE49-F238E27FC236}">
                    <a16:creationId xmlns:a16="http://schemas.microsoft.com/office/drawing/2014/main" id="{7CF7CC61-6858-D497-3E24-54C7B8503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3599" name="Group 93">
              <a:extLst>
                <a:ext uri="{FF2B5EF4-FFF2-40B4-BE49-F238E27FC236}">
                  <a16:creationId xmlns:a16="http://schemas.microsoft.com/office/drawing/2014/main" id="{B0E40EA5-9193-79D3-1498-1B366A152D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8" y="2992"/>
              <a:ext cx="227" cy="464"/>
              <a:chOff x="2544" y="2656"/>
              <a:chExt cx="200" cy="464"/>
            </a:xfrm>
          </p:grpSpPr>
          <p:sp>
            <p:nvSpPr>
              <p:cNvPr id="23634" name="Rectangle 94">
                <a:extLst>
                  <a:ext uri="{FF2B5EF4-FFF2-40B4-BE49-F238E27FC236}">
                    <a16:creationId xmlns:a16="http://schemas.microsoft.com/office/drawing/2014/main" id="{B6E52C5A-D840-FDFA-CAB3-9038DC8695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35" name="Rectangle 95">
                <a:extLst>
                  <a:ext uri="{FF2B5EF4-FFF2-40B4-BE49-F238E27FC236}">
                    <a16:creationId xmlns:a16="http://schemas.microsoft.com/office/drawing/2014/main" id="{53F0DD80-3CEE-0917-D491-BDC4F33705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3600" name="Group 96">
              <a:extLst>
                <a:ext uri="{FF2B5EF4-FFF2-40B4-BE49-F238E27FC236}">
                  <a16:creationId xmlns:a16="http://schemas.microsoft.com/office/drawing/2014/main" id="{25E08AF6-6F4D-502B-5FEA-338B0F0084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" y="2994"/>
              <a:ext cx="226" cy="464"/>
              <a:chOff x="2544" y="2656"/>
              <a:chExt cx="200" cy="464"/>
            </a:xfrm>
          </p:grpSpPr>
          <p:sp>
            <p:nvSpPr>
              <p:cNvPr id="23632" name="Rectangle 97">
                <a:extLst>
                  <a:ext uri="{FF2B5EF4-FFF2-40B4-BE49-F238E27FC236}">
                    <a16:creationId xmlns:a16="http://schemas.microsoft.com/office/drawing/2014/main" id="{BC273A21-D954-1609-6658-8456D930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33" name="Rectangle 98">
                <a:extLst>
                  <a:ext uri="{FF2B5EF4-FFF2-40B4-BE49-F238E27FC236}">
                    <a16:creationId xmlns:a16="http://schemas.microsoft.com/office/drawing/2014/main" id="{82F10E3B-8EDF-702D-79C0-B9E7D470A9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3601" name="Group 99">
              <a:extLst>
                <a:ext uri="{FF2B5EF4-FFF2-40B4-BE49-F238E27FC236}">
                  <a16:creationId xmlns:a16="http://schemas.microsoft.com/office/drawing/2014/main" id="{8810C32A-3581-9419-90AB-5C45AA1FB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6" y="2980"/>
              <a:ext cx="227" cy="464"/>
              <a:chOff x="2544" y="2656"/>
              <a:chExt cx="200" cy="464"/>
            </a:xfrm>
          </p:grpSpPr>
          <p:sp>
            <p:nvSpPr>
              <p:cNvPr id="23630" name="Rectangle 100">
                <a:extLst>
                  <a:ext uri="{FF2B5EF4-FFF2-40B4-BE49-F238E27FC236}">
                    <a16:creationId xmlns:a16="http://schemas.microsoft.com/office/drawing/2014/main" id="{47376398-66F4-74B0-4543-BB0177E91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31" name="Rectangle 101">
                <a:extLst>
                  <a:ext uri="{FF2B5EF4-FFF2-40B4-BE49-F238E27FC236}">
                    <a16:creationId xmlns:a16="http://schemas.microsoft.com/office/drawing/2014/main" id="{9156186A-593A-50E1-AE30-C438BF8EF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3602" name="Group 102">
              <a:extLst>
                <a:ext uri="{FF2B5EF4-FFF2-40B4-BE49-F238E27FC236}">
                  <a16:creationId xmlns:a16="http://schemas.microsoft.com/office/drawing/2014/main" id="{2F255780-52C6-4387-1314-CB95B74954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9" y="2978"/>
              <a:ext cx="227" cy="464"/>
              <a:chOff x="2544" y="2656"/>
              <a:chExt cx="200" cy="464"/>
            </a:xfrm>
          </p:grpSpPr>
          <p:sp>
            <p:nvSpPr>
              <p:cNvPr id="23628" name="Rectangle 103">
                <a:extLst>
                  <a:ext uri="{FF2B5EF4-FFF2-40B4-BE49-F238E27FC236}">
                    <a16:creationId xmlns:a16="http://schemas.microsoft.com/office/drawing/2014/main" id="{C576DACC-03B8-A173-2EFB-8B0F305A1A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29" name="Rectangle 104">
                <a:extLst>
                  <a:ext uri="{FF2B5EF4-FFF2-40B4-BE49-F238E27FC236}">
                    <a16:creationId xmlns:a16="http://schemas.microsoft.com/office/drawing/2014/main" id="{C6E8D6A3-C8B5-FB05-5BD6-B2E90E9AE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3603" name="Group 105">
              <a:extLst>
                <a:ext uri="{FF2B5EF4-FFF2-40B4-BE49-F238E27FC236}">
                  <a16:creationId xmlns:a16="http://schemas.microsoft.com/office/drawing/2014/main" id="{1705FD66-FCA6-9E4C-170B-B099807DF8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3" y="2980"/>
              <a:ext cx="227" cy="464"/>
              <a:chOff x="2544" y="2656"/>
              <a:chExt cx="200" cy="464"/>
            </a:xfrm>
          </p:grpSpPr>
          <p:sp>
            <p:nvSpPr>
              <p:cNvPr id="23626" name="Rectangle 106">
                <a:extLst>
                  <a:ext uri="{FF2B5EF4-FFF2-40B4-BE49-F238E27FC236}">
                    <a16:creationId xmlns:a16="http://schemas.microsoft.com/office/drawing/2014/main" id="{0558290E-817B-2258-0705-58E4590801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3627" name="Rectangle 107">
                <a:extLst>
                  <a:ext uri="{FF2B5EF4-FFF2-40B4-BE49-F238E27FC236}">
                    <a16:creationId xmlns:a16="http://schemas.microsoft.com/office/drawing/2014/main" id="{22A22004-CDA4-DBAD-30B0-1A5BB1AC4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23604" name="AutoShape 108">
              <a:extLst>
                <a:ext uri="{FF2B5EF4-FFF2-40B4-BE49-F238E27FC236}">
                  <a16:creationId xmlns:a16="http://schemas.microsoft.com/office/drawing/2014/main" id="{651F21B8-F7C5-0576-36AD-46EACB6B9630}"/>
                </a:ext>
              </a:extLst>
            </p:cNvPr>
            <p:cNvCxnSpPr>
              <a:cxnSpLocks noChangeShapeType="1"/>
              <a:stCxn id="23586" idx="2"/>
              <a:endCxn id="23643" idx="0"/>
            </p:cNvCxnSpPr>
            <p:nvPr/>
          </p:nvCxnSpPr>
          <p:spPr bwMode="auto">
            <a:xfrm flipH="1">
              <a:off x="819" y="2594"/>
              <a:ext cx="91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5" name="AutoShape 109">
              <a:extLst>
                <a:ext uri="{FF2B5EF4-FFF2-40B4-BE49-F238E27FC236}">
                  <a16:creationId xmlns:a16="http://schemas.microsoft.com/office/drawing/2014/main" id="{281B61BD-5589-66A5-6820-F5C2C0EA6495}"/>
                </a:ext>
              </a:extLst>
            </p:cNvPr>
            <p:cNvCxnSpPr>
              <a:cxnSpLocks noChangeShapeType="1"/>
              <a:stCxn id="23586" idx="2"/>
              <a:endCxn id="23641" idx="0"/>
            </p:cNvCxnSpPr>
            <p:nvPr/>
          </p:nvCxnSpPr>
          <p:spPr bwMode="auto">
            <a:xfrm flipH="1">
              <a:off x="1273" y="2594"/>
              <a:ext cx="463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6" name="AutoShape 110">
              <a:extLst>
                <a:ext uri="{FF2B5EF4-FFF2-40B4-BE49-F238E27FC236}">
                  <a16:creationId xmlns:a16="http://schemas.microsoft.com/office/drawing/2014/main" id="{C8CE69A5-0B0A-B497-0EEE-31D5517D78FA}"/>
                </a:ext>
              </a:extLst>
            </p:cNvPr>
            <p:cNvCxnSpPr>
              <a:cxnSpLocks noChangeShapeType="1"/>
              <a:stCxn id="23586" idx="2"/>
              <a:endCxn id="23639" idx="0"/>
            </p:cNvCxnSpPr>
            <p:nvPr/>
          </p:nvCxnSpPr>
          <p:spPr bwMode="auto">
            <a:xfrm flipH="1">
              <a:off x="1727" y="2594"/>
              <a:ext cx="9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7" name="AutoShape 111">
              <a:extLst>
                <a:ext uri="{FF2B5EF4-FFF2-40B4-BE49-F238E27FC236}">
                  <a16:creationId xmlns:a16="http://schemas.microsoft.com/office/drawing/2014/main" id="{9706B2C7-2008-DF8C-D445-41B5D80A7711}"/>
                </a:ext>
              </a:extLst>
            </p:cNvPr>
            <p:cNvCxnSpPr>
              <a:cxnSpLocks noChangeShapeType="1"/>
              <a:stCxn id="23588" idx="2"/>
              <a:endCxn id="23637" idx="0"/>
            </p:cNvCxnSpPr>
            <p:nvPr/>
          </p:nvCxnSpPr>
          <p:spPr bwMode="auto">
            <a:xfrm flipH="1">
              <a:off x="2408" y="2594"/>
              <a:ext cx="453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8" name="AutoShape 112">
              <a:extLst>
                <a:ext uri="{FF2B5EF4-FFF2-40B4-BE49-F238E27FC236}">
                  <a16:creationId xmlns:a16="http://schemas.microsoft.com/office/drawing/2014/main" id="{433681B1-748D-8020-E941-3927BF28A253}"/>
                </a:ext>
              </a:extLst>
            </p:cNvPr>
            <p:cNvCxnSpPr>
              <a:cxnSpLocks noChangeShapeType="1"/>
              <a:stCxn id="23588" idx="2"/>
              <a:endCxn id="23635" idx="0"/>
            </p:cNvCxnSpPr>
            <p:nvPr/>
          </p:nvCxnSpPr>
          <p:spPr bwMode="auto">
            <a:xfrm>
              <a:off x="2861" y="2594"/>
              <a:ext cx="0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09" name="AutoShape 113">
              <a:extLst>
                <a:ext uri="{FF2B5EF4-FFF2-40B4-BE49-F238E27FC236}">
                  <a16:creationId xmlns:a16="http://schemas.microsoft.com/office/drawing/2014/main" id="{7A2836B7-7501-F289-ECF9-51B827878BA5}"/>
                </a:ext>
              </a:extLst>
            </p:cNvPr>
            <p:cNvCxnSpPr>
              <a:cxnSpLocks noChangeShapeType="1"/>
              <a:stCxn id="23588" idx="2"/>
              <a:endCxn id="23633" idx="0"/>
            </p:cNvCxnSpPr>
            <p:nvPr/>
          </p:nvCxnSpPr>
          <p:spPr bwMode="auto">
            <a:xfrm>
              <a:off x="2861" y="2594"/>
              <a:ext cx="454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0" name="AutoShape 114">
              <a:extLst>
                <a:ext uri="{FF2B5EF4-FFF2-40B4-BE49-F238E27FC236}">
                  <a16:creationId xmlns:a16="http://schemas.microsoft.com/office/drawing/2014/main" id="{CA485AD1-2249-B147-A0CE-66609E20B6EE}"/>
                </a:ext>
              </a:extLst>
            </p:cNvPr>
            <p:cNvCxnSpPr>
              <a:cxnSpLocks noChangeShapeType="1"/>
              <a:stCxn id="23590" idx="2"/>
              <a:endCxn id="23631" idx="0"/>
            </p:cNvCxnSpPr>
            <p:nvPr/>
          </p:nvCxnSpPr>
          <p:spPr bwMode="auto">
            <a:xfrm flipH="1">
              <a:off x="3979" y="2594"/>
              <a:ext cx="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1" name="AutoShape 115">
              <a:extLst>
                <a:ext uri="{FF2B5EF4-FFF2-40B4-BE49-F238E27FC236}">
                  <a16:creationId xmlns:a16="http://schemas.microsoft.com/office/drawing/2014/main" id="{20AC3270-A951-ECEC-1B20-7DA32C5B3256}"/>
                </a:ext>
              </a:extLst>
            </p:cNvPr>
            <p:cNvCxnSpPr>
              <a:cxnSpLocks noChangeShapeType="1"/>
              <a:stCxn id="23590" idx="2"/>
              <a:endCxn id="23629" idx="0"/>
            </p:cNvCxnSpPr>
            <p:nvPr/>
          </p:nvCxnSpPr>
          <p:spPr bwMode="auto">
            <a:xfrm>
              <a:off x="3986" y="2594"/>
              <a:ext cx="44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612" name="AutoShape 116">
              <a:extLst>
                <a:ext uri="{FF2B5EF4-FFF2-40B4-BE49-F238E27FC236}">
                  <a16:creationId xmlns:a16="http://schemas.microsoft.com/office/drawing/2014/main" id="{70E5E4B3-2214-8713-02F9-2C33452C78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96" y="2594"/>
              <a:ext cx="1030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3613" name="Text Box 117">
              <a:extLst>
                <a:ext uri="{FF2B5EF4-FFF2-40B4-BE49-F238E27FC236}">
                  <a16:creationId xmlns:a16="http://schemas.microsoft.com/office/drawing/2014/main" id="{30BF49CE-0FD0-94DF-AEDE-74AF02A4B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9" y="134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23614" name="Text Box 118">
              <a:extLst>
                <a:ext uri="{FF2B5EF4-FFF2-40B4-BE49-F238E27FC236}">
                  <a16:creationId xmlns:a16="http://schemas.microsoft.com/office/drawing/2014/main" id="{0FF952CD-AEB3-7761-177C-806E93831B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4" y="211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23615" name="Text Box 119">
              <a:extLst>
                <a:ext uri="{FF2B5EF4-FFF2-40B4-BE49-F238E27FC236}">
                  <a16:creationId xmlns:a16="http://schemas.microsoft.com/office/drawing/2014/main" id="{82B2EEE9-E2F7-1CFC-F2BE-96FBAF262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9" y="2119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23616" name="Text Box 120">
              <a:extLst>
                <a:ext uri="{FF2B5EF4-FFF2-40B4-BE49-F238E27FC236}">
                  <a16:creationId xmlns:a16="http://schemas.microsoft.com/office/drawing/2014/main" id="{74959B07-0C2F-D9B5-C5BC-369F0275B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" y="2976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23617" name="Text Box 121">
              <a:extLst>
                <a:ext uri="{FF2B5EF4-FFF2-40B4-BE49-F238E27FC236}">
                  <a16:creationId xmlns:a16="http://schemas.microsoft.com/office/drawing/2014/main" id="{B329BCA1-DA09-FCC5-EA10-66ABF679B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6" y="2976"/>
              <a:ext cx="3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F</a:t>
              </a:r>
            </a:p>
          </p:txBody>
        </p:sp>
        <p:sp>
          <p:nvSpPr>
            <p:cNvPr id="23618" name="Text Box 122">
              <a:extLst>
                <a:ext uri="{FF2B5EF4-FFF2-40B4-BE49-F238E27FC236}">
                  <a16:creationId xmlns:a16="http://schemas.microsoft.com/office/drawing/2014/main" id="{E9D7977E-3322-986A-9EF8-A97B059A14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0" y="2976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G</a:t>
              </a:r>
            </a:p>
          </p:txBody>
        </p:sp>
        <p:sp>
          <p:nvSpPr>
            <p:cNvPr id="23619" name="Text Box 123">
              <a:extLst>
                <a:ext uri="{FF2B5EF4-FFF2-40B4-BE49-F238E27FC236}">
                  <a16:creationId xmlns:a16="http://schemas.microsoft.com/office/drawing/2014/main" id="{9F102EE4-3BD0-FBE4-AB47-9D76442023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0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23620" name="Text Box 124">
              <a:extLst>
                <a:ext uri="{FF2B5EF4-FFF2-40B4-BE49-F238E27FC236}">
                  <a16:creationId xmlns:a16="http://schemas.microsoft.com/office/drawing/2014/main" id="{6B640168-A1E8-1E19-C511-52B6DFC8EB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4" y="2976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G</a:t>
              </a:r>
            </a:p>
          </p:txBody>
        </p:sp>
        <p:sp>
          <p:nvSpPr>
            <p:cNvPr id="23621" name="Text Box 125">
              <a:extLst>
                <a:ext uri="{FF2B5EF4-FFF2-40B4-BE49-F238E27FC236}">
                  <a16:creationId xmlns:a16="http://schemas.microsoft.com/office/drawing/2014/main" id="{5CED12A3-0534-4068-27E2-A9A7C07EA8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12" y="2976"/>
              <a:ext cx="4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H</a:t>
              </a:r>
            </a:p>
          </p:txBody>
        </p:sp>
        <p:sp>
          <p:nvSpPr>
            <p:cNvPr id="23622" name="Text Box 126">
              <a:extLst>
                <a:ext uri="{FF2B5EF4-FFF2-40B4-BE49-F238E27FC236}">
                  <a16:creationId xmlns:a16="http://schemas.microsoft.com/office/drawing/2014/main" id="{47153F20-BA55-10FD-A3BF-205679BE10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" y="2119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23623" name="Text Box 127">
              <a:extLst>
                <a:ext uri="{FF2B5EF4-FFF2-40B4-BE49-F238E27FC236}">
                  <a16:creationId xmlns:a16="http://schemas.microsoft.com/office/drawing/2014/main" id="{15CEB601-B7E2-5ADD-AB8F-F797A0C706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3" y="2976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23624" name="Text Box 128">
              <a:extLst>
                <a:ext uri="{FF2B5EF4-FFF2-40B4-BE49-F238E27FC236}">
                  <a16:creationId xmlns:a16="http://schemas.microsoft.com/office/drawing/2014/main" id="{E99D48D1-BF83-4121-A531-27114ED6A6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2976"/>
              <a:ext cx="36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F</a:t>
              </a:r>
            </a:p>
          </p:txBody>
        </p:sp>
        <p:sp>
          <p:nvSpPr>
            <p:cNvPr id="23625" name="Text Box 129">
              <a:extLst>
                <a:ext uri="{FF2B5EF4-FFF2-40B4-BE49-F238E27FC236}">
                  <a16:creationId xmlns:a16="http://schemas.microsoft.com/office/drawing/2014/main" id="{3B8B776D-B80C-83EA-8929-C1643D8D0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" y="2976"/>
              <a:ext cx="4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G</a:t>
              </a:r>
            </a:p>
          </p:txBody>
        </p:sp>
      </p:grpSp>
      <p:sp>
        <p:nvSpPr>
          <p:cNvPr id="23583" name="Line 130">
            <a:extLst>
              <a:ext uri="{FF2B5EF4-FFF2-40B4-BE49-F238E27FC236}">
                <a16:creationId xmlns:a16="http://schemas.microsoft.com/office/drawing/2014/main" id="{73634849-CACE-709D-0ADE-56522134F9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1828800"/>
            <a:ext cx="0" cy="426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IN"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FED2B8D-33C4-712A-888E-B8F8EC681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altLang="en-US"/>
              <a:t>Computing Levenshtein distance - 3</a:t>
            </a:r>
          </a:p>
        </p:txBody>
      </p:sp>
      <p:sp>
        <p:nvSpPr>
          <p:cNvPr id="52228" name="AutoShape 4">
            <a:extLst>
              <a:ext uri="{FF2B5EF4-FFF2-40B4-BE49-F238E27FC236}">
                <a16:creationId xmlns:a16="http://schemas.microsoft.com/office/drawing/2014/main" id="{A0E87181-FFCA-D855-D7E1-4AFFBDB57025}"/>
              </a:ext>
            </a:extLst>
          </p:cNvPr>
          <p:cNvSpPr>
            <a:spLocks/>
          </p:cNvSpPr>
          <p:nvPr/>
        </p:nvSpPr>
        <p:spPr bwMode="auto">
          <a:xfrm>
            <a:off x="2743200" y="1311275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7E92E59D-1909-88A7-14AE-DDD441E5B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263" y="1568450"/>
            <a:ext cx="157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D(i,j)= min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230" name="Text Box 6">
                <a:extLst>
                  <a:ext uri="{FF2B5EF4-FFF2-40B4-BE49-F238E27FC236}">
                    <a16:creationId xmlns:a16="http://schemas.microsoft.com/office/drawing/2014/main" id="{F1AB59C5-4BAC-F885-B50C-BF49525027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8000" y="1235075"/>
                <a:ext cx="5251951" cy="12300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−1,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 + 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𝑑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GB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en-US" sz="2400" b="0" i="1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GB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𝑡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𝑗</m:t>
                        </m:r>
                      </m:sub>
                    </m:sSub>
                    <m:r>
                      <a:rPr kumimoji="0" lang="en-US" altLang="en-US" sz="24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   </m:t>
                    </m:r>
                  </m:oMath>
                </a14:m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//</a:t>
                </a:r>
                <a:r>
                  <a:rPr kumimoji="0" lang="en-US" alt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subst</a:t>
                </a:r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/copy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−1,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)+1                 </m:t>
                    </m:r>
                  </m:oMath>
                </a14:m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//insert</a:t>
                </a: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𝐷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𝑖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𝑗</m:t>
                    </m:r>
                    <m:r>
                      <a:rPr kumimoji="0" lang="en-US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−1)+1                 </m:t>
                    </m:r>
                  </m:oMath>
                </a14:m>
                <a:r>
                  <a:rPr kumimoji="0" lang="en-US" alt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//delete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52230" name="Text Box 6">
                <a:extLst>
                  <a:ext uri="{FF2B5EF4-FFF2-40B4-BE49-F238E27FC236}">
                    <a16:creationId xmlns:a16="http://schemas.microsoft.com/office/drawing/2014/main" id="{F1AB59C5-4BAC-F885-B50C-BF4952502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1235075"/>
                <a:ext cx="5251951" cy="1230080"/>
              </a:xfrm>
              <a:prstGeom prst="rect">
                <a:avLst/>
              </a:prstGeom>
              <a:blipFill>
                <a:blip r:embed="rId2"/>
                <a:stretch>
                  <a:fillRect l="-232" t="-3980" r="-696" b="-109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231" name="Text Box 7">
            <a:extLst>
              <a:ext uri="{FF2B5EF4-FFF2-40B4-BE49-F238E27FC236}">
                <a16:creationId xmlns:a16="http://schemas.microsoft.com/office/drawing/2014/main" id="{D22CB0EF-6808-2C01-B5CC-BE854EC63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5541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Group 208">
                <a:extLst>
                  <a:ext uri="{FF2B5EF4-FFF2-40B4-BE49-F238E27FC236}">
                    <a16:creationId xmlns:a16="http://schemas.microsoft.com/office/drawing/2014/main" id="{3E31BF8D-390F-8B82-6D8E-91F7D55B6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972114"/>
                  </p:ext>
                </p:extLst>
              </p:nvPr>
            </p:nvGraphicFramePr>
            <p:xfrm>
              <a:off x="4238198" y="2481030"/>
              <a:ext cx="3938979" cy="3874542"/>
            </p:xfrm>
            <a:graphic>
              <a:graphicData uri="http://schemas.openxmlformats.org/drawingml/2006/table">
                <a:tbl>
                  <a:tblPr/>
                  <a:tblGrid>
                    <a:gridCol w="376974">
                      <a:extLst>
                        <a:ext uri="{9D8B030D-6E8A-4147-A177-3AD203B41FA5}">
                          <a16:colId xmlns:a16="http://schemas.microsoft.com/office/drawing/2014/main" val="3719233951"/>
                        </a:ext>
                      </a:extLst>
                    </a:gridCol>
                    <a:gridCol w="376974">
                      <a:extLst>
                        <a:ext uri="{9D8B030D-6E8A-4147-A177-3AD203B41FA5}">
                          <a16:colId xmlns:a16="http://schemas.microsoft.com/office/drawing/2014/main" val="2723265234"/>
                        </a:ext>
                      </a:extLst>
                    </a:gridCol>
                    <a:gridCol w="560677">
                      <a:extLst>
                        <a:ext uri="{9D8B030D-6E8A-4147-A177-3AD203B41FA5}">
                          <a16:colId xmlns:a16="http://schemas.microsoft.com/office/drawing/2014/main" val="2827256741"/>
                        </a:ext>
                      </a:extLst>
                    </a:gridCol>
                    <a:gridCol w="562591">
                      <a:extLst>
                        <a:ext uri="{9D8B030D-6E8A-4147-A177-3AD203B41FA5}">
                          <a16:colId xmlns:a16="http://schemas.microsoft.com/office/drawing/2014/main" val="3124263739"/>
                        </a:ext>
                      </a:extLst>
                    </a:gridCol>
                    <a:gridCol w="560678">
                      <a:extLst>
                        <a:ext uri="{9D8B030D-6E8A-4147-A177-3AD203B41FA5}">
                          <a16:colId xmlns:a16="http://schemas.microsoft.com/office/drawing/2014/main" val="1753073673"/>
                        </a:ext>
                      </a:extLst>
                    </a:gridCol>
                    <a:gridCol w="560677">
                      <a:extLst>
                        <a:ext uri="{9D8B030D-6E8A-4147-A177-3AD203B41FA5}">
                          <a16:colId xmlns:a16="http://schemas.microsoft.com/office/drawing/2014/main" val="3825161695"/>
                        </a:ext>
                      </a:extLst>
                    </a:gridCol>
                    <a:gridCol w="524998">
                      <a:extLst>
                        <a:ext uri="{9D8B030D-6E8A-4147-A177-3AD203B41FA5}">
                          <a16:colId xmlns:a16="http://schemas.microsoft.com/office/drawing/2014/main" val="293300474"/>
                        </a:ext>
                      </a:extLst>
                    </a:gridCol>
                    <a:gridCol w="415410">
                      <a:extLst>
                        <a:ext uri="{9D8B030D-6E8A-4147-A177-3AD203B41FA5}">
                          <a16:colId xmlns:a16="http://schemas.microsoft.com/office/drawing/2014/main" val="175850403"/>
                        </a:ext>
                      </a:extLst>
                    </a:gridCol>
                  </a:tblGrid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112625"/>
                      </a:ext>
                    </a:extLst>
                  </a:tr>
                  <a:tr h="4505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kumimoji="0" lang="en-GB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657763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kumimoji="0" lang="en-US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62643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97703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041058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839010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02868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640974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7103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Group 208">
                <a:extLst>
                  <a:ext uri="{FF2B5EF4-FFF2-40B4-BE49-F238E27FC236}">
                    <a16:creationId xmlns:a16="http://schemas.microsoft.com/office/drawing/2014/main" id="{3E31BF8D-390F-8B82-6D8E-91F7D55B69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2972114"/>
                  </p:ext>
                </p:extLst>
              </p:nvPr>
            </p:nvGraphicFramePr>
            <p:xfrm>
              <a:off x="4238198" y="2481030"/>
              <a:ext cx="3938979" cy="3874542"/>
            </p:xfrm>
            <a:graphic>
              <a:graphicData uri="http://schemas.openxmlformats.org/drawingml/2006/table">
                <a:tbl>
                  <a:tblPr/>
                  <a:tblGrid>
                    <a:gridCol w="376974">
                      <a:extLst>
                        <a:ext uri="{9D8B030D-6E8A-4147-A177-3AD203B41FA5}">
                          <a16:colId xmlns:a16="http://schemas.microsoft.com/office/drawing/2014/main" val="3719233951"/>
                        </a:ext>
                      </a:extLst>
                    </a:gridCol>
                    <a:gridCol w="376974">
                      <a:extLst>
                        <a:ext uri="{9D8B030D-6E8A-4147-A177-3AD203B41FA5}">
                          <a16:colId xmlns:a16="http://schemas.microsoft.com/office/drawing/2014/main" val="2723265234"/>
                        </a:ext>
                      </a:extLst>
                    </a:gridCol>
                    <a:gridCol w="560677">
                      <a:extLst>
                        <a:ext uri="{9D8B030D-6E8A-4147-A177-3AD203B41FA5}">
                          <a16:colId xmlns:a16="http://schemas.microsoft.com/office/drawing/2014/main" val="2827256741"/>
                        </a:ext>
                      </a:extLst>
                    </a:gridCol>
                    <a:gridCol w="562591">
                      <a:extLst>
                        <a:ext uri="{9D8B030D-6E8A-4147-A177-3AD203B41FA5}">
                          <a16:colId xmlns:a16="http://schemas.microsoft.com/office/drawing/2014/main" val="3124263739"/>
                        </a:ext>
                      </a:extLst>
                    </a:gridCol>
                    <a:gridCol w="560678">
                      <a:extLst>
                        <a:ext uri="{9D8B030D-6E8A-4147-A177-3AD203B41FA5}">
                          <a16:colId xmlns:a16="http://schemas.microsoft.com/office/drawing/2014/main" val="1753073673"/>
                        </a:ext>
                      </a:extLst>
                    </a:gridCol>
                    <a:gridCol w="560677">
                      <a:extLst>
                        <a:ext uri="{9D8B030D-6E8A-4147-A177-3AD203B41FA5}">
                          <a16:colId xmlns:a16="http://schemas.microsoft.com/office/drawing/2014/main" val="3825161695"/>
                        </a:ext>
                      </a:extLst>
                    </a:gridCol>
                    <a:gridCol w="524998">
                      <a:extLst>
                        <a:ext uri="{9D8B030D-6E8A-4147-A177-3AD203B41FA5}">
                          <a16:colId xmlns:a16="http://schemas.microsoft.com/office/drawing/2014/main" val="293300474"/>
                        </a:ext>
                      </a:extLst>
                    </a:gridCol>
                    <a:gridCol w="415410">
                      <a:extLst>
                        <a:ext uri="{9D8B030D-6E8A-4147-A177-3AD203B41FA5}">
                          <a16:colId xmlns:a16="http://schemas.microsoft.com/office/drawing/2014/main" val="175850403"/>
                        </a:ext>
                      </a:extLst>
                    </a:gridCol>
                  </a:tblGrid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112625"/>
                      </a:ext>
                    </a:extLst>
                  </a:tr>
                  <a:tr h="45051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43478" t="-101351" r="-470652" b="-67297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E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657763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2903" t="-209859" r="-846774" b="-60140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62643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M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97703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041058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839010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O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02868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H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640974"/>
                      </a:ext>
                    </a:extLst>
                  </a:tr>
                  <a:tr h="42800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N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71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65CD80-F16F-72D0-7E40-968C0EE0ACBF}"/>
              </a:ext>
            </a:extLst>
          </p:cNvPr>
          <p:cNvSpPr txBox="1"/>
          <p:nvPr/>
        </p:nvSpPr>
        <p:spPr>
          <a:xfrm>
            <a:off x="5582093" y="3806457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059AC-A275-3870-9134-19C09DBA94F6}"/>
              </a:ext>
            </a:extLst>
          </p:cNvPr>
          <p:cNvSpPr txBox="1"/>
          <p:nvPr/>
        </p:nvSpPr>
        <p:spPr>
          <a:xfrm>
            <a:off x="6115146" y="3806457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93877B-EE65-4487-CF2F-3C8949FCD055}"/>
              </a:ext>
            </a:extLst>
          </p:cNvPr>
          <p:cNvSpPr txBox="1"/>
          <p:nvPr/>
        </p:nvSpPr>
        <p:spPr>
          <a:xfrm>
            <a:off x="6693906" y="3806457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DAC2E-9757-D3CD-825D-D735B31692DD}"/>
              </a:ext>
            </a:extLst>
          </p:cNvPr>
          <p:cNvSpPr txBox="1"/>
          <p:nvPr/>
        </p:nvSpPr>
        <p:spPr>
          <a:xfrm>
            <a:off x="7240767" y="3816723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FBFA9C-0A9F-82F3-A4D5-077ADE6F62EA}"/>
              </a:ext>
            </a:extLst>
          </p:cNvPr>
          <p:cNvSpPr txBox="1"/>
          <p:nvPr/>
        </p:nvSpPr>
        <p:spPr>
          <a:xfrm>
            <a:off x="7787628" y="3816723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005EC7-75E9-51C8-EEB5-997957781AB1}"/>
              </a:ext>
            </a:extLst>
          </p:cNvPr>
          <p:cNvSpPr txBox="1"/>
          <p:nvPr/>
        </p:nvSpPr>
        <p:spPr>
          <a:xfrm>
            <a:off x="5596267" y="4224676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93B35-4C77-4782-560C-F751413F1631}"/>
              </a:ext>
            </a:extLst>
          </p:cNvPr>
          <p:cNvSpPr txBox="1"/>
          <p:nvPr/>
        </p:nvSpPr>
        <p:spPr>
          <a:xfrm>
            <a:off x="6129320" y="4224676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7C33EE-108A-4829-4868-F26EBD155382}"/>
              </a:ext>
            </a:extLst>
          </p:cNvPr>
          <p:cNvSpPr txBox="1"/>
          <p:nvPr/>
        </p:nvSpPr>
        <p:spPr>
          <a:xfrm>
            <a:off x="6708080" y="4224676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D52A7F-DF10-68BA-32A8-7F0C999CF980}"/>
              </a:ext>
            </a:extLst>
          </p:cNvPr>
          <p:cNvSpPr txBox="1"/>
          <p:nvPr/>
        </p:nvSpPr>
        <p:spPr>
          <a:xfrm>
            <a:off x="7254941" y="4234942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B0F3D-4D69-6D73-3712-B38681047F1B}"/>
              </a:ext>
            </a:extLst>
          </p:cNvPr>
          <p:cNvSpPr txBox="1"/>
          <p:nvPr/>
        </p:nvSpPr>
        <p:spPr>
          <a:xfrm>
            <a:off x="7801802" y="4234942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63551B-97FF-A325-C7A8-DD7E3AB05A63}"/>
              </a:ext>
            </a:extLst>
          </p:cNvPr>
          <p:cNvSpPr txBox="1"/>
          <p:nvPr/>
        </p:nvSpPr>
        <p:spPr>
          <a:xfrm>
            <a:off x="5607551" y="4676973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F7C8F0-A39A-E985-F744-812DE1B236B7}"/>
              </a:ext>
            </a:extLst>
          </p:cNvPr>
          <p:cNvSpPr txBox="1"/>
          <p:nvPr/>
        </p:nvSpPr>
        <p:spPr>
          <a:xfrm>
            <a:off x="6140604" y="4676973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104D6A-5D06-F3FF-1C1E-FABB544292E2}"/>
              </a:ext>
            </a:extLst>
          </p:cNvPr>
          <p:cNvSpPr txBox="1"/>
          <p:nvPr/>
        </p:nvSpPr>
        <p:spPr>
          <a:xfrm>
            <a:off x="6719364" y="4676973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BBCAEB-12E0-009F-8644-CE65F035BCEB}"/>
              </a:ext>
            </a:extLst>
          </p:cNvPr>
          <p:cNvSpPr txBox="1"/>
          <p:nvPr/>
        </p:nvSpPr>
        <p:spPr>
          <a:xfrm>
            <a:off x="7266225" y="4687239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9860A4D-6851-DD51-C1D0-6472E6812A36}"/>
              </a:ext>
            </a:extLst>
          </p:cNvPr>
          <p:cNvSpPr txBox="1"/>
          <p:nvPr/>
        </p:nvSpPr>
        <p:spPr>
          <a:xfrm>
            <a:off x="7813086" y="4687239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A1A9D5-A3CE-FFFD-03D7-ABF7BB4FA17F}"/>
              </a:ext>
            </a:extLst>
          </p:cNvPr>
          <p:cNvSpPr txBox="1"/>
          <p:nvPr/>
        </p:nvSpPr>
        <p:spPr>
          <a:xfrm>
            <a:off x="5607551" y="5095192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771F0A-0021-4940-B746-5AE4E5759111}"/>
              </a:ext>
            </a:extLst>
          </p:cNvPr>
          <p:cNvSpPr txBox="1"/>
          <p:nvPr/>
        </p:nvSpPr>
        <p:spPr>
          <a:xfrm>
            <a:off x="6140604" y="5095192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46B75-083C-D2C4-ADC4-6A1FC36A0ADF}"/>
              </a:ext>
            </a:extLst>
          </p:cNvPr>
          <p:cNvSpPr txBox="1"/>
          <p:nvPr/>
        </p:nvSpPr>
        <p:spPr>
          <a:xfrm>
            <a:off x="6719364" y="5095192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9EB34C-D522-A842-4B38-DE7FAE83569D}"/>
              </a:ext>
            </a:extLst>
          </p:cNvPr>
          <p:cNvSpPr txBox="1"/>
          <p:nvPr/>
        </p:nvSpPr>
        <p:spPr>
          <a:xfrm>
            <a:off x="7266225" y="5105458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474C07-52D2-42FF-A20B-118DAE6E8BAF}"/>
              </a:ext>
            </a:extLst>
          </p:cNvPr>
          <p:cNvSpPr txBox="1"/>
          <p:nvPr/>
        </p:nvSpPr>
        <p:spPr>
          <a:xfrm>
            <a:off x="7813086" y="5105458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038EE0-9527-5F13-B6CD-92D34326271D}"/>
              </a:ext>
            </a:extLst>
          </p:cNvPr>
          <p:cNvSpPr txBox="1"/>
          <p:nvPr/>
        </p:nvSpPr>
        <p:spPr>
          <a:xfrm>
            <a:off x="5607551" y="5520184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8F1FF8-A2F2-D9E0-FAB8-AF8FC988DE4B}"/>
              </a:ext>
            </a:extLst>
          </p:cNvPr>
          <p:cNvSpPr txBox="1"/>
          <p:nvPr/>
        </p:nvSpPr>
        <p:spPr>
          <a:xfrm>
            <a:off x="6140604" y="5520184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5551C3-B5B6-EA2C-8308-4A9001C184CA}"/>
              </a:ext>
            </a:extLst>
          </p:cNvPr>
          <p:cNvSpPr txBox="1"/>
          <p:nvPr/>
        </p:nvSpPr>
        <p:spPr>
          <a:xfrm>
            <a:off x="6719364" y="5520184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AD2A80-1093-BAF6-762A-9D29349D3C39}"/>
              </a:ext>
            </a:extLst>
          </p:cNvPr>
          <p:cNvSpPr txBox="1"/>
          <p:nvPr/>
        </p:nvSpPr>
        <p:spPr>
          <a:xfrm>
            <a:off x="7266225" y="5530450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A03211F-BE1A-EFCB-AC39-18280A3051AE}"/>
              </a:ext>
            </a:extLst>
          </p:cNvPr>
          <p:cNvSpPr txBox="1"/>
          <p:nvPr/>
        </p:nvSpPr>
        <p:spPr>
          <a:xfrm>
            <a:off x="7813086" y="5530450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E559A7-102E-C17D-BD42-A51A137E8D6B}"/>
              </a:ext>
            </a:extLst>
          </p:cNvPr>
          <p:cNvSpPr txBox="1"/>
          <p:nvPr/>
        </p:nvSpPr>
        <p:spPr>
          <a:xfrm>
            <a:off x="5608976" y="5937878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5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3E9650-E68F-4551-9691-D7307021C423}"/>
              </a:ext>
            </a:extLst>
          </p:cNvPr>
          <p:cNvSpPr txBox="1"/>
          <p:nvPr/>
        </p:nvSpPr>
        <p:spPr>
          <a:xfrm>
            <a:off x="6142029" y="5937878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4D69A1C-7AC6-5D22-5472-1D539A79B484}"/>
              </a:ext>
            </a:extLst>
          </p:cNvPr>
          <p:cNvSpPr txBox="1"/>
          <p:nvPr/>
        </p:nvSpPr>
        <p:spPr>
          <a:xfrm>
            <a:off x="6720789" y="5937878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14F3C9-6733-B00D-8052-C7D901C91C58}"/>
              </a:ext>
            </a:extLst>
          </p:cNvPr>
          <p:cNvSpPr txBox="1"/>
          <p:nvPr/>
        </p:nvSpPr>
        <p:spPr>
          <a:xfrm>
            <a:off x="7267650" y="5948144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0D1E660-B036-7FF8-83E3-84ECAE898216}"/>
              </a:ext>
            </a:extLst>
          </p:cNvPr>
          <p:cNvSpPr txBox="1"/>
          <p:nvPr/>
        </p:nvSpPr>
        <p:spPr>
          <a:xfrm>
            <a:off x="7814511" y="5948144"/>
            <a:ext cx="453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  <a:endParaRPr lang="en-IN" dirty="0"/>
          </a:p>
        </p:txBody>
      </p:sp>
      <p:grpSp>
        <p:nvGrpSpPr>
          <p:cNvPr id="34" name="Group 223">
            <a:extLst>
              <a:ext uri="{FF2B5EF4-FFF2-40B4-BE49-F238E27FC236}">
                <a16:creationId xmlns:a16="http://schemas.microsoft.com/office/drawing/2014/main" id="{FEAE77BC-B3D8-9EB1-DFCF-383D01892C8B}"/>
              </a:ext>
            </a:extLst>
          </p:cNvPr>
          <p:cNvGrpSpPr>
            <a:grpSpLocks/>
          </p:cNvGrpSpPr>
          <p:nvPr/>
        </p:nvGrpSpPr>
        <p:grpSpPr bwMode="auto">
          <a:xfrm>
            <a:off x="7563650" y="5867400"/>
            <a:ext cx="1693863" cy="609600"/>
            <a:chOff x="3648" y="3744"/>
            <a:chExt cx="1067" cy="384"/>
          </a:xfrm>
        </p:grpSpPr>
        <p:sp>
          <p:nvSpPr>
            <p:cNvPr id="35" name="Oval 221">
              <a:extLst>
                <a:ext uri="{FF2B5EF4-FFF2-40B4-BE49-F238E27FC236}">
                  <a16:creationId xmlns:a16="http://schemas.microsoft.com/office/drawing/2014/main" id="{8B851FD2-4517-A9FA-4794-72465ABB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3744"/>
              <a:ext cx="576" cy="384"/>
            </a:xfrm>
            <a:prstGeom prst="ellipse">
              <a:avLst/>
            </a:prstGeom>
            <a:noFill/>
            <a:ln w="28575">
              <a:solidFill>
                <a:srgbClr val="000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36" name="Text Box 222">
              <a:extLst>
                <a:ext uri="{FF2B5EF4-FFF2-40B4-BE49-F238E27FC236}">
                  <a16:creationId xmlns:a16="http://schemas.microsoft.com/office/drawing/2014/main" id="{8CBCD599-486C-4B34-8873-3AC599987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0" y="3779"/>
              <a:ext cx="7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8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= D(</a:t>
              </a:r>
              <a:r>
                <a:rPr kumimoji="0" lang="en-US" altLang="en-US" sz="24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s,t</a:t>
              </a: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)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B06CB9FC-798E-1825-7D04-4800B28DD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7772400" cy="838200"/>
          </a:xfrm>
        </p:spPr>
        <p:txBody>
          <a:bodyPr/>
          <a:lstStyle/>
          <a:p>
            <a:r>
              <a:rPr lang="en-US" altLang="en-US"/>
              <a:t>Computing Levenshtein distance – 4</a:t>
            </a:r>
          </a:p>
        </p:txBody>
      </p:sp>
      <p:sp>
        <p:nvSpPr>
          <p:cNvPr id="53251" name="AutoShape 3">
            <a:extLst>
              <a:ext uri="{FF2B5EF4-FFF2-40B4-BE49-F238E27FC236}">
                <a16:creationId xmlns:a16="http://schemas.microsoft.com/office/drawing/2014/main" id="{719DC5B3-1BCC-9004-9E6B-2B20EB8B2260}"/>
              </a:ext>
            </a:extLst>
          </p:cNvPr>
          <p:cNvSpPr>
            <a:spLocks/>
          </p:cNvSpPr>
          <p:nvPr/>
        </p:nvSpPr>
        <p:spPr bwMode="auto">
          <a:xfrm>
            <a:off x="2743200" y="1311275"/>
            <a:ext cx="152400" cy="1143000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2" name="Text Box 4">
            <a:extLst>
              <a:ext uri="{FF2B5EF4-FFF2-40B4-BE49-F238E27FC236}">
                <a16:creationId xmlns:a16="http://schemas.microsoft.com/office/drawing/2014/main" id="{DCC07DDF-4E45-768B-7826-DA55207A8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8063" y="1568450"/>
            <a:ext cx="1649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D(i,j) = min</a:t>
            </a:r>
          </a:p>
        </p:txBody>
      </p:sp>
      <p:sp>
        <p:nvSpPr>
          <p:cNvPr id="53253" name="Text Box 5">
            <a:extLst>
              <a:ext uri="{FF2B5EF4-FFF2-40B4-BE49-F238E27FC236}">
                <a16:creationId xmlns:a16="http://schemas.microsoft.com/office/drawing/2014/main" id="{0AEE1E11-5CF8-BD1E-F197-8347C6A5E7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235075"/>
            <a:ext cx="41703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D(i-1,j-1) + d(si,tj)  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//subst/copy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D(i-1,j)+1                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//insert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D(i,j-1)+1                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//delete</a:t>
            </a: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254" name="Text Box 6">
            <a:extLst>
              <a:ext uri="{FF2B5EF4-FFF2-40B4-BE49-F238E27FC236}">
                <a16:creationId xmlns:a16="http://schemas.microsoft.com/office/drawing/2014/main" id="{8E171ABE-A13D-6F9A-CE52-5610DD3B3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1554163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graphicFrame>
        <p:nvGraphicFramePr>
          <p:cNvPr id="53326" name="Group 78">
            <a:extLst>
              <a:ext uri="{FF2B5EF4-FFF2-40B4-BE49-F238E27FC236}">
                <a16:creationId xmlns:a16="http://schemas.microsoft.com/office/drawing/2014/main" id="{B3DFEF7F-394E-DA7C-D079-F2CF36C62B91}"/>
              </a:ext>
            </a:extLst>
          </p:cNvPr>
          <p:cNvGraphicFramePr>
            <a:graphicFrameLocks noGrp="1"/>
          </p:cNvGraphicFramePr>
          <p:nvPr/>
        </p:nvGraphicFramePr>
        <p:xfrm>
          <a:off x="3505200" y="2667000"/>
          <a:ext cx="4331017" cy="3992880"/>
        </p:xfrm>
        <a:graphic>
          <a:graphicData uri="http://schemas.openxmlformats.org/drawingml/2006/table">
            <a:tbl>
              <a:tblPr/>
              <a:tblGrid>
                <a:gridCol w="322263">
                  <a:extLst>
                    <a:ext uri="{9D8B030D-6E8A-4147-A177-3AD203B41FA5}">
                      <a16:colId xmlns:a16="http://schemas.microsoft.com/office/drawing/2014/main" val="493098413"/>
                    </a:ext>
                  </a:extLst>
                </a:gridCol>
                <a:gridCol w="395287">
                  <a:extLst>
                    <a:ext uri="{9D8B030D-6E8A-4147-A177-3AD203B41FA5}">
                      <a16:colId xmlns:a16="http://schemas.microsoft.com/office/drawing/2014/main" val="2112424216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4060098813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14541475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85086368"/>
                    </a:ext>
                  </a:extLst>
                </a:gridCol>
                <a:gridCol w="696912">
                  <a:extLst>
                    <a:ext uri="{9D8B030D-6E8A-4147-A177-3AD203B41FA5}">
                      <a16:colId xmlns:a16="http://schemas.microsoft.com/office/drawing/2014/main" val="2978439980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589163015"/>
                    </a:ext>
                  </a:extLst>
                </a:gridCol>
                <a:gridCol w="717550">
                  <a:extLst>
                    <a:ext uri="{9D8B030D-6E8A-4147-A177-3AD203B41FA5}">
                      <a16:colId xmlns:a16="http://schemas.microsoft.com/office/drawing/2014/main" val="2028893249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219177"/>
                  </a:ext>
                </a:extLst>
              </a:tr>
              <a:tr h="46037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636053"/>
                  </a:ext>
                </a:extLst>
              </a:tr>
              <a:tr h="46037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886770"/>
                  </a:ext>
                </a:extLst>
              </a:tr>
              <a:tr h="463550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937044"/>
                  </a:ext>
                </a:extLst>
              </a:tr>
              <a:tr h="46037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963167"/>
                  </a:ext>
                </a:extLst>
              </a:tr>
              <a:tr h="46037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088917"/>
                  </a:ext>
                </a:extLst>
              </a:tr>
              <a:tr h="460375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154104"/>
                  </a:ext>
                </a:extLst>
              </a:tr>
            </a:tbl>
          </a:graphicData>
        </a:graphic>
      </p:graphicFrame>
      <p:sp>
        <p:nvSpPr>
          <p:cNvPr id="53327" name="Text Box 79">
            <a:extLst>
              <a:ext uri="{FF2B5EF4-FFF2-40B4-BE49-F238E27FC236}">
                <a16:creationId xmlns:a16="http://schemas.microsoft.com/office/drawing/2014/main" id="{64AD4A16-C602-DA48-B61B-F950E38C5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0"/>
            <a:ext cx="250190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trace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indicates where the min value came from, and can be used to find edit operations and/or a best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alignment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(may be more than 1)</a:t>
            </a:r>
          </a:p>
        </p:txBody>
      </p:sp>
      <p:sp>
        <p:nvSpPr>
          <p:cNvPr id="53328" name="Line 80">
            <a:extLst>
              <a:ext uri="{FF2B5EF4-FFF2-40B4-BE49-F238E27FC236}">
                <a16:creationId xmlns:a16="http://schemas.microsoft.com/office/drawing/2014/main" id="{BF6A33B5-6B39-9684-501A-C14A3C2A9C9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58000" y="5867400"/>
            <a:ext cx="4572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329" name="Line 81">
            <a:extLst>
              <a:ext uri="{FF2B5EF4-FFF2-40B4-BE49-F238E27FC236}">
                <a16:creationId xmlns:a16="http://schemas.microsoft.com/office/drawing/2014/main" id="{80B8387B-A34E-B8D8-746F-04413F5A77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6000" y="5791200"/>
            <a:ext cx="4572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330" name="Line 82">
            <a:extLst>
              <a:ext uri="{FF2B5EF4-FFF2-40B4-BE49-F238E27FC236}">
                <a16:creationId xmlns:a16="http://schemas.microsoft.com/office/drawing/2014/main" id="{0776BAE5-AE25-815D-1F3A-0D9713D89A4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10200" y="5257800"/>
            <a:ext cx="4572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331" name="Line 83">
            <a:extLst>
              <a:ext uri="{FF2B5EF4-FFF2-40B4-BE49-F238E27FC236}">
                <a16:creationId xmlns:a16="http://schemas.microsoft.com/office/drawing/2014/main" id="{A5A2CEEB-9B20-601D-DCC7-9712D4E4087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24400" y="4724400"/>
            <a:ext cx="457200" cy="3048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333" name="Line 85">
            <a:extLst>
              <a:ext uri="{FF2B5EF4-FFF2-40B4-BE49-F238E27FC236}">
                <a16:creationId xmlns:a16="http://schemas.microsoft.com/office/drawing/2014/main" id="{FA72C427-6E67-27B2-DBE6-C7665C889C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191000"/>
            <a:ext cx="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3334" name="Line 86">
            <a:extLst>
              <a:ext uri="{FF2B5EF4-FFF2-40B4-BE49-F238E27FC236}">
                <a16:creationId xmlns:a16="http://schemas.microsoft.com/office/drawing/2014/main" id="{595B7206-2903-6EEA-7357-FD41A82361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581400"/>
            <a:ext cx="0" cy="38100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5248" y="1020225"/>
            <a:ext cx="7148937" cy="4585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Problem</a:t>
            </a:r>
            <a:r>
              <a:rPr lang="en-US" sz="2400" dirty="0"/>
              <a:t>: </a:t>
            </a:r>
          </a:p>
          <a:p>
            <a:r>
              <a:rPr lang="en-US" sz="2400" dirty="0"/>
              <a:t>	Let’s consider the calculation of </a:t>
            </a:r>
            <a:r>
              <a:rPr lang="en-US" sz="2400" b="1" dirty="0"/>
              <a:t>Fibonacci </a:t>
            </a:r>
            <a:r>
              <a:rPr lang="en-US" sz="2400" dirty="0"/>
              <a:t>numbers:</a:t>
            </a:r>
          </a:p>
          <a:p>
            <a:endParaRPr lang="en-US" sz="2400" dirty="0"/>
          </a:p>
          <a:p>
            <a:r>
              <a:rPr lang="en-US" sz="2400" i="1" dirty="0">
                <a:cs typeface="Times"/>
              </a:rPr>
              <a:t>	F(n) = F(n-2) + F(n-1)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	with seed values </a:t>
            </a:r>
            <a:r>
              <a:rPr lang="en-US" sz="2400" i="1" dirty="0">
                <a:cs typeface="Times"/>
              </a:rPr>
              <a:t>F(1) = 1, F(2) = 1</a:t>
            </a:r>
            <a:endParaRPr lang="en-US" sz="2400" dirty="0"/>
          </a:p>
          <a:p>
            <a:r>
              <a:rPr lang="en-US" sz="2400" dirty="0"/>
              <a:t>or                           </a:t>
            </a:r>
            <a:r>
              <a:rPr lang="en-US" sz="2400" i="1" dirty="0">
                <a:cs typeface="Times"/>
              </a:rPr>
              <a:t>F(0) = 0, F(1) = 1</a:t>
            </a:r>
          </a:p>
          <a:p>
            <a:endParaRPr lang="en-US" sz="2400" dirty="0"/>
          </a:p>
          <a:p>
            <a:r>
              <a:rPr lang="en-US" sz="2400" dirty="0"/>
              <a:t>	What would a series look like:</a:t>
            </a:r>
          </a:p>
          <a:p>
            <a:endParaRPr lang="en-US" sz="2400" dirty="0"/>
          </a:p>
          <a:p>
            <a:r>
              <a:rPr lang="en-US" sz="2400" i="1" dirty="0">
                <a:cs typeface="Times"/>
              </a:rPr>
              <a:t>	0, 1, 1, 2, 3, 4, 5, 8, 13, 21, 34, 55, 89, 144, </a:t>
            </a:r>
            <a:r>
              <a:rPr lang="is-IS" sz="2400" i="1" dirty="0">
                <a:cs typeface="Times"/>
              </a:rPr>
              <a:t>…</a:t>
            </a:r>
            <a:endParaRPr lang="en-US" sz="2400" i="1" dirty="0">
              <a:cs typeface="Time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90502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83739" y="769052"/>
            <a:ext cx="341496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Recursive Algorithm:</a:t>
            </a:r>
          </a:p>
          <a:p>
            <a:endParaRPr lang="en-US" sz="2800" dirty="0"/>
          </a:p>
          <a:p>
            <a:r>
              <a:rPr lang="en-US" sz="2400" dirty="0"/>
              <a:t>Fib(n)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(n == 0)</a:t>
            </a:r>
          </a:p>
          <a:p>
            <a:r>
              <a:rPr lang="en-US" sz="2400" dirty="0"/>
              <a:t>        return 0;</a:t>
            </a:r>
          </a:p>
          <a:p>
            <a:endParaRPr lang="en-US" sz="2400" dirty="0"/>
          </a:p>
          <a:p>
            <a:r>
              <a:rPr lang="en-US" sz="2400" dirty="0"/>
              <a:t>    if (n == 1)</a:t>
            </a:r>
          </a:p>
          <a:p>
            <a:r>
              <a:rPr lang="en-US" sz="2400" dirty="0"/>
              <a:t>        return 1;</a:t>
            </a:r>
          </a:p>
          <a:p>
            <a:endParaRPr lang="en-US" sz="2400" dirty="0"/>
          </a:p>
          <a:p>
            <a:r>
              <a:rPr lang="en-US" sz="2400" dirty="0"/>
              <a:t>   </a:t>
            </a:r>
            <a:r>
              <a:rPr lang="en-CA" sz="2400" dirty="0"/>
              <a:t>Return Fib(n-1)+Fib(n-2)</a:t>
            </a:r>
            <a:endParaRPr lang="de-DE" sz="2400" dirty="0"/>
          </a:p>
          <a:p>
            <a:r>
              <a:rPr lang="de-DE" sz="3200" dirty="0"/>
              <a:t>}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7897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83739" y="769052"/>
            <a:ext cx="3414967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Recursive Algorithm:</a:t>
            </a:r>
          </a:p>
          <a:p>
            <a:endParaRPr lang="en-US" sz="2800" dirty="0"/>
          </a:p>
          <a:p>
            <a:r>
              <a:rPr lang="en-US" sz="2400" dirty="0"/>
              <a:t>Fib(n)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  if (n == 0)</a:t>
            </a:r>
          </a:p>
          <a:p>
            <a:r>
              <a:rPr lang="en-US" sz="2400" dirty="0"/>
              <a:t>        return 0;</a:t>
            </a:r>
          </a:p>
          <a:p>
            <a:endParaRPr lang="en-US" sz="2400" dirty="0"/>
          </a:p>
          <a:p>
            <a:r>
              <a:rPr lang="en-US" sz="2400" dirty="0"/>
              <a:t>    if (n == 1)</a:t>
            </a:r>
          </a:p>
          <a:p>
            <a:r>
              <a:rPr lang="en-US" sz="2400" dirty="0"/>
              <a:t>        return 1;</a:t>
            </a:r>
          </a:p>
          <a:p>
            <a:endParaRPr lang="en-US" sz="2400" dirty="0"/>
          </a:p>
          <a:p>
            <a:r>
              <a:rPr lang="en-US" sz="2400" dirty="0"/>
              <a:t>   </a:t>
            </a:r>
            <a:r>
              <a:rPr lang="en-CA" sz="2400" dirty="0"/>
              <a:t>Return Fib(n-1)+Fib(n-2)</a:t>
            </a:r>
            <a:endParaRPr lang="de-DE" sz="2400" dirty="0"/>
          </a:p>
          <a:p>
            <a:r>
              <a:rPr lang="de-DE" sz="3200" dirty="0"/>
              <a:t>}</a:t>
            </a:r>
            <a:endParaRPr lang="en-US" sz="3200" dirty="0"/>
          </a:p>
        </p:txBody>
      </p:sp>
      <p:sp>
        <p:nvSpPr>
          <p:cNvPr id="2" name="TextBox 1"/>
          <p:cNvSpPr txBox="1"/>
          <p:nvPr/>
        </p:nvSpPr>
        <p:spPr>
          <a:xfrm>
            <a:off x="4498707" y="2106824"/>
            <a:ext cx="294781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It has a serious issue!</a:t>
            </a:r>
          </a:p>
        </p:txBody>
      </p:sp>
    </p:spTree>
    <p:extLst>
      <p:ext uri="{BB962C8B-B14F-4D97-AF65-F5344CB8AC3E}">
        <p14:creationId xmlns:p14="http://schemas.microsoft.com/office/powerpoint/2010/main" val="197478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Fib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30" y="2350532"/>
            <a:ext cx="8403166" cy="366183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31592" y="750900"/>
            <a:ext cx="23501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Recursion tree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7667" y="1981200"/>
            <a:ext cx="2168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What’s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608125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83739" y="366888"/>
            <a:ext cx="6991292" cy="6186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Memoization</a:t>
            </a:r>
            <a:r>
              <a:rPr lang="en-US" sz="2400" b="1" dirty="0"/>
              <a:t>:</a:t>
            </a:r>
          </a:p>
          <a:p>
            <a:endParaRPr lang="en-US" sz="2400" dirty="0"/>
          </a:p>
          <a:p>
            <a:r>
              <a:rPr lang="en-US" dirty="0"/>
              <a:t>Fib(n)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if (n == 0)</a:t>
            </a:r>
          </a:p>
          <a:p>
            <a:r>
              <a:rPr lang="en-US" dirty="0"/>
              <a:t>        return M[0];</a:t>
            </a:r>
          </a:p>
          <a:p>
            <a:endParaRPr lang="en-US" dirty="0"/>
          </a:p>
          <a:p>
            <a:r>
              <a:rPr lang="en-US" dirty="0"/>
              <a:t>    if (n == 1)</a:t>
            </a:r>
          </a:p>
          <a:p>
            <a:r>
              <a:rPr lang="en-US" dirty="0"/>
              <a:t>        return M[1];</a:t>
            </a:r>
          </a:p>
          <a:p>
            <a:endParaRPr lang="en-US" dirty="0"/>
          </a:p>
          <a:p>
            <a:r>
              <a:rPr lang="en-US" dirty="0"/>
              <a:t>    if (Fib(n-2) is not already calculated)</a:t>
            </a:r>
          </a:p>
          <a:p>
            <a:r>
              <a:rPr lang="ro-RO" dirty="0"/>
              <a:t>        call Fib(n-2);</a:t>
            </a:r>
          </a:p>
          <a:p>
            <a:endParaRPr lang="ro-RO" dirty="0"/>
          </a:p>
          <a:p>
            <a:r>
              <a:rPr lang="ro-RO" dirty="0"/>
              <a:t>    if(Fib(n-1) is already calculated)</a:t>
            </a:r>
          </a:p>
          <a:p>
            <a:r>
              <a:rPr lang="ro-RO" dirty="0"/>
              <a:t>        call Fib(n-1);</a:t>
            </a:r>
          </a:p>
          <a:p>
            <a:endParaRPr lang="ro-RO" dirty="0"/>
          </a:p>
          <a:p>
            <a:r>
              <a:rPr lang="ro-RO" dirty="0"/>
              <a:t>    </a:t>
            </a:r>
            <a:r>
              <a:rPr lang="ro-RO" dirty="0">
                <a:solidFill>
                  <a:srgbClr val="FF0000"/>
                </a:solidFill>
              </a:rPr>
              <a:t>//Store the ${n}^{th}$ Fibonacci no. in memory &amp; use previous results.</a:t>
            </a:r>
          </a:p>
          <a:p>
            <a:r>
              <a:rPr lang="de-DE" dirty="0"/>
              <a:t>    M[</a:t>
            </a:r>
            <a:r>
              <a:rPr lang="de-DE" dirty="0" err="1"/>
              <a:t>n</a:t>
            </a:r>
            <a:r>
              <a:rPr lang="de-DE" dirty="0"/>
              <a:t>] = M[n-1] + M[n-2] </a:t>
            </a:r>
          </a:p>
          <a:p>
            <a:endParaRPr lang="de-DE" dirty="0"/>
          </a:p>
          <a:p>
            <a:r>
              <a:rPr lang="de-DE" dirty="0"/>
              <a:t>    Return M[</a:t>
            </a:r>
            <a:r>
              <a:rPr lang="de-DE" dirty="0" err="1"/>
              <a:t>n</a:t>
            </a:r>
            <a:r>
              <a:rPr lang="de-DE" dirty="0"/>
              <a:t>];</a:t>
            </a:r>
          </a:p>
          <a:p>
            <a:r>
              <a:rPr lang="de-DE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941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ib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1911351"/>
            <a:ext cx="7409293" cy="3204633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4000" y="2328334"/>
            <a:ext cx="5613400" cy="1185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65132" y="3141134"/>
            <a:ext cx="3776133" cy="11853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2867" y="4564700"/>
            <a:ext cx="210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already calculated 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2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31592" y="1001494"/>
            <a:ext cx="8174834" cy="53860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Dynamic programming</a:t>
            </a:r>
          </a:p>
          <a:p>
            <a:endParaRPr lang="en-US" sz="2800" b="1" dirty="0"/>
          </a:p>
          <a:p>
            <a:r>
              <a:rPr lang="en-US" sz="2400" dirty="0"/>
              <a:t>- Main approach: recursive, holds answers to a sub problem in a </a:t>
            </a:r>
          </a:p>
          <a:p>
            <a:r>
              <a:rPr lang="en-US" sz="2400" dirty="0"/>
              <a:t>table, can be used without </a:t>
            </a:r>
            <a:r>
              <a:rPr lang="en-US" sz="2400" dirty="0" err="1"/>
              <a:t>recomputing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Can be formulated both via recursion and saving results in a </a:t>
            </a:r>
          </a:p>
          <a:p>
            <a:r>
              <a:rPr lang="en-US" sz="2400" dirty="0"/>
              <a:t>table (</a:t>
            </a:r>
            <a:r>
              <a:rPr lang="en-US" sz="2400" i="1" dirty="0" err="1"/>
              <a:t>memoization</a:t>
            </a:r>
            <a:r>
              <a:rPr lang="en-US" sz="2400" dirty="0"/>
              <a:t>). Typically, we first formulate the recursive </a:t>
            </a:r>
          </a:p>
          <a:p>
            <a:r>
              <a:rPr lang="en-US" sz="2400" dirty="0"/>
              <a:t>solution and then turn it into recursion plus dynamic </a:t>
            </a:r>
          </a:p>
          <a:p>
            <a:r>
              <a:rPr lang="en-US" sz="2400" dirty="0"/>
              <a:t>programming via </a:t>
            </a:r>
            <a:r>
              <a:rPr lang="en-US" sz="2400" i="1" dirty="0" err="1"/>
              <a:t>memoization</a:t>
            </a:r>
            <a:r>
              <a:rPr lang="en-US" sz="2400" dirty="0"/>
              <a:t> or bottom-up.</a:t>
            </a:r>
          </a:p>
          <a:p>
            <a:endParaRPr lang="en-US" sz="2400" dirty="0"/>
          </a:p>
          <a:p>
            <a:r>
              <a:rPr lang="en-US" sz="2400" dirty="0"/>
              <a:t>-”</a:t>
            </a:r>
            <a:r>
              <a:rPr lang="en-US" sz="2400" i="1" dirty="0"/>
              <a:t>programming</a:t>
            </a:r>
            <a:r>
              <a:rPr lang="en-US" sz="2400" dirty="0"/>
              <a:t>” as in tabular not programming code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9073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1-dimensional DP Problem</a:t>
            </a:r>
          </a:p>
        </p:txBody>
      </p:sp>
      <p:pic>
        <p:nvPicPr>
          <p:cNvPr id="4" name="Picture 3" descr="Screen Shot 2016-07-21 at 11.04.3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9" y="1639580"/>
            <a:ext cx="8731921" cy="474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9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9291F1-BA31-6656-E595-FE45EAC0C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83" y="286543"/>
            <a:ext cx="8297433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675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1-dimensional DP Problem</a:t>
            </a:r>
          </a:p>
        </p:txBody>
      </p:sp>
      <p:pic>
        <p:nvPicPr>
          <p:cNvPr id="3" name="Picture 2" descr="Screen Shot 2016-07-21 at 11.05.3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9" y="1843875"/>
            <a:ext cx="8221409" cy="342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28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1-dimensional DP Problem</a:t>
            </a:r>
          </a:p>
        </p:txBody>
      </p:sp>
      <p:pic>
        <p:nvPicPr>
          <p:cNvPr id="4" name="Picture 3" descr="Screen Shot 2016-07-21 at 11.07.17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417638"/>
            <a:ext cx="8134701" cy="436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648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1-dimensional DP Problem</a:t>
            </a:r>
          </a:p>
        </p:txBody>
      </p:sp>
      <p:pic>
        <p:nvPicPr>
          <p:cNvPr id="3" name="Picture 2" descr="Screen Shot 2016-07-21 at 11.08.11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95975"/>
            <a:ext cx="8545854" cy="306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15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happens when n is extremely large?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446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7-22 at 2.47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9" y="0"/>
            <a:ext cx="7880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5185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6-07-22 at 2.49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200" y="0"/>
            <a:ext cx="7035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25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6-07-22 at 2.50.1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7886"/>
            <a:ext cx="7779657" cy="664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755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0981578F-A470-E3B6-C411-14CB8BC4C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Dynamic Programming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3A79176B-8DD0-F3E9-43BB-14BE7D9BE3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400"/>
              <a:t>Dynamic Programming is an algorithm design technique for </a:t>
            </a:r>
            <a:r>
              <a:rPr lang="en-US" altLang="en-US" sz="2400">
                <a:solidFill>
                  <a:srgbClr val="CC3300"/>
                </a:solidFill>
              </a:rPr>
              <a:t>optimization problems</a:t>
            </a:r>
            <a:r>
              <a:rPr lang="en-US" altLang="en-US" sz="2400">
                <a:solidFill>
                  <a:schemeClr val="tx1"/>
                </a:solidFill>
              </a:rPr>
              <a:t>: often minimizing or maximizing.</a:t>
            </a: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CC3300"/>
                </a:solidFill>
              </a:rPr>
              <a:t>Like</a:t>
            </a:r>
            <a:r>
              <a:rPr lang="en-US" altLang="en-US" sz="2400"/>
              <a:t> divide and conquer, DP solves problems by combining solutions to subproblems.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CC3300"/>
                </a:solidFill>
              </a:rPr>
              <a:t>Unlike</a:t>
            </a:r>
            <a:r>
              <a:rPr lang="en-US" altLang="en-US" sz="2400"/>
              <a:t> divide and conquer, subproblems are not independent.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Subproblems may share subsubproblems,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However, solution to one subproblem may not affect the solutions to other subproblems of the same problem. (More on this later.)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DP reduces computation by 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Solving subproblems in a bottom-up fashion.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Storing solution to a subproblem the first time it is solved.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Looking up the solution when subproblem is encountered again.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Key: determine structure of optimal solutions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86FD972D-A271-CDD8-3AE3-99A9E382CE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in Dynamic Programming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391AD73-E46B-9086-FC4C-4FC566D09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417638"/>
            <a:ext cx="8458200" cy="4876800"/>
          </a:xfrm>
        </p:spPr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dirty="0"/>
              <a:t>Characterize structure of an optimal solution.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dirty="0"/>
              <a:t>Define value of optimal solution recursively.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dirty="0"/>
              <a:t>Compute optimal solution values either </a:t>
            </a:r>
            <a:r>
              <a:rPr lang="en-US" altLang="en-US" dirty="0">
                <a:solidFill>
                  <a:srgbClr val="CC3300"/>
                </a:solidFill>
              </a:rPr>
              <a:t>top-down </a:t>
            </a:r>
            <a:r>
              <a:rPr lang="en-US" altLang="en-US" dirty="0">
                <a:solidFill>
                  <a:schemeClr val="tx1"/>
                </a:solidFill>
              </a:rPr>
              <a:t>with caching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CC3300"/>
                </a:solidFill>
              </a:rPr>
              <a:t>bottom-up </a:t>
            </a:r>
            <a:r>
              <a:rPr lang="en-US" altLang="en-US" dirty="0">
                <a:solidFill>
                  <a:schemeClr val="tx1"/>
                </a:solidFill>
              </a:rPr>
              <a:t>in a table</a:t>
            </a:r>
            <a:r>
              <a:rPr lang="en-US" altLang="en-US" dirty="0"/>
              <a:t>.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en-US" altLang="en-US" dirty="0"/>
              <a:t>Construct an optimal solution from computed values.</a:t>
            </a:r>
          </a:p>
          <a:p>
            <a:pPr marL="609600" indent="-609600"/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BD128F24-609F-446B-1995-C157EF2DF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Longest Common Subsequence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0DABF8C-12E4-9B63-57FF-89AE313C39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i="1" dirty="0">
                <a:solidFill>
                  <a:srgbClr val="CC3300"/>
                </a:solidFill>
              </a:rPr>
              <a:t>Problem:</a:t>
            </a:r>
            <a:r>
              <a:rPr lang="en-US" altLang="en-US" b="1" i="1" dirty="0"/>
              <a:t> </a:t>
            </a:r>
            <a:r>
              <a:rPr lang="en-US" altLang="en-US" dirty="0"/>
              <a:t>Given 2 sequences, </a:t>
            </a:r>
            <a:r>
              <a:rPr lang="en-US" altLang="en-US" i="1" dirty="0"/>
              <a:t>X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</a:t>
            </a:r>
            <a:r>
              <a:rPr lang="en-US" altLang="en-US" i="1" dirty="0"/>
              <a:t>x</a:t>
            </a:r>
            <a:r>
              <a:rPr lang="en-US" altLang="en-US" baseline="-25000" dirty="0"/>
              <a:t>1</a:t>
            </a:r>
            <a:r>
              <a:rPr lang="en-US" altLang="en-US" i="1" dirty="0"/>
              <a:t>,...,</a:t>
            </a:r>
            <a:r>
              <a:rPr lang="en-US" altLang="en-US" i="1" dirty="0" err="1"/>
              <a:t>x</a:t>
            </a:r>
            <a:r>
              <a:rPr lang="en-US" altLang="en-US" i="1" baseline="-25000" dirty="0" err="1"/>
              <a:t>m</a:t>
            </a:r>
            <a:r>
              <a:rPr lang="en-US" altLang="en-US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 and </a:t>
            </a:r>
            <a:br>
              <a:rPr lang="en-US" altLang="en-US" dirty="0"/>
            </a:br>
            <a:r>
              <a:rPr lang="en-US" altLang="en-US" i="1" dirty="0"/>
              <a:t>Y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</a:t>
            </a:r>
            <a:r>
              <a:rPr lang="en-US" altLang="en-US" i="1" dirty="0"/>
              <a:t>y</a:t>
            </a:r>
            <a:r>
              <a:rPr lang="en-US" altLang="en-US" baseline="-25000" dirty="0"/>
              <a:t>1</a:t>
            </a:r>
            <a:r>
              <a:rPr lang="en-US" altLang="en-US" i="1" dirty="0"/>
              <a:t>,...,</a:t>
            </a:r>
            <a:r>
              <a:rPr lang="en-US" altLang="en-US" i="1" dirty="0" err="1"/>
              <a:t>y</a:t>
            </a:r>
            <a:r>
              <a:rPr lang="en-US" altLang="en-US" i="1" baseline="-25000" dirty="0" err="1"/>
              <a:t>n</a:t>
            </a:r>
            <a:r>
              <a:rPr lang="en-US" altLang="en-US" dirty="0">
                <a:sym typeface="Symbol" panose="05050102010706020507" pitchFamily="18" charset="2"/>
              </a:rPr>
              <a:t></a:t>
            </a:r>
            <a:r>
              <a:rPr lang="en-US" altLang="en-US" dirty="0"/>
              <a:t>, find a common subsequence whose length is maximum. 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3300"/>
                </a:solidFill>
              </a:rPr>
              <a:t>springtime		</a:t>
            </a:r>
            <a:r>
              <a:rPr lang="en-US" altLang="en-US" dirty="0" err="1">
                <a:solidFill>
                  <a:srgbClr val="CC3300"/>
                </a:solidFill>
              </a:rPr>
              <a:t>ncaa</a:t>
            </a:r>
            <a:r>
              <a:rPr lang="en-US" altLang="en-US" dirty="0">
                <a:solidFill>
                  <a:srgbClr val="CC3300"/>
                </a:solidFill>
              </a:rPr>
              <a:t> tournament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CC3300"/>
                </a:solidFill>
              </a:rPr>
              <a:t>printing		north </a:t>
            </a:r>
            <a:r>
              <a:rPr lang="en-US" altLang="en-US" dirty="0" err="1">
                <a:solidFill>
                  <a:srgbClr val="CC3300"/>
                </a:solidFill>
              </a:rPr>
              <a:t>carolina</a:t>
            </a:r>
            <a:r>
              <a:rPr lang="en-US" altLang="en-US" dirty="0">
                <a:solidFill>
                  <a:srgbClr val="CC3300"/>
                </a:solidFill>
              </a:rPr>
              <a:t>		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dirty="0">
              <a:solidFill>
                <a:srgbClr val="CC3300"/>
              </a:solidFill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800" dirty="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800" dirty="0"/>
              <a:t>Subsequence </a:t>
            </a:r>
            <a:r>
              <a:rPr lang="en-US" altLang="en-US" sz="2800" dirty="0">
                <a:solidFill>
                  <a:schemeClr val="hlink"/>
                </a:solidFill>
              </a:rPr>
              <a:t>need not be consecutive</a:t>
            </a:r>
            <a:r>
              <a:rPr lang="en-US" altLang="en-US" sz="2800" dirty="0"/>
              <a:t>, but </a:t>
            </a:r>
            <a:r>
              <a:rPr lang="en-US" altLang="en-US" sz="2800" dirty="0">
                <a:solidFill>
                  <a:schemeClr val="hlink"/>
                </a:solidFill>
              </a:rPr>
              <a:t>must be in order</a:t>
            </a:r>
            <a:r>
              <a:rPr lang="en-US" altLang="en-US" sz="2800" dirty="0"/>
              <a:t>.</a:t>
            </a:r>
          </a:p>
        </p:txBody>
      </p:sp>
      <p:sp>
        <p:nvSpPr>
          <p:cNvPr id="62503" name="Line 39">
            <a:extLst>
              <a:ext uri="{FF2B5EF4-FFF2-40B4-BE49-F238E27FC236}">
                <a16:creationId xmlns:a16="http://schemas.microsoft.com/office/drawing/2014/main" id="{93E31505-0763-8196-9932-4FD84634EB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" y="3429000"/>
            <a:ext cx="76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509" name="Line 45">
            <a:extLst>
              <a:ext uri="{FF2B5EF4-FFF2-40B4-BE49-F238E27FC236}">
                <a16:creationId xmlns:a16="http://schemas.microsoft.com/office/drawing/2014/main" id="{6F9CF671-E334-3C81-E423-3D36F9C895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400" y="3429000"/>
            <a:ext cx="762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510" name="Line 46">
            <a:extLst>
              <a:ext uri="{FF2B5EF4-FFF2-40B4-BE49-F238E27FC236}">
                <a16:creationId xmlns:a16="http://schemas.microsoft.com/office/drawing/2014/main" id="{006A9194-58B4-8B14-AB8D-0BD8E02EC2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511" name="Line 47">
            <a:extLst>
              <a:ext uri="{FF2B5EF4-FFF2-40B4-BE49-F238E27FC236}">
                <a16:creationId xmlns:a16="http://schemas.microsoft.com/office/drawing/2014/main" id="{7307C038-2B13-8F47-732D-5883C53D5C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34290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512" name="Line 48">
            <a:extLst>
              <a:ext uri="{FF2B5EF4-FFF2-40B4-BE49-F238E27FC236}">
                <a16:creationId xmlns:a16="http://schemas.microsoft.com/office/drawing/2014/main" id="{25E64831-717F-9E50-AB85-94E80E3C6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4290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514" name="Line 50">
            <a:extLst>
              <a:ext uri="{FF2B5EF4-FFF2-40B4-BE49-F238E27FC236}">
                <a16:creationId xmlns:a16="http://schemas.microsoft.com/office/drawing/2014/main" id="{1A3504D9-72FF-1B28-7B34-DF330D4736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29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515" name="Line 51">
            <a:extLst>
              <a:ext uri="{FF2B5EF4-FFF2-40B4-BE49-F238E27FC236}">
                <a16:creationId xmlns:a16="http://schemas.microsoft.com/office/drawing/2014/main" id="{7DFE4FF8-80F0-FC91-6AC8-C6F605950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429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519" name="Line 55">
            <a:extLst>
              <a:ext uri="{FF2B5EF4-FFF2-40B4-BE49-F238E27FC236}">
                <a16:creationId xmlns:a16="http://schemas.microsoft.com/office/drawing/2014/main" id="{4DB2C4C6-A8E2-FF92-CD5E-F803647F2B1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19600" y="34290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522" name="Line 58">
            <a:extLst>
              <a:ext uri="{FF2B5EF4-FFF2-40B4-BE49-F238E27FC236}">
                <a16:creationId xmlns:a16="http://schemas.microsoft.com/office/drawing/2014/main" id="{BDF1A097-4953-0554-26C9-2DC05469FB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" y="34290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523" name="Line 59">
            <a:extLst>
              <a:ext uri="{FF2B5EF4-FFF2-40B4-BE49-F238E27FC236}">
                <a16:creationId xmlns:a16="http://schemas.microsoft.com/office/drawing/2014/main" id="{B0BA0358-DDED-4B3E-FDF7-8E8CDE0B1E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8200" y="3429000"/>
            <a:ext cx="76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524" name="Line 60">
            <a:extLst>
              <a:ext uri="{FF2B5EF4-FFF2-40B4-BE49-F238E27FC236}">
                <a16:creationId xmlns:a16="http://schemas.microsoft.com/office/drawing/2014/main" id="{1EBE5208-E8F4-C773-4555-2ECFBF3A31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429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2525" name="Line 61">
            <a:extLst>
              <a:ext uri="{FF2B5EF4-FFF2-40B4-BE49-F238E27FC236}">
                <a16:creationId xmlns:a16="http://schemas.microsoft.com/office/drawing/2014/main" id="{7B98C1FF-4E5B-6376-2945-EF83A17AB7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66800" y="34290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 Shot 2018-01-31 at 9.37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" y="215900"/>
            <a:ext cx="8504576" cy="64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9406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252E1EBC-1A0C-943E-0818-F5A42FA1E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Naïve Algorithm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5C28383-3585-FCD3-7A77-0B2AE7D69B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For every subsequence of </a:t>
            </a:r>
            <a:r>
              <a:rPr lang="en-US" altLang="en-US" i="1"/>
              <a:t>X</a:t>
            </a:r>
            <a:r>
              <a:rPr lang="en-US" altLang="en-US"/>
              <a:t>, check whether it’s a subsequence of </a:t>
            </a:r>
            <a:r>
              <a:rPr lang="en-US" altLang="en-US" i="1"/>
              <a:t>Y </a:t>
            </a:r>
            <a:r>
              <a:rPr lang="en-US" altLang="en-US"/>
              <a:t>.</a:t>
            </a:r>
          </a:p>
          <a:p>
            <a:r>
              <a:rPr lang="en-US" altLang="en-US">
                <a:solidFill>
                  <a:srgbClr val="CC3300"/>
                </a:solidFill>
              </a:rPr>
              <a:t>Time:</a:t>
            </a:r>
            <a:r>
              <a:rPr lang="en-US" altLang="en-US"/>
              <a:t> </a:t>
            </a:r>
            <a:r>
              <a:rPr lang="el-GR" altLang="en-US">
                <a:cs typeface="Times New Roman" panose="02020603050405020304" pitchFamily="18" charset="0"/>
              </a:rPr>
              <a:t>Θ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2</a:t>
            </a:r>
            <a:r>
              <a:rPr lang="en-US" altLang="en-US" i="1" baseline="30000"/>
              <a:t>m</a:t>
            </a:r>
            <a:r>
              <a:rPr lang="en-US" altLang="en-US"/>
              <a:t>).</a:t>
            </a:r>
          </a:p>
          <a:p>
            <a:pPr lvl="1"/>
            <a:r>
              <a:rPr lang="en-US" altLang="en-US"/>
              <a:t>2</a:t>
            </a:r>
            <a:r>
              <a:rPr lang="en-US" altLang="en-US" i="1" baseline="30000"/>
              <a:t>m</a:t>
            </a:r>
            <a:r>
              <a:rPr lang="en-US" altLang="en-US" i="1"/>
              <a:t> </a:t>
            </a:r>
            <a:r>
              <a:rPr lang="en-US" altLang="en-US"/>
              <a:t>subsequences of </a:t>
            </a:r>
            <a:r>
              <a:rPr lang="en-US" altLang="en-US" i="1"/>
              <a:t>X </a:t>
            </a:r>
            <a:r>
              <a:rPr lang="en-US" altLang="en-US"/>
              <a:t>to check.</a:t>
            </a:r>
          </a:p>
          <a:p>
            <a:pPr lvl="1"/>
            <a:r>
              <a:rPr lang="en-US" altLang="en-US"/>
              <a:t>Each subsequence takes </a:t>
            </a:r>
            <a:r>
              <a:rPr lang="el-GR" altLang="en-US">
                <a:cs typeface="Times New Roman" panose="02020603050405020304" pitchFamily="18" charset="0"/>
              </a:rPr>
              <a:t>Θ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</a:t>
            </a:r>
            <a:r>
              <a:rPr lang="en-US" altLang="en-US" i="1"/>
              <a:t> </a:t>
            </a:r>
            <a:r>
              <a:rPr lang="en-US" altLang="en-US"/>
              <a:t>time to check: </a:t>
            </a:r>
            <a:br>
              <a:rPr lang="en-US" altLang="en-US"/>
            </a:br>
            <a:r>
              <a:rPr lang="en-US" altLang="en-US"/>
              <a:t>scan </a:t>
            </a:r>
            <a:r>
              <a:rPr lang="en-US" altLang="en-US" i="1"/>
              <a:t>Y </a:t>
            </a:r>
            <a:r>
              <a:rPr lang="en-US" altLang="en-US"/>
              <a:t>for first letter, for second, and so on.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2801827-536D-CD06-DE3C-C782A210A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 Substructure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F8D621B-4548-3818-5EFB-7A11BF9BAE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839200" cy="1981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 b="1" dirty="0">
                <a:solidFill>
                  <a:srgbClr val="CC3300"/>
                </a:solidFill>
              </a:rPr>
              <a:t>Notation:</a:t>
            </a:r>
            <a:endParaRPr lang="en-US" altLang="en-US" sz="2400" b="1" i="1" dirty="0">
              <a:solidFill>
                <a:srgbClr val="CC33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800" dirty="0"/>
              <a:t>	prefix 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= </a:t>
            </a:r>
            <a:r>
              <a:rPr lang="en-US" altLang="en-US" sz="2800" dirty="0">
                <a:sym typeface="Symbol" panose="05050102010706020507" pitchFamily="18" charset="2"/>
              </a:rPr>
              <a:t>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i="1" dirty="0"/>
              <a:t>,...,x</a:t>
            </a:r>
            <a:r>
              <a:rPr lang="en-US" altLang="en-US" sz="2800" i="1" baseline="-25000" dirty="0"/>
              <a:t>i</a:t>
            </a:r>
            <a:r>
              <a:rPr lang="en-US" altLang="en-US" sz="2800" dirty="0">
                <a:sym typeface="Symbol" panose="05050102010706020507" pitchFamily="18" charset="2"/>
              </a:rPr>
              <a:t></a:t>
            </a:r>
            <a:r>
              <a:rPr lang="en-US" altLang="en-US" sz="2800" i="1" dirty="0"/>
              <a:t> </a:t>
            </a:r>
            <a:r>
              <a:rPr lang="en-US" altLang="en-US" sz="2800" dirty="0"/>
              <a:t>is the first </a:t>
            </a:r>
            <a:r>
              <a:rPr lang="en-US" altLang="en-US" sz="2800" i="1" dirty="0" err="1"/>
              <a:t>i</a:t>
            </a:r>
            <a:r>
              <a:rPr lang="en-US" altLang="en-US" sz="2800" i="1" dirty="0"/>
              <a:t> </a:t>
            </a:r>
            <a:r>
              <a:rPr lang="en-US" altLang="en-US" sz="2800" dirty="0"/>
              <a:t>letters of </a:t>
            </a:r>
            <a:r>
              <a:rPr lang="en-US" altLang="en-US" sz="2800" i="1" dirty="0"/>
              <a:t>X.</a:t>
            </a:r>
            <a:endParaRPr lang="en-US" altLang="en-US" sz="28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200" i="1" dirty="0"/>
              <a:t>    </a:t>
            </a:r>
          </a:p>
        </p:txBody>
      </p:sp>
      <p:sp>
        <p:nvSpPr>
          <p:cNvPr id="65540" name="Text Box 4">
            <a:extLst>
              <a:ext uri="{FF2B5EF4-FFF2-40B4-BE49-F238E27FC236}">
                <a16:creationId xmlns:a16="http://schemas.microsoft.com/office/drawing/2014/main" id="{5F4EBB9F-F001-F034-6C1C-875ACCE6F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3317875"/>
            <a:ext cx="8016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altLang="en-US"/>
          </a:p>
        </p:txBody>
      </p:sp>
      <p:sp>
        <p:nvSpPr>
          <p:cNvPr id="65541" name="Rectangle 5">
            <a:extLst>
              <a:ext uri="{FF2B5EF4-FFF2-40B4-BE49-F238E27FC236}">
                <a16:creationId xmlns:a16="http://schemas.microsoft.com/office/drawing/2014/main" id="{EDC80AF5-9FE8-BDCD-72F0-A13985619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219200"/>
            <a:ext cx="8458200" cy="193040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r>
              <a:rPr lang="en-US" altLang="en-US" b="1" i="1" u="none">
                <a:solidFill>
                  <a:srgbClr val="CC3300"/>
                </a:solidFill>
              </a:rPr>
              <a:t>Theorem </a:t>
            </a:r>
          </a:p>
          <a:p>
            <a:r>
              <a:rPr lang="en-US" altLang="en-US" u="none"/>
              <a:t>Let </a:t>
            </a:r>
            <a:r>
              <a:rPr lang="en-US" altLang="en-US" i="1" u="none"/>
              <a:t>Z </a:t>
            </a:r>
            <a:r>
              <a:rPr lang="en-US" altLang="en-US" u="none"/>
              <a:t>= </a:t>
            </a:r>
            <a:r>
              <a:rPr lang="en-US" altLang="en-US" u="none">
                <a:solidFill>
                  <a:srgbClr val="010000"/>
                </a:solidFill>
                <a:sym typeface="Symbol" panose="05050102010706020507" pitchFamily="18" charset="2"/>
              </a:rPr>
              <a:t></a:t>
            </a:r>
            <a:r>
              <a:rPr lang="en-US" altLang="en-US" i="1" u="none"/>
              <a:t>z</a:t>
            </a:r>
            <a:r>
              <a:rPr lang="en-US" altLang="en-US" sz="2800" u="none" baseline="-25000">
                <a:solidFill>
                  <a:srgbClr val="010000"/>
                </a:solidFill>
              </a:rPr>
              <a:t>1</a:t>
            </a:r>
            <a:r>
              <a:rPr lang="en-US" altLang="en-US" i="1" u="none"/>
              <a:t>, . . . , z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altLang="en-US" u="none">
                <a:solidFill>
                  <a:srgbClr val="010000"/>
                </a:solidFill>
                <a:sym typeface="Symbol" panose="05050102010706020507" pitchFamily="18" charset="2"/>
              </a:rPr>
              <a:t></a:t>
            </a:r>
            <a:r>
              <a:rPr lang="en-US" altLang="en-US" u="none"/>
              <a:t> be any LCS of </a:t>
            </a:r>
            <a:r>
              <a:rPr lang="en-US" altLang="en-US" i="1" u="none"/>
              <a:t>X </a:t>
            </a:r>
            <a:r>
              <a:rPr lang="en-US" altLang="en-US" u="none"/>
              <a:t>and </a:t>
            </a:r>
            <a:r>
              <a:rPr lang="en-US" altLang="en-US" i="1" u="none"/>
              <a:t>Y </a:t>
            </a:r>
            <a:r>
              <a:rPr lang="en-US" altLang="en-US" u="none"/>
              <a:t>.</a:t>
            </a:r>
          </a:p>
          <a:p>
            <a:r>
              <a:rPr lang="en-US" altLang="en-US" u="none"/>
              <a:t>1. If </a:t>
            </a:r>
            <a:r>
              <a:rPr lang="en-US" altLang="en-US" i="1" u="none"/>
              <a:t>x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altLang="en-US" i="1" u="none"/>
              <a:t> </a:t>
            </a:r>
            <a:r>
              <a:rPr lang="en-US" altLang="en-US" u="none"/>
              <a:t>= </a:t>
            </a:r>
            <a:r>
              <a:rPr lang="en-US" altLang="en-US" i="1" u="none"/>
              <a:t>y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altLang="en-US" u="none"/>
              <a:t>, then </a:t>
            </a:r>
            <a:r>
              <a:rPr lang="en-US" altLang="en-US" i="1" u="none"/>
              <a:t>z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altLang="en-US" i="1" u="none"/>
              <a:t> </a:t>
            </a:r>
            <a:r>
              <a:rPr lang="en-US" altLang="en-US" u="none"/>
              <a:t>= </a:t>
            </a:r>
            <a:r>
              <a:rPr lang="en-US" altLang="en-US" i="1" u="none"/>
              <a:t>x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altLang="en-US" i="1" u="none"/>
              <a:t> </a:t>
            </a:r>
            <a:r>
              <a:rPr lang="en-US" altLang="en-US" u="none"/>
              <a:t>= </a:t>
            </a:r>
            <a:r>
              <a:rPr lang="en-US" altLang="en-US" i="1" u="none"/>
              <a:t>y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altLang="en-US" i="1" u="none"/>
              <a:t> </a:t>
            </a:r>
            <a:r>
              <a:rPr lang="en-US" altLang="en-US" u="none"/>
              <a:t>and </a:t>
            </a:r>
            <a:r>
              <a:rPr lang="en-US" altLang="en-US" i="1" u="none"/>
              <a:t>Z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k-</a:t>
            </a:r>
            <a:r>
              <a:rPr lang="en-US" altLang="en-US" sz="2800" u="none" baseline="-25000">
                <a:solidFill>
                  <a:srgbClr val="010000"/>
                </a:solidFill>
              </a:rPr>
              <a:t>1</a:t>
            </a:r>
            <a:r>
              <a:rPr lang="en-US" altLang="en-US" u="none"/>
              <a:t> is an LCS of </a:t>
            </a:r>
            <a:r>
              <a:rPr lang="en-US" altLang="en-US" i="1" u="none"/>
              <a:t>X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m-</a:t>
            </a:r>
            <a:r>
              <a:rPr lang="en-US" altLang="en-US" sz="2800" u="none" baseline="-25000">
                <a:solidFill>
                  <a:srgbClr val="010000"/>
                </a:solidFill>
              </a:rPr>
              <a:t>1</a:t>
            </a:r>
            <a:r>
              <a:rPr lang="en-US" altLang="en-US" u="none"/>
              <a:t> and </a:t>
            </a:r>
            <a:r>
              <a:rPr lang="en-US" altLang="en-US" i="1" u="none"/>
              <a:t>Y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n-</a:t>
            </a:r>
            <a:r>
              <a:rPr lang="en-US" altLang="en-US" sz="2800" u="none" baseline="-25000">
                <a:solidFill>
                  <a:srgbClr val="010000"/>
                </a:solidFill>
              </a:rPr>
              <a:t>1</a:t>
            </a:r>
            <a:r>
              <a:rPr lang="en-US" altLang="en-US" u="none"/>
              <a:t>.</a:t>
            </a:r>
          </a:p>
          <a:p>
            <a:r>
              <a:rPr lang="en-US" altLang="en-US" u="none"/>
              <a:t>2. If </a:t>
            </a:r>
            <a:r>
              <a:rPr lang="en-US" altLang="en-US" i="1" u="none"/>
              <a:t>x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altLang="en-US" i="1" u="none"/>
              <a:t> </a:t>
            </a:r>
            <a:r>
              <a:rPr lang="en-US" altLang="en-US" u="none">
                <a:sym typeface="Symbol" panose="05050102010706020507" pitchFamily="18" charset="2"/>
              </a:rPr>
              <a:t></a:t>
            </a:r>
            <a:r>
              <a:rPr lang="en-US" altLang="en-US" u="none"/>
              <a:t> </a:t>
            </a:r>
            <a:r>
              <a:rPr lang="en-US" altLang="en-US" i="1" u="none"/>
              <a:t>y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altLang="en-US" u="none"/>
              <a:t>, then either </a:t>
            </a:r>
            <a:r>
              <a:rPr lang="en-US" altLang="en-US" i="1" u="none"/>
              <a:t>z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altLang="en-US" i="1" u="none"/>
              <a:t> </a:t>
            </a:r>
            <a:r>
              <a:rPr lang="en-US" altLang="en-US" u="none">
                <a:sym typeface="Symbol" panose="05050102010706020507" pitchFamily="18" charset="2"/>
              </a:rPr>
              <a:t></a:t>
            </a:r>
            <a:r>
              <a:rPr lang="en-US" altLang="en-US" u="none"/>
              <a:t> </a:t>
            </a:r>
            <a:r>
              <a:rPr lang="en-US" altLang="en-US" i="1" u="none"/>
              <a:t>x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m</a:t>
            </a:r>
            <a:r>
              <a:rPr lang="en-US" altLang="en-US" i="1" u="none"/>
              <a:t> </a:t>
            </a:r>
            <a:r>
              <a:rPr lang="en-US" altLang="en-US" u="none"/>
              <a:t>and </a:t>
            </a:r>
            <a:r>
              <a:rPr lang="en-US" altLang="en-US" i="1" u="none"/>
              <a:t>Z </a:t>
            </a:r>
            <a:r>
              <a:rPr lang="en-US" altLang="en-US" u="none"/>
              <a:t>is an LCS of </a:t>
            </a:r>
            <a:r>
              <a:rPr lang="en-US" altLang="en-US" i="1" u="none"/>
              <a:t>X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m-</a:t>
            </a:r>
            <a:r>
              <a:rPr lang="en-US" altLang="en-US" sz="2800" u="none" baseline="-25000">
                <a:solidFill>
                  <a:srgbClr val="010000"/>
                </a:solidFill>
              </a:rPr>
              <a:t>1</a:t>
            </a:r>
            <a:r>
              <a:rPr lang="en-US" altLang="en-US" u="none"/>
              <a:t> and </a:t>
            </a:r>
            <a:r>
              <a:rPr lang="en-US" altLang="en-US" i="1" u="none"/>
              <a:t>Y </a:t>
            </a:r>
            <a:r>
              <a:rPr lang="en-US" altLang="en-US" u="none"/>
              <a:t>.</a:t>
            </a:r>
          </a:p>
          <a:p>
            <a:r>
              <a:rPr lang="en-US" altLang="en-US" u="none"/>
              <a:t>3.                               or  </a:t>
            </a:r>
            <a:r>
              <a:rPr lang="en-US" altLang="en-US" i="1" u="none"/>
              <a:t>z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k</a:t>
            </a:r>
            <a:r>
              <a:rPr lang="en-US" altLang="en-US" i="1" u="none"/>
              <a:t> </a:t>
            </a:r>
            <a:r>
              <a:rPr lang="en-US" altLang="en-US" u="none">
                <a:sym typeface="Symbol" panose="05050102010706020507" pitchFamily="18" charset="2"/>
              </a:rPr>
              <a:t></a:t>
            </a:r>
            <a:r>
              <a:rPr lang="en-US" altLang="en-US" u="none"/>
              <a:t> </a:t>
            </a:r>
            <a:r>
              <a:rPr lang="en-US" altLang="en-US" i="1" u="none"/>
              <a:t>y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n</a:t>
            </a:r>
            <a:r>
              <a:rPr lang="en-US" altLang="en-US" i="1" u="none"/>
              <a:t> </a:t>
            </a:r>
            <a:r>
              <a:rPr lang="en-US" altLang="en-US" u="none"/>
              <a:t>and</a:t>
            </a:r>
            <a:r>
              <a:rPr lang="en-US" altLang="en-US"/>
              <a:t> </a:t>
            </a:r>
            <a:r>
              <a:rPr lang="en-US" altLang="en-US" i="1" u="none"/>
              <a:t>Z </a:t>
            </a:r>
            <a:r>
              <a:rPr lang="en-US" altLang="en-US" u="none"/>
              <a:t>is an LCS of </a:t>
            </a:r>
            <a:r>
              <a:rPr lang="en-US" altLang="en-US" i="1" u="none"/>
              <a:t>X </a:t>
            </a:r>
            <a:r>
              <a:rPr lang="en-US" altLang="en-US" u="none"/>
              <a:t>and </a:t>
            </a:r>
            <a:r>
              <a:rPr lang="en-US" altLang="en-US" i="1" u="none"/>
              <a:t>Y</a:t>
            </a:r>
            <a:r>
              <a:rPr lang="en-US" altLang="en-US" sz="2800" i="1" u="none" baseline="-25000">
                <a:solidFill>
                  <a:srgbClr val="010000"/>
                </a:solidFill>
              </a:rPr>
              <a:t>n-</a:t>
            </a:r>
            <a:r>
              <a:rPr lang="en-US" altLang="en-US" sz="2800" u="none" baseline="-25000">
                <a:solidFill>
                  <a:srgbClr val="010000"/>
                </a:solidFill>
              </a:rPr>
              <a:t>1</a:t>
            </a:r>
            <a:r>
              <a:rPr lang="en-US" altLang="en-US" u="none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D2801827-536D-CD06-DE3C-C782A210AF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Overlapping Subproblem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A8E82-F83B-3517-5054-876E4134F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846" y="2196682"/>
            <a:ext cx="6973154" cy="2375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01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9DB91A54-5B7F-E57F-CB50-1083653DF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BBBCE1CE-7889-CFA4-AEF6-0AE069557B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990600"/>
            <a:ext cx="8991600" cy="1524000"/>
          </a:xfrm>
        </p:spPr>
        <p:txBody>
          <a:bodyPr/>
          <a:lstStyle/>
          <a:p>
            <a:r>
              <a:rPr lang="en-US" altLang="en-US" sz="2800"/>
              <a:t>Define </a:t>
            </a:r>
            <a:r>
              <a:rPr lang="en-US" altLang="en-US" sz="2800" i="1">
                <a:solidFill>
                  <a:srgbClr val="CC3300"/>
                </a:solidFill>
              </a:rPr>
              <a:t>c</a:t>
            </a:r>
            <a:r>
              <a:rPr lang="en-US" altLang="en-US" sz="2800">
                <a:solidFill>
                  <a:srgbClr val="CC3300"/>
                </a:solidFill>
              </a:rPr>
              <a:t>[</a:t>
            </a:r>
            <a:r>
              <a:rPr lang="en-US" altLang="en-US" sz="2800" i="1">
                <a:solidFill>
                  <a:srgbClr val="CC3300"/>
                </a:solidFill>
              </a:rPr>
              <a:t>i, j</a:t>
            </a:r>
            <a:r>
              <a:rPr lang="en-US" altLang="en-US" sz="2800">
                <a:solidFill>
                  <a:srgbClr val="CC3300"/>
                </a:solidFill>
              </a:rPr>
              <a:t>] = length of LCS of </a:t>
            </a:r>
            <a:r>
              <a:rPr lang="en-US" altLang="en-US" sz="2800" i="1">
                <a:solidFill>
                  <a:srgbClr val="CC3300"/>
                </a:solidFill>
              </a:rPr>
              <a:t>X</a:t>
            </a:r>
            <a:r>
              <a:rPr lang="en-US" altLang="en-US" sz="2800" i="1" baseline="-25000">
                <a:solidFill>
                  <a:srgbClr val="CC3300"/>
                </a:solidFill>
              </a:rPr>
              <a:t>i</a:t>
            </a:r>
            <a:r>
              <a:rPr lang="en-US" altLang="en-US" sz="2800" i="1">
                <a:solidFill>
                  <a:srgbClr val="CC3300"/>
                </a:solidFill>
              </a:rPr>
              <a:t> </a:t>
            </a:r>
            <a:r>
              <a:rPr lang="en-US" altLang="en-US" sz="2800">
                <a:solidFill>
                  <a:srgbClr val="CC3300"/>
                </a:solidFill>
              </a:rPr>
              <a:t>and </a:t>
            </a:r>
            <a:r>
              <a:rPr lang="en-US" altLang="en-US" sz="2800" i="1">
                <a:solidFill>
                  <a:srgbClr val="CC3300"/>
                </a:solidFill>
              </a:rPr>
              <a:t>Y</a:t>
            </a:r>
            <a:r>
              <a:rPr lang="en-US" altLang="en-US" sz="2800" i="1" baseline="-25000">
                <a:solidFill>
                  <a:srgbClr val="CC3300"/>
                </a:solidFill>
              </a:rPr>
              <a:t>j</a:t>
            </a:r>
            <a:r>
              <a:rPr lang="en-US" altLang="en-US" sz="2800" i="1"/>
              <a:t> </a:t>
            </a:r>
            <a:r>
              <a:rPr lang="en-US" altLang="en-US" sz="2800"/>
              <a:t>. </a:t>
            </a:r>
          </a:p>
          <a:p>
            <a:r>
              <a:rPr lang="en-US" altLang="en-US" sz="2800"/>
              <a:t>We want </a:t>
            </a:r>
            <a:r>
              <a:rPr lang="en-US" altLang="en-US" sz="2800" i="1"/>
              <a:t>c</a:t>
            </a:r>
            <a:r>
              <a:rPr lang="en-US" altLang="en-US" sz="2800"/>
              <a:t>[</a:t>
            </a:r>
            <a:r>
              <a:rPr lang="en-US" altLang="en-US" sz="2800" i="1"/>
              <a:t>m,n</a:t>
            </a:r>
            <a:r>
              <a:rPr lang="en-US" altLang="en-US" sz="2800"/>
              <a:t>].</a:t>
            </a:r>
          </a:p>
          <a:p>
            <a:endParaRPr lang="en-US" altLang="en-US" sz="2800"/>
          </a:p>
          <a:p>
            <a:endParaRPr lang="en-US" altLang="en-US" sz="2800"/>
          </a:p>
        </p:txBody>
      </p:sp>
      <p:graphicFrame>
        <p:nvGraphicFramePr>
          <p:cNvPr id="68630" name="Object 22">
            <a:extLst>
              <a:ext uri="{FF2B5EF4-FFF2-40B4-BE49-F238E27FC236}">
                <a16:creationId xmlns:a16="http://schemas.microsoft.com/office/drawing/2014/main" id="{0F469311-0650-7313-E7FC-01307580313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2438400"/>
          <a:ext cx="78486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921360" imgH="1396800" progId="Equation.3">
                  <p:embed/>
                </p:oleObj>
              </mc:Choice>
              <mc:Fallback>
                <p:oleObj name="Equation" r:id="rId3" imgW="6921360" imgH="1396800" progId="Equation.3">
                  <p:embed/>
                  <p:pic>
                    <p:nvPicPr>
                      <p:cNvPr id="68630" name="Object 22">
                        <a:extLst>
                          <a:ext uri="{FF2B5EF4-FFF2-40B4-BE49-F238E27FC236}">
                            <a16:creationId xmlns:a16="http://schemas.microsoft.com/office/drawing/2014/main" id="{0F469311-0650-7313-E7FC-0130758031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438400"/>
                        <a:ext cx="7848600" cy="15240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32" name="Text Box 24">
            <a:extLst>
              <a:ext uri="{FF2B5EF4-FFF2-40B4-BE49-F238E27FC236}">
                <a16:creationId xmlns:a16="http://schemas.microsoft.com/office/drawing/2014/main" id="{A1E6B8B3-0D79-95A8-01F6-93C5B76CF1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419600"/>
            <a:ext cx="8229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u="none"/>
              <a:t>This gives a recursive algorithm and solves the problem.</a:t>
            </a:r>
            <a:br>
              <a:rPr lang="en-US" altLang="en-US" u="none"/>
            </a:br>
            <a:r>
              <a:rPr lang="en-US" altLang="en-US" u="none"/>
              <a:t>But does it solve it well?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FD47EB2-1F78-BFD1-F59D-C14FBFD9F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Recursive Solution</a:t>
            </a:r>
          </a:p>
        </p:txBody>
      </p:sp>
      <p:graphicFrame>
        <p:nvGraphicFramePr>
          <p:cNvPr id="106500" name="Object 4">
            <a:extLst>
              <a:ext uri="{FF2B5EF4-FFF2-40B4-BE49-F238E27FC236}">
                <a16:creationId xmlns:a16="http://schemas.microsoft.com/office/drawing/2014/main" id="{4FDA993F-31EB-B41B-D713-AA13687F4F15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869950"/>
          <a:ext cx="7848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080" imgH="711000" progId="Equation.3">
                  <p:embed/>
                </p:oleObj>
              </mc:Choice>
              <mc:Fallback>
                <p:oleObj name="Equation" r:id="rId2" imgW="4267080" imgH="711000" progId="Equation.3">
                  <p:embed/>
                  <p:pic>
                    <p:nvPicPr>
                      <p:cNvPr id="106500" name="Object 4">
                        <a:extLst>
                          <a:ext uri="{FF2B5EF4-FFF2-40B4-BE49-F238E27FC236}">
                            <a16:creationId xmlns:a16="http://schemas.microsoft.com/office/drawing/2014/main" id="{4FDA993F-31EB-B41B-D713-AA13687F4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69950"/>
                        <a:ext cx="7848600" cy="1308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Text Box 8">
            <a:extLst>
              <a:ext uri="{FF2B5EF4-FFF2-40B4-BE49-F238E27FC236}">
                <a16:creationId xmlns:a16="http://schemas.microsoft.com/office/drawing/2014/main" id="{1BEE1B6C-5E6A-93B4-6132-9192B5464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67000"/>
            <a:ext cx="8915400" cy="300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i="1" u="none"/>
              <a:t>c</a:t>
            </a:r>
            <a:r>
              <a:rPr lang="en-US" altLang="en-US" u="none"/>
              <a:t>[springtime, printing]</a:t>
            </a:r>
          </a:p>
          <a:p>
            <a:pPr algn="ctr">
              <a:spcBef>
                <a:spcPct val="50000"/>
              </a:spcBef>
            </a:pPr>
            <a:endParaRPr lang="en-US" altLang="en-US" sz="1600" u="none"/>
          </a:p>
          <a:p>
            <a:pPr algn="ctr">
              <a:spcBef>
                <a:spcPct val="50000"/>
              </a:spcBef>
            </a:pPr>
            <a:r>
              <a:rPr lang="en-US" altLang="en-US" i="1" u="none"/>
              <a:t>c</a:t>
            </a:r>
            <a:r>
              <a:rPr lang="en-US" altLang="en-US" u="none"/>
              <a:t>[springtim, printing]      </a:t>
            </a:r>
            <a:r>
              <a:rPr lang="en-US" altLang="en-US" i="1" u="none"/>
              <a:t>c</a:t>
            </a:r>
            <a:r>
              <a:rPr lang="en-US" altLang="en-US" u="none"/>
              <a:t>[springtime, printin]</a:t>
            </a:r>
          </a:p>
          <a:p>
            <a:pPr algn="ctr">
              <a:spcBef>
                <a:spcPct val="50000"/>
              </a:spcBef>
            </a:pPr>
            <a:endParaRPr lang="en-US" altLang="en-US" sz="1800" u="none"/>
          </a:p>
          <a:p>
            <a:pPr algn="ctr">
              <a:spcBef>
                <a:spcPct val="50000"/>
              </a:spcBef>
            </a:pPr>
            <a:r>
              <a:rPr lang="en-US" altLang="en-US" sz="2000" u="none"/>
              <a:t>[springti, printing] [springtim, printin]    [springtim, printin] [springtime, printi]</a:t>
            </a:r>
          </a:p>
          <a:p>
            <a:pPr algn="ctr">
              <a:spcBef>
                <a:spcPct val="50000"/>
              </a:spcBef>
            </a:pPr>
            <a:endParaRPr lang="en-US" altLang="en-US" sz="2000" u="none"/>
          </a:p>
          <a:p>
            <a:r>
              <a:rPr lang="en-US" altLang="en-US" sz="2000" u="none"/>
              <a:t>[springt, printing] [springti, printin] [springtim, printi] [springtime, print]</a:t>
            </a:r>
          </a:p>
        </p:txBody>
      </p:sp>
      <p:grpSp>
        <p:nvGrpSpPr>
          <p:cNvPr id="106522" name="Group 26">
            <a:extLst>
              <a:ext uri="{FF2B5EF4-FFF2-40B4-BE49-F238E27FC236}">
                <a16:creationId xmlns:a16="http://schemas.microsoft.com/office/drawing/2014/main" id="{80F192B0-54EF-7D4C-E1A1-84A66059C569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124200"/>
            <a:ext cx="2514600" cy="533400"/>
            <a:chOff x="1968" y="1968"/>
            <a:chExt cx="1584" cy="336"/>
          </a:xfrm>
        </p:grpSpPr>
        <p:sp>
          <p:nvSpPr>
            <p:cNvPr id="106505" name="Line 9">
              <a:extLst>
                <a:ext uri="{FF2B5EF4-FFF2-40B4-BE49-F238E27FC236}">
                  <a16:creationId xmlns:a16="http://schemas.microsoft.com/office/drawing/2014/main" id="{870BC4E1-3751-7111-0E5F-E12525C48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1968"/>
              <a:ext cx="576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6" name="Line 10">
              <a:extLst>
                <a:ext uri="{FF2B5EF4-FFF2-40B4-BE49-F238E27FC236}">
                  <a16:creationId xmlns:a16="http://schemas.microsoft.com/office/drawing/2014/main" id="{47383A12-58F5-841C-3B37-8769F2BC6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1968"/>
              <a:ext cx="57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6521" name="Group 25">
            <a:extLst>
              <a:ext uri="{FF2B5EF4-FFF2-40B4-BE49-F238E27FC236}">
                <a16:creationId xmlns:a16="http://schemas.microsoft.com/office/drawing/2014/main" id="{EE870973-AA11-5C27-2345-009EF6D96474}"/>
              </a:ext>
            </a:extLst>
          </p:cNvPr>
          <p:cNvGrpSpPr>
            <a:grpSpLocks/>
          </p:cNvGrpSpPr>
          <p:nvPr/>
        </p:nvGrpSpPr>
        <p:grpSpPr bwMode="auto">
          <a:xfrm>
            <a:off x="1500455" y="3919038"/>
            <a:ext cx="5410200" cy="457200"/>
            <a:chOff x="1104" y="2592"/>
            <a:chExt cx="3408" cy="288"/>
          </a:xfrm>
        </p:grpSpPr>
        <p:sp>
          <p:nvSpPr>
            <p:cNvPr id="106507" name="Line 11">
              <a:extLst>
                <a:ext uri="{FF2B5EF4-FFF2-40B4-BE49-F238E27FC236}">
                  <a16:creationId xmlns:a16="http://schemas.microsoft.com/office/drawing/2014/main" id="{19866E46-F97A-F819-D30E-AF51D32A1C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592"/>
              <a:ext cx="48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8" name="Line 12">
              <a:extLst>
                <a:ext uri="{FF2B5EF4-FFF2-40B4-BE49-F238E27FC236}">
                  <a16:creationId xmlns:a16="http://schemas.microsoft.com/office/drawing/2014/main" id="{31232C73-F65B-C303-DB45-1509AFAB75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92"/>
              <a:ext cx="288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09" name="Line 13">
              <a:extLst>
                <a:ext uri="{FF2B5EF4-FFF2-40B4-BE49-F238E27FC236}">
                  <a16:creationId xmlns:a16="http://schemas.microsoft.com/office/drawing/2014/main" id="{ED61877E-0A26-4050-0E66-C29E399D5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2592"/>
              <a:ext cx="28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0" name="Line 14">
              <a:extLst>
                <a:ext uri="{FF2B5EF4-FFF2-40B4-BE49-F238E27FC236}">
                  <a16:creationId xmlns:a16="http://schemas.microsoft.com/office/drawing/2014/main" id="{04315B0D-CFB1-850F-B9B8-FDE16BE639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592"/>
              <a:ext cx="528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6523" name="Group 27">
            <a:extLst>
              <a:ext uri="{FF2B5EF4-FFF2-40B4-BE49-F238E27FC236}">
                <a16:creationId xmlns:a16="http://schemas.microsoft.com/office/drawing/2014/main" id="{C5EBF08B-E9C1-B5A2-9758-BDD922A73B14}"/>
              </a:ext>
            </a:extLst>
          </p:cNvPr>
          <p:cNvGrpSpPr>
            <a:grpSpLocks/>
          </p:cNvGrpSpPr>
          <p:nvPr/>
        </p:nvGrpSpPr>
        <p:grpSpPr bwMode="auto">
          <a:xfrm>
            <a:off x="1118171" y="4689475"/>
            <a:ext cx="6019800" cy="457200"/>
            <a:chOff x="672" y="3120"/>
            <a:chExt cx="3792" cy="288"/>
          </a:xfrm>
        </p:grpSpPr>
        <p:sp>
          <p:nvSpPr>
            <p:cNvPr id="106511" name="Line 15">
              <a:extLst>
                <a:ext uri="{FF2B5EF4-FFF2-40B4-BE49-F238E27FC236}">
                  <a16:creationId xmlns:a16="http://schemas.microsoft.com/office/drawing/2014/main" id="{64962768-7BD5-0EE7-BA7A-D2A2DACB4D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" y="3120"/>
              <a:ext cx="192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2" name="Line 16">
              <a:extLst>
                <a:ext uri="{FF2B5EF4-FFF2-40B4-BE49-F238E27FC236}">
                  <a16:creationId xmlns:a16="http://schemas.microsoft.com/office/drawing/2014/main" id="{F8FDFDF8-ADC0-94A6-6A34-639BFF5C5C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120"/>
              <a:ext cx="432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3" name="Line 17">
              <a:extLst>
                <a:ext uri="{FF2B5EF4-FFF2-40B4-BE49-F238E27FC236}">
                  <a16:creationId xmlns:a16="http://schemas.microsoft.com/office/drawing/2014/main" id="{A4433B3D-DD6E-B09C-427D-8867B83EFA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80" y="3120"/>
              <a:ext cx="24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4" name="Line 18">
              <a:extLst>
                <a:ext uri="{FF2B5EF4-FFF2-40B4-BE49-F238E27FC236}">
                  <a16:creationId xmlns:a16="http://schemas.microsoft.com/office/drawing/2014/main" id="{9E0B2834-7D29-2087-803F-2191529F4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3120"/>
              <a:ext cx="624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5" name="Line 19">
              <a:extLst>
                <a:ext uri="{FF2B5EF4-FFF2-40B4-BE49-F238E27FC236}">
                  <a16:creationId xmlns:a16="http://schemas.microsoft.com/office/drawing/2014/main" id="{2DA5C74A-1D14-1F9F-4858-47BA980D7F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0" y="3120"/>
              <a:ext cx="96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6" name="Line 20">
              <a:extLst>
                <a:ext uri="{FF2B5EF4-FFF2-40B4-BE49-F238E27FC236}">
                  <a16:creationId xmlns:a16="http://schemas.microsoft.com/office/drawing/2014/main" id="{2F2AA9A1-3561-2CE6-5840-F9F5A7EFCB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31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106519" name="Group 23">
            <a:extLst>
              <a:ext uri="{FF2B5EF4-FFF2-40B4-BE49-F238E27FC236}">
                <a16:creationId xmlns:a16="http://schemas.microsoft.com/office/drawing/2014/main" id="{C75BA00B-91B0-28C2-1564-D9A47041AE50}"/>
              </a:ext>
            </a:extLst>
          </p:cNvPr>
          <p:cNvGrpSpPr>
            <a:grpSpLocks/>
          </p:cNvGrpSpPr>
          <p:nvPr/>
        </p:nvGrpSpPr>
        <p:grpSpPr bwMode="auto">
          <a:xfrm>
            <a:off x="5094288" y="4383088"/>
            <a:ext cx="715962" cy="612775"/>
            <a:chOff x="3209" y="2761"/>
            <a:chExt cx="451" cy="386"/>
          </a:xfrm>
        </p:grpSpPr>
        <p:sp>
          <p:nvSpPr>
            <p:cNvPr id="106517" name="Freeform 21">
              <a:extLst>
                <a:ext uri="{FF2B5EF4-FFF2-40B4-BE49-F238E27FC236}">
                  <a16:creationId xmlns:a16="http://schemas.microsoft.com/office/drawing/2014/main" id="{D3E75C6D-59A3-9F59-DD77-805505E39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8" y="2761"/>
              <a:ext cx="442" cy="386"/>
            </a:xfrm>
            <a:custGeom>
              <a:avLst/>
              <a:gdLst>
                <a:gd name="T0" fmla="*/ 0 w 442"/>
                <a:gd name="T1" fmla="*/ 0 h 386"/>
                <a:gd name="T2" fmla="*/ 92 w 442"/>
                <a:gd name="T3" fmla="*/ 110 h 386"/>
                <a:gd name="T4" fmla="*/ 156 w 442"/>
                <a:gd name="T5" fmla="*/ 156 h 386"/>
                <a:gd name="T6" fmla="*/ 311 w 442"/>
                <a:gd name="T7" fmla="*/ 329 h 386"/>
                <a:gd name="T8" fmla="*/ 375 w 442"/>
                <a:gd name="T9" fmla="*/ 366 h 386"/>
                <a:gd name="T10" fmla="*/ 439 w 442"/>
                <a:gd name="T11" fmla="*/ 384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2" h="386">
                  <a:moveTo>
                    <a:pt x="0" y="0"/>
                  </a:moveTo>
                  <a:cubicBezTo>
                    <a:pt x="22" y="43"/>
                    <a:pt x="51" y="83"/>
                    <a:pt x="92" y="110"/>
                  </a:cubicBezTo>
                  <a:cubicBezTo>
                    <a:pt x="138" y="140"/>
                    <a:pt x="120" y="112"/>
                    <a:pt x="156" y="156"/>
                  </a:cubicBezTo>
                  <a:cubicBezTo>
                    <a:pt x="190" y="198"/>
                    <a:pt x="262" y="304"/>
                    <a:pt x="311" y="329"/>
                  </a:cubicBezTo>
                  <a:cubicBezTo>
                    <a:pt x="333" y="340"/>
                    <a:pt x="351" y="359"/>
                    <a:pt x="375" y="366"/>
                  </a:cubicBezTo>
                  <a:cubicBezTo>
                    <a:pt x="442" y="386"/>
                    <a:pt x="439" y="352"/>
                    <a:pt x="439" y="384"/>
                  </a:cubicBezTo>
                </a:path>
              </a:pathLst>
            </a:custGeom>
            <a:noFill/>
            <a:ln w="76200" cap="flat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6518" name="Freeform 22">
              <a:extLst>
                <a:ext uri="{FF2B5EF4-FFF2-40B4-BE49-F238E27FC236}">
                  <a16:creationId xmlns:a16="http://schemas.microsoft.com/office/drawing/2014/main" id="{413AF12B-704C-FC97-876A-5F7D14413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2853"/>
              <a:ext cx="421" cy="292"/>
            </a:xfrm>
            <a:custGeom>
              <a:avLst/>
              <a:gdLst>
                <a:gd name="T0" fmla="*/ 0 w 421"/>
                <a:gd name="T1" fmla="*/ 292 h 292"/>
                <a:gd name="T2" fmla="*/ 64 w 421"/>
                <a:gd name="T3" fmla="*/ 237 h 292"/>
                <a:gd name="T4" fmla="*/ 128 w 421"/>
                <a:gd name="T5" fmla="*/ 210 h 292"/>
                <a:gd name="T6" fmla="*/ 220 w 421"/>
                <a:gd name="T7" fmla="*/ 155 h 292"/>
                <a:gd name="T8" fmla="*/ 247 w 421"/>
                <a:gd name="T9" fmla="*/ 118 h 292"/>
                <a:gd name="T10" fmla="*/ 302 w 421"/>
                <a:gd name="T11" fmla="*/ 82 h 292"/>
                <a:gd name="T12" fmla="*/ 357 w 421"/>
                <a:gd name="T13" fmla="*/ 36 h 292"/>
                <a:gd name="T14" fmla="*/ 421 w 421"/>
                <a:gd name="T15" fmla="*/ 0 h 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1" h="292">
                  <a:moveTo>
                    <a:pt x="0" y="292"/>
                  </a:moveTo>
                  <a:cubicBezTo>
                    <a:pt x="21" y="274"/>
                    <a:pt x="41" y="253"/>
                    <a:pt x="64" y="237"/>
                  </a:cubicBezTo>
                  <a:cubicBezTo>
                    <a:pt x="83" y="224"/>
                    <a:pt x="108" y="221"/>
                    <a:pt x="128" y="210"/>
                  </a:cubicBezTo>
                  <a:cubicBezTo>
                    <a:pt x="159" y="193"/>
                    <a:pt x="190" y="174"/>
                    <a:pt x="220" y="155"/>
                  </a:cubicBezTo>
                  <a:cubicBezTo>
                    <a:pt x="229" y="143"/>
                    <a:pt x="236" y="128"/>
                    <a:pt x="247" y="118"/>
                  </a:cubicBezTo>
                  <a:cubicBezTo>
                    <a:pt x="263" y="103"/>
                    <a:pt x="287" y="98"/>
                    <a:pt x="302" y="82"/>
                  </a:cubicBezTo>
                  <a:cubicBezTo>
                    <a:pt x="324" y="59"/>
                    <a:pt x="329" y="50"/>
                    <a:pt x="357" y="36"/>
                  </a:cubicBezTo>
                  <a:cubicBezTo>
                    <a:pt x="376" y="27"/>
                    <a:pt x="421" y="27"/>
                    <a:pt x="421" y="0"/>
                  </a:cubicBezTo>
                </a:path>
              </a:pathLst>
            </a:custGeom>
            <a:noFill/>
            <a:ln w="76200" cap="flat" cmpd="sng">
              <a:solidFill>
                <a:srgbClr val="CC33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35B1B8D-C3E4-BADF-1C31-B1AD376AB8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Recursive Solution</a:t>
            </a:r>
          </a:p>
        </p:txBody>
      </p:sp>
      <p:graphicFrame>
        <p:nvGraphicFramePr>
          <p:cNvPr id="107523" name="Object 3">
            <a:extLst>
              <a:ext uri="{FF2B5EF4-FFF2-40B4-BE49-F238E27FC236}">
                <a16:creationId xmlns:a16="http://schemas.microsoft.com/office/drawing/2014/main" id="{EF1292DE-2110-68AC-F20F-7BAAA3A667A2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85800" y="869950"/>
          <a:ext cx="78486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080" imgH="711000" progId="Equation.3">
                  <p:embed/>
                </p:oleObj>
              </mc:Choice>
              <mc:Fallback>
                <p:oleObj name="Equation" r:id="rId2" imgW="4267080" imgH="711000" progId="Equation.3">
                  <p:embed/>
                  <p:pic>
                    <p:nvPicPr>
                      <p:cNvPr id="107523" name="Object 3">
                        <a:extLst>
                          <a:ext uri="{FF2B5EF4-FFF2-40B4-BE49-F238E27FC236}">
                            <a16:creationId xmlns:a16="http://schemas.microsoft.com/office/drawing/2014/main" id="{EF1292DE-2110-68AC-F20F-7BAAA3A667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869950"/>
                        <a:ext cx="7848600" cy="1308100"/>
                      </a:xfrm>
                      <a:prstGeom prst="rect">
                        <a:avLst/>
                      </a:prstGeom>
                      <a:solidFill>
                        <a:srgbClr val="CCECFF"/>
                      </a:solidFill>
                      <a:ln w="12700" cap="flat" cmpd="sng">
                        <a:solidFill>
                          <a:schemeClr val="tx1"/>
                        </a:solidFill>
                        <a:prstDash val="solid"/>
                        <a:miter lim="800000"/>
                        <a:headEnd type="none" w="sm" len="sm"/>
                        <a:tailEnd type="none" w="sm" len="sm"/>
                      </a:ln>
                      <a:effectLst>
                        <a:outerShdw dist="107763" dir="2700000" algn="ctr" rotWithShape="0">
                          <a:schemeClr val="bg2">
                            <a:alpha val="50000"/>
                          </a:schemeClr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729" name="Text Box 209">
            <a:extLst>
              <a:ext uri="{FF2B5EF4-FFF2-40B4-BE49-F238E27FC236}">
                <a16:creationId xmlns:a16="http://schemas.microsoft.com/office/drawing/2014/main" id="{3D5CA574-630F-8E34-44A5-FEBD48412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590800"/>
            <a:ext cx="34290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u="none" dirty="0"/>
              <a:t>Keep track of </a:t>
            </a:r>
            <a:r>
              <a:rPr lang="en-US" altLang="en-US" i="1" u="none" dirty="0"/>
              <a:t>c</a:t>
            </a:r>
            <a:r>
              <a:rPr lang="en-US" altLang="en-US" u="none" dirty="0"/>
              <a:t>[</a:t>
            </a:r>
            <a:r>
              <a:rPr lang="en-US" altLang="en-US" i="1" u="none" dirty="0" err="1">
                <a:latin typeface="Symbol" panose="05050102010706020507" pitchFamily="18" charset="2"/>
              </a:rPr>
              <a:t>a,b</a:t>
            </a:r>
            <a:r>
              <a:rPr lang="en-US" altLang="en-US" u="none" dirty="0"/>
              <a:t>] in a table of </a:t>
            </a:r>
            <a:r>
              <a:rPr lang="en-US" altLang="en-US" i="1" u="none" dirty="0"/>
              <a:t>nm </a:t>
            </a:r>
            <a:r>
              <a:rPr lang="en-US" altLang="en-US" u="none" dirty="0"/>
              <a:t>entries: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u="none" dirty="0"/>
              <a:t>top/down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lang="en-US" altLang="en-US" u="none" dirty="0"/>
              <a:t>bottom/up</a:t>
            </a:r>
            <a:endParaRPr lang="en-US" altLang="en-US" i="1" u="none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8AA75E1-F098-D340-DFC4-5D5D62869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228600"/>
            <a:ext cx="9555163" cy="927100"/>
          </a:xfrm>
        </p:spPr>
        <p:txBody>
          <a:bodyPr/>
          <a:lstStyle/>
          <a:p>
            <a:r>
              <a:rPr lang="en-US" altLang="en-US"/>
              <a:t>Computing the length of an LCS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488ACB57-4B1D-E3AC-DB11-C38363210E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98500"/>
            <a:ext cx="4625083" cy="57912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000" b="1" u="sng" dirty="0"/>
              <a:t>LCS-LENGTH (</a:t>
            </a:r>
            <a:r>
              <a:rPr lang="en-US" altLang="en-US" sz="2000" b="1" i="1" u="sng" dirty="0"/>
              <a:t>X, Y</a:t>
            </a:r>
            <a:r>
              <a:rPr lang="en-US" altLang="en-US" sz="2000" b="1" u="sng" dirty="0"/>
              <a:t>)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i="1" dirty="0"/>
              <a:t>m</a:t>
            </a:r>
            <a:r>
              <a:rPr lang="en-US" altLang="en-US" sz="2000" b="1" dirty="0"/>
              <a:t> </a:t>
            </a:r>
            <a:r>
              <a:rPr lang="en-US" altLang="en-US" sz="2000" dirty="0"/>
              <a:t>← </a:t>
            </a:r>
            <a:r>
              <a:rPr lang="en-US" altLang="en-US" sz="2000" i="1" dirty="0"/>
              <a:t>length</a:t>
            </a:r>
            <a:r>
              <a:rPr lang="en-US" altLang="en-US" sz="2000" dirty="0"/>
              <a:t>[</a:t>
            </a:r>
            <a:r>
              <a:rPr lang="en-US" altLang="en-US" sz="2000" i="1" dirty="0"/>
              <a:t>X</a:t>
            </a:r>
            <a:r>
              <a:rPr lang="en-US" altLang="en-US" sz="2000" dirty="0"/>
              <a:t>]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i="1" dirty="0"/>
              <a:t>n</a:t>
            </a:r>
            <a:r>
              <a:rPr lang="en-US" altLang="en-US" sz="2000" b="1" dirty="0"/>
              <a:t> </a:t>
            </a:r>
            <a:r>
              <a:rPr lang="en-US" altLang="en-US" sz="2000" dirty="0"/>
              <a:t>← </a:t>
            </a:r>
            <a:r>
              <a:rPr lang="en-US" altLang="en-US" sz="2000" i="1" dirty="0"/>
              <a:t>length</a:t>
            </a:r>
            <a:r>
              <a:rPr lang="en-US" altLang="en-US" sz="2000" dirty="0"/>
              <a:t>[</a:t>
            </a:r>
            <a:r>
              <a:rPr lang="en-US" altLang="en-US" sz="2000" i="1" dirty="0"/>
              <a:t>Y</a:t>
            </a:r>
            <a:r>
              <a:rPr lang="en-US" altLang="en-US" sz="2000" dirty="0"/>
              <a:t>]</a:t>
            </a:r>
            <a:endParaRPr lang="en-US" altLang="en-US" sz="2000" b="1" i="1" dirty="0"/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for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← 1 </a:t>
            </a:r>
            <a:r>
              <a:rPr lang="en-US" altLang="en-US" sz="2000" b="1" dirty="0"/>
              <a:t>to </a:t>
            </a:r>
            <a:r>
              <a:rPr lang="en-US" altLang="en-US" sz="2000" i="1" dirty="0"/>
              <a:t>m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     do </a:t>
            </a:r>
            <a:r>
              <a:rPr lang="en-US" altLang="en-US" sz="2000" i="1" dirty="0"/>
              <a:t>c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, </a:t>
            </a:r>
            <a:r>
              <a:rPr lang="en-US" altLang="en-US" sz="2000" dirty="0"/>
              <a:t>0] ← 0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for </a:t>
            </a:r>
            <a:r>
              <a:rPr lang="en-US" altLang="en-US" sz="2000" i="1" dirty="0"/>
              <a:t>j </a:t>
            </a:r>
            <a:r>
              <a:rPr lang="en-US" altLang="en-US" sz="2000" dirty="0"/>
              <a:t>← 0 </a:t>
            </a:r>
            <a:r>
              <a:rPr lang="en-US" altLang="en-US" sz="2000" b="1" dirty="0"/>
              <a:t>to </a:t>
            </a:r>
            <a:r>
              <a:rPr lang="en-US" altLang="en-US" sz="2000" i="1" dirty="0"/>
              <a:t>n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     do </a:t>
            </a:r>
            <a:r>
              <a:rPr lang="en-US" altLang="en-US" sz="2000" i="1" dirty="0"/>
              <a:t>c</a:t>
            </a:r>
            <a:r>
              <a:rPr lang="en-US" altLang="en-US" sz="2000" dirty="0"/>
              <a:t>[0</a:t>
            </a:r>
            <a:r>
              <a:rPr lang="en-US" altLang="en-US" sz="2000" i="1" dirty="0"/>
              <a:t>, j </a:t>
            </a:r>
            <a:r>
              <a:rPr lang="en-US" altLang="en-US" sz="2000" dirty="0"/>
              <a:t>] ← 0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for 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← 1 </a:t>
            </a:r>
            <a:r>
              <a:rPr lang="en-US" altLang="en-US" sz="2000" b="1" dirty="0"/>
              <a:t>to </a:t>
            </a:r>
            <a:r>
              <a:rPr lang="en-US" altLang="en-US" sz="2000" i="1" dirty="0"/>
              <a:t>m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      do for </a:t>
            </a:r>
            <a:r>
              <a:rPr lang="en-US" altLang="en-US" sz="2000" i="1" dirty="0"/>
              <a:t>j </a:t>
            </a:r>
            <a:r>
              <a:rPr lang="en-US" altLang="en-US" sz="2000" dirty="0"/>
              <a:t>← 1 </a:t>
            </a:r>
            <a:r>
              <a:rPr lang="en-US" altLang="en-US" sz="2000" b="1" dirty="0"/>
              <a:t>to </a:t>
            </a:r>
            <a:r>
              <a:rPr lang="en-US" altLang="en-US" sz="2000" i="1" dirty="0"/>
              <a:t>n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           do if </a:t>
            </a:r>
            <a:r>
              <a:rPr lang="en-US" altLang="en-US" sz="2000" i="1" dirty="0"/>
              <a:t>x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= </a:t>
            </a:r>
            <a:r>
              <a:rPr lang="en-US" altLang="en-US" sz="2000" i="1" dirty="0" err="1"/>
              <a:t>y</a:t>
            </a:r>
            <a:r>
              <a:rPr lang="en-US" altLang="en-US" sz="2000" i="1" baseline="-25000" dirty="0" err="1"/>
              <a:t>j</a:t>
            </a:r>
            <a:endParaRPr lang="en-US" altLang="en-US" sz="2000" i="1" baseline="-25000" dirty="0"/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                    then </a:t>
            </a:r>
            <a:r>
              <a:rPr lang="en-US" altLang="en-US" sz="2000" i="1" dirty="0"/>
              <a:t>c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, j </a:t>
            </a:r>
            <a:r>
              <a:rPr lang="en-US" altLang="en-US" sz="2000" dirty="0"/>
              <a:t>] ← </a:t>
            </a:r>
            <a:r>
              <a:rPr lang="en-US" altLang="en-US" sz="2000" i="1" dirty="0"/>
              <a:t>c</a:t>
            </a:r>
            <a:r>
              <a:rPr lang="en-US" altLang="en-US" sz="2000" dirty="0"/>
              <a:t>[</a:t>
            </a:r>
            <a:r>
              <a:rPr lang="en-US" altLang="en-US" sz="2000" i="1" dirty="0"/>
              <a:t>i</a:t>
            </a:r>
            <a:r>
              <a:rPr lang="en-US" altLang="en-US" sz="2000" i="1" dirty="0">
                <a:sym typeface="Symbol" panose="05050102010706020507" pitchFamily="18" charset="2"/>
              </a:rPr>
              <a:t></a:t>
            </a:r>
            <a:r>
              <a:rPr lang="en-US" altLang="en-US" sz="2000" dirty="0"/>
              <a:t>1,</a:t>
            </a:r>
            <a:r>
              <a:rPr lang="en-US" altLang="en-US" sz="2000" i="1" dirty="0"/>
              <a:t> j</a:t>
            </a:r>
            <a:r>
              <a:rPr lang="en-US" altLang="en-US" sz="2000" i="1" dirty="0">
                <a:sym typeface="Symbol" panose="05050102010706020507" pitchFamily="18" charset="2"/>
              </a:rPr>
              <a:t></a:t>
            </a:r>
            <a:r>
              <a:rPr lang="en-US" altLang="en-US" sz="2000" dirty="0"/>
              <a:t>1] + 1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i="1" dirty="0"/>
              <a:t>                             b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, j </a:t>
            </a:r>
            <a:r>
              <a:rPr lang="en-US" altLang="en-US" sz="2000" dirty="0"/>
              <a:t>] ← “   ”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                    else if </a:t>
            </a:r>
            <a:r>
              <a:rPr lang="en-US" altLang="en-US" sz="2000" i="1" dirty="0"/>
              <a:t>c</a:t>
            </a:r>
            <a:r>
              <a:rPr lang="en-US" altLang="en-US" sz="2000" dirty="0"/>
              <a:t>[</a:t>
            </a:r>
            <a:r>
              <a:rPr lang="en-US" altLang="en-US" sz="2000" i="1" dirty="0"/>
              <a:t>i</a:t>
            </a:r>
            <a:r>
              <a:rPr lang="en-US" altLang="en-US" sz="2000" i="1" dirty="0">
                <a:sym typeface="Symbol" panose="05050102010706020507" pitchFamily="18" charset="2"/>
              </a:rPr>
              <a:t></a:t>
            </a:r>
            <a:r>
              <a:rPr lang="en-US" altLang="en-US" sz="2000" dirty="0"/>
              <a:t>1</a:t>
            </a:r>
            <a:r>
              <a:rPr lang="en-US" altLang="en-US" sz="2000" i="1" dirty="0"/>
              <a:t>, j </a:t>
            </a:r>
            <a:r>
              <a:rPr lang="en-US" altLang="en-US" sz="2000" dirty="0"/>
              <a:t>] ≥ </a:t>
            </a:r>
            <a:r>
              <a:rPr lang="en-US" altLang="en-US" sz="2000" i="1" dirty="0"/>
              <a:t>c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,</a:t>
            </a:r>
            <a:r>
              <a:rPr lang="en-US" altLang="en-US" sz="2000" i="1" dirty="0"/>
              <a:t> j</a:t>
            </a:r>
            <a:r>
              <a:rPr lang="en-US" altLang="en-US" sz="2000" i="1" dirty="0">
                <a:sym typeface="Symbol" panose="05050102010706020507" pitchFamily="18" charset="2"/>
              </a:rPr>
              <a:t></a:t>
            </a:r>
            <a:r>
              <a:rPr lang="en-US" altLang="en-US" sz="2000" dirty="0"/>
              <a:t>1]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                           then </a:t>
            </a:r>
            <a:r>
              <a:rPr lang="en-US" altLang="en-US" sz="2000" i="1" dirty="0"/>
              <a:t>c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, j </a:t>
            </a:r>
            <a:r>
              <a:rPr lang="en-US" altLang="en-US" sz="2000" dirty="0"/>
              <a:t>] ← </a:t>
            </a:r>
            <a:r>
              <a:rPr lang="en-US" altLang="en-US" sz="2000" i="1" dirty="0"/>
              <a:t>c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</a:t>
            </a:r>
            <a:r>
              <a:rPr lang="en-US" altLang="en-US" sz="2000" i="1" dirty="0">
                <a:sym typeface="Symbol" panose="05050102010706020507" pitchFamily="18" charset="2"/>
              </a:rPr>
              <a:t></a:t>
            </a:r>
            <a:r>
              <a:rPr lang="en-US" altLang="en-US" sz="2000" dirty="0"/>
              <a:t> 1,</a:t>
            </a:r>
            <a:r>
              <a:rPr lang="en-US" altLang="en-US" sz="2000" i="1" dirty="0"/>
              <a:t> j </a:t>
            </a:r>
            <a:r>
              <a:rPr lang="en-US" altLang="en-US" sz="2000" dirty="0"/>
              <a:t>]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i="1" dirty="0"/>
              <a:t>                                    b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, j </a:t>
            </a:r>
            <a:r>
              <a:rPr lang="en-US" altLang="en-US" sz="2000" dirty="0"/>
              <a:t>] ← “↑”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                            else </a:t>
            </a:r>
            <a:r>
              <a:rPr lang="en-US" altLang="en-US" sz="2000" i="1" dirty="0"/>
              <a:t>c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, j </a:t>
            </a:r>
            <a:r>
              <a:rPr lang="en-US" altLang="en-US" sz="2000" dirty="0"/>
              <a:t>] ← </a:t>
            </a:r>
            <a:r>
              <a:rPr lang="en-US" altLang="en-US" sz="2000" i="1" dirty="0"/>
              <a:t>c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</a:t>
            </a:r>
            <a:r>
              <a:rPr lang="en-US" altLang="en-US" sz="2000" dirty="0"/>
              <a:t>,</a:t>
            </a:r>
            <a:r>
              <a:rPr lang="en-US" altLang="en-US" sz="2000" i="1" dirty="0"/>
              <a:t> j</a:t>
            </a:r>
            <a:r>
              <a:rPr lang="en-US" altLang="en-US" sz="2000" i="1" dirty="0">
                <a:sym typeface="Symbol" panose="05050102010706020507" pitchFamily="18" charset="2"/>
              </a:rPr>
              <a:t></a:t>
            </a:r>
            <a:r>
              <a:rPr lang="en-US" altLang="en-US" sz="2000" dirty="0"/>
              <a:t>1]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i="1" dirty="0"/>
              <a:t>                                   b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</a:t>
            </a:r>
            <a:r>
              <a:rPr lang="en-US" altLang="en-US" sz="2000" i="1" dirty="0"/>
              <a:t>, j </a:t>
            </a:r>
            <a:r>
              <a:rPr lang="en-US" altLang="en-US" sz="2000" dirty="0"/>
              <a:t>] ← “←”</a:t>
            </a:r>
          </a:p>
          <a:p>
            <a:pPr marL="381000" indent="-3810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000" b="1" dirty="0"/>
              <a:t>return </a:t>
            </a:r>
            <a:r>
              <a:rPr lang="en-US" altLang="en-US" sz="2000" i="1" dirty="0"/>
              <a:t>c </a:t>
            </a:r>
            <a:r>
              <a:rPr lang="en-US" altLang="en-US" sz="2000" dirty="0"/>
              <a:t>and </a:t>
            </a:r>
            <a:r>
              <a:rPr lang="en-US" altLang="en-US" sz="2000" i="1" dirty="0"/>
              <a:t>b</a:t>
            </a:r>
            <a:endParaRPr lang="en-US" altLang="en-US" sz="2000" dirty="0"/>
          </a:p>
          <a:p>
            <a:pPr marL="381000" indent="-381000">
              <a:lnSpc>
                <a:spcPct val="80000"/>
              </a:lnSpc>
            </a:pPr>
            <a:endParaRPr lang="en-US" altLang="en-US" sz="2000" dirty="0"/>
          </a:p>
        </p:txBody>
      </p:sp>
      <p:sp>
        <p:nvSpPr>
          <p:cNvPr id="70660" name="Line 4">
            <a:extLst>
              <a:ext uri="{FF2B5EF4-FFF2-40B4-BE49-F238E27FC236}">
                <a16:creationId xmlns:a16="http://schemas.microsoft.com/office/drawing/2014/main" id="{B7AA5920-8F89-ED9E-05A0-2D4B42F95C0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3089" y="41148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CE74C1E3-9BFA-0BDF-DA65-0638281BB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63732"/>
            <a:ext cx="453090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u="none" dirty="0"/>
              <a:t>b</a:t>
            </a:r>
            <a:r>
              <a:rPr lang="en-US" altLang="en-US" u="none" dirty="0"/>
              <a:t>[</a:t>
            </a:r>
            <a:r>
              <a:rPr lang="en-US" altLang="en-US" i="1" u="none" dirty="0" err="1"/>
              <a:t>i</a:t>
            </a:r>
            <a:r>
              <a:rPr lang="en-US" altLang="en-US" i="1" u="none" dirty="0"/>
              <a:t>, j </a:t>
            </a:r>
            <a:r>
              <a:rPr lang="en-US" altLang="en-US" u="none" dirty="0"/>
              <a:t>] points to table entry whose subproblem we used in solving LCS of </a:t>
            </a:r>
            <a:r>
              <a:rPr lang="en-US" altLang="en-US" i="1" u="none" dirty="0"/>
              <a:t>X</a:t>
            </a:r>
            <a:r>
              <a:rPr lang="en-US" altLang="en-US" i="1" u="none" baseline="-25000" dirty="0"/>
              <a:t>i </a:t>
            </a:r>
            <a:r>
              <a:rPr lang="en-US" altLang="en-US" u="none" dirty="0"/>
              <a:t>and </a:t>
            </a:r>
            <a:r>
              <a:rPr lang="en-US" altLang="en-US" i="1" u="none" dirty="0" err="1"/>
              <a:t>Y</a:t>
            </a:r>
            <a:r>
              <a:rPr lang="en-US" altLang="en-US" i="1" u="none" baseline="-25000" dirty="0" err="1"/>
              <a:t>j</a:t>
            </a:r>
            <a:r>
              <a:rPr lang="en-US" altLang="en-US" u="none" dirty="0"/>
              <a:t>.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FB5B7D9C-3F7F-D825-B7EA-8337E616F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1999" y="1226811"/>
            <a:ext cx="46250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i="1" u="none" dirty="0"/>
              <a:t>c</a:t>
            </a:r>
            <a:r>
              <a:rPr lang="en-US" altLang="en-US" u="none" dirty="0"/>
              <a:t>[</a:t>
            </a:r>
            <a:r>
              <a:rPr lang="en-US" altLang="en-US" i="1" u="none" dirty="0" err="1"/>
              <a:t>m</a:t>
            </a:r>
            <a:r>
              <a:rPr lang="en-US" altLang="en-US" u="none" dirty="0" err="1"/>
              <a:t>,</a:t>
            </a:r>
            <a:r>
              <a:rPr lang="en-US" altLang="en-US" i="1" u="none" dirty="0" err="1"/>
              <a:t>n</a:t>
            </a:r>
            <a:r>
              <a:rPr lang="en-US" altLang="en-US" u="none" dirty="0"/>
              <a:t>] contains the length of an LCS of </a:t>
            </a:r>
            <a:r>
              <a:rPr lang="en-US" altLang="en-US" i="1" u="none" dirty="0"/>
              <a:t>X</a:t>
            </a:r>
            <a:r>
              <a:rPr lang="en-US" altLang="en-US" u="none" dirty="0"/>
              <a:t> and </a:t>
            </a:r>
            <a:r>
              <a:rPr lang="en-US" altLang="en-US" i="1" u="none" dirty="0"/>
              <a:t>Y</a:t>
            </a:r>
            <a:r>
              <a:rPr lang="en-US" altLang="en-US" u="none" dirty="0"/>
              <a:t>.</a:t>
            </a:r>
          </a:p>
        </p:txBody>
      </p:sp>
      <p:sp>
        <p:nvSpPr>
          <p:cNvPr id="70663" name="Text Box 7">
            <a:extLst>
              <a:ext uri="{FF2B5EF4-FFF2-40B4-BE49-F238E27FC236}">
                <a16:creationId xmlns:a16="http://schemas.microsoft.com/office/drawing/2014/main" id="{3DE0FEB3-F4CD-A132-EE7F-0DD55B631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01" y="6489700"/>
            <a:ext cx="1782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u="none">
                <a:solidFill>
                  <a:srgbClr val="CC3300"/>
                </a:solidFill>
              </a:rPr>
              <a:t>Time:</a:t>
            </a:r>
            <a:r>
              <a:rPr lang="en-US" altLang="en-US" u="none"/>
              <a:t> </a:t>
            </a:r>
            <a:r>
              <a:rPr lang="en-US" altLang="en-US" i="1" u="none"/>
              <a:t>O</a:t>
            </a:r>
            <a:r>
              <a:rPr lang="en-US" altLang="en-US" u="none"/>
              <a:t>(</a:t>
            </a:r>
            <a:r>
              <a:rPr lang="en-US" altLang="en-US" i="1" u="none"/>
              <a:t>mn</a:t>
            </a:r>
            <a:r>
              <a:rPr lang="en-US" altLang="en-US" u="none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Group 208">
                <a:extLst>
                  <a:ext uri="{FF2B5EF4-FFF2-40B4-BE49-F238E27FC236}">
                    <a16:creationId xmlns:a16="http://schemas.microsoft.com/office/drawing/2014/main" id="{1E905217-71A3-744D-E6B4-01D0E90C9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4521820"/>
                  </p:ext>
                </p:extLst>
              </p:nvPr>
            </p:nvGraphicFramePr>
            <p:xfrm>
              <a:off x="4908050" y="1738374"/>
              <a:ext cx="3571872" cy="3657600"/>
            </p:xfrm>
            <a:graphic>
              <a:graphicData uri="http://schemas.openxmlformats.org/drawingml/2006/table">
                <a:tbl>
                  <a:tblPr/>
                  <a:tblGrid>
                    <a:gridCol w="287560">
                      <a:extLst>
                        <a:ext uri="{9D8B030D-6E8A-4147-A177-3AD203B41FA5}">
                          <a16:colId xmlns:a16="http://schemas.microsoft.com/office/drawing/2014/main" val="3719233951"/>
                        </a:ext>
                      </a:extLst>
                    </a:gridCol>
                    <a:gridCol w="287560">
                      <a:extLst>
                        <a:ext uri="{9D8B030D-6E8A-4147-A177-3AD203B41FA5}">
                          <a16:colId xmlns:a16="http://schemas.microsoft.com/office/drawing/2014/main" val="2723265234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2827256741"/>
                        </a:ext>
                      </a:extLst>
                    </a:gridCol>
                    <a:gridCol w="429150">
                      <a:extLst>
                        <a:ext uri="{9D8B030D-6E8A-4147-A177-3AD203B41FA5}">
                          <a16:colId xmlns:a16="http://schemas.microsoft.com/office/drawing/2014/main" val="3124263739"/>
                        </a:ext>
                      </a:extLst>
                    </a:gridCol>
                    <a:gridCol w="427691">
                      <a:extLst>
                        <a:ext uri="{9D8B030D-6E8A-4147-A177-3AD203B41FA5}">
                          <a16:colId xmlns:a16="http://schemas.microsoft.com/office/drawing/2014/main" val="1753073673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3825161695"/>
                        </a:ext>
                      </a:extLst>
                    </a:gridCol>
                    <a:gridCol w="429150">
                      <a:extLst>
                        <a:ext uri="{9D8B030D-6E8A-4147-A177-3AD203B41FA5}">
                          <a16:colId xmlns:a16="http://schemas.microsoft.com/office/drawing/2014/main" val="293300474"/>
                        </a:ext>
                      </a:extLst>
                    </a:gridCol>
                    <a:gridCol w="427691">
                      <a:extLst>
                        <a:ext uri="{9D8B030D-6E8A-4147-A177-3AD203B41FA5}">
                          <a16:colId xmlns:a16="http://schemas.microsoft.com/office/drawing/2014/main" val="175850403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2761872184"/>
                        </a:ext>
                      </a:extLst>
                    </a:gridCol>
                  </a:tblGrid>
                  <a:tr h="354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112625"/>
                      </a:ext>
                    </a:extLst>
                  </a:tr>
                  <a:tr h="354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657763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62643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97703"/>
                      </a:ext>
                    </a:extLst>
                  </a:tr>
                  <a:tr h="354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041058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839010"/>
                      </a:ext>
                    </a:extLst>
                  </a:tr>
                  <a:tr h="354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02868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640974"/>
                      </a:ext>
                    </a:extLst>
                  </a:tr>
                  <a:tr h="354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485502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71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Group 208">
                <a:extLst>
                  <a:ext uri="{FF2B5EF4-FFF2-40B4-BE49-F238E27FC236}">
                    <a16:creationId xmlns:a16="http://schemas.microsoft.com/office/drawing/2014/main" id="{1E905217-71A3-744D-E6B4-01D0E90C95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4521820"/>
                  </p:ext>
                </p:extLst>
              </p:nvPr>
            </p:nvGraphicFramePr>
            <p:xfrm>
              <a:off x="4908050" y="1738374"/>
              <a:ext cx="3571872" cy="3657600"/>
            </p:xfrm>
            <a:graphic>
              <a:graphicData uri="http://schemas.openxmlformats.org/drawingml/2006/table">
                <a:tbl>
                  <a:tblPr/>
                  <a:tblGrid>
                    <a:gridCol w="287560">
                      <a:extLst>
                        <a:ext uri="{9D8B030D-6E8A-4147-A177-3AD203B41FA5}">
                          <a16:colId xmlns:a16="http://schemas.microsoft.com/office/drawing/2014/main" val="3719233951"/>
                        </a:ext>
                      </a:extLst>
                    </a:gridCol>
                    <a:gridCol w="287560">
                      <a:extLst>
                        <a:ext uri="{9D8B030D-6E8A-4147-A177-3AD203B41FA5}">
                          <a16:colId xmlns:a16="http://schemas.microsoft.com/office/drawing/2014/main" val="2723265234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2827256741"/>
                        </a:ext>
                      </a:extLst>
                    </a:gridCol>
                    <a:gridCol w="429150">
                      <a:extLst>
                        <a:ext uri="{9D8B030D-6E8A-4147-A177-3AD203B41FA5}">
                          <a16:colId xmlns:a16="http://schemas.microsoft.com/office/drawing/2014/main" val="3124263739"/>
                        </a:ext>
                      </a:extLst>
                    </a:gridCol>
                    <a:gridCol w="427691">
                      <a:extLst>
                        <a:ext uri="{9D8B030D-6E8A-4147-A177-3AD203B41FA5}">
                          <a16:colId xmlns:a16="http://schemas.microsoft.com/office/drawing/2014/main" val="1753073673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3825161695"/>
                        </a:ext>
                      </a:extLst>
                    </a:gridCol>
                    <a:gridCol w="429150">
                      <a:extLst>
                        <a:ext uri="{9D8B030D-6E8A-4147-A177-3AD203B41FA5}">
                          <a16:colId xmlns:a16="http://schemas.microsoft.com/office/drawing/2014/main" val="293300474"/>
                        </a:ext>
                      </a:extLst>
                    </a:gridCol>
                    <a:gridCol w="427691">
                      <a:extLst>
                        <a:ext uri="{9D8B030D-6E8A-4147-A177-3AD203B41FA5}">
                          <a16:colId xmlns:a16="http://schemas.microsoft.com/office/drawing/2014/main" val="175850403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27618721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1126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47143" t="-108333" r="-60571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6577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14583" t="-208333" r="-1029167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62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041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839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028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6409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4855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7103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Group 208">
                <a:extLst>
                  <a:ext uri="{FF2B5EF4-FFF2-40B4-BE49-F238E27FC236}">
                    <a16:creationId xmlns:a16="http://schemas.microsoft.com/office/drawing/2014/main" id="{C651678D-FF37-18D5-3767-F88A62CE7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733348"/>
                  </p:ext>
                </p:extLst>
              </p:nvPr>
            </p:nvGraphicFramePr>
            <p:xfrm>
              <a:off x="4908050" y="1732479"/>
              <a:ext cx="3571872" cy="3657600"/>
            </p:xfrm>
            <a:graphic>
              <a:graphicData uri="http://schemas.openxmlformats.org/drawingml/2006/table">
                <a:tbl>
                  <a:tblPr/>
                  <a:tblGrid>
                    <a:gridCol w="287560">
                      <a:extLst>
                        <a:ext uri="{9D8B030D-6E8A-4147-A177-3AD203B41FA5}">
                          <a16:colId xmlns:a16="http://schemas.microsoft.com/office/drawing/2014/main" val="3719233951"/>
                        </a:ext>
                      </a:extLst>
                    </a:gridCol>
                    <a:gridCol w="287560">
                      <a:extLst>
                        <a:ext uri="{9D8B030D-6E8A-4147-A177-3AD203B41FA5}">
                          <a16:colId xmlns:a16="http://schemas.microsoft.com/office/drawing/2014/main" val="2723265234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2827256741"/>
                        </a:ext>
                      </a:extLst>
                    </a:gridCol>
                    <a:gridCol w="429150">
                      <a:extLst>
                        <a:ext uri="{9D8B030D-6E8A-4147-A177-3AD203B41FA5}">
                          <a16:colId xmlns:a16="http://schemas.microsoft.com/office/drawing/2014/main" val="3124263739"/>
                        </a:ext>
                      </a:extLst>
                    </a:gridCol>
                    <a:gridCol w="427691">
                      <a:extLst>
                        <a:ext uri="{9D8B030D-6E8A-4147-A177-3AD203B41FA5}">
                          <a16:colId xmlns:a16="http://schemas.microsoft.com/office/drawing/2014/main" val="1753073673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3825161695"/>
                        </a:ext>
                      </a:extLst>
                    </a:gridCol>
                    <a:gridCol w="429150">
                      <a:extLst>
                        <a:ext uri="{9D8B030D-6E8A-4147-A177-3AD203B41FA5}">
                          <a16:colId xmlns:a16="http://schemas.microsoft.com/office/drawing/2014/main" val="293300474"/>
                        </a:ext>
                      </a:extLst>
                    </a:gridCol>
                    <a:gridCol w="427691">
                      <a:extLst>
                        <a:ext uri="{9D8B030D-6E8A-4147-A177-3AD203B41FA5}">
                          <a16:colId xmlns:a16="http://schemas.microsoft.com/office/drawing/2014/main" val="175850403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2761872184"/>
                        </a:ext>
                      </a:extLst>
                    </a:gridCol>
                  </a:tblGrid>
                  <a:tr h="354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112625"/>
                      </a:ext>
                    </a:extLst>
                  </a:tr>
                  <a:tr h="354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0" lang="en-US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657763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kumimoji="0" lang="en-US" altLang="en-US" sz="18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1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62643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97703"/>
                      </a:ext>
                    </a:extLst>
                  </a:tr>
                  <a:tr h="354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041058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839010"/>
                      </a:ext>
                    </a:extLst>
                  </a:tr>
                  <a:tr h="354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02868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640974"/>
                      </a:ext>
                    </a:extLst>
                  </a:tr>
                  <a:tr h="354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485502"/>
                      </a:ext>
                    </a:extLst>
                  </a:tr>
                  <a:tr h="35242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710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Group 208">
                <a:extLst>
                  <a:ext uri="{FF2B5EF4-FFF2-40B4-BE49-F238E27FC236}">
                    <a16:creationId xmlns:a16="http://schemas.microsoft.com/office/drawing/2014/main" id="{C651678D-FF37-18D5-3767-F88A62CE7C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1733348"/>
                  </p:ext>
                </p:extLst>
              </p:nvPr>
            </p:nvGraphicFramePr>
            <p:xfrm>
              <a:off x="4908050" y="1732479"/>
              <a:ext cx="3571872" cy="3657600"/>
            </p:xfrm>
            <a:graphic>
              <a:graphicData uri="http://schemas.openxmlformats.org/drawingml/2006/table">
                <a:tbl>
                  <a:tblPr/>
                  <a:tblGrid>
                    <a:gridCol w="287560">
                      <a:extLst>
                        <a:ext uri="{9D8B030D-6E8A-4147-A177-3AD203B41FA5}">
                          <a16:colId xmlns:a16="http://schemas.microsoft.com/office/drawing/2014/main" val="3719233951"/>
                        </a:ext>
                      </a:extLst>
                    </a:gridCol>
                    <a:gridCol w="287560">
                      <a:extLst>
                        <a:ext uri="{9D8B030D-6E8A-4147-A177-3AD203B41FA5}">
                          <a16:colId xmlns:a16="http://schemas.microsoft.com/office/drawing/2014/main" val="2723265234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2827256741"/>
                        </a:ext>
                      </a:extLst>
                    </a:gridCol>
                    <a:gridCol w="429150">
                      <a:extLst>
                        <a:ext uri="{9D8B030D-6E8A-4147-A177-3AD203B41FA5}">
                          <a16:colId xmlns:a16="http://schemas.microsoft.com/office/drawing/2014/main" val="3124263739"/>
                        </a:ext>
                      </a:extLst>
                    </a:gridCol>
                    <a:gridCol w="427691">
                      <a:extLst>
                        <a:ext uri="{9D8B030D-6E8A-4147-A177-3AD203B41FA5}">
                          <a16:colId xmlns:a16="http://schemas.microsoft.com/office/drawing/2014/main" val="1753073673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3825161695"/>
                        </a:ext>
                      </a:extLst>
                    </a:gridCol>
                    <a:gridCol w="429150">
                      <a:extLst>
                        <a:ext uri="{9D8B030D-6E8A-4147-A177-3AD203B41FA5}">
                          <a16:colId xmlns:a16="http://schemas.microsoft.com/office/drawing/2014/main" val="293300474"/>
                        </a:ext>
                      </a:extLst>
                    </a:gridCol>
                    <a:gridCol w="427691">
                      <a:extLst>
                        <a:ext uri="{9D8B030D-6E8A-4147-A177-3AD203B41FA5}">
                          <a16:colId xmlns:a16="http://schemas.microsoft.com/office/drawing/2014/main" val="175850403"/>
                        </a:ext>
                      </a:extLst>
                    </a:gridCol>
                    <a:gridCol w="427690">
                      <a:extLst>
                        <a:ext uri="{9D8B030D-6E8A-4147-A177-3AD203B41FA5}">
                          <a16:colId xmlns:a16="http://schemas.microsoft.com/office/drawing/2014/main" val="27618721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11262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47143" t="-108333" r="-60571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65776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14583" t="-208333" r="-1029167" b="-726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26264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65977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04105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C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183901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85028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D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964097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A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64855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horzOverflow="overflow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B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10000"/>
                              </a:solidFill>
                              <a:effectLst/>
                              <a:latin typeface="Times New Roman" panose="02020603050405020304" pitchFamily="18" charset="0"/>
                            </a:rPr>
                            <a:t>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Font typeface="Wingdings" panose="05000000000000000000" pitchFamily="2" charset="2"/>
                            <a:defRPr sz="2800">
                              <a:solidFill>
                                <a:srgbClr val="010000"/>
                              </a:solidFill>
                              <a:latin typeface="Times New Roman" panose="02020603050405020304" pitchFamily="18" charset="0"/>
                            </a:defRPr>
                          </a:lvl1pPr>
                          <a:lvl2pPr>
                            <a:spcBef>
                              <a:spcPct val="20000"/>
                            </a:spcBef>
                            <a:defRPr sz="24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2pPr>
                          <a:lvl3pPr marL="857250">
                            <a:spcBef>
                              <a:spcPct val="20000"/>
                            </a:spcBef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3pPr>
                          <a:lvl4pPr marL="12001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4pPr>
                          <a:lvl5pPr marL="1543050">
                            <a:spcBef>
                              <a:spcPct val="20000"/>
                            </a:spcBef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5pPr>
                          <a:lvl6pPr marL="20002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6pPr>
                          <a:lvl7pPr marL="24574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7pPr>
                          <a:lvl8pPr marL="29146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8pPr>
                          <a:lvl9pPr marL="337185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defRPr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</a:defRPr>
                          </a:lvl9pPr>
                        </a:lstStyle>
                        <a:p>
                          <a:pPr marL="0" marR="0" lvl="0" indent="0" algn="l" defTabSz="914400" rtl="0" eaLnBrk="0" fontAlgn="base" latinLnBrk="0" hangingPunct="0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Wingdings" panose="05000000000000000000" pitchFamily="2" charset="2"/>
                            <a:buNone/>
                            <a:tabLst/>
                          </a:pPr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1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95710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120A29-C6E6-68DA-7117-F65D82F5DFC5}"/>
              </a:ext>
            </a:extLst>
          </p:cNvPr>
          <p:cNvSpPr txBox="1"/>
          <p:nvPr/>
        </p:nvSpPr>
        <p:spPr>
          <a:xfrm>
            <a:off x="5907640" y="2796494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0C9427-6605-7144-EE4C-1BB5E57514BD}"/>
              </a:ext>
            </a:extLst>
          </p:cNvPr>
          <p:cNvSpPr txBox="1"/>
          <p:nvPr/>
        </p:nvSpPr>
        <p:spPr>
          <a:xfrm>
            <a:off x="6048054" y="2887943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↑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BA3280-6B0B-05C2-DD97-422AD7CBDC89}"/>
              </a:ext>
            </a:extLst>
          </p:cNvPr>
          <p:cNvSpPr txBox="1"/>
          <p:nvPr/>
        </p:nvSpPr>
        <p:spPr>
          <a:xfrm>
            <a:off x="6329735" y="2796494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FAE304-7580-2652-8F56-9198D3135543}"/>
              </a:ext>
            </a:extLst>
          </p:cNvPr>
          <p:cNvSpPr txBox="1"/>
          <p:nvPr/>
        </p:nvSpPr>
        <p:spPr>
          <a:xfrm>
            <a:off x="6470149" y="2887943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↑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BAF068-268F-DDA3-EC69-CF763E14D137}"/>
              </a:ext>
            </a:extLst>
          </p:cNvPr>
          <p:cNvSpPr txBox="1"/>
          <p:nvPr/>
        </p:nvSpPr>
        <p:spPr>
          <a:xfrm>
            <a:off x="6766816" y="2796494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7B094A-0B26-C7C1-D92F-1A2E0AD1439D}"/>
              </a:ext>
            </a:extLst>
          </p:cNvPr>
          <p:cNvSpPr txBox="1"/>
          <p:nvPr/>
        </p:nvSpPr>
        <p:spPr>
          <a:xfrm>
            <a:off x="6907230" y="2887943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↑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33F7-2DC8-C4D6-6457-A1E47B0B9ED6}"/>
              </a:ext>
            </a:extLst>
          </p:cNvPr>
          <p:cNvSpPr txBox="1"/>
          <p:nvPr/>
        </p:nvSpPr>
        <p:spPr>
          <a:xfrm>
            <a:off x="7205182" y="2796494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A5AFF3-D0D0-4A32-4B1A-2B2B42D1CF10}"/>
              </a:ext>
            </a:extLst>
          </p:cNvPr>
          <p:cNvSpPr txBox="1"/>
          <p:nvPr/>
        </p:nvSpPr>
        <p:spPr>
          <a:xfrm>
            <a:off x="7345596" y="2887943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↖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F667EC-A33A-1E3A-63BE-7632D8BF916E}"/>
              </a:ext>
            </a:extLst>
          </p:cNvPr>
          <p:cNvSpPr txBox="1"/>
          <p:nvPr/>
        </p:nvSpPr>
        <p:spPr>
          <a:xfrm>
            <a:off x="7631931" y="2796494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511AD-F62F-4D19-DA40-8AF24DFB2246}"/>
              </a:ext>
            </a:extLst>
          </p:cNvPr>
          <p:cNvSpPr txBox="1"/>
          <p:nvPr/>
        </p:nvSpPr>
        <p:spPr>
          <a:xfrm>
            <a:off x="7772345" y="2887943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←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839E78-3F55-6F4F-F8B6-1977AA45CA58}"/>
              </a:ext>
            </a:extLst>
          </p:cNvPr>
          <p:cNvSpPr txBox="1"/>
          <p:nvPr/>
        </p:nvSpPr>
        <p:spPr>
          <a:xfrm>
            <a:off x="8055312" y="2796494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931BC9-47E2-5768-D514-1CDDB9644AED}"/>
              </a:ext>
            </a:extLst>
          </p:cNvPr>
          <p:cNvSpPr txBox="1"/>
          <p:nvPr/>
        </p:nvSpPr>
        <p:spPr>
          <a:xfrm>
            <a:off x="8195726" y="2887943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↖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D818A8-240C-E6D0-0250-36EC2335BF3E}"/>
              </a:ext>
            </a:extLst>
          </p:cNvPr>
          <p:cNvSpPr txBox="1"/>
          <p:nvPr/>
        </p:nvSpPr>
        <p:spPr>
          <a:xfrm>
            <a:off x="5905930" y="3185197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25CBB9-FD2D-5126-4E76-C13C57D669F9}"/>
              </a:ext>
            </a:extLst>
          </p:cNvPr>
          <p:cNvSpPr txBox="1"/>
          <p:nvPr/>
        </p:nvSpPr>
        <p:spPr>
          <a:xfrm>
            <a:off x="6046344" y="3276646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↖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891F6F-7C24-318E-89CD-073F88A9A5A4}"/>
              </a:ext>
            </a:extLst>
          </p:cNvPr>
          <p:cNvSpPr txBox="1"/>
          <p:nvPr/>
        </p:nvSpPr>
        <p:spPr>
          <a:xfrm>
            <a:off x="6328025" y="3185197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F83DDB-895A-4690-521D-5DDA6767B70F}"/>
              </a:ext>
            </a:extLst>
          </p:cNvPr>
          <p:cNvSpPr txBox="1"/>
          <p:nvPr/>
        </p:nvSpPr>
        <p:spPr>
          <a:xfrm>
            <a:off x="6468439" y="3276646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←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190DD1-FE0D-A66D-A153-86814567D22F}"/>
              </a:ext>
            </a:extLst>
          </p:cNvPr>
          <p:cNvSpPr txBox="1"/>
          <p:nvPr/>
        </p:nvSpPr>
        <p:spPr>
          <a:xfrm>
            <a:off x="6765106" y="3185197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013AED-8E68-EEBC-72D2-4EF4A7C95D43}"/>
              </a:ext>
            </a:extLst>
          </p:cNvPr>
          <p:cNvSpPr txBox="1"/>
          <p:nvPr/>
        </p:nvSpPr>
        <p:spPr>
          <a:xfrm>
            <a:off x="6905520" y="3276646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←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9422C8-8792-C8F3-1909-F227285FF0AF}"/>
              </a:ext>
            </a:extLst>
          </p:cNvPr>
          <p:cNvSpPr txBox="1"/>
          <p:nvPr/>
        </p:nvSpPr>
        <p:spPr>
          <a:xfrm>
            <a:off x="7203472" y="3185197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F5B92B-1628-28C4-41A5-AEE204D1A912}"/>
              </a:ext>
            </a:extLst>
          </p:cNvPr>
          <p:cNvSpPr txBox="1"/>
          <p:nvPr/>
        </p:nvSpPr>
        <p:spPr>
          <a:xfrm>
            <a:off x="7343886" y="3276646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↑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161849-4ED0-C285-09B1-0170B1E4A65F}"/>
              </a:ext>
            </a:extLst>
          </p:cNvPr>
          <p:cNvSpPr txBox="1"/>
          <p:nvPr/>
        </p:nvSpPr>
        <p:spPr>
          <a:xfrm>
            <a:off x="7630221" y="3185197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4CD80-0B28-1B8A-03EF-4E4921477BFA}"/>
              </a:ext>
            </a:extLst>
          </p:cNvPr>
          <p:cNvSpPr txBox="1"/>
          <p:nvPr/>
        </p:nvSpPr>
        <p:spPr>
          <a:xfrm>
            <a:off x="7770635" y="3276646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↖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63D779-8CDF-911A-2B32-88B6B42DD98F}"/>
              </a:ext>
            </a:extLst>
          </p:cNvPr>
          <p:cNvSpPr txBox="1"/>
          <p:nvPr/>
        </p:nvSpPr>
        <p:spPr>
          <a:xfrm>
            <a:off x="8053602" y="3185197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4D7132-F13B-0216-C15D-B99BD498E03C}"/>
              </a:ext>
            </a:extLst>
          </p:cNvPr>
          <p:cNvSpPr txBox="1"/>
          <p:nvPr/>
        </p:nvSpPr>
        <p:spPr>
          <a:xfrm>
            <a:off x="8194016" y="3276646"/>
            <a:ext cx="215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←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1A387A42-805E-11FF-F8C9-50E585205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Constructing an LCS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5B75960-616A-AC2A-1E59-15AD7D694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0452" y="1219200"/>
            <a:ext cx="5051461" cy="34290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 u="sng" dirty="0"/>
              <a:t>PRINT-LCS (</a:t>
            </a:r>
            <a:r>
              <a:rPr lang="en-US" altLang="en-US" sz="2400" i="1" u="sng" dirty="0"/>
              <a:t>b, X, </a:t>
            </a:r>
            <a:r>
              <a:rPr lang="en-US" altLang="en-US" sz="2400" i="1" u="sng" dirty="0" err="1"/>
              <a:t>i</a:t>
            </a:r>
            <a:r>
              <a:rPr lang="en-US" altLang="en-US" sz="2400" i="1" u="sng" dirty="0"/>
              <a:t>, j</a:t>
            </a:r>
            <a:r>
              <a:rPr lang="en-US" altLang="en-US" sz="2400" u="sng" dirty="0"/>
              <a:t>)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 dirty="0"/>
              <a:t>if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= 0 or </a:t>
            </a:r>
            <a:r>
              <a:rPr lang="en-US" altLang="en-US" sz="2400" i="1" dirty="0"/>
              <a:t>j </a:t>
            </a:r>
            <a:r>
              <a:rPr lang="en-US" altLang="en-US" sz="2400" dirty="0"/>
              <a:t>= 0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 dirty="0"/>
              <a:t>    then return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 dirty="0"/>
              <a:t>if </a:t>
            </a:r>
            <a:r>
              <a:rPr lang="en-US" altLang="en-US" sz="2400" i="1" dirty="0"/>
              <a:t>b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j </a:t>
            </a:r>
            <a:r>
              <a:rPr lang="en-US" altLang="en-US" sz="2400" dirty="0"/>
              <a:t>] = “   ”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 dirty="0"/>
              <a:t>    then </a:t>
            </a:r>
            <a:r>
              <a:rPr lang="en-US" altLang="en-US" sz="2400" dirty="0"/>
              <a:t>PRINT-LCS(</a:t>
            </a:r>
            <a:r>
              <a:rPr lang="en-US" altLang="en-US" sz="2400" i="1" dirty="0"/>
              <a:t>b, X, i</a:t>
            </a:r>
            <a:r>
              <a:rPr lang="en-US" altLang="en-US" sz="2400" i="1" dirty="0">
                <a:sym typeface="Symbol" panose="05050102010706020507" pitchFamily="18" charset="2"/>
              </a:rPr>
              <a:t></a:t>
            </a:r>
            <a:r>
              <a:rPr lang="en-US" altLang="en-US" sz="2400" dirty="0"/>
              <a:t>1</a:t>
            </a:r>
            <a:r>
              <a:rPr lang="en-US" altLang="en-US" sz="2400" i="1" dirty="0"/>
              <a:t>, j</a:t>
            </a:r>
            <a:r>
              <a:rPr lang="en-US" altLang="en-US" sz="2400" i="1" dirty="0">
                <a:sym typeface="Symbol" panose="05050102010706020507" pitchFamily="18" charset="2"/>
              </a:rPr>
              <a:t></a:t>
            </a:r>
            <a:r>
              <a:rPr lang="en-US" altLang="en-US" sz="2400" dirty="0"/>
              <a:t>1)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dirty="0"/>
              <a:t>             print </a:t>
            </a:r>
            <a:r>
              <a:rPr lang="en-US" altLang="en-US" sz="2400" i="1" dirty="0"/>
              <a:t>x</a:t>
            </a:r>
            <a:r>
              <a:rPr lang="en-US" altLang="en-US" sz="2400" i="1" baseline="-25000" dirty="0"/>
              <a:t>i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 dirty="0"/>
              <a:t>    elseif </a:t>
            </a:r>
            <a:r>
              <a:rPr lang="en-US" altLang="en-US" sz="2400" i="1" dirty="0"/>
              <a:t>b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j </a:t>
            </a:r>
            <a:r>
              <a:rPr lang="en-US" altLang="en-US" sz="2400" dirty="0"/>
              <a:t>] = “↑”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 dirty="0"/>
              <a:t>              then </a:t>
            </a:r>
            <a:r>
              <a:rPr lang="en-US" altLang="en-US" sz="2400" dirty="0"/>
              <a:t>PRINT-LCS(</a:t>
            </a:r>
            <a:r>
              <a:rPr lang="en-US" altLang="en-US" sz="2400" i="1" dirty="0"/>
              <a:t>b, X, i</a:t>
            </a:r>
            <a:r>
              <a:rPr lang="en-US" altLang="en-US" sz="2400" i="1" dirty="0">
                <a:sym typeface="Symbol" panose="05050102010706020507" pitchFamily="18" charset="2"/>
              </a:rPr>
              <a:t></a:t>
            </a:r>
            <a:r>
              <a:rPr lang="en-US" altLang="en-US" sz="2400" dirty="0"/>
              <a:t>1</a:t>
            </a:r>
            <a:r>
              <a:rPr lang="en-US" altLang="en-US" sz="2400" i="1" dirty="0"/>
              <a:t>, j</a:t>
            </a:r>
            <a:r>
              <a:rPr lang="en-US" altLang="en-US" sz="2400" dirty="0"/>
              <a:t>)</a:t>
            </a:r>
          </a:p>
          <a:p>
            <a:pPr marL="457200" indent="-457200">
              <a:lnSpc>
                <a:spcPct val="80000"/>
              </a:lnSpc>
              <a:buFont typeface="Wingdings" panose="05000000000000000000" pitchFamily="2" charset="2"/>
              <a:buAutoNum type="arabicPeriod"/>
            </a:pPr>
            <a:r>
              <a:rPr lang="en-US" altLang="en-US" sz="2400" b="1" dirty="0"/>
              <a:t>else </a:t>
            </a:r>
            <a:r>
              <a:rPr lang="en-US" altLang="en-US" sz="2400" dirty="0"/>
              <a:t>PRINT-LCS(</a:t>
            </a:r>
            <a:r>
              <a:rPr lang="en-US" altLang="en-US" sz="2400" i="1" dirty="0"/>
              <a:t>b, X, </a:t>
            </a:r>
            <a:r>
              <a:rPr lang="en-US" altLang="en-US" sz="2400" i="1" dirty="0" err="1"/>
              <a:t>i</a:t>
            </a:r>
            <a:r>
              <a:rPr lang="en-US" altLang="en-US" sz="2400" i="1" dirty="0"/>
              <a:t>, j</a:t>
            </a:r>
            <a:r>
              <a:rPr lang="en-US" altLang="en-US" sz="2400" i="1" dirty="0">
                <a:sym typeface="Symbol" panose="05050102010706020507" pitchFamily="18" charset="2"/>
              </a:rPr>
              <a:t></a:t>
            </a:r>
            <a:r>
              <a:rPr lang="en-US" altLang="en-US" sz="2400" dirty="0"/>
              <a:t>1)</a:t>
            </a:r>
          </a:p>
          <a:p>
            <a:pPr marL="457200" indent="-457200">
              <a:lnSpc>
                <a:spcPct val="80000"/>
              </a:lnSpc>
            </a:pPr>
            <a:endParaRPr lang="en-US" altLang="en-US" sz="2400" dirty="0"/>
          </a:p>
        </p:txBody>
      </p:sp>
      <p:sp>
        <p:nvSpPr>
          <p:cNvPr id="71684" name="Line 4">
            <a:extLst>
              <a:ext uri="{FF2B5EF4-FFF2-40B4-BE49-F238E27FC236}">
                <a16:creationId xmlns:a16="http://schemas.microsoft.com/office/drawing/2014/main" id="{05C0C22A-8511-456F-F941-ACCD8B4599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24100" y="23622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C78FB4ED-4A79-D57D-7CBC-5546B0FD3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648200"/>
            <a:ext cx="84582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altLang="en-US" u="none" dirty="0"/>
              <a:t>Initial call is PRINT-LCS (</a:t>
            </a:r>
            <a:r>
              <a:rPr lang="en-US" altLang="en-US" i="1" u="none" dirty="0"/>
              <a:t>b, </a:t>
            </a:r>
            <a:r>
              <a:rPr lang="en-US" altLang="en-US" i="1" u="none" dirty="0" err="1"/>
              <a:t>X,m</a:t>
            </a:r>
            <a:r>
              <a:rPr lang="en-US" altLang="en-US" i="1" u="none" dirty="0"/>
              <a:t>, n</a:t>
            </a:r>
            <a:r>
              <a:rPr lang="en-US" altLang="en-US" u="none" dirty="0"/>
              <a:t>).</a:t>
            </a:r>
          </a:p>
          <a:p>
            <a:pPr>
              <a:buFontTx/>
              <a:buChar char="•"/>
            </a:pPr>
            <a:r>
              <a:rPr lang="en-US" altLang="en-US" u="none" dirty="0"/>
              <a:t>When </a:t>
            </a:r>
            <a:r>
              <a:rPr lang="en-US" altLang="en-US" i="1" u="none" dirty="0"/>
              <a:t>b</a:t>
            </a:r>
            <a:r>
              <a:rPr lang="en-US" altLang="en-US" u="none" dirty="0"/>
              <a:t>[</a:t>
            </a:r>
            <a:r>
              <a:rPr lang="en-US" altLang="en-US" i="1" u="none" dirty="0" err="1"/>
              <a:t>i</a:t>
            </a:r>
            <a:r>
              <a:rPr lang="en-US" altLang="en-US" i="1" u="none" dirty="0"/>
              <a:t>, j </a:t>
            </a:r>
            <a:r>
              <a:rPr lang="en-US" altLang="en-US" u="none" dirty="0"/>
              <a:t>] =    , we have extended LCS by one character. So LCS = entries with      in them.</a:t>
            </a:r>
          </a:p>
          <a:p>
            <a:pPr>
              <a:buFontTx/>
              <a:buChar char="•"/>
            </a:pPr>
            <a:r>
              <a:rPr lang="en-US" altLang="en-US" u="none" dirty="0"/>
              <a:t>Time: </a:t>
            </a:r>
            <a:r>
              <a:rPr lang="en-US" altLang="en-US" i="1" u="none" dirty="0"/>
              <a:t>O</a:t>
            </a:r>
            <a:r>
              <a:rPr lang="en-US" altLang="en-US" u="none" dirty="0"/>
              <a:t>(</a:t>
            </a:r>
            <a:r>
              <a:rPr lang="en-US" altLang="en-US" i="1" u="none" dirty="0" err="1"/>
              <a:t>m</a:t>
            </a:r>
            <a:r>
              <a:rPr lang="en-US" altLang="en-US" u="none" dirty="0" err="1"/>
              <a:t>+</a:t>
            </a:r>
            <a:r>
              <a:rPr lang="en-US" altLang="en-US" i="1" u="none" dirty="0" err="1"/>
              <a:t>n</a:t>
            </a:r>
            <a:r>
              <a:rPr lang="en-US" altLang="en-US" u="none" dirty="0"/>
              <a:t>)</a:t>
            </a:r>
          </a:p>
          <a:p>
            <a:pPr>
              <a:buFontTx/>
              <a:buChar char="•"/>
            </a:pPr>
            <a:endParaRPr lang="en-US" altLang="en-US" u="none" dirty="0"/>
          </a:p>
        </p:txBody>
      </p:sp>
      <p:sp>
        <p:nvSpPr>
          <p:cNvPr id="71687" name="Line 7">
            <a:extLst>
              <a:ext uri="{FF2B5EF4-FFF2-40B4-BE49-F238E27FC236}">
                <a16:creationId xmlns:a16="http://schemas.microsoft.com/office/drawing/2014/main" id="{A82FF16C-FEFE-5BC7-5ACE-10031E3FB3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59730" y="4977169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1688" name="Line 8">
            <a:extLst>
              <a:ext uri="{FF2B5EF4-FFF2-40B4-BE49-F238E27FC236}">
                <a16:creationId xmlns:a16="http://schemas.microsoft.com/office/drawing/2014/main" id="{970EB4F6-B2A0-57AC-F815-83AFAC0A5E4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827944" y="5067300"/>
            <a:ext cx="2286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17F4D-3696-B423-B4CC-8E61F1635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8558" y="1205162"/>
            <a:ext cx="3305406" cy="340805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19AC2-53D3-FE41-EB22-B0F466BE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Knapsack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0B10F7-959A-EF8D-38B0-112EF7DB76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41473" cy="4525963"/>
              </a:xfrm>
            </p:spPr>
            <p:txBody>
              <a:bodyPr/>
              <a:lstStyle/>
              <a:p>
                <a:r>
                  <a:rPr lang="en-GB" dirty="0"/>
                  <a:t>The knapsack problem can be posed as follows.</a:t>
                </a:r>
              </a:p>
              <a:p>
                <a:pPr lvl="1" algn="just"/>
                <a:r>
                  <a:rPr lang="en-GB" dirty="0"/>
                  <a:t>A thief robbing a store finds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items :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 err="1"/>
                  <a:t>-th</a:t>
                </a:r>
                <a:r>
                  <a:rPr lang="en-GB" dirty="0"/>
                  <a:t> item is worth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and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. The thief would take as valuable as possible, but he can carry at most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/>
                  <a:t> weights in his knapsack. Which items should the thief take?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0B10F7-959A-EF8D-38B0-112EF7DB76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41473" cy="4525963"/>
              </a:xfrm>
              <a:blipFill>
                <a:blip r:embed="rId2"/>
                <a:stretch>
                  <a:fillRect l="-1661" t="-1752" r="-1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13EC0D98-5ADC-063D-427C-0B493D3EF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301" y="4079076"/>
            <a:ext cx="2712680" cy="2357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98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6269-4B14-A972-B920-C475D7FC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Knapsack Problem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CE280-DF43-1BAE-DB4D-B0017B3F78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Given some items, pack the knapsack to get the maximum total value.  </a:t>
                </a:r>
              </a:p>
              <a:p>
                <a:r>
                  <a:rPr lang="en-GB" dirty="0"/>
                  <a:t>Each item has some weight and some value.  </a:t>
                </a:r>
              </a:p>
              <a:p>
                <a:r>
                  <a:rPr lang="en-GB" dirty="0"/>
                  <a:t>Total weight that we can carry is no more than some fixed number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So we must consider weights of items as well as their value.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DCE280-DF43-1BAE-DB4D-B0017B3F78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E367888-6254-C54B-BF8F-E5187353B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457" y="5067050"/>
            <a:ext cx="263879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Greedy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846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Greedy</a:t>
            </a:r>
            <a:r>
              <a:rPr lang="en-US" i="1" dirty="0"/>
              <a:t> </a:t>
            </a:r>
            <a:r>
              <a:rPr lang="en-US" dirty="0"/>
              <a:t>algorithms focus on making the best local choice at each decision point. </a:t>
            </a:r>
          </a:p>
          <a:p>
            <a:pPr algn="just"/>
            <a:r>
              <a:rPr lang="en-US" dirty="0"/>
              <a:t>For example, a natural way to compute a shortest path from x to y might be to walk out of x, repeatedly following the cheapest edge until we get to y. WRONG!</a:t>
            </a:r>
          </a:p>
          <a:p>
            <a:pPr algn="just"/>
            <a:r>
              <a:rPr lang="en-US" dirty="0"/>
              <a:t>In the absence of a correctness proof greedy algorithms are very likely to fail.</a:t>
            </a:r>
            <a:br>
              <a:rPr lang="en-US" dirty="0"/>
            </a:br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783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66E1-FCA9-D106-A742-3F548EA1E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0/1 Knapsack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C05F2-FC35-EF94-234D-9A9CE7CBA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It's called "0/1" because each item is either all in, or all out. There is no possibility to put some portion of the item in the knapsack.</a:t>
            </a:r>
            <a:br>
              <a:rPr lang="en-GB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452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FAFE-6441-59A1-EFB1-212A4A9B2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Greedy method does not work for the 0/1 Knapsack Problem!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759709-C9DD-36B3-DC29-EEEDC009D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26" y="1417638"/>
            <a:ext cx="8049748" cy="50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747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EF59-4106-010F-5447-D6C89016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0/1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4DEF4-9689-899F-F165-CC066FB83A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𝐾𝑁𝐴𝑃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denote the 0/1 Knapsack problem, choosing objects from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[1…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 under the capacity constraint of W. </a:t>
                </a:r>
              </a:p>
              <a:p>
                <a:pPr algn="just"/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is an optimal solution for the problem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𝐾𝑁𝐴𝑃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GB" dirty="0"/>
                  <a:t>), then: </a:t>
                </a:r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GB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=0</m:t>
                    </m:r>
                  </m:oMath>
                </a14:m>
                <a:r>
                  <a:rPr lang="en-GB" dirty="0"/>
                  <a:t> (we do not pick the n-</a:t>
                </a:r>
                <a:r>
                  <a:rPr lang="en-GB" dirty="0" err="1"/>
                  <a:t>th</a:t>
                </a:r>
                <a:r>
                  <a:rPr lang="en-GB" dirty="0"/>
                  <a:t> object), then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must be an optimal solution for the problem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𝐾𝑁𝐴𝑃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). </m:t>
                    </m:r>
                  </m:oMath>
                </a14:m>
                <a:endParaRPr lang="en-GB" dirty="0"/>
              </a:p>
              <a:p>
                <a:pPr marL="971550" lvl="1" indent="-514350" algn="just">
                  <a:buFont typeface="+mj-lt"/>
                  <a:buAutoNum type="arabicPeriod"/>
                </a:pPr>
                <a:r>
                  <a:rPr lang="en-GB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=1 </m:t>
                    </m:r>
                  </m:oMath>
                </a14:m>
                <a:r>
                  <a:rPr lang="en-GB" dirty="0"/>
                  <a:t>(we pick the n-</a:t>
                </a:r>
                <a:r>
                  <a:rPr lang="en-GB" dirty="0" err="1"/>
                  <a:t>th</a:t>
                </a:r>
                <a:r>
                  <a:rPr lang="en-GB" dirty="0"/>
                  <a:t> object), then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must be an optimal solution for the problem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𝐾𝑁𝐴𝑃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14DEF4-9689-899F-F165-CC066FB83A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81" t="-3504" r="-17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1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2FC3-A78D-3177-58C1-A5F4D36E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in terms of subproblems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1068-CC64-8D60-34D6-C9C6CE3112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Based on the optimal substructure, we can write down the solution for the 0/1 Knapsack problem as follows: </a:t>
                </a:r>
              </a:p>
              <a:p>
                <a:r>
                  <a:rPr lang="en-GB" dirty="0"/>
                  <a:t>Let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dirty="0"/>
                  <a:t>be the value (total profits) of the optimal solution for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𝐾𝑁𝐴𝑃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GB" sz="25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5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5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GB" sz="2500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5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50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𝑝𝑟𝑜𝑓𝑖𝑡𝑠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𝑐𝑎𝑠𝑒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 1, 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𝑝𝑟𝑜𝑓𝑖𝑡𝑠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𝑓𝑜𝑟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𝑐𝑎𝑠𝑒</m:t>
                            </m:r>
                            <m:r>
                              <a:rPr lang="en-GB" sz="2500" i="1" dirty="0" smtClean="0">
                                <a:latin typeface="Cambria Math" panose="02040503050406030204" pitchFamily="18" charset="0"/>
                              </a:rPr>
                              <m:t> 2</m:t>
                            </m:r>
                          </m:e>
                        </m:d>
                      </m:e>
                    </m:func>
                  </m:oMath>
                </a14:m>
                <a:endParaRPr lang="en-GB" sz="25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GB" sz="25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GB" sz="2500" b="0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sz="25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] + </m:t>
                    </m:r>
                    <m:sSub>
                      <m:sSubPr>
                        <m:ctrlPr>
                          <a:rPr lang="en-GB" sz="25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 dirty="0" err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2500" i="1" dirty="0" err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500" dirty="0"/>
                  <a:t>.</a:t>
                </a:r>
                <a:endParaRPr lang="en-IN" sz="25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71068-CC64-8D60-34D6-C9C6CE3112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055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85FCC-6C6C-BD60-2A4E-9775F4F4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 in terms of subproblems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05B03-D470-77F1-353D-43117059DA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Recursive formula for subproblems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GB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GB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−1,</m:t>
                                  </m:r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d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  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sz="2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GB" sz="2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GB" sz="2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200" i="0" dirty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sz="22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200" i="1" dirty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GB" sz="2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GB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2200" i="1" dirty="0">
                                              <a:latin typeface="Cambria Math" panose="02040503050406030204" pitchFamily="18" charset="0"/>
                                            </a:rPr>
                                            <m:t>−1, </m:t>
                                          </m:r>
                                          <m:r>
                                            <a:rPr lang="en-GB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  <m:r>
                                        <a:rPr lang="en-GB" sz="2200" i="1" dirty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GB" sz="2200" i="1" dirty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GB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i="1" dirty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GB" sz="2200" i="1" dirty="0">
                                              <a:latin typeface="Cambria Math" panose="02040503050406030204" pitchFamily="18" charset="0"/>
                                            </a:rPr>
                                            <m:t>−1, </m:t>
                                          </m:r>
                                          <m:r>
                                            <a:rPr lang="en-GB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GB" sz="2200" i="1" dirty="0">
                                              <a:latin typeface="Cambria Math" panose="02040503050406030204" pitchFamily="18" charset="0"/>
                                            </a:rPr>
                                            <m:t>−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GB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200" i="1" dirty="0" err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200" i="1" dirty="0" err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200" i="1" dirty="0">
                                          <a:latin typeface="Cambria Math" panose="02040503050406030204" pitchFamily="18" charset="0"/>
                                        </a:rPr>
                                        <m:t>+ </m:t>
                                      </m:r>
                                      <m:sSub>
                                        <m:sSubPr>
                                          <m:ctrlPr>
                                            <a:rPr lang="en-GB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200" i="1" dirty="0" err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GB" sz="2200" i="1" dirty="0" err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GB" sz="2200" b="0" i="1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GB" sz="2200" b="0" i="1" dirty="0" smtClean="0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en-GB" sz="2200" b="0" i="1" dirty="0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200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For example, if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4,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9;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4,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r>
                  <a:rPr lang="en-GB" dirty="0"/>
                  <a:t>, then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[4, 9] = </m:t>
                    </m:r>
                    <m:r>
                      <m:rPr>
                        <m:sty m:val="p"/>
                      </m:rPr>
                      <a:rPr lang="en-GB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⁡(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[3, 9],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[3, 9− 4] + 2)</m:t>
                    </m:r>
                  </m:oMath>
                </a14:m>
                <a:r>
                  <a:rPr lang="en-GB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05B03-D470-77F1-353D-43117059DA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276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8D89-5934-223F-6DB2-3AFA7C891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0-1 Knapsack DP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F6EA2-AD01-6D9B-1C12-037DA80F6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084635" cy="4525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l-PL" dirty="0"/>
                  <a:t>for w = 0 to W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C</a:t>
                </a:r>
                <a:r>
                  <a:rPr lang="pl-PL" dirty="0"/>
                  <a:t>[0,w] = 0 </a:t>
                </a:r>
                <a:endParaRPr lang="en-GB" dirty="0"/>
              </a:p>
              <a:p>
                <a:pPr marL="0" indent="0">
                  <a:buNone/>
                </a:pPr>
                <a:r>
                  <a:rPr lang="pl-PL" dirty="0"/>
                  <a:t>for k = 0 to n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C</a:t>
                </a:r>
                <a:r>
                  <a:rPr lang="pl-PL" dirty="0"/>
                  <a:t>[k,0] = 0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</a:t>
                </a:r>
                <a:r>
                  <a:rPr lang="pl-PL" dirty="0"/>
                  <a:t>for w = 0 to W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r>
                  <a:rPr lang="pl-PL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l-PL" dirty="0"/>
                  <a:t>// item k can be part of the solution </a:t>
                </a:r>
                <a:r>
                  <a:rPr lang="en-GB" dirty="0"/>
                  <a:t>						</a:t>
                </a:r>
                <a:r>
                  <a:rPr lang="pl-PL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] &gt;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 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− 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l-PL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l-PL" dirty="0"/>
                  <a:t>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:r>
                  <a:rPr lang="pl-PL" dirty="0"/>
                  <a:t>else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	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 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pl-PL" dirty="0"/>
                  <a:t>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</a:t>
                </a:r>
                <a:r>
                  <a:rPr lang="pl-PL" dirty="0"/>
                  <a:t>else </a:t>
                </a: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			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 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]  //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𝑤𝑘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&gt;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5F6EA2-AD01-6D9B-1C12-037DA80F6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084635" cy="4525963"/>
              </a:xfrm>
              <a:blipFill>
                <a:blip r:embed="rId2"/>
                <a:stretch>
                  <a:fillRect l="-1207" t="-2561" b="-20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376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6AD75575-065B-C094-AA92-A53CAE9DF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ym typeface="Gill Sans" pitchFamily="-107" charset="0"/>
              </a:rPr>
              <a:t>Example</a:t>
            </a:r>
          </a:p>
        </p:txBody>
      </p:sp>
      <p:sp>
        <p:nvSpPr>
          <p:cNvPr id="210947" name="Text Box 27">
            <a:extLst>
              <a:ext uri="{FF2B5EF4-FFF2-40B4-BE49-F238E27FC236}">
                <a16:creationId xmlns:a16="http://schemas.microsoft.com/office/drawing/2014/main" id="{B3FD1544-3850-5EEB-47DE-19EBAD464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143000"/>
            <a:ext cx="4099199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0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1pPr>
            <a:lvl2pPr marL="37931725" indent="-37474525" eaLnBrk="0" hangingPunct="0">
              <a:defRPr sz="30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2pPr>
            <a:lvl3pPr eaLnBrk="0" hangingPunct="0">
              <a:defRPr sz="30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3pPr>
            <a:lvl4pPr eaLnBrk="0" hangingPunct="0">
              <a:defRPr sz="30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4pPr>
            <a:lvl5pPr eaLnBrk="0" hangingPunct="0">
              <a:defRPr sz="30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0000"/>
                </a:solidFill>
                <a:latin typeface="Gill Sans" pitchFamily="-110" charset="0"/>
                <a:ea typeface="ヒラギノ角ゴ ProN W3" pitchFamily="-110" charset="-128"/>
                <a:sym typeface="Gill Sans" pitchFamily="-110" charset="0"/>
              </a:defRPr>
            </a:lvl9pPr>
          </a:lstStyle>
          <a:p>
            <a:pPr algn="l" eaLnBrk="1" hangingPunct="1"/>
            <a:endParaRPr lang="en-US" altLang="en-US" sz="28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algn="l" eaLnBrk="1" hangingPunct="1"/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n = 4 (# of elements)</a:t>
            </a:r>
          </a:p>
          <a:p>
            <a:pPr algn="l" eaLnBrk="1" hangingPunct="1"/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W = 5 (max weight)</a:t>
            </a:r>
          </a:p>
          <a:p>
            <a:pPr algn="l" eaLnBrk="1" hangingPunct="1"/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Elements (weight, benefit):</a:t>
            </a:r>
          </a:p>
          <a:p>
            <a:pPr algn="l" eaLnBrk="1" hangingPunct="1"/>
            <a:r>
              <a:rPr lang="en-US" altLang="en-US" sz="2800" dirty="0">
                <a:latin typeface="Times" panose="02020603050405020304" pitchFamily="18" charset="0"/>
                <a:cs typeface="Times" panose="02020603050405020304" pitchFamily="18" charset="0"/>
              </a:rPr>
              <a:t>(2,3), (3,4), (4,5), (5,6)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>
            <a:extLst>
              <a:ext uri="{FF2B5EF4-FFF2-40B4-BE49-F238E27FC236}">
                <a16:creationId xmlns:a16="http://schemas.microsoft.com/office/drawing/2014/main" id="{D2AA0A7C-C6D3-65E8-57FD-1A0891A71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4800"/>
            <a:ext cx="7772400" cy="6096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sym typeface="Gill Sans" pitchFamily="-107" charset="0"/>
              </a:rPr>
              <a:t>Example (3)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9BCCC-FE46-41B2-CC99-AC2DDC8A5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30" y="1063547"/>
            <a:ext cx="4652852" cy="4350934"/>
          </a:xfrm>
          <a:prstGeom prst="rect">
            <a:avLst/>
          </a:prstGeom>
        </p:spPr>
      </p:pic>
      <p:graphicFrame>
        <p:nvGraphicFramePr>
          <p:cNvPr id="8" name="Group 208">
            <a:extLst>
              <a:ext uri="{FF2B5EF4-FFF2-40B4-BE49-F238E27FC236}">
                <a16:creationId xmlns:a16="http://schemas.microsoft.com/office/drawing/2014/main" id="{C55B86F8-B1E9-CC1C-32C1-4593F58B40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908513"/>
              </p:ext>
            </p:extLst>
          </p:nvPr>
        </p:nvGraphicFramePr>
        <p:xfrm>
          <a:off x="5134082" y="2009881"/>
          <a:ext cx="2856622" cy="2194560"/>
        </p:xfrm>
        <a:graphic>
          <a:graphicData uri="http://schemas.openxmlformats.org/drawingml/2006/table">
            <a:tbl>
              <a:tblPr/>
              <a:tblGrid>
                <a:gridCol w="287560">
                  <a:extLst>
                    <a:ext uri="{9D8B030D-6E8A-4147-A177-3AD203B41FA5}">
                      <a16:colId xmlns:a16="http://schemas.microsoft.com/office/drawing/2014/main" val="3719233951"/>
                    </a:ext>
                  </a:extLst>
                </a:gridCol>
                <a:gridCol w="427690">
                  <a:extLst>
                    <a:ext uri="{9D8B030D-6E8A-4147-A177-3AD203B41FA5}">
                      <a16:colId xmlns:a16="http://schemas.microsoft.com/office/drawing/2014/main" val="2827256741"/>
                    </a:ext>
                  </a:extLst>
                </a:gridCol>
                <a:gridCol w="429150">
                  <a:extLst>
                    <a:ext uri="{9D8B030D-6E8A-4147-A177-3AD203B41FA5}">
                      <a16:colId xmlns:a16="http://schemas.microsoft.com/office/drawing/2014/main" val="3124263739"/>
                    </a:ext>
                  </a:extLst>
                </a:gridCol>
                <a:gridCol w="427691">
                  <a:extLst>
                    <a:ext uri="{9D8B030D-6E8A-4147-A177-3AD203B41FA5}">
                      <a16:colId xmlns:a16="http://schemas.microsoft.com/office/drawing/2014/main" val="1753073673"/>
                    </a:ext>
                  </a:extLst>
                </a:gridCol>
                <a:gridCol w="427690">
                  <a:extLst>
                    <a:ext uri="{9D8B030D-6E8A-4147-A177-3AD203B41FA5}">
                      <a16:colId xmlns:a16="http://schemas.microsoft.com/office/drawing/2014/main" val="3825161695"/>
                    </a:ext>
                  </a:extLst>
                </a:gridCol>
                <a:gridCol w="429150">
                  <a:extLst>
                    <a:ext uri="{9D8B030D-6E8A-4147-A177-3AD203B41FA5}">
                      <a16:colId xmlns:a16="http://schemas.microsoft.com/office/drawing/2014/main" val="293300474"/>
                    </a:ext>
                  </a:extLst>
                </a:gridCol>
                <a:gridCol w="427691">
                  <a:extLst>
                    <a:ext uri="{9D8B030D-6E8A-4147-A177-3AD203B41FA5}">
                      <a16:colId xmlns:a16="http://schemas.microsoft.com/office/drawing/2014/main" val="175850403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1262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264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77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4105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3901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0286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DA211E-16F1-5ECF-601A-DBB2B0914F6E}"/>
              </a:ext>
            </a:extLst>
          </p:cNvPr>
          <p:cNvSpPr txBox="1"/>
          <p:nvPr/>
        </p:nvSpPr>
        <p:spPr>
          <a:xfrm>
            <a:off x="4746661" y="2424701"/>
            <a:ext cx="3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i</a:t>
            </a:r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380B8-52E6-1252-53F5-92AC1CF70CBD}"/>
              </a:ext>
            </a:extLst>
          </p:cNvPr>
          <p:cNvSpPr txBox="1"/>
          <p:nvPr/>
        </p:nvSpPr>
        <p:spPr>
          <a:xfrm>
            <a:off x="5369103" y="1640549"/>
            <a:ext cx="38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w</a:t>
            </a:r>
            <a:endParaRPr lang="en-IN" b="1" dirty="0"/>
          </a:p>
        </p:txBody>
      </p:sp>
      <p:graphicFrame>
        <p:nvGraphicFramePr>
          <p:cNvPr id="12" name="Group 208">
            <a:extLst>
              <a:ext uri="{FF2B5EF4-FFF2-40B4-BE49-F238E27FC236}">
                <a16:creationId xmlns:a16="http://schemas.microsoft.com/office/drawing/2014/main" id="{0B3E887C-8E1E-BEBE-E483-5B986CE76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372313"/>
              </p:ext>
            </p:extLst>
          </p:nvPr>
        </p:nvGraphicFramePr>
        <p:xfrm>
          <a:off x="5134082" y="2011164"/>
          <a:ext cx="2856622" cy="2194560"/>
        </p:xfrm>
        <a:graphic>
          <a:graphicData uri="http://schemas.openxmlformats.org/drawingml/2006/table">
            <a:tbl>
              <a:tblPr/>
              <a:tblGrid>
                <a:gridCol w="287560">
                  <a:extLst>
                    <a:ext uri="{9D8B030D-6E8A-4147-A177-3AD203B41FA5}">
                      <a16:colId xmlns:a16="http://schemas.microsoft.com/office/drawing/2014/main" val="3719233951"/>
                    </a:ext>
                  </a:extLst>
                </a:gridCol>
                <a:gridCol w="427690">
                  <a:extLst>
                    <a:ext uri="{9D8B030D-6E8A-4147-A177-3AD203B41FA5}">
                      <a16:colId xmlns:a16="http://schemas.microsoft.com/office/drawing/2014/main" val="2827256741"/>
                    </a:ext>
                  </a:extLst>
                </a:gridCol>
                <a:gridCol w="429150">
                  <a:extLst>
                    <a:ext uri="{9D8B030D-6E8A-4147-A177-3AD203B41FA5}">
                      <a16:colId xmlns:a16="http://schemas.microsoft.com/office/drawing/2014/main" val="3124263739"/>
                    </a:ext>
                  </a:extLst>
                </a:gridCol>
                <a:gridCol w="427691">
                  <a:extLst>
                    <a:ext uri="{9D8B030D-6E8A-4147-A177-3AD203B41FA5}">
                      <a16:colId xmlns:a16="http://schemas.microsoft.com/office/drawing/2014/main" val="1753073673"/>
                    </a:ext>
                  </a:extLst>
                </a:gridCol>
                <a:gridCol w="427690">
                  <a:extLst>
                    <a:ext uri="{9D8B030D-6E8A-4147-A177-3AD203B41FA5}">
                      <a16:colId xmlns:a16="http://schemas.microsoft.com/office/drawing/2014/main" val="3825161695"/>
                    </a:ext>
                  </a:extLst>
                </a:gridCol>
                <a:gridCol w="429150">
                  <a:extLst>
                    <a:ext uri="{9D8B030D-6E8A-4147-A177-3AD203B41FA5}">
                      <a16:colId xmlns:a16="http://schemas.microsoft.com/office/drawing/2014/main" val="293300474"/>
                    </a:ext>
                  </a:extLst>
                </a:gridCol>
                <a:gridCol w="427691">
                  <a:extLst>
                    <a:ext uri="{9D8B030D-6E8A-4147-A177-3AD203B41FA5}">
                      <a16:colId xmlns:a16="http://schemas.microsoft.com/office/drawing/2014/main" val="175850403"/>
                    </a:ext>
                  </a:extLst>
                </a:gridCol>
              </a:tblGrid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112625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6264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97703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041058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1839010"/>
                  </a:ext>
                </a:extLst>
              </a:tr>
              <a:tr h="354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Wingdings" panose="05000000000000000000" pitchFamily="2" charset="2"/>
                        <a:defRPr sz="2800">
                          <a:solidFill>
                            <a:srgbClr val="010000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marL="85725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marL="12001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marL="154305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marL="20002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marL="24574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marL="29146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marL="337185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1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5028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458B1-F11A-4AE5-7A1C-0DF2D7A0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6BF45-EB82-ED98-01A6-A28D33B6F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842" y="2390468"/>
            <a:ext cx="4319322" cy="253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3251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03F5B5D5-0B1E-3ADB-D3BA-7900DB3084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Matrix-chain Multiplication  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E382660A-DB9F-6161-A315-C5494056C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/>
              <a:t>Suppose we have a sequence or chain 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…, A</a:t>
            </a:r>
            <a:r>
              <a:rPr lang="en-US" altLang="en-US" i="1" baseline="-25000" dirty="0"/>
              <a:t>n</a:t>
            </a:r>
            <a:r>
              <a:rPr lang="en-US" altLang="en-US" dirty="0"/>
              <a:t> of </a:t>
            </a:r>
            <a:r>
              <a:rPr lang="en-US" altLang="en-US" i="1" dirty="0"/>
              <a:t>n</a:t>
            </a:r>
            <a:r>
              <a:rPr lang="en-US" altLang="en-US" dirty="0"/>
              <a:t> matrices to be multiplied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 dirty="0"/>
              <a:t>That is, we want to compute the product A</a:t>
            </a:r>
            <a:r>
              <a:rPr lang="en-US" altLang="en-US" baseline="-25000" dirty="0"/>
              <a:t>1</a:t>
            </a:r>
            <a:r>
              <a:rPr lang="en-US" altLang="en-US" dirty="0"/>
              <a:t>A</a:t>
            </a:r>
            <a:r>
              <a:rPr lang="en-US" altLang="en-US" baseline="-25000" dirty="0"/>
              <a:t>2</a:t>
            </a:r>
            <a:r>
              <a:rPr lang="en-US" altLang="en-US" dirty="0"/>
              <a:t>…A</a:t>
            </a:r>
            <a:r>
              <a:rPr lang="en-US" altLang="en-US" i="1" baseline="-25000" dirty="0"/>
              <a:t>n</a:t>
            </a:r>
          </a:p>
          <a:p>
            <a:pPr marL="609600" indent="-609600" eaLnBrk="1" hangingPunct="1">
              <a:lnSpc>
                <a:spcPct val="90000"/>
              </a:lnSpc>
            </a:pPr>
            <a:endParaRPr lang="en-US" altLang="en-US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 dirty="0"/>
              <a:t>There are many possible ways (</a:t>
            </a:r>
            <a:r>
              <a:rPr lang="en-US" altLang="en-US" dirty="0" err="1"/>
              <a:t>parenthesizations</a:t>
            </a:r>
            <a:r>
              <a:rPr lang="en-US" altLang="en-US" dirty="0"/>
              <a:t>) to compute the product</a:t>
            </a:r>
            <a:endParaRPr lang="en-US" altLang="en-US" i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C8EF587-191D-2DBD-832B-B546DAC36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Recall Divide &amp; Conquer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83E83A01-D8DA-4078-4F0C-0170AF196A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Five pillars of Divide and Conquer algorithms: </a:t>
            </a:r>
          </a:p>
          <a:p>
            <a:pPr lvl="1" eaLnBrk="1" hangingPunct="1"/>
            <a:r>
              <a:rPr lang="en-US" altLang="en-US"/>
              <a:t>How to divide into sub-problems?</a:t>
            </a:r>
          </a:p>
          <a:p>
            <a:pPr lvl="1" eaLnBrk="1" hangingPunct="1"/>
            <a:r>
              <a:rPr lang="en-US" altLang="en-US"/>
              <a:t>Conquer through recursion</a:t>
            </a:r>
          </a:p>
          <a:p>
            <a:pPr lvl="1" eaLnBrk="1" hangingPunct="1"/>
            <a:r>
              <a:rPr lang="en-US" altLang="en-US"/>
              <a:t>How to recombine sub-results? </a:t>
            </a:r>
          </a:p>
          <a:p>
            <a:pPr lvl="1" eaLnBrk="1" hangingPunct="1"/>
            <a:r>
              <a:rPr lang="en-US" altLang="en-US"/>
              <a:t>When to stop dividing? </a:t>
            </a:r>
          </a:p>
          <a:p>
            <a:pPr lvl="1" eaLnBrk="1" hangingPunct="1"/>
            <a:r>
              <a:rPr lang="en-US" altLang="en-US"/>
              <a:t>Analysis using Master Theorem or Recurrence Relations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7E4FC090-7253-0CEA-0C0A-56198A605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Matrix-chain Multiplication   </a:t>
            </a:r>
            <a:r>
              <a:rPr lang="en-US" altLang="en-US" sz="2000"/>
              <a:t>…contd</a:t>
            </a:r>
            <a:r>
              <a:rPr lang="en-US" altLang="en-US"/>
              <a:t>  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478E27B3-96E6-0F6B-F6EB-7C536D3BAD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/>
            <a:r>
              <a:rPr lang="en-US" altLang="en-US"/>
              <a:t>Example: consider the chain 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A</a:t>
            </a:r>
            <a:r>
              <a:rPr lang="en-US" altLang="en-US" baseline="-25000"/>
              <a:t>3</a:t>
            </a:r>
            <a:r>
              <a:rPr lang="en-US" altLang="en-US"/>
              <a:t>, A</a:t>
            </a:r>
            <a:r>
              <a:rPr lang="en-US" altLang="en-US" baseline="-25000"/>
              <a:t>4</a:t>
            </a:r>
            <a:r>
              <a:rPr lang="en-US" altLang="en-US"/>
              <a:t> of 4 matrices</a:t>
            </a:r>
          </a:p>
          <a:p>
            <a:pPr marL="990600" lvl="1" indent="-533400" eaLnBrk="1" hangingPunct="1"/>
            <a:r>
              <a:rPr lang="en-US" altLang="en-US"/>
              <a:t>Let us compute the product A</a:t>
            </a:r>
            <a:r>
              <a:rPr lang="en-US" altLang="en-US" baseline="-25000"/>
              <a:t>1</a:t>
            </a:r>
            <a:r>
              <a:rPr lang="en-US" altLang="en-US"/>
              <a:t>A</a:t>
            </a:r>
            <a:r>
              <a:rPr lang="en-US" altLang="en-US" baseline="-25000"/>
              <a:t>2</a:t>
            </a:r>
            <a:r>
              <a:rPr lang="en-US" altLang="en-US"/>
              <a:t>A</a:t>
            </a:r>
            <a:r>
              <a:rPr lang="en-US" altLang="en-US" baseline="-25000"/>
              <a:t>3</a:t>
            </a:r>
            <a:r>
              <a:rPr lang="en-US" altLang="en-US"/>
              <a:t>A</a:t>
            </a:r>
            <a:r>
              <a:rPr lang="en-US" altLang="en-US" baseline="-25000"/>
              <a:t>4</a:t>
            </a:r>
            <a:endParaRPr lang="en-US" altLang="en-US"/>
          </a:p>
          <a:p>
            <a:pPr marL="609600" indent="-609600" eaLnBrk="1" hangingPunct="1"/>
            <a:r>
              <a:rPr lang="en-US" altLang="en-US"/>
              <a:t>There are 5 possible ways: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solidFill>
                  <a:srgbClr val="CC6600"/>
                </a:solidFill>
              </a:rPr>
              <a:t>(A</a:t>
            </a:r>
            <a:r>
              <a:rPr lang="en-US" altLang="en-US" baseline="-25000">
                <a:solidFill>
                  <a:srgbClr val="CC6600"/>
                </a:solidFill>
              </a:rPr>
              <a:t>1</a:t>
            </a:r>
            <a:r>
              <a:rPr lang="en-US" altLang="en-US">
                <a:solidFill>
                  <a:srgbClr val="CC6600"/>
                </a:solidFill>
              </a:rPr>
              <a:t>(A</a:t>
            </a:r>
            <a:r>
              <a:rPr lang="en-US" altLang="en-US" baseline="-25000">
                <a:solidFill>
                  <a:srgbClr val="CC6600"/>
                </a:solidFill>
              </a:rPr>
              <a:t>2</a:t>
            </a:r>
            <a:r>
              <a:rPr lang="en-US" altLang="en-US">
                <a:solidFill>
                  <a:srgbClr val="CC6600"/>
                </a:solidFill>
              </a:rPr>
              <a:t>(A</a:t>
            </a:r>
            <a:r>
              <a:rPr lang="en-US" altLang="en-US" baseline="-25000">
                <a:solidFill>
                  <a:srgbClr val="CC6600"/>
                </a:solidFill>
              </a:rPr>
              <a:t>3</a:t>
            </a:r>
            <a:r>
              <a:rPr lang="en-US" altLang="en-US">
                <a:solidFill>
                  <a:srgbClr val="CC6600"/>
                </a:solidFill>
              </a:rPr>
              <a:t>A</a:t>
            </a:r>
            <a:r>
              <a:rPr lang="en-US" altLang="en-US" baseline="-25000">
                <a:solidFill>
                  <a:srgbClr val="CC6600"/>
                </a:solidFill>
              </a:rPr>
              <a:t>4</a:t>
            </a:r>
            <a:r>
              <a:rPr lang="en-US" altLang="en-US">
                <a:solidFill>
                  <a:srgbClr val="CC6600"/>
                </a:solidFill>
              </a:rPr>
              <a:t>)))</a:t>
            </a:r>
            <a:endParaRPr lang="en-US" altLang="en-US" baseline="-25000">
              <a:solidFill>
                <a:srgbClr val="CC66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solidFill>
                  <a:srgbClr val="009900"/>
                </a:solidFill>
              </a:rPr>
              <a:t>(A</a:t>
            </a:r>
            <a:r>
              <a:rPr lang="en-US" altLang="en-US" baseline="-25000">
                <a:solidFill>
                  <a:srgbClr val="009900"/>
                </a:solidFill>
              </a:rPr>
              <a:t>1</a:t>
            </a:r>
            <a:r>
              <a:rPr lang="en-US" altLang="en-US">
                <a:solidFill>
                  <a:srgbClr val="009900"/>
                </a:solidFill>
              </a:rPr>
              <a:t>((A</a:t>
            </a:r>
            <a:r>
              <a:rPr lang="en-US" altLang="en-US" baseline="-25000">
                <a:solidFill>
                  <a:srgbClr val="009900"/>
                </a:solidFill>
              </a:rPr>
              <a:t>2</a:t>
            </a:r>
            <a:r>
              <a:rPr lang="en-US" altLang="en-US">
                <a:solidFill>
                  <a:srgbClr val="009900"/>
                </a:solidFill>
              </a:rPr>
              <a:t>A</a:t>
            </a:r>
            <a:r>
              <a:rPr lang="en-US" altLang="en-US" baseline="-25000">
                <a:solidFill>
                  <a:srgbClr val="009900"/>
                </a:solidFill>
              </a:rPr>
              <a:t>3</a:t>
            </a:r>
            <a:r>
              <a:rPr lang="en-US" altLang="en-US">
                <a:solidFill>
                  <a:srgbClr val="009900"/>
                </a:solidFill>
              </a:rPr>
              <a:t>)A</a:t>
            </a:r>
            <a:r>
              <a:rPr lang="en-US" altLang="en-US" baseline="-25000">
                <a:solidFill>
                  <a:srgbClr val="009900"/>
                </a:solidFill>
              </a:rPr>
              <a:t>4</a:t>
            </a:r>
            <a:r>
              <a:rPr lang="en-US" altLang="en-US">
                <a:solidFill>
                  <a:srgbClr val="009900"/>
                </a:solidFill>
              </a:rPr>
              <a:t>))</a:t>
            </a:r>
            <a:endParaRPr lang="en-US" altLang="en-US" baseline="-25000">
              <a:solidFill>
                <a:srgbClr val="0099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solidFill>
                  <a:srgbClr val="FF0000"/>
                </a:solidFill>
              </a:rPr>
              <a:t>((A</a:t>
            </a:r>
            <a:r>
              <a:rPr lang="en-US" altLang="en-US" baseline="-25000">
                <a:solidFill>
                  <a:srgbClr val="FF0000"/>
                </a:solidFill>
              </a:rPr>
              <a:t>1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 baseline="-25000">
                <a:solidFill>
                  <a:srgbClr val="FF0000"/>
                </a:solidFill>
              </a:rPr>
              <a:t>2</a:t>
            </a:r>
            <a:r>
              <a:rPr lang="en-US" altLang="en-US">
                <a:solidFill>
                  <a:srgbClr val="FF0000"/>
                </a:solidFill>
              </a:rPr>
              <a:t>)(A</a:t>
            </a:r>
            <a:r>
              <a:rPr lang="en-US" altLang="en-US" baseline="-25000">
                <a:solidFill>
                  <a:srgbClr val="FF0000"/>
                </a:solidFill>
              </a:rPr>
              <a:t>3</a:t>
            </a:r>
            <a:r>
              <a:rPr lang="en-US" altLang="en-US">
                <a:solidFill>
                  <a:srgbClr val="FF0000"/>
                </a:solidFill>
              </a:rPr>
              <a:t>A</a:t>
            </a:r>
            <a:r>
              <a:rPr lang="en-US" altLang="en-US" baseline="-25000">
                <a:solidFill>
                  <a:srgbClr val="FF0000"/>
                </a:solidFill>
              </a:rPr>
              <a:t>4</a:t>
            </a:r>
            <a:r>
              <a:rPr lang="en-US" altLang="en-US">
                <a:solidFill>
                  <a:srgbClr val="FF0000"/>
                </a:solidFill>
              </a:rPr>
              <a:t>))</a:t>
            </a:r>
            <a:endParaRPr lang="en-US" altLang="en-US" baseline="-25000">
              <a:solidFill>
                <a:srgbClr val="FF0000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solidFill>
                  <a:srgbClr val="3333FF"/>
                </a:solidFill>
              </a:rPr>
              <a:t>((A</a:t>
            </a:r>
            <a:r>
              <a:rPr lang="en-US" altLang="en-US" baseline="-25000">
                <a:solidFill>
                  <a:srgbClr val="3333FF"/>
                </a:solidFill>
              </a:rPr>
              <a:t>1</a:t>
            </a:r>
            <a:r>
              <a:rPr lang="en-US" altLang="en-US">
                <a:solidFill>
                  <a:srgbClr val="3333FF"/>
                </a:solidFill>
              </a:rPr>
              <a:t>(A</a:t>
            </a:r>
            <a:r>
              <a:rPr lang="en-US" altLang="en-US" baseline="-25000">
                <a:solidFill>
                  <a:srgbClr val="3333FF"/>
                </a:solidFill>
              </a:rPr>
              <a:t>2</a:t>
            </a:r>
            <a:r>
              <a:rPr lang="en-US" altLang="en-US">
                <a:solidFill>
                  <a:srgbClr val="3333FF"/>
                </a:solidFill>
              </a:rPr>
              <a:t>A</a:t>
            </a:r>
            <a:r>
              <a:rPr lang="en-US" altLang="en-US" baseline="-25000">
                <a:solidFill>
                  <a:srgbClr val="3333FF"/>
                </a:solidFill>
              </a:rPr>
              <a:t>3</a:t>
            </a:r>
            <a:r>
              <a:rPr lang="en-US" altLang="en-US">
                <a:solidFill>
                  <a:srgbClr val="3333FF"/>
                </a:solidFill>
              </a:rPr>
              <a:t>))A</a:t>
            </a:r>
            <a:r>
              <a:rPr lang="en-US" altLang="en-US" baseline="-25000">
                <a:solidFill>
                  <a:srgbClr val="3333FF"/>
                </a:solidFill>
              </a:rPr>
              <a:t>4</a:t>
            </a:r>
            <a:r>
              <a:rPr lang="en-US" altLang="en-US">
                <a:solidFill>
                  <a:srgbClr val="3333FF"/>
                </a:solidFill>
              </a:rPr>
              <a:t>)</a:t>
            </a:r>
            <a:endParaRPr lang="en-US" altLang="en-US" baseline="-25000">
              <a:solidFill>
                <a:srgbClr val="3333FF"/>
              </a:solidFill>
            </a:endParaRP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>
                <a:solidFill>
                  <a:srgbClr val="D60093"/>
                </a:solidFill>
              </a:rPr>
              <a:t>(((A</a:t>
            </a:r>
            <a:r>
              <a:rPr lang="en-US" altLang="en-US" baseline="-25000">
                <a:solidFill>
                  <a:srgbClr val="D60093"/>
                </a:solidFill>
              </a:rPr>
              <a:t>1</a:t>
            </a:r>
            <a:r>
              <a:rPr lang="en-US" altLang="en-US">
                <a:solidFill>
                  <a:srgbClr val="D60093"/>
                </a:solidFill>
              </a:rPr>
              <a:t>A</a:t>
            </a:r>
            <a:r>
              <a:rPr lang="en-US" altLang="en-US" baseline="-25000">
                <a:solidFill>
                  <a:srgbClr val="D60093"/>
                </a:solidFill>
              </a:rPr>
              <a:t>2</a:t>
            </a:r>
            <a:r>
              <a:rPr lang="en-US" altLang="en-US">
                <a:solidFill>
                  <a:srgbClr val="D60093"/>
                </a:solidFill>
              </a:rPr>
              <a:t>)A</a:t>
            </a:r>
            <a:r>
              <a:rPr lang="en-US" altLang="en-US" baseline="-25000">
                <a:solidFill>
                  <a:srgbClr val="D60093"/>
                </a:solidFill>
              </a:rPr>
              <a:t>3</a:t>
            </a:r>
            <a:r>
              <a:rPr lang="en-US" altLang="en-US">
                <a:solidFill>
                  <a:srgbClr val="D60093"/>
                </a:solidFill>
              </a:rPr>
              <a:t>)A</a:t>
            </a:r>
            <a:r>
              <a:rPr lang="en-US" altLang="en-US" baseline="-25000">
                <a:solidFill>
                  <a:srgbClr val="D60093"/>
                </a:solidFill>
              </a:rPr>
              <a:t>4</a:t>
            </a:r>
            <a:r>
              <a:rPr lang="en-US" altLang="en-US">
                <a:solidFill>
                  <a:srgbClr val="D60093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1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29994BA-1AF3-C9E5-B9EA-24519515E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Matrix-chain Multiplication   </a:t>
            </a:r>
            <a:r>
              <a:rPr lang="en-US" altLang="en-US" sz="2000"/>
              <a:t>…contd</a:t>
            </a:r>
            <a:r>
              <a:rPr lang="en-US" altLang="en-US"/>
              <a:t>  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1E0977CA-4DFE-FF77-8CA4-87D233AD6E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/>
            <a:r>
              <a:rPr lang="en-US" altLang="en-US" dirty="0"/>
              <a:t>To compute the number of scalar multiplications necessary, we must know:</a:t>
            </a:r>
          </a:p>
          <a:p>
            <a:pPr marL="990600" lvl="1" indent="-533400" eaLnBrk="1" hangingPunct="1"/>
            <a:r>
              <a:rPr lang="en-US" altLang="en-US" dirty="0">
                <a:solidFill>
                  <a:srgbClr val="CC6600"/>
                </a:solidFill>
              </a:rPr>
              <a:t>Algorithm to multiply two matrices</a:t>
            </a:r>
          </a:p>
          <a:p>
            <a:pPr marL="990600" lvl="1" indent="-533400" eaLnBrk="1" hangingPunct="1"/>
            <a:r>
              <a:rPr lang="en-US" altLang="en-US" dirty="0">
                <a:solidFill>
                  <a:srgbClr val="CC6600"/>
                </a:solidFill>
              </a:rPr>
              <a:t>Matrix dimensions</a:t>
            </a:r>
          </a:p>
          <a:p>
            <a:pPr marL="609600" indent="-609600" eaLnBrk="1" hangingPunct="1"/>
            <a:endParaRPr lang="en-US" altLang="en-US" dirty="0">
              <a:solidFill>
                <a:srgbClr val="CC66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A73F20B5-D10F-508D-7EC9-13F32DDE88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884238"/>
          </a:xfrm>
        </p:spPr>
        <p:txBody>
          <a:bodyPr/>
          <a:lstStyle/>
          <a:p>
            <a:pPr eaLnBrk="1" hangingPunct="1"/>
            <a:r>
              <a:rPr lang="en-US" altLang="en-US"/>
              <a:t>Algorithm to Multiply 2 Matrices   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8AA0DF34-9789-6724-7204-84772A698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114800"/>
          </a:xfrm>
          <a:noFill/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Input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: M</a:t>
            </a:r>
            <a:r>
              <a:rPr lang="en-US" altLang="en-US" sz="2400" dirty="0">
                <a:latin typeface="Times New Roman" panose="02020603050405020304" pitchFamily="18" charset="0"/>
              </a:rPr>
              <a:t>atrices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q</a:t>
            </a:r>
            <a:r>
              <a:rPr lang="en-US" altLang="en-US" sz="2400" dirty="0">
                <a:latin typeface="Times New Roman" panose="02020603050405020304" pitchFamily="18" charset="0"/>
              </a:rPr>
              <a:t> and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q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 (with dimensions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p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q</a:t>
            </a:r>
            <a:r>
              <a:rPr lang="en-US" altLang="en-US" sz="2400" dirty="0">
                <a:latin typeface="Times New Roman" panose="02020603050405020304" pitchFamily="18" charset="0"/>
              </a:rPr>
              <a:t> and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q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r</a:t>
            </a:r>
            <a:r>
              <a:rPr lang="en-US" altLang="en-US" sz="2400" dirty="0">
                <a:latin typeface="Times New Roman" panose="02020603050405020304" pitchFamily="18" charset="0"/>
              </a:rPr>
              <a:t>)</a:t>
            </a:r>
            <a:endParaRPr lang="en-US" altLang="en-US" sz="2400" dirty="0">
              <a:solidFill>
                <a:srgbClr val="3333FF"/>
              </a:solidFill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Result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: Matrix </a:t>
            </a:r>
            <a:r>
              <a:rPr lang="en-US" altLang="en-US" sz="24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resulting from the product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altLang="en-US" sz="24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solidFill>
                  <a:srgbClr val="2619CB"/>
                </a:solidFill>
                <a:latin typeface="Times New Roman" panose="02020603050405020304" pitchFamily="18" charset="0"/>
              </a:rPr>
              <a:t>MATRIX-MULTIPLY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(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A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p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q</a:t>
            </a:r>
            <a:r>
              <a:rPr lang="en-US" altLang="en-US" sz="2400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B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q</a:t>
            </a:r>
            <a:r>
              <a:rPr lang="en-US" altLang="en-US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en-US" sz="2400" i="1" baseline="-25000" dirty="0" err="1">
                <a:latin typeface="Times New Roman" panose="02020603050405020304" pitchFamily="18" charset="0"/>
              </a:rPr>
              <a:t>r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1.</a:t>
            </a:r>
            <a:r>
              <a:rPr lang="en-US" altLang="en-US" sz="2400" b="1" dirty="0">
                <a:latin typeface="Times New Roman" panose="02020603050405020304" pitchFamily="18" charset="0"/>
              </a:rPr>
              <a:t>	for </a:t>
            </a:r>
            <a:r>
              <a:rPr lang="en-US" altLang="en-US" sz="24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400" i="1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← 1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to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2.			</a:t>
            </a:r>
            <a:r>
              <a:rPr lang="en-US" altLang="en-US" sz="2400" b="1" dirty="0">
                <a:latin typeface="Times New Roman" panose="02020603050405020304" pitchFamily="18" charset="0"/>
              </a:rPr>
              <a:t>for </a:t>
            </a:r>
            <a:r>
              <a:rPr lang="en-US" altLang="en-US" sz="2400" i="1" dirty="0">
                <a:latin typeface="Times New Roman" panose="02020603050405020304" pitchFamily="18" charset="0"/>
              </a:rPr>
              <a:t>j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← 1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to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r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3.				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← 0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4.				</a:t>
            </a:r>
            <a:r>
              <a:rPr lang="en-US" altLang="en-US" sz="2400" b="1" dirty="0">
                <a:latin typeface="Times New Roman" panose="02020603050405020304" pitchFamily="18" charset="0"/>
              </a:rPr>
              <a:t>for </a:t>
            </a:r>
            <a:r>
              <a:rPr lang="en-US" altLang="en-US" sz="2400" i="1" dirty="0">
                <a:latin typeface="Times New Roman" panose="02020603050405020304" pitchFamily="18" charset="0"/>
              </a:rPr>
              <a:t>k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← 1 </a:t>
            </a:r>
            <a:r>
              <a:rPr lang="en-US" altLang="en-US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to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5.					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400" dirty="0">
                <a:latin typeface="Times New Roman" panose="02020603050405020304" pitchFamily="18" charset="0"/>
              </a:rPr>
              <a:t> +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A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B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4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4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</a:rPr>
              <a:t>6.	</a:t>
            </a:r>
            <a:r>
              <a:rPr lang="en-US" altLang="en-US" sz="2400" b="1" dirty="0">
                <a:latin typeface="Times New Roman" panose="02020603050405020304" pitchFamily="18" charset="0"/>
              </a:rPr>
              <a:t>return</a:t>
            </a:r>
            <a:r>
              <a:rPr lang="en-US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en-US" sz="2400" i="1" dirty="0">
                <a:latin typeface="Times New Roman" panose="02020603050405020304" pitchFamily="18" charset="0"/>
              </a:rPr>
              <a:t>C</a:t>
            </a:r>
            <a:endParaRPr lang="en-US" altLang="en-US" sz="2400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564" name="Text Box 4">
            <a:extLst>
              <a:ext uri="{FF2B5EF4-FFF2-40B4-BE49-F238E27FC236}">
                <a16:creationId xmlns:a16="http://schemas.microsoft.com/office/drawing/2014/main" id="{089DF37C-099E-DFF7-6012-647191CBA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486400"/>
            <a:ext cx="8305800" cy="68262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>
                <a:solidFill>
                  <a:srgbClr val="FF0000"/>
                </a:solidFill>
              </a:rPr>
              <a:t>Scalar multiplication in line 5 dominates time to compute </a:t>
            </a:r>
            <a:r>
              <a:rPr lang="en-US" altLang="en-US" sz="2400" i="1">
                <a:solidFill>
                  <a:srgbClr val="FF0000"/>
                </a:solidFill>
              </a:rPr>
              <a:t>C</a:t>
            </a:r>
            <a:r>
              <a:rPr lang="en-US" altLang="en-US" sz="2400">
                <a:solidFill>
                  <a:srgbClr val="FF0000"/>
                </a:solidFill>
              </a:rPr>
              <a:t>Number of scalar multiplications = </a:t>
            </a:r>
            <a:r>
              <a:rPr lang="en-US" altLang="en-US" sz="2400" i="1">
                <a:solidFill>
                  <a:srgbClr val="FF0000"/>
                </a:solidFill>
              </a:rPr>
              <a:t>pqr</a:t>
            </a:r>
            <a:r>
              <a:rPr lang="en-US" altLang="en-US" sz="24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B3E2EF67-2F1D-A299-CAE9-576594852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Matrix-chain Multiplication   </a:t>
            </a:r>
            <a:r>
              <a:rPr lang="en-US" altLang="en-US" sz="2000"/>
              <a:t>…contd</a:t>
            </a:r>
            <a:r>
              <a:rPr lang="en-US" altLang="en-US"/>
              <a:t>  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1EB4432D-2E45-0C61-99D9-0FD7E08EA1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marL="609600" indent="-609600" eaLnBrk="1" hangingPunct="1"/>
            <a:r>
              <a:rPr lang="en-US" altLang="en-US"/>
              <a:t>Example: Consider three matrices A</a:t>
            </a:r>
            <a:r>
              <a:rPr lang="en-US" altLang="en-US" baseline="-25000"/>
              <a:t>10</a:t>
            </a:r>
            <a:r>
              <a:rPr lang="en-US" altLang="en-US" baseline="-25000">
                <a:sym typeface="Symbol" panose="05050102010706020507" pitchFamily="18" charset="2"/>
              </a:rPr>
              <a:t></a:t>
            </a:r>
            <a:r>
              <a:rPr lang="en-US" altLang="en-US" baseline="-25000"/>
              <a:t>100</a:t>
            </a:r>
            <a:r>
              <a:rPr lang="en-US" altLang="en-US"/>
              <a:t>, B</a:t>
            </a:r>
            <a:r>
              <a:rPr lang="en-US" altLang="en-US" baseline="-25000"/>
              <a:t>100</a:t>
            </a:r>
            <a:r>
              <a:rPr lang="en-US" altLang="en-US" baseline="-25000">
                <a:sym typeface="Symbol" panose="05050102010706020507" pitchFamily="18" charset="2"/>
              </a:rPr>
              <a:t></a:t>
            </a:r>
            <a:r>
              <a:rPr lang="en-US" altLang="en-US" baseline="-25000"/>
              <a:t>5</a:t>
            </a:r>
            <a:r>
              <a:rPr lang="en-US" altLang="en-US"/>
              <a:t>, and C</a:t>
            </a:r>
            <a:r>
              <a:rPr lang="en-US" altLang="en-US" baseline="-25000"/>
              <a:t>5</a:t>
            </a:r>
            <a:r>
              <a:rPr lang="en-US" altLang="en-US" baseline="-25000">
                <a:sym typeface="Symbol" panose="05050102010706020507" pitchFamily="18" charset="2"/>
              </a:rPr>
              <a:t></a:t>
            </a:r>
            <a:r>
              <a:rPr lang="en-US" altLang="en-US" baseline="-25000"/>
              <a:t>50</a:t>
            </a:r>
          </a:p>
          <a:p>
            <a:pPr marL="609600" indent="-609600" eaLnBrk="1" hangingPunct="1"/>
            <a:r>
              <a:rPr lang="en-US" altLang="en-US"/>
              <a:t>There are 2 ways to parenthesize </a:t>
            </a:r>
          </a:p>
          <a:p>
            <a:pPr marL="990600" lvl="1" indent="-533400" eaLnBrk="1" hangingPunct="1"/>
            <a:r>
              <a:rPr lang="en-US" altLang="en-US">
                <a:solidFill>
                  <a:srgbClr val="3333FF"/>
                </a:solidFill>
              </a:rPr>
              <a:t>((AB)C) = D</a:t>
            </a:r>
            <a:r>
              <a:rPr lang="en-US" altLang="en-US" baseline="-25000">
                <a:solidFill>
                  <a:srgbClr val="3333FF"/>
                </a:solidFill>
              </a:rPr>
              <a:t>10</a:t>
            </a:r>
            <a:r>
              <a:rPr lang="en-US" altLang="en-US" baseline="-25000">
                <a:solidFill>
                  <a:srgbClr val="3333FF"/>
                </a:solidFill>
                <a:sym typeface="Symbol" panose="05050102010706020507" pitchFamily="18" charset="2"/>
              </a:rPr>
              <a:t></a:t>
            </a:r>
            <a:r>
              <a:rPr lang="en-US" altLang="en-US" baseline="-25000">
                <a:solidFill>
                  <a:srgbClr val="3333FF"/>
                </a:solidFill>
              </a:rPr>
              <a:t>5</a:t>
            </a:r>
            <a:r>
              <a:rPr lang="en-US" altLang="en-US">
                <a:solidFill>
                  <a:srgbClr val="3333FF"/>
                </a:solidFill>
              </a:rPr>
              <a:t> </a:t>
            </a:r>
            <a:r>
              <a:rPr lang="en-US" altLang="en-US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>
                <a:solidFill>
                  <a:srgbClr val="3333FF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3333FF"/>
                </a:solidFill>
              </a:rPr>
              <a:t>C</a:t>
            </a:r>
            <a:r>
              <a:rPr lang="en-US" altLang="en-US" baseline="-25000">
                <a:solidFill>
                  <a:srgbClr val="3333FF"/>
                </a:solidFill>
              </a:rPr>
              <a:t>5</a:t>
            </a:r>
            <a:r>
              <a:rPr lang="en-US" altLang="en-US" baseline="-25000">
                <a:solidFill>
                  <a:srgbClr val="3333FF"/>
                </a:solidFill>
                <a:sym typeface="Symbol" panose="05050102010706020507" pitchFamily="18" charset="2"/>
              </a:rPr>
              <a:t></a:t>
            </a:r>
            <a:r>
              <a:rPr lang="en-US" altLang="en-US" baseline="-25000">
                <a:solidFill>
                  <a:srgbClr val="3333FF"/>
                </a:solidFill>
              </a:rPr>
              <a:t>50</a:t>
            </a:r>
            <a:endParaRPr lang="en-US" altLang="en-US">
              <a:solidFill>
                <a:srgbClr val="3333FF"/>
              </a:solidFill>
            </a:endParaRPr>
          </a:p>
          <a:p>
            <a:pPr marL="1371600" lvl="2" indent="-457200" eaLnBrk="1" hangingPunct="1"/>
            <a:r>
              <a:rPr lang="en-US" altLang="en-US">
                <a:solidFill>
                  <a:srgbClr val="CC6600"/>
                </a:solidFill>
              </a:rPr>
              <a:t>AB </a:t>
            </a:r>
            <a:r>
              <a:rPr lang="en-US" altLang="en-US">
                <a:solidFill>
                  <a:srgbClr val="CC6600"/>
                </a:solidFill>
                <a:sym typeface="Symbol" panose="05050102010706020507" pitchFamily="18" charset="2"/>
              </a:rPr>
              <a:t></a:t>
            </a:r>
            <a:r>
              <a:rPr lang="en-US" altLang="en-US">
                <a:solidFill>
                  <a:srgbClr val="CC6600"/>
                </a:solidFill>
              </a:rPr>
              <a:t> 10</a:t>
            </a:r>
            <a:r>
              <a:rPr lang="en-US" altLang="en-US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>
                <a:solidFill>
                  <a:srgbClr val="CC6600"/>
                </a:solidFill>
                <a:cs typeface="Times New Roman" panose="02020603050405020304" pitchFamily="18" charset="0"/>
              </a:rPr>
              <a:t>100</a:t>
            </a:r>
            <a:r>
              <a:rPr lang="en-US" altLang="en-US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>
                <a:solidFill>
                  <a:srgbClr val="CC6600"/>
                </a:solidFill>
                <a:cs typeface="Times New Roman" panose="02020603050405020304" pitchFamily="18" charset="0"/>
              </a:rPr>
              <a:t>5=5,000 scalar multiplications</a:t>
            </a:r>
          </a:p>
          <a:p>
            <a:pPr marL="1371600" lvl="2" indent="-457200" eaLnBrk="1" hangingPunct="1"/>
            <a:r>
              <a:rPr lang="en-US" altLang="en-US">
                <a:solidFill>
                  <a:srgbClr val="CC6600"/>
                </a:solidFill>
              </a:rPr>
              <a:t>DC </a:t>
            </a:r>
            <a:r>
              <a:rPr lang="en-US" altLang="en-US">
                <a:solidFill>
                  <a:srgbClr val="CC6600"/>
                </a:solidFill>
                <a:sym typeface="Symbol" panose="05050102010706020507" pitchFamily="18" charset="2"/>
              </a:rPr>
              <a:t></a:t>
            </a:r>
            <a:r>
              <a:rPr lang="en-US" altLang="en-US">
                <a:solidFill>
                  <a:srgbClr val="CC6600"/>
                </a:solidFill>
              </a:rPr>
              <a:t> 10</a:t>
            </a:r>
            <a:r>
              <a:rPr lang="en-US" altLang="en-US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>
                <a:solidFill>
                  <a:srgbClr val="CC6600"/>
                </a:solidFill>
                <a:cs typeface="Times New Roman" panose="02020603050405020304" pitchFamily="18" charset="0"/>
              </a:rPr>
              <a:t>5</a:t>
            </a:r>
            <a:r>
              <a:rPr lang="en-US" altLang="en-US">
                <a:solidFill>
                  <a:srgbClr val="CC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>
                <a:solidFill>
                  <a:srgbClr val="CC6600"/>
                </a:solidFill>
                <a:cs typeface="Times New Roman" panose="02020603050405020304" pitchFamily="18" charset="0"/>
              </a:rPr>
              <a:t>50 =2,500 scalar multiplications</a:t>
            </a:r>
          </a:p>
          <a:p>
            <a:pPr marL="990600" lvl="1" indent="-533400" eaLnBrk="1" hangingPunct="1"/>
            <a:r>
              <a:rPr lang="en-US" altLang="en-US">
                <a:solidFill>
                  <a:srgbClr val="009900"/>
                </a:solidFill>
              </a:rPr>
              <a:t>(A</a:t>
            </a:r>
            <a:r>
              <a:rPr lang="en-US" altLang="en-US">
                <a:solidFill>
                  <a:srgbClr val="009900"/>
                </a:solidFill>
                <a:sym typeface="Symbol" panose="05050102010706020507" pitchFamily="18" charset="2"/>
              </a:rPr>
              <a:t>(</a:t>
            </a:r>
            <a:r>
              <a:rPr lang="en-US" altLang="en-US">
                <a:solidFill>
                  <a:srgbClr val="009900"/>
                </a:solidFill>
              </a:rPr>
              <a:t>BC)) = A</a:t>
            </a:r>
            <a:r>
              <a:rPr lang="en-US" altLang="en-US" baseline="-25000">
                <a:solidFill>
                  <a:srgbClr val="009900"/>
                </a:solidFill>
              </a:rPr>
              <a:t>10</a:t>
            </a:r>
            <a:r>
              <a:rPr lang="en-US" altLang="en-US" baseline="-25000">
                <a:solidFill>
                  <a:srgbClr val="009900"/>
                </a:solidFill>
                <a:sym typeface="Symbol" panose="05050102010706020507" pitchFamily="18" charset="2"/>
              </a:rPr>
              <a:t></a:t>
            </a:r>
            <a:r>
              <a:rPr lang="en-US" altLang="en-US" baseline="-25000">
                <a:solidFill>
                  <a:srgbClr val="009900"/>
                </a:solidFill>
              </a:rPr>
              <a:t>100</a:t>
            </a:r>
            <a:r>
              <a:rPr lang="en-US" altLang="en-US">
                <a:solidFill>
                  <a:srgbClr val="009900"/>
                </a:solidFill>
              </a:rPr>
              <a:t> </a:t>
            </a:r>
            <a:r>
              <a:rPr lang="en-US" altLang="en-US">
                <a:solidFill>
                  <a:srgbClr val="0099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>
                <a:solidFill>
                  <a:srgbClr val="009900"/>
                </a:solidFill>
                <a:sym typeface="Symbol" panose="05050102010706020507" pitchFamily="18" charset="2"/>
              </a:rPr>
              <a:t> </a:t>
            </a:r>
            <a:r>
              <a:rPr lang="en-US" altLang="en-US">
                <a:solidFill>
                  <a:srgbClr val="009900"/>
                </a:solidFill>
              </a:rPr>
              <a:t>E</a:t>
            </a:r>
            <a:r>
              <a:rPr lang="en-US" altLang="en-US" baseline="-25000">
                <a:solidFill>
                  <a:srgbClr val="009900"/>
                </a:solidFill>
              </a:rPr>
              <a:t>100</a:t>
            </a:r>
            <a:r>
              <a:rPr lang="en-US" altLang="en-US" baseline="-25000">
                <a:solidFill>
                  <a:srgbClr val="009900"/>
                </a:solidFill>
                <a:sym typeface="Symbol" panose="05050102010706020507" pitchFamily="18" charset="2"/>
              </a:rPr>
              <a:t></a:t>
            </a:r>
            <a:r>
              <a:rPr lang="en-US" altLang="en-US" baseline="-25000">
                <a:solidFill>
                  <a:srgbClr val="009900"/>
                </a:solidFill>
              </a:rPr>
              <a:t>50</a:t>
            </a:r>
            <a:endParaRPr lang="en-US" altLang="en-US">
              <a:solidFill>
                <a:srgbClr val="009900"/>
              </a:solidFill>
            </a:endParaRPr>
          </a:p>
          <a:p>
            <a:pPr marL="1371600" lvl="2" indent="-457200" eaLnBrk="1" hangingPunct="1"/>
            <a:r>
              <a:rPr lang="en-US" altLang="en-US">
                <a:solidFill>
                  <a:srgbClr val="D60093"/>
                </a:solidFill>
              </a:rPr>
              <a:t>BC </a:t>
            </a:r>
            <a:r>
              <a:rPr lang="en-US" altLang="en-US">
                <a:solidFill>
                  <a:srgbClr val="D60093"/>
                </a:solidFill>
                <a:sym typeface="Symbol" panose="05050102010706020507" pitchFamily="18" charset="2"/>
              </a:rPr>
              <a:t></a:t>
            </a:r>
            <a:r>
              <a:rPr lang="en-US" altLang="en-US">
                <a:solidFill>
                  <a:srgbClr val="D60093"/>
                </a:solidFill>
              </a:rPr>
              <a:t> 100</a:t>
            </a:r>
            <a:r>
              <a:rPr lang="en-US" altLang="en-US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>
                <a:solidFill>
                  <a:srgbClr val="D60093"/>
                </a:solidFill>
                <a:cs typeface="Times New Roman" panose="02020603050405020304" pitchFamily="18" charset="0"/>
              </a:rPr>
              <a:t>5</a:t>
            </a:r>
            <a:r>
              <a:rPr lang="en-US" altLang="en-US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>
                <a:solidFill>
                  <a:srgbClr val="D60093"/>
                </a:solidFill>
                <a:cs typeface="Times New Roman" panose="02020603050405020304" pitchFamily="18" charset="0"/>
              </a:rPr>
              <a:t>50=25,000 scalar multiplications</a:t>
            </a:r>
          </a:p>
          <a:p>
            <a:pPr marL="1371600" lvl="2" indent="-457200" eaLnBrk="1" hangingPunct="1"/>
            <a:r>
              <a:rPr lang="en-US" altLang="en-US">
                <a:solidFill>
                  <a:srgbClr val="D60093"/>
                </a:solidFill>
              </a:rPr>
              <a:t>AE </a:t>
            </a:r>
            <a:r>
              <a:rPr lang="en-US" altLang="en-US">
                <a:solidFill>
                  <a:srgbClr val="D60093"/>
                </a:solidFill>
                <a:sym typeface="Symbol" panose="05050102010706020507" pitchFamily="18" charset="2"/>
              </a:rPr>
              <a:t></a:t>
            </a:r>
            <a:r>
              <a:rPr lang="en-US" altLang="en-US">
                <a:solidFill>
                  <a:srgbClr val="D60093"/>
                </a:solidFill>
              </a:rPr>
              <a:t> 10</a:t>
            </a:r>
            <a:r>
              <a:rPr lang="en-US" altLang="en-US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>
                <a:solidFill>
                  <a:srgbClr val="D60093"/>
                </a:solidFill>
                <a:cs typeface="Times New Roman" panose="02020603050405020304" pitchFamily="18" charset="0"/>
              </a:rPr>
              <a:t>100</a:t>
            </a:r>
            <a:r>
              <a:rPr lang="en-US" altLang="en-US">
                <a:solidFill>
                  <a:srgbClr val="D6009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altLang="en-US">
                <a:solidFill>
                  <a:srgbClr val="D60093"/>
                </a:solidFill>
                <a:cs typeface="Times New Roman" panose="02020603050405020304" pitchFamily="18" charset="0"/>
              </a:rPr>
              <a:t>50 =50,000 scalar multiplications</a:t>
            </a:r>
          </a:p>
        </p:txBody>
      </p:sp>
      <p:sp>
        <p:nvSpPr>
          <p:cNvPr id="214020" name="Text Box 4">
            <a:extLst>
              <a:ext uri="{FF2B5EF4-FFF2-40B4-BE49-F238E27FC236}">
                <a16:creationId xmlns:a16="http://schemas.microsoft.com/office/drawing/2014/main" id="{5F1C542B-6B8E-3B3D-D7E8-FE7F759BA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3810000"/>
            <a:ext cx="114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Total: 7,500 </a:t>
            </a:r>
          </a:p>
        </p:txBody>
      </p:sp>
      <p:sp>
        <p:nvSpPr>
          <p:cNvPr id="214021" name="Text Box 5">
            <a:extLst>
              <a:ext uri="{FF2B5EF4-FFF2-40B4-BE49-F238E27FC236}">
                <a16:creationId xmlns:a16="http://schemas.microsoft.com/office/drawing/2014/main" id="{1B2258BB-36BF-90E2-8FEF-E40F580D6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19800"/>
            <a:ext cx="1143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Total: 75,000 </a:t>
            </a:r>
          </a:p>
        </p:txBody>
      </p:sp>
      <p:sp>
        <p:nvSpPr>
          <p:cNvPr id="214022" name="AutoShape 6">
            <a:extLst>
              <a:ext uri="{FF2B5EF4-FFF2-40B4-BE49-F238E27FC236}">
                <a16:creationId xmlns:a16="http://schemas.microsoft.com/office/drawing/2014/main" id="{99319BD0-ED8C-8467-90AE-DB9B27F2B26B}"/>
              </a:ext>
            </a:extLst>
          </p:cNvPr>
          <p:cNvSpPr>
            <a:spLocks/>
          </p:cNvSpPr>
          <p:nvPr/>
        </p:nvSpPr>
        <p:spPr bwMode="auto">
          <a:xfrm>
            <a:off x="7924800" y="39624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4023" name="AutoShape 7">
            <a:extLst>
              <a:ext uri="{FF2B5EF4-FFF2-40B4-BE49-F238E27FC236}">
                <a16:creationId xmlns:a16="http://schemas.microsoft.com/office/drawing/2014/main" id="{D12AC530-4E07-BDA8-E149-475D27179792}"/>
              </a:ext>
            </a:extLst>
          </p:cNvPr>
          <p:cNvSpPr>
            <a:spLocks/>
          </p:cNvSpPr>
          <p:nvPr/>
        </p:nvSpPr>
        <p:spPr bwMode="auto">
          <a:xfrm>
            <a:off x="8305800" y="5334000"/>
            <a:ext cx="152400" cy="5334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14025" name="Freeform 9">
            <a:extLst>
              <a:ext uri="{FF2B5EF4-FFF2-40B4-BE49-F238E27FC236}">
                <a16:creationId xmlns:a16="http://schemas.microsoft.com/office/drawing/2014/main" id="{FEF01B02-154C-3DBF-6D3D-0909363AD29C}"/>
              </a:ext>
            </a:extLst>
          </p:cNvPr>
          <p:cNvSpPr>
            <a:spLocks/>
          </p:cNvSpPr>
          <p:nvPr/>
        </p:nvSpPr>
        <p:spPr bwMode="auto">
          <a:xfrm>
            <a:off x="7086600" y="5562600"/>
            <a:ext cx="1714500" cy="838200"/>
          </a:xfrm>
          <a:custGeom>
            <a:avLst/>
            <a:gdLst>
              <a:gd name="T0" fmla="*/ 2147483646 w 1080"/>
              <a:gd name="T1" fmla="*/ 0 h 528"/>
              <a:gd name="T2" fmla="*/ 2147483646 w 1080"/>
              <a:gd name="T3" fmla="*/ 483870000 h 528"/>
              <a:gd name="T4" fmla="*/ 2056447500 w 1080"/>
              <a:gd name="T5" fmla="*/ 967740000 h 528"/>
              <a:gd name="T6" fmla="*/ 967740000 w 1080"/>
              <a:gd name="T7" fmla="*/ 1209675000 h 528"/>
              <a:gd name="T8" fmla="*/ 0 w 1080"/>
              <a:gd name="T9" fmla="*/ 1330642500 h 5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80"/>
              <a:gd name="T16" fmla="*/ 0 h 528"/>
              <a:gd name="T17" fmla="*/ 1080 w 1080"/>
              <a:gd name="T18" fmla="*/ 528 h 5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80" h="528">
                <a:moveTo>
                  <a:pt x="960" y="0"/>
                </a:moveTo>
                <a:cubicBezTo>
                  <a:pt x="1020" y="64"/>
                  <a:pt x="1080" y="128"/>
                  <a:pt x="1056" y="192"/>
                </a:cubicBezTo>
                <a:cubicBezTo>
                  <a:pt x="1032" y="256"/>
                  <a:pt x="928" y="336"/>
                  <a:pt x="816" y="384"/>
                </a:cubicBezTo>
                <a:cubicBezTo>
                  <a:pt x="704" y="432"/>
                  <a:pt x="520" y="456"/>
                  <a:pt x="384" y="480"/>
                </a:cubicBezTo>
                <a:cubicBezTo>
                  <a:pt x="248" y="504"/>
                  <a:pt x="124" y="516"/>
                  <a:pt x="0" y="5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0" grpId="0"/>
      <p:bldP spid="214021" grpId="0"/>
      <p:bldP spid="214022" grpId="0" animBg="1"/>
      <p:bldP spid="21402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D03E017B-0BBA-8607-F904-368986E5B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Matrix-chain Multiplication   </a:t>
            </a:r>
            <a:r>
              <a:rPr lang="en-US" altLang="en-US" sz="2000"/>
              <a:t>…contd</a:t>
            </a:r>
            <a:r>
              <a:rPr lang="en-US" altLang="en-US"/>
              <a:t>  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2B02A93-2F0F-DB94-3D6B-59A25FCD14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marL="609600" indent="-609600" eaLnBrk="1" hangingPunct="1"/>
            <a:r>
              <a:rPr lang="en-US" altLang="en-US">
                <a:cs typeface="Times New Roman" panose="02020603050405020304" pitchFamily="18" charset="0"/>
              </a:rPr>
              <a:t>Matrix-chain multiplication problem</a:t>
            </a:r>
          </a:p>
          <a:p>
            <a:pPr marL="990600" lvl="1" indent="-533400" eaLnBrk="1" hangingPunct="1"/>
            <a:r>
              <a:rPr lang="en-US" altLang="en-US"/>
              <a:t>Given a chain 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 …, A</a:t>
            </a:r>
            <a:r>
              <a:rPr lang="en-US" altLang="en-US" i="1" baseline="-25000"/>
              <a:t>n</a:t>
            </a:r>
            <a:r>
              <a:rPr lang="en-US" altLang="en-US"/>
              <a:t> of </a:t>
            </a:r>
            <a:r>
              <a:rPr lang="en-US" altLang="en-US" i="1"/>
              <a:t>n</a:t>
            </a:r>
            <a:r>
              <a:rPr lang="en-US" altLang="en-US"/>
              <a:t> matrices, where for </a:t>
            </a:r>
            <a:r>
              <a:rPr lang="en-US" altLang="en-US" i="1"/>
              <a:t>i</a:t>
            </a:r>
            <a:r>
              <a:rPr lang="en-US" altLang="en-US"/>
              <a:t>=1, 2, …, </a:t>
            </a:r>
            <a:r>
              <a:rPr lang="en-US" altLang="en-US" i="1"/>
              <a:t>n</a:t>
            </a:r>
            <a:r>
              <a:rPr lang="en-US" altLang="en-US"/>
              <a:t>, matrix A</a:t>
            </a:r>
            <a:r>
              <a:rPr lang="en-US" altLang="en-US" i="1" baseline="-25000"/>
              <a:t>i</a:t>
            </a:r>
            <a:r>
              <a:rPr lang="en-US" altLang="en-US"/>
              <a:t> has dimension 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  <a:r>
              <a:rPr lang="en-US" altLang="en-US" baseline="-25000"/>
              <a:t>-1</a:t>
            </a:r>
            <a:r>
              <a:rPr lang="en-US" altLang="en-US">
                <a:sym typeface="Symbol" panose="05050102010706020507" pitchFamily="18" charset="2"/>
              </a:rPr>
              <a:t></a:t>
            </a:r>
            <a:r>
              <a:rPr lang="en-US" altLang="en-US" i="1"/>
              <a:t>p</a:t>
            </a:r>
            <a:r>
              <a:rPr lang="en-US" altLang="en-US" i="1" baseline="-25000"/>
              <a:t>i</a:t>
            </a:r>
          </a:p>
          <a:p>
            <a:pPr marL="990600" lvl="1" indent="-533400" eaLnBrk="1" hangingPunct="1"/>
            <a:r>
              <a:rPr lang="en-US" altLang="en-US">
                <a:solidFill>
                  <a:srgbClr val="3333FF"/>
                </a:solidFill>
              </a:rPr>
              <a:t>Parenthesize the product A</a:t>
            </a:r>
            <a:r>
              <a:rPr lang="en-US" altLang="en-US" baseline="-25000">
                <a:solidFill>
                  <a:srgbClr val="3333FF"/>
                </a:solidFill>
              </a:rPr>
              <a:t>1</a:t>
            </a:r>
            <a:r>
              <a:rPr lang="en-US" altLang="en-US">
                <a:solidFill>
                  <a:srgbClr val="3333FF"/>
                </a:solidFill>
              </a:rPr>
              <a:t>A</a:t>
            </a:r>
            <a:r>
              <a:rPr lang="en-US" altLang="en-US" baseline="-25000">
                <a:solidFill>
                  <a:srgbClr val="3333FF"/>
                </a:solidFill>
              </a:rPr>
              <a:t>2</a:t>
            </a:r>
            <a:r>
              <a:rPr lang="en-US" altLang="en-US">
                <a:solidFill>
                  <a:srgbClr val="3333FF"/>
                </a:solidFill>
              </a:rPr>
              <a:t>…A</a:t>
            </a:r>
            <a:r>
              <a:rPr lang="en-US" altLang="en-US" i="1" baseline="-25000">
                <a:solidFill>
                  <a:srgbClr val="3333FF"/>
                </a:solidFill>
              </a:rPr>
              <a:t>n </a:t>
            </a:r>
            <a:r>
              <a:rPr lang="en-US" altLang="en-US">
                <a:solidFill>
                  <a:srgbClr val="3333FF"/>
                </a:solidFill>
              </a:rPr>
              <a:t>such that the total number of scalar multiplications is minimized</a:t>
            </a:r>
          </a:p>
          <a:p>
            <a:pPr marL="609600" indent="-609600" eaLnBrk="1" hangingPunct="1"/>
            <a:r>
              <a:rPr lang="en-US" altLang="en-US">
                <a:cs typeface="Times New Roman" panose="02020603050405020304" pitchFamily="18" charset="0"/>
              </a:rPr>
              <a:t>Brute force method of exhaustive search takes time exponential in </a:t>
            </a:r>
            <a:r>
              <a:rPr lang="en-US" altLang="en-US" i="1">
                <a:cs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BC1EBFFF-598E-8246-82BD-FAF6CEBF6D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Dynamic Programming Approach</a:t>
            </a:r>
            <a:endParaRPr lang="en-US" altLang="en-US" sz="1800"/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D18EA37E-55F3-B737-B9F6-EE300BA60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609600" indent="-609600" eaLnBrk="1" hangingPunct="1"/>
            <a:r>
              <a:rPr lang="en-US" altLang="en-US">
                <a:solidFill>
                  <a:srgbClr val="0099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The structure of an optimal solution</a:t>
            </a:r>
          </a:p>
          <a:p>
            <a:pPr marL="990600" lvl="1" indent="-533400" eaLnBrk="1" hangingPunct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Let us use the notation 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for the matrix that results from the product </a:t>
            </a:r>
            <a:r>
              <a:rPr lang="en-US" altLang="en-US"/>
              <a:t>A</a:t>
            </a:r>
            <a:r>
              <a:rPr lang="en-US" altLang="en-US" i="1" baseline="-25000"/>
              <a:t>i</a:t>
            </a:r>
            <a:r>
              <a:rPr lang="en-US" altLang="en-US"/>
              <a:t> A</a:t>
            </a:r>
            <a:r>
              <a:rPr lang="en-US" altLang="en-US" i="1" baseline="-25000"/>
              <a:t>i</a:t>
            </a:r>
            <a:r>
              <a:rPr lang="en-US" altLang="en-US" baseline="-25000"/>
              <a:t>+1</a:t>
            </a:r>
            <a:r>
              <a:rPr lang="en-US" altLang="en-US"/>
              <a:t> … A</a:t>
            </a:r>
            <a:r>
              <a:rPr lang="en-US" altLang="en-US" i="1" baseline="-25000"/>
              <a:t>j</a:t>
            </a:r>
            <a:r>
              <a:rPr lang="en-US" altLang="en-US"/>
              <a:t> </a:t>
            </a:r>
          </a:p>
          <a:p>
            <a:pPr marL="990600" lvl="1" indent="-533400" eaLnBrk="1" hangingPunct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An optimal parenthesization of the product </a:t>
            </a:r>
            <a:r>
              <a:rPr lang="en-US" altLang="en-US"/>
              <a:t>A</a:t>
            </a:r>
            <a:r>
              <a:rPr lang="en-US" altLang="en-US" baseline="-25000"/>
              <a:t>1</a:t>
            </a:r>
            <a:r>
              <a:rPr lang="en-US" altLang="en-US"/>
              <a:t>A</a:t>
            </a:r>
            <a:r>
              <a:rPr lang="en-US" altLang="en-US" baseline="-25000"/>
              <a:t>2</a:t>
            </a:r>
            <a:r>
              <a:rPr lang="en-US" altLang="en-US"/>
              <a:t>…A</a:t>
            </a:r>
            <a:r>
              <a:rPr lang="en-US" altLang="en-US" i="1" baseline="-25000"/>
              <a:t>n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splits the product between </a:t>
            </a:r>
            <a:r>
              <a:rPr lang="en-US" altLang="en-US"/>
              <a:t>A</a:t>
            </a:r>
            <a:r>
              <a:rPr lang="en-US" altLang="en-US" i="1" baseline="-25000"/>
              <a:t>k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en-US"/>
              <a:t>A</a:t>
            </a:r>
            <a:r>
              <a:rPr lang="en-US" altLang="en-US" i="1" baseline="-25000"/>
              <a:t>k</a:t>
            </a:r>
            <a:r>
              <a:rPr lang="en-US" altLang="en-US" baseline="-25000"/>
              <a:t>+1</a:t>
            </a:r>
            <a:r>
              <a:rPr lang="en-US" altLang="en-US"/>
              <a:t>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for some integer 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where1 ≤ 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n </a:t>
            </a:r>
            <a:endParaRPr lang="en-US" altLang="en-US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990600" lvl="1" indent="-533400" eaLnBrk="1" hangingPunct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First compute matrices A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and 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+1..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; then multiply them to get the final matrix A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1..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936BAE73-70FF-5B4E-0F34-A454167477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Dynamic Programming Approach   </a:t>
            </a:r>
            <a:r>
              <a:rPr lang="en-US" altLang="en-US" sz="2000"/>
              <a:t>…contd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F01080C7-FA91-627A-27D1-0449248A1D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990600" lvl="1" indent="-533400" eaLnBrk="1" hangingPunct="1"/>
            <a:r>
              <a:rPr lang="en-US" altLang="en-US" b="1">
                <a:cs typeface="Arial" panose="020B0604020202020204" pitchFamily="34" charset="0"/>
                <a:sym typeface="Symbol" panose="05050102010706020507" pitchFamily="18" charset="2"/>
              </a:rPr>
              <a:t>Key observation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: parenthesizations of the subchains </a:t>
            </a:r>
            <a:r>
              <a:rPr lang="en-US" altLang="en-US"/>
              <a:t>A</a:t>
            </a:r>
            <a:r>
              <a:rPr lang="en-US" altLang="en-US" baseline="-25000"/>
              <a:t>1</a:t>
            </a:r>
            <a:r>
              <a:rPr lang="en-US" altLang="en-US"/>
              <a:t>A</a:t>
            </a:r>
            <a:r>
              <a:rPr lang="en-US" altLang="en-US" baseline="-25000"/>
              <a:t>2</a:t>
            </a:r>
            <a:r>
              <a:rPr lang="en-US" altLang="en-US"/>
              <a:t>…A</a:t>
            </a:r>
            <a:r>
              <a:rPr lang="en-US" altLang="en-US" i="1" baseline="-25000"/>
              <a:t>k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en-US"/>
              <a:t>A</a:t>
            </a:r>
            <a:r>
              <a:rPr lang="en-US" altLang="en-US" i="1" baseline="-25000"/>
              <a:t>k</a:t>
            </a:r>
            <a:r>
              <a:rPr lang="en-US" altLang="en-US" baseline="-25000"/>
              <a:t>+1</a:t>
            </a:r>
            <a:r>
              <a:rPr lang="en-US" altLang="en-US"/>
              <a:t>A</a:t>
            </a:r>
            <a:r>
              <a:rPr lang="en-US" altLang="en-US" i="1" baseline="-25000"/>
              <a:t>k</a:t>
            </a:r>
            <a:r>
              <a:rPr lang="en-US" altLang="en-US" baseline="-25000"/>
              <a:t>+2</a:t>
            </a:r>
            <a:r>
              <a:rPr lang="en-US" altLang="en-US"/>
              <a:t>…A</a:t>
            </a:r>
            <a:r>
              <a:rPr lang="en-US" altLang="en-US" i="1" baseline="-25000"/>
              <a:t>n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must also be optimal if the parenthesization of the chain </a:t>
            </a:r>
            <a:r>
              <a:rPr lang="en-US" altLang="en-US"/>
              <a:t>A</a:t>
            </a:r>
            <a:r>
              <a:rPr lang="en-US" altLang="en-US" baseline="-25000"/>
              <a:t>1</a:t>
            </a:r>
            <a:r>
              <a:rPr lang="en-US" altLang="en-US"/>
              <a:t>A</a:t>
            </a:r>
            <a:r>
              <a:rPr lang="en-US" altLang="en-US" baseline="-25000"/>
              <a:t>2</a:t>
            </a:r>
            <a:r>
              <a:rPr lang="en-US" altLang="en-US"/>
              <a:t>…A</a:t>
            </a:r>
            <a:r>
              <a:rPr lang="en-US" altLang="en-US" i="1" baseline="-25000"/>
              <a:t>n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is optimal (why?)</a:t>
            </a:r>
          </a:p>
          <a:p>
            <a:pPr marL="990600" lvl="1" indent="-533400" eaLnBrk="1" hangingPunct="1"/>
            <a:endParaRPr lang="en-US" altLang="en-US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990600" lvl="1" indent="-533400" eaLnBrk="1" hangingPunct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That is, the optimal solution to the problem contains within it the optimal solution to subproblems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>
            <a:extLst>
              <a:ext uri="{FF2B5EF4-FFF2-40B4-BE49-F238E27FC236}">
                <a16:creationId xmlns:a16="http://schemas.microsoft.com/office/drawing/2014/main" id="{A409F0D9-68CC-3702-4FDC-B2EF969923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Dynamic Programming Approach </a:t>
            </a:r>
            <a:r>
              <a:rPr lang="en-US" altLang="en-US" sz="2000"/>
              <a:t>…contd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B3A475C-F551-8F9D-710E-B7086150F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609600" indent="-609600" eaLnBrk="1" hangingPunct="1"/>
            <a:r>
              <a:rPr lang="en-US" altLang="en-US" dirty="0">
                <a:solidFill>
                  <a:srgbClr val="0099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Recursive definition of the value of an optimal solution</a:t>
            </a:r>
          </a:p>
          <a:p>
            <a:pPr marL="990600" lvl="1" indent="-533400" eaLnBrk="1" hangingPunct="1"/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Let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] be the minimum number of scalar multiplications necessary to compute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..</a:t>
            </a:r>
            <a:r>
              <a:rPr lang="en-US" altLang="en-US" i="1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endParaRPr lang="en-US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990600" lvl="1" indent="-533400" eaLnBrk="1" hangingPunct="1"/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Minimum cost to compute A</a:t>
            </a:r>
            <a:r>
              <a:rPr lang="en-US" altLang="en-US" baseline="-25000" dirty="0">
                <a:cs typeface="Arial" panose="020B0604020202020204" pitchFamily="34" charset="0"/>
                <a:sym typeface="Symbol" panose="05050102010706020507" pitchFamily="18" charset="2"/>
              </a:rPr>
              <a:t>1..</a:t>
            </a:r>
            <a:r>
              <a:rPr lang="en-US" altLang="en-US" i="1" baseline="-25000" dirty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is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[1,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]</a:t>
            </a:r>
          </a:p>
          <a:p>
            <a:pPr marL="990600" lvl="1" indent="-533400" eaLnBrk="1" hangingPunct="1"/>
            <a:r>
              <a:rPr lang="en-US" altLang="en-US" dirty="0"/>
              <a:t>Suppose the optimal </a:t>
            </a:r>
            <a:r>
              <a:rPr lang="en-US" altLang="en-US" dirty="0" err="1"/>
              <a:t>parenthesization</a:t>
            </a:r>
            <a:r>
              <a:rPr lang="en-US" altLang="en-US" dirty="0"/>
              <a:t> of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i="1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..</a:t>
            </a:r>
            <a:r>
              <a:rPr lang="en-US" altLang="en-US" i="1" baseline="-25000" dirty="0" err="1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 dirty="0"/>
              <a:t>splits the product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between </a:t>
            </a:r>
            <a:r>
              <a:rPr lang="en-US" altLang="en-US" dirty="0"/>
              <a:t>A</a:t>
            </a:r>
            <a:r>
              <a:rPr lang="en-US" altLang="en-US" i="1" baseline="-25000" dirty="0"/>
              <a:t>k</a:t>
            </a:r>
            <a:r>
              <a:rPr lang="en-US" altLang="en-US" dirty="0"/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and </a:t>
            </a:r>
            <a:r>
              <a:rPr lang="en-US" altLang="en-US" dirty="0"/>
              <a:t>A</a:t>
            </a:r>
            <a:r>
              <a:rPr lang="en-US" altLang="en-US" i="1" baseline="-25000" dirty="0"/>
              <a:t>k</a:t>
            </a:r>
            <a:r>
              <a:rPr lang="en-US" altLang="en-US" baseline="-25000" dirty="0"/>
              <a:t>+1</a:t>
            </a:r>
            <a:r>
              <a:rPr lang="en-US" altLang="en-US" dirty="0"/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for some integer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where </a:t>
            </a:r>
            <a:r>
              <a:rPr lang="en-US" altLang="en-US" i="1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≤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endParaRPr lang="en-US" alt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D427BA62-900E-C448-E011-02710DB789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Dynamic Programming Approach </a:t>
            </a:r>
            <a:r>
              <a:rPr lang="en-US" altLang="en-US" sz="2000"/>
              <a:t>…contd</a:t>
            </a:r>
          </a:p>
        </p:txBody>
      </p:sp>
      <p:sp>
        <p:nvSpPr>
          <p:cNvPr id="220163" name="Rectangle 3">
            <a:extLst>
              <a:ext uri="{FF2B5EF4-FFF2-40B4-BE49-F238E27FC236}">
                <a16:creationId xmlns:a16="http://schemas.microsoft.com/office/drawing/2014/main" id="{7CC3F45F-F82D-D1D4-8F87-D86B15ECD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marL="990600" lvl="1" indent="-533400" eaLnBrk="1" hangingPunct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/>
              <a:t>= (A</a:t>
            </a:r>
            <a:r>
              <a:rPr lang="en-US" altLang="en-US" i="1" baseline="-25000"/>
              <a:t>i </a:t>
            </a:r>
            <a:r>
              <a:rPr lang="en-US" altLang="en-US"/>
              <a:t>A</a:t>
            </a:r>
            <a:r>
              <a:rPr lang="en-US" altLang="en-US" i="1" baseline="-25000"/>
              <a:t>i</a:t>
            </a:r>
            <a:r>
              <a:rPr lang="en-US" altLang="en-US" baseline="-25000"/>
              <a:t>+1</a:t>
            </a:r>
            <a:r>
              <a:rPr lang="en-US" altLang="en-US"/>
              <a:t>…A</a:t>
            </a:r>
            <a:r>
              <a:rPr lang="en-US" altLang="en-US" i="1" baseline="-25000"/>
              <a:t>k</a:t>
            </a:r>
            <a:r>
              <a:rPr lang="en-US" altLang="en-US"/>
              <a:t>)</a:t>
            </a:r>
            <a:r>
              <a:rPr lang="en-US" altLang="en-US">
                <a:cs typeface="Arial" panose="020B0604020202020204" pitchFamily="34" charset="0"/>
              </a:rPr>
              <a:t>·</a:t>
            </a:r>
            <a:r>
              <a:rPr lang="en-US" altLang="en-US"/>
              <a:t>(A</a:t>
            </a:r>
            <a:r>
              <a:rPr lang="en-US" altLang="en-US" i="1" baseline="-25000"/>
              <a:t>k</a:t>
            </a:r>
            <a:r>
              <a:rPr lang="en-US" altLang="en-US" baseline="-25000"/>
              <a:t>+1</a:t>
            </a:r>
            <a:r>
              <a:rPr lang="en-US" altLang="en-US"/>
              <a:t>A</a:t>
            </a:r>
            <a:r>
              <a:rPr lang="en-US" altLang="en-US" i="1" baseline="-25000"/>
              <a:t>k</a:t>
            </a:r>
            <a:r>
              <a:rPr lang="en-US" altLang="en-US" baseline="-25000"/>
              <a:t>+2</a:t>
            </a:r>
            <a:r>
              <a:rPr lang="en-US" altLang="en-US"/>
              <a:t>…A</a:t>
            </a:r>
            <a:r>
              <a:rPr lang="en-US" altLang="en-US" i="1" baseline="-25000"/>
              <a:t>j</a:t>
            </a:r>
            <a:r>
              <a:rPr lang="en-US" altLang="en-US"/>
              <a:t>)=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en-US">
                <a:cs typeface="Arial" panose="020B0604020202020204" pitchFamily="34" charset="0"/>
              </a:rPr>
              <a:t>·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+1..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</a:p>
          <a:p>
            <a:pPr marL="990600" lvl="1" indent="-533400" eaLnBrk="1" hangingPunct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Cost of computing 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= cost of computing 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+ cost of computing 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+1..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+ cost of multiplying 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and 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+1..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</a:p>
          <a:p>
            <a:pPr marL="990600" lvl="1" indent="-533400" eaLnBrk="1" hangingPunct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Cost of multiplying 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and A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+1..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j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is 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>
                <a:cs typeface="Arial" panose="020B0604020202020204" pitchFamily="34" charset="0"/>
                <a:sym typeface="Symbol" panose="05050102010706020507" pitchFamily="18" charset="2"/>
              </a:rPr>
              <a:t>-1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k 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i="1" baseline="-25000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</a:p>
          <a:p>
            <a:pPr marL="990600" lvl="1" indent="-533400" eaLnBrk="1" hangingPunct="1"/>
            <a:endParaRPr lang="en-US" altLang="en-US" i="1" baseline="-2500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990600" lvl="1" indent="-533400" eaLnBrk="1" hangingPunct="1"/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j </a:t>
            </a:r>
            <a:r>
              <a:rPr lang="en-US" altLang="en-US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] = 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] + 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+1, 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j </a:t>
            </a:r>
            <a:r>
              <a:rPr lang="en-US" altLang="en-US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] + 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i="1" baseline="-25000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baseline="-25000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-1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i="1" baseline="-25000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k 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i="1" baseline="-25000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j  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         for i</a:t>
            </a:r>
            <a:r>
              <a:rPr lang="en-US" altLang="en-US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≤ 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en-US" i="1">
                <a:solidFill>
                  <a:srgbClr val="CC6600"/>
                </a:solidFill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endParaRPr lang="en-US" altLang="en-US">
              <a:solidFill>
                <a:srgbClr val="CC6600"/>
              </a:solidFill>
            </a:endParaRPr>
          </a:p>
          <a:p>
            <a:pPr marL="990600" lvl="1" indent="-533400" eaLnBrk="1" hangingPunct="1"/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m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i 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] = 0 for 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=1,2,…,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>
            <a:extLst>
              <a:ext uri="{FF2B5EF4-FFF2-40B4-BE49-F238E27FC236}">
                <a16:creationId xmlns:a16="http://schemas.microsoft.com/office/drawing/2014/main" id="{23A40E4B-38EC-28DA-95AA-7C18487475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Dynamic Programming Approach </a:t>
            </a:r>
            <a:r>
              <a:rPr lang="en-US" altLang="en-US" sz="2000"/>
              <a:t>…contd</a:t>
            </a:r>
          </a:p>
        </p:txBody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561E5142-5639-B1BE-9C25-1A6CC4027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marL="990600" lvl="1" indent="-533400" eaLnBrk="1" hangingPunct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But</a:t>
            </a:r>
            <a:r>
              <a:rPr lang="en-US" altLang="en-US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…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optimal parenthesization occurs at one value of k among all possible 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≤ 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 &lt; </a:t>
            </a:r>
            <a:r>
              <a:rPr lang="en-US" altLang="en-US" i="1">
                <a:cs typeface="Arial" panose="020B0604020202020204" pitchFamily="34" charset="0"/>
                <a:sym typeface="Symbol" panose="05050102010706020507" pitchFamily="18" charset="2"/>
              </a:rPr>
              <a:t>j</a:t>
            </a:r>
            <a:endParaRPr lang="en-US" altLang="en-US"/>
          </a:p>
          <a:p>
            <a:pPr marL="990600" lvl="1" indent="-533400" eaLnBrk="1" hangingPunct="1"/>
            <a:r>
              <a:rPr lang="en-US" altLang="en-US">
                <a:cs typeface="Arial" panose="020B0604020202020204" pitchFamily="34" charset="0"/>
                <a:sym typeface="Symbol" panose="05050102010706020507" pitchFamily="18" charset="2"/>
              </a:rPr>
              <a:t>Check all these and select the best one</a:t>
            </a:r>
          </a:p>
          <a:p>
            <a:pPr marL="990600" lvl="1" indent="-533400" eaLnBrk="1" hangingPunct="1"/>
            <a:endParaRPr lang="en-US" altLang="en-US" i="1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221188" name="Text Box 4">
            <a:extLst>
              <a:ext uri="{FF2B5EF4-FFF2-40B4-BE49-F238E27FC236}">
                <a16:creationId xmlns:a16="http://schemas.microsoft.com/office/drawing/2014/main" id="{C51B3B96-F936-19C4-89CD-D2DCC79F0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3434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rgbClr val="3333FF"/>
                </a:solidFill>
              </a:rPr>
              <a:t>m</a:t>
            </a:r>
            <a:r>
              <a:rPr lang="en-US" altLang="en-US" sz="2800">
                <a:solidFill>
                  <a:srgbClr val="3333FF"/>
                </a:solidFill>
              </a:rPr>
              <a:t>[</a:t>
            </a:r>
            <a:r>
              <a:rPr lang="en-US" altLang="en-US" sz="2800" i="1">
                <a:solidFill>
                  <a:srgbClr val="3333FF"/>
                </a:solidFill>
              </a:rPr>
              <a:t>i</a:t>
            </a:r>
            <a:r>
              <a:rPr lang="en-US" altLang="en-US" sz="2800">
                <a:solidFill>
                  <a:srgbClr val="3333FF"/>
                </a:solidFill>
              </a:rPr>
              <a:t>, </a:t>
            </a:r>
            <a:r>
              <a:rPr lang="en-US" altLang="en-US" sz="2800" i="1">
                <a:solidFill>
                  <a:srgbClr val="3333FF"/>
                </a:solidFill>
              </a:rPr>
              <a:t>j</a:t>
            </a:r>
            <a:r>
              <a:rPr lang="en-US" altLang="en-US" sz="2800">
                <a:solidFill>
                  <a:srgbClr val="3333FF"/>
                </a:solidFill>
              </a:rPr>
              <a:t> ] =</a:t>
            </a:r>
          </a:p>
        </p:txBody>
      </p:sp>
      <p:sp>
        <p:nvSpPr>
          <p:cNvPr id="221189" name="Text Box 5">
            <a:extLst>
              <a:ext uri="{FF2B5EF4-FFF2-40B4-BE49-F238E27FC236}">
                <a16:creationId xmlns:a16="http://schemas.microsoft.com/office/drawing/2014/main" id="{7188EC39-EDEB-AF56-FF2E-717F99639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962400"/>
            <a:ext cx="693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>
                <a:solidFill>
                  <a:srgbClr val="3333FF"/>
                </a:solidFill>
              </a:rPr>
              <a:t>0 					            if </a:t>
            </a:r>
            <a:r>
              <a:rPr lang="en-US" altLang="en-US" sz="2800" i="1">
                <a:solidFill>
                  <a:srgbClr val="3333FF"/>
                </a:solidFill>
              </a:rPr>
              <a:t>i</a:t>
            </a:r>
            <a:r>
              <a:rPr lang="en-US" altLang="en-US" sz="2800">
                <a:solidFill>
                  <a:srgbClr val="3333FF"/>
                </a:solidFill>
              </a:rPr>
              <a:t>=</a:t>
            </a:r>
            <a:r>
              <a:rPr lang="en-US" altLang="en-US" sz="2800" i="1">
                <a:solidFill>
                  <a:srgbClr val="3333FF"/>
                </a:solidFill>
              </a:rPr>
              <a:t>j</a:t>
            </a:r>
          </a:p>
        </p:txBody>
      </p:sp>
      <p:sp>
        <p:nvSpPr>
          <p:cNvPr id="221190" name="Text Box 6">
            <a:extLst>
              <a:ext uri="{FF2B5EF4-FFF2-40B4-BE49-F238E27FC236}">
                <a16:creationId xmlns:a16="http://schemas.microsoft.com/office/drawing/2014/main" id="{7C013F97-AECD-7C27-8441-CF40E34A7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72000"/>
            <a:ext cx="685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min </a:t>
            </a:r>
            <a:r>
              <a:rPr lang="en-US" altLang="en-US" sz="2800">
                <a:solidFill>
                  <a:srgbClr val="3333FF"/>
                </a:solidFill>
                <a:sym typeface="Symbol" panose="05050102010706020507" pitchFamily="18" charset="2"/>
              </a:rPr>
              <a:t>{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m</a:t>
            </a:r>
            <a:r>
              <a:rPr lang="en-US" altLang="en-US" sz="2800">
                <a:solidFill>
                  <a:srgbClr val="333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i</a:t>
            </a:r>
            <a:r>
              <a:rPr lang="en-US" altLang="en-US" sz="2800">
                <a:solidFill>
                  <a:srgbClr val="3333FF"/>
                </a:solidFill>
                <a:sym typeface="Symbol" panose="05050102010706020507" pitchFamily="18" charset="2"/>
              </a:rPr>
              <a:t>, 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k</a:t>
            </a:r>
            <a:r>
              <a:rPr lang="en-US" altLang="en-US" sz="2800">
                <a:solidFill>
                  <a:srgbClr val="3333FF"/>
                </a:solidFill>
                <a:sym typeface="Symbol" panose="05050102010706020507" pitchFamily="18" charset="2"/>
              </a:rPr>
              <a:t>] + 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m</a:t>
            </a:r>
            <a:r>
              <a:rPr lang="en-US" altLang="en-US" sz="2800">
                <a:solidFill>
                  <a:srgbClr val="3333FF"/>
                </a:solidFill>
                <a:sym typeface="Symbol" panose="05050102010706020507" pitchFamily="18" charset="2"/>
              </a:rPr>
              <a:t>[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k</a:t>
            </a:r>
            <a:r>
              <a:rPr lang="en-US" altLang="en-US" sz="2800">
                <a:solidFill>
                  <a:srgbClr val="3333FF"/>
                </a:solidFill>
                <a:sym typeface="Symbol" panose="05050102010706020507" pitchFamily="18" charset="2"/>
              </a:rPr>
              <a:t>+1, 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j </a:t>
            </a:r>
            <a:r>
              <a:rPr lang="en-US" altLang="en-US" sz="2800">
                <a:solidFill>
                  <a:srgbClr val="3333FF"/>
                </a:solidFill>
                <a:sym typeface="Symbol" panose="05050102010706020507" pitchFamily="18" charset="2"/>
              </a:rPr>
              <a:t>] + 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p</a:t>
            </a:r>
            <a:r>
              <a:rPr lang="en-US" altLang="en-US" sz="2800" i="1" baseline="-25000">
                <a:solidFill>
                  <a:srgbClr val="3333FF"/>
                </a:solidFill>
                <a:sym typeface="Symbol" panose="05050102010706020507" pitchFamily="18" charset="2"/>
              </a:rPr>
              <a:t>i</a:t>
            </a:r>
            <a:r>
              <a:rPr lang="en-US" altLang="en-US" sz="2800" baseline="-25000">
                <a:solidFill>
                  <a:srgbClr val="3333FF"/>
                </a:solidFill>
                <a:sym typeface="Symbol" panose="05050102010706020507" pitchFamily="18" charset="2"/>
              </a:rPr>
              <a:t>-1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p</a:t>
            </a:r>
            <a:r>
              <a:rPr lang="en-US" altLang="en-US" sz="2800" i="1" baseline="-25000">
                <a:solidFill>
                  <a:srgbClr val="3333FF"/>
                </a:solidFill>
                <a:sym typeface="Symbol" panose="05050102010706020507" pitchFamily="18" charset="2"/>
              </a:rPr>
              <a:t>k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 p</a:t>
            </a:r>
            <a:r>
              <a:rPr lang="en-US" altLang="en-US" sz="2800" i="1" baseline="-25000">
                <a:solidFill>
                  <a:srgbClr val="3333FF"/>
                </a:solidFill>
                <a:sym typeface="Symbol" panose="05050102010706020507" pitchFamily="18" charset="2"/>
              </a:rPr>
              <a:t>j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 </a:t>
            </a:r>
            <a:r>
              <a:rPr lang="en-US" altLang="en-US" sz="2800">
                <a:solidFill>
                  <a:srgbClr val="3333FF"/>
                </a:solidFill>
                <a:sym typeface="Symbol" panose="05050102010706020507" pitchFamily="18" charset="2"/>
              </a:rPr>
              <a:t>}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     </a:t>
            </a:r>
            <a:r>
              <a:rPr lang="en-US" altLang="en-US" sz="2800">
                <a:solidFill>
                  <a:srgbClr val="3333FF"/>
                </a:solidFill>
                <a:sym typeface="Symbol" panose="05050102010706020507" pitchFamily="18" charset="2"/>
              </a:rPr>
              <a:t>if 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i</a:t>
            </a:r>
            <a:r>
              <a:rPr lang="en-US" altLang="en-US" sz="2800">
                <a:solidFill>
                  <a:srgbClr val="3333FF"/>
                </a:solidFill>
                <a:cs typeface="Arial" panose="020B0604020202020204" pitchFamily="34" charset="0"/>
                <a:sym typeface="Symbol" panose="05050102010706020507" pitchFamily="18" charset="2"/>
              </a:rPr>
              <a:t>&lt;</a:t>
            </a:r>
            <a:r>
              <a:rPr lang="en-US" altLang="en-US" sz="2800" i="1">
                <a:solidFill>
                  <a:srgbClr val="3333FF"/>
                </a:solidFill>
                <a:sym typeface="Symbol" panose="05050102010706020507" pitchFamily="18" charset="2"/>
              </a:rPr>
              <a:t>j</a:t>
            </a:r>
          </a:p>
        </p:txBody>
      </p:sp>
      <p:sp>
        <p:nvSpPr>
          <p:cNvPr id="15368" name="Text Box 7">
            <a:extLst>
              <a:ext uri="{FF2B5EF4-FFF2-40B4-BE49-F238E27FC236}">
                <a16:creationId xmlns:a16="http://schemas.microsoft.com/office/drawing/2014/main" id="{E02DE54B-EE83-D7F8-9880-8A13F9425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05400"/>
            <a:ext cx="1447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1193" name="Text Box 9">
            <a:extLst>
              <a:ext uri="{FF2B5EF4-FFF2-40B4-BE49-F238E27FC236}">
                <a16:creationId xmlns:a16="http://schemas.microsoft.com/office/drawing/2014/main" id="{BE002904-A55B-BAB1-8C32-20A0A62E9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5029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 i="1">
                <a:solidFill>
                  <a:srgbClr val="3333FF"/>
                </a:solidFill>
              </a:rPr>
              <a:t>i</a:t>
            </a:r>
            <a:r>
              <a:rPr lang="en-US" altLang="en-US" sz="2400">
                <a:solidFill>
                  <a:srgbClr val="3333FF"/>
                </a:solidFill>
              </a:rPr>
              <a:t> </a:t>
            </a:r>
            <a:r>
              <a:rPr lang="en-US" altLang="en-US" sz="2400">
                <a:solidFill>
                  <a:srgbClr val="3333FF"/>
                </a:solidFill>
                <a:cs typeface="Arial" panose="020B0604020202020204" pitchFamily="34" charset="0"/>
              </a:rPr>
              <a:t>≤ </a:t>
            </a:r>
            <a:r>
              <a:rPr lang="en-US" altLang="en-US" sz="2400" i="1">
                <a:solidFill>
                  <a:srgbClr val="3333FF"/>
                </a:solidFill>
              </a:rPr>
              <a:t>k</a:t>
            </a:r>
            <a:r>
              <a:rPr lang="en-US" altLang="en-US" sz="2400">
                <a:solidFill>
                  <a:srgbClr val="3333FF"/>
                </a:solidFill>
              </a:rPr>
              <a:t>&lt; </a:t>
            </a:r>
            <a:r>
              <a:rPr lang="en-US" altLang="en-US" sz="2400" i="1">
                <a:solidFill>
                  <a:srgbClr val="3333FF"/>
                </a:solidFill>
              </a:rPr>
              <a:t>j</a:t>
            </a:r>
            <a:r>
              <a:rPr lang="en-US" altLang="en-US" sz="240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221194" name="AutoShape 10">
            <a:extLst>
              <a:ext uri="{FF2B5EF4-FFF2-40B4-BE49-F238E27FC236}">
                <a16:creationId xmlns:a16="http://schemas.microsoft.com/office/drawing/2014/main" id="{71505C4F-29C5-AE31-F49F-2EA8B1E3828F}"/>
              </a:ext>
            </a:extLst>
          </p:cNvPr>
          <p:cNvSpPr>
            <a:spLocks/>
          </p:cNvSpPr>
          <p:nvPr/>
        </p:nvSpPr>
        <p:spPr bwMode="auto">
          <a:xfrm>
            <a:off x="1752600" y="41910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rgbClr val="3333FF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21195" name="Rectangle 11">
            <a:extLst>
              <a:ext uri="{FF2B5EF4-FFF2-40B4-BE49-F238E27FC236}">
                <a16:creationId xmlns:a16="http://schemas.microsoft.com/office/drawing/2014/main" id="{FCDAFF0A-FEF5-64D9-57E8-059270688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8686800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1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/>
      <p:bldP spid="221189" grpId="0"/>
      <p:bldP spid="221190" grpId="0"/>
      <p:bldP spid="221193" grpId="0"/>
      <p:bldP spid="221194" grpId="0" animBg="1"/>
      <p:bldP spid="22119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8EB82B7-DE40-6F34-4B7E-42F3B4D8B6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53268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/>
              <a:t>Dynamic Programming: Computing View</a:t>
            </a:r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1CEE4D74-754E-F4F8-2155-CD512693B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743200"/>
            <a:ext cx="575945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200">
                <a:latin typeface="Palatino Linotype" panose="02040502050505030304" pitchFamily="18" charset="0"/>
              </a:rPr>
              <a:t>Not every sub-problem is new.</a:t>
            </a:r>
          </a:p>
          <a:p>
            <a:endParaRPr lang="en-US" altLang="en-US" sz="3200">
              <a:latin typeface="Palatino Linotype" panose="02040502050505030304" pitchFamily="18" charset="0"/>
            </a:endParaRPr>
          </a:p>
          <a:p>
            <a:r>
              <a:rPr lang="en-US" altLang="en-US" sz="3200">
                <a:latin typeface="Palatino Linotype" panose="02040502050505030304" pitchFamily="18" charset="0"/>
              </a:rPr>
              <a:t>Save time: retain prior results. 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>
            <a:extLst>
              <a:ext uri="{FF2B5EF4-FFF2-40B4-BE49-F238E27FC236}">
                <a16:creationId xmlns:a16="http://schemas.microsoft.com/office/drawing/2014/main" id="{EB615375-0265-B290-4820-85D95B5C0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Dynamic Programming Approach </a:t>
            </a:r>
            <a:r>
              <a:rPr lang="en-US" altLang="en-US" sz="2000"/>
              <a:t>…contd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38B39110-0339-2C88-975A-7F2D566723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609600" indent="-609600" eaLnBrk="1" hangingPunct="1">
              <a:buClr>
                <a:schemeClr val="tx1"/>
              </a:buClr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To keep track of how to construct an optimal solution, we use a table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[</a:t>
            </a:r>
            <a:r>
              <a:rPr lang="en-US" altLang="en-US" i="1" dirty="0" err="1">
                <a:cs typeface="Arial" panose="020B0604020202020204" pitchFamily="34" charset="0"/>
                <a:sym typeface="Symbol" panose="05050102010706020507" pitchFamily="18" charset="2"/>
              </a:rPr>
              <a:t>i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j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] = value of </a:t>
            </a:r>
            <a:r>
              <a:rPr lang="en-US" altLang="en-US" i="1" dirty="0">
                <a:cs typeface="Arial" panose="020B0604020202020204" pitchFamily="34" charset="0"/>
                <a:sym typeface="Symbol" panose="05050102010706020507" pitchFamily="18" charset="2"/>
              </a:rPr>
              <a:t>k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 at which </a:t>
            </a:r>
            <a:r>
              <a:rPr lang="en-US" altLang="en-US" dirty="0"/>
              <a:t>A</a:t>
            </a:r>
            <a:r>
              <a:rPr lang="en-US" altLang="en-US" i="1" baseline="-25000" dirty="0"/>
              <a:t>i</a:t>
            </a:r>
            <a:r>
              <a:rPr lang="en-US" altLang="en-US" dirty="0"/>
              <a:t> A</a:t>
            </a:r>
            <a:r>
              <a:rPr lang="en-US" altLang="en-US" i="1" baseline="-25000" dirty="0"/>
              <a:t>i</a:t>
            </a:r>
            <a:r>
              <a:rPr lang="en-US" altLang="en-US" baseline="-25000" dirty="0"/>
              <a:t>+1</a:t>
            </a:r>
            <a:r>
              <a:rPr lang="en-US" altLang="en-US" dirty="0"/>
              <a:t> … </a:t>
            </a:r>
            <a:r>
              <a:rPr lang="en-US" altLang="en-US" dirty="0" err="1"/>
              <a:t>A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is split for optimal </a:t>
            </a:r>
            <a:r>
              <a:rPr lang="en-US" altLang="en-US" dirty="0" err="1">
                <a:cs typeface="Arial" panose="020B0604020202020204" pitchFamily="34" charset="0"/>
                <a:sym typeface="Symbol" panose="05050102010706020507" pitchFamily="18" charset="2"/>
              </a:rPr>
              <a:t>parenthesization</a:t>
            </a:r>
            <a:endParaRPr lang="en-US" altLang="en-US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09600" indent="-609600" eaLnBrk="1" hangingPunct="1">
              <a:buClr>
                <a:schemeClr val="tx1"/>
              </a:buClr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Algorithm: next slide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First computes costs for chains of length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=1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Then for chains of length </a:t>
            </a:r>
            <a:r>
              <a:rPr lang="en-US" altLang="en-US" i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l</a:t>
            </a: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=2,3, … and so on</a:t>
            </a:r>
          </a:p>
          <a:p>
            <a:pPr marL="990600" lvl="1" indent="-533400" eaLnBrk="1" hangingPunct="1">
              <a:buClr>
                <a:schemeClr val="tx1"/>
              </a:buClr>
            </a:pPr>
            <a:r>
              <a:rPr lang="en-US" altLang="en-US" dirty="0">
                <a:cs typeface="Arial" panose="020B0604020202020204" pitchFamily="34" charset="0"/>
                <a:sym typeface="Symbol" panose="05050102010706020507" pitchFamily="18" charset="2"/>
              </a:rPr>
              <a:t>Computes the optimal cost bottom-up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BBF8BABD-1770-C99C-DE7E-CFA842F60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4000"/>
              <a:t>Algorithm to Compute Optimal Cost</a:t>
            </a:r>
            <a:endParaRPr lang="en-US" altLang="en-US" sz="1800"/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837ED22-BE81-8E59-2D09-7CC547896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4864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Input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: Array </a:t>
            </a:r>
            <a:r>
              <a:rPr lang="en-US" altLang="en-US" sz="2000" i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[0…</a:t>
            </a:r>
            <a:r>
              <a:rPr lang="en-US" altLang="en-US" sz="2000" i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] containing matrix dimensions and </a:t>
            </a:r>
            <a:r>
              <a:rPr lang="en-US" altLang="en-US" sz="2000" i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Result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: Minimum-cost table </a:t>
            </a:r>
            <a:r>
              <a:rPr lang="en-US" altLang="en-US" sz="2000" i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C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 and split table </a:t>
            </a:r>
            <a:r>
              <a:rPr lang="en-US" altLang="en-US" sz="2000" i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s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endParaRPr lang="en-US" altLang="en-US" sz="2000" dirty="0">
              <a:latin typeface="Times New Roman" panose="02020603050405020304" pitchFamily="18" charset="0"/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b="1" dirty="0">
                <a:solidFill>
                  <a:srgbClr val="3333FF"/>
                </a:solidFill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MATRIX-CHAIN-ORDER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[ ], </a:t>
            </a:r>
            <a:r>
              <a:rPr lang="en-US" altLang="en-US" sz="2000" i="1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n</a:t>
            </a:r>
            <a:r>
              <a:rPr lang="en-US" altLang="en-US" sz="20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)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Arial" panose="020B0604020202020204" pitchFamily="34" charset="0"/>
                <a:sym typeface="Symbol" panose="05050102010706020507" pitchFamily="18" charset="2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for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← 1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to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</a:p>
          <a:p>
            <a:pPr marL="609600" indent="-609600" eaLnBrk="1" hangingPunct="1">
              <a:lnSpc>
                <a:spcPct val="90000"/>
              </a:lnSpc>
              <a:buClr>
                <a:schemeClr val="tx1"/>
              </a:buClr>
              <a:buFontTx/>
              <a:buNone/>
            </a:pP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		C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, </a:t>
            </a:r>
            <a:r>
              <a:rPr lang="en-US" altLang="en-US" sz="20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← 0 </a:t>
            </a:r>
            <a:endParaRPr lang="en-US" altLang="en-US" sz="20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</a:t>
            </a:r>
            <a:r>
              <a:rPr lang="en-US" altLang="en-US" sz="2000" b="1" dirty="0">
                <a:latin typeface="Times New Roman" panose="02020603050405020304" pitchFamily="18" charset="0"/>
              </a:rPr>
              <a:t>for </a:t>
            </a:r>
            <a:r>
              <a:rPr lang="en-US" altLang="en-US" sz="2000" i="1" dirty="0">
                <a:latin typeface="Times New Roman" panose="02020603050405020304" pitchFamily="18" charset="0"/>
              </a:rPr>
              <a:t>l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← 2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to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endParaRPr lang="en-US" altLang="en-US" sz="2000" dirty="0"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latin typeface="Times New Roman" panose="02020603050405020304" pitchFamily="18" charset="0"/>
              </a:rPr>
              <a:t>		</a:t>
            </a:r>
            <a:r>
              <a:rPr lang="en-US" altLang="en-US" sz="2000" b="1" dirty="0">
                <a:latin typeface="Times New Roman" panose="02020603050405020304" pitchFamily="18" charset="0"/>
              </a:rPr>
              <a:t>for </a:t>
            </a:r>
            <a:r>
              <a:rPr lang="en-US" altLang="en-US" sz="2000" i="1" dirty="0" err="1"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← 1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to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n-l+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+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l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-1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, j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en-US" sz="2000" b="1" dirty="0">
                <a:sym typeface="Symbol" panose="05050102010706020507" pitchFamily="18" charset="2"/>
              </a:rPr>
              <a:t></a:t>
            </a:r>
            <a:endParaRPr lang="en-US" altLang="en-US" sz="2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		</a:t>
            </a:r>
            <a:r>
              <a:rPr lang="en-US" altLang="en-US" sz="2000" b="1" dirty="0">
                <a:latin typeface="Times New Roman" panose="02020603050405020304" pitchFamily="18" charset="0"/>
              </a:rPr>
              <a:t>for </a:t>
            </a:r>
            <a:r>
              <a:rPr lang="en-US" altLang="en-US" sz="2000" i="1" dirty="0">
                <a:latin typeface="Times New Roman" panose="02020603050405020304" pitchFamily="18" charset="0"/>
              </a:rPr>
              <a:t>k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en-US" sz="20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to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j-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←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, k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+ C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+1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, j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+ p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-1]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]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p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j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endParaRPr lang="en-US" altLang="en-US" sz="2000" baseline="-25000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				</a:t>
            </a: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if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&lt;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C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, j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endParaRPr lang="en-US" altLang="en-US" sz="2000" i="1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					C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, j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q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					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[</a:t>
            </a:r>
            <a:r>
              <a:rPr lang="en-US" altLang="en-US" sz="2000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i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, j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]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←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k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000" i="1" dirty="0">
                <a:solidFill>
                  <a:schemeClr val="tx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2000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22212" name="Text Box 4">
            <a:extLst>
              <a:ext uri="{FF2B5EF4-FFF2-40B4-BE49-F238E27FC236}">
                <a16:creationId xmlns:a16="http://schemas.microsoft.com/office/drawing/2014/main" id="{F6A02624-F157-1ED1-79DC-D6ABF9227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0"/>
            <a:ext cx="3352800" cy="101441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Takes </a:t>
            </a:r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 baseline="30000"/>
              <a:t>3</a:t>
            </a:r>
            <a:r>
              <a:rPr lang="en-US" altLang="en-US" sz="2400"/>
              <a:t>) time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Requires </a:t>
            </a:r>
            <a:r>
              <a:rPr lang="en-US" altLang="en-US" sz="2400" i="1"/>
              <a:t>O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 baseline="30000"/>
              <a:t>2</a:t>
            </a:r>
            <a:r>
              <a:rPr lang="en-US" altLang="en-US" sz="2400"/>
              <a:t>) space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90D8-8A46-F4EE-0C55-4C8266F5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chain multiplication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3E3480A-6C4A-E258-8180-2B31674C5D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7471317" cy="271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 dirty="0"/>
              <a:t>The algorithm takes </a:t>
            </a:r>
            <a:r>
              <a:rPr lang="en-US" altLang="en-US" sz="2000" i="1" dirty="0"/>
              <a:t>O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baseline="30000" dirty="0"/>
              <a:t>3</a:t>
            </a:r>
            <a:r>
              <a:rPr lang="en-US" altLang="en-US" sz="2000" dirty="0"/>
              <a:t>) time and requires </a:t>
            </a:r>
            <a:r>
              <a:rPr lang="en-US" altLang="en-US" sz="2000" i="1" dirty="0"/>
              <a:t>O</a:t>
            </a:r>
            <a:r>
              <a:rPr lang="en-US" altLang="en-US" sz="2000" dirty="0"/>
              <a:t>(</a:t>
            </a:r>
            <a:r>
              <a:rPr lang="en-US" altLang="en-US" sz="2000" i="1" dirty="0"/>
              <a:t>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 space.</a:t>
            </a:r>
          </a:p>
          <a:p>
            <a:pPr algn="l"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 dirty="0"/>
              <a:t>Example:</a:t>
            </a:r>
          </a:p>
          <a:p>
            <a:pPr algn="l"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ym typeface="Symbol" panose="05050102010706020507" pitchFamily="18" charset="2"/>
              </a:rPr>
              <a:t>Consider the following six matrix problem.</a:t>
            </a:r>
          </a:p>
          <a:p>
            <a:pPr algn="l"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ym typeface="Symbol" panose="05050102010706020507" pitchFamily="18" charset="2"/>
            </a:endParaRPr>
          </a:p>
          <a:p>
            <a:pPr algn="l"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endParaRPr lang="en-US" altLang="en-US" sz="2000" dirty="0">
              <a:sym typeface="Symbol" panose="05050102010706020507" pitchFamily="18" charset="2"/>
            </a:endParaRPr>
          </a:p>
          <a:p>
            <a:pPr algn="l"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 dirty="0">
                <a:sym typeface="Symbol" panose="05050102010706020507" pitchFamily="18" charset="2"/>
              </a:rPr>
              <a:t>The problem therefore can be phrased as one of filling in the following table representing the values m.</a:t>
            </a:r>
          </a:p>
        </p:txBody>
      </p:sp>
      <p:graphicFrame>
        <p:nvGraphicFramePr>
          <p:cNvPr id="5" name="Group 68">
            <a:extLst>
              <a:ext uri="{FF2B5EF4-FFF2-40B4-BE49-F238E27FC236}">
                <a16:creationId xmlns:a16="http://schemas.microsoft.com/office/drawing/2014/main" id="{B0ECF222-5C09-2953-DD18-4255A7C9A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028625"/>
              </p:ext>
            </p:extLst>
          </p:nvPr>
        </p:nvGraphicFramePr>
        <p:xfrm>
          <a:off x="1439902" y="2682642"/>
          <a:ext cx="5962650" cy="746358"/>
        </p:xfrm>
        <a:graphic>
          <a:graphicData uri="http://schemas.openxmlformats.org/drawingml/2006/table">
            <a:tbl>
              <a:tblPr/>
              <a:tblGrid>
                <a:gridCol w="137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9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06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Matrix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  <a:r>
                        <a:rPr kumimoji="0" lang="en-US" sz="1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4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Dimensions</a:t>
                      </a:r>
                    </a:p>
                  </a:txBody>
                  <a:tcPr marT="45681" marB="4568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10x20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20x5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5x15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15x50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50x10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10x15</a:t>
                      </a:r>
                    </a:p>
                  </a:txBody>
                  <a:tcPr marT="45681" marB="4568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08">
            <a:extLst>
              <a:ext uri="{FF2B5EF4-FFF2-40B4-BE49-F238E27FC236}">
                <a16:creationId xmlns:a16="http://schemas.microsoft.com/office/drawing/2014/main" id="{1EDDE6DF-3E87-33D7-6CA7-AE2FD4E20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97323"/>
              </p:ext>
            </p:extLst>
          </p:nvPr>
        </p:nvGraphicFramePr>
        <p:xfrm>
          <a:off x="1439902" y="4236744"/>
          <a:ext cx="5334000" cy="2621256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i\j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1         2         3         4          5          6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          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 Box 119">
            <a:extLst>
              <a:ext uri="{FF2B5EF4-FFF2-40B4-BE49-F238E27FC236}">
                <a16:creationId xmlns:a16="http://schemas.microsoft.com/office/drawing/2014/main" id="{E90D2F06-CBC5-8FA0-6FA0-89250A0F3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2365" y="4671719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dirty="0"/>
              <a:t>0</a:t>
            </a:r>
          </a:p>
        </p:txBody>
      </p:sp>
      <p:sp>
        <p:nvSpPr>
          <p:cNvPr id="9" name="Text Box 120">
            <a:extLst>
              <a:ext uri="{FF2B5EF4-FFF2-40B4-BE49-F238E27FC236}">
                <a16:creationId xmlns:a16="http://schemas.microsoft.com/office/drawing/2014/main" id="{6E7D26B2-2759-27DB-DB32-262B756BD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702" y="499239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0" name="Text Box 121">
            <a:extLst>
              <a:ext uri="{FF2B5EF4-FFF2-40B4-BE49-F238E27FC236}">
                <a16:creationId xmlns:a16="http://schemas.microsoft.com/office/drawing/2014/main" id="{79256605-35F8-9101-EE1B-3C0B87C18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02" y="537339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" name="Text Box 122">
            <a:extLst>
              <a:ext uri="{FF2B5EF4-FFF2-40B4-BE49-F238E27FC236}">
                <a16:creationId xmlns:a16="http://schemas.microsoft.com/office/drawing/2014/main" id="{295D59DE-8160-EA68-B061-BC10B5CC8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1702" y="578614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2" name="Text Box 123">
            <a:extLst>
              <a:ext uri="{FF2B5EF4-FFF2-40B4-BE49-F238E27FC236}">
                <a16:creationId xmlns:a16="http://schemas.microsoft.com/office/drawing/2014/main" id="{BB603B34-54BC-29FE-6F99-D78D26B79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9902" y="6135394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3" name="Text Box 124">
            <a:extLst>
              <a:ext uri="{FF2B5EF4-FFF2-40B4-BE49-F238E27FC236}">
                <a16:creationId xmlns:a16="http://schemas.microsoft.com/office/drawing/2014/main" id="{6AA23437-0529-6D1A-FEA6-CDDA614F2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102" y="6456069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856532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1E1A-EEE6-77F7-1306-19867857D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chain multiplication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929E098-7907-94C9-B4F4-8643DAE32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356519"/>
            <a:ext cx="6096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 dirty="0"/>
              <a:t>Chains of length 2 are easy, as there is no minimization required, so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 dirty="0"/>
              <a:t>m[</a:t>
            </a:r>
            <a:r>
              <a:rPr lang="en-US" altLang="en-US" sz="2000" dirty="0" err="1"/>
              <a:t>i</a:t>
            </a:r>
            <a:r>
              <a:rPr lang="en-US" altLang="en-US" sz="2000" dirty="0"/>
              <a:t>, i+1] = p</a:t>
            </a:r>
            <a:r>
              <a:rPr lang="en-US" altLang="en-US" sz="2000" baseline="-25000" dirty="0"/>
              <a:t>i-1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p</a:t>
            </a:r>
            <a:r>
              <a:rPr lang="en-US" altLang="en-US" sz="2000" baseline="-25000" dirty="0"/>
              <a:t>i+1</a:t>
            </a:r>
            <a:endParaRPr lang="en-US" altLang="en-US" sz="2000" dirty="0"/>
          </a:p>
        </p:txBody>
      </p:sp>
      <p:sp>
        <p:nvSpPr>
          <p:cNvPr id="5" name="Rectangle 88">
            <a:extLst>
              <a:ext uri="{FF2B5EF4-FFF2-40B4-BE49-F238E27FC236}">
                <a16:creationId xmlns:a16="http://schemas.microsoft.com/office/drawing/2014/main" id="{413FFDCF-AB7B-D9BA-1761-6798E58D4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86200"/>
            <a:ext cx="449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/>
              <a:t>m[5, 6] = 50x10x15 = 7500</a:t>
            </a:r>
          </a:p>
        </p:txBody>
      </p:sp>
      <p:sp>
        <p:nvSpPr>
          <p:cNvPr id="6" name="Rectangle 89">
            <a:extLst>
              <a:ext uri="{FF2B5EF4-FFF2-40B4-BE49-F238E27FC236}">
                <a16:creationId xmlns:a16="http://schemas.microsoft.com/office/drawing/2014/main" id="{69C0380A-23D1-F72E-8F07-565A043B4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362200"/>
            <a:ext cx="3733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/>
              <a:t>m[1, 2] = 10x20x5 = 1000</a:t>
            </a: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81614EFE-976C-FC77-8A21-C5E0B8602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743200"/>
            <a:ext cx="3733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/>
              <a:t>m[2, 3] = 20x5x15 = 1500</a:t>
            </a:r>
          </a:p>
        </p:txBody>
      </p:sp>
      <p:sp>
        <p:nvSpPr>
          <p:cNvPr id="8" name="Rectangle 91">
            <a:extLst>
              <a:ext uri="{FF2B5EF4-FFF2-40B4-BE49-F238E27FC236}">
                <a16:creationId xmlns:a16="http://schemas.microsoft.com/office/drawing/2014/main" id="{65688BEE-8F45-B8B8-2E30-5E90CB84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124200"/>
            <a:ext cx="3810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/>
              <a:t>m[3, 4] = 5x15x50 = 3750</a:t>
            </a:r>
          </a:p>
        </p:txBody>
      </p:sp>
      <p:sp>
        <p:nvSpPr>
          <p:cNvPr id="9" name="Rectangle 92">
            <a:extLst>
              <a:ext uri="{FF2B5EF4-FFF2-40B4-BE49-F238E27FC236}">
                <a16:creationId xmlns:a16="http://schemas.microsoft.com/office/drawing/2014/main" id="{BA620DF6-A493-6EF4-AB42-9DB1B33E5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505200"/>
            <a:ext cx="449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/>
              <a:t>m[4, 5] = 15x50x10 = 7500</a:t>
            </a:r>
          </a:p>
        </p:txBody>
      </p:sp>
      <p:graphicFrame>
        <p:nvGraphicFramePr>
          <p:cNvPr id="10" name="Group 98">
            <a:extLst>
              <a:ext uri="{FF2B5EF4-FFF2-40B4-BE49-F238E27FC236}">
                <a16:creationId xmlns:a16="http://schemas.microsoft.com/office/drawing/2014/main" id="{9316C126-CA11-DF98-08A4-68420762E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272943"/>
              </p:ext>
            </p:extLst>
          </p:nvPr>
        </p:nvGraphicFramePr>
        <p:xfrm>
          <a:off x="1004888" y="4321717"/>
          <a:ext cx="5334000" cy="2621256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i\j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1         2         3         4          5          6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          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Text Box 109">
            <a:extLst>
              <a:ext uri="{FF2B5EF4-FFF2-40B4-BE49-F238E27FC236}">
                <a16:creationId xmlns:a16="http://schemas.microsoft.com/office/drawing/2014/main" id="{EBA2E689-C920-4851-C2CE-88B9F88B8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351" y="4756692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2" name="Text Box 110">
            <a:extLst>
              <a:ext uri="{FF2B5EF4-FFF2-40B4-BE49-F238E27FC236}">
                <a16:creationId xmlns:a16="http://schemas.microsoft.com/office/drawing/2014/main" id="{77ACCE6A-8A09-E3E4-CB63-0C3401CFD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688" y="5077367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3" name="Text Box 111">
            <a:extLst>
              <a:ext uri="{FF2B5EF4-FFF2-40B4-BE49-F238E27FC236}">
                <a16:creationId xmlns:a16="http://schemas.microsoft.com/office/drawing/2014/main" id="{9D1373B4-18D2-58E2-0E21-C56CDAC09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8" y="5458367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4" name="Text Box 112">
            <a:extLst>
              <a:ext uri="{FF2B5EF4-FFF2-40B4-BE49-F238E27FC236}">
                <a16:creationId xmlns:a16="http://schemas.microsoft.com/office/drawing/2014/main" id="{257BB8E0-7487-8C8B-0A02-571794B5CB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6688" y="5871117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5" name="Text Box 113">
            <a:extLst>
              <a:ext uri="{FF2B5EF4-FFF2-40B4-BE49-F238E27FC236}">
                <a16:creationId xmlns:a16="http://schemas.microsoft.com/office/drawing/2014/main" id="{BB9EBAB3-E4E5-0E98-340B-E979C9038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4888" y="6220367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6" name="Text Box 114">
            <a:extLst>
              <a:ext uri="{FF2B5EF4-FFF2-40B4-BE49-F238E27FC236}">
                <a16:creationId xmlns:a16="http://schemas.microsoft.com/office/drawing/2014/main" id="{15032BEE-AC0B-8162-649C-C3A4295AD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3088" y="6541042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7" name="Text Box 115">
            <a:extLst>
              <a:ext uri="{FF2B5EF4-FFF2-40B4-BE49-F238E27FC236}">
                <a16:creationId xmlns:a16="http://schemas.microsoft.com/office/drawing/2014/main" id="{7109A6DF-CBC1-855D-587D-EB8A985A0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4697955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1000</a:t>
            </a:r>
          </a:p>
        </p:txBody>
      </p:sp>
      <p:sp>
        <p:nvSpPr>
          <p:cNvPr id="18" name="Text Box 116">
            <a:extLst>
              <a:ext uri="{FF2B5EF4-FFF2-40B4-BE49-F238E27FC236}">
                <a16:creationId xmlns:a16="http://schemas.microsoft.com/office/drawing/2014/main" id="{81B082A7-CEF5-24AF-9686-0ADED05EC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9888" y="5078955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1500</a:t>
            </a:r>
          </a:p>
        </p:txBody>
      </p:sp>
      <p:sp>
        <p:nvSpPr>
          <p:cNvPr id="19" name="Text Box 117">
            <a:extLst>
              <a:ext uri="{FF2B5EF4-FFF2-40B4-BE49-F238E27FC236}">
                <a16:creationId xmlns:a16="http://schemas.microsoft.com/office/drawing/2014/main" id="{F4313BE9-1E32-0858-DAA1-FB8E0B61B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888" y="5459955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3750</a:t>
            </a:r>
          </a:p>
        </p:txBody>
      </p:sp>
      <p:sp>
        <p:nvSpPr>
          <p:cNvPr id="20" name="Text Box 118">
            <a:extLst>
              <a:ext uri="{FF2B5EF4-FFF2-40B4-BE49-F238E27FC236}">
                <a16:creationId xmlns:a16="http://schemas.microsoft.com/office/drawing/2014/main" id="{053348D9-A84F-64EB-4A77-57A1FBEFDF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1" y="5871117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7500</a:t>
            </a:r>
          </a:p>
        </p:txBody>
      </p:sp>
      <p:sp>
        <p:nvSpPr>
          <p:cNvPr id="21" name="Text Box 119">
            <a:extLst>
              <a:ext uri="{FF2B5EF4-FFF2-40B4-BE49-F238E27FC236}">
                <a16:creationId xmlns:a16="http://schemas.microsoft.com/office/drawing/2014/main" id="{5D619862-E5C2-56EF-6D8A-F9FB6C98E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6221955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7500</a:t>
            </a:r>
          </a:p>
        </p:txBody>
      </p:sp>
    </p:spTree>
    <p:extLst>
      <p:ext uri="{BB962C8B-B14F-4D97-AF65-F5344CB8AC3E}">
        <p14:creationId xmlns:p14="http://schemas.microsoft.com/office/powerpoint/2010/main" val="252179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7" grpId="0"/>
      <p:bldP spid="18" grpId="0"/>
      <p:bldP spid="19" grpId="0"/>
      <p:bldP spid="20" grpId="0"/>
      <p:bldP spid="2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C094-FA1E-127F-DDD3-CC197E04A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chain multiplication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29AAB8B-D8E0-293C-E7B6-95883C3C1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40" y="1616927"/>
            <a:ext cx="8307659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3538" indent="-3635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2000" dirty="0"/>
              <a:t>Chains of length 3 require some minimization – but only one each.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2A8D9A05-64D0-78AC-B03E-29C5FF306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40" y="2269273"/>
            <a:ext cx="685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3538" indent="-3635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m[1,3]=min{(m[1,1]+m[2,3]+p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),(m[1,2]+m[3,3]+p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min{(0+1500+10x20x15), (1000+0+10x5x15)}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 { 4500, 1750 } = 1750</a:t>
            </a:r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EAC68AC7-2B2A-2724-C183-A100F353E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40" y="3259873"/>
            <a:ext cx="685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3538" indent="-3635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m[2,4]=min{(m[2,2]+m[3,4]+p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),(m[2,3]+m[4,4]+p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min{(0+3750+20x5x50), (1500+0+20x15x50)}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 { 8750, 16500 } = 8750</a:t>
            </a:r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6D338D5F-3940-8782-E913-0C716BF52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40" y="4250473"/>
            <a:ext cx="685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3538" indent="-3635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m[3,5]=min{(m[3,3]+m[4,5]+p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),(m[3,4]+m[5,5]+p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min{(0+7500+5x15x10), (3750+0+5x50x10)}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 { 8250, 6250 } = 6250</a:t>
            </a:r>
          </a:p>
        </p:txBody>
      </p:sp>
      <p:sp>
        <p:nvSpPr>
          <p:cNvPr id="8" name="Rectangle 39">
            <a:extLst>
              <a:ext uri="{FF2B5EF4-FFF2-40B4-BE49-F238E27FC236}">
                <a16:creationId xmlns:a16="http://schemas.microsoft.com/office/drawing/2014/main" id="{E159F7F5-E764-9372-009A-CBA0B6A70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140" y="5241073"/>
            <a:ext cx="6858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3538" indent="-3635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m[4,6]=min{(m[4,4]+m[5,6]+p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6</a:t>
            </a:r>
            <a:r>
              <a:rPr lang="en-US" altLang="en-US" sz="1800" dirty="0"/>
              <a:t>),(m[4,5]+m[6,6]+p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6</a:t>
            </a:r>
            <a:r>
              <a:rPr lang="en-US" altLang="en-US" sz="1800" dirty="0"/>
              <a:t>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min{(0+7500+15x50x15), (7500+0+15x10x15)}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 { 18750, 9750 } = 9750</a:t>
            </a:r>
          </a:p>
        </p:txBody>
      </p:sp>
    </p:spTree>
    <p:extLst>
      <p:ext uri="{BB962C8B-B14F-4D97-AF65-F5344CB8AC3E}">
        <p14:creationId xmlns:p14="http://schemas.microsoft.com/office/powerpoint/2010/main" val="11172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69DA-1191-316A-8844-87F7F9AE8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chain multiplication</a:t>
            </a:r>
          </a:p>
        </p:txBody>
      </p:sp>
      <p:graphicFrame>
        <p:nvGraphicFramePr>
          <p:cNvPr id="4" name="Group 40">
            <a:extLst>
              <a:ext uri="{FF2B5EF4-FFF2-40B4-BE49-F238E27FC236}">
                <a16:creationId xmlns:a16="http://schemas.microsoft.com/office/drawing/2014/main" id="{154D1B3E-EC56-AECD-C7BA-8CE93D065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724927"/>
              </p:ext>
            </p:extLst>
          </p:nvPr>
        </p:nvGraphicFramePr>
        <p:xfrm>
          <a:off x="1605892" y="2754971"/>
          <a:ext cx="5334000" cy="2621256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i\j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1         2         3         4          5          6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          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17">
            <a:extLst>
              <a:ext uri="{FF2B5EF4-FFF2-40B4-BE49-F238E27FC236}">
                <a16:creationId xmlns:a16="http://schemas.microsoft.com/office/drawing/2014/main" id="{00041A66-9751-78DA-D7CE-5C49657CCB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8355" y="3189946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C34A490C-1170-CE88-91D5-2CD32D71FD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692" y="351062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7" name="Text Box 19">
            <a:extLst>
              <a:ext uri="{FF2B5EF4-FFF2-40B4-BE49-F238E27FC236}">
                <a16:creationId xmlns:a16="http://schemas.microsoft.com/office/drawing/2014/main" id="{6B23B8CD-8932-C84C-FA8A-E796BADDE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692" y="389162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8" name="Text Box 20">
            <a:extLst>
              <a:ext uri="{FF2B5EF4-FFF2-40B4-BE49-F238E27FC236}">
                <a16:creationId xmlns:a16="http://schemas.microsoft.com/office/drawing/2014/main" id="{9EB75E91-E417-90AD-9E65-AFDFB2884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7692" y="430437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A9EEF2E3-482D-361F-78B9-23EAE40F9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5892" y="4653621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0" name="Text Box 22">
            <a:extLst>
              <a:ext uri="{FF2B5EF4-FFF2-40B4-BE49-F238E27FC236}">
                <a16:creationId xmlns:a16="http://schemas.microsoft.com/office/drawing/2014/main" id="{6BC98239-ABDA-0E86-CC06-F576874C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4092" y="4974296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" name="Text Box 28">
            <a:extLst>
              <a:ext uri="{FF2B5EF4-FFF2-40B4-BE49-F238E27FC236}">
                <a16:creationId xmlns:a16="http://schemas.microsoft.com/office/drawing/2014/main" id="{3A3813D4-F38A-E273-AD97-4C6BD97D0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5092" y="3131209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1000</a:t>
            </a:r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B6AAB152-27D3-3F3D-DE9C-4AC8C91EB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892" y="3512209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1500</a:t>
            </a: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394C74F8-32B3-8510-C309-CA8574D285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892" y="3893209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3750</a:t>
            </a:r>
          </a:p>
        </p:txBody>
      </p:sp>
      <p:sp>
        <p:nvSpPr>
          <p:cNvPr id="14" name="Text Box 31">
            <a:extLst>
              <a:ext uri="{FF2B5EF4-FFF2-40B4-BE49-F238E27FC236}">
                <a16:creationId xmlns:a16="http://schemas.microsoft.com/office/drawing/2014/main" id="{25E15306-E6C2-BF04-F598-7331884D3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005" y="4304371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7500</a:t>
            </a:r>
          </a:p>
        </p:txBody>
      </p:sp>
      <p:sp>
        <p:nvSpPr>
          <p:cNvPr id="15" name="Text Box 32">
            <a:extLst>
              <a:ext uri="{FF2B5EF4-FFF2-40B4-BE49-F238E27FC236}">
                <a16:creationId xmlns:a16="http://schemas.microsoft.com/office/drawing/2014/main" id="{90195887-3306-32AF-E7E6-C0BF9F06E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205" y="4655209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7500</a:t>
            </a:r>
          </a:p>
        </p:txBody>
      </p:sp>
      <p:sp>
        <p:nvSpPr>
          <p:cNvPr id="16" name="Text Box 41">
            <a:extLst>
              <a:ext uri="{FF2B5EF4-FFF2-40B4-BE49-F238E27FC236}">
                <a16:creationId xmlns:a16="http://schemas.microsoft.com/office/drawing/2014/main" id="{4B5DE645-3A4C-EAAF-09FB-E528B65C1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892" y="3161371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1750</a:t>
            </a:r>
          </a:p>
        </p:txBody>
      </p:sp>
      <p:sp>
        <p:nvSpPr>
          <p:cNvPr id="17" name="Text Box 42">
            <a:extLst>
              <a:ext uri="{FF2B5EF4-FFF2-40B4-BE49-F238E27FC236}">
                <a16:creationId xmlns:a16="http://schemas.microsoft.com/office/drawing/2014/main" id="{DD9D78C2-1C68-9968-7FDD-8C009BB5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4805" y="3509034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8750</a:t>
            </a:r>
          </a:p>
        </p:txBody>
      </p:sp>
      <p:sp>
        <p:nvSpPr>
          <p:cNvPr id="18" name="Text Box 43">
            <a:extLst>
              <a:ext uri="{FF2B5EF4-FFF2-40B4-BE49-F238E27FC236}">
                <a16:creationId xmlns:a16="http://schemas.microsoft.com/office/drawing/2014/main" id="{FE073D13-65FB-089F-854E-B7ABFF7F1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3005" y="3875746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6250</a:t>
            </a:r>
          </a:p>
        </p:txBody>
      </p:sp>
      <p:sp>
        <p:nvSpPr>
          <p:cNvPr id="19" name="Text Box 44">
            <a:extLst>
              <a:ext uri="{FF2B5EF4-FFF2-40B4-BE49-F238E27FC236}">
                <a16:creationId xmlns:a16="http://schemas.microsoft.com/office/drawing/2014/main" id="{BB9D89B4-7A6B-87B1-4161-B8FE670C2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205" y="4304371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9750</a:t>
            </a:r>
          </a:p>
        </p:txBody>
      </p:sp>
    </p:spTree>
    <p:extLst>
      <p:ext uri="{BB962C8B-B14F-4D97-AF65-F5344CB8AC3E}">
        <p14:creationId xmlns:p14="http://schemas.microsoft.com/office/powerpoint/2010/main" val="167229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04444-7A3C-EF30-8390-1FCBFE046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chain multiplication</a:t>
            </a:r>
          </a:p>
        </p:txBody>
      </p:sp>
      <p:sp>
        <p:nvSpPr>
          <p:cNvPr id="4" name="Rectangle 31">
            <a:extLst>
              <a:ext uri="{FF2B5EF4-FFF2-40B4-BE49-F238E27FC236}">
                <a16:creationId xmlns:a16="http://schemas.microsoft.com/office/drawing/2014/main" id="{6AFE5CEC-978C-4A13-9DBE-708468D7AC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4" y="1616927"/>
            <a:ext cx="685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3538" indent="-3635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m[1,4]=min{(m[1,1]+m[2,4]+p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),(m[1,2]+m[3,4]+p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),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         (m[1,3]+m[4,4]+p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min{(0+8750+10x20x50), (1000+3750+10x5x50),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           (1750+0+10x15x50)}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 { 18750, 7250, 9250  } = 7250</a:t>
            </a:r>
          </a:p>
        </p:txBody>
      </p:sp>
      <p:sp>
        <p:nvSpPr>
          <p:cNvPr id="5" name="Rectangle 32">
            <a:extLst>
              <a:ext uri="{FF2B5EF4-FFF2-40B4-BE49-F238E27FC236}">
                <a16:creationId xmlns:a16="http://schemas.microsoft.com/office/drawing/2014/main" id="{5D6435EE-2779-046A-0F70-744799844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4" y="3217127"/>
            <a:ext cx="685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3538" indent="-3635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m[2,5]=min{(m[2,2]+m[3,5]+p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),(m[2,3]+m[4,5]+p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),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         (m[2,4]+m[5,5]+p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min{(0+6250+20x5x10), (1500+7500+20x15x10),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           (8750+0+20x50x10)}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 { 7250, 12000, 18750  } = 7250</a:t>
            </a:r>
          </a:p>
        </p:txBody>
      </p:sp>
      <p:sp>
        <p:nvSpPr>
          <p:cNvPr id="6" name="Rectangle 33">
            <a:extLst>
              <a:ext uri="{FF2B5EF4-FFF2-40B4-BE49-F238E27FC236}">
                <a16:creationId xmlns:a16="http://schemas.microsoft.com/office/drawing/2014/main" id="{FF3FAD82-F7FC-A3A2-9A67-32CF6D4D1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44" y="4817327"/>
            <a:ext cx="685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3538" indent="-3635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1800"/>
              <a:t>m[3,6]=min{(m[3,3]+m[4,6]+p</a:t>
            </a:r>
            <a:r>
              <a:rPr lang="en-US" altLang="en-US" sz="1800" baseline="-25000"/>
              <a:t>2</a:t>
            </a:r>
            <a:r>
              <a:rPr lang="en-US" altLang="en-US" sz="1800"/>
              <a:t>p</a:t>
            </a:r>
            <a:r>
              <a:rPr lang="en-US" altLang="en-US" sz="1800" baseline="-25000"/>
              <a:t>3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),(m[3,4]+m[5,6]+p</a:t>
            </a:r>
            <a:r>
              <a:rPr lang="en-US" altLang="en-US" sz="1800" baseline="-25000"/>
              <a:t>2</a:t>
            </a:r>
            <a:r>
              <a:rPr lang="en-US" altLang="en-US" sz="1800"/>
              <a:t>p</a:t>
            </a:r>
            <a:r>
              <a:rPr lang="en-US" altLang="en-US" sz="1800" baseline="-25000"/>
              <a:t>4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),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/>
              <a:t>		          (m[3,5]+m[6,6]+p</a:t>
            </a:r>
            <a:r>
              <a:rPr lang="en-US" altLang="en-US" sz="1800" baseline="-25000"/>
              <a:t>2</a:t>
            </a:r>
            <a:r>
              <a:rPr lang="en-US" altLang="en-US" sz="1800"/>
              <a:t>p</a:t>
            </a:r>
            <a:r>
              <a:rPr lang="en-US" altLang="en-US" sz="1800" baseline="-25000"/>
              <a:t>5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/>
              <a:t>		 = min{(0+9750+5x15x15), (3750+7500+5x50x15),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/>
              <a:t>		            (6250+0+5x10x15)}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/>
              <a:t>		 = min { 10875, 15000, 7000  } = 7000</a:t>
            </a:r>
          </a:p>
        </p:txBody>
      </p:sp>
    </p:spTree>
    <p:extLst>
      <p:ext uri="{BB962C8B-B14F-4D97-AF65-F5344CB8AC3E}">
        <p14:creationId xmlns:p14="http://schemas.microsoft.com/office/powerpoint/2010/main" val="111560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1BC7E-C1D1-ADAC-F362-40AF9FDF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chain multiplication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76CFE500-4405-4025-E155-555A52BF6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986821"/>
              </p:ext>
            </p:extLst>
          </p:nvPr>
        </p:nvGraphicFramePr>
        <p:xfrm>
          <a:off x="1405054" y="2118372"/>
          <a:ext cx="5334000" cy="2621256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i\j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1         2         3         4          5          6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          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15">
            <a:extLst>
              <a:ext uri="{FF2B5EF4-FFF2-40B4-BE49-F238E27FC236}">
                <a16:creationId xmlns:a16="http://schemas.microsoft.com/office/drawing/2014/main" id="{63294C17-95B5-9CF1-574F-C3C2132F3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517" y="2553347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6BA20812-3562-54D1-4197-22245C5AD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2854" y="2874022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BFE1A68E-CE53-5FD5-BBDC-280685E1C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854" y="3255022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17104AFC-4CE7-074A-3573-A8FC3F79F8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6854" y="3667772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63344681-3BE4-B923-AE72-61E9980A7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5054" y="4017022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3F8C53D7-28BE-259C-EC1E-17ED458EA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254" y="4337697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7BD898C5-9C92-A325-F92D-0E7B483B7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4254" y="2494610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1000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0353B6BF-A84C-02B6-F3E2-2A39BD102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054" y="2875610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1500</a:t>
            </a: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04E6078A-FC9F-55AF-F3F8-8FB944516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054" y="3256610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3750</a:t>
            </a: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6D7E43EF-CD0A-AA75-E78B-39F954826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167" y="3667772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7500</a:t>
            </a: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0C4C4C98-02A9-3C63-C6D2-BCDDDC732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67" y="4018610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7500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C810420E-5035-993C-6B8A-189128285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0054" y="2524772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1750</a:t>
            </a:r>
          </a:p>
        </p:txBody>
      </p:sp>
      <p:sp>
        <p:nvSpPr>
          <p:cNvPr id="17" name="Text Box 27">
            <a:extLst>
              <a:ext uri="{FF2B5EF4-FFF2-40B4-BE49-F238E27FC236}">
                <a16:creationId xmlns:a16="http://schemas.microsoft.com/office/drawing/2014/main" id="{866E0D27-3FB6-D0FC-BDEA-65DE3EC27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3967" y="2872435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8750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55BF7ECA-7EFA-ABEB-CE35-0EE057418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2167" y="3239147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6250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9E837734-9AAD-502B-B897-25BF86354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67" y="3667772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9750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286AAACB-5A0D-BC7D-3118-08A915BAE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054" y="2527947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7250</a:t>
            </a:r>
          </a:p>
        </p:txBody>
      </p:sp>
      <p:sp>
        <p:nvSpPr>
          <p:cNvPr id="21" name="Text Box 35">
            <a:extLst>
              <a:ext uri="{FF2B5EF4-FFF2-40B4-BE49-F238E27FC236}">
                <a16:creationId xmlns:a16="http://schemas.microsoft.com/office/drawing/2014/main" id="{49A23767-B4C2-61B6-C9AA-9800F708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0254" y="2864497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7250</a:t>
            </a:r>
          </a:p>
        </p:txBody>
      </p:sp>
      <p:sp>
        <p:nvSpPr>
          <p:cNvPr id="22" name="Text Box 36">
            <a:extLst>
              <a:ext uri="{FF2B5EF4-FFF2-40B4-BE49-F238E27FC236}">
                <a16:creationId xmlns:a16="http://schemas.microsoft.com/office/drawing/2014/main" id="{4C27A473-7050-8417-92BC-853045073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367" y="3245497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7000</a:t>
            </a:r>
          </a:p>
        </p:txBody>
      </p:sp>
    </p:spTree>
    <p:extLst>
      <p:ext uri="{BB962C8B-B14F-4D97-AF65-F5344CB8AC3E}">
        <p14:creationId xmlns:p14="http://schemas.microsoft.com/office/powerpoint/2010/main" val="28229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72BFE-E0FD-1BF6-D9AA-4EB055185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chain multiplication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FB2FC70C-D2AA-9F86-BD7D-9AE56C727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14708"/>
            <a:ext cx="685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3538" indent="-3635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1800" dirty="0"/>
              <a:t>m[1,5]=min{(m[1,1]+m[2,5]+p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),(m[1,2]+m[3,5]+p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),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         (m[1,3]+m[4,5]+p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),(m[1,4]+m[5,5]+p</a:t>
            </a:r>
            <a:r>
              <a:rPr lang="en-US" altLang="en-US" sz="1800" baseline="-25000" dirty="0"/>
              <a:t>0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p</a:t>
            </a:r>
            <a:r>
              <a:rPr lang="en-US" altLang="en-US" sz="1800" baseline="-25000" dirty="0"/>
              <a:t>5</a:t>
            </a:r>
            <a:r>
              <a:rPr lang="en-US" altLang="en-US" sz="1800" dirty="0"/>
              <a:t>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min{(0+7250+10x20x10), (1000+6250+10x5x10),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           (1750+7500+10x15x10), (7250+0+10x50x10)}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/>
              <a:t>		 = min { 9250, 7750, 10750, 12250  } = 7750</a:t>
            </a:r>
          </a:p>
        </p:txBody>
      </p:sp>
      <p:sp>
        <p:nvSpPr>
          <p:cNvPr id="5" name="Rectangle 38">
            <a:extLst>
              <a:ext uri="{FF2B5EF4-FFF2-40B4-BE49-F238E27FC236}">
                <a16:creationId xmlns:a16="http://schemas.microsoft.com/office/drawing/2014/main" id="{889E13CB-3DBF-87F4-AF1A-19B068415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43483"/>
            <a:ext cx="6858000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3538" indent="-3635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1800"/>
              <a:t>m[2,6]=min{(m[2,2]+m[3,6]+p</a:t>
            </a:r>
            <a:r>
              <a:rPr lang="en-US" altLang="en-US" sz="1800" baseline="-25000"/>
              <a:t>1</a:t>
            </a:r>
            <a:r>
              <a:rPr lang="en-US" altLang="en-US" sz="1800"/>
              <a:t>p</a:t>
            </a:r>
            <a:r>
              <a:rPr lang="en-US" altLang="en-US" sz="1800" baseline="-25000"/>
              <a:t>2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),(m[2,3]+m[4,6]+p</a:t>
            </a:r>
            <a:r>
              <a:rPr lang="en-US" altLang="en-US" sz="1800" baseline="-25000"/>
              <a:t>1</a:t>
            </a:r>
            <a:r>
              <a:rPr lang="en-US" altLang="en-US" sz="1800"/>
              <a:t>p</a:t>
            </a:r>
            <a:r>
              <a:rPr lang="en-US" altLang="en-US" sz="1800" baseline="-25000"/>
              <a:t>3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),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/>
              <a:t>		          (m[2,4]+m[5,6]+p</a:t>
            </a:r>
            <a:r>
              <a:rPr lang="en-US" altLang="en-US" sz="1800" baseline="-25000"/>
              <a:t>1</a:t>
            </a:r>
            <a:r>
              <a:rPr lang="en-US" altLang="en-US" sz="1800"/>
              <a:t>p</a:t>
            </a:r>
            <a:r>
              <a:rPr lang="en-US" altLang="en-US" sz="1800" baseline="-25000"/>
              <a:t>4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),(m[2,5]+m[6,6]+p</a:t>
            </a:r>
            <a:r>
              <a:rPr lang="en-US" altLang="en-US" sz="1800" baseline="-25000"/>
              <a:t>1</a:t>
            </a:r>
            <a:r>
              <a:rPr lang="en-US" altLang="en-US" sz="1800"/>
              <a:t>p</a:t>
            </a:r>
            <a:r>
              <a:rPr lang="en-US" altLang="en-US" sz="1800" baseline="-25000"/>
              <a:t>5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/>
              <a:t>		 = min{(0+7000+20x5x15), (1500+9750+20x15x15),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/>
              <a:t>		            (8750+7500+20x50x15), (7250+0+20x10x15)}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/>
              <a:t>		 = min { 8500, 15750, 31,250, 10250  } = 8500</a:t>
            </a:r>
          </a:p>
        </p:txBody>
      </p:sp>
      <p:sp>
        <p:nvSpPr>
          <p:cNvPr id="6" name="Rectangle 40">
            <a:extLst>
              <a:ext uri="{FF2B5EF4-FFF2-40B4-BE49-F238E27FC236}">
                <a16:creationId xmlns:a16="http://schemas.microsoft.com/office/drawing/2014/main" id="{ADBA1EC9-5A25-0FC3-09DE-24270B7D6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67508"/>
            <a:ext cx="6858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3538" indent="-363538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Char char="Ø"/>
            </a:pPr>
            <a:r>
              <a:rPr lang="en-US" altLang="en-US" sz="1800"/>
              <a:t>m[1,6]=min{(m[1,1]+m[2,6]+p</a:t>
            </a:r>
            <a:r>
              <a:rPr lang="en-US" altLang="en-US" sz="1800" baseline="-25000"/>
              <a:t>0</a:t>
            </a:r>
            <a:r>
              <a:rPr lang="en-US" altLang="en-US" sz="1800"/>
              <a:t>p</a:t>
            </a:r>
            <a:r>
              <a:rPr lang="en-US" altLang="en-US" sz="1800" baseline="-25000"/>
              <a:t>1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),(m[1,2]+m[3,6]+p</a:t>
            </a:r>
            <a:r>
              <a:rPr lang="en-US" altLang="en-US" sz="1800" baseline="-25000"/>
              <a:t>0</a:t>
            </a:r>
            <a:r>
              <a:rPr lang="en-US" altLang="en-US" sz="1800"/>
              <a:t>p</a:t>
            </a:r>
            <a:r>
              <a:rPr lang="en-US" altLang="en-US" sz="1800" baseline="-25000"/>
              <a:t>2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),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/>
              <a:t>		          (m[1,3]+m[4,6]+p</a:t>
            </a:r>
            <a:r>
              <a:rPr lang="en-US" altLang="en-US" sz="1800" baseline="-25000"/>
              <a:t>0</a:t>
            </a:r>
            <a:r>
              <a:rPr lang="en-US" altLang="en-US" sz="1800"/>
              <a:t>p</a:t>
            </a:r>
            <a:r>
              <a:rPr lang="en-US" altLang="en-US" sz="1800" baseline="-25000"/>
              <a:t>3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),(m[1,4]+m[5,6]+p</a:t>
            </a:r>
            <a:r>
              <a:rPr lang="en-US" altLang="en-US" sz="1800" baseline="-25000"/>
              <a:t>0</a:t>
            </a:r>
            <a:r>
              <a:rPr lang="en-US" altLang="en-US" sz="1800"/>
              <a:t>p</a:t>
            </a:r>
            <a:r>
              <a:rPr lang="en-US" altLang="en-US" sz="1800" baseline="-25000"/>
              <a:t>4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), 	          (m[1,5]+m[6,6]+p</a:t>
            </a:r>
            <a:r>
              <a:rPr lang="en-US" altLang="en-US" sz="1800" baseline="-25000"/>
              <a:t>0</a:t>
            </a:r>
            <a:r>
              <a:rPr lang="en-US" altLang="en-US" sz="1800"/>
              <a:t>p</a:t>
            </a:r>
            <a:r>
              <a:rPr lang="en-US" altLang="en-US" sz="1800" baseline="-25000"/>
              <a:t>5</a:t>
            </a:r>
            <a:r>
              <a:rPr lang="en-US" altLang="en-US" sz="1800"/>
              <a:t>p</a:t>
            </a:r>
            <a:r>
              <a:rPr lang="en-US" altLang="en-US" sz="1800" baseline="-25000"/>
              <a:t>6</a:t>
            </a:r>
            <a:r>
              <a:rPr lang="en-US" altLang="en-US" sz="1800"/>
              <a:t>)}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/>
              <a:t>		 = min{(11500, 8750, 13750, 22250, 9250 } = 8750</a:t>
            </a:r>
          </a:p>
        </p:txBody>
      </p:sp>
    </p:spTree>
    <p:extLst>
      <p:ext uri="{BB962C8B-B14F-4D97-AF65-F5344CB8AC3E}">
        <p14:creationId xmlns:p14="http://schemas.microsoft.com/office/powerpoint/2010/main" val="283212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C6E6-1251-AE76-D8FB-CEF72553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chain multiplication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546E4F2D-DBAA-BDC8-CEEA-358E33F0D5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26679"/>
              </p:ext>
            </p:extLst>
          </p:nvPr>
        </p:nvGraphicFramePr>
        <p:xfrm>
          <a:off x="1692663" y="2157468"/>
          <a:ext cx="5334000" cy="2621256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i\j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1         2         3         4          5          6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           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 Box 15">
            <a:extLst>
              <a:ext uri="{FF2B5EF4-FFF2-40B4-BE49-F238E27FC236}">
                <a16:creationId xmlns:a16="http://schemas.microsoft.com/office/drawing/2014/main" id="{FA6C718C-2ACF-E3C5-91BA-0A60FB408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5126" y="259244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10B7BEFD-F1EA-68A7-D3B2-45CA94D2C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0463" y="291311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7" name="Text Box 17">
            <a:extLst>
              <a:ext uri="{FF2B5EF4-FFF2-40B4-BE49-F238E27FC236}">
                <a16:creationId xmlns:a16="http://schemas.microsoft.com/office/drawing/2014/main" id="{A13CCD10-8C1B-743B-DC01-83AF28FAD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2463" y="329411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8" name="Text Box 18">
            <a:extLst>
              <a:ext uri="{FF2B5EF4-FFF2-40B4-BE49-F238E27FC236}">
                <a16:creationId xmlns:a16="http://schemas.microsoft.com/office/drawing/2014/main" id="{A4B21699-740D-4C4E-F70D-40AEA94DF1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463" y="370686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9" name="Text Box 19">
            <a:extLst>
              <a:ext uri="{FF2B5EF4-FFF2-40B4-BE49-F238E27FC236}">
                <a16:creationId xmlns:a16="http://schemas.microsoft.com/office/drawing/2014/main" id="{8612F60C-8430-E70E-4EB9-B426F79D7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663" y="4056118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72845D5C-9C37-3C0F-041A-BEB3206FF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63" y="4376793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0</a:t>
            </a:r>
          </a:p>
        </p:txBody>
      </p:sp>
      <p:sp>
        <p:nvSpPr>
          <p:cNvPr id="11" name="Text Box 21">
            <a:extLst>
              <a:ext uri="{FF2B5EF4-FFF2-40B4-BE49-F238E27FC236}">
                <a16:creationId xmlns:a16="http://schemas.microsoft.com/office/drawing/2014/main" id="{5FB79707-1164-48DA-269D-381F8B886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863" y="2533706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1000</a:t>
            </a:r>
          </a:p>
        </p:txBody>
      </p:sp>
      <p:sp>
        <p:nvSpPr>
          <p:cNvPr id="12" name="Text Box 22">
            <a:extLst>
              <a:ext uri="{FF2B5EF4-FFF2-40B4-BE49-F238E27FC236}">
                <a16:creationId xmlns:a16="http://schemas.microsoft.com/office/drawing/2014/main" id="{F4A2B253-FC34-4BFE-8CEA-02ADA646C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663" y="2914706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1500</a:t>
            </a:r>
          </a:p>
        </p:txBody>
      </p:sp>
      <p:sp>
        <p:nvSpPr>
          <p:cNvPr id="13" name="Text Box 23">
            <a:extLst>
              <a:ext uri="{FF2B5EF4-FFF2-40B4-BE49-F238E27FC236}">
                <a16:creationId xmlns:a16="http://schemas.microsoft.com/office/drawing/2014/main" id="{7F54142E-4FBA-DED2-6A77-C0AEE8A9F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663" y="3295706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3750</a:t>
            </a:r>
          </a:p>
        </p:txBody>
      </p:sp>
      <p:sp>
        <p:nvSpPr>
          <p:cNvPr id="14" name="Text Box 24">
            <a:extLst>
              <a:ext uri="{FF2B5EF4-FFF2-40B4-BE49-F238E27FC236}">
                <a16:creationId xmlns:a16="http://schemas.microsoft.com/office/drawing/2014/main" id="{6763913F-C91C-DB73-5D4E-C029CE3F6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776" y="3706868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7500</a:t>
            </a: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id="{FE1B1E19-F630-FAFF-822B-DC7717ADB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976" y="4057706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7500</a:t>
            </a:r>
          </a:p>
        </p:txBody>
      </p:sp>
      <p:sp>
        <p:nvSpPr>
          <p:cNvPr id="16" name="Text Box 26">
            <a:extLst>
              <a:ext uri="{FF2B5EF4-FFF2-40B4-BE49-F238E27FC236}">
                <a16:creationId xmlns:a16="http://schemas.microsoft.com/office/drawing/2014/main" id="{ED28A10D-F8D4-C23B-B1F9-CED99F4187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7663" y="2563868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1750</a:t>
            </a:r>
          </a:p>
        </p:txBody>
      </p:sp>
      <p:sp>
        <p:nvSpPr>
          <p:cNvPr id="17" name="Text Box 27">
            <a:extLst>
              <a:ext uri="{FF2B5EF4-FFF2-40B4-BE49-F238E27FC236}">
                <a16:creationId xmlns:a16="http://schemas.microsoft.com/office/drawing/2014/main" id="{2D879D83-3256-07F4-CBE5-3B0059414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1576" y="2911531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8750</a:t>
            </a:r>
          </a:p>
        </p:txBody>
      </p:sp>
      <p:sp>
        <p:nvSpPr>
          <p:cNvPr id="18" name="Text Box 28">
            <a:extLst>
              <a:ext uri="{FF2B5EF4-FFF2-40B4-BE49-F238E27FC236}">
                <a16:creationId xmlns:a16="http://schemas.microsoft.com/office/drawing/2014/main" id="{AFF4FBDE-46D5-B7F9-6A6F-76929FBBA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776" y="3278243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6250</a:t>
            </a:r>
          </a:p>
        </p:txBody>
      </p:sp>
      <p:sp>
        <p:nvSpPr>
          <p:cNvPr id="19" name="Text Box 29">
            <a:extLst>
              <a:ext uri="{FF2B5EF4-FFF2-40B4-BE49-F238E27FC236}">
                <a16:creationId xmlns:a16="http://schemas.microsoft.com/office/drawing/2014/main" id="{163D2025-5D9A-167D-F5CE-3D3FE86C6C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976" y="3706868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9750</a:t>
            </a:r>
          </a:p>
        </p:txBody>
      </p:sp>
      <p:sp>
        <p:nvSpPr>
          <p:cNvPr id="20" name="Text Box 35">
            <a:extLst>
              <a:ext uri="{FF2B5EF4-FFF2-40B4-BE49-F238E27FC236}">
                <a16:creationId xmlns:a16="http://schemas.microsoft.com/office/drawing/2014/main" id="{8E64A16C-566E-72D0-B78B-326935B94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663" y="2567043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7250</a:t>
            </a:r>
          </a:p>
        </p:txBody>
      </p:sp>
      <p:sp>
        <p:nvSpPr>
          <p:cNvPr id="21" name="Text Box 36">
            <a:extLst>
              <a:ext uri="{FF2B5EF4-FFF2-40B4-BE49-F238E27FC236}">
                <a16:creationId xmlns:a16="http://schemas.microsoft.com/office/drawing/2014/main" id="{68419786-72DD-B1F1-56EC-4E04F86D02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863" y="2903593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7250</a:t>
            </a:r>
          </a:p>
        </p:txBody>
      </p:sp>
      <p:sp>
        <p:nvSpPr>
          <p:cNvPr id="22" name="Text Box 37">
            <a:extLst>
              <a:ext uri="{FF2B5EF4-FFF2-40B4-BE49-F238E27FC236}">
                <a16:creationId xmlns:a16="http://schemas.microsoft.com/office/drawing/2014/main" id="{938EB2E8-DC92-5CDC-5CD8-E55EFF52E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7976" y="3284593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7000</a:t>
            </a:r>
          </a:p>
        </p:txBody>
      </p:sp>
      <p:sp>
        <p:nvSpPr>
          <p:cNvPr id="23" name="Text Box 39">
            <a:extLst>
              <a:ext uri="{FF2B5EF4-FFF2-40B4-BE49-F238E27FC236}">
                <a16:creationId xmlns:a16="http://schemas.microsoft.com/office/drawing/2014/main" id="{A9368617-CDF2-261F-B168-E27F824B7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7863" y="2551168"/>
            <a:ext cx="852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7750</a:t>
            </a:r>
          </a:p>
        </p:txBody>
      </p:sp>
      <p:sp>
        <p:nvSpPr>
          <p:cNvPr id="24" name="Text Box 41">
            <a:extLst>
              <a:ext uri="{FF2B5EF4-FFF2-40B4-BE49-F238E27FC236}">
                <a16:creationId xmlns:a16="http://schemas.microsoft.com/office/drawing/2014/main" id="{4B7B20BE-5574-5BEB-3DAF-ADCC3EF97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776" y="2917881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8500</a:t>
            </a:r>
          </a:p>
        </p:txBody>
      </p:sp>
      <p:sp>
        <p:nvSpPr>
          <p:cNvPr id="25" name="Text Box 42">
            <a:extLst>
              <a:ext uri="{FF2B5EF4-FFF2-40B4-BE49-F238E27FC236}">
                <a16:creationId xmlns:a16="http://schemas.microsoft.com/office/drawing/2014/main" id="{617B00FC-51B0-3D03-8CAD-798E050B6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776" y="2567043"/>
            <a:ext cx="8524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just" eaLnBrk="0" fontAlgn="base" hangingPunct="0">
              <a:spcBef>
                <a:spcPct val="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/>
              <a:t>8750</a:t>
            </a:r>
          </a:p>
        </p:txBody>
      </p:sp>
    </p:spTree>
    <p:extLst>
      <p:ext uri="{BB962C8B-B14F-4D97-AF65-F5344CB8AC3E}">
        <p14:creationId xmlns:p14="http://schemas.microsoft.com/office/powerpoint/2010/main" val="20812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09F68FB-4B23-26F5-96C8-8441C45930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Dynamic Programming: Computing View</a:t>
            </a:r>
          </a:p>
        </p:txBody>
      </p:sp>
      <p:grpSp>
        <p:nvGrpSpPr>
          <p:cNvPr id="19459" name="Group 72">
            <a:extLst>
              <a:ext uri="{FF2B5EF4-FFF2-40B4-BE49-F238E27FC236}">
                <a16:creationId xmlns:a16="http://schemas.microsoft.com/office/drawing/2014/main" id="{3C4BF7B6-16EE-CD54-141D-F1AFD0DB2F1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5721350" cy="3355975"/>
            <a:chOff x="669" y="1344"/>
            <a:chExt cx="4379" cy="2114"/>
          </a:xfrm>
        </p:grpSpPr>
        <p:sp>
          <p:nvSpPr>
            <p:cNvPr id="19460" name="Rectangle 73">
              <a:extLst>
                <a:ext uri="{FF2B5EF4-FFF2-40B4-BE49-F238E27FC236}">
                  <a16:creationId xmlns:a16="http://schemas.microsoft.com/office/drawing/2014/main" id="{18D58F94-6396-79E9-511E-1DA87D9E2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1346"/>
              <a:ext cx="1004" cy="46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1" name="Rectangle 74">
              <a:extLst>
                <a:ext uri="{FF2B5EF4-FFF2-40B4-BE49-F238E27FC236}">
                  <a16:creationId xmlns:a16="http://schemas.microsoft.com/office/drawing/2014/main" id="{345487BE-E6F0-3EDF-D8EA-2D6F8681B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1578"/>
              <a:ext cx="1004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2" name="Rectangle 75">
              <a:extLst>
                <a:ext uri="{FF2B5EF4-FFF2-40B4-BE49-F238E27FC236}">
                  <a16:creationId xmlns:a16="http://schemas.microsoft.com/office/drawing/2014/main" id="{30C762A8-FC1E-07F3-30C3-CDDD808951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3" name="Rectangle 76">
              <a:extLst>
                <a:ext uri="{FF2B5EF4-FFF2-40B4-BE49-F238E27FC236}">
                  <a16:creationId xmlns:a16="http://schemas.microsoft.com/office/drawing/2014/main" id="{DE0AFDB2-691F-DC1D-CCEF-2A2F1B560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4" name="Rectangle 77">
              <a:extLst>
                <a:ext uri="{FF2B5EF4-FFF2-40B4-BE49-F238E27FC236}">
                  <a16:creationId xmlns:a16="http://schemas.microsoft.com/office/drawing/2014/main" id="{884C8E2B-B358-F358-9EDD-7455BB0CC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5" name="Rectangle 78">
              <a:extLst>
                <a:ext uri="{FF2B5EF4-FFF2-40B4-BE49-F238E27FC236}">
                  <a16:creationId xmlns:a16="http://schemas.microsoft.com/office/drawing/2014/main" id="{31C20F6D-DBF7-0BEE-9CF6-97CB24940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6" name="Rectangle 79">
              <a:extLst>
                <a:ext uri="{FF2B5EF4-FFF2-40B4-BE49-F238E27FC236}">
                  <a16:creationId xmlns:a16="http://schemas.microsoft.com/office/drawing/2014/main" id="{74FDF96E-E9B4-6FD2-318E-C93236091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362"/>
              <a:ext cx="472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67" name="Rectangle 80">
              <a:extLst>
                <a:ext uri="{FF2B5EF4-FFF2-40B4-BE49-F238E27FC236}">
                  <a16:creationId xmlns:a16="http://schemas.microsoft.com/office/drawing/2014/main" id="{5FBC7591-8D0D-DFAC-7140-83178233C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130"/>
              <a:ext cx="472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19468" name="AutoShape 81">
              <a:extLst>
                <a:ext uri="{FF2B5EF4-FFF2-40B4-BE49-F238E27FC236}">
                  <a16:creationId xmlns:a16="http://schemas.microsoft.com/office/drawing/2014/main" id="{E8E3FBD0-5BC1-08D9-EE0D-09D1BFBCDB1C}"/>
                </a:ext>
              </a:extLst>
            </p:cNvPr>
            <p:cNvCxnSpPr>
              <a:cxnSpLocks noChangeShapeType="1"/>
              <a:stCxn id="19461" idx="2"/>
              <a:endCxn id="19465" idx="0"/>
            </p:cNvCxnSpPr>
            <p:nvPr/>
          </p:nvCxnSpPr>
          <p:spPr bwMode="auto">
            <a:xfrm flipH="1">
              <a:off x="2861" y="1810"/>
              <a:ext cx="5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69" name="AutoShape 82">
              <a:extLst>
                <a:ext uri="{FF2B5EF4-FFF2-40B4-BE49-F238E27FC236}">
                  <a16:creationId xmlns:a16="http://schemas.microsoft.com/office/drawing/2014/main" id="{FE0242D6-14D7-EB8B-132A-8875613737C6}"/>
                </a:ext>
              </a:extLst>
            </p:cNvPr>
            <p:cNvCxnSpPr>
              <a:cxnSpLocks noChangeShapeType="1"/>
              <a:stCxn id="19461" idx="2"/>
              <a:endCxn id="19463" idx="0"/>
            </p:cNvCxnSpPr>
            <p:nvPr/>
          </p:nvCxnSpPr>
          <p:spPr bwMode="auto">
            <a:xfrm flipH="1">
              <a:off x="1736" y="1810"/>
              <a:ext cx="113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0" name="AutoShape 83">
              <a:extLst>
                <a:ext uri="{FF2B5EF4-FFF2-40B4-BE49-F238E27FC236}">
                  <a16:creationId xmlns:a16="http://schemas.microsoft.com/office/drawing/2014/main" id="{73A06F35-119F-6F29-4D9B-B2786110C121}"/>
                </a:ext>
              </a:extLst>
            </p:cNvPr>
            <p:cNvCxnSpPr>
              <a:cxnSpLocks noChangeShapeType="1"/>
              <a:stCxn id="19461" idx="2"/>
              <a:endCxn id="19467" idx="0"/>
            </p:cNvCxnSpPr>
            <p:nvPr/>
          </p:nvCxnSpPr>
          <p:spPr bwMode="auto">
            <a:xfrm>
              <a:off x="2866" y="1810"/>
              <a:ext cx="112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9471" name="Group 84">
              <a:extLst>
                <a:ext uri="{FF2B5EF4-FFF2-40B4-BE49-F238E27FC236}">
                  <a16:creationId xmlns:a16="http://schemas.microsoft.com/office/drawing/2014/main" id="{C42D4DA4-15EE-C8FB-3BB0-C4600967D6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6" y="2980"/>
              <a:ext cx="227" cy="464"/>
              <a:chOff x="2544" y="2656"/>
              <a:chExt cx="200" cy="464"/>
            </a:xfrm>
          </p:grpSpPr>
          <p:sp>
            <p:nvSpPr>
              <p:cNvPr id="19518" name="Rectangle 85">
                <a:extLst>
                  <a:ext uri="{FF2B5EF4-FFF2-40B4-BE49-F238E27FC236}">
                    <a16:creationId xmlns:a16="http://schemas.microsoft.com/office/drawing/2014/main" id="{229CACFE-0DD6-F72F-A653-79DB57235F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19" name="Rectangle 86">
                <a:extLst>
                  <a:ext uri="{FF2B5EF4-FFF2-40B4-BE49-F238E27FC236}">
                    <a16:creationId xmlns:a16="http://schemas.microsoft.com/office/drawing/2014/main" id="{DC3615E6-E4DC-B580-8C3D-166FC71CF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9472" name="Group 87">
              <a:extLst>
                <a:ext uri="{FF2B5EF4-FFF2-40B4-BE49-F238E27FC236}">
                  <a16:creationId xmlns:a16="http://schemas.microsoft.com/office/drawing/2014/main" id="{2277FD59-1370-9F2F-5070-2B0603449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2978"/>
              <a:ext cx="227" cy="464"/>
              <a:chOff x="2544" y="2656"/>
              <a:chExt cx="200" cy="464"/>
            </a:xfrm>
          </p:grpSpPr>
          <p:sp>
            <p:nvSpPr>
              <p:cNvPr id="19516" name="Rectangle 88">
                <a:extLst>
                  <a:ext uri="{FF2B5EF4-FFF2-40B4-BE49-F238E27FC236}">
                    <a16:creationId xmlns:a16="http://schemas.microsoft.com/office/drawing/2014/main" id="{8CBDCF9C-8C38-7F9A-AA30-4AF7C400B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17" name="Rectangle 89">
                <a:extLst>
                  <a:ext uri="{FF2B5EF4-FFF2-40B4-BE49-F238E27FC236}">
                    <a16:creationId xmlns:a16="http://schemas.microsoft.com/office/drawing/2014/main" id="{8CF3AD1E-C7E8-8E2C-20CA-94800F2A9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9473" name="Group 90">
              <a:extLst>
                <a:ext uri="{FF2B5EF4-FFF2-40B4-BE49-F238E27FC236}">
                  <a16:creationId xmlns:a16="http://schemas.microsoft.com/office/drawing/2014/main" id="{CA0C4A5C-466F-C5D5-8B1D-453A49FE15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3" y="2980"/>
              <a:ext cx="227" cy="464"/>
              <a:chOff x="2544" y="2656"/>
              <a:chExt cx="200" cy="464"/>
            </a:xfrm>
          </p:grpSpPr>
          <p:sp>
            <p:nvSpPr>
              <p:cNvPr id="19514" name="Rectangle 91">
                <a:extLst>
                  <a:ext uri="{FF2B5EF4-FFF2-40B4-BE49-F238E27FC236}">
                    <a16:creationId xmlns:a16="http://schemas.microsoft.com/office/drawing/2014/main" id="{CD377CC5-9FF6-4E11-984A-4AADB09F7C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15" name="Rectangle 92">
                <a:extLst>
                  <a:ext uri="{FF2B5EF4-FFF2-40B4-BE49-F238E27FC236}">
                    <a16:creationId xmlns:a16="http://schemas.microsoft.com/office/drawing/2014/main" id="{40DF78F8-0F78-9C54-5DA8-E29F9801D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9474" name="Group 93">
              <a:extLst>
                <a:ext uri="{FF2B5EF4-FFF2-40B4-BE49-F238E27FC236}">
                  <a16:creationId xmlns:a16="http://schemas.microsoft.com/office/drawing/2014/main" id="{20B34B46-B2E2-05B4-6C19-8CE9E54E39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4" y="2994"/>
              <a:ext cx="227" cy="464"/>
              <a:chOff x="2544" y="2656"/>
              <a:chExt cx="200" cy="464"/>
            </a:xfrm>
          </p:grpSpPr>
          <p:sp>
            <p:nvSpPr>
              <p:cNvPr id="19512" name="Rectangle 94">
                <a:extLst>
                  <a:ext uri="{FF2B5EF4-FFF2-40B4-BE49-F238E27FC236}">
                    <a16:creationId xmlns:a16="http://schemas.microsoft.com/office/drawing/2014/main" id="{BA88691F-32EA-CFA5-EE6F-410C39B73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13" name="Rectangle 95">
                <a:extLst>
                  <a:ext uri="{FF2B5EF4-FFF2-40B4-BE49-F238E27FC236}">
                    <a16:creationId xmlns:a16="http://schemas.microsoft.com/office/drawing/2014/main" id="{1904DD8D-7F01-7A19-9E6F-1E3D0A2B9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9475" name="Group 96">
              <a:extLst>
                <a:ext uri="{FF2B5EF4-FFF2-40B4-BE49-F238E27FC236}">
                  <a16:creationId xmlns:a16="http://schemas.microsoft.com/office/drawing/2014/main" id="{D3FA2060-6978-1393-CAE6-2FFD34618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8" y="2992"/>
              <a:ext cx="227" cy="464"/>
              <a:chOff x="2544" y="2656"/>
              <a:chExt cx="200" cy="464"/>
            </a:xfrm>
          </p:grpSpPr>
          <p:sp>
            <p:nvSpPr>
              <p:cNvPr id="19510" name="Rectangle 97">
                <a:extLst>
                  <a:ext uri="{FF2B5EF4-FFF2-40B4-BE49-F238E27FC236}">
                    <a16:creationId xmlns:a16="http://schemas.microsoft.com/office/drawing/2014/main" id="{60C5120F-38F2-E149-A615-F8AF511C87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11" name="Rectangle 98">
                <a:extLst>
                  <a:ext uri="{FF2B5EF4-FFF2-40B4-BE49-F238E27FC236}">
                    <a16:creationId xmlns:a16="http://schemas.microsoft.com/office/drawing/2014/main" id="{4A86023A-E38A-2E8F-D6C5-7F58B45D1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9476" name="Group 99">
              <a:extLst>
                <a:ext uri="{FF2B5EF4-FFF2-40B4-BE49-F238E27FC236}">
                  <a16:creationId xmlns:a16="http://schemas.microsoft.com/office/drawing/2014/main" id="{C3BC3F11-D4FA-C82E-9AA1-6B983DB86B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" y="2994"/>
              <a:ext cx="226" cy="464"/>
              <a:chOff x="2544" y="2656"/>
              <a:chExt cx="200" cy="464"/>
            </a:xfrm>
          </p:grpSpPr>
          <p:sp>
            <p:nvSpPr>
              <p:cNvPr id="19508" name="Rectangle 100">
                <a:extLst>
                  <a:ext uri="{FF2B5EF4-FFF2-40B4-BE49-F238E27FC236}">
                    <a16:creationId xmlns:a16="http://schemas.microsoft.com/office/drawing/2014/main" id="{67195BC3-D0FC-B155-AB3F-C951EA9BE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09" name="Rectangle 101">
                <a:extLst>
                  <a:ext uri="{FF2B5EF4-FFF2-40B4-BE49-F238E27FC236}">
                    <a16:creationId xmlns:a16="http://schemas.microsoft.com/office/drawing/2014/main" id="{9AC0AE01-D1AD-76A4-3A45-30D9D47E5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9477" name="Group 102">
              <a:extLst>
                <a:ext uri="{FF2B5EF4-FFF2-40B4-BE49-F238E27FC236}">
                  <a16:creationId xmlns:a16="http://schemas.microsoft.com/office/drawing/2014/main" id="{D69445D8-1ED7-C974-6813-AC1DBDA1F0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6" y="2980"/>
              <a:ext cx="227" cy="464"/>
              <a:chOff x="2544" y="2656"/>
              <a:chExt cx="200" cy="464"/>
            </a:xfrm>
          </p:grpSpPr>
          <p:sp>
            <p:nvSpPr>
              <p:cNvPr id="19506" name="Rectangle 103">
                <a:extLst>
                  <a:ext uri="{FF2B5EF4-FFF2-40B4-BE49-F238E27FC236}">
                    <a16:creationId xmlns:a16="http://schemas.microsoft.com/office/drawing/2014/main" id="{43F280F0-A5C2-D27F-4B73-7A130822A3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07" name="Rectangle 104">
                <a:extLst>
                  <a:ext uri="{FF2B5EF4-FFF2-40B4-BE49-F238E27FC236}">
                    <a16:creationId xmlns:a16="http://schemas.microsoft.com/office/drawing/2014/main" id="{37D77041-7CBA-DF0F-E9D4-8525E7AF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9478" name="Group 105">
              <a:extLst>
                <a:ext uri="{FF2B5EF4-FFF2-40B4-BE49-F238E27FC236}">
                  <a16:creationId xmlns:a16="http://schemas.microsoft.com/office/drawing/2014/main" id="{94933F7C-D01B-5055-8AC7-E7F19B184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9" y="2978"/>
              <a:ext cx="227" cy="464"/>
              <a:chOff x="2544" y="2656"/>
              <a:chExt cx="200" cy="464"/>
            </a:xfrm>
          </p:grpSpPr>
          <p:sp>
            <p:nvSpPr>
              <p:cNvPr id="19504" name="Rectangle 106">
                <a:extLst>
                  <a:ext uri="{FF2B5EF4-FFF2-40B4-BE49-F238E27FC236}">
                    <a16:creationId xmlns:a16="http://schemas.microsoft.com/office/drawing/2014/main" id="{E512C1E5-6E57-A022-581D-81824E7A0B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05" name="Rectangle 107">
                <a:extLst>
                  <a:ext uri="{FF2B5EF4-FFF2-40B4-BE49-F238E27FC236}">
                    <a16:creationId xmlns:a16="http://schemas.microsoft.com/office/drawing/2014/main" id="{1B70B459-0743-7D1D-EE17-2DC9858A7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19479" name="Group 108">
              <a:extLst>
                <a:ext uri="{FF2B5EF4-FFF2-40B4-BE49-F238E27FC236}">
                  <a16:creationId xmlns:a16="http://schemas.microsoft.com/office/drawing/2014/main" id="{B04E5C1C-44FA-6A3A-786E-E6F0A1377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3" y="2980"/>
              <a:ext cx="227" cy="464"/>
              <a:chOff x="2544" y="2656"/>
              <a:chExt cx="200" cy="464"/>
            </a:xfrm>
          </p:grpSpPr>
          <p:sp>
            <p:nvSpPr>
              <p:cNvPr id="19502" name="Rectangle 109">
                <a:extLst>
                  <a:ext uri="{FF2B5EF4-FFF2-40B4-BE49-F238E27FC236}">
                    <a16:creationId xmlns:a16="http://schemas.microsoft.com/office/drawing/2014/main" id="{EDA7CAFE-E656-737B-72E6-1E9F9865A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9503" name="Rectangle 110">
                <a:extLst>
                  <a:ext uri="{FF2B5EF4-FFF2-40B4-BE49-F238E27FC236}">
                    <a16:creationId xmlns:a16="http://schemas.microsoft.com/office/drawing/2014/main" id="{9A825FFA-E873-C31D-5CF0-D4CC2D4297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19480" name="AutoShape 111">
              <a:extLst>
                <a:ext uri="{FF2B5EF4-FFF2-40B4-BE49-F238E27FC236}">
                  <a16:creationId xmlns:a16="http://schemas.microsoft.com/office/drawing/2014/main" id="{EA4E8CB4-EE9C-EB43-B96C-2BFEC61D8054}"/>
                </a:ext>
              </a:extLst>
            </p:cNvPr>
            <p:cNvCxnSpPr>
              <a:cxnSpLocks noChangeShapeType="1"/>
              <a:stCxn id="19462" idx="2"/>
              <a:endCxn id="19519" idx="0"/>
            </p:cNvCxnSpPr>
            <p:nvPr/>
          </p:nvCxnSpPr>
          <p:spPr bwMode="auto">
            <a:xfrm flipH="1">
              <a:off x="819" y="2594"/>
              <a:ext cx="91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1" name="AutoShape 112">
              <a:extLst>
                <a:ext uri="{FF2B5EF4-FFF2-40B4-BE49-F238E27FC236}">
                  <a16:creationId xmlns:a16="http://schemas.microsoft.com/office/drawing/2014/main" id="{DB7F9F66-E253-770F-AE2E-BBCF68BFEFAD}"/>
                </a:ext>
              </a:extLst>
            </p:cNvPr>
            <p:cNvCxnSpPr>
              <a:cxnSpLocks noChangeShapeType="1"/>
              <a:stCxn id="19462" idx="2"/>
              <a:endCxn id="19517" idx="0"/>
            </p:cNvCxnSpPr>
            <p:nvPr/>
          </p:nvCxnSpPr>
          <p:spPr bwMode="auto">
            <a:xfrm flipH="1">
              <a:off x="1273" y="2594"/>
              <a:ext cx="463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2" name="AutoShape 113">
              <a:extLst>
                <a:ext uri="{FF2B5EF4-FFF2-40B4-BE49-F238E27FC236}">
                  <a16:creationId xmlns:a16="http://schemas.microsoft.com/office/drawing/2014/main" id="{6DCC42FF-433D-8FFB-0EF9-20B58794D5E4}"/>
                </a:ext>
              </a:extLst>
            </p:cNvPr>
            <p:cNvCxnSpPr>
              <a:cxnSpLocks noChangeShapeType="1"/>
              <a:stCxn id="19462" idx="2"/>
              <a:endCxn id="19515" idx="0"/>
            </p:cNvCxnSpPr>
            <p:nvPr/>
          </p:nvCxnSpPr>
          <p:spPr bwMode="auto">
            <a:xfrm flipH="1">
              <a:off x="1727" y="2594"/>
              <a:ext cx="9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3" name="AutoShape 114">
              <a:extLst>
                <a:ext uri="{FF2B5EF4-FFF2-40B4-BE49-F238E27FC236}">
                  <a16:creationId xmlns:a16="http://schemas.microsoft.com/office/drawing/2014/main" id="{CBEA4509-5896-924D-12C3-125675D0B493}"/>
                </a:ext>
              </a:extLst>
            </p:cNvPr>
            <p:cNvCxnSpPr>
              <a:cxnSpLocks noChangeShapeType="1"/>
              <a:stCxn id="19464" idx="2"/>
              <a:endCxn id="19513" idx="0"/>
            </p:cNvCxnSpPr>
            <p:nvPr/>
          </p:nvCxnSpPr>
          <p:spPr bwMode="auto">
            <a:xfrm flipH="1">
              <a:off x="2408" y="2594"/>
              <a:ext cx="453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4" name="AutoShape 115">
              <a:extLst>
                <a:ext uri="{FF2B5EF4-FFF2-40B4-BE49-F238E27FC236}">
                  <a16:creationId xmlns:a16="http://schemas.microsoft.com/office/drawing/2014/main" id="{686E44F9-6DF3-E212-2E4F-EF186CE0B320}"/>
                </a:ext>
              </a:extLst>
            </p:cNvPr>
            <p:cNvCxnSpPr>
              <a:cxnSpLocks noChangeShapeType="1"/>
              <a:stCxn id="19464" idx="2"/>
              <a:endCxn id="19511" idx="0"/>
            </p:cNvCxnSpPr>
            <p:nvPr/>
          </p:nvCxnSpPr>
          <p:spPr bwMode="auto">
            <a:xfrm>
              <a:off x="2861" y="2594"/>
              <a:ext cx="0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5" name="AutoShape 116">
              <a:extLst>
                <a:ext uri="{FF2B5EF4-FFF2-40B4-BE49-F238E27FC236}">
                  <a16:creationId xmlns:a16="http://schemas.microsoft.com/office/drawing/2014/main" id="{E5AD419F-B41A-D83E-84A5-F2B97D215D94}"/>
                </a:ext>
              </a:extLst>
            </p:cNvPr>
            <p:cNvCxnSpPr>
              <a:cxnSpLocks noChangeShapeType="1"/>
              <a:stCxn id="19464" idx="2"/>
              <a:endCxn id="19509" idx="0"/>
            </p:cNvCxnSpPr>
            <p:nvPr/>
          </p:nvCxnSpPr>
          <p:spPr bwMode="auto">
            <a:xfrm>
              <a:off x="2861" y="2594"/>
              <a:ext cx="454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6" name="AutoShape 117">
              <a:extLst>
                <a:ext uri="{FF2B5EF4-FFF2-40B4-BE49-F238E27FC236}">
                  <a16:creationId xmlns:a16="http://schemas.microsoft.com/office/drawing/2014/main" id="{0C7166F3-D088-DC45-A617-3B64911A4104}"/>
                </a:ext>
              </a:extLst>
            </p:cNvPr>
            <p:cNvCxnSpPr>
              <a:cxnSpLocks noChangeShapeType="1"/>
              <a:stCxn id="19466" idx="2"/>
              <a:endCxn id="19507" idx="0"/>
            </p:cNvCxnSpPr>
            <p:nvPr/>
          </p:nvCxnSpPr>
          <p:spPr bwMode="auto">
            <a:xfrm flipH="1">
              <a:off x="3979" y="2594"/>
              <a:ext cx="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7" name="AutoShape 118">
              <a:extLst>
                <a:ext uri="{FF2B5EF4-FFF2-40B4-BE49-F238E27FC236}">
                  <a16:creationId xmlns:a16="http://schemas.microsoft.com/office/drawing/2014/main" id="{CC2CE4F1-6E10-F8F1-A604-C02BB471B09E}"/>
                </a:ext>
              </a:extLst>
            </p:cNvPr>
            <p:cNvCxnSpPr>
              <a:cxnSpLocks noChangeShapeType="1"/>
              <a:stCxn id="19466" idx="2"/>
              <a:endCxn id="19505" idx="0"/>
            </p:cNvCxnSpPr>
            <p:nvPr/>
          </p:nvCxnSpPr>
          <p:spPr bwMode="auto">
            <a:xfrm>
              <a:off x="3986" y="2594"/>
              <a:ext cx="44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88" name="AutoShape 119">
              <a:extLst>
                <a:ext uri="{FF2B5EF4-FFF2-40B4-BE49-F238E27FC236}">
                  <a16:creationId xmlns:a16="http://schemas.microsoft.com/office/drawing/2014/main" id="{CC31E4E8-B9E9-D781-B60B-998E2765A89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96" y="2594"/>
              <a:ext cx="1030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489" name="Text Box 120">
              <a:extLst>
                <a:ext uri="{FF2B5EF4-FFF2-40B4-BE49-F238E27FC236}">
                  <a16:creationId xmlns:a16="http://schemas.microsoft.com/office/drawing/2014/main" id="{42B0C9CC-9862-37BB-BBDF-AD83AC7FE0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34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19490" name="Text Box 121">
              <a:extLst>
                <a:ext uri="{FF2B5EF4-FFF2-40B4-BE49-F238E27FC236}">
                  <a16:creationId xmlns:a16="http://schemas.microsoft.com/office/drawing/2014/main" id="{B4383BB7-25F4-2FEC-3DDF-68DA0A149A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2119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19491" name="Text Box 122">
              <a:extLst>
                <a:ext uri="{FF2B5EF4-FFF2-40B4-BE49-F238E27FC236}">
                  <a16:creationId xmlns:a16="http://schemas.microsoft.com/office/drawing/2014/main" id="{0A5CD8A6-3058-CA8F-3177-B0521DE76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2119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19492" name="Text Box 123">
              <a:extLst>
                <a:ext uri="{FF2B5EF4-FFF2-40B4-BE49-F238E27FC236}">
                  <a16:creationId xmlns:a16="http://schemas.microsoft.com/office/drawing/2014/main" id="{F4792DD0-5FAE-3299-9578-4DA7E3E4F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" y="297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19493" name="Text Box 124">
              <a:extLst>
                <a:ext uri="{FF2B5EF4-FFF2-40B4-BE49-F238E27FC236}">
                  <a16:creationId xmlns:a16="http://schemas.microsoft.com/office/drawing/2014/main" id="{0F743478-5C6F-717A-A9DC-1A6FE896F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976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F</a:t>
              </a:r>
            </a:p>
          </p:txBody>
        </p:sp>
        <p:sp>
          <p:nvSpPr>
            <p:cNvPr id="19494" name="Text Box 125">
              <a:extLst>
                <a:ext uri="{FF2B5EF4-FFF2-40B4-BE49-F238E27FC236}">
                  <a16:creationId xmlns:a16="http://schemas.microsoft.com/office/drawing/2014/main" id="{F222AD0C-30EC-EAEA-0514-495A63721E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976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G</a:t>
              </a:r>
            </a:p>
          </p:txBody>
        </p:sp>
        <p:sp>
          <p:nvSpPr>
            <p:cNvPr id="19495" name="Text Box 126">
              <a:extLst>
                <a:ext uri="{FF2B5EF4-FFF2-40B4-BE49-F238E27FC236}">
                  <a16:creationId xmlns:a16="http://schemas.microsoft.com/office/drawing/2014/main" id="{6768A8CB-2A86-A17B-4A63-A0E1F81245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2976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19496" name="Text Box 127">
              <a:extLst>
                <a:ext uri="{FF2B5EF4-FFF2-40B4-BE49-F238E27FC236}">
                  <a16:creationId xmlns:a16="http://schemas.microsoft.com/office/drawing/2014/main" id="{F66C34BC-93A7-B4E0-C8CB-1A6C8219D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1" y="2976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G</a:t>
              </a:r>
            </a:p>
          </p:txBody>
        </p:sp>
        <p:sp>
          <p:nvSpPr>
            <p:cNvPr id="19497" name="Text Box 128">
              <a:extLst>
                <a:ext uri="{FF2B5EF4-FFF2-40B4-BE49-F238E27FC236}">
                  <a16:creationId xmlns:a16="http://schemas.microsoft.com/office/drawing/2014/main" id="{5D919D46-CFBF-0334-C33C-9796E0983F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976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H</a:t>
              </a:r>
            </a:p>
          </p:txBody>
        </p:sp>
        <p:sp>
          <p:nvSpPr>
            <p:cNvPr id="19498" name="Text Box 129">
              <a:extLst>
                <a:ext uri="{FF2B5EF4-FFF2-40B4-BE49-F238E27FC236}">
                  <a16:creationId xmlns:a16="http://schemas.microsoft.com/office/drawing/2014/main" id="{0AF491F4-4717-320E-E6F3-8D3EED5B0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2119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19499" name="Text Box 130">
              <a:extLst>
                <a:ext uri="{FF2B5EF4-FFF2-40B4-BE49-F238E27FC236}">
                  <a16:creationId xmlns:a16="http://schemas.microsoft.com/office/drawing/2014/main" id="{81A08CE5-FEA7-D247-E93A-235BBED70C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7" y="2976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19500" name="Text Box 131">
              <a:extLst>
                <a:ext uri="{FF2B5EF4-FFF2-40B4-BE49-F238E27FC236}">
                  <a16:creationId xmlns:a16="http://schemas.microsoft.com/office/drawing/2014/main" id="{9F21F7A6-ABBE-E755-EEFA-C934C6C4F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3" y="2976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F</a:t>
              </a:r>
            </a:p>
          </p:txBody>
        </p:sp>
        <p:sp>
          <p:nvSpPr>
            <p:cNvPr id="19501" name="Text Box 132">
              <a:extLst>
                <a:ext uri="{FF2B5EF4-FFF2-40B4-BE49-F238E27FC236}">
                  <a16:creationId xmlns:a16="http://schemas.microsoft.com/office/drawing/2014/main" id="{0DEF2F7E-33DA-5221-DC6A-659890F79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976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G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AB1BD-61B5-53F9-AE11-176FBBC6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Matrix chain multiplication</a:t>
            </a:r>
          </a:p>
        </p:txBody>
      </p:sp>
      <p:graphicFrame>
        <p:nvGraphicFramePr>
          <p:cNvPr id="4" name="Group 110">
            <a:extLst>
              <a:ext uri="{FF2B5EF4-FFF2-40B4-BE49-F238E27FC236}">
                <a16:creationId xmlns:a16="http://schemas.microsoft.com/office/drawing/2014/main" id="{4D30022D-DC22-4526-64C6-E452BFE38D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234551"/>
              </p:ext>
            </p:extLst>
          </p:nvPr>
        </p:nvGraphicFramePr>
        <p:xfrm>
          <a:off x="3679902" y="3962106"/>
          <a:ext cx="5334000" cy="2621256"/>
        </p:xfrm>
        <a:graphic>
          <a:graphicData uri="http://schemas.openxmlformats.org/drawingml/2006/table">
            <a:tbl>
              <a:tblPr/>
              <a:tblGrid>
                <a:gridCol w="557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6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1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i\j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1         2         3         4          5          6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47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1         1         2         2          2          2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2         2         2          2          2          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3         3          4          5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4          4          5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       5          5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                                                         6</a:t>
                      </a: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3D1A9F-1E21-0BF3-1275-05D4D06FD7F7}"/>
              </a:ext>
            </a:extLst>
          </p:cNvPr>
          <p:cNvSpPr txBox="1"/>
          <p:nvPr/>
        </p:nvSpPr>
        <p:spPr>
          <a:xfrm>
            <a:off x="457199" y="1417638"/>
            <a:ext cx="4616605" cy="363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Algorithm </a:t>
            </a:r>
            <a:r>
              <a:rPr lang="en-US" altLang="en-US" sz="1800" dirty="0" err="1">
                <a:sym typeface="Symbol" panose="05050102010706020507" pitchFamily="18" charset="2"/>
              </a:rPr>
              <a:t>PrintOptimalPerens</a:t>
            </a:r>
            <a:r>
              <a:rPr lang="en-US" altLang="en-US" sz="1800" dirty="0">
                <a:sym typeface="Symbol" panose="05050102010706020507" pitchFamily="18" charset="2"/>
              </a:rPr>
              <a:t>(s, </a:t>
            </a:r>
            <a:r>
              <a:rPr lang="en-US" altLang="en-US" sz="1800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, j)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{	if (</a:t>
            </a:r>
            <a:r>
              <a:rPr lang="en-US" altLang="en-US" sz="1800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=j) </a:t>
            </a:r>
            <a:r>
              <a:rPr lang="en-US" altLang="en-US" sz="1800" b="1" dirty="0">
                <a:sym typeface="Symbol" panose="05050102010706020507" pitchFamily="18" charset="2"/>
              </a:rPr>
              <a:t>then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	       Print </a:t>
            </a:r>
            <a:r>
              <a:rPr lang="en-US" altLang="en-US" sz="1800" dirty="0">
                <a:sym typeface="Symbol" panose="05050102010706020507" pitchFamily="18" charset="2"/>
              </a:rPr>
              <a:t>“</a:t>
            </a:r>
            <a:r>
              <a:rPr lang="en-US" altLang="en-US" sz="1800" dirty="0" err="1">
                <a:sym typeface="Symbol" panose="05050102010706020507" pitchFamily="18" charset="2"/>
              </a:rPr>
              <a:t>A”</a:t>
            </a:r>
            <a:r>
              <a:rPr lang="en-US" altLang="en-US" sz="1800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	</a:t>
            </a:r>
            <a:r>
              <a:rPr lang="en-US" altLang="en-US" sz="1800" b="1" dirty="0">
                <a:sym typeface="Symbol" panose="05050102010706020507" pitchFamily="18" charset="2"/>
              </a:rPr>
              <a:t>else 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b="1" dirty="0">
                <a:sym typeface="Symbol" panose="05050102010706020507" pitchFamily="18" charset="2"/>
              </a:rPr>
              <a:t>		{     Print </a:t>
            </a:r>
            <a:r>
              <a:rPr lang="en-US" altLang="en-US" sz="1800" dirty="0">
                <a:sym typeface="Symbol" panose="05050102010706020507" pitchFamily="18" charset="2"/>
              </a:rPr>
              <a:t>“(“;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	      </a:t>
            </a:r>
            <a:r>
              <a:rPr lang="en-US" altLang="en-US" sz="1800" dirty="0" err="1">
                <a:sym typeface="Symbol" panose="05050102010706020507" pitchFamily="18" charset="2"/>
              </a:rPr>
              <a:t>PrintOptimalPerens</a:t>
            </a:r>
            <a:r>
              <a:rPr lang="en-US" altLang="en-US" sz="1800" dirty="0">
                <a:sym typeface="Symbol" panose="05050102010706020507" pitchFamily="18" charset="2"/>
              </a:rPr>
              <a:t>(s, </a:t>
            </a:r>
            <a:r>
              <a:rPr lang="en-US" altLang="en-US" sz="1800" dirty="0" err="1">
                <a:sym typeface="Symbol" panose="05050102010706020507" pitchFamily="18" charset="2"/>
              </a:rPr>
              <a:t>i</a:t>
            </a:r>
            <a:r>
              <a:rPr lang="en-US" altLang="en-US" sz="1800" dirty="0">
                <a:sym typeface="Symbol" panose="05050102010706020507" pitchFamily="18" charset="2"/>
              </a:rPr>
              <a:t>, s[</a:t>
            </a:r>
            <a:r>
              <a:rPr lang="en-US" altLang="en-US" sz="1800" dirty="0" err="1">
                <a:sym typeface="Symbol" panose="05050102010706020507" pitchFamily="18" charset="2"/>
              </a:rPr>
              <a:t>i,j</a:t>
            </a:r>
            <a:r>
              <a:rPr lang="en-US" altLang="en-US" sz="1800" dirty="0">
                <a:sym typeface="Symbol" panose="05050102010706020507" pitchFamily="18" charset="2"/>
              </a:rPr>
              <a:t>]);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	      </a:t>
            </a:r>
            <a:r>
              <a:rPr lang="en-US" altLang="en-US" sz="1800" dirty="0" err="1">
                <a:sym typeface="Symbol" panose="05050102010706020507" pitchFamily="18" charset="2"/>
              </a:rPr>
              <a:t>PrintOptimalPerens</a:t>
            </a:r>
            <a:r>
              <a:rPr lang="en-US" altLang="en-US" sz="1800" dirty="0">
                <a:sym typeface="Symbol" panose="05050102010706020507" pitchFamily="18" charset="2"/>
              </a:rPr>
              <a:t>(s, s[</a:t>
            </a:r>
            <a:r>
              <a:rPr lang="en-US" altLang="en-US" sz="1800" dirty="0" err="1">
                <a:sym typeface="Symbol" panose="05050102010706020507" pitchFamily="18" charset="2"/>
              </a:rPr>
              <a:t>i,j</a:t>
            </a:r>
            <a:r>
              <a:rPr lang="en-US" altLang="en-US" sz="1800" dirty="0">
                <a:sym typeface="Symbol" panose="05050102010706020507" pitchFamily="18" charset="2"/>
              </a:rPr>
              <a:t>]+1, j);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	      </a:t>
            </a:r>
            <a:r>
              <a:rPr lang="en-US" altLang="en-US" sz="1800" b="1" dirty="0">
                <a:sym typeface="Symbol" panose="05050102010706020507" pitchFamily="18" charset="2"/>
              </a:rPr>
              <a:t>Print </a:t>
            </a:r>
            <a:r>
              <a:rPr lang="en-US" altLang="en-US" sz="1800" dirty="0">
                <a:sym typeface="Symbol" panose="05050102010706020507" pitchFamily="18" charset="2"/>
              </a:rPr>
              <a:t>“)”;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    	}</a:t>
            </a:r>
          </a:p>
          <a:p>
            <a:pPr eaLnBrk="1" hangingPunct="1">
              <a:spcBef>
                <a:spcPct val="20000"/>
              </a:spcBef>
              <a:buClr>
                <a:srgbClr val="FF0066"/>
              </a:buClr>
              <a:buFont typeface="Wingdings" panose="05000000000000000000" pitchFamily="2" charset="2"/>
              <a:buNone/>
            </a:pPr>
            <a:r>
              <a:rPr lang="en-US" altLang="en-US" sz="1800" dirty="0">
                <a:sym typeface="Symbol" panose="05050102010706020507" pitchFamily="18" charset="2"/>
              </a:rPr>
              <a:t>	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24114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B34AF141-E433-70D3-CD83-6AC2AF298A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Weighted Interval Scheduling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9985E427-38E7-75C9-9F62-8142ABA44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+mn-ea"/>
                <a:cs typeface="+mn-cs"/>
              </a:rPr>
              <a:t>Weighted interval scheduling problem.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dirty="0">
                <a:ea typeface="+mn-ea"/>
              </a:rPr>
              <a:t>Job j starts at </a:t>
            </a:r>
            <a:r>
              <a:rPr lang="en-US" dirty="0" err="1">
                <a:ea typeface="+mn-ea"/>
              </a:rPr>
              <a:t>s</a:t>
            </a:r>
            <a:r>
              <a:rPr lang="en-US" sz="2000" baseline="-25000" dirty="0" err="1">
                <a:ea typeface="+mn-ea"/>
              </a:rPr>
              <a:t>j</a:t>
            </a:r>
            <a:r>
              <a:rPr lang="en-US" dirty="0">
                <a:ea typeface="+mn-ea"/>
              </a:rPr>
              <a:t>, finishes at </a:t>
            </a:r>
            <a:r>
              <a:rPr lang="en-US" dirty="0" err="1">
                <a:ea typeface="+mn-ea"/>
              </a:rPr>
              <a:t>f</a:t>
            </a:r>
            <a:r>
              <a:rPr lang="en-US" sz="2000" baseline="-25000" dirty="0" err="1">
                <a:ea typeface="+mn-ea"/>
              </a:rPr>
              <a:t>j</a:t>
            </a:r>
            <a:r>
              <a:rPr lang="en-US" dirty="0">
                <a:ea typeface="+mn-ea"/>
              </a:rPr>
              <a:t>, and has weight or value </a:t>
            </a:r>
            <a:r>
              <a:rPr lang="en-US" dirty="0" err="1">
                <a:ea typeface="+mn-ea"/>
              </a:rPr>
              <a:t>v</a:t>
            </a:r>
            <a:r>
              <a:rPr lang="en-US" sz="2000" baseline="-25000" dirty="0" err="1">
                <a:ea typeface="+mn-ea"/>
              </a:rPr>
              <a:t>j</a:t>
            </a:r>
            <a:r>
              <a:rPr lang="en-US" dirty="0">
                <a:ea typeface="+mn-ea"/>
              </a:rPr>
              <a:t> . 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dirty="0">
                <a:ea typeface="+mn-ea"/>
              </a:rPr>
              <a:t>Two jobs </a:t>
            </a:r>
            <a:r>
              <a:rPr lang="en-US" dirty="0">
                <a:solidFill>
                  <a:schemeClr val="accent1"/>
                </a:solidFill>
                <a:ea typeface="+mn-ea"/>
              </a:rPr>
              <a:t>compatible </a:t>
            </a:r>
            <a:r>
              <a:rPr lang="en-US" dirty="0">
                <a:ea typeface="+mn-ea"/>
              </a:rPr>
              <a:t>if they don't overlap.</a:t>
            </a:r>
          </a:p>
          <a:p>
            <a:pPr lvl="1">
              <a:buFont typeface="Monotype Sorts" charset="0"/>
              <a:buChar char="n"/>
              <a:defRPr/>
            </a:pPr>
            <a:r>
              <a:rPr lang="en-US" dirty="0">
                <a:solidFill>
                  <a:srgbClr val="3366FF"/>
                </a:solidFill>
                <a:ea typeface="+mn-ea"/>
              </a:rPr>
              <a:t>Goal:  </a:t>
            </a:r>
            <a:r>
              <a:rPr lang="en-US" dirty="0">
                <a:ea typeface="+mn-ea"/>
              </a:rPr>
              <a:t>find maximum </a:t>
            </a:r>
            <a:r>
              <a:rPr lang="en-US" dirty="0">
                <a:solidFill>
                  <a:schemeClr val="accent1"/>
                </a:solidFill>
                <a:ea typeface="+mn-ea"/>
              </a:rPr>
              <a:t>weight</a:t>
            </a:r>
            <a:r>
              <a:rPr lang="en-US" dirty="0">
                <a:ea typeface="+mn-ea"/>
              </a:rPr>
              <a:t> subset of mutually compatible jobs.</a:t>
            </a:r>
          </a:p>
        </p:txBody>
      </p:sp>
      <p:sp>
        <p:nvSpPr>
          <p:cNvPr id="39941" name="Line 67">
            <a:extLst>
              <a:ext uri="{FF2B5EF4-FFF2-40B4-BE49-F238E27FC236}">
                <a16:creationId xmlns:a16="http://schemas.microsoft.com/office/drawing/2014/main" id="{E9F1CEDB-B2B5-2ED1-6154-E726A7A4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42" name="Text Box 68">
            <a:extLst>
              <a:ext uri="{FF2B5EF4-FFF2-40B4-BE49-F238E27FC236}">
                <a16:creationId xmlns:a16="http://schemas.microsoft.com/office/drawing/2014/main" id="{FEC683F5-86CC-A9A3-F60B-4F2402FABB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6313488"/>
            <a:ext cx="15922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43" name="Text Box 69">
            <a:extLst>
              <a:ext uri="{FF2B5EF4-FFF2-40B4-BE49-F238E27FC236}">
                <a16:creationId xmlns:a16="http://schemas.microsoft.com/office/drawing/2014/main" id="{A8618E0A-B568-7CE0-231C-90B86E8C3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24563"/>
            <a:ext cx="762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39944" name="Line 70">
            <a:extLst>
              <a:ext uri="{FF2B5EF4-FFF2-40B4-BE49-F238E27FC236}">
                <a16:creationId xmlns:a16="http://schemas.microsoft.com/office/drawing/2014/main" id="{AFF62252-8A1A-9119-CF32-FF9347822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45" name="Text Box 71">
            <a:extLst>
              <a:ext uri="{FF2B5EF4-FFF2-40B4-BE49-F238E27FC236}">
                <a16:creationId xmlns:a16="http://schemas.microsoft.com/office/drawing/2014/main" id="{BBD11080-3067-C18C-CB2C-5B37B6F42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39946" name="Line 72">
            <a:extLst>
              <a:ext uri="{FF2B5EF4-FFF2-40B4-BE49-F238E27FC236}">
                <a16:creationId xmlns:a16="http://schemas.microsoft.com/office/drawing/2014/main" id="{23343C6C-0553-1CCD-34E6-EE7A567809D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54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47" name="Line 73">
            <a:extLst>
              <a:ext uri="{FF2B5EF4-FFF2-40B4-BE49-F238E27FC236}">
                <a16:creationId xmlns:a16="http://schemas.microsoft.com/office/drawing/2014/main" id="{C7C1138A-F1AE-D266-7F09-B63759B58B5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-1587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48" name="Line 74">
            <a:extLst>
              <a:ext uri="{FF2B5EF4-FFF2-40B4-BE49-F238E27FC236}">
                <a16:creationId xmlns:a16="http://schemas.microsoft.com/office/drawing/2014/main" id="{33E8824E-9A02-F5A0-E659-D046967176E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2954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49" name="Line 75">
            <a:extLst>
              <a:ext uri="{FF2B5EF4-FFF2-40B4-BE49-F238E27FC236}">
                <a16:creationId xmlns:a16="http://schemas.microsoft.com/office/drawing/2014/main" id="{8756B976-B1E8-3778-4579-D29E6356C9C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8096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50" name="Line 76">
            <a:extLst>
              <a:ext uri="{FF2B5EF4-FFF2-40B4-BE49-F238E27FC236}">
                <a16:creationId xmlns:a16="http://schemas.microsoft.com/office/drawing/2014/main" id="{7C75B132-469B-A8E2-D8F8-46989C59C77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7795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51" name="Line 77">
            <a:extLst>
              <a:ext uri="{FF2B5EF4-FFF2-40B4-BE49-F238E27FC236}">
                <a16:creationId xmlns:a16="http://schemas.microsoft.com/office/drawing/2014/main" id="{8E6C5AEC-7A28-14E5-1C5B-A08C1B6BB5F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321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52" name="Line 78">
            <a:extLst>
              <a:ext uri="{FF2B5EF4-FFF2-40B4-BE49-F238E27FC236}">
                <a16:creationId xmlns:a16="http://schemas.microsoft.com/office/drawing/2014/main" id="{05B22B5C-0F9E-4951-E563-7D815902CD0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747962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53" name="Line 79">
            <a:extLst>
              <a:ext uri="{FF2B5EF4-FFF2-40B4-BE49-F238E27FC236}">
                <a16:creationId xmlns:a16="http://schemas.microsoft.com/office/drawing/2014/main" id="{3EC3220C-D1FF-7301-BB7A-CCB9E7F0276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05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54" name="Line 80">
            <a:extLst>
              <a:ext uri="{FF2B5EF4-FFF2-40B4-BE49-F238E27FC236}">
                <a16:creationId xmlns:a16="http://schemas.microsoft.com/office/drawing/2014/main" id="{9068303C-3AE8-EC0B-DAA7-BC4A6FFCB717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7163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55" name="Line 81">
            <a:extLst>
              <a:ext uri="{FF2B5EF4-FFF2-40B4-BE49-F238E27FC236}">
                <a16:creationId xmlns:a16="http://schemas.microsoft.com/office/drawing/2014/main" id="{58D8196F-8A21-6849-BC02-EA7F0E27BFDD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704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56" name="Line 82">
            <a:extLst>
              <a:ext uri="{FF2B5EF4-FFF2-40B4-BE49-F238E27FC236}">
                <a16:creationId xmlns:a16="http://schemas.microsoft.com/office/drawing/2014/main" id="{73F10742-BB4B-DC34-753F-DD39D9B1005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6863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57" name="Text Box 83">
            <a:extLst>
              <a:ext uri="{FF2B5EF4-FFF2-40B4-BE49-F238E27FC236}">
                <a16:creationId xmlns:a16="http://schemas.microsoft.com/office/drawing/2014/main" id="{477AEE52-A8E2-7329-5003-27538864F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39958" name="Text Box 84">
            <a:extLst>
              <a:ext uri="{FF2B5EF4-FFF2-40B4-BE49-F238E27FC236}">
                <a16:creationId xmlns:a16="http://schemas.microsoft.com/office/drawing/2014/main" id="{CF257351-CF93-C068-22F5-A04A287C5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39959" name="Text Box 85">
            <a:extLst>
              <a:ext uri="{FF2B5EF4-FFF2-40B4-BE49-F238E27FC236}">
                <a16:creationId xmlns:a16="http://schemas.microsoft.com/office/drawing/2014/main" id="{B8786FC9-B06A-FB49-50B8-71B9F7636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39960" name="Text Box 86">
            <a:extLst>
              <a:ext uri="{FF2B5EF4-FFF2-40B4-BE49-F238E27FC236}">
                <a16:creationId xmlns:a16="http://schemas.microsoft.com/office/drawing/2014/main" id="{337CC879-13BB-AB1A-B68E-C164632D8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62325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4</a:t>
            </a:r>
          </a:p>
        </p:txBody>
      </p:sp>
      <p:sp>
        <p:nvSpPr>
          <p:cNvPr id="39961" name="Text Box 87">
            <a:extLst>
              <a:ext uri="{FF2B5EF4-FFF2-40B4-BE49-F238E27FC236}">
                <a16:creationId xmlns:a16="http://schemas.microsoft.com/office/drawing/2014/main" id="{0F51E16F-A126-D7C2-C5DE-92C2EDCE59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6232525"/>
            <a:ext cx="414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39962" name="Text Box 88">
            <a:extLst>
              <a:ext uri="{FF2B5EF4-FFF2-40B4-BE49-F238E27FC236}">
                <a16:creationId xmlns:a16="http://schemas.microsoft.com/office/drawing/2014/main" id="{DFA85757-0DD7-EAF4-DF82-5F83F32A0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62325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6</a:t>
            </a:r>
          </a:p>
        </p:txBody>
      </p:sp>
      <p:sp>
        <p:nvSpPr>
          <p:cNvPr id="39963" name="Text Box 89">
            <a:extLst>
              <a:ext uri="{FF2B5EF4-FFF2-40B4-BE49-F238E27FC236}">
                <a16:creationId xmlns:a16="http://schemas.microsoft.com/office/drawing/2014/main" id="{3F965A6D-F15E-E999-219D-B9942A129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7</a:t>
            </a:r>
          </a:p>
        </p:txBody>
      </p:sp>
      <p:sp>
        <p:nvSpPr>
          <p:cNvPr id="39964" name="Text Box 90">
            <a:extLst>
              <a:ext uri="{FF2B5EF4-FFF2-40B4-BE49-F238E27FC236}">
                <a16:creationId xmlns:a16="http://schemas.microsoft.com/office/drawing/2014/main" id="{63D5B0CB-9063-E95D-6F19-A6404E8CA8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8</a:t>
            </a:r>
          </a:p>
        </p:txBody>
      </p:sp>
      <p:sp>
        <p:nvSpPr>
          <p:cNvPr id="39965" name="Text Box 91">
            <a:extLst>
              <a:ext uri="{FF2B5EF4-FFF2-40B4-BE49-F238E27FC236}">
                <a16:creationId xmlns:a16="http://schemas.microsoft.com/office/drawing/2014/main" id="{FCC69C5A-3BE0-A854-A9AC-DB3DE9E4D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9</a:t>
            </a:r>
          </a:p>
        </p:txBody>
      </p:sp>
      <p:sp>
        <p:nvSpPr>
          <p:cNvPr id="39966" name="Text Box 92">
            <a:extLst>
              <a:ext uri="{FF2B5EF4-FFF2-40B4-BE49-F238E27FC236}">
                <a16:creationId xmlns:a16="http://schemas.microsoft.com/office/drawing/2014/main" id="{E563AA96-BE5E-43AA-D036-072A66617C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6232525"/>
            <a:ext cx="414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10</a:t>
            </a:r>
          </a:p>
        </p:txBody>
      </p:sp>
      <p:sp>
        <p:nvSpPr>
          <p:cNvPr id="39967" name="Text Box 93">
            <a:extLst>
              <a:ext uri="{FF2B5EF4-FFF2-40B4-BE49-F238E27FC236}">
                <a16:creationId xmlns:a16="http://schemas.microsoft.com/office/drawing/2014/main" id="{5F1BC97D-4801-C867-4D17-C920195FF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62325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11</a:t>
            </a:r>
          </a:p>
        </p:txBody>
      </p:sp>
      <p:sp>
        <p:nvSpPr>
          <p:cNvPr id="39968" name="Rectangle 94">
            <a:extLst>
              <a:ext uri="{FF2B5EF4-FFF2-40B4-BE49-F238E27FC236}">
                <a16:creationId xmlns:a16="http://schemas.microsoft.com/office/drawing/2014/main" id="{7E30D0AD-967F-EB6E-11B3-CAEA6B659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5124450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f</a:t>
            </a:r>
          </a:p>
        </p:txBody>
      </p:sp>
      <p:sp>
        <p:nvSpPr>
          <p:cNvPr id="39969" name="Rectangle 95">
            <a:extLst>
              <a:ext uri="{FF2B5EF4-FFF2-40B4-BE49-F238E27FC236}">
                <a16:creationId xmlns:a16="http://schemas.microsoft.com/office/drawing/2014/main" id="{07387E11-0F30-EDC7-8954-34FB03EC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540375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g</a:t>
            </a:r>
          </a:p>
        </p:txBody>
      </p:sp>
      <p:sp>
        <p:nvSpPr>
          <p:cNvPr id="39970" name="Line 96">
            <a:extLst>
              <a:ext uri="{FF2B5EF4-FFF2-40B4-BE49-F238E27FC236}">
                <a16:creationId xmlns:a16="http://schemas.microsoft.com/office/drawing/2014/main" id="{0CD68DB5-C01E-C9B0-1011-ECDE707375C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6377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9971" name="Rectangle 97">
            <a:extLst>
              <a:ext uri="{FF2B5EF4-FFF2-40B4-BE49-F238E27FC236}">
                <a16:creationId xmlns:a16="http://schemas.microsoft.com/office/drawing/2014/main" id="{D95D5E9F-B0AC-ACFF-9456-5A0777AC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5953125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h</a:t>
            </a:r>
          </a:p>
        </p:txBody>
      </p:sp>
      <p:sp>
        <p:nvSpPr>
          <p:cNvPr id="39972" name="Rectangle 98">
            <a:extLst>
              <a:ext uri="{FF2B5EF4-FFF2-40B4-BE49-F238E27FC236}">
                <a16:creationId xmlns:a16="http://schemas.microsoft.com/office/drawing/2014/main" id="{765CE18B-FBD2-1EAE-5896-B2A89B2D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708525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e</a:t>
            </a:r>
          </a:p>
        </p:txBody>
      </p:sp>
      <p:sp>
        <p:nvSpPr>
          <p:cNvPr id="39973" name="Rectangle 99">
            <a:extLst>
              <a:ext uri="{FF2B5EF4-FFF2-40B4-BE49-F238E27FC236}">
                <a16:creationId xmlns:a16="http://schemas.microsoft.com/office/drawing/2014/main" id="{05C847B1-5547-D912-D8DB-746A7F729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048000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39974" name="Rectangle 100">
            <a:extLst>
              <a:ext uri="{FF2B5EF4-FFF2-40B4-BE49-F238E27FC236}">
                <a16:creationId xmlns:a16="http://schemas.microsoft.com/office/drawing/2014/main" id="{4D0D1CAB-AAC0-11A7-22C2-41128FAD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3463925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39975" name="Rectangle 101">
            <a:extLst>
              <a:ext uri="{FF2B5EF4-FFF2-40B4-BE49-F238E27FC236}">
                <a16:creationId xmlns:a16="http://schemas.microsoft.com/office/drawing/2014/main" id="{D69B2453-03CF-D72F-1313-1C3503C512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3878263"/>
            <a:ext cx="968375" cy="277812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c</a:t>
            </a:r>
          </a:p>
        </p:txBody>
      </p:sp>
      <p:sp>
        <p:nvSpPr>
          <p:cNvPr id="39976" name="Rectangle 102">
            <a:extLst>
              <a:ext uri="{FF2B5EF4-FFF2-40B4-BE49-F238E27FC236}">
                <a16:creationId xmlns:a16="http://schemas.microsoft.com/office/drawing/2014/main" id="{B57CC9E3-B6CB-8C60-04B5-C704C3AB7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4294188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74" name="Rectangle 46">
            <a:extLst>
              <a:ext uri="{FF2B5EF4-FFF2-40B4-BE49-F238E27FC236}">
                <a16:creationId xmlns:a16="http://schemas.microsoft.com/office/drawing/2014/main" id="{66A51C12-B01A-A1AC-7343-C060BE0089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Unweighted Interval Scheduling Review</a:t>
            </a:r>
          </a:p>
        </p:txBody>
      </p:sp>
      <p:sp>
        <p:nvSpPr>
          <p:cNvPr id="41988" name="Rectangle 47">
            <a:extLst>
              <a:ext uri="{FF2B5EF4-FFF2-40B4-BE49-F238E27FC236}">
                <a16:creationId xmlns:a16="http://schemas.microsoft.com/office/drawing/2014/main" id="{1143A5D7-21D0-5BED-B236-F64BC061C2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703263"/>
            <a:ext cx="7848600" cy="5621337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altLang="en-US" sz="2400"/>
              <a:t>Recall.  </a:t>
            </a:r>
            <a:r>
              <a:rPr lang="en-US" altLang="en-US" sz="2400">
                <a:solidFill>
                  <a:schemeClr val="tx1"/>
                </a:solidFill>
              </a:rPr>
              <a:t>Greedy algorithm works if all weights are 1.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Consider jobs in ascending order of finish time.</a:t>
            </a:r>
          </a:p>
          <a:p>
            <a:pPr lvl="1">
              <a:lnSpc>
                <a:spcPct val="150000"/>
              </a:lnSpc>
            </a:pPr>
            <a:r>
              <a:rPr lang="en-US" altLang="en-US" sz="2400"/>
              <a:t>Add job to subset if it is compatible with previously chosen jobs.</a:t>
            </a:r>
          </a:p>
          <a:p>
            <a:pPr lvl="4">
              <a:lnSpc>
                <a:spcPct val="150000"/>
              </a:lnSpc>
            </a:pPr>
            <a:endParaRPr lang="en-US" altLang="en-US" sz="2400"/>
          </a:p>
          <a:p>
            <a:pPr marL="0" indent="0">
              <a:lnSpc>
                <a:spcPct val="150000"/>
              </a:lnSpc>
            </a:pPr>
            <a:r>
              <a:rPr lang="en-US" altLang="en-US" sz="2400"/>
              <a:t>Observation.  </a:t>
            </a:r>
            <a:r>
              <a:rPr lang="en-US" altLang="en-US" sz="2400">
                <a:solidFill>
                  <a:schemeClr val="tx1"/>
                </a:solidFill>
              </a:rPr>
              <a:t>Greedy algorithm can fail spectacularly if arbitrary weights are allowed.</a:t>
            </a:r>
          </a:p>
        </p:txBody>
      </p:sp>
      <p:sp>
        <p:nvSpPr>
          <p:cNvPr id="41989" name="Line 51">
            <a:extLst>
              <a:ext uri="{FF2B5EF4-FFF2-40B4-BE49-F238E27FC236}">
                <a16:creationId xmlns:a16="http://schemas.microsoft.com/office/drawing/2014/main" id="{56BF9230-C1C3-94FD-F017-14779959E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90" name="Text Box 52">
            <a:extLst>
              <a:ext uri="{FF2B5EF4-FFF2-40B4-BE49-F238E27FC236}">
                <a16:creationId xmlns:a16="http://schemas.microsoft.com/office/drawing/2014/main" id="{DF0FAB22-5128-206F-ADA7-FD05B2FE5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6313488"/>
            <a:ext cx="15922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1991" name="Text Box 53">
            <a:extLst>
              <a:ext uri="{FF2B5EF4-FFF2-40B4-BE49-F238E27FC236}">
                <a16:creationId xmlns:a16="http://schemas.microsoft.com/office/drawing/2014/main" id="{41BA3A68-D7F1-263F-1AB4-4C193FD42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24563"/>
            <a:ext cx="762000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41992" name="Text Box 55">
            <a:extLst>
              <a:ext uri="{FF2B5EF4-FFF2-40B4-BE49-F238E27FC236}">
                <a16:creationId xmlns:a16="http://schemas.microsoft.com/office/drawing/2014/main" id="{DB3ED019-57E0-B8A2-B3F0-3C3D3053C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41993" name="Text Box 67">
            <a:extLst>
              <a:ext uri="{FF2B5EF4-FFF2-40B4-BE49-F238E27FC236}">
                <a16:creationId xmlns:a16="http://schemas.microsoft.com/office/drawing/2014/main" id="{E9A4634E-CB1A-6608-EEB4-424483DA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1994" name="Text Box 68">
            <a:extLst>
              <a:ext uri="{FF2B5EF4-FFF2-40B4-BE49-F238E27FC236}">
                <a16:creationId xmlns:a16="http://schemas.microsoft.com/office/drawing/2014/main" id="{9BD0105F-E8B4-8B09-C86A-3A59025A8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41995" name="Text Box 69">
            <a:extLst>
              <a:ext uri="{FF2B5EF4-FFF2-40B4-BE49-F238E27FC236}">
                <a16:creationId xmlns:a16="http://schemas.microsoft.com/office/drawing/2014/main" id="{D70F32A4-9C56-65E5-6C2B-162616687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41996" name="Text Box 70">
            <a:extLst>
              <a:ext uri="{FF2B5EF4-FFF2-40B4-BE49-F238E27FC236}">
                <a16:creationId xmlns:a16="http://schemas.microsoft.com/office/drawing/2014/main" id="{4EFD0CB2-F190-4071-B45F-FDD7A5BA0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62325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4</a:t>
            </a:r>
          </a:p>
        </p:txBody>
      </p:sp>
      <p:sp>
        <p:nvSpPr>
          <p:cNvPr id="41997" name="Text Box 71">
            <a:extLst>
              <a:ext uri="{FF2B5EF4-FFF2-40B4-BE49-F238E27FC236}">
                <a16:creationId xmlns:a16="http://schemas.microsoft.com/office/drawing/2014/main" id="{DBF8931B-9354-124A-25DD-B40DD19FF5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6232525"/>
            <a:ext cx="414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41998" name="Text Box 72">
            <a:extLst>
              <a:ext uri="{FF2B5EF4-FFF2-40B4-BE49-F238E27FC236}">
                <a16:creationId xmlns:a16="http://schemas.microsoft.com/office/drawing/2014/main" id="{5E7D3849-653C-C59B-61B7-C597DDE318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62325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6</a:t>
            </a:r>
          </a:p>
        </p:txBody>
      </p:sp>
      <p:sp>
        <p:nvSpPr>
          <p:cNvPr id="41999" name="Text Box 73">
            <a:extLst>
              <a:ext uri="{FF2B5EF4-FFF2-40B4-BE49-F238E27FC236}">
                <a16:creationId xmlns:a16="http://schemas.microsoft.com/office/drawing/2014/main" id="{BCE9497E-F949-B4E9-42DE-1B084578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7</a:t>
            </a:r>
          </a:p>
        </p:txBody>
      </p:sp>
      <p:sp>
        <p:nvSpPr>
          <p:cNvPr id="42000" name="Text Box 74">
            <a:extLst>
              <a:ext uri="{FF2B5EF4-FFF2-40B4-BE49-F238E27FC236}">
                <a16:creationId xmlns:a16="http://schemas.microsoft.com/office/drawing/2014/main" id="{25CD747C-9436-61B6-FC8D-514D47FABD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8</a:t>
            </a:r>
          </a:p>
        </p:txBody>
      </p:sp>
      <p:sp>
        <p:nvSpPr>
          <p:cNvPr id="42001" name="Text Box 75">
            <a:extLst>
              <a:ext uri="{FF2B5EF4-FFF2-40B4-BE49-F238E27FC236}">
                <a16:creationId xmlns:a16="http://schemas.microsoft.com/office/drawing/2014/main" id="{C442E453-203D-8CF5-9339-4B6D6B9A0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6232525"/>
            <a:ext cx="415925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9</a:t>
            </a:r>
          </a:p>
        </p:txBody>
      </p:sp>
      <p:sp>
        <p:nvSpPr>
          <p:cNvPr id="42002" name="Text Box 76">
            <a:extLst>
              <a:ext uri="{FF2B5EF4-FFF2-40B4-BE49-F238E27FC236}">
                <a16:creationId xmlns:a16="http://schemas.microsoft.com/office/drawing/2014/main" id="{C7F64487-146B-CE0A-2614-9D575CB6D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6232525"/>
            <a:ext cx="4143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10</a:t>
            </a:r>
          </a:p>
        </p:txBody>
      </p:sp>
      <p:sp>
        <p:nvSpPr>
          <p:cNvPr id="42003" name="Text Box 77">
            <a:extLst>
              <a:ext uri="{FF2B5EF4-FFF2-40B4-BE49-F238E27FC236}">
                <a16:creationId xmlns:a16="http://schemas.microsoft.com/office/drawing/2014/main" id="{64F113A8-C322-0039-DED7-7D5FBDD41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6232525"/>
            <a:ext cx="414337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11</a:t>
            </a:r>
          </a:p>
        </p:txBody>
      </p:sp>
      <p:sp>
        <p:nvSpPr>
          <p:cNvPr id="42004" name="Rectangle 78">
            <a:extLst>
              <a:ext uri="{FF2B5EF4-FFF2-40B4-BE49-F238E27FC236}">
                <a16:creationId xmlns:a16="http://schemas.microsoft.com/office/drawing/2014/main" id="{C91E23F8-E1F1-CCF3-06B8-3FEF0089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338" y="5216525"/>
            <a:ext cx="4860925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b</a:t>
            </a:r>
          </a:p>
        </p:txBody>
      </p:sp>
      <p:sp>
        <p:nvSpPr>
          <p:cNvPr id="42005" name="Line 54">
            <a:extLst>
              <a:ext uri="{FF2B5EF4-FFF2-40B4-BE49-F238E27FC236}">
                <a16:creationId xmlns:a16="http://schemas.microsoft.com/office/drawing/2014/main" id="{D76AC6E4-CB87-96D0-D65F-D25C40AAF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06" name="Line 56">
            <a:extLst>
              <a:ext uri="{FF2B5EF4-FFF2-40B4-BE49-F238E27FC236}">
                <a16:creationId xmlns:a16="http://schemas.microsoft.com/office/drawing/2014/main" id="{767A60C6-2B1B-39D5-8319-BD5243DC7F4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264444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07" name="Line 57">
            <a:extLst>
              <a:ext uri="{FF2B5EF4-FFF2-40B4-BE49-F238E27FC236}">
                <a16:creationId xmlns:a16="http://schemas.microsoft.com/office/drawing/2014/main" id="{ECA92B18-AC49-BC5F-59D7-55E913CF7C3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780257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08" name="Line 58">
            <a:extLst>
              <a:ext uri="{FF2B5EF4-FFF2-40B4-BE49-F238E27FC236}">
                <a16:creationId xmlns:a16="http://schemas.microsoft.com/office/drawing/2014/main" id="{3855C32A-58E6-3C54-23FA-A531466167A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34407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09" name="Line 59">
            <a:extLst>
              <a:ext uri="{FF2B5EF4-FFF2-40B4-BE49-F238E27FC236}">
                <a16:creationId xmlns:a16="http://schemas.microsoft.com/office/drawing/2014/main" id="{B2651ABA-71B8-9AD3-0DE8-B85DE6FDDE9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748632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10" name="Line 60">
            <a:extLst>
              <a:ext uri="{FF2B5EF4-FFF2-40B4-BE49-F238E27FC236}">
                <a16:creationId xmlns:a16="http://schemas.microsoft.com/office/drawing/2014/main" id="{90F935CE-14ED-EE23-7998-02DE3990FD6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718594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11" name="Line 61">
            <a:extLst>
              <a:ext uri="{FF2B5EF4-FFF2-40B4-BE49-F238E27FC236}">
                <a16:creationId xmlns:a16="http://schemas.microsoft.com/office/drawing/2014/main" id="{958E61AE-7572-D237-55CB-9D88D3BF7F5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171157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12" name="Line 62">
            <a:extLst>
              <a:ext uri="{FF2B5EF4-FFF2-40B4-BE49-F238E27FC236}">
                <a16:creationId xmlns:a16="http://schemas.microsoft.com/office/drawing/2014/main" id="{C2919BCE-A54F-B40A-F9D3-F9F685C40501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686969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13" name="Line 63">
            <a:extLst>
              <a:ext uri="{FF2B5EF4-FFF2-40B4-BE49-F238E27FC236}">
                <a16:creationId xmlns:a16="http://schemas.microsoft.com/office/drawing/2014/main" id="{8027A413-19FB-FCD0-739B-E0023430FA3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39532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14" name="Line 64">
            <a:extLst>
              <a:ext uri="{FF2B5EF4-FFF2-40B4-BE49-F238E27FC236}">
                <a16:creationId xmlns:a16="http://schemas.microsoft.com/office/drawing/2014/main" id="{543A4003-920D-3488-8FFE-446304CF95F2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655344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15" name="Line 65">
            <a:extLst>
              <a:ext uri="{FF2B5EF4-FFF2-40B4-BE49-F238E27FC236}">
                <a16:creationId xmlns:a16="http://schemas.microsoft.com/office/drawing/2014/main" id="{E2E987CB-77C0-1786-DFF8-AFD5A21848B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6109494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16" name="Line 66">
            <a:extLst>
              <a:ext uri="{FF2B5EF4-FFF2-40B4-BE49-F238E27FC236}">
                <a16:creationId xmlns:a16="http://schemas.microsoft.com/office/drawing/2014/main" id="{C87F058B-9F31-D4D6-D588-B2746B9E9C3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625307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17" name="Line 80">
            <a:extLst>
              <a:ext uri="{FF2B5EF4-FFF2-40B4-BE49-F238E27FC236}">
                <a16:creationId xmlns:a16="http://schemas.microsoft.com/office/drawing/2014/main" id="{F470F135-C821-AD08-EF35-7D48BAD7614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02782" y="5579269"/>
            <a:ext cx="13065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2018" name="Rectangle 82">
            <a:extLst>
              <a:ext uri="{FF2B5EF4-FFF2-40B4-BE49-F238E27FC236}">
                <a16:creationId xmlns:a16="http://schemas.microsoft.com/office/drawing/2014/main" id="{72E559D5-70E4-4B9C-DC0C-EFFC7F76E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1925" y="5708650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a</a:t>
            </a:r>
          </a:p>
        </p:txBody>
      </p:sp>
      <p:sp>
        <p:nvSpPr>
          <p:cNvPr id="42019" name="Rectangle 88">
            <a:extLst>
              <a:ext uri="{FF2B5EF4-FFF2-40B4-BE49-F238E27FC236}">
                <a16:creationId xmlns:a16="http://schemas.microsoft.com/office/drawing/2014/main" id="{94A430A2-7808-875E-0C58-386A3F837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5203825"/>
            <a:ext cx="10858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weight = 999</a:t>
            </a:r>
          </a:p>
        </p:txBody>
      </p:sp>
      <p:sp>
        <p:nvSpPr>
          <p:cNvPr id="42020" name="Rectangle 89">
            <a:extLst>
              <a:ext uri="{FF2B5EF4-FFF2-40B4-BE49-F238E27FC236}">
                <a16:creationId xmlns:a16="http://schemas.microsoft.com/office/drawing/2014/main" id="{1910523A-4C72-2B47-BCD4-50F7D1F4B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8" y="5689600"/>
            <a:ext cx="8826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weight = 1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>
            <a:extLst>
              <a:ext uri="{FF2B5EF4-FFF2-40B4-BE49-F238E27FC236}">
                <a16:creationId xmlns:a16="http://schemas.microsoft.com/office/drawing/2014/main" id="{F009E3DB-5C0B-7359-EE46-FF0E1524E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Weighted Interval Scheduling</a:t>
            </a:r>
          </a:p>
        </p:txBody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13DFE3D9-24CF-7277-72E5-ED3ED51AD0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rPr lang="en-US" altLang="en-US"/>
              <a:t>Notation.  </a:t>
            </a:r>
            <a:r>
              <a:rPr lang="en-US" altLang="en-US">
                <a:solidFill>
                  <a:schemeClr val="tx1"/>
                </a:solidFill>
              </a:rPr>
              <a:t>Label jobs by finishing time:  f</a:t>
            </a:r>
            <a:r>
              <a:rPr lang="en-US" altLang="en-US" baseline="-25000">
                <a:solidFill>
                  <a:schemeClr val="tx1"/>
                </a:solidFill>
              </a:rPr>
              <a:t>1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 </a:t>
            </a:r>
            <a:r>
              <a:rPr lang="en-US" altLang="en-US">
                <a:solidFill>
                  <a:schemeClr val="tx1"/>
                </a:solidFill>
              </a:rPr>
              <a:t>f</a:t>
            </a:r>
            <a:r>
              <a:rPr lang="en-US" altLang="en-US" baseline="-25000">
                <a:solidFill>
                  <a:schemeClr val="tx1"/>
                </a:solidFill>
              </a:rPr>
              <a:t>2  </a:t>
            </a:r>
            <a:r>
              <a:rPr lang="en-US" altLang="en-US">
                <a:solidFill>
                  <a:schemeClr val="tx1"/>
                </a:solidFill>
                <a:sym typeface="Symbol" panose="05050102010706020507" pitchFamily="18" charset="2"/>
              </a:rPr>
              <a:t> . . . </a:t>
            </a:r>
            <a:r>
              <a:rPr lang="en-US" altLang="en-US">
                <a:solidFill>
                  <a:schemeClr val="tx1"/>
                </a:solidFill>
              </a:rPr>
              <a:t> f</a:t>
            </a:r>
            <a:r>
              <a:rPr lang="en-US" altLang="en-US" baseline="-25000">
                <a:solidFill>
                  <a:schemeClr val="tx1"/>
                </a:solidFill>
              </a:rPr>
              <a:t>n </a:t>
            </a:r>
            <a:r>
              <a:rPr lang="en-US" altLang="en-US">
                <a:solidFill>
                  <a:schemeClr val="tx1"/>
                </a:solidFill>
              </a:rPr>
              <a:t>.</a:t>
            </a:r>
            <a:endParaRPr lang="en-US" altLang="en-US" baseline="-25000">
              <a:solidFill>
                <a:schemeClr val="tx1"/>
              </a:solidFill>
            </a:endParaRPr>
          </a:p>
          <a:p>
            <a:pPr marL="0" indent="0">
              <a:buClrTx/>
              <a:buSzTx/>
              <a:buFontTx/>
              <a:buNone/>
            </a:pPr>
            <a:r>
              <a:rPr lang="en-US" altLang="en-US"/>
              <a:t>Def.  </a:t>
            </a:r>
            <a:r>
              <a:rPr lang="en-US" altLang="en-US">
                <a:solidFill>
                  <a:schemeClr val="tx1"/>
                </a:solidFill>
              </a:rPr>
              <a:t>p(j) = largest index i &lt; j such that job i is compatible with job j.</a:t>
            </a:r>
          </a:p>
          <a:p>
            <a:pPr marL="0" indent="0">
              <a:buClrTx/>
              <a:buSzTx/>
              <a:buFontTx/>
              <a:buNone/>
            </a:pPr>
            <a:endParaRPr lang="en-US" altLang="en-US"/>
          </a:p>
          <a:p>
            <a:pPr marL="0" indent="0">
              <a:buClrTx/>
              <a:buSzTx/>
              <a:buFontTx/>
              <a:buNone/>
            </a:pPr>
            <a:r>
              <a:rPr lang="en-US" altLang="en-US"/>
              <a:t>Ex:  </a:t>
            </a:r>
            <a:r>
              <a:rPr lang="en-US" altLang="en-US">
                <a:solidFill>
                  <a:schemeClr val="tx1"/>
                </a:solidFill>
              </a:rPr>
              <a:t>p(8) = 5, p(7) = 3, p(2) = 0.</a:t>
            </a:r>
          </a:p>
        </p:txBody>
      </p:sp>
      <p:sp>
        <p:nvSpPr>
          <p:cNvPr id="44037" name="Line 74">
            <a:extLst>
              <a:ext uri="{FF2B5EF4-FFF2-40B4-BE49-F238E27FC236}">
                <a16:creationId xmlns:a16="http://schemas.microsoft.com/office/drawing/2014/main" id="{5D4A79DD-F847-463E-192C-1BF7B78564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33513" y="6232525"/>
            <a:ext cx="5881687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38" name="Text Box 75">
            <a:extLst>
              <a:ext uri="{FF2B5EF4-FFF2-40B4-BE49-F238E27FC236}">
                <a16:creationId xmlns:a16="http://schemas.microsoft.com/office/drawing/2014/main" id="{434FCD54-B3C5-ABC7-EEC9-60EDB19D2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6038" y="6313488"/>
            <a:ext cx="1592262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39" name="Text Box 76">
            <a:extLst>
              <a:ext uri="{FF2B5EF4-FFF2-40B4-BE49-F238E27FC236}">
                <a16:creationId xmlns:a16="http://schemas.microsoft.com/office/drawing/2014/main" id="{643FEA79-C7E3-60DE-989F-54D9CE9335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24563"/>
            <a:ext cx="7620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Time</a:t>
            </a:r>
          </a:p>
        </p:txBody>
      </p:sp>
      <p:sp>
        <p:nvSpPr>
          <p:cNvPr id="44040" name="Line 77">
            <a:extLst>
              <a:ext uri="{FF2B5EF4-FFF2-40B4-BE49-F238E27FC236}">
                <a16:creationId xmlns:a16="http://schemas.microsoft.com/office/drawing/2014/main" id="{59845B23-07F2-9E7C-BFB4-2F5C7F5B4E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4788" y="6232525"/>
            <a:ext cx="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41" name="Text Box 78">
            <a:extLst>
              <a:ext uri="{FF2B5EF4-FFF2-40B4-BE49-F238E27FC236}">
                <a16:creationId xmlns:a16="http://schemas.microsoft.com/office/drawing/2014/main" id="{395C93CD-300E-2C82-7122-CF95E47B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6232525"/>
            <a:ext cx="415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44042" name="Line 79">
            <a:extLst>
              <a:ext uri="{FF2B5EF4-FFF2-40B4-BE49-F238E27FC236}">
                <a16:creationId xmlns:a16="http://schemas.microsoft.com/office/drawing/2014/main" id="{F22A5EF5-36D5-DFE7-B3DE-64F353E9D3F8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54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43" name="Line 80">
            <a:extLst>
              <a:ext uri="{FF2B5EF4-FFF2-40B4-BE49-F238E27FC236}">
                <a16:creationId xmlns:a16="http://schemas.microsoft.com/office/drawing/2014/main" id="{4E529B54-4695-03E3-12CA-9DAA30DDB11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-1587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44" name="Line 81">
            <a:extLst>
              <a:ext uri="{FF2B5EF4-FFF2-40B4-BE49-F238E27FC236}">
                <a16:creationId xmlns:a16="http://schemas.microsoft.com/office/drawing/2014/main" id="{6D07D341-ACD2-BEEF-5124-336999894F8B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2954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45" name="Line 82">
            <a:extLst>
              <a:ext uri="{FF2B5EF4-FFF2-40B4-BE49-F238E27FC236}">
                <a16:creationId xmlns:a16="http://schemas.microsoft.com/office/drawing/2014/main" id="{295213AD-E222-9D67-27D9-54E11E473FC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8096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46" name="Line 83">
            <a:extLst>
              <a:ext uri="{FF2B5EF4-FFF2-40B4-BE49-F238E27FC236}">
                <a16:creationId xmlns:a16="http://schemas.microsoft.com/office/drawing/2014/main" id="{1428A21C-482D-3F1C-F277-F4B6A105219E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17795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47" name="Line 84">
            <a:extLst>
              <a:ext uri="{FF2B5EF4-FFF2-40B4-BE49-F238E27FC236}">
                <a16:creationId xmlns:a16="http://schemas.microsoft.com/office/drawing/2014/main" id="{6996F5DA-CBA4-FC3A-B4A3-3260902D62EC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23215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48" name="Line 85">
            <a:extLst>
              <a:ext uri="{FF2B5EF4-FFF2-40B4-BE49-F238E27FC236}">
                <a16:creationId xmlns:a16="http://schemas.microsoft.com/office/drawing/2014/main" id="{C7E06461-CB4C-D6A7-A0AB-113793ED08FF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747962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49" name="Line 86">
            <a:extLst>
              <a:ext uri="{FF2B5EF4-FFF2-40B4-BE49-F238E27FC236}">
                <a16:creationId xmlns:a16="http://schemas.microsoft.com/office/drawing/2014/main" id="{3637EC93-CF69-E9F6-8544-9C573772A970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20052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50" name="Line 87">
            <a:extLst>
              <a:ext uri="{FF2B5EF4-FFF2-40B4-BE49-F238E27FC236}">
                <a16:creationId xmlns:a16="http://schemas.microsoft.com/office/drawing/2014/main" id="{79ECA8F1-017B-D485-DBD5-E197C2BB9ED3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371633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51" name="Line 88">
            <a:extLst>
              <a:ext uri="{FF2B5EF4-FFF2-40B4-BE49-F238E27FC236}">
                <a16:creationId xmlns:a16="http://schemas.microsoft.com/office/drawing/2014/main" id="{A4666CEC-53F1-673F-ABE7-7FD58B61E8C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5170487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52" name="Line 89">
            <a:extLst>
              <a:ext uri="{FF2B5EF4-FFF2-40B4-BE49-F238E27FC236}">
                <a16:creationId xmlns:a16="http://schemas.microsoft.com/office/drawing/2014/main" id="{A5B950B7-CEE7-16D5-EDB9-4093BF809604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4686300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53" name="Text Box 90">
            <a:extLst>
              <a:ext uri="{FF2B5EF4-FFF2-40B4-BE49-F238E27FC236}">
                <a16:creationId xmlns:a16="http://schemas.microsoft.com/office/drawing/2014/main" id="{6F56519F-634C-2352-4686-C644E1EA1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9588" y="6232525"/>
            <a:ext cx="415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4054" name="Text Box 91">
            <a:extLst>
              <a:ext uri="{FF2B5EF4-FFF2-40B4-BE49-F238E27FC236}">
                <a16:creationId xmlns:a16="http://schemas.microsoft.com/office/drawing/2014/main" id="{3E2E9081-3307-9EDC-3025-40403B03F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3775" y="6232525"/>
            <a:ext cx="415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44055" name="Text Box 92">
            <a:extLst>
              <a:ext uri="{FF2B5EF4-FFF2-40B4-BE49-F238E27FC236}">
                <a16:creationId xmlns:a16="http://schemas.microsoft.com/office/drawing/2014/main" id="{6F7DD2D2-40CA-E002-B24D-98B2F9571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7963" y="6232525"/>
            <a:ext cx="415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44056" name="Text Box 93">
            <a:extLst>
              <a:ext uri="{FF2B5EF4-FFF2-40B4-BE49-F238E27FC236}">
                <a16:creationId xmlns:a16="http://schemas.microsoft.com/office/drawing/2014/main" id="{66E8ED8C-9723-33E6-BC09-614321D9C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38" y="6232525"/>
            <a:ext cx="4143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4</a:t>
            </a:r>
          </a:p>
        </p:txBody>
      </p:sp>
      <p:sp>
        <p:nvSpPr>
          <p:cNvPr id="44057" name="Text Box 94">
            <a:extLst>
              <a:ext uri="{FF2B5EF4-FFF2-40B4-BE49-F238E27FC236}">
                <a16:creationId xmlns:a16="http://schemas.microsoft.com/office/drawing/2014/main" id="{082C6A86-5E5E-1F28-AEAF-41BE513F2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7925" y="6232525"/>
            <a:ext cx="4143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44058" name="Text Box 95">
            <a:extLst>
              <a:ext uri="{FF2B5EF4-FFF2-40B4-BE49-F238E27FC236}">
                <a16:creationId xmlns:a16="http://schemas.microsoft.com/office/drawing/2014/main" id="{E516971F-DEEE-0F2C-B854-1197BE832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113" y="6232525"/>
            <a:ext cx="4143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6</a:t>
            </a:r>
          </a:p>
        </p:txBody>
      </p:sp>
      <p:sp>
        <p:nvSpPr>
          <p:cNvPr id="44059" name="Text Box 96">
            <a:extLst>
              <a:ext uri="{FF2B5EF4-FFF2-40B4-BE49-F238E27FC236}">
                <a16:creationId xmlns:a16="http://schemas.microsoft.com/office/drawing/2014/main" id="{C16468F2-52D1-D135-013A-553FFAA921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6300" y="6232525"/>
            <a:ext cx="415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7</a:t>
            </a:r>
          </a:p>
        </p:txBody>
      </p:sp>
      <p:sp>
        <p:nvSpPr>
          <p:cNvPr id="44060" name="Text Box 97">
            <a:extLst>
              <a:ext uri="{FF2B5EF4-FFF2-40B4-BE49-F238E27FC236}">
                <a16:creationId xmlns:a16="http://schemas.microsoft.com/office/drawing/2014/main" id="{E9D88826-46D5-B7F4-5ED7-8FC7E7081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0488" y="6232525"/>
            <a:ext cx="415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8</a:t>
            </a:r>
          </a:p>
        </p:txBody>
      </p:sp>
      <p:sp>
        <p:nvSpPr>
          <p:cNvPr id="44061" name="Text Box 98">
            <a:extLst>
              <a:ext uri="{FF2B5EF4-FFF2-40B4-BE49-F238E27FC236}">
                <a16:creationId xmlns:a16="http://schemas.microsoft.com/office/drawing/2014/main" id="{88A3BA6C-45FB-1DD1-4BAC-5A03574DC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675" y="6232525"/>
            <a:ext cx="415925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9</a:t>
            </a:r>
          </a:p>
        </p:txBody>
      </p:sp>
      <p:sp>
        <p:nvSpPr>
          <p:cNvPr id="44062" name="Text Box 99">
            <a:extLst>
              <a:ext uri="{FF2B5EF4-FFF2-40B4-BE49-F238E27FC236}">
                <a16:creationId xmlns:a16="http://schemas.microsoft.com/office/drawing/2014/main" id="{7B569DD2-B9FF-BB67-1972-5C1D943D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6232525"/>
            <a:ext cx="414338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10</a:t>
            </a:r>
          </a:p>
        </p:txBody>
      </p:sp>
      <p:sp>
        <p:nvSpPr>
          <p:cNvPr id="44063" name="Text Box 100">
            <a:extLst>
              <a:ext uri="{FF2B5EF4-FFF2-40B4-BE49-F238E27FC236}">
                <a16:creationId xmlns:a16="http://schemas.microsoft.com/office/drawing/2014/main" id="{25CE6E80-AA13-4625-8251-8A6BACB92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4638" y="6232525"/>
            <a:ext cx="414337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11</a:t>
            </a:r>
          </a:p>
        </p:txBody>
      </p:sp>
      <p:sp>
        <p:nvSpPr>
          <p:cNvPr id="44064" name="Rectangle 101">
            <a:extLst>
              <a:ext uri="{FF2B5EF4-FFF2-40B4-BE49-F238E27FC236}">
                <a16:creationId xmlns:a16="http://schemas.microsoft.com/office/drawing/2014/main" id="{28635AC0-32E2-D76B-8384-80813927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5124450"/>
            <a:ext cx="19367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6</a:t>
            </a:r>
          </a:p>
        </p:txBody>
      </p:sp>
      <p:sp>
        <p:nvSpPr>
          <p:cNvPr id="44065" name="Rectangle 102">
            <a:extLst>
              <a:ext uri="{FF2B5EF4-FFF2-40B4-BE49-F238E27FC236}">
                <a16:creationId xmlns:a16="http://schemas.microsoft.com/office/drawing/2014/main" id="{EC5DB4C8-1F3A-9CDE-D76F-26A54E0DA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540375"/>
            <a:ext cx="1938338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7</a:t>
            </a:r>
          </a:p>
        </p:txBody>
      </p:sp>
      <p:sp>
        <p:nvSpPr>
          <p:cNvPr id="44066" name="Line 103">
            <a:extLst>
              <a:ext uri="{FF2B5EF4-FFF2-40B4-BE49-F238E27FC236}">
                <a16:creationId xmlns:a16="http://schemas.microsoft.com/office/drawing/2014/main" id="{39DE8B05-BCDA-64A1-18B8-E59F22F4D776}"/>
              </a:ext>
            </a:extLst>
          </p:cNvPr>
          <p:cNvSpPr>
            <a:spLocks noChangeShapeType="1"/>
          </p:cNvSpPr>
          <p:nvPr/>
        </p:nvSpPr>
        <p:spPr bwMode="auto">
          <a:xfrm rot="-5400000">
            <a:off x="2263775" y="4640263"/>
            <a:ext cx="31845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067" name="Rectangle 104">
            <a:extLst>
              <a:ext uri="{FF2B5EF4-FFF2-40B4-BE49-F238E27FC236}">
                <a16:creationId xmlns:a16="http://schemas.microsoft.com/office/drawing/2014/main" id="{6D8260BC-35E6-4645-09B4-6ADE0E82A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8600" y="5943600"/>
            <a:ext cx="1454150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8</a:t>
            </a:r>
          </a:p>
        </p:txBody>
      </p:sp>
      <p:sp>
        <p:nvSpPr>
          <p:cNvPr id="44068" name="Rectangle 105">
            <a:extLst>
              <a:ext uri="{FF2B5EF4-FFF2-40B4-BE49-F238E27FC236}">
                <a16:creationId xmlns:a16="http://schemas.microsoft.com/office/drawing/2014/main" id="{18811F01-1EFC-C68B-F7D0-E2136E32E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4343400"/>
            <a:ext cx="1452563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4</a:t>
            </a:r>
          </a:p>
        </p:txBody>
      </p:sp>
      <p:sp>
        <p:nvSpPr>
          <p:cNvPr id="44069" name="Rectangle 106">
            <a:extLst>
              <a:ext uri="{FF2B5EF4-FFF2-40B4-BE49-F238E27FC236}">
                <a16:creationId xmlns:a16="http://schemas.microsoft.com/office/drawing/2014/main" id="{1185765B-44FF-23F5-1A6F-F836531CB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513" y="3914775"/>
            <a:ext cx="2906712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44070" name="Rectangle 107">
            <a:extLst>
              <a:ext uri="{FF2B5EF4-FFF2-40B4-BE49-F238E27FC236}">
                <a16:creationId xmlns:a16="http://schemas.microsoft.com/office/drawing/2014/main" id="{F68C4CC3-7493-83BE-65AC-D00AF46BD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700" y="3049588"/>
            <a:ext cx="1454150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4071" name="Rectangle 108">
            <a:extLst>
              <a:ext uri="{FF2B5EF4-FFF2-40B4-BE49-F238E27FC236}">
                <a16:creationId xmlns:a16="http://schemas.microsoft.com/office/drawing/2014/main" id="{34D2D9BD-E742-BB9F-4DA9-D816251BF0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3505200"/>
            <a:ext cx="968375" cy="277813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44072" name="Rectangle 109">
            <a:extLst>
              <a:ext uri="{FF2B5EF4-FFF2-40B4-BE49-F238E27FC236}">
                <a16:creationId xmlns:a16="http://schemas.microsoft.com/office/drawing/2014/main" id="{91364719-52FB-4170-6C4C-DC6097CDE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7663" y="4752975"/>
            <a:ext cx="2420937" cy="27622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DB09A7-D0CA-3F00-6A65-D60E10464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101" y="1679022"/>
            <a:ext cx="1904100" cy="372165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28B78487-6C3A-F85F-EC5D-2329249401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Dynamic Programming:  Binary Choice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C9EC084A-D75E-63BE-C48E-4E0BC6B2F1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Notation.  </a:t>
            </a:r>
            <a:r>
              <a:rPr lang="en-US" altLang="en-US">
                <a:solidFill>
                  <a:schemeClr val="tx1"/>
                </a:solidFill>
              </a:rPr>
              <a:t>OPT(j) = value of optimal solution to the problem consisting of job requests 1, 2, ..., j.</a:t>
            </a:r>
          </a:p>
          <a:p>
            <a:pPr marL="0" indent="0"/>
            <a:endParaRPr lang="en-US" altLang="en-US">
              <a:solidFill>
                <a:schemeClr val="tx1"/>
              </a:solidFill>
            </a:endParaRPr>
          </a:p>
          <a:p>
            <a:pPr lvl="1"/>
            <a:r>
              <a:rPr lang="en-US" altLang="en-US"/>
              <a:t>Case 1:  </a:t>
            </a:r>
            <a:r>
              <a:rPr lang="en-US" altLang="en-US">
                <a:solidFill>
                  <a:srgbClr val="FF0000"/>
                </a:solidFill>
              </a:rPr>
              <a:t>OPT selects job j.</a:t>
            </a:r>
          </a:p>
          <a:p>
            <a:pPr lvl="2"/>
            <a:r>
              <a:rPr lang="en-US" altLang="en-US"/>
              <a:t>can't use </a:t>
            </a:r>
            <a:r>
              <a:rPr lang="en-US" altLang="en-US">
                <a:solidFill>
                  <a:srgbClr val="00B0F0"/>
                </a:solidFill>
              </a:rPr>
              <a:t>incompatible jobs { </a:t>
            </a:r>
            <a:r>
              <a:rPr lang="en-US" altLang="en-US"/>
              <a:t>p(</a:t>
            </a:r>
            <a:r>
              <a:rPr lang="en-US" altLang="en-US">
                <a:solidFill>
                  <a:srgbClr val="00B0F0"/>
                </a:solidFill>
              </a:rPr>
              <a:t>j</a:t>
            </a:r>
            <a:r>
              <a:rPr lang="en-US" altLang="en-US"/>
              <a:t>)</a:t>
            </a:r>
            <a:r>
              <a:rPr lang="en-US" altLang="en-US">
                <a:solidFill>
                  <a:srgbClr val="00B0F0"/>
                </a:solidFill>
              </a:rPr>
              <a:t> + 1, </a:t>
            </a:r>
            <a:r>
              <a:rPr lang="en-US" altLang="en-US"/>
              <a:t>p(</a:t>
            </a:r>
            <a:r>
              <a:rPr lang="en-US" altLang="en-US">
                <a:solidFill>
                  <a:srgbClr val="00B0F0"/>
                </a:solidFill>
              </a:rPr>
              <a:t>j</a:t>
            </a:r>
            <a:r>
              <a:rPr lang="en-US" altLang="en-US"/>
              <a:t>)</a:t>
            </a:r>
            <a:r>
              <a:rPr lang="en-US" altLang="en-US">
                <a:solidFill>
                  <a:srgbClr val="00B0F0"/>
                </a:solidFill>
              </a:rPr>
              <a:t> + 2, ..., j - 1 }</a:t>
            </a:r>
          </a:p>
          <a:p>
            <a:pPr lvl="2"/>
            <a:r>
              <a:rPr lang="en-US" altLang="en-US"/>
              <a:t>must include </a:t>
            </a:r>
            <a:r>
              <a:rPr lang="en-US" altLang="en-US">
                <a:solidFill>
                  <a:srgbClr val="00B050"/>
                </a:solidFill>
              </a:rPr>
              <a:t>optimal solution </a:t>
            </a:r>
            <a:r>
              <a:rPr lang="en-US" altLang="en-US"/>
              <a:t>to problem consisting of </a:t>
            </a:r>
            <a:r>
              <a:rPr lang="en-US" altLang="en-US">
                <a:solidFill>
                  <a:srgbClr val="00B050"/>
                </a:solidFill>
              </a:rPr>
              <a:t>remaining compatible jobs 1, 2, ...,  </a:t>
            </a:r>
            <a:r>
              <a:rPr lang="en-US" altLang="en-US" b="1"/>
              <a:t>p(</a:t>
            </a:r>
            <a:r>
              <a:rPr lang="en-US" altLang="en-US" b="1">
                <a:solidFill>
                  <a:srgbClr val="00B050"/>
                </a:solidFill>
              </a:rPr>
              <a:t>j</a:t>
            </a:r>
            <a:r>
              <a:rPr lang="en-US" altLang="en-US" b="1"/>
              <a:t>)</a:t>
            </a:r>
          </a:p>
          <a:p>
            <a:pPr lvl="2"/>
            <a:endParaRPr lang="en-US" altLang="en-US"/>
          </a:p>
          <a:p>
            <a:pPr lvl="1"/>
            <a:r>
              <a:rPr lang="en-US" altLang="en-US"/>
              <a:t>Case 2:  </a:t>
            </a:r>
            <a:r>
              <a:rPr lang="en-US" altLang="en-US">
                <a:solidFill>
                  <a:srgbClr val="FF0000"/>
                </a:solidFill>
              </a:rPr>
              <a:t>OPT does not select job j.</a:t>
            </a:r>
          </a:p>
          <a:p>
            <a:pPr lvl="2"/>
            <a:r>
              <a:rPr lang="en-US" altLang="en-US"/>
              <a:t>must include </a:t>
            </a:r>
            <a:r>
              <a:rPr lang="en-US" altLang="en-US">
                <a:solidFill>
                  <a:srgbClr val="00B050"/>
                </a:solidFill>
              </a:rPr>
              <a:t>optimal solution </a:t>
            </a:r>
            <a:r>
              <a:rPr lang="en-US" altLang="en-US"/>
              <a:t>to problem consisting of </a:t>
            </a:r>
            <a:r>
              <a:rPr lang="en-US" altLang="en-US">
                <a:solidFill>
                  <a:srgbClr val="00B050"/>
                </a:solidFill>
              </a:rPr>
              <a:t>remaining compatible jobs 1, 2, ...,  </a:t>
            </a:r>
            <a:r>
              <a:rPr lang="en-US" altLang="en-US" b="1">
                <a:solidFill>
                  <a:srgbClr val="00B050"/>
                </a:solidFill>
              </a:rPr>
              <a:t>j-1</a:t>
            </a:r>
          </a:p>
          <a:p>
            <a:pPr lvl="2"/>
            <a:endParaRPr lang="en-US" altLang="en-US"/>
          </a:p>
        </p:txBody>
      </p:sp>
      <p:graphicFrame>
        <p:nvGraphicFramePr>
          <p:cNvPr id="31748" name="Object 7">
            <a:extLst>
              <a:ext uri="{FF2B5EF4-FFF2-40B4-BE49-F238E27FC236}">
                <a16:creationId xmlns:a16="http://schemas.microsoft.com/office/drawing/2014/main" id="{DD3E298E-7F6C-DF31-50D5-D4D5E577A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5913" y="5113338"/>
          <a:ext cx="5875337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577120" imgH="649080" progId="Equation.3">
                  <p:embed/>
                </p:oleObj>
              </mc:Choice>
              <mc:Fallback>
                <p:oleObj name="Equation" r:id="rId3" imgW="5577120" imgH="649080" progId="Equation.3">
                  <p:embed/>
                  <p:pic>
                    <p:nvPicPr>
                      <p:cNvPr id="31748" name="Object 7">
                        <a:extLst>
                          <a:ext uri="{FF2B5EF4-FFF2-40B4-BE49-F238E27FC236}">
                            <a16:creationId xmlns:a16="http://schemas.microsoft.com/office/drawing/2014/main" id="{DD3E298E-7F6C-DF31-50D5-D4D5E577AB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2621" t="-21611" r="-2621" b="-21611"/>
                      <a:stretch>
                        <a:fillRect/>
                      </a:stretch>
                    </p:blipFill>
                    <p:spPr bwMode="auto">
                      <a:xfrm>
                        <a:off x="1585913" y="5113338"/>
                        <a:ext cx="5875337" cy="9398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9544" name="Rectangle 8">
            <a:extLst>
              <a:ext uri="{FF2B5EF4-FFF2-40B4-BE49-F238E27FC236}">
                <a16:creationId xmlns:a16="http://schemas.microsoft.com/office/drawing/2014/main" id="{68ACEF76-C11F-79FC-5E17-74E7E3879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6288" y="3235325"/>
            <a:ext cx="1716087" cy="277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optimal substructure</a:t>
            </a:r>
          </a:p>
        </p:txBody>
      </p:sp>
      <p:sp>
        <p:nvSpPr>
          <p:cNvPr id="449545" name="Line 9">
            <a:extLst>
              <a:ext uri="{FF2B5EF4-FFF2-40B4-BE49-F238E27FC236}">
                <a16:creationId xmlns:a16="http://schemas.microsoft.com/office/drawing/2014/main" id="{4EF70DA8-01E6-EE2D-2351-8DD4C219FB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18163" y="3122613"/>
            <a:ext cx="157162" cy="1571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49546" name="Line 10">
            <a:extLst>
              <a:ext uri="{FF2B5EF4-FFF2-40B4-BE49-F238E27FC236}">
                <a16:creationId xmlns:a16="http://schemas.microsoft.com/office/drawing/2014/main" id="{692E6808-5DCF-CBCE-B8D6-39F652F366E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1975" y="3529013"/>
            <a:ext cx="146050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003" name="Rectangle 11">
            <a:extLst>
              <a:ext uri="{FF2B5EF4-FFF2-40B4-BE49-F238E27FC236}">
                <a16:creationId xmlns:a16="http://schemas.microsoft.com/office/drawing/2014/main" id="{DC3589F2-E50C-45CB-F366-949ED5FF7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Weighted Interval Scheduling:  Bottom-Up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95EB1F-CB83-67A0-1E24-4CD78A1B1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653" y="1809524"/>
            <a:ext cx="6582694" cy="3238952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F3D0-752C-FDBF-CD70-0F2C868C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N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A3592FC-C1A0-B5C3-BD52-1958EF939F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8282" y="4216148"/>
            <a:ext cx="598859" cy="2365114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EF776B-57BA-1170-4294-B24CB9DCA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62315"/>
            <a:ext cx="5630061" cy="34675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E6FA1D-CCE0-A92F-0F2D-8290577FC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829" y="935558"/>
            <a:ext cx="581106" cy="2829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AE503A5-4540-C1B3-EEDF-3234FC832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2348" y="4216148"/>
            <a:ext cx="762469" cy="241325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6B176C4-214E-9DA7-AA77-E4C6F49B07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8552" y="4236236"/>
            <a:ext cx="595428" cy="23931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878B7B-AAD7-AAB1-E06C-414AD449F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7715" y="4216148"/>
            <a:ext cx="607156" cy="24132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CAB377D-3E39-A807-8573-6E91FC4EF8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68606" y="4236236"/>
            <a:ext cx="563346" cy="241325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13B7428-197A-1EF6-EF8D-58F018F038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25687" y="4216148"/>
            <a:ext cx="598859" cy="243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49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E627-3D9A-D324-D0D4-D4DCF493D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Weighted Interval Scheduling:  Finding a Solution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4F1A0-1702-3C99-BCB5-63285E4BB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Q.  Dynamic programming algorithms computes optimal value.  What if we want the solution itself? </a:t>
            </a:r>
          </a:p>
          <a:p>
            <a:r>
              <a:rPr lang="en-GB" dirty="0"/>
              <a:t>A.  Do some post-processing – “traceback”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837180-2D50-A558-5CE9-61158164D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980" y="2423730"/>
            <a:ext cx="6573167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4741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052E-6412-947D-C7A7-F28A16A81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EBE29-8EB5-E59F-1EC6-B9D281797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All-Pair Shortest Path</a:t>
            </a:r>
          </a:p>
          <a:p>
            <a:r>
              <a:rPr lang="en-GB" dirty="0"/>
              <a:t>Single Source Shortest Path</a:t>
            </a:r>
          </a:p>
          <a:p>
            <a:r>
              <a:rPr lang="en-GB" dirty="0"/>
              <a:t>Optimal Binary Search Tree</a:t>
            </a:r>
          </a:p>
          <a:p>
            <a:r>
              <a:rPr lang="en-GB" dirty="0"/>
              <a:t>Multistage Graph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5465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1026">
            <a:extLst>
              <a:ext uri="{FF2B5EF4-FFF2-40B4-BE49-F238E27FC236}">
                <a16:creationId xmlns:a16="http://schemas.microsoft.com/office/drawing/2014/main" id="{14455FE5-85E4-56F6-8BAD-74562F37B07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altLang="en-US" dirty="0"/>
              <a:t>Floyd’s Algorithm</a:t>
            </a:r>
          </a:p>
        </p:txBody>
      </p:sp>
      <p:sp>
        <p:nvSpPr>
          <p:cNvPr id="3076" name="Rectangle 1027">
            <a:extLst>
              <a:ext uri="{FF2B5EF4-FFF2-40B4-BE49-F238E27FC236}">
                <a16:creationId xmlns:a16="http://schemas.microsoft.com/office/drawing/2014/main" id="{2B98D385-B057-8EA4-8B8F-687509C86E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All pairs shortest path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63">
            <a:extLst>
              <a:ext uri="{FF2B5EF4-FFF2-40B4-BE49-F238E27FC236}">
                <a16:creationId xmlns:a16="http://schemas.microsoft.com/office/drawing/2014/main" id="{5F38EE5F-8BD9-BEC0-8EF1-E088839EA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715000"/>
            <a:ext cx="568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Helvetica" panose="020B0604020202020204" pitchFamily="34" charset="0"/>
              </a:rPr>
              <a:t>start solving sub-problems at the bottom.</a:t>
            </a:r>
          </a:p>
        </p:txBody>
      </p:sp>
      <p:cxnSp>
        <p:nvCxnSpPr>
          <p:cNvPr id="20483" name="AutoShape 64">
            <a:extLst>
              <a:ext uri="{FF2B5EF4-FFF2-40B4-BE49-F238E27FC236}">
                <a16:creationId xmlns:a16="http://schemas.microsoft.com/office/drawing/2014/main" id="{F8C160F8-16E6-6402-64A6-7450B47254A7}"/>
              </a:ext>
            </a:extLst>
          </p:cNvPr>
          <p:cNvCxnSpPr>
            <a:cxnSpLocks noChangeShapeType="1"/>
            <a:stCxn id="20482" idx="1"/>
            <a:endCxn id="20518" idx="1"/>
          </p:cNvCxnSpPr>
          <p:nvPr/>
        </p:nvCxnSpPr>
        <p:spPr bwMode="auto">
          <a:xfrm rot="10800000" flipH="1">
            <a:off x="457200" y="4953000"/>
            <a:ext cx="152400" cy="990600"/>
          </a:xfrm>
          <a:prstGeom prst="curvedConnector3">
            <a:avLst>
              <a:gd name="adj1" fmla="val -1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0484" name="Group 65">
            <a:extLst>
              <a:ext uri="{FF2B5EF4-FFF2-40B4-BE49-F238E27FC236}">
                <a16:creationId xmlns:a16="http://schemas.microsoft.com/office/drawing/2014/main" id="{7B91EA22-2DF6-8A8F-5C62-84077825D3D7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133600"/>
            <a:ext cx="5721350" cy="3355975"/>
            <a:chOff x="669" y="1344"/>
            <a:chExt cx="4379" cy="2114"/>
          </a:xfrm>
        </p:grpSpPr>
        <p:sp>
          <p:nvSpPr>
            <p:cNvPr id="20486" name="Rectangle 66">
              <a:extLst>
                <a:ext uri="{FF2B5EF4-FFF2-40B4-BE49-F238E27FC236}">
                  <a16:creationId xmlns:a16="http://schemas.microsoft.com/office/drawing/2014/main" id="{B96E6247-A564-F647-E7EE-5824D1986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1346"/>
              <a:ext cx="1004" cy="464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7" name="Rectangle 67">
              <a:extLst>
                <a:ext uri="{FF2B5EF4-FFF2-40B4-BE49-F238E27FC236}">
                  <a16:creationId xmlns:a16="http://schemas.microsoft.com/office/drawing/2014/main" id="{B0E8EFE1-7AE0-B514-8538-AB62ED8FF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3" y="1578"/>
              <a:ext cx="1004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8" name="Rectangle 68">
              <a:extLst>
                <a:ext uri="{FF2B5EF4-FFF2-40B4-BE49-F238E27FC236}">
                  <a16:creationId xmlns:a16="http://schemas.microsoft.com/office/drawing/2014/main" id="{C53E8BD9-15B7-A584-5B77-68D69118F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89" name="Rectangle 69">
              <a:extLst>
                <a:ext uri="{FF2B5EF4-FFF2-40B4-BE49-F238E27FC236}">
                  <a16:creationId xmlns:a16="http://schemas.microsoft.com/office/drawing/2014/main" id="{96047567-D8B5-D0E5-C77D-8FDCB79C7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0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0" name="Rectangle 70">
              <a:extLst>
                <a:ext uri="{FF2B5EF4-FFF2-40B4-BE49-F238E27FC236}">
                  <a16:creationId xmlns:a16="http://schemas.microsoft.com/office/drawing/2014/main" id="{51B4F283-A196-F3F3-2E18-927281B535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362"/>
              <a:ext cx="473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1" name="Rectangle 71">
              <a:extLst>
                <a:ext uri="{FF2B5EF4-FFF2-40B4-BE49-F238E27FC236}">
                  <a16:creationId xmlns:a16="http://schemas.microsoft.com/office/drawing/2014/main" id="{4A8A734A-B50E-BC07-64AB-06A26A691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5" y="2130"/>
              <a:ext cx="473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2" name="Rectangle 72">
              <a:extLst>
                <a:ext uri="{FF2B5EF4-FFF2-40B4-BE49-F238E27FC236}">
                  <a16:creationId xmlns:a16="http://schemas.microsoft.com/office/drawing/2014/main" id="{F6AFB736-C8EF-8A15-0605-9A5DC9AFF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362"/>
              <a:ext cx="472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0493" name="Rectangle 73">
              <a:extLst>
                <a:ext uri="{FF2B5EF4-FFF2-40B4-BE49-F238E27FC236}">
                  <a16:creationId xmlns:a16="http://schemas.microsoft.com/office/drawing/2014/main" id="{F5C5A4C4-E330-92F1-A68B-71ECC5D046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0" y="2130"/>
              <a:ext cx="472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cxnSp>
          <p:nvCxnSpPr>
            <p:cNvPr id="20494" name="AutoShape 74">
              <a:extLst>
                <a:ext uri="{FF2B5EF4-FFF2-40B4-BE49-F238E27FC236}">
                  <a16:creationId xmlns:a16="http://schemas.microsoft.com/office/drawing/2014/main" id="{E890E565-89F3-EC03-9631-BFCAB941C2C6}"/>
                </a:ext>
              </a:extLst>
            </p:cNvPr>
            <p:cNvCxnSpPr>
              <a:cxnSpLocks noChangeShapeType="1"/>
              <a:stCxn id="20487" idx="2"/>
              <a:endCxn id="20491" idx="0"/>
            </p:cNvCxnSpPr>
            <p:nvPr/>
          </p:nvCxnSpPr>
          <p:spPr bwMode="auto">
            <a:xfrm flipH="1">
              <a:off x="2861" y="1810"/>
              <a:ext cx="5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5" name="AutoShape 75">
              <a:extLst>
                <a:ext uri="{FF2B5EF4-FFF2-40B4-BE49-F238E27FC236}">
                  <a16:creationId xmlns:a16="http://schemas.microsoft.com/office/drawing/2014/main" id="{B7C6BB45-5AFC-A218-7CA7-B40840C349CB}"/>
                </a:ext>
              </a:extLst>
            </p:cNvPr>
            <p:cNvCxnSpPr>
              <a:cxnSpLocks noChangeShapeType="1"/>
              <a:stCxn id="20487" idx="2"/>
              <a:endCxn id="20489" idx="0"/>
            </p:cNvCxnSpPr>
            <p:nvPr/>
          </p:nvCxnSpPr>
          <p:spPr bwMode="auto">
            <a:xfrm flipH="1">
              <a:off x="1736" y="1810"/>
              <a:ext cx="113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6" name="AutoShape 76">
              <a:extLst>
                <a:ext uri="{FF2B5EF4-FFF2-40B4-BE49-F238E27FC236}">
                  <a16:creationId xmlns:a16="http://schemas.microsoft.com/office/drawing/2014/main" id="{871429A2-82C4-62F6-56DA-E685BE9A4CC0}"/>
                </a:ext>
              </a:extLst>
            </p:cNvPr>
            <p:cNvCxnSpPr>
              <a:cxnSpLocks noChangeShapeType="1"/>
              <a:stCxn id="20487" idx="2"/>
              <a:endCxn id="20493" idx="0"/>
            </p:cNvCxnSpPr>
            <p:nvPr/>
          </p:nvCxnSpPr>
          <p:spPr bwMode="auto">
            <a:xfrm>
              <a:off x="2866" y="1810"/>
              <a:ext cx="1120" cy="3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0497" name="Group 77">
              <a:extLst>
                <a:ext uri="{FF2B5EF4-FFF2-40B4-BE49-F238E27FC236}">
                  <a16:creationId xmlns:a16="http://schemas.microsoft.com/office/drawing/2014/main" id="{32551983-CAFC-0F63-4624-696582C9FB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6" y="2980"/>
              <a:ext cx="227" cy="464"/>
              <a:chOff x="2544" y="2656"/>
              <a:chExt cx="200" cy="464"/>
            </a:xfrm>
          </p:grpSpPr>
          <p:sp>
            <p:nvSpPr>
              <p:cNvPr id="20544" name="Rectangle 78">
                <a:extLst>
                  <a:ext uri="{FF2B5EF4-FFF2-40B4-BE49-F238E27FC236}">
                    <a16:creationId xmlns:a16="http://schemas.microsoft.com/office/drawing/2014/main" id="{D60D0431-B973-B3F2-6C40-381E20C63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45" name="Rectangle 79">
                <a:extLst>
                  <a:ext uri="{FF2B5EF4-FFF2-40B4-BE49-F238E27FC236}">
                    <a16:creationId xmlns:a16="http://schemas.microsoft.com/office/drawing/2014/main" id="{BBE81D23-673E-19FD-EF8E-9A05F9FEA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498" name="Group 80">
              <a:extLst>
                <a:ext uri="{FF2B5EF4-FFF2-40B4-BE49-F238E27FC236}">
                  <a16:creationId xmlns:a16="http://schemas.microsoft.com/office/drawing/2014/main" id="{11B6D1F4-969D-2B80-C8F2-953994E432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0" y="2978"/>
              <a:ext cx="227" cy="464"/>
              <a:chOff x="2544" y="2656"/>
              <a:chExt cx="200" cy="464"/>
            </a:xfrm>
          </p:grpSpPr>
          <p:sp>
            <p:nvSpPr>
              <p:cNvPr id="20542" name="Rectangle 81">
                <a:extLst>
                  <a:ext uri="{FF2B5EF4-FFF2-40B4-BE49-F238E27FC236}">
                    <a16:creationId xmlns:a16="http://schemas.microsoft.com/office/drawing/2014/main" id="{F5801EAE-9EB0-ACD2-BE1A-32BBD40B6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43" name="Rectangle 82">
                <a:extLst>
                  <a:ext uri="{FF2B5EF4-FFF2-40B4-BE49-F238E27FC236}">
                    <a16:creationId xmlns:a16="http://schemas.microsoft.com/office/drawing/2014/main" id="{D3191AEB-6F41-B9C0-3917-8D3AF7D96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499" name="Group 83">
              <a:extLst>
                <a:ext uri="{FF2B5EF4-FFF2-40B4-BE49-F238E27FC236}">
                  <a16:creationId xmlns:a16="http://schemas.microsoft.com/office/drawing/2014/main" id="{75A27AA5-4AEC-2F12-1C84-1D2A6BEB6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3" y="2980"/>
              <a:ext cx="227" cy="464"/>
              <a:chOff x="2544" y="2656"/>
              <a:chExt cx="200" cy="464"/>
            </a:xfrm>
          </p:grpSpPr>
          <p:sp>
            <p:nvSpPr>
              <p:cNvPr id="20540" name="Rectangle 84">
                <a:extLst>
                  <a:ext uri="{FF2B5EF4-FFF2-40B4-BE49-F238E27FC236}">
                    <a16:creationId xmlns:a16="http://schemas.microsoft.com/office/drawing/2014/main" id="{F2BD92EE-EF4E-EABD-4C6E-E5E9CDAAC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41" name="Rectangle 85">
                <a:extLst>
                  <a:ext uri="{FF2B5EF4-FFF2-40B4-BE49-F238E27FC236}">
                    <a16:creationId xmlns:a16="http://schemas.microsoft.com/office/drawing/2014/main" id="{2F4258C7-554B-7446-2106-DA03ACD63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500" name="Group 86">
              <a:extLst>
                <a:ext uri="{FF2B5EF4-FFF2-40B4-BE49-F238E27FC236}">
                  <a16:creationId xmlns:a16="http://schemas.microsoft.com/office/drawing/2014/main" id="{F788D793-2782-612A-430A-3CA5EC592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4" y="2994"/>
              <a:ext cx="227" cy="464"/>
              <a:chOff x="2544" y="2656"/>
              <a:chExt cx="200" cy="464"/>
            </a:xfrm>
          </p:grpSpPr>
          <p:sp>
            <p:nvSpPr>
              <p:cNvPr id="20538" name="Rectangle 87">
                <a:extLst>
                  <a:ext uri="{FF2B5EF4-FFF2-40B4-BE49-F238E27FC236}">
                    <a16:creationId xmlns:a16="http://schemas.microsoft.com/office/drawing/2014/main" id="{8C26847C-9D0F-EE7F-973A-E642828B04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39" name="Rectangle 88">
                <a:extLst>
                  <a:ext uri="{FF2B5EF4-FFF2-40B4-BE49-F238E27FC236}">
                    <a16:creationId xmlns:a16="http://schemas.microsoft.com/office/drawing/2014/main" id="{D35584D9-FB28-2473-94EB-13855BA2B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501" name="Group 89">
              <a:extLst>
                <a:ext uri="{FF2B5EF4-FFF2-40B4-BE49-F238E27FC236}">
                  <a16:creationId xmlns:a16="http://schemas.microsoft.com/office/drawing/2014/main" id="{B0EAD3E1-24BE-2173-E215-219B3211F2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8" y="2992"/>
              <a:ext cx="227" cy="464"/>
              <a:chOff x="2544" y="2656"/>
              <a:chExt cx="200" cy="464"/>
            </a:xfrm>
          </p:grpSpPr>
          <p:sp>
            <p:nvSpPr>
              <p:cNvPr id="20536" name="Rectangle 90">
                <a:extLst>
                  <a:ext uri="{FF2B5EF4-FFF2-40B4-BE49-F238E27FC236}">
                    <a16:creationId xmlns:a16="http://schemas.microsoft.com/office/drawing/2014/main" id="{4FE9359E-62D3-1020-2905-65EAB5581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37" name="Rectangle 91">
                <a:extLst>
                  <a:ext uri="{FF2B5EF4-FFF2-40B4-BE49-F238E27FC236}">
                    <a16:creationId xmlns:a16="http://schemas.microsoft.com/office/drawing/2014/main" id="{1D7D454E-AC91-49CC-63B1-F24E5213D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502" name="Group 92">
              <a:extLst>
                <a:ext uri="{FF2B5EF4-FFF2-40B4-BE49-F238E27FC236}">
                  <a16:creationId xmlns:a16="http://schemas.microsoft.com/office/drawing/2014/main" id="{0F6EC736-9AFE-75A6-42C1-46278111A5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2" y="2994"/>
              <a:ext cx="226" cy="464"/>
              <a:chOff x="2544" y="2656"/>
              <a:chExt cx="200" cy="464"/>
            </a:xfrm>
          </p:grpSpPr>
          <p:sp>
            <p:nvSpPr>
              <p:cNvPr id="20534" name="Rectangle 93">
                <a:extLst>
                  <a:ext uri="{FF2B5EF4-FFF2-40B4-BE49-F238E27FC236}">
                    <a16:creationId xmlns:a16="http://schemas.microsoft.com/office/drawing/2014/main" id="{C91D6241-0E19-A327-D1CE-098A56689C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35" name="Rectangle 94">
                <a:extLst>
                  <a:ext uri="{FF2B5EF4-FFF2-40B4-BE49-F238E27FC236}">
                    <a16:creationId xmlns:a16="http://schemas.microsoft.com/office/drawing/2014/main" id="{8BECF7FA-525B-1C9E-C982-5515802EE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503" name="Group 95">
              <a:extLst>
                <a:ext uri="{FF2B5EF4-FFF2-40B4-BE49-F238E27FC236}">
                  <a16:creationId xmlns:a16="http://schemas.microsoft.com/office/drawing/2014/main" id="{5718D201-2B58-9744-04BD-E6B03CE2AA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66" y="2980"/>
              <a:ext cx="227" cy="464"/>
              <a:chOff x="2544" y="2656"/>
              <a:chExt cx="200" cy="464"/>
            </a:xfrm>
          </p:grpSpPr>
          <p:sp>
            <p:nvSpPr>
              <p:cNvPr id="20532" name="Rectangle 96">
                <a:extLst>
                  <a:ext uri="{FF2B5EF4-FFF2-40B4-BE49-F238E27FC236}">
                    <a16:creationId xmlns:a16="http://schemas.microsoft.com/office/drawing/2014/main" id="{5030CB81-A797-6E00-C6AC-09E7319CA1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33" name="Rectangle 97">
                <a:extLst>
                  <a:ext uri="{FF2B5EF4-FFF2-40B4-BE49-F238E27FC236}">
                    <a16:creationId xmlns:a16="http://schemas.microsoft.com/office/drawing/2014/main" id="{36651F84-36B1-181C-884A-4FB2A6C6A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504" name="Group 98">
              <a:extLst>
                <a:ext uri="{FF2B5EF4-FFF2-40B4-BE49-F238E27FC236}">
                  <a16:creationId xmlns:a16="http://schemas.microsoft.com/office/drawing/2014/main" id="{F42464DB-4491-3D6D-629E-6BD21D9ACD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9" y="2978"/>
              <a:ext cx="227" cy="464"/>
              <a:chOff x="2544" y="2656"/>
              <a:chExt cx="200" cy="464"/>
            </a:xfrm>
          </p:grpSpPr>
          <p:sp>
            <p:nvSpPr>
              <p:cNvPr id="20530" name="Rectangle 99">
                <a:extLst>
                  <a:ext uri="{FF2B5EF4-FFF2-40B4-BE49-F238E27FC236}">
                    <a16:creationId xmlns:a16="http://schemas.microsoft.com/office/drawing/2014/main" id="{B4250B31-26A8-80AE-E989-322209228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31" name="Rectangle 100">
                <a:extLst>
                  <a:ext uri="{FF2B5EF4-FFF2-40B4-BE49-F238E27FC236}">
                    <a16:creationId xmlns:a16="http://schemas.microsoft.com/office/drawing/2014/main" id="{355FAAEB-4EE7-872B-B8E3-E0FB725A37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grpSp>
          <p:nvGrpSpPr>
            <p:cNvPr id="20505" name="Group 101">
              <a:extLst>
                <a:ext uri="{FF2B5EF4-FFF2-40B4-BE49-F238E27FC236}">
                  <a16:creationId xmlns:a16="http://schemas.microsoft.com/office/drawing/2014/main" id="{CF89B288-BE7C-B806-44F6-FE65CBEB18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3" y="2980"/>
              <a:ext cx="227" cy="464"/>
              <a:chOff x="2544" y="2656"/>
              <a:chExt cx="200" cy="464"/>
            </a:xfrm>
          </p:grpSpPr>
          <p:sp>
            <p:nvSpPr>
              <p:cNvPr id="20528" name="Rectangle 102">
                <a:extLst>
                  <a:ext uri="{FF2B5EF4-FFF2-40B4-BE49-F238E27FC236}">
                    <a16:creationId xmlns:a16="http://schemas.microsoft.com/office/drawing/2014/main" id="{CFE591DA-6FB6-1D52-1CF6-107D4EF5A9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888"/>
                <a:ext cx="200" cy="232"/>
              </a:xfrm>
              <a:prstGeom prst="rect">
                <a:avLst/>
              </a:prstGeom>
              <a:solidFill>
                <a:srgbClr val="99FF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0529" name="Rectangle 103">
                <a:extLst>
                  <a:ext uri="{FF2B5EF4-FFF2-40B4-BE49-F238E27FC236}">
                    <a16:creationId xmlns:a16="http://schemas.microsoft.com/office/drawing/2014/main" id="{6EAD513A-893E-8E1A-D161-C72FB3DFC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2656"/>
                <a:ext cx="200" cy="232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cxnSp>
          <p:nvCxnSpPr>
            <p:cNvPr id="20506" name="AutoShape 104">
              <a:extLst>
                <a:ext uri="{FF2B5EF4-FFF2-40B4-BE49-F238E27FC236}">
                  <a16:creationId xmlns:a16="http://schemas.microsoft.com/office/drawing/2014/main" id="{68B45831-7636-1E18-C0E4-D45D4A7381B2}"/>
                </a:ext>
              </a:extLst>
            </p:cNvPr>
            <p:cNvCxnSpPr>
              <a:cxnSpLocks noChangeShapeType="1"/>
              <a:stCxn id="20488" idx="2"/>
              <a:endCxn id="20545" idx="0"/>
            </p:cNvCxnSpPr>
            <p:nvPr/>
          </p:nvCxnSpPr>
          <p:spPr bwMode="auto">
            <a:xfrm flipH="1">
              <a:off x="819" y="2594"/>
              <a:ext cx="91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7" name="AutoShape 105">
              <a:extLst>
                <a:ext uri="{FF2B5EF4-FFF2-40B4-BE49-F238E27FC236}">
                  <a16:creationId xmlns:a16="http://schemas.microsoft.com/office/drawing/2014/main" id="{2BCEF5A8-FD9A-CFB5-3560-97AAEA638B4B}"/>
                </a:ext>
              </a:extLst>
            </p:cNvPr>
            <p:cNvCxnSpPr>
              <a:cxnSpLocks noChangeShapeType="1"/>
              <a:stCxn id="20488" idx="2"/>
              <a:endCxn id="20543" idx="0"/>
            </p:cNvCxnSpPr>
            <p:nvPr/>
          </p:nvCxnSpPr>
          <p:spPr bwMode="auto">
            <a:xfrm flipH="1">
              <a:off x="1273" y="2594"/>
              <a:ext cx="463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8" name="AutoShape 106">
              <a:extLst>
                <a:ext uri="{FF2B5EF4-FFF2-40B4-BE49-F238E27FC236}">
                  <a16:creationId xmlns:a16="http://schemas.microsoft.com/office/drawing/2014/main" id="{0D57A712-3CBE-B2D3-93A3-18E8B8EA09E6}"/>
                </a:ext>
              </a:extLst>
            </p:cNvPr>
            <p:cNvCxnSpPr>
              <a:cxnSpLocks noChangeShapeType="1"/>
              <a:stCxn id="20488" idx="2"/>
              <a:endCxn id="20541" idx="0"/>
            </p:cNvCxnSpPr>
            <p:nvPr/>
          </p:nvCxnSpPr>
          <p:spPr bwMode="auto">
            <a:xfrm flipH="1">
              <a:off x="1727" y="2594"/>
              <a:ext cx="9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09" name="AutoShape 107">
              <a:extLst>
                <a:ext uri="{FF2B5EF4-FFF2-40B4-BE49-F238E27FC236}">
                  <a16:creationId xmlns:a16="http://schemas.microsoft.com/office/drawing/2014/main" id="{A46649B7-D2F5-E8D6-DE7F-FB76A9B7C460}"/>
                </a:ext>
              </a:extLst>
            </p:cNvPr>
            <p:cNvCxnSpPr>
              <a:cxnSpLocks noChangeShapeType="1"/>
              <a:stCxn id="20490" idx="2"/>
              <a:endCxn id="20539" idx="0"/>
            </p:cNvCxnSpPr>
            <p:nvPr/>
          </p:nvCxnSpPr>
          <p:spPr bwMode="auto">
            <a:xfrm flipH="1">
              <a:off x="2408" y="2594"/>
              <a:ext cx="453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0" name="AutoShape 108">
              <a:extLst>
                <a:ext uri="{FF2B5EF4-FFF2-40B4-BE49-F238E27FC236}">
                  <a16:creationId xmlns:a16="http://schemas.microsoft.com/office/drawing/2014/main" id="{E1710D42-C94E-D3BB-E892-E9434D054B08}"/>
                </a:ext>
              </a:extLst>
            </p:cNvPr>
            <p:cNvCxnSpPr>
              <a:cxnSpLocks noChangeShapeType="1"/>
              <a:stCxn id="20490" idx="2"/>
              <a:endCxn id="20537" idx="0"/>
            </p:cNvCxnSpPr>
            <p:nvPr/>
          </p:nvCxnSpPr>
          <p:spPr bwMode="auto">
            <a:xfrm>
              <a:off x="2861" y="2594"/>
              <a:ext cx="0" cy="3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1" name="AutoShape 109">
              <a:extLst>
                <a:ext uri="{FF2B5EF4-FFF2-40B4-BE49-F238E27FC236}">
                  <a16:creationId xmlns:a16="http://schemas.microsoft.com/office/drawing/2014/main" id="{D082AA95-0770-43A8-51B8-6B5B37B84800}"/>
                </a:ext>
              </a:extLst>
            </p:cNvPr>
            <p:cNvCxnSpPr>
              <a:cxnSpLocks noChangeShapeType="1"/>
              <a:stCxn id="20490" idx="2"/>
              <a:endCxn id="20535" idx="0"/>
            </p:cNvCxnSpPr>
            <p:nvPr/>
          </p:nvCxnSpPr>
          <p:spPr bwMode="auto">
            <a:xfrm>
              <a:off x="2861" y="2594"/>
              <a:ext cx="454" cy="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2" name="AutoShape 110">
              <a:extLst>
                <a:ext uri="{FF2B5EF4-FFF2-40B4-BE49-F238E27FC236}">
                  <a16:creationId xmlns:a16="http://schemas.microsoft.com/office/drawing/2014/main" id="{E585DF3F-A32C-FCF1-83F5-D06982493B5B}"/>
                </a:ext>
              </a:extLst>
            </p:cNvPr>
            <p:cNvCxnSpPr>
              <a:cxnSpLocks noChangeShapeType="1"/>
              <a:stCxn id="20492" idx="2"/>
              <a:endCxn id="20533" idx="0"/>
            </p:cNvCxnSpPr>
            <p:nvPr/>
          </p:nvCxnSpPr>
          <p:spPr bwMode="auto">
            <a:xfrm flipH="1">
              <a:off x="3979" y="2594"/>
              <a:ext cx="7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3" name="AutoShape 111">
              <a:extLst>
                <a:ext uri="{FF2B5EF4-FFF2-40B4-BE49-F238E27FC236}">
                  <a16:creationId xmlns:a16="http://schemas.microsoft.com/office/drawing/2014/main" id="{79D578BC-3722-B473-CE7D-F4E0F54E35D5}"/>
                </a:ext>
              </a:extLst>
            </p:cNvPr>
            <p:cNvCxnSpPr>
              <a:cxnSpLocks noChangeShapeType="1"/>
              <a:stCxn id="20492" idx="2"/>
              <a:endCxn id="20531" idx="0"/>
            </p:cNvCxnSpPr>
            <p:nvPr/>
          </p:nvCxnSpPr>
          <p:spPr bwMode="auto">
            <a:xfrm>
              <a:off x="3986" y="2594"/>
              <a:ext cx="447" cy="38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514" name="AutoShape 112">
              <a:extLst>
                <a:ext uri="{FF2B5EF4-FFF2-40B4-BE49-F238E27FC236}">
                  <a16:creationId xmlns:a16="http://schemas.microsoft.com/office/drawing/2014/main" id="{A6100FF4-20C8-03AA-5FFA-59EDBA05B14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996" y="2594"/>
              <a:ext cx="1030" cy="38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515" name="Text Box 113">
              <a:extLst>
                <a:ext uri="{FF2B5EF4-FFF2-40B4-BE49-F238E27FC236}">
                  <a16:creationId xmlns:a16="http://schemas.microsoft.com/office/drawing/2014/main" id="{9EE5706E-862D-65DF-F84D-17B0FC34F7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2" y="1344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A</a:t>
              </a:r>
            </a:p>
          </p:txBody>
        </p:sp>
        <p:sp>
          <p:nvSpPr>
            <p:cNvPr id="20516" name="Text Box 114">
              <a:extLst>
                <a:ext uri="{FF2B5EF4-FFF2-40B4-BE49-F238E27FC236}">
                  <a16:creationId xmlns:a16="http://schemas.microsoft.com/office/drawing/2014/main" id="{3BEF94B7-F737-3AB2-E99A-F881EE6C59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07" y="2119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20517" name="Text Box 115">
              <a:extLst>
                <a:ext uri="{FF2B5EF4-FFF2-40B4-BE49-F238E27FC236}">
                  <a16:creationId xmlns:a16="http://schemas.microsoft.com/office/drawing/2014/main" id="{6E9804EA-A94F-C98B-F050-910D6C150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5" y="2119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C</a:t>
              </a:r>
            </a:p>
          </p:txBody>
        </p:sp>
        <p:sp>
          <p:nvSpPr>
            <p:cNvPr id="20518" name="Text Box 116">
              <a:extLst>
                <a:ext uri="{FF2B5EF4-FFF2-40B4-BE49-F238E27FC236}">
                  <a16:creationId xmlns:a16="http://schemas.microsoft.com/office/drawing/2014/main" id="{0CC397D0-ED26-4ED6-1CCD-31145CBAE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" y="2976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20519" name="Text Box 117">
              <a:extLst>
                <a:ext uri="{FF2B5EF4-FFF2-40B4-BE49-F238E27FC236}">
                  <a16:creationId xmlns:a16="http://schemas.microsoft.com/office/drawing/2014/main" id="{4AC1DAC7-9934-9651-8149-AA9D63CF13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6" y="2976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F</a:t>
              </a:r>
            </a:p>
          </p:txBody>
        </p:sp>
        <p:sp>
          <p:nvSpPr>
            <p:cNvPr id="20520" name="Text Box 118">
              <a:extLst>
                <a:ext uri="{FF2B5EF4-FFF2-40B4-BE49-F238E27FC236}">
                  <a16:creationId xmlns:a16="http://schemas.microsoft.com/office/drawing/2014/main" id="{01E33902-58E6-7481-3513-B5963E6F47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9" y="2976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G</a:t>
              </a:r>
            </a:p>
          </p:txBody>
        </p:sp>
        <p:sp>
          <p:nvSpPr>
            <p:cNvPr id="20521" name="Text Box 119">
              <a:extLst>
                <a:ext uri="{FF2B5EF4-FFF2-40B4-BE49-F238E27FC236}">
                  <a16:creationId xmlns:a16="http://schemas.microsoft.com/office/drawing/2014/main" id="{21F827E9-96C3-09D2-145F-C48165717E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2976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20522" name="Text Box 120">
              <a:extLst>
                <a:ext uri="{FF2B5EF4-FFF2-40B4-BE49-F238E27FC236}">
                  <a16:creationId xmlns:a16="http://schemas.microsoft.com/office/drawing/2014/main" id="{5B7B7800-277B-D98A-B6C6-326B47481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21" y="2976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G</a:t>
              </a:r>
            </a:p>
          </p:txBody>
        </p:sp>
        <p:sp>
          <p:nvSpPr>
            <p:cNvPr id="20523" name="Text Box 121">
              <a:extLst>
                <a:ext uri="{FF2B5EF4-FFF2-40B4-BE49-F238E27FC236}">
                  <a16:creationId xmlns:a16="http://schemas.microsoft.com/office/drawing/2014/main" id="{D6650539-6F6E-B492-8B39-35C7FDABFC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7" y="2976"/>
              <a:ext cx="3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H</a:t>
              </a:r>
            </a:p>
          </p:txBody>
        </p:sp>
        <p:sp>
          <p:nvSpPr>
            <p:cNvPr id="20524" name="Text Box 122">
              <a:extLst>
                <a:ext uri="{FF2B5EF4-FFF2-40B4-BE49-F238E27FC236}">
                  <a16:creationId xmlns:a16="http://schemas.microsoft.com/office/drawing/2014/main" id="{A45E7E9A-8149-109E-3797-9ED0E59A7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3" y="2119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B</a:t>
              </a:r>
            </a:p>
          </p:txBody>
        </p:sp>
        <p:sp>
          <p:nvSpPr>
            <p:cNvPr id="20525" name="Text Box 123">
              <a:extLst>
                <a:ext uri="{FF2B5EF4-FFF2-40B4-BE49-F238E27FC236}">
                  <a16:creationId xmlns:a16="http://schemas.microsoft.com/office/drawing/2014/main" id="{4318A484-C59C-46BC-DE9E-0ECAC1E5C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7" y="2976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E</a:t>
              </a:r>
            </a:p>
          </p:txBody>
        </p:sp>
        <p:sp>
          <p:nvSpPr>
            <p:cNvPr id="20526" name="Text Box 124">
              <a:extLst>
                <a:ext uri="{FF2B5EF4-FFF2-40B4-BE49-F238E27FC236}">
                  <a16:creationId xmlns:a16="http://schemas.microsoft.com/office/drawing/2014/main" id="{C3A230F6-D4BA-6C08-1CB6-03AE3D781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3" y="2976"/>
              <a:ext cx="2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F</a:t>
              </a:r>
            </a:p>
          </p:txBody>
        </p:sp>
        <p:sp>
          <p:nvSpPr>
            <p:cNvPr id="20527" name="Text Box 125">
              <a:extLst>
                <a:ext uri="{FF2B5EF4-FFF2-40B4-BE49-F238E27FC236}">
                  <a16:creationId xmlns:a16="http://schemas.microsoft.com/office/drawing/2014/main" id="{88FA8583-A89A-73F5-A172-AE2958BEB6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6" y="2976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2400">
                  <a:latin typeface="Helvetica" panose="020B0604020202020204" pitchFamily="34" charset="0"/>
                </a:rPr>
                <a:t>G</a:t>
              </a:r>
            </a:p>
          </p:txBody>
        </p:sp>
      </p:grpSp>
      <p:sp>
        <p:nvSpPr>
          <p:cNvPr id="20485" name="Rectangle 2">
            <a:extLst>
              <a:ext uri="{FF2B5EF4-FFF2-40B4-BE49-F238E27FC236}">
                <a16:creationId xmlns:a16="http://schemas.microsoft.com/office/drawing/2014/main" id="{D5D060A8-EA06-9370-EEDC-1E60D12CF9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Dynamic Programming: Computing View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B797132F-6306-7D74-2785-9E3ECEF877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914400"/>
          </a:xfrm>
          <a:noFill/>
        </p:spPr>
        <p:txBody>
          <a:bodyPr/>
          <a:lstStyle/>
          <a:p>
            <a:r>
              <a:rPr lang="en-US" altLang="en-US" b="1"/>
              <a:t>All pairs shortest path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8AA8B416-21B1-5CE1-1872-F63A7552D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371600"/>
            <a:ext cx="7924800" cy="4267200"/>
          </a:xfrm>
          <a:noFill/>
        </p:spPr>
        <p:txBody>
          <a:bodyPr/>
          <a:lstStyle/>
          <a:p>
            <a:r>
              <a:rPr lang="en-US" altLang="en-US" b="1" i="1" dirty="0"/>
              <a:t>The problem:</a:t>
            </a:r>
            <a:r>
              <a:rPr lang="en-US" altLang="en-US" b="1" dirty="0"/>
              <a:t> find the shortest path between every pair of vertices of a graph</a:t>
            </a:r>
            <a:br>
              <a:rPr lang="en-US" altLang="en-US" b="1" dirty="0"/>
            </a:br>
            <a:endParaRPr lang="en-US" altLang="en-US" b="1" dirty="0"/>
          </a:p>
          <a:p>
            <a:pPr>
              <a:spcBef>
                <a:spcPct val="0"/>
              </a:spcBef>
            </a:pPr>
            <a:r>
              <a:rPr lang="en-US" altLang="en-US" b="1" i="1" dirty="0"/>
              <a:t>The graph</a:t>
            </a:r>
            <a:r>
              <a:rPr lang="en-US" altLang="en-US" b="1" dirty="0"/>
              <a:t>: may contain negative edges but no negative cycles</a:t>
            </a:r>
            <a:br>
              <a:rPr lang="en-US" altLang="en-US" b="1" dirty="0"/>
            </a:br>
            <a:endParaRPr lang="en-US" altLang="en-US" b="1" dirty="0"/>
          </a:p>
          <a:p>
            <a:r>
              <a:rPr lang="en-US" altLang="en-US" b="1" i="1" dirty="0"/>
              <a:t>A representation</a:t>
            </a:r>
            <a:r>
              <a:rPr lang="en-US" altLang="en-US" b="1" dirty="0"/>
              <a:t>: a weight matrix where </a:t>
            </a:r>
            <a:br>
              <a:rPr lang="en-US" altLang="en-US" b="1" dirty="0"/>
            </a:br>
            <a:r>
              <a:rPr lang="en-US" altLang="en-US" b="1" dirty="0"/>
              <a:t>   W(</a:t>
            </a:r>
            <a:r>
              <a:rPr lang="en-US" altLang="en-US" b="1" dirty="0" err="1"/>
              <a:t>i,j</a:t>
            </a:r>
            <a:r>
              <a:rPr lang="en-US" altLang="en-US" b="1" dirty="0"/>
              <a:t>)=0 if </a:t>
            </a:r>
            <a:r>
              <a:rPr lang="en-US" altLang="en-US" b="1" dirty="0" err="1"/>
              <a:t>i</a:t>
            </a:r>
            <a:r>
              <a:rPr lang="en-US" altLang="en-US" b="1" dirty="0"/>
              <a:t>=j. </a:t>
            </a:r>
            <a:br>
              <a:rPr lang="en-US" altLang="en-US" b="1" dirty="0"/>
            </a:br>
            <a:r>
              <a:rPr lang="en-US" altLang="en-US" b="1" dirty="0"/>
              <a:t>   W(</a:t>
            </a:r>
            <a:r>
              <a:rPr lang="en-US" altLang="en-US" b="1" dirty="0" err="1"/>
              <a:t>i,j</a:t>
            </a:r>
            <a:r>
              <a:rPr lang="en-US" altLang="en-US" b="1" dirty="0"/>
              <a:t>)=</a:t>
            </a:r>
            <a:r>
              <a:rPr lang="en-US" altLang="en-US" b="1" dirty="0">
                <a:latin typeface="Symbol" panose="05050102010706020507" pitchFamily="18" charset="2"/>
              </a:rPr>
              <a:t>¥</a:t>
            </a:r>
            <a:r>
              <a:rPr lang="en-US" altLang="en-US" b="1" dirty="0"/>
              <a:t> if there is no edge between </a:t>
            </a:r>
            <a:r>
              <a:rPr lang="en-US" altLang="en-US" b="1" dirty="0" err="1"/>
              <a:t>i</a:t>
            </a:r>
            <a:r>
              <a:rPr lang="en-US" altLang="en-US" b="1" dirty="0"/>
              <a:t> and j.    </a:t>
            </a:r>
            <a:br>
              <a:rPr lang="en-US" altLang="en-US" b="1" dirty="0"/>
            </a:br>
            <a:r>
              <a:rPr lang="en-US" altLang="en-US" b="1" dirty="0"/>
              <a:t>   W(</a:t>
            </a:r>
            <a:r>
              <a:rPr lang="en-US" altLang="en-US" b="1" dirty="0" err="1"/>
              <a:t>i,j</a:t>
            </a:r>
            <a:r>
              <a:rPr lang="en-US" altLang="en-US" b="1" dirty="0"/>
              <a:t>)=“weight of edge”</a:t>
            </a:r>
          </a:p>
          <a:p>
            <a:r>
              <a:rPr lang="en-US" altLang="en-US" b="1" dirty="0"/>
              <a:t>Principle of optimality applies to shortest path problems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>
            <a:extLst>
              <a:ext uri="{FF2B5EF4-FFF2-40B4-BE49-F238E27FC236}">
                <a16:creationId xmlns:a16="http://schemas.microsoft.com/office/drawing/2014/main" id="{F4A86F7F-1BC7-8002-833D-E464C3F32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The weight matrix and the graph</a:t>
            </a:r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875F86F1-DED9-2EFA-845B-1BAA1C06977C}"/>
              </a:ext>
            </a:extLst>
          </p:cNvPr>
          <p:cNvGraphicFramePr>
            <a:graphicFrameLocks/>
          </p:cNvGraphicFramePr>
          <p:nvPr/>
        </p:nvGraphicFramePr>
        <p:xfrm>
          <a:off x="682625" y="1993900"/>
          <a:ext cx="388937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03240" imgH="1346040" progId="Equation.3">
                  <p:embed/>
                </p:oleObj>
              </mc:Choice>
              <mc:Fallback>
                <p:oleObj name="Equation" r:id="rId3" imgW="1803240" imgH="1346040" progId="Equation.3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875F86F1-DED9-2EFA-845B-1BAA1C06977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1993900"/>
                        <a:ext cx="3889375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Oval 4">
            <a:extLst>
              <a:ext uri="{FF2B5EF4-FFF2-40B4-BE49-F238E27FC236}">
                <a16:creationId xmlns:a16="http://schemas.microsoft.com/office/drawing/2014/main" id="{AAB2EAFB-5033-870D-549C-BDA1EBCBB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950" y="2822575"/>
            <a:ext cx="582613" cy="600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Oval 5">
            <a:extLst>
              <a:ext uri="{FF2B5EF4-FFF2-40B4-BE49-F238E27FC236}">
                <a16:creationId xmlns:a16="http://schemas.microsoft.com/office/drawing/2014/main" id="{52348280-5B8C-3EB3-81C5-1E82A0A0E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2688" y="2000250"/>
            <a:ext cx="582612" cy="53975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1" name="Oval 6">
            <a:extLst>
              <a:ext uri="{FF2B5EF4-FFF2-40B4-BE49-F238E27FC236}">
                <a16:creationId xmlns:a16="http://schemas.microsoft.com/office/drawing/2014/main" id="{8DF969A8-6FD5-F7AE-764C-E0FA201B6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3038" y="2000250"/>
            <a:ext cx="582612" cy="601663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2" name="Oval 7">
            <a:extLst>
              <a:ext uri="{FF2B5EF4-FFF2-40B4-BE49-F238E27FC236}">
                <a16:creationId xmlns:a16="http://schemas.microsoft.com/office/drawing/2014/main" id="{0418FD49-16C9-5429-5B24-AE91A9BD1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1763" y="3473450"/>
            <a:ext cx="582612" cy="600075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3" name="Oval 8">
            <a:extLst>
              <a:ext uri="{FF2B5EF4-FFF2-40B4-BE49-F238E27FC236}">
                <a16:creationId xmlns:a16="http://schemas.microsoft.com/office/drawing/2014/main" id="{61967A26-C34F-E9CE-F06A-3A91B38D8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2388" y="3473450"/>
            <a:ext cx="584200" cy="600075"/>
          </a:xfrm>
          <a:prstGeom prst="ellipse">
            <a:avLst/>
          </a:prstGeom>
          <a:solidFill>
            <a:schemeClr val="bg1">
              <a:alpha val="50195"/>
            </a:schemeClr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4" name="Line 9">
            <a:extLst>
              <a:ext uri="{FF2B5EF4-FFF2-40B4-BE49-F238E27FC236}">
                <a16:creationId xmlns:a16="http://schemas.microsoft.com/office/drawing/2014/main" id="{690DE54E-E88C-B825-65C8-0111313581C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514600"/>
            <a:ext cx="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5" name="Line 10">
            <a:extLst>
              <a:ext uri="{FF2B5EF4-FFF2-40B4-BE49-F238E27FC236}">
                <a16:creationId xmlns:a16="http://schemas.microsoft.com/office/drawing/2014/main" id="{F3FA64CA-2CDB-674D-E779-65E277D465FC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4813" y="2546350"/>
            <a:ext cx="0" cy="9810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6" name="Line 11">
            <a:extLst>
              <a:ext uri="{FF2B5EF4-FFF2-40B4-BE49-F238E27FC236}">
                <a16:creationId xmlns:a16="http://schemas.microsoft.com/office/drawing/2014/main" id="{0BA2B938-1667-F067-FAEE-DAD6A0B359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1663" y="2424113"/>
            <a:ext cx="835025" cy="11033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7" name="Line 12">
            <a:extLst>
              <a:ext uri="{FF2B5EF4-FFF2-40B4-BE49-F238E27FC236}">
                <a16:creationId xmlns:a16="http://schemas.microsoft.com/office/drawing/2014/main" id="{9EB1678A-D2A3-54BD-96D7-FC72A4159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133600"/>
            <a:ext cx="990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8" name="Line 13">
            <a:extLst>
              <a:ext uri="{FF2B5EF4-FFF2-40B4-BE49-F238E27FC236}">
                <a16:creationId xmlns:a16="http://schemas.microsoft.com/office/drawing/2014/main" id="{861EF268-2490-4C70-C0ED-C781C487BD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2613" y="3962400"/>
            <a:ext cx="83978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9" name="Rectangle 14">
            <a:extLst>
              <a:ext uri="{FF2B5EF4-FFF2-40B4-BE49-F238E27FC236}">
                <a16:creationId xmlns:a16="http://schemas.microsoft.com/office/drawing/2014/main" id="{2F3645C7-58A3-E69C-CE0C-35DB48A8F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8725" y="20415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040" name="Rectangle 15">
            <a:extLst>
              <a:ext uri="{FF2B5EF4-FFF2-40B4-BE49-F238E27FC236}">
                <a16:creationId xmlns:a16="http://schemas.microsoft.com/office/drawing/2014/main" id="{9A1F6531-C371-D6CE-98A5-0FD420E96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2725" y="20415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041" name="Rectangle 16">
            <a:extLst>
              <a:ext uri="{FF2B5EF4-FFF2-40B4-BE49-F238E27FC236}">
                <a16:creationId xmlns:a16="http://schemas.microsoft.com/office/drawing/2014/main" id="{7DDEB16E-10DC-2095-6795-C5B5CAF79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6525" y="35655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1042" name="Rectangle 17">
            <a:extLst>
              <a:ext uri="{FF2B5EF4-FFF2-40B4-BE49-F238E27FC236}">
                <a16:creationId xmlns:a16="http://schemas.microsoft.com/office/drawing/2014/main" id="{9B24B235-0EBB-3E91-8B67-42D245CC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325" y="3565525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1043" name="Rectangle 18">
            <a:extLst>
              <a:ext uri="{FF2B5EF4-FFF2-40B4-BE49-F238E27FC236}">
                <a16:creationId xmlns:a16="http://schemas.microsoft.com/office/drawing/2014/main" id="{F3C7EB2C-1F18-C332-ED34-C8E4EE646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5725" y="2971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v</a:t>
            </a:r>
            <a:r>
              <a:rPr kumimoji="0" lang="en-US" altLang="en-US" sz="24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1044" name="Rectangle 19">
            <a:extLst>
              <a:ext uri="{FF2B5EF4-FFF2-40B4-BE49-F238E27FC236}">
                <a16:creationId xmlns:a16="http://schemas.microsoft.com/office/drawing/2014/main" id="{532EA213-4C48-B6B4-A143-1A08C9A3A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5125" y="2727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1045" name="Rectangle 20">
            <a:extLst>
              <a:ext uri="{FF2B5EF4-FFF2-40B4-BE49-F238E27FC236}">
                <a16:creationId xmlns:a16="http://schemas.microsoft.com/office/drawing/2014/main" id="{12216931-7473-82CE-F0CC-85FC42C65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2803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046" name="Rectangle 21">
            <a:extLst>
              <a:ext uri="{FF2B5EF4-FFF2-40B4-BE49-F238E27FC236}">
                <a16:creationId xmlns:a16="http://schemas.microsoft.com/office/drawing/2014/main" id="{AC01007B-2143-CEB6-8610-35D814E33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047" name="Line 22">
            <a:extLst>
              <a:ext uri="{FF2B5EF4-FFF2-40B4-BE49-F238E27FC236}">
                <a16:creationId xmlns:a16="http://schemas.microsoft.com/office/drawing/2014/main" id="{94D0BE49-39F7-F33E-B93F-BD2CB2E589F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810000"/>
            <a:ext cx="609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48" name="Rectangle 23">
            <a:extLst>
              <a:ext uri="{FF2B5EF4-FFF2-40B4-BE49-F238E27FC236}">
                <a16:creationId xmlns:a16="http://schemas.microsoft.com/office/drawing/2014/main" id="{F7151A55-8AF7-C1BD-10FF-77918676D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325" y="3946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  <p:sp>
        <p:nvSpPr>
          <p:cNvPr id="1049" name="Rectangle 24">
            <a:extLst>
              <a:ext uri="{FF2B5EF4-FFF2-40B4-BE49-F238E27FC236}">
                <a16:creationId xmlns:a16="http://schemas.microsoft.com/office/drawing/2014/main" id="{FDF3E0C8-04BA-1F2D-AC4A-14C49DEF0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1125" y="2727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050" name="Rectangle 25">
            <a:extLst>
              <a:ext uri="{FF2B5EF4-FFF2-40B4-BE49-F238E27FC236}">
                <a16:creationId xmlns:a16="http://schemas.microsoft.com/office/drawing/2014/main" id="{A31E1D86-670E-6391-959D-4AB31DBDB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1525" y="3352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1051" name="Line 26">
            <a:extLst>
              <a:ext uri="{FF2B5EF4-FFF2-40B4-BE49-F238E27FC236}">
                <a16:creationId xmlns:a16="http://schemas.microsoft.com/office/drawing/2014/main" id="{A8FADE06-B02D-D69D-7C5C-5BCDD1FA4C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2362200"/>
            <a:ext cx="914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2" name="Rectangle 27">
            <a:extLst>
              <a:ext uri="{FF2B5EF4-FFF2-40B4-BE49-F238E27FC236}">
                <a16:creationId xmlns:a16="http://schemas.microsoft.com/office/drawing/2014/main" id="{532D218E-C2ED-5FE1-07EB-0C766CF8F2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3125" y="16605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053" name="Rectangle 28">
            <a:extLst>
              <a:ext uri="{FF2B5EF4-FFF2-40B4-BE49-F238E27FC236}">
                <a16:creationId xmlns:a16="http://schemas.microsoft.com/office/drawing/2014/main" id="{F69F880A-4E12-3169-F075-6BF2553E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0725" y="23463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9</a:t>
            </a:r>
          </a:p>
        </p:txBody>
      </p:sp>
      <p:sp>
        <p:nvSpPr>
          <p:cNvPr id="1054" name="Line 29">
            <a:extLst>
              <a:ext uri="{FF2B5EF4-FFF2-40B4-BE49-F238E27FC236}">
                <a16:creationId xmlns:a16="http://schemas.microsoft.com/office/drawing/2014/main" id="{5BDDE86C-A7D5-A99F-844D-034C245E71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276600"/>
            <a:ext cx="914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5" name="Line 30">
            <a:extLst>
              <a:ext uri="{FF2B5EF4-FFF2-40B4-BE49-F238E27FC236}">
                <a16:creationId xmlns:a16="http://schemas.microsoft.com/office/drawing/2014/main" id="{2D82950A-DBAE-9610-0C6F-24DD1788C1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22860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6" name="Line 31">
            <a:extLst>
              <a:ext uri="{FF2B5EF4-FFF2-40B4-BE49-F238E27FC236}">
                <a16:creationId xmlns:a16="http://schemas.microsoft.com/office/drawing/2014/main" id="{C95FB4EB-59C4-FEC4-A95A-77075D32D4B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438400"/>
            <a:ext cx="7620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57" name="Rectangle 32">
            <a:extLst>
              <a:ext uri="{FF2B5EF4-FFF2-40B4-BE49-F238E27FC236}">
                <a16:creationId xmlns:a16="http://schemas.microsoft.com/office/drawing/2014/main" id="{F80AC37C-B25F-592E-BC21-194F7B7D0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525" y="2117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sp>
        <p:nvSpPr>
          <p:cNvPr id="1058" name="Rectangle 33">
            <a:extLst>
              <a:ext uri="{FF2B5EF4-FFF2-40B4-BE49-F238E27FC236}">
                <a16:creationId xmlns:a16="http://schemas.microsoft.com/office/drawing/2014/main" id="{49563DE6-66DF-C813-8AB8-93E4BA86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725" y="25749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462BCC6-AAF6-AACF-2C13-D7353C2932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685800"/>
          </a:xfrm>
          <a:noFill/>
        </p:spPr>
        <p:txBody>
          <a:bodyPr/>
          <a:lstStyle/>
          <a:p>
            <a:r>
              <a:rPr lang="en-US" altLang="en-US" b="1"/>
              <a:t>The subproblems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DD9872EE-06CC-BECB-0693-CACEBE7266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19600"/>
          </a:xfrm>
          <a:noFill/>
        </p:spPr>
        <p:txBody>
          <a:bodyPr/>
          <a:lstStyle/>
          <a:p>
            <a:r>
              <a:rPr lang="en-US" altLang="en-US" b="1"/>
              <a:t>How can we define the shortest distance </a:t>
            </a:r>
            <a:r>
              <a:rPr lang="en-US" altLang="en-US" b="1" i="1"/>
              <a:t>d</a:t>
            </a:r>
            <a:r>
              <a:rPr lang="en-US" altLang="en-US" b="1" i="1" baseline="-25000"/>
              <a:t>i,j</a:t>
            </a:r>
            <a:r>
              <a:rPr lang="en-US" altLang="en-US" b="1"/>
              <a:t> in terms of “smaller” problems?</a:t>
            </a:r>
            <a:br>
              <a:rPr lang="en-US" altLang="en-US" b="1"/>
            </a:br>
            <a:endParaRPr lang="en-US" altLang="en-US" b="1"/>
          </a:p>
          <a:p>
            <a:r>
              <a:rPr lang="en-US" altLang="en-US" b="1"/>
              <a:t>One way is to restrict the paths to only include vertices from a restricted subset. </a:t>
            </a:r>
            <a:br>
              <a:rPr lang="en-US" altLang="en-US" b="1"/>
            </a:br>
            <a:endParaRPr lang="en-US" altLang="en-US" b="1"/>
          </a:p>
          <a:p>
            <a:r>
              <a:rPr lang="en-US" altLang="en-US" b="1"/>
              <a:t>Initially, the subset is empty. </a:t>
            </a:r>
            <a:br>
              <a:rPr lang="en-US" altLang="en-US" b="1"/>
            </a:br>
            <a:endParaRPr lang="en-US" altLang="en-US" b="1"/>
          </a:p>
          <a:p>
            <a:r>
              <a:rPr lang="en-US" altLang="en-US" b="1"/>
              <a:t>Then, it is incrementally increased until it includes all the vertices.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>
            <a:extLst>
              <a:ext uri="{FF2B5EF4-FFF2-40B4-BE49-F238E27FC236}">
                <a16:creationId xmlns:a16="http://schemas.microsoft.com/office/drawing/2014/main" id="{0ADF21CF-F269-B51D-EE67-18B2467D9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The subproblems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18FBF0A-D82F-0952-E1C3-DFE592EFE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495800"/>
          </a:xfrm>
          <a:noFill/>
        </p:spPr>
        <p:txBody>
          <a:bodyPr/>
          <a:lstStyle/>
          <a:p>
            <a:r>
              <a:rPr lang="en-US" altLang="en-US" b="1"/>
              <a:t>Let</a:t>
            </a:r>
            <a:r>
              <a:rPr lang="en-US" altLang="en-US" b="1" i="1"/>
              <a:t> 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]=weight of a shortest path from </a:t>
            </a:r>
            <a:r>
              <a:rPr lang="en-US" altLang="en-US" b="1" i="1"/>
              <a:t>v</a:t>
            </a:r>
            <a:r>
              <a:rPr lang="en-US" altLang="en-US" b="1" i="1" baseline="-25000"/>
              <a:t>i</a:t>
            </a:r>
            <a:r>
              <a:rPr lang="en-US" altLang="en-US" b="1"/>
              <a:t> to </a:t>
            </a:r>
            <a:r>
              <a:rPr lang="en-US" altLang="en-US" b="1" i="1"/>
              <a:t>v</a:t>
            </a:r>
            <a:r>
              <a:rPr lang="en-US" altLang="en-US" b="1" i="1" baseline="-25000"/>
              <a:t>j</a:t>
            </a:r>
            <a:r>
              <a:rPr lang="en-US" altLang="en-US" b="1"/>
              <a:t> using only vertices from {</a:t>
            </a:r>
            <a:r>
              <a:rPr lang="en-US" altLang="en-US" b="1" i="1"/>
              <a:t>v</a:t>
            </a:r>
            <a:r>
              <a:rPr lang="en-US" altLang="en-US" b="1" baseline="-25000"/>
              <a:t>1</a:t>
            </a:r>
            <a:r>
              <a:rPr lang="en-US" altLang="en-US" b="1"/>
              <a:t>,</a:t>
            </a:r>
            <a:r>
              <a:rPr lang="en-US" altLang="en-US" b="1" i="1"/>
              <a:t>v</a:t>
            </a:r>
            <a:r>
              <a:rPr lang="en-US" altLang="en-US" b="1" baseline="-25000"/>
              <a:t>2</a:t>
            </a:r>
            <a:r>
              <a:rPr lang="en-US" altLang="en-US" b="1"/>
              <a:t>,…,</a:t>
            </a:r>
            <a:r>
              <a:rPr lang="en-US" altLang="en-US" b="1" i="1"/>
              <a:t>v</a:t>
            </a:r>
            <a:r>
              <a:rPr lang="en-US" altLang="en-US" b="1" i="1" baseline="-25000"/>
              <a:t>k</a:t>
            </a:r>
            <a:r>
              <a:rPr lang="en-US" altLang="en-US" b="1"/>
              <a:t>} as intermediate vertices in the path</a:t>
            </a:r>
            <a:br>
              <a:rPr lang="en-US" altLang="en-US" b="1"/>
            </a:br>
            <a:endParaRPr lang="en-US" altLang="en-US" b="1"/>
          </a:p>
          <a:p>
            <a:pPr lvl="1"/>
            <a:r>
              <a:rPr lang="en-US" altLang="en-US" b="1" i="1"/>
              <a:t>D</a:t>
            </a:r>
            <a:r>
              <a:rPr lang="en-US" altLang="en-US" b="1" baseline="30000"/>
              <a:t>(0)</a:t>
            </a:r>
            <a:r>
              <a:rPr lang="en-US" altLang="en-US" b="1"/>
              <a:t>=</a:t>
            </a:r>
            <a:r>
              <a:rPr lang="en-US" altLang="en-US" b="1" i="1"/>
              <a:t>W</a:t>
            </a:r>
            <a:endParaRPr lang="en-US" altLang="en-US" b="1"/>
          </a:p>
          <a:p>
            <a:pPr lvl="1"/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n</a:t>
            </a:r>
            <a:r>
              <a:rPr lang="en-US" altLang="en-US" b="1" baseline="30000"/>
              <a:t>)</a:t>
            </a:r>
            <a:r>
              <a:rPr lang="en-US" altLang="en-US" b="1"/>
              <a:t>=</a:t>
            </a:r>
            <a:r>
              <a:rPr lang="en-US" altLang="en-US" b="1" i="1"/>
              <a:t>D</a:t>
            </a:r>
            <a:r>
              <a:rPr lang="en-US" altLang="en-US" b="1"/>
              <a:t> which is the goal matrix</a:t>
            </a:r>
          </a:p>
          <a:p>
            <a:endParaRPr lang="en-US" altLang="en-US" b="1"/>
          </a:p>
          <a:p>
            <a:r>
              <a:rPr lang="en-US" altLang="en-US" b="1"/>
              <a:t>How do we compute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 </a:t>
            </a:r>
            <a:r>
              <a:rPr lang="en-US" altLang="en-US" b="1"/>
              <a:t>from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 ?</a:t>
            </a:r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>
            <a:extLst>
              <a:ext uri="{FF2B5EF4-FFF2-40B4-BE49-F238E27FC236}">
                <a16:creationId xmlns:a16="http://schemas.microsoft.com/office/drawing/2014/main" id="{230F27FC-039D-1253-2EB5-F2605C0D06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  <a:noFill/>
        </p:spPr>
        <p:txBody>
          <a:bodyPr/>
          <a:lstStyle/>
          <a:p>
            <a:r>
              <a:rPr lang="en-US" altLang="en-US" b="1"/>
              <a:t>The Recursive Definition:</a:t>
            </a:r>
            <a:endParaRPr lang="en-US" altLang="en-US" b="1" baseline="30000"/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020B7519-AC4F-E9A0-FC32-1D86C0F3E3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458200" cy="4721225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altLang="en-US" b="1"/>
              <a:t>Case 1: A shortest path from </a:t>
            </a:r>
            <a:r>
              <a:rPr lang="en-US" altLang="en-US" b="1" i="1"/>
              <a:t>v</a:t>
            </a:r>
            <a:r>
              <a:rPr lang="en-US" altLang="en-US" b="1" i="1" baseline="-25000"/>
              <a:t>i</a:t>
            </a:r>
            <a:r>
              <a:rPr lang="en-US" altLang="en-US" b="1"/>
              <a:t> to </a:t>
            </a:r>
            <a:r>
              <a:rPr lang="en-US" altLang="en-US" b="1" i="1"/>
              <a:t>v</a:t>
            </a:r>
            <a:r>
              <a:rPr lang="en-US" altLang="en-US" b="1" i="1" baseline="-25000"/>
              <a:t>j</a:t>
            </a:r>
            <a:r>
              <a:rPr lang="en-US" altLang="en-US" b="1"/>
              <a:t> restricted to using only vertices from {</a:t>
            </a:r>
            <a:r>
              <a:rPr lang="en-US" altLang="en-US" b="1" i="1"/>
              <a:t>v</a:t>
            </a:r>
            <a:r>
              <a:rPr lang="en-US" altLang="en-US" b="1" baseline="-25000"/>
              <a:t>1</a:t>
            </a:r>
            <a:r>
              <a:rPr lang="en-US" altLang="en-US" b="1"/>
              <a:t>,</a:t>
            </a:r>
            <a:r>
              <a:rPr lang="en-US" altLang="en-US" b="1" i="1"/>
              <a:t>v</a:t>
            </a:r>
            <a:r>
              <a:rPr lang="en-US" altLang="en-US" b="1" baseline="-25000"/>
              <a:t>2</a:t>
            </a:r>
            <a:r>
              <a:rPr lang="en-US" altLang="en-US" b="1"/>
              <a:t>,…,</a:t>
            </a:r>
            <a:r>
              <a:rPr lang="en-US" altLang="en-US" b="1" i="1"/>
              <a:t>v</a:t>
            </a:r>
            <a:r>
              <a:rPr lang="en-US" altLang="en-US" b="1" i="1" baseline="-25000"/>
              <a:t>k</a:t>
            </a:r>
            <a:r>
              <a:rPr lang="en-US" altLang="en-US" b="1"/>
              <a:t>} as intermediate vertices does not use </a:t>
            </a:r>
            <a:r>
              <a:rPr lang="en-US" altLang="en-US" b="1" i="1"/>
              <a:t>v</a:t>
            </a:r>
            <a:r>
              <a:rPr lang="en-US" altLang="en-US" b="1" i="1" baseline="-25000"/>
              <a:t>k</a:t>
            </a:r>
            <a:r>
              <a:rPr lang="en-US" altLang="en-US" b="1"/>
              <a:t>.        Then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].</a:t>
            </a:r>
            <a:br>
              <a:rPr lang="en-US" altLang="en-US" b="1"/>
            </a:br>
            <a:endParaRPr lang="en-US" altLang="en-US" b="1"/>
          </a:p>
          <a:p>
            <a:pPr>
              <a:buFontTx/>
              <a:buNone/>
            </a:pPr>
            <a:r>
              <a:rPr lang="en-US" altLang="en-US" b="1"/>
              <a:t>Case 2: A shortest path from </a:t>
            </a:r>
            <a:r>
              <a:rPr lang="en-US" altLang="en-US" b="1" i="1"/>
              <a:t>v</a:t>
            </a:r>
            <a:r>
              <a:rPr lang="en-US" altLang="en-US" b="1" i="1" baseline="-25000"/>
              <a:t>i</a:t>
            </a:r>
            <a:r>
              <a:rPr lang="en-US" altLang="en-US" b="1"/>
              <a:t> to </a:t>
            </a:r>
            <a:r>
              <a:rPr lang="en-US" altLang="en-US" b="1" i="1"/>
              <a:t>v</a:t>
            </a:r>
            <a:r>
              <a:rPr lang="en-US" altLang="en-US" b="1" i="1" baseline="-25000"/>
              <a:t>j</a:t>
            </a:r>
            <a:r>
              <a:rPr lang="en-US" altLang="en-US" b="1" i="1"/>
              <a:t> </a:t>
            </a:r>
            <a:r>
              <a:rPr lang="en-US" altLang="en-US" b="1"/>
              <a:t>restricted to using only vertices from {</a:t>
            </a:r>
            <a:r>
              <a:rPr lang="en-US" altLang="en-US" b="1" i="1"/>
              <a:t>v</a:t>
            </a:r>
            <a:r>
              <a:rPr lang="en-US" altLang="en-US" b="1" baseline="-25000"/>
              <a:t>1</a:t>
            </a:r>
            <a:r>
              <a:rPr lang="en-US" altLang="en-US" b="1"/>
              <a:t>,</a:t>
            </a:r>
            <a:r>
              <a:rPr lang="en-US" altLang="en-US" b="1" i="1"/>
              <a:t>v</a:t>
            </a:r>
            <a:r>
              <a:rPr lang="en-US" altLang="en-US" b="1" baseline="-25000"/>
              <a:t>2</a:t>
            </a:r>
            <a:r>
              <a:rPr lang="en-US" altLang="en-US" b="1"/>
              <a:t>,…,</a:t>
            </a:r>
            <a:r>
              <a:rPr lang="en-US" altLang="en-US" b="1" i="1"/>
              <a:t>v</a:t>
            </a:r>
            <a:r>
              <a:rPr lang="en-US" altLang="en-US" b="1" i="1" baseline="-25000"/>
              <a:t>k</a:t>
            </a:r>
            <a:r>
              <a:rPr lang="en-US" altLang="en-US" b="1"/>
              <a:t>} as intermediate vertices does use v</a:t>
            </a:r>
            <a:r>
              <a:rPr lang="en-US" altLang="en-US" b="1" baseline="-25000"/>
              <a:t>k</a:t>
            </a:r>
            <a:r>
              <a:rPr lang="en-US" altLang="en-US" b="1"/>
              <a:t>.   Then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</a:t>
            </a:r>
            <a:r>
              <a:rPr lang="en-US" altLang="en-US" b="1" i="1"/>
              <a:t> 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i,k</a:t>
            </a:r>
            <a:r>
              <a:rPr lang="en-US" altLang="en-US" b="1"/>
              <a:t>]+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k</a:t>
            </a:r>
            <a:r>
              <a:rPr lang="en-US" altLang="en-US" b="1"/>
              <a:t>,</a:t>
            </a:r>
            <a:r>
              <a:rPr lang="en-US" altLang="en-US" b="1" i="1"/>
              <a:t>j</a:t>
            </a:r>
            <a:r>
              <a:rPr lang="en-US" altLang="en-US" b="1"/>
              <a:t>].</a:t>
            </a:r>
          </a:p>
          <a:p>
            <a:endParaRPr lang="en-US" altLang="en-US" b="1"/>
          </a:p>
        </p:txBody>
      </p:sp>
      <p:sp>
        <p:nvSpPr>
          <p:cNvPr id="7173" name="Oval 5">
            <a:extLst>
              <a:ext uri="{FF2B5EF4-FFF2-40B4-BE49-F238E27FC236}">
                <a16:creationId xmlns:a16="http://schemas.microsoft.com/office/drawing/2014/main" id="{268DF11B-8960-41F2-4709-AEF5B5334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5230813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4" name="Oval 6">
            <a:extLst>
              <a:ext uri="{FF2B5EF4-FFF2-40B4-BE49-F238E27FC236}">
                <a16:creationId xmlns:a16="http://schemas.microsoft.com/office/drawing/2014/main" id="{3352591E-720C-2BAE-447A-851593902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4087813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5" name="Oval 7">
            <a:extLst>
              <a:ext uri="{FF2B5EF4-FFF2-40B4-BE49-F238E27FC236}">
                <a16:creationId xmlns:a16="http://schemas.microsoft.com/office/drawing/2014/main" id="{D3745E37-2A09-29AC-04B4-4857784FF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775" y="5029200"/>
            <a:ext cx="5080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76" name="Text Box 8">
            <a:extLst>
              <a:ext uri="{FF2B5EF4-FFF2-40B4-BE49-F238E27FC236}">
                <a16:creationId xmlns:a16="http://schemas.microsoft.com/office/drawing/2014/main" id="{CA6A0234-40DF-A9A3-80D6-0C78C63DB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230813"/>
            <a:ext cx="506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7" name="Text Box 9">
            <a:extLst>
              <a:ext uri="{FF2B5EF4-FFF2-40B4-BE49-F238E27FC236}">
                <a16:creationId xmlns:a16="http://schemas.microsoft.com/office/drawing/2014/main" id="{E8471595-AE15-3A9A-74FA-76FC730AE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775" y="5080000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8" name="Text Box 10">
            <a:extLst>
              <a:ext uri="{FF2B5EF4-FFF2-40B4-BE49-F238E27FC236}">
                <a16:creationId xmlns:a16="http://schemas.microsoft.com/office/drawing/2014/main" id="{FB7E2E94-2F63-8235-9E1F-F54DEC83A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87813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9" name="Freeform 11">
            <a:extLst>
              <a:ext uri="{FF2B5EF4-FFF2-40B4-BE49-F238E27FC236}">
                <a16:creationId xmlns:a16="http://schemas.microsoft.com/office/drawing/2014/main" id="{D2B3B5BF-971D-401F-35DF-A87F0FF54BA0}"/>
              </a:ext>
            </a:extLst>
          </p:cNvPr>
          <p:cNvSpPr>
            <a:spLocks/>
          </p:cNvSpPr>
          <p:nvPr/>
        </p:nvSpPr>
        <p:spPr bwMode="auto">
          <a:xfrm>
            <a:off x="1497013" y="5297488"/>
            <a:ext cx="5267325" cy="282575"/>
          </a:xfrm>
          <a:custGeom>
            <a:avLst/>
            <a:gdLst>
              <a:gd name="T0" fmla="*/ 0 w 3492"/>
              <a:gd name="T1" fmla="*/ 150 h 202"/>
              <a:gd name="T2" fmla="*/ 305 w 3492"/>
              <a:gd name="T3" fmla="*/ 45 h 202"/>
              <a:gd name="T4" fmla="*/ 720 w 3492"/>
              <a:gd name="T5" fmla="*/ 174 h 202"/>
              <a:gd name="T6" fmla="*/ 1332 w 3492"/>
              <a:gd name="T7" fmla="*/ 18 h 202"/>
              <a:gd name="T8" fmla="*/ 1860 w 3492"/>
              <a:gd name="T9" fmla="*/ 198 h 202"/>
              <a:gd name="T10" fmla="*/ 2316 w 3492"/>
              <a:gd name="T11" fmla="*/ 42 h 202"/>
              <a:gd name="T12" fmla="*/ 2724 w 3492"/>
              <a:gd name="T13" fmla="*/ 174 h 202"/>
              <a:gd name="T14" fmla="*/ 3132 w 3492"/>
              <a:gd name="T15" fmla="*/ 18 h 202"/>
              <a:gd name="T16" fmla="*/ 3492 w 3492"/>
              <a:gd name="T17" fmla="*/ 6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2"/>
              <a:gd name="T28" fmla="*/ 0 h 202"/>
              <a:gd name="T29" fmla="*/ 3492 w 3492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80" name="Text Box 12">
            <a:extLst>
              <a:ext uri="{FF2B5EF4-FFF2-40B4-BE49-F238E27FC236}">
                <a16:creationId xmlns:a16="http://schemas.microsoft.com/office/drawing/2014/main" id="{733A72CA-4E40-39DA-C877-F73D68651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5834063"/>
            <a:ext cx="5700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Shortest Path using intermediate vertices {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. . . 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-1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B8C22B71-7DF0-7A31-2400-F0C0A86305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06763" y="5565775"/>
            <a:ext cx="6524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82" name="Freeform 14">
            <a:extLst>
              <a:ext uri="{FF2B5EF4-FFF2-40B4-BE49-F238E27FC236}">
                <a16:creationId xmlns:a16="http://schemas.microsoft.com/office/drawing/2014/main" id="{16EEF799-C891-2AF6-3635-D928EEC85EAB}"/>
              </a:ext>
            </a:extLst>
          </p:cNvPr>
          <p:cNvSpPr>
            <a:spLocks/>
          </p:cNvSpPr>
          <p:nvPr/>
        </p:nvSpPr>
        <p:spPr bwMode="auto">
          <a:xfrm>
            <a:off x="1352550" y="4222750"/>
            <a:ext cx="2533650" cy="1008063"/>
          </a:xfrm>
          <a:custGeom>
            <a:avLst/>
            <a:gdLst>
              <a:gd name="T0" fmla="*/ 0 w 1680"/>
              <a:gd name="T1" fmla="*/ 720 h 720"/>
              <a:gd name="T2" fmla="*/ 192 w 1680"/>
              <a:gd name="T3" fmla="*/ 576 h 720"/>
              <a:gd name="T4" fmla="*/ 480 w 1680"/>
              <a:gd name="T5" fmla="*/ 576 h 720"/>
              <a:gd name="T6" fmla="*/ 720 w 1680"/>
              <a:gd name="T7" fmla="*/ 492 h 720"/>
              <a:gd name="T8" fmla="*/ 936 w 1680"/>
              <a:gd name="T9" fmla="*/ 264 h 720"/>
              <a:gd name="T10" fmla="*/ 1224 w 1680"/>
              <a:gd name="T11" fmla="*/ 180 h 720"/>
              <a:gd name="T12" fmla="*/ 1512 w 1680"/>
              <a:gd name="T13" fmla="*/ 168 h 720"/>
              <a:gd name="T14" fmla="*/ 1680 w 16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720"/>
              <a:gd name="T26" fmla="*/ 1680 w 168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83" name="Freeform 16">
            <a:extLst>
              <a:ext uri="{FF2B5EF4-FFF2-40B4-BE49-F238E27FC236}">
                <a16:creationId xmlns:a16="http://schemas.microsoft.com/office/drawing/2014/main" id="{FFC327D3-6219-0A12-3B9D-931665BAF5E8}"/>
              </a:ext>
            </a:extLst>
          </p:cNvPr>
          <p:cNvSpPr>
            <a:spLocks/>
          </p:cNvSpPr>
          <p:nvPr/>
        </p:nvSpPr>
        <p:spPr bwMode="auto">
          <a:xfrm>
            <a:off x="4392613" y="4275138"/>
            <a:ext cx="2587625" cy="703262"/>
          </a:xfrm>
          <a:custGeom>
            <a:avLst/>
            <a:gdLst>
              <a:gd name="T0" fmla="*/ 0 w 1716"/>
              <a:gd name="T1" fmla="*/ 10 h 502"/>
              <a:gd name="T2" fmla="*/ 276 w 1716"/>
              <a:gd name="T3" fmla="*/ 34 h 502"/>
              <a:gd name="T4" fmla="*/ 372 w 1716"/>
              <a:gd name="T5" fmla="*/ 214 h 502"/>
              <a:gd name="T6" fmla="*/ 576 w 1716"/>
              <a:gd name="T7" fmla="*/ 250 h 502"/>
              <a:gd name="T8" fmla="*/ 780 w 1716"/>
              <a:gd name="T9" fmla="*/ 262 h 502"/>
              <a:gd name="T10" fmla="*/ 936 w 1716"/>
              <a:gd name="T11" fmla="*/ 370 h 502"/>
              <a:gd name="T12" fmla="*/ 1128 w 1716"/>
              <a:gd name="T13" fmla="*/ 334 h 502"/>
              <a:gd name="T14" fmla="*/ 1200 w 1716"/>
              <a:gd name="T15" fmla="*/ 250 h 502"/>
              <a:gd name="T16" fmla="*/ 1356 w 1716"/>
              <a:gd name="T17" fmla="*/ 262 h 502"/>
              <a:gd name="T18" fmla="*/ 1356 w 1716"/>
              <a:gd name="T19" fmla="*/ 286 h 502"/>
              <a:gd name="T20" fmla="*/ 1404 w 1716"/>
              <a:gd name="T21" fmla="*/ 442 h 502"/>
              <a:gd name="T22" fmla="*/ 1560 w 1716"/>
              <a:gd name="T23" fmla="*/ 490 h 502"/>
              <a:gd name="T24" fmla="*/ 1716 w 1716"/>
              <a:gd name="T25" fmla="*/ 502 h 5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16"/>
              <a:gd name="T40" fmla="*/ 0 h 502"/>
              <a:gd name="T41" fmla="*/ 1716 w 1716"/>
              <a:gd name="T42" fmla="*/ 502 h 5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84" name="Line 18">
            <a:extLst>
              <a:ext uri="{FF2B5EF4-FFF2-40B4-BE49-F238E27FC236}">
                <a16:creationId xmlns:a16="http://schemas.microsoft.com/office/drawing/2014/main" id="{FE8E4DDA-4DC7-14E0-8259-68E8F9D6AB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4164013"/>
            <a:ext cx="2892425" cy="269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185" name="Text Box 21">
            <a:extLst>
              <a:ext uri="{FF2B5EF4-FFF2-40B4-BE49-F238E27FC236}">
                <a16:creationId xmlns:a16="http://schemas.microsoft.com/office/drawing/2014/main" id="{1B26F653-4C0D-BD62-9DBB-BD017634E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0" y="3810000"/>
            <a:ext cx="432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Shortest path using intermediate vertices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. . .  V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  <a:endParaRPr kumimoji="0" lang="en-US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>
            <a:extLst>
              <a:ext uri="{FF2B5EF4-FFF2-40B4-BE49-F238E27FC236}">
                <a16:creationId xmlns:a16="http://schemas.microsoft.com/office/drawing/2014/main" id="{DB5C819E-AA8B-1B68-81BF-1D94F8FBEC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noFill/>
        </p:spPr>
        <p:txBody>
          <a:bodyPr/>
          <a:lstStyle/>
          <a:p>
            <a:r>
              <a:rPr lang="en-US" altLang="en-US" b="1"/>
              <a:t>The recursive definition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C2B5245F-0969-263E-83D3-5B132DB374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2209800"/>
          </a:xfrm>
          <a:noFill/>
        </p:spPr>
        <p:txBody>
          <a:bodyPr/>
          <a:lstStyle/>
          <a:p>
            <a:r>
              <a:rPr lang="en-US" altLang="en-US" b="1"/>
              <a:t>Since </a:t>
            </a:r>
            <a:br>
              <a:rPr lang="en-US" altLang="en-US" b="1"/>
            </a:br>
            <a:r>
              <a:rPr lang="en-US" altLang="en-US" b="1"/>
              <a:t>	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 or</a:t>
            </a:r>
            <a:br>
              <a:rPr lang="en-US" altLang="en-US" b="1"/>
            </a:br>
            <a:r>
              <a:rPr lang="en-US" altLang="en-US" b="1"/>
              <a:t>	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</a:t>
            </a:r>
            <a:r>
              <a:rPr lang="en-US" altLang="en-US" b="1" i="1"/>
              <a:t> 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i,k</a:t>
            </a:r>
            <a:r>
              <a:rPr lang="en-US" altLang="en-US" b="1"/>
              <a:t>]+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k</a:t>
            </a:r>
            <a:r>
              <a:rPr lang="en-US" altLang="en-US" b="1"/>
              <a:t>,</a:t>
            </a:r>
            <a:r>
              <a:rPr lang="en-US" altLang="en-US" b="1" i="1"/>
              <a:t>j</a:t>
            </a:r>
            <a:r>
              <a:rPr lang="en-US" altLang="en-US" b="1"/>
              <a:t>].</a:t>
            </a:r>
            <a:br>
              <a:rPr lang="en-US" altLang="en-US" b="1"/>
            </a:br>
            <a:r>
              <a:rPr lang="en-US" altLang="en-US" b="1"/>
              <a:t>We conclude: </a:t>
            </a:r>
            <a:br>
              <a:rPr lang="en-US" altLang="en-US" b="1"/>
            </a:br>
            <a:r>
              <a:rPr lang="en-US" altLang="en-US" b="1"/>
              <a:t>	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]= min{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i,j</a:t>
            </a:r>
            <a:r>
              <a:rPr lang="en-US" altLang="en-US" b="1"/>
              <a:t>],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i,k</a:t>
            </a:r>
            <a:r>
              <a:rPr lang="en-US" altLang="en-US" b="1"/>
              <a:t>]+ </a:t>
            </a:r>
            <a:r>
              <a:rPr lang="en-US" altLang="en-US" b="1" i="1"/>
              <a:t>D</a:t>
            </a:r>
            <a:r>
              <a:rPr lang="en-US" altLang="en-US" b="1" baseline="30000"/>
              <a:t>(</a:t>
            </a:r>
            <a:r>
              <a:rPr lang="en-US" altLang="en-US" b="1" i="1" baseline="30000"/>
              <a:t>k</a:t>
            </a:r>
            <a:r>
              <a:rPr lang="en-US" altLang="en-US" b="1" baseline="30000"/>
              <a:t>-1)</a:t>
            </a:r>
            <a:r>
              <a:rPr lang="en-US" altLang="en-US" b="1"/>
              <a:t>[</a:t>
            </a:r>
            <a:r>
              <a:rPr lang="en-US" altLang="en-US" b="1" i="1"/>
              <a:t>k,j</a:t>
            </a:r>
            <a:r>
              <a:rPr lang="en-US" altLang="en-US" b="1"/>
              <a:t>] }.</a:t>
            </a:r>
          </a:p>
        </p:txBody>
      </p:sp>
      <p:sp>
        <p:nvSpPr>
          <p:cNvPr id="8197" name="Oval 5">
            <a:extLst>
              <a:ext uri="{FF2B5EF4-FFF2-40B4-BE49-F238E27FC236}">
                <a16:creationId xmlns:a16="http://schemas.microsoft.com/office/drawing/2014/main" id="{2BB12B59-4595-8D09-3CED-3206AD85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5049838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8" name="Oval 6">
            <a:extLst>
              <a:ext uri="{FF2B5EF4-FFF2-40B4-BE49-F238E27FC236}">
                <a16:creationId xmlns:a16="http://schemas.microsoft.com/office/drawing/2014/main" id="{84439697-BAB9-168A-EBBE-69463F256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906838"/>
            <a:ext cx="506413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199" name="Oval 7">
            <a:extLst>
              <a:ext uri="{FF2B5EF4-FFF2-40B4-BE49-F238E27FC236}">
                <a16:creationId xmlns:a16="http://schemas.microsoft.com/office/drawing/2014/main" id="{42A0346A-72CB-BBD5-E1C6-30CFD964F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175" y="4848225"/>
            <a:ext cx="508000" cy="4032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DF017D7D-3B60-AF23-7748-3E2C76323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049838"/>
            <a:ext cx="5064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1" name="Text Box 9">
            <a:extLst>
              <a:ext uri="{FF2B5EF4-FFF2-40B4-BE49-F238E27FC236}">
                <a16:creationId xmlns:a16="http://schemas.microsoft.com/office/drawing/2014/main" id="{FC201D70-D234-A6C3-D8A2-A1AF4D002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1175" y="4899025"/>
            <a:ext cx="4476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j</a:t>
            </a:r>
            <a:endParaRPr kumimoji="0" lang="en-US" altLang="en-US" sz="18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E9B27BA9-32B6-8D1B-56BC-7E3FB1BC8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906838"/>
            <a:ext cx="579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20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endParaRPr kumimoji="0" lang="en-US" altLang="en-US" sz="2000" b="0" i="1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03" name="Freeform 11">
            <a:extLst>
              <a:ext uri="{FF2B5EF4-FFF2-40B4-BE49-F238E27FC236}">
                <a16:creationId xmlns:a16="http://schemas.microsoft.com/office/drawing/2014/main" id="{F27540BA-AE7B-D61A-1ED0-9D7B62D16C1F}"/>
              </a:ext>
            </a:extLst>
          </p:cNvPr>
          <p:cNvSpPr>
            <a:spLocks/>
          </p:cNvSpPr>
          <p:nvPr/>
        </p:nvSpPr>
        <p:spPr bwMode="auto">
          <a:xfrm>
            <a:off x="1649413" y="5116513"/>
            <a:ext cx="5267325" cy="282575"/>
          </a:xfrm>
          <a:custGeom>
            <a:avLst/>
            <a:gdLst>
              <a:gd name="T0" fmla="*/ 0 w 3492"/>
              <a:gd name="T1" fmla="*/ 150 h 202"/>
              <a:gd name="T2" fmla="*/ 305 w 3492"/>
              <a:gd name="T3" fmla="*/ 45 h 202"/>
              <a:gd name="T4" fmla="*/ 720 w 3492"/>
              <a:gd name="T5" fmla="*/ 174 h 202"/>
              <a:gd name="T6" fmla="*/ 1332 w 3492"/>
              <a:gd name="T7" fmla="*/ 18 h 202"/>
              <a:gd name="T8" fmla="*/ 1860 w 3492"/>
              <a:gd name="T9" fmla="*/ 198 h 202"/>
              <a:gd name="T10" fmla="*/ 2316 w 3492"/>
              <a:gd name="T11" fmla="*/ 42 h 202"/>
              <a:gd name="T12" fmla="*/ 2724 w 3492"/>
              <a:gd name="T13" fmla="*/ 174 h 202"/>
              <a:gd name="T14" fmla="*/ 3132 w 3492"/>
              <a:gd name="T15" fmla="*/ 18 h 202"/>
              <a:gd name="T16" fmla="*/ 3492 w 3492"/>
              <a:gd name="T17" fmla="*/ 66 h 20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492"/>
              <a:gd name="T28" fmla="*/ 0 h 202"/>
              <a:gd name="T29" fmla="*/ 3492 w 3492"/>
              <a:gd name="T30" fmla="*/ 202 h 20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492" h="202">
                <a:moveTo>
                  <a:pt x="0" y="150"/>
                </a:moveTo>
                <a:cubicBezTo>
                  <a:pt x="51" y="135"/>
                  <a:pt x="185" y="41"/>
                  <a:pt x="305" y="45"/>
                </a:cubicBezTo>
                <a:cubicBezTo>
                  <a:pt x="425" y="49"/>
                  <a:pt x="549" y="178"/>
                  <a:pt x="720" y="174"/>
                </a:cubicBezTo>
                <a:cubicBezTo>
                  <a:pt x="891" y="170"/>
                  <a:pt x="1142" y="14"/>
                  <a:pt x="1332" y="18"/>
                </a:cubicBezTo>
                <a:cubicBezTo>
                  <a:pt x="1522" y="22"/>
                  <a:pt x="1696" y="194"/>
                  <a:pt x="1860" y="198"/>
                </a:cubicBezTo>
                <a:cubicBezTo>
                  <a:pt x="2024" y="202"/>
                  <a:pt x="2172" y="46"/>
                  <a:pt x="2316" y="42"/>
                </a:cubicBezTo>
                <a:cubicBezTo>
                  <a:pt x="2460" y="38"/>
                  <a:pt x="2588" y="178"/>
                  <a:pt x="2724" y="174"/>
                </a:cubicBezTo>
                <a:cubicBezTo>
                  <a:pt x="2860" y="170"/>
                  <a:pt x="3004" y="36"/>
                  <a:pt x="3132" y="18"/>
                </a:cubicBezTo>
                <a:cubicBezTo>
                  <a:pt x="3260" y="0"/>
                  <a:pt x="3417" y="56"/>
                  <a:pt x="3492" y="66"/>
                </a:cubicBezTo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5D1E331F-F964-55B4-8E1F-A6391D18D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3" y="5653088"/>
            <a:ext cx="5700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Shortest Path using intermediate vertices {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. . . 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-1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</a:p>
        </p:txBody>
      </p:sp>
      <p:sp>
        <p:nvSpPr>
          <p:cNvPr id="8205" name="Line 13">
            <a:extLst>
              <a:ext uri="{FF2B5EF4-FFF2-40B4-BE49-F238E27FC236}">
                <a16:creationId xmlns:a16="http://schemas.microsoft.com/office/drawing/2014/main" id="{0D0A8EC5-0700-DE56-AAB4-B57844E775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59163" y="5384800"/>
            <a:ext cx="652462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6" name="Freeform 14">
            <a:extLst>
              <a:ext uri="{FF2B5EF4-FFF2-40B4-BE49-F238E27FC236}">
                <a16:creationId xmlns:a16="http://schemas.microsoft.com/office/drawing/2014/main" id="{ED72A0AF-9098-882F-AE30-F399044EFFEC}"/>
              </a:ext>
            </a:extLst>
          </p:cNvPr>
          <p:cNvSpPr>
            <a:spLocks/>
          </p:cNvSpPr>
          <p:nvPr/>
        </p:nvSpPr>
        <p:spPr bwMode="auto">
          <a:xfrm>
            <a:off x="1504950" y="4041775"/>
            <a:ext cx="2533650" cy="1008063"/>
          </a:xfrm>
          <a:custGeom>
            <a:avLst/>
            <a:gdLst>
              <a:gd name="T0" fmla="*/ 0 w 1680"/>
              <a:gd name="T1" fmla="*/ 720 h 720"/>
              <a:gd name="T2" fmla="*/ 192 w 1680"/>
              <a:gd name="T3" fmla="*/ 576 h 720"/>
              <a:gd name="T4" fmla="*/ 480 w 1680"/>
              <a:gd name="T5" fmla="*/ 576 h 720"/>
              <a:gd name="T6" fmla="*/ 720 w 1680"/>
              <a:gd name="T7" fmla="*/ 492 h 720"/>
              <a:gd name="T8" fmla="*/ 936 w 1680"/>
              <a:gd name="T9" fmla="*/ 264 h 720"/>
              <a:gd name="T10" fmla="*/ 1224 w 1680"/>
              <a:gd name="T11" fmla="*/ 180 h 720"/>
              <a:gd name="T12" fmla="*/ 1512 w 1680"/>
              <a:gd name="T13" fmla="*/ 168 h 720"/>
              <a:gd name="T14" fmla="*/ 1680 w 1680"/>
              <a:gd name="T15" fmla="*/ 0 h 72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680"/>
              <a:gd name="T25" fmla="*/ 0 h 720"/>
              <a:gd name="T26" fmla="*/ 1680 w 1680"/>
              <a:gd name="T27" fmla="*/ 720 h 72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680" h="720">
                <a:moveTo>
                  <a:pt x="0" y="720"/>
                </a:moveTo>
                <a:cubicBezTo>
                  <a:pt x="56" y="660"/>
                  <a:pt x="112" y="600"/>
                  <a:pt x="192" y="576"/>
                </a:cubicBezTo>
                <a:cubicBezTo>
                  <a:pt x="272" y="552"/>
                  <a:pt x="392" y="590"/>
                  <a:pt x="480" y="576"/>
                </a:cubicBezTo>
                <a:cubicBezTo>
                  <a:pt x="568" y="562"/>
                  <a:pt x="644" y="544"/>
                  <a:pt x="720" y="492"/>
                </a:cubicBezTo>
                <a:cubicBezTo>
                  <a:pt x="796" y="440"/>
                  <a:pt x="852" y="316"/>
                  <a:pt x="936" y="264"/>
                </a:cubicBezTo>
                <a:cubicBezTo>
                  <a:pt x="1020" y="212"/>
                  <a:pt x="1128" y="196"/>
                  <a:pt x="1224" y="180"/>
                </a:cubicBezTo>
                <a:cubicBezTo>
                  <a:pt x="1320" y="164"/>
                  <a:pt x="1436" y="198"/>
                  <a:pt x="1512" y="168"/>
                </a:cubicBezTo>
                <a:cubicBezTo>
                  <a:pt x="1588" y="138"/>
                  <a:pt x="1645" y="35"/>
                  <a:pt x="1680" y="0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7" name="Freeform 15">
            <a:extLst>
              <a:ext uri="{FF2B5EF4-FFF2-40B4-BE49-F238E27FC236}">
                <a16:creationId xmlns:a16="http://schemas.microsoft.com/office/drawing/2014/main" id="{C9147E3F-F1E5-2A1C-4029-C3103497673A}"/>
              </a:ext>
            </a:extLst>
          </p:cNvPr>
          <p:cNvSpPr>
            <a:spLocks/>
          </p:cNvSpPr>
          <p:nvPr/>
        </p:nvSpPr>
        <p:spPr bwMode="auto">
          <a:xfrm>
            <a:off x="4545013" y="4094163"/>
            <a:ext cx="2587625" cy="703262"/>
          </a:xfrm>
          <a:custGeom>
            <a:avLst/>
            <a:gdLst>
              <a:gd name="T0" fmla="*/ 0 w 1716"/>
              <a:gd name="T1" fmla="*/ 10 h 502"/>
              <a:gd name="T2" fmla="*/ 276 w 1716"/>
              <a:gd name="T3" fmla="*/ 34 h 502"/>
              <a:gd name="T4" fmla="*/ 372 w 1716"/>
              <a:gd name="T5" fmla="*/ 214 h 502"/>
              <a:gd name="T6" fmla="*/ 576 w 1716"/>
              <a:gd name="T7" fmla="*/ 250 h 502"/>
              <a:gd name="T8" fmla="*/ 780 w 1716"/>
              <a:gd name="T9" fmla="*/ 262 h 502"/>
              <a:gd name="T10" fmla="*/ 936 w 1716"/>
              <a:gd name="T11" fmla="*/ 370 h 502"/>
              <a:gd name="T12" fmla="*/ 1128 w 1716"/>
              <a:gd name="T13" fmla="*/ 334 h 502"/>
              <a:gd name="T14" fmla="*/ 1200 w 1716"/>
              <a:gd name="T15" fmla="*/ 250 h 502"/>
              <a:gd name="T16" fmla="*/ 1356 w 1716"/>
              <a:gd name="T17" fmla="*/ 262 h 502"/>
              <a:gd name="T18" fmla="*/ 1356 w 1716"/>
              <a:gd name="T19" fmla="*/ 286 h 502"/>
              <a:gd name="T20" fmla="*/ 1404 w 1716"/>
              <a:gd name="T21" fmla="*/ 442 h 502"/>
              <a:gd name="T22" fmla="*/ 1560 w 1716"/>
              <a:gd name="T23" fmla="*/ 490 h 502"/>
              <a:gd name="T24" fmla="*/ 1716 w 1716"/>
              <a:gd name="T25" fmla="*/ 502 h 5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16"/>
              <a:gd name="T40" fmla="*/ 0 h 502"/>
              <a:gd name="T41" fmla="*/ 1716 w 1716"/>
              <a:gd name="T42" fmla="*/ 502 h 5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16" h="502">
                <a:moveTo>
                  <a:pt x="0" y="10"/>
                </a:moveTo>
                <a:cubicBezTo>
                  <a:pt x="46" y="14"/>
                  <a:pt x="214" y="0"/>
                  <a:pt x="276" y="34"/>
                </a:cubicBezTo>
                <a:cubicBezTo>
                  <a:pt x="338" y="68"/>
                  <a:pt x="322" y="178"/>
                  <a:pt x="372" y="214"/>
                </a:cubicBezTo>
                <a:cubicBezTo>
                  <a:pt x="422" y="250"/>
                  <a:pt x="508" y="242"/>
                  <a:pt x="576" y="250"/>
                </a:cubicBezTo>
                <a:cubicBezTo>
                  <a:pt x="644" y="258"/>
                  <a:pt x="720" y="242"/>
                  <a:pt x="780" y="262"/>
                </a:cubicBezTo>
                <a:cubicBezTo>
                  <a:pt x="840" y="282"/>
                  <a:pt x="878" y="358"/>
                  <a:pt x="936" y="370"/>
                </a:cubicBezTo>
                <a:cubicBezTo>
                  <a:pt x="994" y="382"/>
                  <a:pt x="1084" y="354"/>
                  <a:pt x="1128" y="334"/>
                </a:cubicBezTo>
                <a:cubicBezTo>
                  <a:pt x="1172" y="314"/>
                  <a:pt x="1162" y="262"/>
                  <a:pt x="1200" y="250"/>
                </a:cubicBezTo>
                <a:cubicBezTo>
                  <a:pt x="1238" y="238"/>
                  <a:pt x="1330" y="256"/>
                  <a:pt x="1356" y="262"/>
                </a:cubicBezTo>
                <a:cubicBezTo>
                  <a:pt x="1382" y="268"/>
                  <a:pt x="1348" y="256"/>
                  <a:pt x="1356" y="286"/>
                </a:cubicBezTo>
                <a:cubicBezTo>
                  <a:pt x="1364" y="316"/>
                  <a:pt x="1370" y="408"/>
                  <a:pt x="1404" y="442"/>
                </a:cubicBezTo>
                <a:cubicBezTo>
                  <a:pt x="1438" y="476"/>
                  <a:pt x="1508" y="480"/>
                  <a:pt x="1560" y="490"/>
                </a:cubicBezTo>
                <a:cubicBezTo>
                  <a:pt x="1612" y="500"/>
                  <a:pt x="1684" y="500"/>
                  <a:pt x="1716" y="50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8" name="Line 18">
            <a:extLst>
              <a:ext uri="{FF2B5EF4-FFF2-40B4-BE49-F238E27FC236}">
                <a16:creationId xmlns:a16="http://schemas.microsoft.com/office/drawing/2014/main" id="{E3C53D3E-8B52-CB0F-434A-1D650A387EF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524000" y="4038600"/>
            <a:ext cx="1524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09" name="Line 19">
            <a:extLst>
              <a:ext uri="{FF2B5EF4-FFF2-40B4-BE49-F238E27FC236}">
                <a16:creationId xmlns:a16="http://schemas.microsoft.com/office/drawing/2014/main" id="{4AD8CD73-040D-BFAD-8E0C-411F272D93C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00200" y="4038600"/>
            <a:ext cx="480060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210" name="Text Box 20">
            <a:extLst>
              <a:ext uri="{FF2B5EF4-FFF2-40B4-BE49-F238E27FC236}">
                <a16:creationId xmlns:a16="http://schemas.microsoft.com/office/drawing/2014/main" id="{D60AA845-2FF7-18D0-058B-87E8615EE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3617913"/>
            <a:ext cx="432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Shortest path using intermediate vertices</a:t>
            </a:r>
            <a:b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b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{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</a:t>
            </a:r>
            <a:r>
              <a:rPr kumimoji="0" lang="en-US" altLang="en-US" sz="1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, . . .  V</a:t>
            </a:r>
            <a:r>
              <a:rPr kumimoji="0" lang="en-US" altLang="en-US" sz="1800" b="0" i="1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</a:t>
            </a:r>
            <a:r>
              <a:rPr kumimoji="0" lang="en-US" altLang="en-US" sz="1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}</a:t>
            </a:r>
            <a:endParaRPr kumimoji="0" lang="en-US" altLang="en-US" sz="1800" b="0" i="0" u="none" strike="noStrike" kern="1200" cap="none" spc="0" normalizeH="0" baseline="-2500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11" name="Line 21">
            <a:extLst>
              <a:ext uri="{FF2B5EF4-FFF2-40B4-BE49-F238E27FC236}">
                <a16:creationId xmlns:a16="http://schemas.microsoft.com/office/drawing/2014/main" id="{AF2F85C6-D658-9F18-EFD3-293194678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0386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2EDE06B9-B060-2AA8-207E-2C6DFD20C5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The pointer array P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7023B152-B106-CFA5-901F-990F4B20D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419600"/>
          </a:xfrm>
          <a:noFill/>
        </p:spPr>
        <p:txBody>
          <a:bodyPr/>
          <a:lstStyle/>
          <a:p>
            <a:r>
              <a:rPr lang="en-US" altLang="en-US" b="1"/>
              <a:t>Used to enable finding a shortest path</a:t>
            </a:r>
          </a:p>
          <a:p>
            <a:r>
              <a:rPr lang="en-US" altLang="en-US" b="1"/>
              <a:t>Initially the array contains 0</a:t>
            </a:r>
            <a:br>
              <a:rPr lang="en-US" altLang="en-US" b="1"/>
            </a:br>
            <a:endParaRPr lang="en-US" altLang="en-US" b="1"/>
          </a:p>
          <a:p>
            <a:r>
              <a:rPr lang="en-US" altLang="en-US" b="1"/>
              <a:t>Each time that a shorter path from </a:t>
            </a:r>
            <a:r>
              <a:rPr lang="en-US" altLang="en-US" b="1" i="1"/>
              <a:t>i</a:t>
            </a:r>
            <a:r>
              <a:rPr lang="en-US" altLang="en-US" b="1"/>
              <a:t> to </a:t>
            </a:r>
            <a:r>
              <a:rPr lang="en-US" altLang="en-US" b="1" i="1"/>
              <a:t>j</a:t>
            </a:r>
            <a:r>
              <a:rPr lang="en-US" altLang="en-US" b="1"/>
              <a:t> is found the </a:t>
            </a:r>
            <a:r>
              <a:rPr lang="en-US" altLang="en-US" b="1" i="1"/>
              <a:t>k</a:t>
            </a:r>
            <a:r>
              <a:rPr lang="en-US" altLang="en-US" b="1"/>
              <a:t> that provided the minimum is saved (highest index node on the path from </a:t>
            </a:r>
            <a:r>
              <a:rPr lang="en-US" altLang="en-US" b="1" i="1"/>
              <a:t>i</a:t>
            </a:r>
            <a:r>
              <a:rPr lang="en-US" altLang="en-US" b="1"/>
              <a:t> to </a:t>
            </a:r>
            <a:r>
              <a:rPr lang="en-US" altLang="en-US" b="1" i="1"/>
              <a:t>j</a:t>
            </a:r>
            <a:r>
              <a:rPr lang="en-US" altLang="en-US" b="1"/>
              <a:t>)</a:t>
            </a:r>
            <a:br>
              <a:rPr lang="en-US" altLang="en-US" b="1"/>
            </a:br>
            <a:endParaRPr lang="en-US" altLang="en-US" b="1"/>
          </a:p>
          <a:p>
            <a:r>
              <a:rPr lang="en-US" altLang="en-US" b="1"/>
              <a:t>To print the intermediate nodes on the shortest path a recursive procedure that print the shortest paths from </a:t>
            </a:r>
            <a:r>
              <a:rPr lang="en-US" altLang="en-US" b="1" i="1"/>
              <a:t>i</a:t>
            </a:r>
            <a:r>
              <a:rPr lang="en-US" altLang="en-US" b="1"/>
              <a:t> and </a:t>
            </a:r>
            <a:r>
              <a:rPr lang="en-US" altLang="en-US" b="1" i="1"/>
              <a:t>k</a:t>
            </a:r>
            <a:r>
              <a:rPr lang="en-US" altLang="en-US" b="1"/>
              <a:t>, and from </a:t>
            </a:r>
            <a:r>
              <a:rPr lang="en-US" altLang="en-US" b="1" i="1"/>
              <a:t>k</a:t>
            </a:r>
            <a:r>
              <a:rPr lang="en-US" altLang="en-US" b="1"/>
              <a:t> to </a:t>
            </a:r>
            <a:r>
              <a:rPr lang="en-US" altLang="en-US" b="1" i="1"/>
              <a:t>j</a:t>
            </a:r>
            <a:r>
              <a:rPr lang="en-US" altLang="en-US" b="1"/>
              <a:t> can be used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>
            <a:extLst>
              <a:ext uri="{FF2B5EF4-FFF2-40B4-BE49-F238E27FC236}">
                <a16:creationId xmlns:a16="http://schemas.microsoft.com/office/drawing/2014/main" id="{547B6223-0C58-8C9F-21AB-5BF011E389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/>
              <a:t>Floyd's Algorithm Using n+1 </a:t>
            </a:r>
            <a:r>
              <a:rPr lang="en-US" altLang="en-US" i="1"/>
              <a:t>D</a:t>
            </a:r>
            <a:r>
              <a:rPr lang="en-US" altLang="en-US"/>
              <a:t> matrices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48C4485-BBD5-CDA7-8731-B16DC4FDB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3820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Floyd//Computes shortest distance between all pairs of     //nodes, and saves P to enable finding shortest paths</a:t>
            </a:r>
            <a:br>
              <a:rPr lang="en-US" altLang="en-US"/>
            </a:br>
            <a:r>
              <a:rPr lang="en-US" altLang="en-US" b="1"/>
              <a:t>1</a:t>
            </a:r>
            <a:r>
              <a:rPr lang="en-US" altLang="en-US"/>
              <a:t>. </a:t>
            </a:r>
            <a:r>
              <a:rPr lang="en-US" altLang="en-US" b="1" i="1"/>
              <a:t>D</a:t>
            </a:r>
            <a:r>
              <a:rPr lang="en-US" altLang="en-US" b="1" baseline="30000"/>
              <a:t>0</a:t>
            </a:r>
            <a:r>
              <a:rPr lang="en-US" altLang="en-US" b="1" i="1"/>
              <a:t>  </a:t>
            </a:r>
            <a:r>
              <a:rPr lang="en-US" altLang="en-US" b="1">
                <a:sym typeface="Symbol" panose="05050102010706020507" pitchFamily="18" charset="2"/>
              </a:rPr>
              <a:t> </a:t>
            </a:r>
            <a:r>
              <a:rPr lang="en-US" altLang="en-US" b="1" i="1">
                <a:sym typeface="Symbol" panose="05050102010706020507" pitchFamily="18" charset="2"/>
              </a:rPr>
              <a:t>W   </a:t>
            </a:r>
            <a:r>
              <a:rPr lang="en-US" altLang="en-US">
                <a:sym typeface="Symbol" panose="05050102010706020507" pitchFamily="18" charset="2"/>
              </a:rPr>
              <a:t>// initialize 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>
                <a:sym typeface="Symbol" panose="05050102010706020507" pitchFamily="18" charset="2"/>
              </a:rPr>
              <a:t> array to </a:t>
            </a:r>
            <a:r>
              <a:rPr lang="en-US" altLang="en-US" i="1">
                <a:sym typeface="Symbol" panose="05050102010706020507" pitchFamily="18" charset="2"/>
              </a:rPr>
              <a:t>W </a:t>
            </a:r>
            <a:r>
              <a:rPr lang="en-US" altLang="en-US">
                <a:sym typeface="Symbol" panose="05050102010706020507" pitchFamily="18" charset="2"/>
              </a:rPr>
              <a:t>[ ]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2. </a:t>
            </a:r>
            <a:r>
              <a:rPr lang="en-US" altLang="en-US" b="1" i="1">
                <a:sym typeface="Symbol" panose="05050102010706020507" pitchFamily="18" charset="2"/>
              </a:rPr>
              <a:t>P </a:t>
            </a:r>
            <a:r>
              <a:rPr lang="en-US" altLang="en-US" b="1">
                <a:sym typeface="Symbol" panose="05050102010706020507" pitchFamily="18" charset="2"/>
              </a:rPr>
              <a:t></a:t>
            </a:r>
            <a:r>
              <a:rPr lang="en-US" altLang="en-US" i="1">
                <a:sym typeface="Symbol" panose="05050102010706020507" pitchFamily="18" charset="2"/>
              </a:rPr>
              <a:t> </a:t>
            </a:r>
            <a:r>
              <a:rPr lang="en-US" altLang="en-US">
                <a:sym typeface="Symbol" panose="05050102010706020507" pitchFamily="18" charset="2"/>
              </a:rPr>
              <a:t>0     // initialize P array to [0]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3</a:t>
            </a:r>
            <a:r>
              <a:rPr lang="en-US" altLang="en-US">
                <a:sym typeface="Symbol" panose="05050102010706020507" pitchFamily="18" charset="2"/>
              </a:rPr>
              <a:t>. </a:t>
            </a:r>
            <a:r>
              <a:rPr lang="en-US" altLang="en-US" b="1">
                <a:sym typeface="Symbol" panose="05050102010706020507" pitchFamily="18" charset="2"/>
              </a:rPr>
              <a:t>for </a:t>
            </a:r>
            <a:r>
              <a:rPr lang="en-US" altLang="en-US" b="1" i="1">
                <a:sym typeface="Symbol" panose="05050102010706020507" pitchFamily="18" charset="2"/>
              </a:rPr>
              <a:t>k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4.       do for </a:t>
            </a:r>
            <a:r>
              <a:rPr lang="en-US" altLang="en-US" b="1" i="1">
                <a:sym typeface="Symbol" panose="05050102010706020507" pitchFamily="18" charset="2"/>
              </a:rPr>
              <a:t>i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5.            do for </a:t>
            </a:r>
            <a:r>
              <a:rPr lang="en-US" altLang="en-US" b="1" i="1">
                <a:sym typeface="Symbol" panose="05050102010706020507" pitchFamily="18" charset="2"/>
              </a:rPr>
              <a:t>j </a:t>
            </a:r>
            <a:r>
              <a:rPr lang="en-US" altLang="en-US" b="1">
                <a:sym typeface="Symbol" panose="05050102010706020507" pitchFamily="18" charset="2"/>
              </a:rPr>
              <a:t> 1 to </a:t>
            </a:r>
            <a:r>
              <a:rPr lang="en-US" altLang="en-US" b="1" i="1">
                <a:sym typeface="Symbol" panose="05050102010706020507" pitchFamily="18" charset="2"/>
              </a:rPr>
              <a:t>n</a:t>
            </a:r>
            <a:br>
              <a:rPr lang="en-US" altLang="en-US" b="1" i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6.</a:t>
            </a:r>
            <a:r>
              <a:rPr lang="en-US" altLang="en-US" b="1" i="1">
                <a:sym typeface="Symbol" panose="05050102010706020507" pitchFamily="18" charset="2"/>
              </a:rPr>
              <a:t>                  </a:t>
            </a:r>
            <a:r>
              <a:rPr lang="en-US" altLang="en-US" b="1">
                <a:sym typeface="Symbol" panose="05050102010706020507" pitchFamily="18" charset="2"/>
              </a:rPr>
              <a:t>if (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&gt;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 ] +</a:t>
            </a:r>
            <a:r>
              <a:rPr lang="en-US" altLang="en-US" b="1" i="1">
                <a:sym typeface="Symbol" panose="05050102010706020507" pitchFamily="18" charset="2"/>
              </a:rPr>
              <a:t> 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) 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7.		          then 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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 ] +</a:t>
            </a:r>
            <a:r>
              <a:rPr lang="en-US" altLang="en-US" b="1" i="1">
                <a:sym typeface="Symbol" panose="05050102010706020507" pitchFamily="18" charset="2"/>
              </a:rPr>
              <a:t> 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 b="1">
                <a:sym typeface="Symbol" panose="05050102010706020507" pitchFamily="18" charset="2"/>
              </a:rPr>
              <a:t>8.		                    </a:t>
            </a:r>
            <a:r>
              <a:rPr lang="en-US" altLang="en-US" b="1" i="1"/>
              <a:t>P</a:t>
            </a:r>
            <a:r>
              <a:rPr lang="en-US" altLang="en-US" b="1"/>
              <a:t>[ </a:t>
            </a:r>
            <a:r>
              <a:rPr lang="en-US" altLang="en-US" b="1" i="1"/>
              <a:t>i, j</a:t>
            </a:r>
            <a:r>
              <a:rPr lang="en-US" altLang="en-US" b="1"/>
              <a:t> ] </a:t>
            </a:r>
            <a:r>
              <a:rPr lang="en-US" altLang="en-US" b="1">
                <a:sym typeface="Symbol" panose="05050102010706020507" pitchFamily="18" charset="2"/>
              </a:rPr>
              <a:t> </a:t>
            </a:r>
            <a:r>
              <a:rPr lang="en-US" altLang="en-US" b="1" i="1"/>
              <a:t>k</a:t>
            </a:r>
            <a:r>
              <a:rPr lang="en-US" altLang="en-US" b="1"/>
              <a:t>;</a:t>
            </a:r>
            <a:br>
              <a:rPr lang="en-US" altLang="en-US" b="1"/>
            </a:br>
            <a:r>
              <a:rPr lang="en-US" altLang="en-US" b="1"/>
              <a:t>9.		           else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 </a:t>
            </a:r>
            <a:r>
              <a:rPr lang="en-US" altLang="en-US" b="1" i="1">
                <a:sym typeface="Symbol" panose="05050102010706020507" pitchFamily="18" charset="2"/>
              </a:rPr>
              <a:t>D</a:t>
            </a:r>
            <a:r>
              <a:rPr lang="en-US" altLang="en-US" b="1" i="1" baseline="30000">
                <a:sym typeface="Symbol" panose="05050102010706020507" pitchFamily="18" charset="2"/>
              </a:rPr>
              <a:t>k</a:t>
            </a:r>
            <a:r>
              <a:rPr lang="en-US" altLang="en-US" b="1" baseline="30000">
                <a:sym typeface="Symbol" panose="05050102010706020507" pitchFamily="18" charset="2"/>
              </a:rPr>
              <a:t>-1</a:t>
            </a:r>
            <a:r>
              <a:rPr lang="en-US" altLang="en-US" b="1" i="1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[ </a:t>
            </a:r>
            <a:r>
              <a:rPr lang="en-US" altLang="en-US" b="1" i="1">
                <a:sym typeface="Symbol" panose="05050102010706020507" pitchFamily="18" charset="2"/>
              </a:rPr>
              <a:t>i</a:t>
            </a:r>
            <a:r>
              <a:rPr lang="en-US" altLang="en-US" b="1">
                <a:sym typeface="Symbol" panose="05050102010706020507" pitchFamily="18" charset="2"/>
              </a:rPr>
              <a:t>, </a:t>
            </a:r>
            <a:r>
              <a:rPr lang="en-US" altLang="en-US" b="1" i="1">
                <a:sym typeface="Symbol" panose="05050102010706020507" pitchFamily="18" charset="2"/>
              </a:rPr>
              <a:t>j</a:t>
            </a:r>
            <a:r>
              <a:rPr lang="en-US" altLang="en-US" b="1">
                <a:sym typeface="Symbol" panose="05050102010706020507" pitchFamily="18" charset="2"/>
              </a:rPr>
              <a:t> ] </a:t>
            </a:r>
            <a:endParaRPr lang="en-US" altLang="en-US" b="1"/>
          </a:p>
          <a:p>
            <a:pPr>
              <a:buFontTx/>
              <a:buNone/>
            </a:pPr>
            <a:endParaRPr lang="en-US" altLang="en-US" b="1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82698CFC-5DCC-B878-168C-D2BE37B638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altLang="en-US"/>
              <a:t>Example </a:t>
            </a:r>
          </a:p>
        </p:txBody>
      </p:sp>
      <p:sp>
        <p:nvSpPr>
          <p:cNvPr id="11268" name="Text Box 38">
            <a:extLst>
              <a:ext uri="{FF2B5EF4-FFF2-40B4-BE49-F238E27FC236}">
                <a16:creationId xmlns:a16="http://schemas.microsoft.com/office/drawing/2014/main" id="{E52BF137-039F-C4EA-D09B-D08CA5C95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1905000"/>
            <a:ext cx="1339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W = D</a:t>
            </a:r>
            <a:r>
              <a:rPr kumimoji="0" lang="en-US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</a:p>
        </p:txBody>
      </p:sp>
      <p:grpSp>
        <p:nvGrpSpPr>
          <p:cNvPr id="11269" name="Group 46">
            <a:extLst>
              <a:ext uri="{FF2B5EF4-FFF2-40B4-BE49-F238E27FC236}">
                <a16:creationId xmlns:a16="http://schemas.microsoft.com/office/drawing/2014/main" id="{9A4A2320-B607-B315-ECC0-7A9D2BD9CA4E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1295400"/>
            <a:ext cx="2667000" cy="1752600"/>
            <a:chOff x="3168" y="816"/>
            <a:chExt cx="1680" cy="1104"/>
          </a:xfrm>
        </p:grpSpPr>
        <p:grpSp>
          <p:nvGrpSpPr>
            <p:cNvPr id="11299" name="Group 37">
              <a:extLst>
                <a:ext uri="{FF2B5EF4-FFF2-40B4-BE49-F238E27FC236}">
                  <a16:creationId xmlns:a16="http://schemas.microsoft.com/office/drawing/2014/main" id="{234B622B-97D1-2866-8DA9-F725D88D8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306" name="Rectangle 28">
                <a:extLst>
                  <a:ext uri="{FF2B5EF4-FFF2-40B4-BE49-F238E27FC236}">
                    <a16:creationId xmlns:a16="http://schemas.microsoft.com/office/drawing/2014/main" id="{91EAB9ED-BFBF-430D-9B2E-57C4378AF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1307" name="Rectangle 29">
                <a:extLst>
                  <a:ext uri="{FF2B5EF4-FFF2-40B4-BE49-F238E27FC236}">
                    <a16:creationId xmlns:a16="http://schemas.microsoft.com/office/drawing/2014/main" id="{22C1530E-94FE-BB8A-8E62-52C147465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308" name="Rectangle 30">
                <a:extLst>
                  <a:ext uri="{FF2B5EF4-FFF2-40B4-BE49-F238E27FC236}">
                    <a16:creationId xmlns:a16="http://schemas.microsoft.com/office/drawing/2014/main" id="{BF445BD2-88C3-A356-F39B-09AECC765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1309" name="Rectangle 31">
                <a:extLst>
                  <a:ext uri="{FF2B5EF4-FFF2-40B4-BE49-F238E27FC236}">
                    <a16:creationId xmlns:a16="http://schemas.microsoft.com/office/drawing/2014/main" id="{976FDEAA-B8ED-1927-7077-EBF775E9B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1310" name="Rectangle 32">
                <a:extLst>
                  <a:ext uri="{FF2B5EF4-FFF2-40B4-BE49-F238E27FC236}">
                    <a16:creationId xmlns:a16="http://schemas.microsoft.com/office/drawing/2014/main" id="{0409C74F-39EF-AD1E-6010-5E5B7F32A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311" name="Rectangle 33">
                <a:extLst>
                  <a:ext uri="{FF2B5EF4-FFF2-40B4-BE49-F238E27FC236}">
                    <a16:creationId xmlns:a16="http://schemas.microsoft.com/office/drawing/2014/main" id="{FDCF6A63-16DC-FC92-26CD-5265CF852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1312" name="Rectangle 34">
                <a:extLst>
                  <a:ext uri="{FF2B5EF4-FFF2-40B4-BE49-F238E27FC236}">
                    <a16:creationId xmlns:a16="http://schemas.microsoft.com/office/drawing/2014/main" id="{7B71F949-99E6-2ECB-A15C-DDEC92A489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1313" name="Rectangle 35">
                <a:extLst>
                  <a:ext uri="{FF2B5EF4-FFF2-40B4-BE49-F238E27FC236}">
                    <a16:creationId xmlns:a16="http://schemas.microsoft.com/office/drawing/2014/main" id="{E6A89388-CB2E-E1D6-4AB1-915A50C4C7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-3</a:t>
                </a:r>
              </a:p>
            </p:txBody>
          </p:sp>
          <p:sp>
            <p:nvSpPr>
              <p:cNvPr id="11314" name="Rectangle 36">
                <a:extLst>
                  <a:ext uri="{FF2B5EF4-FFF2-40B4-BE49-F238E27FC236}">
                    <a16:creationId xmlns:a16="http://schemas.microsoft.com/office/drawing/2014/main" id="{6FE3CDCC-596C-A5A4-D7FE-161ECEA77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1300" name="Text Box 39">
              <a:extLst>
                <a:ext uri="{FF2B5EF4-FFF2-40B4-BE49-F238E27FC236}">
                  <a16:creationId xmlns:a16="http://schemas.microsoft.com/office/drawing/2014/main" id="{95A80293-C7E9-C869-9142-3C962B63E3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301" name="Text Box 40">
              <a:extLst>
                <a:ext uri="{FF2B5EF4-FFF2-40B4-BE49-F238E27FC236}">
                  <a16:creationId xmlns:a16="http://schemas.microsoft.com/office/drawing/2014/main" id="{3909E654-AB88-3A26-B98D-1028D5303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302" name="Text Box 42">
              <a:extLst>
                <a:ext uri="{FF2B5EF4-FFF2-40B4-BE49-F238E27FC236}">
                  <a16:creationId xmlns:a16="http://schemas.microsoft.com/office/drawing/2014/main" id="{8168730A-C8D6-C4DB-1B11-9A2EE82FC1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303" name="Text Box 43">
              <a:extLst>
                <a:ext uri="{FF2B5EF4-FFF2-40B4-BE49-F238E27FC236}">
                  <a16:creationId xmlns:a16="http://schemas.microsoft.com/office/drawing/2014/main" id="{1A7780D8-EF18-9DF6-C046-3B55DCA6D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304" name="Text Box 44">
              <a:extLst>
                <a:ext uri="{FF2B5EF4-FFF2-40B4-BE49-F238E27FC236}">
                  <a16:creationId xmlns:a16="http://schemas.microsoft.com/office/drawing/2014/main" id="{1E80845F-9FFF-62B2-541D-7C146EE20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305" name="Text Box 45">
              <a:extLst>
                <a:ext uri="{FF2B5EF4-FFF2-40B4-BE49-F238E27FC236}">
                  <a16:creationId xmlns:a16="http://schemas.microsoft.com/office/drawing/2014/main" id="{2407D853-AE76-CD62-C8B1-00CB47031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1270" name="Group 47">
            <a:extLst>
              <a:ext uri="{FF2B5EF4-FFF2-40B4-BE49-F238E27FC236}">
                <a16:creationId xmlns:a16="http://schemas.microsoft.com/office/drawing/2014/main" id="{2E78D7CC-DFE3-709E-4DAB-39A35242619F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3352800"/>
            <a:ext cx="2667000" cy="1752600"/>
            <a:chOff x="3168" y="816"/>
            <a:chExt cx="1680" cy="1104"/>
          </a:xfrm>
        </p:grpSpPr>
        <p:grpSp>
          <p:nvGrpSpPr>
            <p:cNvPr id="11283" name="Group 48">
              <a:extLst>
                <a:ext uri="{FF2B5EF4-FFF2-40B4-BE49-F238E27FC236}">
                  <a16:creationId xmlns:a16="http://schemas.microsoft.com/office/drawing/2014/main" id="{F5039E4C-0415-B35A-A2F7-9B7B5557D0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1290" name="Rectangle 49">
                <a:extLst>
                  <a:ext uri="{FF2B5EF4-FFF2-40B4-BE49-F238E27FC236}">
                    <a16:creationId xmlns:a16="http://schemas.microsoft.com/office/drawing/2014/main" id="{F790611F-A981-A26F-78BE-6482AA294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291" name="Rectangle 50">
                <a:extLst>
                  <a:ext uri="{FF2B5EF4-FFF2-40B4-BE49-F238E27FC236}">
                    <a16:creationId xmlns:a16="http://schemas.microsoft.com/office/drawing/2014/main" id="{9F67723D-4E5E-545D-2B62-FB98873BEE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292" name="Rectangle 51">
                <a:extLst>
                  <a:ext uri="{FF2B5EF4-FFF2-40B4-BE49-F238E27FC236}">
                    <a16:creationId xmlns:a16="http://schemas.microsoft.com/office/drawing/2014/main" id="{F27C6FD7-D8DD-E6A6-8266-DA42497D21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293" name="Rectangle 52">
                <a:extLst>
                  <a:ext uri="{FF2B5EF4-FFF2-40B4-BE49-F238E27FC236}">
                    <a16:creationId xmlns:a16="http://schemas.microsoft.com/office/drawing/2014/main" id="{4AEAA69D-95F2-9E41-26F8-99B4639CB6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294" name="Rectangle 53">
                <a:extLst>
                  <a:ext uri="{FF2B5EF4-FFF2-40B4-BE49-F238E27FC236}">
                    <a16:creationId xmlns:a16="http://schemas.microsoft.com/office/drawing/2014/main" id="{16996F7B-277B-74E9-B60A-D0888A8CB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295" name="Rectangle 54">
                <a:extLst>
                  <a:ext uri="{FF2B5EF4-FFF2-40B4-BE49-F238E27FC236}">
                    <a16:creationId xmlns:a16="http://schemas.microsoft.com/office/drawing/2014/main" id="{27A31F48-C770-076B-9965-DBED770EA7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0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296" name="Rectangle 55">
                <a:extLst>
                  <a:ext uri="{FF2B5EF4-FFF2-40B4-BE49-F238E27FC236}">
                    <a16:creationId xmlns:a16="http://schemas.microsoft.com/office/drawing/2014/main" id="{59DE490C-8B62-9CBD-8D69-3B4C58643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11297" name="Rectangle 56">
                <a:extLst>
                  <a:ext uri="{FF2B5EF4-FFF2-40B4-BE49-F238E27FC236}">
                    <a16:creationId xmlns:a16="http://schemas.microsoft.com/office/drawing/2014/main" id="{07E0DA79-0682-08CE-A492-3BF808F43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1298" name="Rectangle 57">
                <a:extLst>
                  <a:ext uri="{FF2B5EF4-FFF2-40B4-BE49-F238E27FC236}">
                    <a16:creationId xmlns:a16="http://schemas.microsoft.com/office/drawing/2014/main" id="{BB68168B-6AE9-3457-6EAA-D296B0FF06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1284" name="Text Box 58">
              <a:extLst>
                <a:ext uri="{FF2B5EF4-FFF2-40B4-BE49-F238E27FC236}">
                  <a16:creationId xmlns:a16="http://schemas.microsoft.com/office/drawing/2014/main" id="{AA93F30F-8B51-8700-4181-8E54CA01CD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285" name="Text Box 59">
              <a:extLst>
                <a:ext uri="{FF2B5EF4-FFF2-40B4-BE49-F238E27FC236}">
                  <a16:creationId xmlns:a16="http://schemas.microsoft.com/office/drawing/2014/main" id="{89EC7996-0D04-3655-B3D4-58E568A14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286" name="Text Box 60">
              <a:extLst>
                <a:ext uri="{FF2B5EF4-FFF2-40B4-BE49-F238E27FC236}">
                  <a16:creationId xmlns:a16="http://schemas.microsoft.com/office/drawing/2014/main" id="{199BEDE9-35D8-76AD-3059-7C0155420A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1287" name="Text Box 61">
              <a:extLst>
                <a:ext uri="{FF2B5EF4-FFF2-40B4-BE49-F238E27FC236}">
                  <a16:creationId xmlns:a16="http://schemas.microsoft.com/office/drawing/2014/main" id="{4C09201B-D074-A87C-2144-014BEFC340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1288" name="Text Box 62">
              <a:extLst>
                <a:ext uri="{FF2B5EF4-FFF2-40B4-BE49-F238E27FC236}">
                  <a16:creationId xmlns:a16="http://schemas.microsoft.com/office/drawing/2014/main" id="{27E4E609-0002-9A7F-5C7E-05783C88F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1289" name="Text Box 63">
              <a:extLst>
                <a:ext uri="{FF2B5EF4-FFF2-40B4-BE49-F238E27FC236}">
                  <a16:creationId xmlns:a16="http://schemas.microsoft.com/office/drawing/2014/main" id="{A39046CC-712E-9A90-D7FF-D03870E81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1271" name="Text Box 64">
            <a:extLst>
              <a:ext uri="{FF2B5EF4-FFF2-40B4-BE49-F238E27FC236}">
                <a16:creationId xmlns:a16="http://schemas.microsoft.com/office/drawing/2014/main" id="{8D4A9F76-5264-F23B-31E7-7AD3A283F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4191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 =</a:t>
            </a:r>
          </a:p>
        </p:txBody>
      </p:sp>
      <p:sp>
        <p:nvSpPr>
          <p:cNvPr id="11272" name="Oval 5">
            <a:extLst>
              <a:ext uri="{FF2B5EF4-FFF2-40B4-BE49-F238E27FC236}">
                <a16:creationId xmlns:a16="http://schemas.microsoft.com/office/drawing/2014/main" id="{5C5A3E0C-ECA7-F136-F967-EFE5A8D7C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209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</a:t>
            </a:r>
          </a:p>
        </p:txBody>
      </p:sp>
      <p:sp>
        <p:nvSpPr>
          <p:cNvPr id="11273" name="Oval 6">
            <a:extLst>
              <a:ext uri="{FF2B5EF4-FFF2-40B4-BE49-F238E27FC236}">
                <a16:creationId xmlns:a16="http://schemas.microsoft.com/office/drawing/2014/main" id="{BB72E1C3-F953-1E05-600A-021E5198A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1274" name="Oval 7">
            <a:extLst>
              <a:ext uri="{FF2B5EF4-FFF2-40B4-BE49-F238E27FC236}">
                <a16:creationId xmlns:a16="http://schemas.microsoft.com/office/drawing/2014/main" id="{922810B5-D236-3376-79A8-242646A043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971800"/>
            <a:ext cx="685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1275" name="AutoShape 9">
            <a:extLst>
              <a:ext uri="{FF2B5EF4-FFF2-40B4-BE49-F238E27FC236}">
                <a16:creationId xmlns:a16="http://schemas.microsoft.com/office/drawing/2014/main" id="{15D54624-77E5-55A0-733B-09E228A27AA9}"/>
              </a:ext>
            </a:extLst>
          </p:cNvPr>
          <p:cNvCxnSpPr>
            <a:cxnSpLocks noChangeShapeType="1"/>
            <a:stCxn id="11272" idx="7"/>
            <a:endCxn id="11274" idx="1"/>
          </p:cNvCxnSpPr>
          <p:nvPr/>
        </p:nvCxnSpPr>
        <p:spPr bwMode="auto">
          <a:xfrm>
            <a:off x="1728788" y="2284413"/>
            <a:ext cx="1038225" cy="762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10">
            <a:extLst>
              <a:ext uri="{FF2B5EF4-FFF2-40B4-BE49-F238E27FC236}">
                <a16:creationId xmlns:a16="http://schemas.microsoft.com/office/drawing/2014/main" id="{B1CDA4F4-5903-AAD1-76F7-83DD30E70CCA}"/>
              </a:ext>
            </a:extLst>
          </p:cNvPr>
          <p:cNvCxnSpPr>
            <a:cxnSpLocks noChangeShapeType="1"/>
            <a:stCxn id="11274" idx="3"/>
            <a:endCxn id="11273" idx="5"/>
          </p:cNvCxnSpPr>
          <p:nvPr/>
        </p:nvCxnSpPr>
        <p:spPr bwMode="auto">
          <a:xfrm flipH="1">
            <a:off x="1576388" y="3506788"/>
            <a:ext cx="1190625" cy="838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12">
            <a:extLst>
              <a:ext uri="{FF2B5EF4-FFF2-40B4-BE49-F238E27FC236}">
                <a16:creationId xmlns:a16="http://schemas.microsoft.com/office/drawing/2014/main" id="{1AAA83FD-C579-80E7-C3A7-1812BABA7817}"/>
              </a:ext>
            </a:extLst>
          </p:cNvPr>
          <p:cNvCxnSpPr>
            <a:cxnSpLocks noChangeShapeType="1"/>
            <a:stCxn id="11273" idx="2"/>
            <a:endCxn id="11272" idx="2"/>
          </p:cNvCxnSpPr>
          <p:nvPr/>
        </p:nvCxnSpPr>
        <p:spPr bwMode="auto">
          <a:xfrm rot="10800000" flipH="1">
            <a:off x="976313" y="2514600"/>
            <a:ext cx="152400" cy="1600200"/>
          </a:xfrm>
          <a:prstGeom prst="curvedConnector3">
            <a:avLst>
              <a:gd name="adj1" fmla="val -140625"/>
            </a:avLst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8" name="AutoShape 14">
            <a:extLst>
              <a:ext uri="{FF2B5EF4-FFF2-40B4-BE49-F238E27FC236}">
                <a16:creationId xmlns:a16="http://schemas.microsoft.com/office/drawing/2014/main" id="{A7E52F0C-ECE4-DB3E-E1D0-91EB8FECFAD4}"/>
              </a:ext>
            </a:extLst>
          </p:cNvPr>
          <p:cNvCxnSpPr>
            <a:cxnSpLocks noChangeShapeType="1"/>
            <a:stCxn id="11273" idx="6"/>
            <a:endCxn id="11272" idx="6"/>
          </p:cNvCxnSpPr>
          <p:nvPr/>
        </p:nvCxnSpPr>
        <p:spPr bwMode="auto">
          <a:xfrm flipV="1">
            <a:off x="1690688" y="2514600"/>
            <a:ext cx="152400" cy="1600200"/>
          </a:xfrm>
          <a:prstGeom prst="curvedConnector3">
            <a:avLst>
              <a:gd name="adj1" fmla="val 240625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79" name="Text Box 65">
            <a:extLst>
              <a:ext uri="{FF2B5EF4-FFF2-40B4-BE49-F238E27FC236}">
                <a16:creationId xmlns:a16="http://schemas.microsoft.com/office/drawing/2014/main" id="{2AA65B48-A202-5B4D-D566-7F488B458A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725" y="2286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5</a:t>
            </a:r>
          </a:p>
        </p:txBody>
      </p:sp>
      <p:sp>
        <p:nvSpPr>
          <p:cNvPr id="11280" name="Text Box 66">
            <a:extLst>
              <a:ext uri="{FF2B5EF4-FFF2-40B4-BE49-F238E27FC236}">
                <a16:creationId xmlns:a16="http://schemas.microsoft.com/office/drawing/2014/main" id="{18E516AE-D143-FD1F-D256-DEEEBCC7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733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-3</a:t>
            </a:r>
          </a:p>
        </p:txBody>
      </p:sp>
      <p:sp>
        <p:nvSpPr>
          <p:cNvPr id="11281" name="Text Box 67">
            <a:extLst>
              <a:ext uri="{FF2B5EF4-FFF2-40B4-BE49-F238E27FC236}">
                <a16:creationId xmlns:a16="http://schemas.microsoft.com/office/drawing/2014/main" id="{CE5CC804-EC9E-B8EC-7CFF-3478E6CB1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725" y="3013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</a:t>
            </a:r>
          </a:p>
        </p:txBody>
      </p:sp>
      <p:sp>
        <p:nvSpPr>
          <p:cNvPr id="11282" name="Text Box 68">
            <a:extLst>
              <a:ext uri="{FF2B5EF4-FFF2-40B4-BE49-F238E27FC236}">
                <a16:creationId xmlns:a16="http://schemas.microsoft.com/office/drawing/2014/main" id="{5E4571ED-0614-56F6-FC86-F21750221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29368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4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10">
            <a:extLst>
              <a:ext uri="{FF2B5EF4-FFF2-40B4-BE49-F238E27FC236}">
                <a16:creationId xmlns:a16="http://schemas.microsoft.com/office/drawing/2014/main" id="{529CFD36-452D-F770-1556-D2EBC75343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</a:t>
            </a:r>
            <a:r>
              <a:rPr kumimoji="0" lang="en-US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</a:p>
        </p:txBody>
      </p:sp>
      <p:grpSp>
        <p:nvGrpSpPr>
          <p:cNvPr id="12292" name="Group 11">
            <a:extLst>
              <a:ext uri="{FF2B5EF4-FFF2-40B4-BE49-F238E27FC236}">
                <a16:creationId xmlns:a16="http://schemas.microsoft.com/office/drawing/2014/main" id="{BEA06878-46F6-F7C0-A8B6-5F21D7D0CF9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12345" name="Group 12">
              <a:extLst>
                <a:ext uri="{FF2B5EF4-FFF2-40B4-BE49-F238E27FC236}">
                  <a16:creationId xmlns:a16="http://schemas.microsoft.com/office/drawing/2014/main" id="{7BDF9B81-1E6A-649F-C5F0-4015E43EB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52" name="Rectangle 13">
                <a:extLst>
                  <a:ext uri="{FF2B5EF4-FFF2-40B4-BE49-F238E27FC236}">
                    <a16:creationId xmlns:a16="http://schemas.microsoft.com/office/drawing/2014/main" id="{27721C7C-E28C-45B0-228D-16DD194B7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353" name="Rectangle 14">
                <a:extLst>
                  <a:ext uri="{FF2B5EF4-FFF2-40B4-BE49-F238E27FC236}">
                    <a16:creationId xmlns:a16="http://schemas.microsoft.com/office/drawing/2014/main" id="{3A5D7218-816A-A1B1-C2AA-710A07D0C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354" name="Rectangle 15">
                <a:extLst>
                  <a:ext uri="{FF2B5EF4-FFF2-40B4-BE49-F238E27FC236}">
                    <a16:creationId xmlns:a16="http://schemas.microsoft.com/office/drawing/2014/main" id="{EE6F2394-BEA8-598A-0BA1-6EC26EAD5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55" name="Rectangle 16">
                <a:extLst>
                  <a:ext uri="{FF2B5EF4-FFF2-40B4-BE49-F238E27FC236}">
                    <a16:creationId xmlns:a16="http://schemas.microsoft.com/office/drawing/2014/main" id="{6C3D3508-FEA9-2155-250B-DC0AE4A27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356" name="Rectangle 17">
                <a:extLst>
                  <a:ext uri="{FF2B5EF4-FFF2-40B4-BE49-F238E27FC236}">
                    <a16:creationId xmlns:a16="http://schemas.microsoft.com/office/drawing/2014/main" id="{9599DF6A-76C9-1B42-BACF-6F43C7C22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357" name="Rectangle 18">
                <a:extLst>
                  <a:ext uri="{FF2B5EF4-FFF2-40B4-BE49-F238E27FC236}">
                    <a16:creationId xmlns:a16="http://schemas.microsoft.com/office/drawing/2014/main" id="{FD857751-12F5-6F3F-934E-800D60E97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7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2358" name="Rectangle 19">
                <a:extLst>
                  <a:ext uri="{FF2B5EF4-FFF2-40B4-BE49-F238E27FC236}">
                    <a16:creationId xmlns:a16="http://schemas.microsoft.com/office/drawing/2014/main" id="{3E293BA6-B700-C45E-F1CD-7B63D1FDA3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2359" name="Rectangle 20">
                <a:extLst>
                  <a:ext uri="{FF2B5EF4-FFF2-40B4-BE49-F238E27FC236}">
                    <a16:creationId xmlns:a16="http://schemas.microsoft.com/office/drawing/2014/main" id="{7E2C59E5-EFB7-C217-2037-92EC6DC5F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-3</a:t>
                </a:r>
              </a:p>
            </p:txBody>
          </p:sp>
          <p:sp>
            <p:nvSpPr>
              <p:cNvPr id="12360" name="Rectangle 21">
                <a:extLst>
                  <a:ext uri="{FF2B5EF4-FFF2-40B4-BE49-F238E27FC236}">
                    <a16:creationId xmlns:a16="http://schemas.microsoft.com/office/drawing/2014/main" id="{D5D4CD35-03D3-C2C1-752D-3FC3CD531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2346" name="Text Box 22">
              <a:extLst>
                <a:ext uri="{FF2B5EF4-FFF2-40B4-BE49-F238E27FC236}">
                  <a16:creationId xmlns:a16="http://schemas.microsoft.com/office/drawing/2014/main" id="{99AEA157-EBEE-3297-45BA-E68264A15B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347" name="Text Box 23">
              <a:extLst>
                <a:ext uri="{FF2B5EF4-FFF2-40B4-BE49-F238E27FC236}">
                  <a16:creationId xmlns:a16="http://schemas.microsoft.com/office/drawing/2014/main" id="{F6683FC1-0C9A-395F-800B-A461637FC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348" name="Text Box 24">
              <a:extLst>
                <a:ext uri="{FF2B5EF4-FFF2-40B4-BE49-F238E27FC236}">
                  <a16:creationId xmlns:a16="http://schemas.microsoft.com/office/drawing/2014/main" id="{4FDA16E6-5F34-E1D5-5EE3-DB7F7DE20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349" name="Text Box 25">
              <a:extLst>
                <a:ext uri="{FF2B5EF4-FFF2-40B4-BE49-F238E27FC236}">
                  <a16:creationId xmlns:a16="http://schemas.microsoft.com/office/drawing/2014/main" id="{0D1BC86E-EAD0-BE1D-EF7D-C48D218A8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350" name="Text Box 26">
              <a:extLst>
                <a:ext uri="{FF2B5EF4-FFF2-40B4-BE49-F238E27FC236}">
                  <a16:creationId xmlns:a16="http://schemas.microsoft.com/office/drawing/2014/main" id="{B104A473-4419-D8D1-9CE1-2602758E6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351" name="Text Box 27">
              <a:extLst>
                <a:ext uri="{FF2B5EF4-FFF2-40B4-BE49-F238E27FC236}">
                  <a16:creationId xmlns:a16="http://schemas.microsoft.com/office/drawing/2014/main" id="{58A15786-B8EA-2258-5B13-9A421522F4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2293" name="Group 28">
            <a:extLst>
              <a:ext uri="{FF2B5EF4-FFF2-40B4-BE49-F238E27FC236}">
                <a16:creationId xmlns:a16="http://schemas.microsoft.com/office/drawing/2014/main" id="{7FEE139F-BBAA-8B82-55DA-1C48C014E11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12329" name="Group 29">
              <a:extLst>
                <a:ext uri="{FF2B5EF4-FFF2-40B4-BE49-F238E27FC236}">
                  <a16:creationId xmlns:a16="http://schemas.microsoft.com/office/drawing/2014/main" id="{803539E8-3C93-11AA-DC43-C3D498E102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36" name="Rectangle 30">
                <a:extLst>
                  <a:ext uri="{FF2B5EF4-FFF2-40B4-BE49-F238E27FC236}">
                    <a16:creationId xmlns:a16="http://schemas.microsoft.com/office/drawing/2014/main" id="{CA381111-2677-78CA-A0B3-7BE87D4E5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337" name="Rectangle 31">
                <a:extLst>
                  <a:ext uri="{FF2B5EF4-FFF2-40B4-BE49-F238E27FC236}">
                    <a16:creationId xmlns:a16="http://schemas.microsoft.com/office/drawing/2014/main" id="{DDFA7158-E90D-2289-A6EA-8046EB6AB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338" name="Rectangle 32">
                <a:extLst>
                  <a:ext uri="{FF2B5EF4-FFF2-40B4-BE49-F238E27FC236}">
                    <a16:creationId xmlns:a16="http://schemas.microsoft.com/office/drawing/2014/main" id="{8CC1604C-50D3-0B12-84C4-A684E6DE75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339" name="Rectangle 33">
                <a:extLst>
                  <a:ext uri="{FF2B5EF4-FFF2-40B4-BE49-F238E27FC236}">
                    <a16:creationId xmlns:a16="http://schemas.microsoft.com/office/drawing/2014/main" id="{08F4B419-836B-43AE-A8D5-4EF11FB0A3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340" name="Rectangle 34">
                <a:extLst>
                  <a:ext uri="{FF2B5EF4-FFF2-40B4-BE49-F238E27FC236}">
                    <a16:creationId xmlns:a16="http://schemas.microsoft.com/office/drawing/2014/main" id="{4B608A7A-5054-53DD-C6C8-F968E685D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341" name="Rectangle 35">
                <a:extLst>
                  <a:ext uri="{FF2B5EF4-FFF2-40B4-BE49-F238E27FC236}">
                    <a16:creationId xmlns:a16="http://schemas.microsoft.com/office/drawing/2014/main" id="{3465B108-BF2E-FA71-2815-052A0F718C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1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2342" name="Rectangle 36">
                <a:extLst>
                  <a:ext uri="{FF2B5EF4-FFF2-40B4-BE49-F238E27FC236}">
                    <a16:creationId xmlns:a16="http://schemas.microsoft.com/office/drawing/2014/main" id="{DEFF17E5-B1E9-A1A6-3768-8E2542062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0</a:t>
                </a:r>
              </a:p>
            </p:txBody>
          </p:sp>
          <p:sp>
            <p:nvSpPr>
              <p:cNvPr id="12343" name="Rectangle 37">
                <a:extLst>
                  <a:ext uri="{FF2B5EF4-FFF2-40B4-BE49-F238E27FC236}">
                    <a16:creationId xmlns:a16="http://schemas.microsoft.com/office/drawing/2014/main" id="{D935B4CB-A6B1-6D9E-34D3-49BD1C3172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344" name="Rectangle 38">
                <a:extLst>
                  <a:ext uri="{FF2B5EF4-FFF2-40B4-BE49-F238E27FC236}">
                    <a16:creationId xmlns:a16="http://schemas.microsoft.com/office/drawing/2014/main" id="{835D73DE-7877-1C85-DD7F-EFC83A0B5D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2330" name="Text Box 39">
              <a:extLst>
                <a:ext uri="{FF2B5EF4-FFF2-40B4-BE49-F238E27FC236}">
                  <a16:creationId xmlns:a16="http://schemas.microsoft.com/office/drawing/2014/main" id="{7E41CD73-44B2-A635-250B-6FE3551FBB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331" name="Text Box 40">
              <a:extLst>
                <a:ext uri="{FF2B5EF4-FFF2-40B4-BE49-F238E27FC236}">
                  <a16:creationId xmlns:a16="http://schemas.microsoft.com/office/drawing/2014/main" id="{A1E881B4-F90C-B4C0-0CA9-C6210F072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332" name="Text Box 41">
              <a:extLst>
                <a:ext uri="{FF2B5EF4-FFF2-40B4-BE49-F238E27FC236}">
                  <a16:creationId xmlns:a16="http://schemas.microsoft.com/office/drawing/2014/main" id="{2CB614F6-3E17-9A7C-91A5-0F32668C0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333" name="Text Box 42">
              <a:extLst>
                <a:ext uri="{FF2B5EF4-FFF2-40B4-BE49-F238E27FC236}">
                  <a16:creationId xmlns:a16="http://schemas.microsoft.com/office/drawing/2014/main" id="{A4D4A9B4-E34F-7995-F2EF-C1F972BAF1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334" name="Text Box 43">
              <a:extLst>
                <a:ext uri="{FF2B5EF4-FFF2-40B4-BE49-F238E27FC236}">
                  <a16:creationId xmlns:a16="http://schemas.microsoft.com/office/drawing/2014/main" id="{35EDD3F2-AF38-88E2-AF9B-52C90170B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335" name="Text Box 44">
              <a:extLst>
                <a:ext uri="{FF2B5EF4-FFF2-40B4-BE49-F238E27FC236}">
                  <a16:creationId xmlns:a16="http://schemas.microsoft.com/office/drawing/2014/main" id="{6E0094C1-E29D-42E5-3ABA-31A2CFDE00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2294" name="Text Box 45">
            <a:extLst>
              <a:ext uri="{FF2B5EF4-FFF2-40B4-BE49-F238E27FC236}">
                <a16:creationId xmlns:a16="http://schemas.microsoft.com/office/drawing/2014/main" id="{BA69A0D6-B8F1-9E95-5A88-C074BD3D8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 =</a:t>
            </a:r>
          </a:p>
        </p:txBody>
      </p:sp>
      <p:grpSp>
        <p:nvGrpSpPr>
          <p:cNvPr id="12295" name="Group 74">
            <a:extLst>
              <a:ext uri="{FF2B5EF4-FFF2-40B4-BE49-F238E27FC236}">
                <a16:creationId xmlns:a16="http://schemas.microsoft.com/office/drawing/2014/main" id="{70D1BD24-2F9A-58F4-4BEF-C4168BE0ED81}"/>
              </a:ext>
            </a:extLst>
          </p:cNvPr>
          <p:cNvGrpSpPr>
            <a:grpSpLocks/>
          </p:cNvGrpSpPr>
          <p:nvPr/>
        </p:nvGrpSpPr>
        <p:grpSpPr bwMode="auto">
          <a:xfrm>
            <a:off x="298450" y="381000"/>
            <a:ext cx="1925638" cy="1600200"/>
            <a:chOff x="188" y="240"/>
            <a:chExt cx="1213" cy="1008"/>
          </a:xfrm>
        </p:grpSpPr>
        <p:grpSp>
          <p:nvGrpSpPr>
            <p:cNvPr id="12317" name="Group 73">
              <a:extLst>
                <a:ext uri="{FF2B5EF4-FFF2-40B4-BE49-F238E27FC236}">
                  <a16:creationId xmlns:a16="http://schemas.microsoft.com/office/drawing/2014/main" id="{3D2B2A2F-7F1F-AB03-1B04-1A894FB549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2322" name="Oval 3">
                <a:extLst>
                  <a:ext uri="{FF2B5EF4-FFF2-40B4-BE49-F238E27FC236}">
                    <a16:creationId xmlns:a16="http://schemas.microsoft.com/office/drawing/2014/main" id="{300A36D3-08EF-1D18-8DDC-89A84C6B5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2323" name="Oval 4">
                <a:extLst>
                  <a:ext uri="{FF2B5EF4-FFF2-40B4-BE49-F238E27FC236}">
                    <a16:creationId xmlns:a16="http://schemas.microsoft.com/office/drawing/2014/main" id="{AC83174F-1E23-54B1-AE4B-2E6151CB81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324" name="Oval 5">
                <a:extLst>
                  <a:ext uri="{FF2B5EF4-FFF2-40B4-BE49-F238E27FC236}">
                    <a16:creationId xmlns:a16="http://schemas.microsoft.com/office/drawing/2014/main" id="{33D46AF8-D4F1-BD17-A09F-4CF6D2C62D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12325" name="AutoShape 6">
                <a:extLst>
                  <a:ext uri="{FF2B5EF4-FFF2-40B4-BE49-F238E27FC236}">
                    <a16:creationId xmlns:a16="http://schemas.microsoft.com/office/drawing/2014/main" id="{A3012B09-4CF6-819E-A58A-65DC47B48389}"/>
                  </a:ext>
                </a:extLst>
              </p:cNvPr>
              <p:cNvCxnSpPr>
                <a:cxnSpLocks noChangeShapeType="1"/>
                <a:stCxn id="12322" idx="7"/>
                <a:endCxn id="12324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6" name="AutoShape 7">
                <a:extLst>
                  <a:ext uri="{FF2B5EF4-FFF2-40B4-BE49-F238E27FC236}">
                    <a16:creationId xmlns:a16="http://schemas.microsoft.com/office/drawing/2014/main" id="{1CA654EA-3AB2-F00E-091C-3AFB2A0ECFEF}"/>
                  </a:ext>
                </a:extLst>
              </p:cNvPr>
              <p:cNvCxnSpPr>
                <a:cxnSpLocks noChangeShapeType="1"/>
                <a:stCxn id="12324" idx="3"/>
                <a:endCxn id="12323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7" name="AutoShape 8">
                <a:extLst>
                  <a:ext uri="{FF2B5EF4-FFF2-40B4-BE49-F238E27FC236}">
                    <a16:creationId xmlns:a16="http://schemas.microsoft.com/office/drawing/2014/main" id="{5F160BD8-1CDC-F4DC-949D-025F7E2743EC}"/>
                  </a:ext>
                </a:extLst>
              </p:cNvPr>
              <p:cNvCxnSpPr>
                <a:cxnSpLocks noChangeShapeType="1"/>
                <a:stCxn id="12323" idx="2"/>
                <a:endCxn id="12322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2328" name="AutoShape 9">
                <a:extLst>
                  <a:ext uri="{FF2B5EF4-FFF2-40B4-BE49-F238E27FC236}">
                    <a16:creationId xmlns:a16="http://schemas.microsoft.com/office/drawing/2014/main" id="{63343E45-9298-8AE3-ED08-A3E643F9A5ED}"/>
                  </a:ext>
                </a:extLst>
              </p:cNvPr>
              <p:cNvCxnSpPr>
                <a:cxnSpLocks noChangeShapeType="1"/>
                <a:stCxn id="12323" idx="6"/>
                <a:endCxn id="12322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2318" name="Text Box 47">
              <a:extLst>
                <a:ext uri="{FF2B5EF4-FFF2-40B4-BE49-F238E27FC236}">
                  <a16:creationId xmlns:a16="http://schemas.microsoft.com/office/drawing/2014/main" id="{786AA7F7-7084-9570-83F2-CFDD4DF2B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5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2319" name="Text Box 48">
              <a:extLst>
                <a:ext uri="{FF2B5EF4-FFF2-40B4-BE49-F238E27FC236}">
                  <a16:creationId xmlns:a16="http://schemas.microsoft.com/office/drawing/2014/main" id="{43311616-E70E-6781-0959-83D7760A26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12320" name="Text Box 49">
              <a:extLst>
                <a:ext uri="{FF2B5EF4-FFF2-40B4-BE49-F238E27FC236}">
                  <a16:creationId xmlns:a16="http://schemas.microsoft.com/office/drawing/2014/main" id="{09AA3113-C85B-2F5E-41EE-99ACDF945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321" name="Text Box 50">
              <a:extLst>
                <a:ext uri="{FF2B5EF4-FFF2-40B4-BE49-F238E27FC236}">
                  <a16:creationId xmlns:a16="http://schemas.microsoft.com/office/drawing/2014/main" id="{112A1A8C-EC68-959E-5EA1-9FEB0CC49F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2296" name="Rectangle 52">
            <a:extLst>
              <a:ext uri="{FF2B5EF4-FFF2-40B4-BE49-F238E27FC236}">
                <a16:creationId xmlns:a16="http://schemas.microsoft.com/office/drawing/2014/main" id="{016E4531-4018-8CA0-C194-CD3514F68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609600"/>
            <a:ext cx="2667000" cy="1600200"/>
          </a:xfrm>
        </p:spPr>
        <p:txBody>
          <a:bodyPr/>
          <a:lstStyle/>
          <a:p>
            <a:pPr algn="l"/>
            <a:r>
              <a:rPr lang="en-US" altLang="en-US"/>
              <a:t>k = 1</a:t>
            </a:r>
            <a:br>
              <a:rPr lang="en-US" altLang="en-US"/>
            </a:br>
            <a:r>
              <a:rPr lang="en-US" altLang="en-US"/>
              <a:t>Vertex 1 can be intermediate node </a:t>
            </a:r>
          </a:p>
        </p:txBody>
      </p:sp>
      <p:sp>
        <p:nvSpPr>
          <p:cNvPr id="12297" name="Rectangle 54">
            <a:extLst>
              <a:ext uri="{FF2B5EF4-FFF2-40B4-BE49-F238E27FC236}">
                <a16:creationId xmlns:a16="http://schemas.microsoft.com/office/drawing/2014/main" id="{7D813484-A60D-F4F0-DEF2-41A96653F74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91000" y="2438400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30000"/>
              <a:t>1</a:t>
            </a:r>
            <a:r>
              <a:rPr lang="en-US" altLang="en-US" sz="2000"/>
              <a:t>[2,3] = min( D</a:t>
            </a:r>
            <a:r>
              <a:rPr lang="en-US" altLang="en-US" sz="2000" baseline="30000"/>
              <a:t>0</a:t>
            </a:r>
            <a:r>
              <a:rPr lang="en-US" altLang="en-US" sz="2000"/>
              <a:t>[2,3], D</a:t>
            </a:r>
            <a:r>
              <a:rPr lang="en-US" altLang="en-US" sz="2000" baseline="30000"/>
              <a:t>0</a:t>
            </a:r>
            <a:r>
              <a:rPr lang="en-US" altLang="en-US" sz="2000"/>
              <a:t>[2,1]+D</a:t>
            </a:r>
            <a:r>
              <a:rPr lang="en-US" altLang="en-US" sz="2000" baseline="30000"/>
              <a:t>0</a:t>
            </a:r>
            <a:r>
              <a:rPr lang="en-US" altLang="en-US" sz="2000"/>
              <a:t>[1,3] )</a:t>
            </a:r>
          </a:p>
          <a:p>
            <a:pPr>
              <a:buFontTx/>
              <a:buNone/>
            </a:pPr>
            <a:r>
              <a:rPr lang="en-US" altLang="en-US" sz="2000"/>
              <a:t>		= min (</a:t>
            </a:r>
            <a:r>
              <a:rPr lang="en-US" altLang="en-US" sz="2000">
                <a:sym typeface="Symbol" panose="05050102010706020507" pitchFamily="18" charset="2"/>
              </a:rPr>
              <a:t>, 7) 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	= 7</a:t>
            </a: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30000"/>
              <a:t>1</a:t>
            </a:r>
            <a:r>
              <a:rPr lang="en-US" altLang="en-US" sz="2000"/>
              <a:t>[3,2] = min( D</a:t>
            </a:r>
            <a:r>
              <a:rPr lang="en-US" altLang="en-US" sz="2000" baseline="30000"/>
              <a:t>0</a:t>
            </a:r>
            <a:r>
              <a:rPr lang="en-US" altLang="en-US" sz="2000"/>
              <a:t>[3,2], D</a:t>
            </a:r>
            <a:r>
              <a:rPr lang="en-US" altLang="en-US" sz="2000" baseline="30000"/>
              <a:t>0</a:t>
            </a:r>
            <a:r>
              <a:rPr lang="en-US" altLang="en-US" sz="2000"/>
              <a:t>[3,1]+D</a:t>
            </a:r>
            <a:r>
              <a:rPr lang="en-US" altLang="en-US" sz="2000" baseline="30000"/>
              <a:t>0</a:t>
            </a:r>
            <a:r>
              <a:rPr lang="en-US" altLang="en-US" sz="2000"/>
              <a:t>[1,2] )</a:t>
            </a:r>
          </a:p>
          <a:p>
            <a:pPr>
              <a:buFontTx/>
              <a:buNone/>
            </a:pPr>
            <a:r>
              <a:rPr lang="en-US" altLang="en-US" sz="2000"/>
              <a:t>		= min (-3,</a:t>
            </a:r>
            <a:r>
              <a:rPr lang="en-US" altLang="en-US" sz="2000">
                <a:sym typeface="Symbol" panose="05050102010706020507" pitchFamily="18" charset="2"/>
              </a:rPr>
              <a:t>) 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	= -3</a:t>
            </a: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</p:txBody>
      </p:sp>
      <p:grpSp>
        <p:nvGrpSpPr>
          <p:cNvPr id="12298" name="Group 55">
            <a:extLst>
              <a:ext uri="{FF2B5EF4-FFF2-40B4-BE49-F238E27FC236}">
                <a16:creationId xmlns:a16="http://schemas.microsoft.com/office/drawing/2014/main" id="{E6D55B42-5F38-9856-DD82-ED9029AA751F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04800"/>
            <a:ext cx="2667000" cy="1752600"/>
            <a:chOff x="3168" y="816"/>
            <a:chExt cx="1680" cy="1104"/>
          </a:xfrm>
        </p:grpSpPr>
        <p:grpSp>
          <p:nvGrpSpPr>
            <p:cNvPr id="12301" name="Group 56">
              <a:extLst>
                <a:ext uri="{FF2B5EF4-FFF2-40B4-BE49-F238E27FC236}">
                  <a16:creationId xmlns:a16="http://schemas.microsoft.com/office/drawing/2014/main" id="{09A285B3-7DBE-301D-F512-E1944733AD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2308" name="Rectangle 57">
                <a:extLst>
                  <a:ext uri="{FF2B5EF4-FFF2-40B4-BE49-F238E27FC236}">
                    <a16:creationId xmlns:a16="http://schemas.microsoft.com/office/drawing/2014/main" id="{CA853F2F-FA36-9112-2244-6F3D6DB042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2309" name="Rectangle 58">
                <a:extLst>
                  <a:ext uri="{FF2B5EF4-FFF2-40B4-BE49-F238E27FC236}">
                    <a16:creationId xmlns:a16="http://schemas.microsoft.com/office/drawing/2014/main" id="{0A12A717-FB12-EB91-0370-4C9511353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310" name="Rectangle 59">
                <a:extLst>
                  <a:ext uri="{FF2B5EF4-FFF2-40B4-BE49-F238E27FC236}">
                    <a16:creationId xmlns:a16="http://schemas.microsoft.com/office/drawing/2014/main" id="{502A869B-922C-A89F-D4B7-5AF2C4116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2311" name="Rectangle 60">
                <a:extLst>
                  <a:ext uri="{FF2B5EF4-FFF2-40B4-BE49-F238E27FC236}">
                    <a16:creationId xmlns:a16="http://schemas.microsoft.com/office/drawing/2014/main" id="{DEAC67B5-3D79-1267-C670-E1C17E71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2312" name="Rectangle 61">
                <a:extLst>
                  <a:ext uri="{FF2B5EF4-FFF2-40B4-BE49-F238E27FC236}">
                    <a16:creationId xmlns:a16="http://schemas.microsoft.com/office/drawing/2014/main" id="{7AF27E4C-BCD9-4435-1FD2-2C06CE2FCC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2313" name="Rectangle 62">
                <a:extLst>
                  <a:ext uri="{FF2B5EF4-FFF2-40B4-BE49-F238E27FC236}">
                    <a16:creationId xmlns:a16="http://schemas.microsoft.com/office/drawing/2014/main" id="{0672989B-BA2C-7551-B821-FDD890BD84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2314" name="Rectangle 63">
                <a:extLst>
                  <a:ext uri="{FF2B5EF4-FFF2-40B4-BE49-F238E27FC236}">
                    <a16:creationId xmlns:a16="http://schemas.microsoft.com/office/drawing/2014/main" id="{A92EF60C-0693-1F16-1AC5-DB693957C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2315" name="Rectangle 64">
                <a:extLst>
                  <a:ext uri="{FF2B5EF4-FFF2-40B4-BE49-F238E27FC236}">
                    <a16:creationId xmlns:a16="http://schemas.microsoft.com/office/drawing/2014/main" id="{F7034ED9-AABD-E03F-6CD8-CBE5746E1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-3</a:t>
                </a:r>
              </a:p>
            </p:txBody>
          </p:sp>
          <p:sp>
            <p:nvSpPr>
              <p:cNvPr id="12316" name="Rectangle 65">
                <a:extLst>
                  <a:ext uri="{FF2B5EF4-FFF2-40B4-BE49-F238E27FC236}">
                    <a16:creationId xmlns:a16="http://schemas.microsoft.com/office/drawing/2014/main" id="{F13A648B-6BF0-1F71-282E-D35CBC26AD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2302" name="Text Box 66">
              <a:extLst>
                <a:ext uri="{FF2B5EF4-FFF2-40B4-BE49-F238E27FC236}">
                  <a16:creationId xmlns:a16="http://schemas.microsoft.com/office/drawing/2014/main" id="{150885D6-9381-72B6-DB51-E256A142E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303" name="Text Box 67">
              <a:extLst>
                <a:ext uri="{FF2B5EF4-FFF2-40B4-BE49-F238E27FC236}">
                  <a16:creationId xmlns:a16="http://schemas.microsoft.com/office/drawing/2014/main" id="{F34AE0EC-40A4-FFF6-BAD8-C6024C746A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304" name="Text Box 68">
              <a:extLst>
                <a:ext uri="{FF2B5EF4-FFF2-40B4-BE49-F238E27FC236}">
                  <a16:creationId xmlns:a16="http://schemas.microsoft.com/office/drawing/2014/main" id="{D903AC4C-83B1-37F3-CAE8-2789C3A5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2305" name="Text Box 69">
              <a:extLst>
                <a:ext uri="{FF2B5EF4-FFF2-40B4-BE49-F238E27FC236}">
                  <a16:creationId xmlns:a16="http://schemas.microsoft.com/office/drawing/2014/main" id="{5A6D7022-9C76-B915-3359-B0F51B4D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306" name="Text Box 70">
              <a:extLst>
                <a:ext uri="{FF2B5EF4-FFF2-40B4-BE49-F238E27FC236}">
                  <a16:creationId xmlns:a16="http://schemas.microsoft.com/office/drawing/2014/main" id="{BDD31538-9132-FA29-C6B4-33A947AEA5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2307" name="Text Box 71">
              <a:extLst>
                <a:ext uri="{FF2B5EF4-FFF2-40B4-BE49-F238E27FC236}">
                  <a16:creationId xmlns:a16="http://schemas.microsoft.com/office/drawing/2014/main" id="{2D59EBC9-9481-F604-51F3-AE30763C37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2299" name="Text Box 72">
            <a:extLst>
              <a:ext uri="{FF2B5EF4-FFF2-40B4-BE49-F238E27FC236}">
                <a16:creationId xmlns:a16="http://schemas.microsoft.com/office/drawing/2014/main" id="{988772E2-73CB-4CB5-8927-6BFF0A53D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33400"/>
            <a:ext cx="728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</a:t>
            </a:r>
            <a:r>
              <a:rPr kumimoji="0" lang="en-US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0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</a:p>
        </p:txBody>
      </p:sp>
      <p:sp>
        <p:nvSpPr>
          <p:cNvPr id="12300" name="Line 75">
            <a:extLst>
              <a:ext uri="{FF2B5EF4-FFF2-40B4-BE49-F238E27FC236}">
                <a16:creationId xmlns:a16="http://schemas.microsoft.com/office/drawing/2014/main" id="{7AF85834-67F6-7F31-AD16-79E6DD11D3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1828800"/>
            <a:ext cx="2133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>
            <a:extLst>
              <a:ext uri="{FF2B5EF4-FFF2-40B4-BE49-F238E27FC236}">
                <a16:creationId xmlns:a16="http://schemas.microsoft.com/office/drawing/2014/main" id="{5B064DEA-274D-56D1-2FA0-2B84149E75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0" y="5715000"/>
            <a:ext cx="458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Helvetica" panose="020B0604020202020204" pitchFamily="34" charset="0"/>
              </a:rPr>
              <a:t>Build a table of results as you go</a:t>
            </a:r>
          </a:p>
        </p:txBody>
      </p:sp>
      <p:sp>
        <p:nvSpPr>
          <p:cNvPr id="21507" name="Rectangle 6">
            <a:extLst>
              <a:ext uri="{FF2B5EF4-FFF2-40B4-BE49-F238E27FC236}">
                <a16:creationId xmlns:a16="http://schemas.microsoft.com/office/drawing/2014/main" id="{9A3DE9E8-AD07-6A4B-1648-3BED94BF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136775"/>
            <a:ext cx="1312863" cy="7366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8" name="Rectangle 7">
            <a:extLst>
              <a:ext uri="{FF2B5EF4-FFF2-40B4-BE49-F238E27FC236}">
                <a16:creationId xmlns:a16="http://schemas.microsoft.com/office/drawing/2014/main" id="{E37BA284-7C77-F0A4-354A-23AF623C0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2575" y="2505075"/>
            <a:ext cx="1312863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09" name="Rectangle 8">
            <a:extLst>
              <a:ext uri="{FF2B5EF4-FFF2-40B4-BE49-F238E27FC236}">
                <a16:creationId xmlns:a16="http://schemas.microsoft.com/office/drawing/2014/main" id="{C23F3323-6F61-AC9C-ACBE-A1484306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749675"/>
            <a:ext cx="617538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0" name="Rectangle 9">
            <a:extLst>
              <a:ext uri="{FF2B5EF4-FFF2-40B4-BE49-F238E27FC236}">
                <a16:creationId xmlns:a16="http://schemas.microsoft.com/office/drawing/2014/main" id="{5127433E-2433-906A-BFD4-60F122C8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5450" y="3381375"/>
            <a:ext cx="617538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1" name="Rectangle 10">
            <a:extLst>
              <a:ext uri="{FF2B5EF4-FFF2-40B4-BE49-F238E27FC236}">
                <a16:creationId xmlns:a16="http://schemas.microsoft.com/office/drawing/2014/main" id="{41A9B7B0-C55C-F035-B1A6-BC839FB49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3749675"/>
            <a:ext cx="617538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2" name="Rectangle 11">
            <a:extLst>
              <a:ext uri="{FF2B5EF4-FFF2-40B4-BE49-F238E27FC236}">
                <a16:creationId xmlns:a16="http://schemas.microsoft.com/office/drawing/2014/main" id="{9DFC865F-886D-D4F0-D401-9D45B2399C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5475" y="3381375"/>
            <a:ext cx="617538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3" name="Rectangle 12">
            <a:extLst>
              <a:ext uri="{FF2B5EF4-FFF2-40B4-BE49-F238E27FC236}">
                <a16:creationId xmlns:a16="http://schemas.microsoft.com/office/drawing/2014/main" id="{09D9D4E5-7B8A-84F7-6E8A-525E14039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3749675"/>
            <a:ext cx="615950" cy="3683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514" name="Rectangle 13">
            <a:extLst>
              <a:ext uri="{FF2B5EF4-FFF2-40B4-BE49-F238E27FC236}">
                <a16:creationId xmlns:a16="http://schemas.microsoft.com/office/drawing/2014/main" id="{B0250D73-0BE2-271B-945C-556BA6614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5500" y="3381375"/>
            <a:ext cx="615950" cy="3683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cxnSp>
        <p:nvCxnSpPr>
          <p:cNvPr id="21515" name="AutoShape 14">
            <a:extLst>
              <a:ext uri="{FF2B5EF4-FFF2-40B4-BE49-F238E27FC236}">
                <a16:creationId xmlns:a16="http://schemas.microsoft.com/office/drawing/2014/main" id="{EDCBF387-3A8F-8C9B-72B2-71721E91BE81}"/>
              </a:ext>
            </a:extLst>
          </p:cNvPr>
          <p:cNvCxnSpPr>
            <a:cxnSpLocks noChangeShapeType="1"/>
            <a:stCxn id="21508" idx="2"/>
            <a:endCxn id="21512" idx="0"/>
          </p:cNvCxnSpPr>
          <p:nvPr/>
        </p:nvCxnSpPr>
        <p:spPr bwMode="auto">
          <a:xfrm flipH="1">
            <a:off x="3473450" y="2873375"/>
            <a:ext cx="6350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6" name="AutoShape 15">
            <a:extLst>
              <a:ext uri="{FF2B5EF4-FFF2-40B4-BE49-F238E27FC236}">
                <a16:creationId xmlns:a16="http://schemas.microsoft.com/office/drawing/2014/main" id="{1389B93C-88B0-A98B-727E-4F510ADBCF97}"/>
              </a:ext>
            </a:extLst>
          </p:cNvPr>
          <p:cNvCxnSpPr>
            <a:cxnSpLocks noChangeShapeType="1"/>
            <a:stCxn id="21508" idx="2"/>
            <a:endCxn id="21510" idx="0"/>
          </p:cNvCxnSpPr>
          <p:nvPr/>
        </p:nvCxnSpPr>
        <p:spPr bwMode="auto">
          <a:xfrm flipH="1">
            <a:off x="2003425" y="2873375"/>
            <a:ext cx="1476375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7" name="AutoShape 16">
            <a:extLst>
              <a:ext uri="{FF2B5EF4-FFF2-40B4-BE49-F238E27FC236}">
                <a16:creationId xmlns:a16="http://schemas.microsoft.com/office/drawing/2014/main" id="{058C00FE-AEBD-B3E1-4626-1D7F6E59CD71}"/>
              </a:ext>
            </a:extLst>
          </p:cNvPr>
          <p:cNvCxnSpPr>
            <a:cxnSpLocks noChangeShapeType="1"/>
            <a:stCxn id="21508" idx="2"/>
            <a:endCxn id="21514" idx="0"/>
          </p:cNvCxnSpPr>
          <p:nvPr/>
        </p:nvCxnSpPr>
        <p:spPr bwMode="auto">
          <a:xfrm>
            <a:off x="3479800" y="2873375"/>
            <a:ext cx="1463675" cy="508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1518" name="Group 17">
            <a:extLst>
              <a:ext uri="{FF2B5EF4-FFF2-40B4-BE49-F238E27FC236}">
                <a16:creationId xmlns:a16="http://schemas.microsoft.com/office/drawing/2014/main" id="{96068349-BC87-1475-25F6-EB9F619369AD}"/>
              </a:ext>
            </a:extLst>
          </p:cNvPr>
          <p:cNvGrpSpPr>
            <a:grpSpLocks/>
          </p:cNvGrpSpPr>
          <p:nvPr/>
        </p:nvGrpSpPr>
        <p:grpSpPr bwMode="auto">
          <a:xfrm>
            <a:off x="657225" y="4730750"/>
            <a:ext cx="296863" cy="736600"/>
            <a:chOff x="2544" y="2656"/>
            <a:chExt cx="200" cy="464"/>
          </a:xfrm>
        </p:grpSpPr>
        <p:sp>
          <p:nvSpPr>
            <p:cNvPr id="21572" name="Rectangle 18">
              <a:extLst>
                <a:ext uri="{FF2B5EF4-FFF2-40B4-BE49-F238E27FC236}">
                  <a16:creationId xmlns:a16="http://schemas.microsoft.com/office/drawing/2014/main" id="{F1ADD10E-9E17-5423-1B40-C50D9391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73" name="Rectangle 19">
              <a:extLst>
                <a:ext uri="{FF2B5EF4-FFF2-40B4-BE49-F238E27FC236}">
                  <a16:creationId xmlns:a16="http://schemas.microsoft.com/office/drawing/2014/main" id="{26D71F97-D05E-D00C-672F-96EB73FD9E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19" name="Group 20">
            <a:extLst>
              <a:ext uri="{FF2B5EF4-FFF2-40B4-BE49-F238E27FC236}">
                <a16:creationId xmlns:a16="http://schemas.microsoft.com/office/drawing/2014/main" id="{9C4AD608-28E0-CC3A-C00F-CEFFDABB8BE5}"/>
              </a:ext>
            </a:extLst>
          </p:cNvPr>
          <p:cNvGrpSpPr>
            <a:grpSpLocks/>
          </p:cNvGrpSpPr>
          <p:nvPr/>
        </p:nvGrpSpPr>
        <p:grpSpPr bwMode="auto">
          <a:xfrm>
            <a:off x="1250950" y="4727575"/>
            <a:ext cx="296863" cy="736600"/>
            <a:chOff x="2544" y="2656"/>
            <a:chExt cx="200" cy="464"/>
          </a:xfrm>
        </p:grpSpPr>
        <p:sp>
          <p:nvSpPr>
            <p:cNvPr id="21570" name="Rectangle 21">
              <a:extLst>
                <a:ext uri="{FF2B5EF4-FFF2-40B4-BE49-F238E27FC236}">
                  <a16:creationId xmlns:a16="http://schemas.microsoft.com/office/drawing/2014/main" id="{2019A3BC-24A2-5F70-2E51-2FB735816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71" name="Rectangle 22">
              <a:extLst>
                <a:ext uri="{FF2B5EF4-FFF2-40B4-BE49-F238E27FC236}">
                  <a16:creationId xmlns:a16="http://schemas.microsoft.com/office/drawing/2014/main" id="{6A92FCAE-615E-D8FE-5604-5A1903E35D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20" name="Group 23">
            <a:extLst>
              <a:ext uri="{FF2B5EF4-FFF2-40B4-BE49-F238E27FC236}">
                <a16:creationId xmlns:a16="http://schemas.microsoft.com/office/drawing/2014/main" id="{FADED678-A64A-4C31-E31B-70579B480CAB}"/>
              </a:ext>
            </a:extLst>
          </p:cNvPr>
          <p:cNvGrpSpPr>
            <a:grpSpLocks/>
          </p:cNvGrpSpPr>
          <p:nvPr/>
        </p:nvGrpSpPr>
        <p:grpSpPr bwMode="auto">
          <a:xfrm>
            <a:off x="1843088" y="4730750"/>
            <a:ext cx="296862" cy="736600"/>
            <a:chOff x="2544" y="2656"/>
            <a:chExt cx="200" cy="464"/>
          </a:xfrm>
        </p:grpSpPr>
        <p:sp>
          <p:nvSpPr>
            <p:cNvPr id="21568" name="Rectangle 24">
              <a:extLst>
                <a:ext uri="{FF2B5EF4-FFF2-40B4-BE49-F238E27FC236}">
                  <a16:creationId xmlns:a16="http://schemas.microsoft.com/office/drawing/2014/main" id="{127271FD-1056-11CD-57E9-3BD2FD2B23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9" name="Rectangle 25">
              <a:extLst>
                <a:ext uri="{FF2B5EF4-FFF2-40B4-BE49-F238E27FC236}">
                  <a16:creationId xmlns:a16="http://schemas.microsoft.com/office/drawing/2014/main" id="{CA17AC72-0D47-6CD2-1805-7AA70E039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21" name="Group 26">
            <a:extLst>
              <a:ext uri="{FF2B5EF4-FFF2-40B4-BE49-F238E27FC236}">
                <a16:creationId xmlns:a16="http://schemas.microsoft.com/office/drawing/2014/main" id="{40F83721-5CCF-4A8A-2EDE-7773DBEB6E8E}"/>
              </a:ext>
            </a:extLst>
          </p:cNvPr>
          <p:cNvGrpSpPr>
            <a:grpSpLocks/>
          </p:cNvGrpSpPr>
          <p:nvPr/>
        </p:nvGrpSpPr>
        <p:grpSpPr bwMode="auto">
          <a:xfrm>
            <a:off x="2732088" y="4752975"/>
            <a:ext cx="296862" cy="736600"/>
            <a:chOff x="2544" y="2656"/>
            <a:chExt cx="200" cy="464"/>
          </a:xfrm>
        </p:grpSpPr>
        <p:sp>
          <p:nvSpPr>
            <p:cNvPr id="21566" name="Rectangle 27">
              <a:extLst>
                <a:ext uri="{FF2B5EF4-FFF2-40B4-BE49-F238E27FC236}">
                  <a16:creationId xmlns:a16="http://schemas.microsoft.com/office/drawing/2014/main" id="{A1A28D5F-1F28-D975-8D29-6971F0867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7" name="Rectangle 28">
              <a:extLst>
                <a:ext uri="{FF2B5EF4-FFF2-40B4-BE49-F238E27FC236}">
                  <a16:creationId xmlns:a16="http://schemas.microsoft.com/office/drawing/2014/main" id="{7B21EC3A-363A-C6EE-B3DF-2D70A4E77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22" name="Group 29">
            <a:extLst>
              <a:ext uri="{FF2B5EF4-FFF2-40B4-BE49-F238E27FC236}">
                <a16:creationId xmlns:a16="http://schemas.microsoft.com/office/drawing/2014/main" id="{067137CA-9764-D1CE-B012-3F253696B4A6}"/>
              </a:ext>
            </a:extLst>
          </p:cNvPr>
          <p:cNvGrpSpPr>
            <a:grpSpLocks/>
          </p:cNvGrpSpPr>
          <p:nvPr/>
        </p:nvGrpSpPr>
        <p:grpSpPr bwMode="auto">
          <a:xfrm>
            <a:off x="3325813" y="4749800"/>
            <a:ext cx="296862" cy="736600"/>
            <a:chOff x="2544" y="2656"/>
            <a:chExt cx="200" cy="464"/>
          </a:xfrm>
        </p:grpSpPr>
        <p:sp>
          <p:nvSpPr>
            <p:cNvPr id="21564" name="Rectangle 30">
              <a:extLst>
                <a:ext uri="{FF2B5EF4-FFF2-40B4-BE49-F238E27FC236}">
                  <a16:creationId xmlns:a16="http://schemas.microsoft.com/office/drawing/2014/main" id="{9A18FB16-D177-620D-1C8B-1630EABA5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5" name="Rectangle 31">
              <a:extLst>
                <a:ext uri="{FF2B5EF4-FFF2-40B4-BE49-F238E27FC236}">
                  <a16:creationId xmlns:a16="http://schemas.microsoft.com/office/drawing/2014/main" id="{2556FDBF-438F-31CA-778D-7A4F94923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23" name="Group 32">
            <a:extLst>
              <a:ext uri="{FF2B5EF4-FFF2-40B4-BE49-F238E27FC236}">
                <a16:creationId xmlns:a16="http://schemas.microsoft.com/office/drawing/2014/main" id="{6A7570C0-1CE0-1AA3-7EB2-BD611518F3AD}"/>
              </a:ext>
            </a:extLst>
          </p:cNvPr>
          <p:cNvGrpSpPr>
            <a:grpSpLocks/>
          </p:cNvGrpSpPr>
          <p:nvPr/>
        </p:nvGrpSpPr>
        <p:grpSpPr bwMode="auto">
          <a:xfrm>
            <a:off x="3919538" y="4752975"/>
            <a:ext cx="295275" cy="736600"/>
            <a:chOff x="2544" y="2656"/>
            <a:chExt cx="200" cy="464"/>
          </a:xfrm>
        </p:grpSpPr>
        <p:sp>
          <p:nvSpPr>
            <p:cNvPr id="21562" name="Rectangle 33">
              <a:extLst>
                <a:ext uri="{FF2B5EF4-FFF2-40B4-BE49-F238E27FC236}">
                  <a16:creationId xmlns:a16="http://schemas.microsoft.com/office/drawing/2014/main" id="{BCF9E4F7-45E8-B188-67B0-28D46548B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3" name="Rectangle 34">
              <a:extLst>
                <a:ext uri="{FF2B5EF4-FFF2-40B4-BE49-F238E27FC236}">
                  <a16:creationId xmlns:a16="http://schemas.microsoft.com/office/drawing/2014/main" id="{5E1A4220-BD3B-498A-6D05-4A48A5876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24" name="Group 35">
            <a:extLst>
              <a:ext uri="{FF2B5EF4-FFF2-40B4-BE49-F238E27FC236}">
                <a16:creationId xmlns:a16="http://schemas.microsoft.com/office/drawing/2014/main" id="{B1913644-D522-B122-FE5A-DEBDD1AEA930}"/>
              </a:ext>
            </a:extLst>
          </p:cNvPr>
          <p:cNvGrpSpPr>
            <a:grpSpLocks/>
          </p:cNvGrpSpPr>
          <p:nvPr/>
        </p:nvGrpSpPr>
        <p:grpSpPr bwMode="auto">
          <a:xfrm>
            <a:off x="4786313" y="4730750"/>
            <a:ext cx="296862" cy="736600"/>
            <a:chOff x="2544" y="2656"/>
            <a:chExt cx="200" cy="464"/>
          </a:xfrm>
        </p:grpSpPr>
        <p:sp>
          <p:nvSpPr>
            <p:cNvPr id="21560" name="Rectangle 36">
              <a:extLst>
                <a:ext uri="{FF2B5EF4-FFF2-40B4-BE49-F238E27FC236}">
                  <a16:creationId xmlns:a16="http://schemas.microsoft.com/office/drawing/2014/main" id="{D87CB8B2-37E6-9D1B-0148-61F57B587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61" name="Rectangle 37">
              <a:extLst>
                <a:ext uri="{FF2B5EF4-FFF2-40B4-BE49-F238E27FC236}">
                  <a16:creationId xmlns:a16="http://schemas.microsoft.com/office/drawing/2014/main" id="{EB6A92CF-57D8-FF6A-9DA6-81D87E0485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25" name="Group 38">
            <a:extLst>
              <a:ext uri="{FF2B5EF4-FFF2-40B4-BE49-F238E27FC236}">
                <a16:creationId xmlns:a16="http://schemas.microsoft.com/office/drawing/2014/main" id="{0F34CF74-6FFD-D580-14E5-A85EB43E2894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4727575"/>
            <a:ext cx="296863" cy="736600"/>
            <a:chOff x="2544" y="2656"/>
            <a:chExt cx="200" cy="464"/>
          </a:xfrm>
        </p:grpSpPr>
        <p:sp>
          <p:nvSpPr>
            <p:cNvPr id="21558" name="Rectangle 39">
              <a:extLst>
                <a:ext uri="{FF2B5EF4-FFF2-40B4-BE49-F238E27FC236}">
                  <a16:creationId xmlns:a16="http://schemas.microsoft.com/office/drawing/2014/main" id="{CAE8F7B7-C968-EC65-0BED-B74DEAA8D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9" name="Rectangle 40">
              <a:extLst>
                <a:ext uri="{FF2B5EF4-FFF2-40B4-BE49-F238E27FC236}">
                  <a16:creationId xmlns:a16="http://schemas.microsoft.com/office/drawing/2014/main" id="{C3140EEE-C72B-8F03-4A62-2978BB0F8E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21526" name="Group 41">
            <a:extLst>
              <a:ext uri="{FF2B5EF4-FFF2-40B4-BE49-F238E27FC236}">
                <a16:creationId xmlns:a16="http://schemas.microsoft.com/office/drawing/2014/main" id="{ACAE3FB1-F3B0-5360-47A8-A63AF86FCC6F}"/>
              </a:ext>
            </a:extLst>
          </p:cNvPr>
          <p:cNvGrpSpPr>
            <a:grpSpLocks/>
          </p:cNvGrpSpPr>
          <p:nvPr/>
        </p:nvGrpSpPr>
        <p:grpSpPr bwMode="auto">
          <a:xfrm>
            <a:off x="5972175" y="4730750"/>
            <a:ext cx="295275" cy="736600"/>
            <a:chOff x="2544" y="2656"/>
            <a:chExt cx="200" cy="464"/>
          </a:xfrm>
        </p:grpSpPr>
        <p:sp>
          <p:nvSpPr>
            <p:cNvPr id="21556" name="Rectangle 42">
              <a:extLst>
                <a:ext uri="{FF2B5EF4-FFF2-40B4-BE49-F238E27FC236}">
                  <a16:creationId xmlns:a16="http://schemas.microsoft.com/office/drawing/2014/main" id="{EA5A175F-1F34-B59F-816D-15BE7E97B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888"/>
              <a:ext cx="200" cy="232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21557" name="Rectangle 43">
              <a:extLst>
                <a:ext uri="{FF2B5EF4-FFF2-40B4-BE49-F238E27FC236}">
                  <a16:creationId xmlns:a16="http://schemas.microsoft.com/office/drawing/2014/main" id="{D27D283C-0A28-C0F8-B7D2-4FC14FE75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656"/>
              <a:ext cx="200" cy="232"/>
            </a:xfrm>
            <a:prstGeom prst="rect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cxnSp>
        <p:nvCxnSpPr>
          <p:cNvPr id="21527" name="AutoShape 44">
            <a:extLst>
              <a:ext uri="{FF2B5EF4-FFF2-40B4-BE49-F238E27FC236}">
                <a16:creationId xmlns:a16="http://schemas.microsoft.com/office/drawing/2014/main" id="{95468A6D-1EE5-3052-78F8-926EF3B4DFC2}"/>
              </a:ext>
            </a:extLst>
          </p:cNvPr>
          <p:cNvCxnSpPr>
            <a:cxnSpLocks noChangeShapeType="1"/>
            <a:stCxn id="21509" idx="2"/>
            <a:endCxn id="21573" idx="0"/>
          </p:cNvCxnSpPr>
          <p:nvPr/>
        </p:nvCxnSpPr>
        <p:spPr bwMode="auto">
          <a:xfrm flipH="1">
            <a:off x="804863" y="4117975"/>
            <a:ext cx="119856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8" name="AutoShape 45">
            <a:extLst>
              <a:ext uri="{FF2B5EF4-FFF2-40B4-BE49-F238E27FC236}">
                <a16:creationId xmlns:a16="http://schemas.microsoft.com/office/drawing/2014/main" id="{7176FA37-203B-3B55-4A7B-BF2E48DDBBBF}"/>
              </a:ext>
            </a:extLst>
          </p:cNvPr>
          <p:cNvCxnSpPr>
            <a:cxnSpLocks noChangeShapeType="1"/>
            <a:stCxn id="21509" idx="2"/>
            <a:endCxn id="21571" idx="0"/>
          </p:cNvCxnSpPr>
          <p:nvPr/>
        </p:nvCxnSpPr>
        <p:spPr bwMode="auto">
          <a:xfrm flipH="1">
            <a:off x="1398588" y="4117975"/>
            <a:ext cx="60483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29" name="AutoShape 46">
            <a:extLst>
              <a:ext uri="{FF2B5EF4-FFF2-40B4-BE49-F238E27FC236}">
                <a16:creationId xmlns:a16="http://schemas.microsoft.com/office/drawing/2014/main" id="{24388882-F016-9C42-139E-7064B131DF30}"/>
              </a:ext>
            </a:extLst>
          </p:cNvPr>
          <p:cNvCxnSpPr>
            <a:cxnSpLocks noChangeShapeType="1"/>
            <a:stCxn id="21509" idx="2"/>
            <a:endCxn id="21569" idx="0"/>
          </p:cNvCxnSpPr>
          <p:nvPr/>
        </p:nvCxnSpPr>
        <p:spPr bwMode="auto">
          <a:xfrm flipH="1">
            <a:off x="1992313" y="4117975"/>
            <a:ext cx="11112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0" name="AutoShape 47">
            <a:extLst>
              <a:ext uri="{FF2B5EF4-FFF2-40B4-BE49-F238E27FC236}">
                <a16:creationId xmlns:a16="http://schemas.microsoft.com/office/drawing/2014/main" id="{B6CEE751-4C70-2DEB-23FC-1058D8731668}"/>
              </a:ext>
            </a:extLst>
          </p:cNvPr>
          <p:cNvCxnSpPr>
            <a:cxnSpLocks noChangeShapeType="1"/>
            <a:stCxn id="21511" idx="2"/>
            <a:endCxn id="21567" idx="0"/>
          </p:cNvCxnSpPr>
          <p:nvPr/>
        </p:nvCxnSpPr>
        <p:spPr bwMode="auto">
          <a:xfrm flipH="1">
            <a:off x="2881313" y="4117975"/>
            <a:ext cx="592137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1" name="AutoShape 48">
            <a:extLst>
              <a:ext uri="{FF2B5EF4-FFF2-40B4-BE49-F238E27FC236}">
                <a16:creationId xmlns:a16="http://schemas.microsoft.com/office/drawing/2014/main" id="{A79E2D38-E00F-CCE1-4FC8-996BE0652DA7}"/>
              </a:ext>
            </a:extLst>
          </p:cNvPr>
          <p:cNvCxnSpPr>
            <a:cxnSpLocks noChangeShapeType="1"/>
            <a:stCxn id="21511" idx="2"/>
            <a:endCxn id="21565" idx="0"/>
          </p:cNvCxnSpPr>
          <p:nvPr/>
        </p:nvCxnSpPr>
        <p:spPr bwMode="auto">
          <a:xfrm>
            <a:off x="3473450" y="4117975"/>
            <a:ext cx="0" cy="631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2" name="AutoShape 49">
            <a:extLst>
              <a:ext uri="{FF2B5EF4-FFF2-40B4-BE49-F238E27FC236}">
                <a16:creationId xmlns:a16="http://schemas.microsoft.com/office/drawing/2014/main" id="{A0B8FD4A-914E-26CF-5CEF-A5668765F57E}"/>
              </a:ext>
            </a:extLst>
          </p:cNvPr>
          <p:cNvCxnSpPr>
            <a:cxnSpLocks noChangeShapeType="1"/>
            <a:stCxn id="21511" idx="2"/>
            <a:endCxn id="21563" idx="0"/>
          </p:cNvCxnSpPr>
          <p:nvPr/>
        </p:nvCxnSpPr>
        <p:spPr bwMode="auto">
          <a:xfrm>
            <a:off x="3473450" y="4117975"/>
            <a:ext cx="593725" cy="635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3" name="AutoShape 50">
            <a:extLst>
              <a:ext uri="{FF2B5EF4-FFF2-40B4-BE49-F238E27FC236}">
                <a16:creationId xmlns:a16="http://schemas.microsoft.com/office/drawing/2014/main" id="{5DCE697A-BAD6-D31E-7443-730385C8E269}"/>
              </a:ext>
            </a:extLst>
          </p:cNvPr>
          <p:cNvCxnSpPr>
            <a:cxnSpLocks noChangeShapeType="1"/>
            <a:stCxn id="21513" idx="2"/>
            <a:endCxn id="21561" idx="0"/>
          </p:cNvCxnSpPr>
          <p:nvPr/>
        </p:nvCxnSpPr>
        <p:spPr bwMode="auto">
          <a:xfrm flipH="1">
            <a:off x="4933950" y="4117975"/>
            <a:ext cx="9525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4" name="AutoShape 51">
            <a:extLst>
              <a:ext uri="{FF2B5EF4-FFF2-40B4-BE49-F238E27FC236}">
                <a16:creationId xmlns:a16="http://schemas.microsoft.com/office/drawing/2014/main" id="{EBABCEA9-FB83-DBE4-A17F-9C81A647CCD9}"/>
              </a:ext>
            </a:extLst>
          </p:cNvPr>
          <p:cNvCxnSpPr>
            <a:cxnSpLocks noChangeShapeType="1"/>
            <a:stCxn id="21513" idx="2"/>
            <a:endCxn id="21559" idx="0"/>
          </p:cNvCxnSpPr>
          <p:nvPr/>
        </p:nvCxnSpPr>
        <p:spPr bwMode="auto">
          <a:xfrm>
            <a:off x="4943475" y="4117975"/>
            <a:ext cx="584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35" name="AutoShape 52">
            <a:extLst>
              <a:ext uri="{FF2B5EF4-FFF2-40B4-BE49-F238E27FC236}">
                <a16:creationId xmlns:a16="http://schemas.microsoft.com/office/drawing/2014/main" id="{3C241057-F386-9AFC-F825-98F3FD880C7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56175" y="4117975"/>
            <a:ext cx="1346200" cy="612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36" name="Text Box 53">
            <a:extLst>
              <a:ext uri="{FF2B5EF4-FFF2-40B4-BE49-F238E27FC236}">
                <a16:creationId xmlns:a16="http://schemas.microsoft.com/office/drawing/2014/main" id="{8D1B1C92-B9C7-E322-F33E-26F4FABE5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5175" y="21336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A</a:t>
            </a:r>
          </a:p>
        </p:txBody>
      </p:sp>
      <p:sp>
        <p:nvSpPr>
          <p:cNvPr id="21537" name="Text Box 54">
            <a:extLst>
              <a:ext uri="{FF2B5EF4-FFF2-40B4-BE49-F238E27FC236}">
                <a16:creationId xmlns:a16="http://schemas.microsoft.com/office/drawing/2014/main" id="{78EE0D82-C36B-5BAC-0081-C1747F9A8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33639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21538" name="Text Box 55">
            <a:extLst>
              <a:ext uri="{FF2B5EF4-FFF2-40B4-BE49-F238E27FC236}">
                <a16:creationId xmlns:a16="http://schemas.microsoft.com/office/drawing/2014/main" id="{134E192B-A6DF-7134-7A8E-4C9EE581C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336391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C</a:t>
            </a:r>
          </a:p>
        </p:txBody>
      </p:sp>
      <p:sp>
        <p:nvSpPr>
          <p:cNvPr id="21539" name="Text Box 56">
            <a:extLst>
              <a:ext uri="{FF2B5EF4-FFF2-40B4-BE49-F238E27FC236}">
                <a16:creationId xmlns:a16="http://schemas.microsoft.com/office/drawing/2014/main" id="{39E855B5-290E-8B3A-12FC-5FF614052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24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E</a:t>
            </a:r>
          </a:p>
        </p:txBody>
      </p:sp>
      <p:sp>
        <p:nvSpPr>
          <p:cNvPr id="21540" name="Text Box 57">
            <a:extLst>
              <a:ext uri="{FF2B5EF4-FFF2-40B4-BE49-F238E27FC236}">
                <a16:creationId xmlns:a16="http://schemas.microsoft.com/office/drawing/2014/main" id="{A9F1580C-9F86-E1EC-7923-380C6F05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8" y="47244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F</a:t>
            </a:r>
          </a:p>
        </p:txBody>
      </p:sp>
      <p:sp>
        <p:nvSpPr>
          <p:cNvPr id="21541" name="Text Box 58">
            <a:extLst>
              <a:ext uri="{FF2B5EF4-FFF2-40B4-BE49-F238E27FC236}">
                <a16:creationId xmlns:a16="http://schemas.microsoft.com/office/drawing/2014/main" id="{0A77A5C6-5ADD-89F2-7F7A-F412546FB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47244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G</a:t>
            </a:r>
          </a:p>
        </p:txBody>
      </p:sp>
      <p:sp>
        <p:nvSpPr>
          <p:cNvPr id="21542" name="Text Box 59">
            <a:extLst>
              <a:ext uri="{FF2B5EF4-FFF2-40B4-BE49-F238E27FC236}">
                <a16:creationId xmlns:a16="http://schemas.microsoft.com/office/drawing/2014/main" id="{D9ADE942-CE64-B245-FC1F-FE4D94565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9700" y="4724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E</a:t>
            </a:r>
          </a:p>
        </p:txBody>
      </p:sp>
      <p:sp>
        <p:nvSpPr>
          <p:cNvPr id="21543" name="Text Box 60">
            <a:extLst>
              <a:ext uri="{FF2B5EF4-FFF2-40B4-BE49-F238E27FC236}">
                <a16:creationId xmlns:a16="http://schemas.microsoft.com/office/drawing/2014/main" id="{BB2A644B-2AC6-4F99-E991-F75D17F831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0888" y="47244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G</a:t>
            </a:r>
          </a:p>
        </p:txBody>
      </p:sp>
      <p:sp>
        <p:nvSpPr>
          <p:cNvPr id="21544" name="Text Box 61">
            <a:extLst>
              <a:ext uri="{FF2B5EF4-FFF2-40B4-BE49-F238E27FC236}">
                <a16:creationId xmlns:a16="http://schemas.microsoft.com/office/drawing/2014/main" id="{F3A1BDBD-63AA-B5F8-A2E4-F1D81A16D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0800" y="4724400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H</a:t>
            </a:r>
          </a:p>
        </p:txBody>
      </p:sp>
      <p:sp>
        <p:nvSpPr>
          <p:cNvPr id="21545" name="Text Box 62">
            <a:extLst>
              <a:ext uri="{FF2B5EF4-FFF2-40B4-BE49-F238E27FC236}">
                <a16:creationId xmlns:a16="http://schemas.microsoft.com/office/drawing/2014/main" id="{72A9AD39-C9A8-7A78-F341-5A8571393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6150" y="3363913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B</a:t>
            </a:r>
          </a:p>
        </p:txBody>
      </p:sp>
      <p:sp>
        <p:nvSpPr>
          <p:cNvPr id="21546" name="Text Box 63">
            <a:extLst>
              <a:ext uri="{FF2B5EF4-FFF2-40B4-BE49-F238E27FC236}">
                <a16:creationId xmlns:a16="http://schemas.microsoft.com/office/drawing/2014/main" id="{6EB21BE9-5FE1-93C5-E92D-4D6A87317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5513" y="47244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E</a:t>
            </a:r>
          </a:p>
        </p:txBody>
      </p:sp>
      <p:sp>
        <p:nvSpPr>
          <p:cNvPr id="21547" name="Text Box 64">
            <a:extLst>
              <a:ext uri="{FF2B5EF4-FFF2-40B4-BE49-F238E27FC236}">
                <a16:creationId xmlns:a16="http://schemas.microsoft.com/office/drawing/2014/main" id="{7616AA24-B126-5609-33F0-5D948337B4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0513" y="4724400"/>
            <a:ext cx="369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F</a:t>
            </a:r>
          </a:p>
        </p:txBody>
      </p:sp>
      <p:sp>
        <p:nvSpPr>
          <p:cNvPr id="21548" name="Text Box 65">
            <a:extLst>
              <a:ext uri="{FF2B5EF4-FFF2-40B4-BE49-F238E27FC236}">
                <a16:creationId xmlns:a16="http://schemas.microsoft.com/office/drawing/2014/main" id="{21E56C48-8B18-EE0C-D760-349608EC4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0263" y="47244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2400">
                <a:latin typeface="Helvetica" panose="020B0604020202020204" pitchFamily="34" charset="0"/>
              </a:rPr>
              <a:t>G</a:t>
            </a:r>
          </a:p>
        </p:txBody>
      </p:sp>
      <p:sp>
        <p:nvSpPr>
          <p:cNvPr id="21549" name="Text Box 66">
            <a:extLst>
              <a:ext uri="{FF2B5EF4-FFF2-40B4-BE49-F238E27FC236}">
                <a16:creationId xmlns:a16="http://schemas.microsoft.com/office/drawing/2014/main" id="{2A27D5DD-7291-F515-BB61-98C1C6777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041650"/>
            <a:ext cx="1755775" cy="1200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Helvetica" panose="020B0604020202020204" pitchFamily="34" charset="0"/>
              </a:rPr>
              <a:t>E  solution</a:t>
            </a:r>
            <a:r>
              <a:rPr lang="en-US" altLang="en-US" sz="2400" baseline="-25000">
                <a:latin typeface="Helvetica" panose="020B0604020202020204" pitchFamily="34" charset="0"/>
              </a:rPr>
              <a:t>E</a:t>
            </a:r>
          </a:p>
          <a:p>
            <a:r>
              <a:rPr lang="en-US" altLang="en-US" sz="2400">
                <a:latin typeface="Helvetica" panose="020B0604020202020204" pitchFamily="34" charset="0"/>
              </a:rPr>
              <a:t>F  solution</a:t>
            </a:r>
            <a:r>
              <a:rPr lang="en-US" altLang="en-US" sz="2400" baseline="-25000">
                <a:latin typeface="Helvetica" panose="020B0604020202020204" pitchFamily="34" charset="0"/>
              </a:rPr>
              <a:t>F</a:t>
            </a:r>
          </a:p>
          <a:p>
            <a:r>
              <a:rPr lang="en-US" altLang="en-US" sz="2400">
                <a:latin typeface="Helvetica" panose="020B0604020202020204" pitchFamily="34" charset="0"/>
              </a:rPr>
              <a:t>G solution</a:t>
            </a:r>
            <a:r>
              <a:rPr lang="en-US" altLang="en-US" sz="2400" baseline="-25000">
                <a:latin typeface="Helvetica" panose="020B0604020202020204" pitchFamily="34" charset="0"/>
              </a:rPr>
              <a:t>G</a:t>
            </a:r>
          </a:p>
        </p:txBody>
      </p:sp>
      <p:cxnSp>
        <p:nvCxnSpPr>
          <p:cNvPr id="21550" name="AutoShape 67">
            <a:extLst>
              <a:ext uri="{FF2B5EF4-FFF2-40B4-BE49-F238E27FC236}">
                <a16:creationId xmlns:a16="http://schemas.microsoft.com/office/drawing/2014/main" id="{E6E15F3F-514C-3551-3860-F2FEE6C36E82}"/>
              </a:ext>
            </a:extLst>
          </p:cNvPr>
          <p:cNvCxnSpPr>
            <a:cxnSpLocks noChangeShapeType="1"/>
            <a:stCxn id="21506" idx="3"/>
            <a:endCxn id="21549" idx="2"/>
          </p:cNvCxnSpPr>
          <p:nvPr/>
        </p:nvCxnSpPr>
        <p:spPr bwMode="auto">
          <a:xfrm flipV="1">
            <a:off x="6932613" y="4241800"/>
            <a:ext cx="650875" cy="170180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1" name="AutoShape 68">
            <a:extLst>
              <a:ext uri="{FF2B5EF4-FFF2-40B4-BE49-F238E27FC236}">
                <a16:creationId xmlns:a16="http://schemas.microsoft.com/office/drawing/2014/main" id="{A0447C45-60AE-2A3E-168B-FF1FCB4B4683}"/>
              </a:ext>
            </a:extLst>
          </p:cNvPr>
          <p:cNvCxnSpPr>
            <a:cxnSpLocks noChangeShapeType="1"/>
            <a:stCxn id="21572" idx="2"/>
            <a:endCxn id="21570" idx="2"/>
          </p:cNvCxnSpPr>
          <p:nvPr/>
        </p:nvCxnSpPr>
        <p:spPr bwMode="auto">
          <a:xfrm rot="5400000" flipH="1" flipV="1">
            <a:off x="1101725" y="5168900"/>
            <a:ext cx="3175" cy="593725"/>
          </a:xfrm>
          <a:prstGeom prst="curvedConnector3">
            <a:avLst>
              <a:gd name="adj1" fmla="val -720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2" name="AutoShape 69">
            <a:extLst>
              <a:ext uri="{FF2B5EF4-FFF2-40B4-BE49-F238E27FC236}">
                <a16:creationId xmlns:a16="http://schemas.microsoft.com/office/drawing/2014/main" id="{3DE34C0E-8182-0267-C2E2-8260C440D113}"/>
              </a:ext>
            </a:extLst>
          </p:cNvPr>
          <p:cNvCxnSpPr>
            <a:cxnSpLocks noChangeShapeType="1"/>
            <a:stCxn id="21570" idx="2"/>
            <a:endCxn id="21568" idx="2"/>
          </p:cNvCxnSpPr>
          <p:nvPr/>
        </p:nvCxnSpPr>
        <p:spPr bwMode="auto">
          <a:xfrm rot="16200000" flipH="1">
            <a:off x="1694656" y="5169694"/>
            <a:ext cx="3175" cy="592138"/>
          </a:xfrm>
          <a:prstGeom prst="curvedConnector3">
            <a:avLst>
              <a:gd name="adj1" fmla="val 730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53" name="AutoShape 70">
            <a:extLst>
              <a:ext uri="{FF2B5EF4-FFF2-40B4-BE49-F238E27FC236}">
                <a16:creationId xmlns:a16="http://schemas.microsoft.com/office/drawing/2014/main" id="{686DCE4D-9018-65AA-FC14-2D26C4ABEFB0}"/>
              </a:ext>
            </a:extLst>
          </p:cNvPr>
          <p:cNvCxnSpPr>
            <a:cxnSpLocks noChangeShapeType="1"/>
            <a:stCxn id="21568" idx="3"/>
            <a:endCxn id="21510" idx="3"/>
          </p:cNvCxnSpPr>
          <p:nvPr/>
        </p:nvCxnSpPr>
        <p:spPr bwMode="auto">
          <a:xfrm flipV="1">
            <a:off x="2139950" y="3565525"/>
            <a:ext cx="173038" cy="1717675"/>
          </a:xfrm>
          <a:prstGeom prst="curvedConnector3">
            <a:avLst>
              <a:gd name="adj1" fmla="val 232111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54" name="Title 69">
            <a:extLst>
              <a:ext uri="{FF2B5EF4-FFF2-40B4-BE49-F238E27FC236}">
                <a16:creationId xmlns:a16="http://schemas.microsoft.com/office/drawing/2014/main" id="{5503BBF6-DC19-AF72-49E0-766064FE8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1" name="Rectangle 2">
            <a:extLst>
              <a:ext uri="{FF2B5EF4-FFF2-40B4-BE49-F238E27FC236}">
                <a16:creationId xmlns:a16="http://schemas.microsoft.com/office/drawing/2014/main" id="{23599054-EEA7-BD2D-D454-72CB67AF4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Dynamic Programming: Computing View</a:t>
            </a:r>
            <a:endParaRPr lang="en-US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2">
            <a:extLst>
              <a:ext uri="{FF2B5EF4-FFF2-40B4-BE49-F238E27FC236}">
                <a16:creationId xmlns:a16="http://schemas.microsoft.com/office/drawing/2014/main" id="{FC0B5B8D-BC6E-D3F8-3589-1654D091B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</a:t>
            </a:r>
            <a:r>
              <a:rPr kumimoji="0" lang="en-US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</a:p>
        </p:txBody>
      </p:sp>
      <p:grpSp>
        <p:nvGrpSpPr>
          <p:cNvPr id="13316" name="Group 3">
            <a:extLst>
              <a:ext uri="{FF2B5EF4-FFF2-40B4-BE49-F238E27FC236}">
                <a16:creationId xmlns:a16="http://schemas.microsoft.com/office/drawing/2014/main" id="{3007F469-E1A8-C257-A274-5ABF92C4DF3B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13368" name="Group 4">
              <a:extLst>
                <a:ext uri="{FF2B5EF4-FFF2-40B4-BE49-F238E27FC236}">
                  <a16:creationId xmlns:a16="http://schemas.microsoft.com/office/drawing/2014/main" id="{37D29D5A-37AC-FC00-7F7D-2C2288C3C3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75" name="Rectangle 5">
                <a:extLst>
                  <a:ext uri="{FF2B5EF4-FFF2-40B4-BE49-F238E27FC236}">
                    <a16:creationId xmlns:a16="http://schemas.microsoft.com/office/drawing/2014/main" id="{194540A3-E9FB-FE3C-F2FD-453A0C3684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3376" name="Rectangle 6">
                <a:extLst>
                  <a:ext uri="{FF2B5EF4-FFF2-40B4-BE49-F238E27FC236}">
                    <a16:creationId xmlns:a16="http://schemas.microsoft.com/office/drawing/2014/main" id="{9483BFF8-5332-9CD4-6AA3-8DAB65D2DF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377" name="Rectangle 7">
                <a:extLst>
                  <a:ext uri="{FF2B5EF4-FFF2-40B4-BE49-F238E27FC236}">
                    <a16:creationId xmlns:a16="http://schemas.microsoft.com/office/drawing/2014/main" id="{58A2610E-FD37-9B71-7806-B755577D8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3378" name="Rectangle 8">
                <a:extLst>
                  <a:ext uri="{FF2B5EF4-FFF2-40B4-BE49-F238E27FC236}">
                    <a16:creationId xmlns:a16="http://schemas.microsoft.com/office/drawing/2014/main" id="{73FEE9D2-39D0-D090-C041-95743D2FC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3379" name="Rectangle 9">
                <a:extLst>
                  <a:ext uri="{FF2B5EF4-FFF2-40B4-BE49-F238E27FC236}">
                    <a16:creationId xmlns:a16="http://schemas.microsoft.com/office/drawing/2014/main" id="{426184F2-D80D-8B9B-158C-9DB4653184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380" name="Rectangle 10">
                <a:extLst>
                  <a:ext uri="{FF2B5EF4-FFF2-40B4-BE49-F238E27FC236}">
                    <a16:creationId xmlns:a16="http://schemas.microsoft.com/office/drawing/2014/main" id="{026EFDBD-C8D6-0FD5-26F2-0A1730998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7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381" name="Rectangle 11">
                <a:extLst>
                  <a:ext uri="{FF2B5EF4-FFF2-40B4-BE49-F238E27FC236}">
                    <a16:creationId xmlns:a16="http://schemas.microsoft.com/office/drawing/2014/main" id="{384BB53E-70B2-92AD-0419-7515F7FA29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3382" name="Rectangle 12">
                <a:extLst>
                  <a:ext uri="{FF2B5EF4-FFF2-40B4-BE49-F238E27FC236}">
                    <a16:creationId xmlns:a16="http://schemas.microsoft.com/office/drawing/2014/main" id="{791FAAF4-C137-B943-970E-465B2B4D1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-3</a:t>
                </a:r>
              </a:p>
            </p:txBody>
          </p:sp>
          <p:sp>
            <p:nvSpPr>
              <p:cNvPr id="13383" name="Rectangle 13">
                <a:extLst>
                  <a:ext uri="{FF2B5EF4-FFF2-40B4-BE49-F238E27FC236}">
                    <a16:creationId xmlns:a16="http://schemas.microsoft.com/office/drawing/2014/main" id="{9F55E50F-1C1B-D566-F829-3FC4EC96B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369" name="Text Box 14">
              <a:extLst>
                <a:ext uri="{FF2B5EF4-FFF2-40B4-BE49-F238E27FC236}">
                  <a16:creationId xmlns:a16="http://schemas.microsoft.com/office/drawing/2014/main" id="{FB568ED9-BF96-76A5-4CDB-00C94EF6A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370" name="Text Box 15">
              <a:extLst>
                <a:ext uri="{FF2B5EF4-FFF2-40B4-BE49-F238E27FC236}">
                  <a16:creationId xmlns:a16="http://schemas.microsoft.com/office/drawing/2014/main" id="{FBCD6D73-00B3-605C-9445-DD72C5496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371" name="Text Box 16">
              <a:extLst>
                <a:ext uri="{FF2B5EF4-FFF2-40B4-BE49-F238E27FC236}">
                  <a16:creationId xmlns:a16="http://schemas.microsoft.com/office/drawing/2014/main" id="{B54CAF95-D594-7238-4873-737A4446D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372" name="Text Box 17">
              <a:extLst>
                <a:ext uri="{FF2B5EF4-FFF2-40B4-BE49-F238E27FC236}">
                  <a16:creationId xmlns:a16="http://schemas.microsoft.com/office/drawing/2014/main" id="{3919B0A1-C214-294D-2545-701966E561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373" name="Text Box 18">
              <a:extLst>
                <a:ext uri="{FF2B5EF4-FFF2-40B4-BE49-F238E27FC236}">
                  <a16:creationId xmlns:a16="http://schemas.microsoft.com/office/drawing/2014/main" id="{DE7850BC-71EF-6EAB-1A62-685D643E4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374" name="Text Box 19">
              <a:extLst>
                <a:ext uri="{FF2B5EF4-FFF2-40B4-BE49-F238E27FC236}">
                  <a16:creationId xmlns:a16="http://schemas.microsoft.com/office/drawing/2014/main" id="{78DE779B-C171-2742-FC82-DA4836481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3317" name="Group 20">
            <a:extLst>
              <a:ext uri="{FF2B5EF4-FFF2-40B4-BE49-F238E27FC236}">
                <a16:creationId xmlns:a16="http://schemas.microsoft.com/office/drawing/2014/main" id="{40A59D4A-F2DC-EF0D-CCB1-798CCE59B9B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13352" name="Group 21">
              <a:extLst>
                <a:ext uri="{FF2B5EF4-FFF2-40B4-BE49-F238E27FC236}">
                  <a16:creationId xmlns:a16="http://schemas.microsoft.com/office/drawing/2014/main" id="{B9BBDD33-C501-29D5-9577-41384206C4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59" name="Rectangle 22">
                <a:extLst>
                  <a:ext uri="{FF2B5EF4-FFF2-40B4-BE49-F238E27FC236}">
                    <a16:creationId xmlns:a16="http://schemas.microsoft.com/office/drawing/2014/main" id="{797D0972-D399-36C7-31E2-EEB3F6D76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360" name="Rectangle 23">
                <a:extLst>
                  <a:ext uri="{FF2B5EF4-FFF2-40B4-BE49-F238E27FC236}">
                    <a16:creationId xmlns:a16="http://schemas.microsoft.com/office/drawing/2014/main" id="{018A5626-EC7D-D694-E415-DC96A9396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361" name="Rectangle 24">
                <a:extLst>
                  <a:ext uri="{FF2B5EF4-FFF2-40B4-BE49-F238E27FC236}">
                    <a16:creationId xmlns:a16="http://schemas.microsoft.com/office/drawing/2014/main" id="{49C7B733-CBFA-4353-3161-B906FF6FC8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362" name="Rectangle 25">
                <a:extLst>
                  <a:ext uri="{FF2B5EF4-FFF2-40B4-BE49-F238E27FC236}">
                    <a16:creationId xmlns:a16="http://schemas.microsoft.com/office/drawing/2014/main" id="{34322FC7-0EB3-544A-45C2-1BB42989D3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363" name="Rectangle 26">
                <a:extLst>
                  <a:ext uri="{FF2B5EF4-FFF2-40B4-BE49-F238E27FC236}">
                    <a16:creationId xmlns:a16="http://schemas.microsoft.com/office/drawing/2014/main" id="{83DB5587-5E28-7E8A-1B78-52288C946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364" name="Rectangle 27">
                <a:extLst>
                  <a:ext uri="{FF2B5EF4-FFF2-40B4-BE49-F238E27FC236}">
                    <a16:creationId xmlns:a16="http://schemas.microsoft.com/office/drawing/2014/main" id="{89B2AAC5-34FE-3F65-14F3-C18E7DBF8A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1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365" name="Rectangle 28">
                <a:extLst>
                  <a:ext uri="{FF2B5EF4-FFF2-40B4-BE49-F238E27FC236}">
                    <a16:creationId xmlns:a16="http://schemas.microsoft.com/office/drawing/2014/main" id="{F44189DD-7001-FE36-0F9A-25481A3C7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3366" name="Rectangle 29">
                <a:extLst>
                  <a:ext uri="{FF2B5EF4-FFF2-40B4-BE49-F238E27FC236}">
                    <a16:creationId xmlns:a16="http://schemas.microsoft.com/office/drawing/2014/main" id="{46FAB5A4-4C7A-DC14-07A9-117CC3D1E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367" name="Rectangle 30">
                <a:extLst>
                  <a:ext uri="{FF2B5EF4-FFF2-40B4-BE49-F238E27FC236}">
                    <a16:creationId xmlns:a16="http://schemas.microsoft.com/office/drawing/2014/main" id="{3C888A52-8010-2B74-E525-1090A8B2EE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353" name="Text Box 31">
              <a:extLst>
                <a:ext uri="{FF2B5EF4-FFF2-40B4-BE49-F238E27FC236}">
                  <a16:creationId xmlns:a16="http://schemas.microsoft.com/office/drawing/2014/main" id="{A4B8E3E3-5FFC-4A7A-13FF-F4FA005D26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354" name="Text Box 32">
              <a:extLst>
                <a:ext uri="{FF2B5EF4-FFF2-40B4-BE49-F238E27FC236}">
                  <a16:creationId xmlns:a16="http://schemas.microsoft.com/office/drawing/2014/main" id="{410E831D-A230-5AEC-322C-4458ACF4A7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355" name="Text Box 33">
              <a:extLst>
                <a:ext uri="{FF2B5EF4-FFF2-40B4-BE49-F238E27FC236}">
                  <a16:creationId xmlns:a16="http://schemas.microsoft.com/office/drawing/2014/main" id="{0BB4B736-F0A5-8FA0-CBCA-FF102751D0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356" name="Text Box 34">
              <a:extLst>
                <a:ext uri="{FF2B5EF4-FFF2-40B4-BE49-F238E27FC236}">
                  <a16:creationId xmlns:a16="http://schemas.microsoft.com/office/drawing/2014/main" id="{7BC60EC0-F5EB-17CF-BEBE-5FBC62D0A4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357" name="Text Box 35">
              <a:extLst>
                <a:ext uri="{FF2B5EF4-FFF2-40B4-BE49-F238E27FC236}">
                  <a16:creationId xmlns:a16="http://schemas.microsoft.com/office/drawing/2014/main" id="{5F45B60F-EBE9-D6E4-8D18-DB1224469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358" name="Text Box 36">
              <a:extLst>
                <a:ext uri="{FF2B5EF4-FFF2-40B4-BE49-F238E27FC236}">
                  <a16:creationId xmlns:a16="http://schemas.microsoft.com/office/drawing/2014/main" id="{EEE593DD-3F74-0C1F-1F81-17EBBADAD6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3318" name="Text Box 37">
            <a:extLst>
              <a:ext uri="{FF2B5EF4-FFF2-40B4-BE49-F238E27FC236}">
                <a16:creationId xmlns:a16="http://schemas.microsoft.com/office/drawing/2014/main" id="{1A429BCA-7522-DA09-3C88-B1E5E740E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 =</a:t>
            </a:r>
          </a:p>
        </p:txBody>
      </p:sp>
      <p:sp>
        <p:nvSpPr>
          <p:cNvPr id="13319" name="Rectangle 52">
            <a:extLst>
              <a:ext uri="{FF2B5EF4-FFF2-40B4-BE49-F238E27FC236}">
                <a16:creationId xmlns:a16="http://schemas.microsoft.com/office/drawing/2014/main" id="{CC8F82A9-97FE-405D-725F-A11562A958F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2438400"/>
            <a:ext cx="4572000" cy="3657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30000"/>
              <a:t>2</a:t>
            </a:r>
            <a:r>
              <a:rPr lang="en-US" altLang="en-US" sz="2000"/>
              <a:t>[1,3] = min( D</a:t>
            </a:r>
            <a:r>
              <a:rPr lang="en-US" altLang="en-US" sz="2000" baseline="30000"/>
              <a:t>1</a:t>
            </a:r>
            <a:r>
              <a:rPr lang="en-US" altLang="en-US" sz="2000"/>
              <a:t>[1,3], D</a:t>
            </a:r>
            <a:r>
              <a:rPr lang="en-US" altLang="en-US" sz="2000" baseline="30000"/>
              <a:t>1</a:t>
            </a:r>
            <a:r>
              <a:rPr lang="en-US" altLang="en-US" sz="2000"/>
              <a:t>[1,2]+D</a:t>
            </a:r>
            <a:r>
              <a:rPr lang="en-US" altLang="en-US" sz="2000" baseline="30000"/>
              <a:t>1</a:t>
            </a:r>
            <a:r>
              <a:rPr lang="en-US" altLang="en-US" sz="2000"/>
              <a:t>[2,3] )</a:t>
            </a:r>
          </a:p>
          <a:p>
            <a:pPr>
              <a:buFontTx/>
              <a:buNone/>
            </a:pPr>
            <a:r>
              <a:rPr lang="en-US" altLang="en-US" sz="2000"/>
              <a:t>		= min (</a:t>
            </a:r>
            <a:r>
              <a:rPr lang="en-US" altLang="en-US" sz="2000">
                <a:sym typeface="Symbol" panose="05050102010706020507" pitchFamily="18" charset="2"/>
              </a:rPr>
              <a:t>5, 4+7) 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	= 5</a:t>
            </a: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30000"/>
              <a:t>2</a:t>
            </a:r>
            <a:r>
              <a:rPr lang="en-US" altLang="en-US" sz="2000"/>
              <a:t>[3,1] = min( D</a:t>
            </a:r>
            <a:r>
              <a:rPr lang="en-US" altLang="en-US" sz="2000" baseline="30000"/>
              <a:t>1</a:t>
            </a:r>
            <a:r>
              <a:rPr lang="en-US" altLang="en-US" sz="2000"/>
              <a:t>[3,1], D</a:t>
            </a:r>
            <a:r>
              <a:rPr lang="en-US" altLang="en-US" sz="2000" baseline="30000"/>
              <a:t>1</a:t>
            </a:r>
            <a:r>
              <a:rPr lang="en-US" altLang="en-US" sz="2000"/>
              <a:t>[3,2]+D</a:t>
            </a:r>
            <a:r>
              <a:rPr lang="en-US" altLang="en-US" sz="2000" baseline="30000"/>
              <a:t>1</a:t>
            </a:r>
            <a:r>
              <a:rPr lang="en-US" altLang="en-US" sz="2000"/>
              <a:t>[2,1] )</a:t>
            </a:r>
          </a:p>
          <a:p>
            <a:pPr>
              <a:buFontTx/>
              <a:buNone/>
            </a:pPr>
            <a:r>
              <a:rPr lang="en-US" altLang="en-US" sz="2000"/>
              <a:t>		= min (</a:t>
            </a:r>
            <a:r>
              <a:rPr lang="en-US" altLang="en-US" sz="2000">
                <a:sym typeface="Symbol" panose="05050102010706020507" pitchFamily="18" charset="2"/>
              </a:rPr>
              <a:t>, -3+2) 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	= -1</a:t>
            </a:r>
          </a:p>
        </p:txBody>
      </p:sp>
      <p:grpSp>
        <p:nvGrpSpPr>
          <p:cNvPr id="13320" name="Group 53">
            <a:extLst>
              <a:ext uri="{FF2B5EF4-FFF2-40B4-BE49-F238E27FC236}">
                <a16:creationId xmlns:a16="http://schemas.microsoft.com/office/drawing/2014/main" id="{4384C58D-DE25-FFB1-1884-F0D469224301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81000"/>
            <a:ext cx="1925638" cy="1600200"/>
            <a:chOff x="188" y="240"/>
            <a:chExt cx="1213" cy="1008"/>
          </a:xfrm>
        </p:grpSpPr>
        <p:grpSp>
          <p:nvGrpSpPr>
            <p:cNvPr id="13340" name="Group 54">
              <a:extLst>
                <a:ext uri="{FF2B5EF4-FFF2-40B4-BE49-F238E27FC236}">
                  <a16:creationId xmlns:a16="http://schemas.microsoft.com/office/drawing/2014/main" id="{76CD64A2-6E13-4A06-9394-4274395361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3345" name="Oval 55">
                <a:extLst>
                  <a:ext uri="{FF2B5EF4-FFF2-40B4-BE49-F238E27FC236}">
                    <a16:creationId xmlns:a16="http://schemas.microsoft.com/office/drawing/2014/main" id="{9184F478-C796-5292-FD85-BDF3D3389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3346" name="Oval 56">
                <a:extLst>
                  <a:ext uri="{FF2B5EF4-FFF2-40B4-BE49-F238E27FC236}">
                    <a16:creationId xmlns:a16="http://schemas.microsoft.com/office/drawing/2014/main" id="{04C801CF-DF3C-797C-3FEA-22C3571F8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3347" name="Oval 57">
                <a:extLst>
                  <a:ext uri="{FF2B5EF4-FFF2-40B4-BE49-F238E27FC236}">
                    <a16:creationId xmlns:a16="http://schemas.microsoft.com/office/drawing/2014/main" id="{E518AF30-E8F1-04AD-DCB2-18DB262FE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13348" name="AutoShape 58">
                <a:extLst>
                  <a:ext uri="{FF2B5EF4-FFF2-40B4-BE49-F238E27FC236}">
                    <a16:creationId xmlns:a16="http://schemas.microsoft.com/office/drawing/2014/main" id="{1AA6E19F-D7E0-5CF8-BBA4-09D9029B5C59}"/>
                  </a:ext>
                </a:extLst>
              </p:cNvPr>
              <p:cNvCxnSpPr>
                <a:cxnSpLocks noChangeShapeType="1"/>
                <a:stCxn id="13345" idx="7"/>
                <a:endCxn id="13347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49" name="AutoShape 59">
                <a:extLst>
                  <a:ext uri="{FF2B5EF4-FFF2-40B4-BE49-F238E27FC236}">
                    <a16:creationId xmlns:a16="http://schemas.microsoft.com/office/drawing/2014/main" id="{7C7E1C16-33BF-B5E5-36EA-D894B771F460}"/>
                  </a:ext>
                </a:extLst>
              </p:cNvPr>
              <p:cNvCxnSpPr>
                <a:cxnSpLocks noChangeShapeType="1"/>
                <a:stCxn id="13347" idx="3"/>
                <a:endCxn id="13346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0" name="AutoShape 60">
                <a:extLst>
                  <a:ext uri="{FF2B5EF4-FFF2-40B4-BE49-F238E27FC236}">
                    <a16:creationId xmlns:a16="http://schemas.microsoft.com/office/drawing/2014/main" id="{8A5B5B76-955E-64AA-4BD7-EAFFD31D3561}"/>
                  </a:ext>
                </a:extLst>
              </p:cNvPr>
              <p:cNvCxnSpPr>
                <a:cxnSpLocks noChangeShapeType="1"/>
                <a:stCxn id="13346" idx="2"/>
                <a:endCxn id="13345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3351" name="AutoShape 61">
                <a:extLst>
                  <a:ext uri="{FF2B5EF4-FFF2-40B4-BE49-F238E27FC236}">
                    <a16:creationId xmlns:a16="http://schemas.microsoft.com/office/drawing/2014/main" id="{3E2B3B0F-1BAA-3102-AD9D-3F773DABBDCD}"/>
                  </a:ext>
                </a:extLst>
              </p:cNvPr>
              <p:cNvCxnSpPr>
                <a:cxnSpLocks noChangeShapeType="1"/>
                <a:stCxn id="13346" idx="6"/>
                <a:endCxn id="13345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3341" name="Text Box 62">
              <a:extLst>
                <a:ext uri="{FF2B5EF4-FFF2-40B4-BE49-F238E27FC236}">
                  <a16:creationId xmlns:a16="http://schemas.microsoft.com/office/drawing/2014/main" id="{8B29F263-3870-825A-11D0-A5866C4A6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5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3342" name="Text Box 63">
              <a:extLst>
                <a:ext uri="{FF2B5EF4-FFF2-40B4-BE49-F238E27FC236}">
                  <a16:creationId xmlns:a16="http://schemas.microsoft.com/office/drawing/2014/main" id="{3ACF215A-95A8-8B16-437E-A6E57DB06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13343" name="Text Box 64">
              <a:extLst>
                <a:ext uri="{FF2B5EF4-FFF2-40B4-BE49-F238E27FC236}">
                  <a16:creationId xmlns:a16="http://schemas.microsoft.com/office/drawing/2014/main" id="{89E8D128-0CC1-D692-170D-327920D68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344" name="Text Box 65">
              <a:extLst>
                <a:ext uri="{FF2B5EF4-FFF2-40B4-BE49-F238E27FC236}">
                  <a16:creationId xmlns:a16="http://schemas.microsoft.com/office/drawing/2014/main" id="{4E398B49-59BC-9D59-E70D-BBFDDAF2C0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3321" name="Text Box 66">
            <a:extLst>
              <a:ext uri="{FF2B5EF4-FFF2-40B4-BE49-F238E27FC236}">
                <a16:creationId xmlns:a16="http://schemas.microsoft.com/office/drawing/2014/main" id="{26826865-1395-A04B-389A-7E0C729D0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572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</a:t>
            </a:r>
            <a:r>
              <a:rPr kumimoji="0" lang="en-US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1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</a:p>
        </p:txBody>
      </p:sp>
      <p:grpSp>
        <p:nvGrpSpPr>
          <p:cNvPr id="13322" name="Group 67">
            <a:extLst>
              <a:ext uri="{FF2B5EF4-FFF2-40B4-BE49-F238E27FC236}">
                <a16:creationId xmlns:a16="http://schemas.microsoft.com/office/drawing/2014/main" id="{9E9937A4-1544-6685-E8D6-AF070F2825AF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152400"/>
            <a:ext cx="2667000" cy="1752600"/>
            <a:chOff x="3168" y="816"/>
            <a:chExt cx="1680" cy="1104"/>
          </a:xfrm>
        </p:grpSpPr>
        <p:grpSp>
          <p:nvGrpSpPr>
            <p:cNvPr id="13324" name="Group 68">
              <a:extLst>
                <a:ext uri="{FF2B5EF4-FFF2-40B4-BE49-F238E27FC236}">
                  <a16:creationId xmlns:a16="http://schemas.microsoft.com/office/drawing/2014/main" id="{E56358B5-9D25-87B1-7EE4-0D7F447CA9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3331" name="Rectangle 69">
                <a:extLst>
                  <a:ext uri="{FF2B5EF4-FFF2-40B4-BE49-F238E27FC236}">
                    <a16:creationId xmlns:a16="http://schemas.microsoft.com/office/drawing/2014/main" id="{557E8650-491D-0C32-4ED6-3BF75F0B2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3332" name="Rectangle 70">
                <a:extLst>
                  <a:ext uri="{FF2B5EF4-FFF2-40B4-BE49-F238E27FC236}">
                    <a16:creationId xmlns:a16="http://schemas.microsoft.com/office/drawing/2014/main" id="{85684CB6-5503-C0B6-D0FA-630DEB1AD8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333" name="Rectangle 71">
                <a:extLst>
                  <a:ext uri="{FF2B5EF4-FFF2-40B4-BE49-F238E27FC236}">
                    <a16:creationId xmlns:a16="http://schemas.microsoft.com/office/drawing/2014/main" id="{06D03498-CF98-444B-86CA-240B7CBD8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3334" name="Rectangle 72">
                <a:extLst>
                  <a:ext uri="{FF2B5EF4-FFF2-40B4-BE49-F238E27FC236}">
                    <a16:creationId xmlns:a16="http://schemas.microsoft.com/office/drawing/2014/main" id="{0BA5BA19-9446-E5E7-4855-9EE3C67BC6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3335" name="Rectangle 73">
                <a:extLst>
                  <a:ext uri="{FF2B5EF4-FFF2-40B4-BE49-F238E27FC236}">
                    <a16:creationId xmlns:a16="http://schemas.microsoft.com/office/drawing/2014/main" id="{3B27EE24-EFC0-6064-2105-A2CF7C14F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3336" name="Rectangle 74">
                <a:extLst>
                  <a:ext uri="{FF2B5EF4-FFF2-40B4-BE49-F238E27FC236}">
                    <a16:creationId xmlns:a16="http://schemas.microsoft.com/office/drawing/2014/main" id="{89FEFB95-71C8-74F8-62C9-0A967A8D5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7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337" name="Rectangle 75">
                <a:extLst>
                  <a:ext uri="{FF2B5EF4-FFF2-40B4-BE49-F238E27FC236}">
                    <a16:creationId xmlns:a16="http://schemas.microsoft.com/office/drawing/2014/main" id="{C0978053-6B56-2A95-F7CE-4B34B91DA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en-US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13338" name="Rectangle 76">
                <a:extLst>
                  <a:ext uri="{FF2B5EF4-FFF2-40B4-BE49-F238E27FC236}">
                    <a16:creationId xmlns:a16="http://schemas.microsoft.com/office/drawing/2014/main" id="{435F4F11-D050-BA09-6EDB-CEA1BB1711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-3</a:t>
                </a:r>
              </a:p>
            </p:txBody>
          </p:sp>
          <p:sp>
            <p:nvSpPr>
              <p:cNvPr id="13339" name="Rectangle 77">
                <a:extLst>
                  <a:ext uri="{FF2B5EF4-FFF2-40B4-BE49-F238E27FC236}">
                    <a16:creationId xmlns:a16="http://schemas.microsoft.com/office/drawing/2014/main" id="{45164C37-6B3A-4F49-75C6-58EBF1155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3325" name="Text Box 78">
              <a:extLst>
                <a:ext uri="{FF2B5EF4-FFF2-40B4-BE49-F238E27FC236}">
                  <a16:creationId xmlns:a16="http://schemas.microsoft.com/office/drawing/2014/main" id="{5C4B3799-C851-C6F7-6A3D-112880238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326" name="Text Box 79">
              <a:extLst>
                <a:ext uri="{FF2B5EF4-FFF2-40B4-BE49-F238E27FC236}">
                  <a16:creationId xmlns:a16="http://schemas.microsoft.com/office/drawing/2014/main" id="{ADA41D1F-3FF9-042A-DB6A-363167C8F6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327" name="Text Box 80">
              <a:extLst>
                <a:ext uri="{FF2B5EF4-FFF2-40B4-BE49-F238E27FC236}">
                  <a16:creationId xmlns:a16="http://schemas.microsoft.com/office/drawing/2014/main" id="{9BEAC30D-6029-7777-6F78-B220AA6FA6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328" name="Text Box 81">
              <a:extLst>
                <a:ext uri="{FF2B5EF4-FFF2-40B4-BE49-F238E27FC236}">
                  <a16:creationId xmlns:a16="http://schemas.microsoft.com/office/drawing/2014/main" id="{F57BC3EE-DC49-B6CF-1533-E3DCB5789C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3329" name="Text Box 82">
              <a:extLst>
                <a:ext uri="{FF2B5EF4-FFF2-40B4-BE49-F238E27FC236}">
                  <a16:creationId xmlns:a16="http://schemas.microsoft.com/office/drawing/2014/main" id="{24BE3010-3469-D682-57AE-ABED449D6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3330" name="Text Box 83">
              <a:extLst>
                <a:ext uri="{FF2B5EF4-FFF2-40B4-BE49-F238E27FC236}">
                  <a16:creationId xmlns:a16="http://schemas.microsoft.com/office/drawing/2014/main" id="{0733B040-503C-F610-848F-70C9872CF5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3323" name="Rectangle 85">
            <a:extLst>
              <a:ext uri="{FF2B5EF4-FFF2-40B4-BE49-F238E27FC236}">
                <a16:creationId xmlns:a16="http://schemas.microsoft.com/office/drawing/2014/main" id="{AE427C3D-1472-E1AA-8CE3-DD54AEFD2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609600"/>
            <a:ext cx="2667000" cy="1676400"/>
          </a:xfrm>
          <a:noFill/>
        </p:spPr>
        <p:txBody>
          <a:bodyPr/>
          <a:lstStyle/>
          <a:p>
            <a:pPr algn="l"/>
            <a:r>
              <a:rPr lang="en-US" altLang="en-US"/>
              <a:t>k = 2</a:t>
            </a:r>
            <a:br>
              <a:rPr lang="en-US" altLang="en-US"/>
            </a:br>
            <a:r>
              <a:rPr lang="en-US" altLang="en-US"/>
              <a:t>Vertices 1, 2 can be intermediate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2">
            <a:extLst>
              <a:ext uri="{FF2B5EF4-FFF2-40B4-BE49-F238E27FC236}">
                <a16:creationId xmlns:a16="http://schemas.microsoft.com/office/drawing/2014/main" id="{012D7093-C06F-12A2-2624-7350EF2C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667000"/>
            <a:ext cx="804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</a:t>
            </a:r>
            <a:r>
              <a:rPr kumimoji="0" lang="en-US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</a:p>
        </p:txBody>
      </p:sp>
      <p:grpSp>
        <p:nvGrpSpPr>
          <p:cNvPr id="14340" name="Group 3">
            <a:extLst>
              <a:ext uri="{FF2B5EF4-FFF2-40B4-BE49-F238E27FC236}">
                <a16:creationId xmlns:a16="http://schemas.microsoft.com/office/drawing/2014/main" id="{A00EF88C-44C4-CC03-6ED6-46B23C8A179F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057400"/>
            <a:ext cx="2667000" cy="1752600"/>
            <a:chOff x="3168" y="816"/>
            <a:chExt cx="1680" cy="1104"/>
          </a:xfrm>
        </p:grpSpPr>
        <p:grpSp>
          <p:nvGrpSpPr>
            <p:cNvPr id="14392" name="Group 4">
              <a:extLst>
                <a:ext uri="{FF2B5EF4-FFF2-40B4-BE49-F238E27FC236}">
                  <a16:creationId xmlns:a16="http://schemas.microsoft.com/office/drawing/2014/main" id="{544BA5EF-455A-BCC8-27E8-ECEE63CE21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99" name="Rectangle 5">
                <a:extLst>
                  <a:ext uri="{FF2B5EF4-FFF2-40B4-BE49-F238E27FC236}">
                    <a16:creationId xmlns:a16="http://schemas.microsoft.com/office/drawing/2014/main" id="{513DB277-9782-1377-03ED-052BF7087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4400" name="Rectangle 6">
                <a:extLst>
                  <a:ext uri="{FF2B5EF4-FFF2-40B4-BE49-F238E27FC236}">
                    <a16:creationId xmlns:a16="http://schemas.microsoft.com/office/drawing/2014/main" id="{05ABD2B6-409E-82B8-E208-7BCEFF89ED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4401" name="Rectangle 7">
                <a:extLst>
                  <a:ext uri="{FF2B5EF4-FFF2-40B4-BE49-F238E27FC236}">
                    <a16:creationId xmlns:a16="http://schemas.microsoft.com/office/drawing/2014/main" id="{D13D5157-EBB1-B3F5-4904-31F4927CE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4402" name="Rectangle 8">
                <a:extLst>
                  <a:ext uri="{FF2B5EF4-FFF2-40B4-BE49-F238E27FC236}">
                    <a16:creationId xmlns:a16="http://schemas.microsoft.com/office/drawing/2014/main" id="{E10B4F27-77AD-D12C-1643-E21BBBD5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4403" name="Rectangle 9">
                <a:extLst>
                  <a:ext uri="{FF2B5EF4-FFF2-40B4-BE49-F238E27FC236}">
                    <a16:creationId xmlns:a16="http://schemas.microsoft.com/office/drawing/2014/main" id="{243B66AB-EACA-0C15-2290-E9419CA8D4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4404" name="Rectangle 10">
                <a:extLst>
                  <a:ext uri="{FF2B5EF4-FFF2-40B4-BE49-F238E27FC236}">
                    <a16:creationId xmlns:a16="http://schemas.microsoft.com/office/drawing/2014/main" id="{5E5E08F5-BFD6-4FE3-5701-A70780C839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7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405" name="Rectangle 11">
                <a:extLst>
                  <a:ext uri="{FF2B5EF4-FFF2-40B4-BE49-F238E27FC236}">
                    <a16:creationId xmlns:a16="http://schemas.microsoft.com/office/drawing/2014/main" id="{253A3279-6112-DB69-BA54-F7E6E3C28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4406" name="Rectangle 12">
                <a:extLst>
                  <a:ext uri="{FF2B5EF4-FFF2-40B4-BE49-F238E27FC236}">
                    <a16:creationId xmlns:a16="http://schemas.microsoft.com/office/drawing/2014/main" id="{AC71667A-8A71-35A1-4630-6C7A07286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-3</a:t>
                </a:r>
              </a:p>
            </p:txBody>
          </p:sp>
          <p:sp>
            <p:nvSpPr>
              <p:cNvPr id="14407" name="Rectangle 13">
                <a:extLst>
                  <a:ext uri="{FF2B5EF4-FFF2-40B4-BE49-F238E27FC236}">
                    <a16:creationId xmlns:a16="http://schemas.microsoft.com/office/drawing/2014/main" id="{BB75F60E-84E3-CBE0-C2BB-0F6B29952B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4393" name="Text Box 14">
              <a:extLst>
                <a:ext uri="{FF2B5EF4-FFF2-40B4-BE49-F238E27FC236}">
                  <a16:creationId xmlns:a16="http://schemas.microsoft.com/office/drawing/2014/main" id="{47F4CE7C-E210-EB9F-5D01-ADF97637E0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394" name="Text Box 15">
              <a:extLst>
                <a:ext uri="{FF2B5EF4-FFF2-40B4-BE49-F238E27FC236}">
                  <a16:creationId xmlns:a16="http://schemas.microsoft.com/office/drawing/2014/main" id="{B8B13E40-BE9F-20AC-9713-1F110C799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395" name="Text Box 16">
              <a:extLst>
                <a:ext uri="{FF2B5EF4-FFF2-40B4-BE49-F238E27FC236}">
                  <a16:creationId xmlns:a16="http://schemas.microsoft.com/office/drawing/2014/main" id="{CC23A934-915D-3967-68FD-A834D6F33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396" name="Text Box 17">
              <a:extLst>
                <a:ext uri="{FF2B5EF4-FFF2-40B4-BE49-F238E27FC236}">
                  <a16:creationId xmlns:a16="http://schemas.microsoft.com/office/drawing/2014/main" id="{C25AEBDD-711E-0B47-E589-1650E79FF2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397" name="Text Box 18">
              <a:extLst>
                <a:ext uri="{FF2B5EF4-FFF2-40B4-BE49-F238E27FC236}">
                  <a16:creationId xmlns:a16="http://schemas.microsoft.com/office/drawing/2014/main" id="{63A7FD6E-AAD5-3A73-7CB2-1B1AF05D80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398" name="Text Box 19">
              <a:extLst>
                <a:ext uri="{FF2B5EF4-FFF2-40B4-BE49-F238E27FC236}">
                  <a16:creationId xmlns:a16="http://schemas.microsoft.com/office/drawing/2014/main" id="{F9B3E362-F06E-99EF-72CC-9847D5BA2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4341" name="Group 20">
            <a:extLst>
              <a:ext uri="{FF2B5EF4-FFF2-40B4-BE49-F238E27FC236}">
                <a16:creationId xmlns:a16="http://schemas.microsoft.com/office/drawing/2014/main" id="{8D478788-3ADD-638E-49FD-A2460A5287CE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114800"/>
            <a:ext cx="2667000" cy="1752600"/>
            <a:chOff x="3168" y="816"/>
            <a:chExt cx="1680" cy="1104"/>
          </a:xfrm>
        </p:grpSpPr>
        <p:grpSp>
          <p:nvGrpSpPr>
            <p:cNvPr id="14376" name="Group 21">
              <a:extLst>
                <a:ext uri="{FF2B5EF4-FFF2-40B4-BE49-F238E27FC236}">
                  <a16:creationId xmlns:a16="http://schemas.microsoft.com/office/drawing/2014/main" id="{C7A4E345-70C2-B506-245B-E978097951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83" name="Rectangle 22">
                <a:extLst>
                  <a:ext uri="{FF2B5EF4-FFF2-40B4-BE49-F238E27FC236}">
                    <a16:creationId xmlns:a16="http://schemas.microsoft.com/office/drawing/2014/main" id="{92C5C9AB-E6F6-2458-4045-EB4212F41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14384" name="Rectangle 23">
                <a:extLst>
                  <a:ext uri="{FF2B5EF4-FFF2-40B4-BE49-F238E27FC236}">
                    <a16:creationId xmlns:a16="http://schemas.microsoft.com/office/drawing/2014/main" id="{3EA7B78C-D48D-286A-AFA1-47E606181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4385" name="Rectangle 24">
                <a:extLst>
                  <a:ext uri="{FF2B5EF4-FFF2-40B4-BE49-F238E27FC236}">
                    <a16:creationId xmlns:a16="http://schemas.microsoft.com/office/drawing/2014/main" id="{BE83463A-73FF-0CEE-77E0-8C972070A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4386" name="Rectangle 25">
                <a:extLst>
                  <a:ext uri="{FF2B5EF4-FFF2-40B4-BE49-F238E27FC236}">
                    <a16:creationId xmlns:a16="http://schemas.microsoft.com/office/drawing/2014/main" id="{6A06C08D-D56B-4F9C-1AC5-BC9A51329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4387" name="Rectangle 26">
                <a:extLst>
                  <a:ext uri="{FF2B5EF4-FFF2-40B4-BE49-F238E27FC236}">
                    <a16:creationId xmlns:a16="http://schemas.microsoft.com/office/drawing/2014/main" id="{B49FC92C-02B3-2A55-3952-5A4E9504A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4388" name="Rectangle 27">
                <a:extLst>
                  <a:ext uri="{FF2B5EF4-FFF2-40B4-BE49-F238E27FC236}">
                    <a16:creationId xmlns:a16="http://schemas.microsoft.com/office/drawing/2014/main" id="{3E865A50-20AA-ACE4-DFFA-B9C883C2EE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1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389" name="Rectangle 28">
                <a:extLst>
                  <a:ext uri="{FF2B5EF4-FFF2-40B4-BE49-F238E27FC236}">
                    <a16:creationId xmlns:a16="http://schemas.microsoft.com/office/drawing/2014/main" id="{CBAE757E-4FC9-A25F-8E19-2984EA1402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14390" name="Rectangle 29">
                <a:extLst>
                  <a:ext uri="{FF2B5EF4-FFF2-40B4-BE49-F238E27FC236}">
                    <a16:creationId xmlns:a16="http://schemas.microsoft.com/office/drawing/2014/main" id="{8BF7ED6F-88D2-98CB-C1E8-45D8C7667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4391" name="Rectangle 30">
                <a:extLst>
                  <a:ext uri="{FF2B5EF4-FFF2-40B4-BE49-F238E27FC236}">
                    <a16:creationId xmlns:a16="http://schemas.microsoft.com/office/drawing/2014/main" id="{75CC0873-50E1-8C8E-D4CC-DFBC8E4408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4377" name="Text Box 31">
              <a:extLst>
                <a:ext uri="{FF2B5EF4-FFF2-40B4-BE49-F238E27FC236}">
                  <a16:creationId xmlns:a16="http://schemas.microsoft.com/office/drawing/2014/main" id="{B536AC85-6AC2-0182-F7DA-1C25862533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378" name="Text Box 32">
              <a:extLst>
                <a:ext uri="{FF2B5EF4-FFF2-40B4-BE49-F238E27FC236}">
                  <a16:creationId xmlns:a16="http://schemas.microsoft.com/office/drawing/2014/main" id="{B4D71493-4E4E-4A1E-457D-19B57BF65B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379" name="Text Box 33">
              <a:extLst>
                <a:ext uri="{FF2B5EF4-FFF2-40B4-BE49-F238E27FC236}">
                  <a16:creationId xmlns:a16="http://schemas.microsoft.com/office/drawing/2014/main" id="{A7A97B8D-50DB-1701-6121-B881E10A6B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380" name="Text Box 34">
              <a:extLst>
                <a:ext uri="{FF2B5EF4-FFF2-40B4-BE49-F238E27FC236}">
                  <a16:creationId xmlns:a16="http://schemas.microsoft.com/office/drawing/2014/main" id="{3A83E4E5-F30D-D5CE-A740-AE23F7508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381" name="Text Box 35">
              <a:extLst>
                <a:ext uri="{FF2B5EF4-FFF2-40B4-BE49-F238E27FC236}">
                  <a16:creationId xmlns:a16="http://schemas.microsoft.com/office/drawing/2014/main" id="{82BEC196-D15A-77E5-82FB-B866411957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382" name="Text Box 36">
              <a:extLst>
                <a:ext uri="{FF2B5EF4-FFF2-40B4-BE49-F238E27FC236}">
                  <a16:creationId xmlns:a16="http://schemas.microsoft.com/office/drawing/2014/main" id="{4F773E98-4CB4-4AE9-647F-79D6F83E7D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14342" name="Text Box 37">
            <a:extLst>
              <a:ext uri="{FF2B5EF4-FFF2-40B4-BE49-F238E27FC236}">
                <a16:creationId xmlns:a16="http://schemas.microsoft.com/office/drawing/2014/main" id="{4FB1F500-926A-94BF-69F9-27B797B39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9530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 =</a:t>
            </a:r>
          </a:p>
        </p:txBody>
      </p:sp>
      <p:sp>
        <p:nvSpPr>
          <p:cNvPr id="14343" name="Rectangle 52">
            <a:extLst>
              <a:ext uri="{FF2B5EF4-FFF2-40B4-BE49-F238E27FC236}">
                <a16:creationId xmlns:a16="http://schemas.microsoft.com/office/drawing/2014/main" id="{7C5CC03B-F196-511C-06E2-343AB9D5407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267200" y="2590800"/>
            <a:ext cx="4648200" cy="3276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30000"/>
              <a:t>3</a:t>
            </a:r>
            <a:r>
              <a:rPr lang="en-US" altLang="en-US" sz="2000"/>
              <a:t>[1,2] = min(D</a:t>
            </a:r>
            <a:r>
              <a:rPr lang="en-US" altLang="en-US" sz="2000" baseline="30000"/>
              <a:t>2</a:t>
            </a:r>
            <a:r>
              <a:rPr lang="en-US" altLang="en-US" sz="2000"/>
              <a:t>[1,2], D</a:t>
            </a:r>
            <a:r>
              <a:rPr lang="en-US" altLang="en-US" sz="2000" baseline="30000"/>
              <a:t>2</a:t>
            </a:r>
            <a:r>
              <a:rPr lang="en-US" altLang="en-US" sz="2000"/>
              <a:t>[1,3]+D</a:t>
            </a:r>
            <a:r>
              <a:rPr lang="en-US" altLang="en-US" sz="2000" baseline="30000"/>
              <a:t>2</a:t>
            </a:r>
            <a:r>
              <a:rPr lang="en-US" altLang="en-US" sz="2000"/>
              <a:t>[3,2] )</a:t>
            </a:r>
          </a:p>
          <a:p>
            <a:pPr>
              <a:buFontTx/>
              <a:buNone/>
            </a:pPr>
            <a:r>
              <a:rPr lang="en-US" altLang="en-US" sz="2000"/>
              <a:t>		= min (</a:t>
            </a:r>
            <a:r>
              <a:rPr lang="en-US" altLang="en-US" sz="2000">
                <a:sym typeface="Symbol" panose="05050102010706020507" pitchFamily="18" charset="2"/>
              </a:rPr>
              <a:t>4, 5+(-3)) 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	= 2</a:t>
            </a: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endParaRPr lang="en-US" altLang="en-US" sz="2000">
              <a:sym typeface="Symbol" panose="05050102010706020507" pitchFamily="18" charset="2"/>
            </a:endParaRPr>
          </a:p>
          <a:p>
            <a:pPr>
              <a:buFontTx/>
              <a:buNone/>
            </a:pPr>
            <a:r>
              <a:rPr lang="en-US" altLang="en-US" sz="2000"/>
              <a:t>D</a:t>
            </a:r>
            <a:r>
              <a:rPr lang="en-US" altLang="en-US" sz="2000" baseline="30000"/>
              <a:t>3</a:t>
            </a:r>
            <a:r>
              <a:rPr lang="en-US" altLang="en-US" sz="2000"/>
              <a:t>[2,1] = min(D</a:t>
            </a:r>
            <a:r>
              <a:rPr lang="en-US" altLang="en-US" sz="2000" baseline="30000"/>
              <a:t>2</a:t>
            </a:r>
            <a:r>
              <a:rPr lang="en-US" altLang="en-US" sz="2000"/>
              <a:t>[2,1], D</a:t>
            </a:r>
            <a:r>
              <a:rPr lang="en-US" altLang="en-US" sz="2000" baseline="30000"/>
              <a:t>2</a:t>
            </a:r>
            <a:r>
              <a:rPr lang="en-US" altLang="en-US" sz="2000"/>
              <a:t>[2,3]+D</a:t>
            </a:r>
            <a:r>
              <a:rPr lang="en-US" altLang="en-US" sz="2000" baseline="30000"/>
              <a:t>2</a:t>
            </a:r>
            <a:r>
              <a:rPr lang="en-US" altLang="en-US" sz="2000"/>
              <a:t>[3,1] )</a:t>
            </a:r>
          </a:p>
          <a:p>
            <a:pPr>
              <a:buFontTx/>
              <a:buNone/>
            </a:pPr>
            <a:r>
              <a:rPr lang="en-US" altLang="en-US" sz="2000"/>
              <a:t>		= min (</a:t>
            </a:r>
            <a:r>
              <a:rPr lang="en-US" altLang="en-US" sz="2000">
                <a:sym typeface="Symbol" panose="05050102010706020507" pitchFamily="18" charset="2"/>
              </a:rPr>
              <a:t>2, 7+ (-1)) </a:t>
            </a:r>
          </a:p>
          <a:p>
            <a:pPr>
              <a:buFontTx/>
              <a:buNone/>
            </a:pPr>
            <a:r>
              <a:rPr lang="en-US" altLang="en-US" sz="2000">
                <a:sym typeface="Symbol" panose="05050102010706020507" pitchFamily="18" charset="2"/>
              </a:rPr>
              <a:t>		= 2</a:t>
            </a:r>
          </a:p>
        </p:txBody>
      </p:sp>
      <p:sp>
        <p:nvSpPr>
          <p:cNvPr id="14344" name="Text Box 53">
            <a:extLst>
              <a:ext uri="{FF2B5EF4-FFF2-40B4-BE49-F238E27FC236}">
                <a16:creationId xmlns:a16="http://schemas.microsoft.com/office/drawing/2014/main" id="{9F66AF57-DF1E-1301-2CAE-D7170F717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6938" y="228600"/>
            <a:ext cx="8048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D</a:t>
            </a:r>
            <a:r>
              <a:rPr kumimoji="0" lang="en-US" altLang="en-US" sz="24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2 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=</a:t>
            </a:r>
          </a:p>
        </p:txBody>
      </p:sp>
      <p:grpSp>
        <p:nvGrpSpPr>
          <p:cNvPr id="14345" name="Group 54">
            <a:extLst>
              <a:ext uri="{FF2B5EF4-FFF2-40B4-BE49-F238E27FC236}">
                <a16:creationId xmlns:a16="http://schemas.microsoft.com/office/drawing/2014/main" id="{796388F1-37B6-15A5-4F7A-B035A93FCEB2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76200"/>
            <a:ext cx="2667000" cy="1752600"/>
            <a:chOff x="3168" y="816"/>
            <a:chExt cx="1680" cy="1104"/>
          </a:xfrm>
        </p:grpSpPr>
        <p:grpSp>
          <p:nvGrpSpPr>
            <p:cNvPr id="14360" name="Group 55">
              <a:extLst>
                <a:ext uri="{FF2B5EF4-FFF2-40B4-BE49-F238E27FC236}">
                  <a16:creationId xmlns:a16="http://schemas.microsoft.com/office/drawing/2014/main" id="{2AA9704B-6516-8B8C-3BAC-4F733F4B5C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14367" name="Rectangle 56">
                <a:extLst>
                  <a:ext uri="{FF2B5EF4-FFF2-40B4-BE49-F238E27FC236}">
                    <a16:creationId xmlns:a16="http://schemas.microsoft.com/office/drawing/2014/main" id="{27CCBEFC-5264-E297-92EA-5373459A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14368" name="Rectangle 57">
                <a:extLst>
                  <a:ext uri="{FF2B5EF4-FFF2-40B4-BE49-F238E27FC236}">
                    <a16:creationId xmlns:a16="http://schemas.microsoft.com/office/drawing/2014/main" id="{4D3C4FDE-7179-94AF-BB20-BBCC78C0E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4369" name="Rectangle 58">
                <a:extLst>
                  <a:ext uri="{FF2B5EF4-FFF2-40B4-BE49-F238E27FC236}">
                    <a16:creationId xmlns:a16="http://schemas.microsoft.com/office/drawing/2014/main" id="{20897C5E-4A3B-2B03-C24C-05DEB32686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14370" name="Rectangle 59">
                <a:extLst>
                  <a:ext uri="{FF2B5EF4-FFF2-40B4-BE49-F238E27FC236}">
                    <a16:creationId xmlns:a16="http://schemas.microsoft.com/office/drawing/2014/main" id="{EAE79BCB-DB0A-35CF-BE48-25FE3B8DC3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4371" name="Rectangle 60">
                <a:extLst>
                  <a:ext uri="{FF2B5EF4-FFF2-40B4-BE49-F238E27FC236}">
                    <a16:creationId xmlns:a16="http://schemas.microsoft.com/office/drawing/2014/main" id="{30D1242A-3273-A2AA-082B-3624FB0F3C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14372" name="Rectangle 61">
                <a:extLst>
                  <a:ext uri="{FF2B5EF4-FFF2-40B4-BE49-F238E27FC236}">
                    <a16:creationId xmlns:a16="http://schemas.microsoft.com/office/drawing/2014/main" id="{2D729C41-C983-2CEF-9A4A-C4F1F15BC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7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373" name="Rectangle 62">
                <a:extLst>
                  <a:ext uri="{FF2B5EF4-FFF2-40B4-BE49-F238E27FC236}">
                    <a16:creationId xmlns:a16="http://schemas.microsoft.com/office/drawing/2014/main" id="{56F49948-DB1A-3599-1F38-598F47C306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-1</a:t>
                </a:r>
              </a:p>
            </p:txBody>
          </p:sp>
          <p:sp>
            <p:nvSpPr>
              <p:cNvPr id="14374" name="Rectangle 63">
                <a:extLst>
                  <a:ext uri="{FF2B5EF4-FFF2-40B4-BE49-F238E27FC236}">
                    <a16:creationId xmlns:a16="http://schemas.microsoft.com/office/drawing/2014/main" id="{81439D69-F506-F2E5-3280-4B595AD30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-3</a:t>
                </a:r>
              </a:p>
            </p:txBody>
          </p:sp>
          <p:sp>
            <p:nvSpPr>
              <p:cNvPr id="14375" name="Rectangle 64">
                <a:extLst>
                  <a:ext uri="{FF2B5EF4-FFF2-40B4-BE49-F238E27FC236}">
                    <a16:creationId xmlns:a16="http://schemas.microsoft.com/office/drawing/2014/main" id="{2C666927-EBAA-6DF7-319C-3DA5EE814F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14361" name="Text Box 65">
              <a:extLst>
                <a:ext uri="{FF2B5EF4-FFF2-40B4-BE49-F238E27FC236}">
                  <a16:creationId xmlns:a16="http://schemas.microsoft.com/office/drawing/2014/main" id="{33A7980A-91F5-6763-1756-E05E4C8CB0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362" name="Text Box 66">
              <a:extLst>
                <a:ext uri="{FF2B5EF4-FFF2-40B4-BE49-F238E27FC236}">
                  <a16:creationId xmlns:a16="http://schemas.microsoft.com/office/drawing/2014/main" id="{10D74A7A-2A1C-A5D8-0E1E-6CE4878DF0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363" name="Text Box 67">
              <a:extLst>
                <a:ext uri="{FF2B5EF4-FFF2-40B4-BE49-F238E27FC236}">
                  <a16:creationId xmlns:a16="http://schemas.microsoft.com/office/drawing/2014/main" id="{42A56856-4DDC-C651-0FFA-0092488D5C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4364" name="Text Box 68">
              <a:extLst>
                <a:ext uri="{FF2B5EF4-FFF2-40B4-BE49-F238E27FC236}">
                  <a16:creationId xmlns:a16="http://schemas.microsoft.com/office/drawing/2014/main" id="{8763E775-9EBE-DB50-A7C3-DD6767C7D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4365" name="Text Box 69">
              <a:extLst>
                <a:ext uri="{FF2B5EF4-FFF2-40B4-BE49-F238E27FC236}">
                  <a16:creationId xmlns:a16="http://schemas.microsoft.com/office/drawing/2014/main" id="{24A3E6ED-5C29-4926-608C-F28C87FC3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366" name="Text Box 70">
              <a:extLst>
                <a:ext uri="{FF2B5EF4-FFF2-40B4-BE49-F238E27FC236}">
                  <a16:creationId xmlns:a16="http://schemas.microsoft.com/office/drawing/2014/main" id="{6BD6BFD2-1793-5DB6-6A67-52E7F70E6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4346" name="Group 71">
            <a:extLst>
              <a:ext uri="{FF2B5EF4-FFF2-40B4-BE49-F238E27FC236}">
                <a16:creationId xmlns:a16="http://schemas.microsoft.com/office/drawing/2014/main" id="{41E2ACEB-8294-6301-7965-9983276E0E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52400"/>
            <a:ext cx="1925638" cy="1600200"/>
            <a:chOff x="188" y="240"/>
            <a:chExt cx="1213" cy="1008"/>
          </a:xfrm>
        </p:grpSpPr>
        <p:grpSp>
          <p:nvGrpSpPr>
            <p:cNvPr id="14348" name="Group 72">
              <a:extLst>
                <a:ext uri="{FF2B5EF4-FFF2-40B4-BE49-F238E27FC236}">
                  <a16:creationId xmlns:a16="http://schemas.microsoft.com/office/drawing/2014/main" id="{9D14FCFC-4256-FF43-F7F6-90A60CBA47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14353" name="Oval 73">
                <a:extLst>
                  <a:ext uri="{FF2B5EF4-FFF2-40B4-BE49-F238E27FC236}">
                    <a16:creationId xmlns:a16="http://schemas.microsoft.com/office/drawing/2014/main" id="{79CA20EA-A89F-54EE-BDD3-B4893C898F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14354" name="Oval 74">
                <a:extLst>
                  <a:ext uri="{FF2B5EF4-FFF2-40B4-BE49-F238E27FC236}">
                    <a16:creationId xmlns:a16="http://schemas.microsoft.com/office/drawing/2014/main" id="{4B3B6015-59D8-A9AB-60C4-52226A18CC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14355" name="Oval 75">
                <a:extLst>
                  <a:ext uri="{FF2B5EF4-FFF2-40B4-BE49-F238E27FC236}">
                    <a16:creationId xmlns:a16="http://schemas.microsoft.com/office/drawing/2014/main" id="{B0A1C63E-0480-F796-1725-9D151AF7FC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14356" name="AutoShape 76">
                <a:extLst>
                  <a:ext uri="{FF2B5EF4-FFF2-40B4-BE49-F238E27FC236}">
                    <a16:creationId xmlns:a16="http://schemas.microsoft.com/office/drawing/2014/main" id="{4529FAEE-8FBC-AC37-523C-D3A2085880ED}"/>
                  </a:ext>
                </a:extLst>
              </p:cNvPr>
              <p:cNvCxnSpPr>
                <a:cxnSpLocks noChangeShapeType="1"/>
                <a:stCxn id="14353" idx="7"/>
                <a:endCxn id="14355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7" name="AutoShape 77">
                <a:extLst>
                  <a:ext uri="{FF2B5EF4-FFF2-40B4-BE49-F238E27FC236}">
                    <a16:creationId xmlns:a16="http://schemas.microsoft.com/office/drawing/2014/main" id="{FCDD961B-5C52-8AF4-971C-C43349339761}"/>
                  </a:ext>
                </a:extLst>
              </p:cNvPr>
              <p:cNvCxnSpPr>
                <a:cxnSpLocks noChangeShapeType="1"/>
                <a:stCxn id="14355" idx="3"/>
                <a:endCxn id="14354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8" name="AutoShape 78">
                <a:extLst>
                  <a:ext uri="{FF2B5EF4-FFF2-40B4-BE49-F238E27FC236}">
                    <a16:creationId xmlns:a16="http://schemas.microsoft.com/office/drawing/2014/main" id="{361FC6D3-27EC-E054-F646-B4B8EEA8BB9B}"/>
                  </a:ext>
                </a:extLst>
              </p:cNvPr>
              <p:cNvCxnSpPr>
                <a:cxnSpLocks noChangeShapeType="1"/>
                <a:stCxn id="14354" idx="2"/>
                <a:endCxn id="14353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4359" name="AutoShape 79">
                <a:extLst>
                  <a:ext uri="{FF2B5EF4-FFF2-40B4-BE49-F238E27FC236}">
                    <a16:creationId xmlns:a16="http://schemas.microsoft.com/office/drawing/2014/main" id="{8DF6DDCD-CF94-C81C-F1CB-380AC4EE99FC}"/>
                  </a:ext>
                </a:extLst>
              </p:cNvPr>
              <p:cNvCxnSpPr>
                <a:cxnSpLocks noChangeShapeType="1"/>
                <a:stCxn id="14354" idx="6"/>
                <a:endCxn id="14353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4349" name="Text Box 80">
              <a:extLst>
                <a:ext uri="{FF2B5EF4-FFF2-40B4-BE49-F238E27FC236}">
                  <a16:creationId xmlns:a16="http://schemas.microsoft.com/office/drawing/2014/main" id="{B35A891E-0430-0A40-020D-206DE79E1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5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4350" name="Text Box 81">
              <a:extLst>
                <a:ext uri="{FF2B5EF4-FFF2-40B4-BE49-F238E27FC236}">
                  <a16:creationId xmlns:a16="http://schemas.microsoft.com/office/drawing/2014/main" id="{8389A52E-009E-B8D9-4A20-BA3E9F6A2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14351" name="Text Box 82">
              <a:extLst>
                <a:ext uri="{FF2B5EF4-FFF2-40B4-BE49-F238E27FC236}">
                  <a16:creationId xmlns:a16="http://schemas.microsoft.com/office/drawing/2014/main" id="{77D10714-B706-7998-1427-A723F2F13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352" name="Text Box 83">
              <a:extLst>
                <a:ext uri="{FF2B5EF4-FFF2-40B4-BE49-F238E27FC236}">
                  <a16:creationId xmlns:a16="http://schemas.microsoft.com/office/drawing/2014/main" id="{C2F58E7A-C750-B2DA-145C-43A16133D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14347" name="Rectangle 85">
            <a:extLst>
              <a:ext uri="{FF2B5EF4-FFF2-40B4-BE49-F238E27FC236}">
                <a16:creationId xmlns:a16="http://schemas.microsoft.com/office/drawing/2014/main" id="{8105183C-5032-7590-0A07-9B162367F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19800" y="609600"/>
            <a:ext cx="2667000" cy="1676400"/>
          </a:xfrm>
          <a:noFill/>
        </p:spPr>
        <p:txBody>
          <a:bodyPr/>
          <a:lstStyle/>
          <a:p>
            <a:pPr algn="l"/>
            <a:r>
              <a:rPr lang="en-US" altLang="en-US"/>
              <a:t>k = 3</a:t>
            </a:r>
            <a:br>
              <a:rPr lang="en-US" altLang="en-US"/>
            </a:br>
            <a:r>
              <a:rPr lang="en-US" altLang="en-US"/>
              <a:t>Vertices 1, 2, 3 can be intermediate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>
            <a:extLst>
              <a:ext uri="{FF2B5EF4-FFF2-40B4-BE49-F238E27FC236}">
                <a16:creationId xmlns:a16="http://schemas.microsoft.com/office/drawing/2014/main" id="{D6D2BE92-259B-2021-48E7-756C523F7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b="1"/>
              <a:t>Printing intermediate nodes on shortest path from q to r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1F7B6284-2184-18DD-3C69-397B48DD42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5105400" cy="3733800"/>
          </a:xfrm>
          <a:noFill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path(</a:t>
            </a:r>
            <a:r>
              <a:rPr lang="en-US" altLang="en-US" sz="2000">
                <a:latin typeface="Arial Black" panose="020B0A04020102020204" pitchFamily="34" charset="0"/>
              </a:rPr>
              <a:t>index</a:t>
            </a:r>
            <a:r>
              <a:rPr lang="en-US" altLang="en-US" sz="2000" b="1"/>
              <a:t> q, 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latin typeface="Arial Black" panose="020B0A04020102020204" pitchFamily="34" charset="0"/>
              </a:rPr>
              <a:t>	if</a:t>
            </a:r>
            <a:r>
              <a:rPr lang="en-US" altLang="en-US" sz="2000" b="1"/>
              <a:t> (P[ q, r ]</a:t>
            </a:r>
            <a:r>
              <a:rPr lang="en-US" altLang="en-US" sz="2000" b="1">
                <a:latin typeface="Symbol" panose="05050102010706020507" pitchFamily="18" charset="2"/>
              </a:rPr>
              <a:t>!=</a:t>
            </a:r>
            <a:r>
              <a:rPr lang="en-US" altLang="en-US" sz="2000" b="1"/>
              <a:t>0)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         path(q, P[q, r])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         </a:t>
            </a:r>
            <a:r>
              <a:rPr lang="en-US" altLang="en-US" sz="2000" b="1">
                <a:latin typeface="Arial Black" panose="020B0A04020102020204" pitchFamily="34" charset="0"/>
              </a:rPr>
              <a:t>println</a:t>
            </a:r>
            <a:r>
              <a:rPr lang="en-US" altLang="en-US" sz="2000" b="1"/>
              <a:t>( “v”+ P[q, r]) 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         path(P[q, r], r)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             </a:t>
            </a:r>
            <a:r>
              <a:rPr lang="en-US" altLang="en-US" sz="2000" b="1">
                <a:latin typeface="Arial Black" panose="020B0A04020102020204" pitchFamily="34" charset="0"/>
              </a:rPr>
              <a:t>return</a:t>
            </a:r>
            <a:r>
              <a:rPr lang="en-US" altLang="en-US" sz="2000" b="1"/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//no intermediate nodes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 b="1"/>
              <a:t>	</a:t>
            </a:r>
            <a:r>
              <a:rPr lang="en-US" altLang="en-US" sz="2000" b="1">
                <a:latin typeface="Arial Black" panose="020B0A04020102020204" pitchFamily="34" charset="0"/>
              </a:rPr>
              <a:t>else</a:t>
            </a:r>
            <a:r>
              <a:rPr lang="en-US" altLang="en-US" sz="2000" b="1"/>
              <a:t> </a:t>
            </a:r>
            <a:r>
              <a:rPr lang="en-US" altLang="en-US" sz="2000" b="1">
                <a:latin typeface="Arial Black" panose="020B0A04020102020204" pitchFamily="34" charset="0"/>
              </a:rPr>
              <a:t>return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000"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Before calling path check D[q, r] &lt; </a:t>
            </a:r>
            <a:r>
              <a:rPr lang="en-US" altLang="en-US" sz="2000">
                <a:cs typeface="Arial" panose="020B0604020202020204" pitchFamily="34" charset="0"/>
                <a:sym typeface="Symbol" panose="05050102010706020507" pitchFamily="18" charset="2"/>
              </a:rPr>
              <a:t></a:t>
            </a:r>
            <a:r>
              <a:rPr lang="en-US" altLang="en-US" sz="2000">
                <a:cs typeface="Arial" panose="020B0604020202020204" pitchFamily="34" charset="0"/>
              </a:rPr>
              <a:t>, and print node q, after the call to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path print node r</a:t>
            </a:r>
          </a:p>
        </p:txBody>
      </p:sp>
      <p:grpSp>
        <p:nvGrpSpPr>
          <p:cNvPr id="21509" name="Group 4">
            <a:extLst>
              <a:ext uri="{FF2B5EF4-FFF2-40B4-BE49-F238E27FC236}">
                <a16:creationId xmlns:a16="http://schemas.microsoft.com/office/drawing/2014/main" id="{02EC229D-BE1B-35EB-A323-56571314B194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1676400"/>
            <a:ext cx="2667000" cy="1752600"/>
            <a:chOff x="3168" y="816"/>
            <a:chExt cx="1680" cy="1104"/>
          </a:xfrm>
        </p:grpSpPr>
        <p:grpSp>
          <p:nvGrpSpPr>
            <p:cNvPr id="21524" name="Group 5">
              <a:extLst>
                <a:ext uri="{FF2B5EF4-FFF2-40B4-BE49-F238E27FC236}">
                  <a16:creationId xmlns:a16="http://schemas.microsoft.com/office/drawing/2014/main" id="{6A72A0A3-CB77-9DF8-F8FC-35796848A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8" y="1056"/>
              <a:ext cx="1440" cy="864"/>
              <a:chOff x="3024" y="1344"/>
              <a:chExt cx="1440" cy="864"/>
            </a:xfrm>
          </p:grpSpPr>
          <p:sp>
            <p:nvSpPr>
              <p:cNvPr id="21531" name="Rectangle 6">
                <a:extLst>
                  <a:ext uri="{FF2B5EF4-FFF2-40B4-BE49-F238E27FC236}">
                    <a16:creationId xmlns:a16="http://schemas.microsoft.com/office/drawing/2014/main" id="{973B4DAA-99F9-FCF1-EE8F-C73728B4E7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1532" name="Rectangle 7">
                <a:extLst>
                  <a:ext uri="{FF2B5EF4-FFF2-40B4-BE49-F238E27FC236}">
                    <a16:creationId xmlns:a16="http://schemas.microsoft.com/office/drawing/2014/main" id="{E5637178-EC33-BA2F-1B07-1B96EEF3B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1533" name="Rectangle 8">
                <a:extLst>
                  <a:ext uri="{FF2B5EF4-FFF2-40B4-BE49-F238E27FC236}">
                    <a16:creationId xmlns:a16="http://schemas.microsoft.com/office/drawing/2014/main" id="{02899B89-B451-9339-6128-EB06B952B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344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1534" name="Rectangle 9">
                <a:extLst>
                  <a:ext uri="{FF2B5EF4-FFF2-40B4-BE49-F238E27FC236}">
                    <a16:creationId xmlns:a16="http://schemas.microsoft.com/office/drawing/2014/main" id="{8BC33E06-9EB0-819A-5D2F-0E8D20D54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1535" name="Rectangle 10">
                <a:extLst>
                  <a:ext uri="{FF2B5EF4-FFF2-40B4-BE49-F238E27FC236}">
                    <a16:creationId xmlns:a16="http://schemas.microsoft.com/office/drawing/2014/main" id="{560168D6-FBD3-D26F-B49B-0DE50A6A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1536" name="Rectangle 11">
                <a:extLst>
                  <a:ext uri="{FF2B5EF4-FFF2-40B4-BE49-F238E27FC236}">
                    <a16:creationId xmlns:a16="http://schemas.microsoft.com/office/drawing/2014/main" id="{9EB3043B-038F-127F-FF64-935AC07CA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632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1</a:t>
                </a:r>
                <a:endPara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21537" name="Rectangle 12">
                <a:extLst>
                  <a:ext uri="{FF2B5EF4-FFF2-40B4-BE49-F238E27FC236}">
                    <a16:creationId xmlns:a16="http://schemas.microsoft.com/office/drawing/2014/main" id="{010E96E6-2F0D-57BB-0B88-F43A2A7BA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  <a:sym typeface="Symbol" panose="05050102010706020507" pitchFamily="18" charset="2"/>
                  </a:rPr>
                  <a:t>2</a:t>
                </a:r>
              </a:p>
            </p:txBody>
          </p:sp>
          <p:sp>
            <p:nvSpPr>
              <p:cNvPr id="21538" name="Rectangle 13">
                <a:extLst>
                  <a:ext uri="{FF2B5EF4-FFF2-40B4-BE49-F238E27FC236}">
                    <a16:creationId xmlns:a16="http://schemas.microsoft.com/office/drawing/2014/main" id="{42AAB4BA-3043-7522-BCCE-B83E4028D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  <p:sp>
            <p:nvSpPr>
              <p:cNvPr id="21539" name="Rectangle 14">
                <a:extLst>
                  <a:ext uri="{FF2B5EF4-FFF2-40B4-BE49-F238E27FC236}">
                    <a16:creationId xmlns:a16="http://schemas.microsoft.com/office/drawing/2014/main" id="{D6C0F081-8EED-AB5F-CF7E-B3340AE333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1920"/>
                <a:ext cx="480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0</a:t>
                </a:r>
              </a:p>
            </p:txBody>
          </p:sp>
        </p:grpSp>
        <p:sp>
          <p:nvSpPr>
            <p:cNvPr id="21525" name="Text Box 15">
              <a:extLst>
                <a:ext uri="{FF2B5EF4-FFF2-40B4-BE49-F238E27FC236}">
                  <a16:creationId xmlns:a16="http://schemas.microsoft.com/office/drawing/2014/main" id="{B4CC26A2-CF8E-1138-11BC-5CCB6DE11B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1526" name="Text Box 16">
              <a:extLst>
                <a:ext uri="{FF2B5EF4-FFF2-40B4-BE49-F238E27FC236}">
                  <a16:creationId xmlns:a16="http://schemas.microsoft.com/office/drawing/2014/main" id="{A83A994D-9867-9A25-8023-C83AD1E8E8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1527" name="Text Box 17">
              <a:extLst>
                <a:ext uri="{FF2B5EF4-FFF2-40B4-BE49-F238E27FC236}">
                  <a16:creationId xmlns:a16="http://schemas.microsoft.com/office/drawing/2014/main" id="{0BAFF6AB-9EE0-E37E-B6CB-F8C64A9BA3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8" y="81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528" name="Text Box 18">
              <a:extLst>
                <a:ext uri="{FF2B5EF4-FFF2-40B4-BE49-F238E27FC236}">
                  <a16:creationId xmlns:a16="http://schemas.microsoft.com/office/drawing/2014/main" id="{38C2E8F6-D28F-50A8-0C9C-78DB884A4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05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1529" name="Text Box 19">
              <a:extLst>
                <a:ext uri="{FF2B5EF4-FFF2-40B4-BE49-F238E27FC236}">
                  <a16:creationId xmlns:a16="http://schemas.microsoft.com/office/drawing/2014/main" id="{B05D52C5-FFDA-75EF-3EAC-37B5D3F06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34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1530" name="Text Box 20">
              <a:extLst>
                <a:ext uri="{FF2B5EF4-FFF2-40B4-BE49-F238E27FC236}">
                  <a16:creationId xmlns:a16="http://schemas.microsoft.com/office/drawing/2014/main" id="{4BF68285-3383-8F95-5ADC-BE2597185B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63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3</a:t>
              </a:r>
            </a:p>
          </p:txBody>
        </p:sp>
      </p:grpSp>
      <p:sp>
        <p:nvSpPr>
          <p:cNvPr id="21510" name="Text Box 21">
            <a:extLst>
              <a:ext uri="{FF2B5EF4-FFF2-40B4-BE49-F238E27FC236}">
                <a16:creationId xmlns:a16="http://schemas.microsoft.com/office/drawing/2014/main" id="{7B82922F-BD9F-7C5D-1BFB-EB2E912A1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90800"/>
            <a:ext cx="601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 =</a:t>
            </a:r>
          </a:p>
        </p:txBody>
      </p:sp>
      <p:grpSp>
        <p:nvGrpSpPr>
          <p:cNvPr id="21511" name="Group 22">
            <a:extLst>
              <a:ext uri="{FF2B5EF4-FFF2-40B4-BE49-F238E27FC236}">
                <a16:creationId xmlns:a16="http://schemas.microsoft.com/office/drawing/2014/main" id="{16E611F7-76D4-2833-2995-6C8C8BC47AC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114800"/>
            <a:ext cx="1925638" cy="1600200"/>
            <a:chOff x="188" y="240"/>
            <a:chExt cx="1213" cy="1008"/>
          </a:xfrm>
        </p:grpSpPr>
        <p:grpSp>
          <p:nvGrpSpPr>
            <p:cNvPr id="21512" name="Group 23">
              <a:extLst>
                <a:ext uri="{FF2B5EF4-FFF2-40B4-BE49-F238E27FC236}">
                  <a16:creationId xmlns:a16="http://schemas.microsoft.com/office/drawing/2014/main" id="{4CA1AD0B-9A4B-286D-6A78-A750CC54B1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240"/>
              <a:ext cx="1113" cy="1008"/>
              <a:chOff x="288" y="240"/>
              <a:chExt cx="1113" cy="1008"/>
            </a:xfrm>
          </p:grpSpPr>
          <p:sp>
            <p:nvSpPr>
              <p:cNvPr id="21517" name="Oval 24">
                <a:extLst>
                  <a:ext uri="{FF2B5EF4-FFF2-40B4-BE49-F238E27FC236}">
                    <a16:creationId xmlns:a16="http://schemas.microsoft.com/office/drawing/2014/main" id="{2C1BB1A1-31B2-6E05-AF0B-FD7D693050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" y="24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1518" name="Oval 25">
                <a:extLst>
                  <a:ext uri="{FF2B5EF4-FFF2-40B4-BE49-F238E27FC236}">
                    <a16:creationId xmlns:a16="http://schemas.microsoft.com/office/drawing/2014/main" id="{1DA07BAF-AB27-BE90-7CA3-9AB07B752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" y="970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1519" name="Oval 26">
                <a:extLst>
                  <a:ext uri="{FF2B5EF4-FFF2-40B4-BE49-F238E27FC236}">
                    <a16:creationId xmlns:a16="http://schemas.microsoft.com/office/drawing/2014/main" id="{00540CCF-9259-E26A-1711-2C097ADE7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588"/>
                <a:ext cx="321" cy="278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21520" name="AutoShape 27">
                <a:extLst>
                  <a:ext uri="{FF2B5EF4-FFF2-40B4-BE49-F238E27FC236}">
                    <a16:creationId xmlns:a16="http://schemas.microsoft.com/office/drawing/2014/main" id="{099E3256-7E66-FDBB-315D-B0AFFE5B5C87}"/>
                  </a:ext>
                </a:extLst>
              </p:cNvPr>
              <p:cNvCxnSpPr>
                <a:cxnSpLocks noChangeShapeType="1"/>
                <a:stCxn id="21517" idx="7"/>
                <a:endCxn id="21519" idx="1"/>
              </p:cNvCxnSpPr>
              <p:nvPr/>
            </p:nvCxnSpPr>
            <p:spPr bwMode="auto">
              <a:xfrm>
                <a:off x="640" y="274"/>
                <a:ext cx="487" cy="348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1" name="AutoShape 28">
                <a:extLst>
                  <a:ext uri="{FF2B5EF4-FFF2-40B4-BE49-F238E27FC236}">
                    <a16:creationId xmlns:a16="http://schemas.microsoft.com/office/drawing/2014/main" id="{AA8C2870-8374-C142-A78F-1B7964D466E3}"/>
                  </a:ext>
                </a:extLst>
              </p:cNvPr>
              <p:cNvCxnSpPr>
                <a:cxnSpLocks noChangeShapeType="1"/>
                <a:stCxn id="21519" idx="3"/>
                <a:endCxn id="21518" idx="5"/>
              </p:cNvCxnSpPr>
              <p:nvPr/>
            </p:nvCxnSpPr>
            <p:spPr bwMode="auto">
              <a:xfrm flipH="1">
                <a:off x="569" y="832"/>
                <a:ext cx="558" cy="38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2" name="AutoShape 29">
                <a:extLst>
                  <a:ext uri="{FF2B5EF4-FFF2-40B4-BE49-F238E27FC236}">
                    <a16:creationId xmlns:a16="http://schemas.microsoft.com/office/drawing/2014/main" id="{31951124-447C-F3A6-B208-C251C16D2C8B}"/>
                  </a:ext>
                </a:extLst>
              </p:cNvPr>
              <p:cNvCxnSpPr>
                <a:cxnSpLocks noChangeShapeType="1"/>
                <a:stCxn id="21518" idx="2"/>
                <a:endCxn id="21517" idx="2"/>
              </p:cNvCxnSpPr>
              <p:nvPr/>
            </p:nvCxnSpPr>
            <p:spPr bwMode="auto">
              <a:xfrm rot="10800000" flipH="1">
                <a:off x="288" y="379"/>
                <a:ext cx="71" cy="730"/>
              </a:xfrm>
              <a:prstGeom prst="curvedConnector3">
                <a:avLst>
                  <a:gd name="adj1" fmla="val -1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523" name="AutoShape 30">
                <a:extLst>
                  <a:ext uri="{FF2B5EF4-FFF2-40B4-BE49-F238E27FC236}">
                    <a16:creationId xmlns:a16="http://schemas.microsoft.com/office/drawing/2014/main" id="{7524E544-4FC0-9C22-A48C-4C79134FF319}"/>
                  </a:ext>
                </a:extLst>
              </p:cNvPr>
              <p:cNvCxnSpPr>
                <a:cxnSpLocks noChangeShapeType="1"/>
                <a:stCxn id="21518" idx="6"/>
                <a:endCxn id="21517" idx="6"/>
              </p:cNvCxnSpPr>
              <p:nvPr/>
            </p:nvCxnSpPr>
            <p:spPr bwMode="auto">
              <a:xfrm flipV="1">
                <a:off x="623" y="379"/>
                <a:ext cx="71" cy="730"/>
              </a:xfrm>
              <a:prstGeom prst="curvedConnector3">
                <a:avLst>
                  <a:gd name="adj1" fmla="val 240625"/>
                </a:avLst>
              </a:prstGeom>
              <a:noFill/>
              <a:ln w="28575">
                <a:solidFill>
                  <a:schemeClr val="tx1"/>
                </a:solidFill>
                <a:round/>
                <a:headEnd type="none" w="sm" len="sm"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513" name="Text Box 31">
              <a:extLst>
                <a:ext uri="{FF2B5EF4-FFF2-40B4-BE49-F238E27FC236}">
                  <a16:creationId xmlns:a16="http://schemas.microsoft.com/office/drawing/2014/main" id="{FE161C41-CB23-769F-F9FA-E13C2E861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88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5</a:t>
              </a: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1514" name="Text Box 32">
              <a:extLst>
                <a:ext uri="{FF2B5EF4-FFF2-40B4-BE49-F238E27FC236}">
                  <a16:creationId xmlns:a16="http://schemas.microsoft.com/office/drawing/2014/main" id="{E0EEB2FE-7770-FFD0-3F7C-38BBCB65B4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902"/>
              <a:ext cx="24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-3</a:t>
              </a:r>
            </a:p>
          </p:txBody>
        </p:sp>
        <p:sp>
          <p:nvSpPr>
            <p:cNvPr id="21515" name="Text Box 33">
              <a:extLst>
                <a:ext uri="{FF2B5EF4-FFF2-40B4-BE49-F238E27FC236}">
                  <a16:creationId xmlns:a16="http://schemas.microsoft.com/office/drawing/2014/main" id="{EA5ED1DD-F2FB-5152-8E27-5AFC728E48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672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1516" name="Text Box 34">
              <a:extLst>
                <a:ext uri="{FF2B5EF4-FFF2-40B4-BE49-F238E27FC236}">
                  <a16:creationId xmlns:a16="http://schemas.microsoft.com/office/drawing/2014/main" id="{42715E16-431A-B795-9CD5-5A5B27C2B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" y="624"/>
              <a:ext cx="1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2" descr="Image74">
            <a:extLst>
              <a:ext uri="{FF2B5EF4-FFF2-40B4-BE49-F238E27FC236}">
                <a16:creationId xmlns:a16="http://schemas.microsoft.com/office/drawing/2014/main" id="{4FFD0CE2-278D-2773-FC2C-141780ADB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397000"/>
            <a:ext cx="6019800" cy="401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Rectangle 3">
            <a:extLst>
              <a:ext uri="{FF2B5EF4-FFF2-40B4-BE49-F238E27FC236}">
                <a16:creationId xmlns:a16="http://schemas.microsoft.com/office/drawing/2014/main" id="{3AEB1387-4168-D1EB-AD5A-C965FBE0F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609600"/>
          </a:xfrm>
        </p:spPr>
        <p:txBody>
          <a:bodyPr/>
          <a:lstStyle/>
          <a:p>
            <a:r>
              <a:rPr lang="en-US" altLang="en-US" b="1"/>
              <a:t>Example</a:t>
            </a:r>
            <a:endParaRPr lang="en-US" alt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3">
            <a:extLst>
              <a:ext uri="{FF2B5EF4-FFF2-40B4-BE49-F238E27FC236}">
                <a16:creationId xmlns:a16="http://schemas.microsoft.com/office/drawing/2014/main" id="{A5A7A8C6-BA56-EC7E-54F4-E169D64D3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241953-1C46-4F79-BFA3-EECDE9F34A76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1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59" name="Line 1">
            <a:extLst>
              <a:ext uri="{FF2B5EF4-FFF2-40B4-BE49-F238E27FC236}">
                <a16:creationId xmlns:a16="http://schemas.microsoft.com/office/drawing/2014/main" id="{15D2119D-002A-7F6D-D4FE-6558AC30633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1025" y="695325"/>
            <a:ext cx="79914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119610C-4AE9-6640-908C-4B046F574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874943" algn="l"/>
              </a:tabLst>
              <a:defRPr/>
            </a:pPr>
            <a:r>
              <a:rPr lang="en-US" dirty="0">
                <a:ea typeface="+mj-ea"/>
                <a:cs typeface="+mj-cs"/>
              </a:rPr>
              <a:t>Single Source Shortest paths</a:t>
            </a:r>
          </a:p>
        </p:txBody>
      </p:sp>
      <p:sp>
        <p:nvSpPr>
          <p:cNvPr id="70661" name="Rectangle 3">
            <a:extLst>
              <a:ext uri="{FF2B5EF4-FFF2-40B4-BE49-F238E27FC236}">
                <a16:creationId xmlns:a16="http://schemas.microsoft.com/office/drawing/2014/main" id="{82E2D961-2069-B1F7-EC10-344497E95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874713" algn="l"/>
              </a:tabLst>
            </a:pPr>
            <a:r>
              <a:rPr lang="en-US" altLang="en-US"/>
              <a:t>Shortest path problem. </a:t>
            </a:r>
            <a:r>
              <a:rPr lang="en-US" altLang="en-US">
                <a:solidFill>
                  <a:srgbClr val="000000"/>
                </a:solidFill>
              </a:rPr>
              <a:t> Given a digraph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G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 = (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,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E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)</a:t>
            </a:r>
            <a:r>
              <a:rPr lang="en-US" altLang="en-US">
                <a:solidFill>
                  <a:srgbClr val="000000"/>
                </a:solidFill>
              </a:rPr>
              <a:t>, with </a:t>
            </a:r>
            <a:r>
              <a:rPr lang="en-US" altLang="en-US">
                <a:solidFill>
                  <a:srgbClr val="FF0000"/>
                </a:solidFill>
              </a:rPr>
              <a:t>arbitrary</a:t>
            </a:r>
            <a:r>
              <a:rPr lang="en-US" altLang="en-US">
                <a:solidFill>
                  <a:srgbClr val="000000"/>
                </a:solidFill>
              </a:rPr>
              <a:t> edge weights or costs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c</a:t>
            </a:r>
            <a:r>
              <a:rPr lang="en-US" altLang="en-US" i="1" baseline="-20000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vw</a:t>
            </a:r>
            <a:r>
              <a:rPr lang="en-US" altLang="en-US">
                <a:solidFill>
                  <a:srgbClr val="000000"/>
                </a:solidFill>
              </a:rPr>
              <a:t>, find cheapest path from node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s</a:t>
            </a:r>
            <a:r>
              <a:rPr lang="en-US" altLang="en-US">
                <a:solidFill>
                  <a:srgbClr val="000000"/>
                </a:solidFill>
              </a:rPr>
              <a:t> to node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t</a:t>
            </a:r>
            <a:r>
              <a:rPr lang="en-US" altLang="en-US">
                <a:solidFill>
                  <a:srgbClr val="000000"/>
                </a:solidFill>
              </a:rPr>
              <a:t>.</a:t>
            </a:r>
            <a:endParaRPr lang="en-US" altLang="en-US"/>
          </a:p>
          <a:p>
            <a:pPr marL="0" indent="0" eaLnBrk="1" hangingPunct="1">
              <a:buFont typeface="Arial" panose="020B0604020202020204" pitchFamily="34" charset="0"/>
              <a:buChar char="•"/>
              <a:tabLst>
                <a:tab pos="874713" algn="l"/>
              </a:tabLst>
            </a:pPr>
            <a:r>
              <a:rPr lang="en-US" altLang="en-US">
                <a:solidFill>
                  <a:srgbClr val="FF0000"/>
                </a:solidFill>
              </a:rPr>
              <a:t>Allow negative weights</a:t>
            </a:r>
          </a:p>
          <a:p>
            <a:pPr marL="0" indent="0" eaLnBrk="1" hangingPunct="1">
              <a:tabLst>
                <a:tab pos="874713" algn="l"/>
              </a:tabLst>
            </a:pPr>
            <a:endParaRPr lang="en-US" altLang="en-US"/>
          </a:p>
        </p:txBody>
      </p:sp>
      <p:sp>
        <p:nvSpPr>
          <p:cNvPr id="70662" name="Line 4">
            <a:extLst>
              <a:ext uri="{FF2B5EF4-FFF2-40B4-BE49-F238E27FC236}">
                <a16:creationId xmlns:a16="http://schemas.microsoft.com/office/drawing/2014/main" id="{F65219C4-360F-8AA9-C812-A81FDCE518AA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457700" y="5240338"/>
            <a:ext cx="2641600" cy="520700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63" name="Line 5">
            <a:extLst>
              <a:ext uri="{FF2B5EF4-FFF2-40B4-BE49-F238E27FC236}">
                <a16:creationId xmlns:a16="http://schemas.microsoft.com/office/drawing/2014/main" id="{3762EE13-51EA-538A-2D5E-2339159235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9950" y="4357688"/>
            <a:ext cx="1530350" cy="1476375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64" name="Line 6">
            <a:extLst>
              <a:ext uri="{FF2B5EF4-FFF2-40B4-BE49-F238E27FC236}">
                <a16:creationId xmlns:a16="http://schemas.microsoft.com/office/drawing/2014/main" id="{424755F3-650F-2F21-6DCB-83D39B4D38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38575" y="4262438"/>
            <a:ext cx="1492250" cy="0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65" name="Line 7">
            <a:extLst>
              <a:ext uri="{FF2B5EF4-FFF2-40B4-BE49-F238E27FC236}">
                <a16:creationId xmlns:a16="http://schemas.microsoft.com/office/drawing/2014/main" id="{6B20134C-6651-F021-CEC4-0BB8F9E7109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3865563" y="3036888"/>
            <a:ext cx="0" cy="990600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66" name="Line 8">
            <a:extLst>
              <a:ext uri="{FF2B5EF4-FFF2-40B4-BE49-F238E27FC236}">
                <a16:creationId xmlns:a16="http://schemas.microsoft.com/office/drawing/2014/main" id="{8E673FBA-292F-E96E-B795-92E6CFA146E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6267450" y="3100388"/>
            <a:ext cx="933450" cy="2533650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67" name="Line 9">
            <a:extLst>
              <a:ext uri="{FF2B5EF4-FFF2-40B4-BE49-F238E27FC236}">
                <a16:creationId xmlns:a16="http://schemas.microsoft.com/office/drawing/2014/main" id="{E8698270-3B40-46BA-294C-1575BFFA2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91163" y="3197225"/>
            <a:ext cx="669925" cy="1112838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68" name="Line 10">
            <a:extLst>
              <a:ext uri="{FF2B5EF4-FFF2-40B4-BE49-F238E27FC236}">
                <a16:creationId xmlns:a16="http://schemas.microsoft.com/office/drawing/2014/main" id="{DE869EA8-B56E-7B34-31EA-3FA48B115B7C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621338" y="4356100"/>
            <a:ext cx="1512887" cy="1331913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69" name="Line 11">
            <a:extLst>
              <a:ext uri="{FF2B5EF4-FFF2-40B4-BE49-F238E27FC236}">
                <a16:creationId xmlns:a16="http://schemas.microsoft.com/office/drawing/2014/main" id="{7937C7ED-9343-2664-A364-34FD5A0023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6613" y="5880100"/>
            <a:ext cx="4992687" cy="0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70" name="Line 12">
            <a:extLst>
              <a:ext uri="{FF2B5EF4-FFF2-40B4-BE49-F238E27FC236}">
                <a16:creationId xmlns:a16="http://schemas.microsoft.com/office/drawing/2014/main" id="{8843488C-4E3A-02BE-9E83-AB5A26188481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111375" y="3857625"/>
            <a:ext cx="0" cy="1795463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71" name="Line 13">
            <a:extLst>
              <a:ext uri="{FF2B5EF4-FFF2-40B4-BE49-F238E27FC236}">
                <a16:creationId xmlns:a16="http://schemas.microsoft.com/office/drawing/2014/main" id="{E1ED230B-3598-B25A-E290-05D7028E590E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125663" y="3767138"/>
            <a:ext cx="1544637" cy="419100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72" name="Line 14">
            <a:extLst>
              <a:ext uri="{FF2B5EF4-FFF2-40B4-BE49-F238E27FC236}">
                <a16:creationId xmlns:a16="http://schemas.microsoft.com/office/drawing/2014/main" id="{F01C023F-82E5-4359-00A1-A8A0462065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46300" y="3124200"/>
            <a:ext cx="1533525" cy="608013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73" name="Line 15">
            <a:extLst>
              <a:ext uri="{FF2B5EF4-FFF2-40B4-BE49-F238E27FC236}">
                <a16:creationId xmlns:a16="http://schemas.microsoft.com/office/drawing/2014/main" id="{41610555-588A-1810-07D7-61E574018037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916363" y="3070225"/>
            <a:ext cx="1431925" cy="1082675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74" name="Line 16">
            <a:extLst>
              <a:ext uri="{FF2B5EF4-FFF2-40B4-BE49-F238E27FC236}">
                <a16:creationId xmlns:a16="http://schemas.microsoft.com/office/drawing/2014/main" id="{AF0F2943-6FF2-03DC-0961-ABB3E26223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57625" y="3062288"/>
            <a:ext cx="2224088" cy="0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75" name="Line 17">
            <a:extLst>
              <a:ext uri="{FF2B5EF4-FFF2-40B4-BE49-F238E27FC236}">
                <a16:creationId xmlns:a16="http://schemas.microsoft.com/office/drawing/2014/main" id="{E698B4DE-C128-3ABC-AF0D-4D1E8758815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3836988" y="4237038"/>
            <a:ext cx="461962" cy="754062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76" name="Line 18">
            <a:extLst>
              <a:ext uri="{FF2B5EF4-FFF2-40B4-BE49-F238E27FC236}">
                <a16:creationId xmlns:a16="http://schemas.microsoft.com/office/drawing/2014/main" id="{982AFF76-C606-3092-DA4F-02EC498349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8488" y="4357688"/>
            <a:ext cx="939800" cy="823912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77" name="Line 19">
            <a:extLst>
              <a:ext uri="{FF2B5EF4-FFF2-40B4-BE49-F238E27FC236}">
                <a16:creationId xmlns:a16="http://schemas.microsoft.com/office/drawing/2014/main" id="{BD44B406-9A8D-947E-3FBF-F05A584083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09788" y="5233988"/>
            <a:ext cx="2087562" cy="596900"/>
          </a:xfrm>
          <a:prstGeom prst="line">
            <a:avLst/>
          </a:prstGeom>
          <a:noFill/>
          <a:ln w="38100">
            <a:solidFill>
              <a:srgbClr val="7F7F7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78" name="Oval 20">
            <a:extLst>
              <a:ext uri="{FF2B5EF4-FFF2-40B4-BE49-F238E27FC236}">
                <a16:creationId xmlns:a16="http://schemas.microsoft.com/office/drawing/2014/main" id="{F97E3E30-AB1B-498A-D5A8-A74C72DA33BA}"/>
              </a:ext>
            </a:extLst>
          </p:cNvPr>
          <p:cNvSpPr>
            <a:spLocks/>
          </p:cNvSpPr>
          <p:nvPr/>
        </p:nvSpPr>
        <p:spPr bwMode="auto">
          <a:xfrm>
            <a:off x="3697288" y="4059238"/>
            <a:ext cx="357187" cy="35718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7</a:t>
            </a:r>
          </a:p>
        </p:txBody>
      </p:sp>
      <p:sp>
        <p:nvSpPr>
          <p:cNvPr id="70679" name="Oval 21">
            <a:extLst>
              <a:ext uri="{FF2B5EF4-FFF2-40B4-BE49-F238E27FC236}">
                <a16:creationId xmlns:a16="http://schemas.microsoft.com/office/drawing/2014/main" id="{CEB74671-5F67-D005-4820-8935161CD195}"/>
              </a:ext>
            </a:extLst>
          </p:cNvPr>
          <p:cNvSpPr>
            <a:spLocks/>
          </p:cNvSpPr>
          <p:nvPr/>
        </p:nvSpPr>
        <p:spPr bwMode="auto">
          <a:xfrm>
            <a:off x="3683000" y="2867025"/>
            <a:ext cx="357188" cy="357188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70680" name="Oval 22">
            <a:extLst>
              <a:ext uri="{FF2B5EF4-FFF2-40B4-BE49-F238E27FC236}">
                <a16:creationId xmlns:a16="http://schemas.microsoft.com/office/drawing/2014/main" id="{60764C6E-BDB2-ABB0-5162-B5F1E601DEE4}"/>
              </a:ext>
            </a:extLst>
          </p:cNvPr>
          <p:cNvSpPr>
            <a:spLocks/>
          </p:cNvSpPr>
          <p:nvPr/>
        </p:nvSpPr>
        <p:spPr bwMode="auto">
          <a:xfrm>
            <a:off x="6097588" y="2857500"/>
            <a:ext cx="357187" cy="357188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70681" name="Rectangle 23">
            <a:extLst>
              <a:ext uri="{FF2B5EF4-FFF2-40B4-BE49-F238E27FC236}">
                <a16:creationId xmlns:a16="http://schemas.microsoft.com/office/drawing/2014/main" id="{BF4D4B86-556D-592B-6632-A3265D78B56A}"/>
              </a:ext>
            </a:extLst>
          </p:cNvPr>
          <p:cNvSpPr>
            <a:spLocks/>
          </p:cNvSpPr>
          <p:nvPr/>
        </p:nvSpPr>
        <p:spPr bwMode="auto">
          <a:xfrm>
            <a:off x="911225" y="3629025"/>
            <a:ext cx="974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charset="0"/>
                <a:ea typeface="MS PGothic" panose="020B0600070205080204" pitchFamily="34" charset="-128"/>
                <a:cs typeface="+mn-cs"/>
                <a:sym typeface="Lucida Grande" charset="0"/>
              </a:rPr>
              <a:t>source s</a:t>
            </a:r>
          </a:p>
        </p:txBody>
      </p:sp>
      <p:sp>
        <p:nvSpPr>
          <p:cNvPr id="70682" name="Oval 24">
            <a:extLst>
              <a:ext uri="{FF2B5EF4-FFF2-40B4-BE49-F238E27FC236}">
                <a16:creationId xmlns:a16="http://schemas.microsoft.com/office/drawing/2014/main" id="{1ABFBB70-8DD2-EA90-561D-0767EF793209}"/>
              </a:ext>
            </a:extLst>
          </p:cNvPr>
          <p:cNvSpPr>
            <a:spLocks/>
          </p:cNvSpPr>
          <p:nvPr/>
        </p:nvSpPr>
        <p:spPr bwMode="auto">
          <a:xfrm>
            <a:off x="3857625" y="4562475"/>
            <a:ext cx="536575" cy="25876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-1</a:t>
            </a:r>
          </a:p>
        </p:txBody>
      </p:sp>
      <p:sp>
        <p:nvSpPr>
          <p:cNvPr id="70683" name="Oval 25">
            <a:extLst>
              <a:ext uri="{FF2B5EF4-FFF2-40B4-BE49-F238E27FC236}">
                <a16:creationId xmlns:a16="http://schemas.microsoft.com/office/drawing/2014/main" id="{9996909F-D742-2900-960A-997E73FC9337}"/>
              </a:ext>
            </a:extLst>
          </p:cNvPr>
          <p:cNvSpPr>
            <a:spLocks/>
          </p:cNvSpPr>
          <p:nvPr/>
        </p:nvSpPr>
        <p:spPr bwMode="auto">
          <a:xfrm>
            <a:off x="2847975" y="3884613"/>
            <a:ext cx="268288" cy="258762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8</a:t>
            </a:r>
          </a:p>
        </p:txBody>
      </p:sp>
      <p:sp>
        <p:nvSpPr>
          <p:cNvPr id="70684" name="Oval 26">
            <a:extLst>
              <a:ext uri="{FF2B5EF4-FFF2-40B4-BE49-F238E27FC236}">
                <a16:creationId xmlns:a16="http://schemas.microsoft.com/office/drawing/2014/main" id="{D20D94CE-296F-497B-FD5E-933B76716C88}"/>
              </a:ext>
            </a:extLst>
          </p:cNvPr>
          <p:cNvSpPr>
            <a:spLocks/>
          </p:cNvSpPr>
          <p:nvPr/>
        </p:nvSpPr>
        <p:spPr bwMode="auto">
          <a:xfrm>
            <a:off x="2822575" y="4875213"/>
            <a:ext cx="320675" cy="258762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70685" name="Oval 27">
            <a:extLst>
              <a:ext uri="{FF2B5EF4-FFF2-40B4-BE49-F238E27FC236}">
                <a16:creationId xmlns:a16="http://schemas.microsoft.com/office/drawing/2014/main" id="{3CCE8F27-0B02-77C4-7C1F-F583FE9DCD44}"/>
              </a:ext>
            </a:extLst>
          </p:cNvPr>
          <p:cNvSpPr>
            <a:spLocks/>
          </p:cNvSpPr>
          <p:nvPr/>
        </p:nvSpPr>
        <p:spPr bwMode="auto">
          <a:xfrm>
            <a:off x="4465638" y="4152900"/>
            <a:ext cx="357187" cy="25876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7</a:t>
            </a:r>
          </a:p>
        </p:txBody>
      </p:sp>
      <p:sp>
        <p:nvSpPr>
          <p:cNvPr id="70686" name="Oval 28">
            <a:extLst>
              <a:ext uri="{FF2B5EF4-FFF2-40B4-BE49-F238E27FC236}">
                <a16:creationId xmlns:a16="http://schemas.microsoft.com/office/drawing/2014/main" id="{65763806-1D91-0152-72B5-5A4DD6072C3F}"/>
              </a:ext>
            </a:extLst>
          </p:cNvPr>
          <p:cNvSpPr>
            <a:spLocks/>
          </p:cNvSpPr>
          <p:nvPr/>
        </p:nvSpPr>
        <p:spPr bwMode="auto">
          <a:xfrm>
            <a:off x="2813050" y="3286125"/>
            <a:ext cx="339725" cy="25876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70687" name="Oval 29">
            <a:extLst>
              <a:ext uri="{FF2B5EF4-FFF2-40B4-BE49-F238E27FC236}">
                <a16:creationId xmlns:a16="http://schemas.microsoft.com/office/drawing/2014/main" id="{005F760E-4ED0-9388-A2BC-F95844CE3DB2}"/>
              </a:ext>
            </a:extLst>
          </p:cNvPr>
          <p:cNvSpPr>
            <a:spLocks/>
          </p:cNvSpPr>
          <p:nvPr/>
        </p:nvSpPr>
        <p:spPr bwMode="auto">
          <a:xfrm>
            <a:off x="3697288" y="3392488"/>
            <a:ext cx="339725" cy="260350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4</a:t>
            </a:r>
          </a:p>
        </p:txBody>
      </p:sp>
      <p:sp>
        <p:nvSpPr>
          <p:cNvPr id="70688" name="Oval 30">
            <a:extLst>
              <a:ext uri="{FF2B5EF4-FFF2-40B4-BE49-F238E27FC236}">
                <a16:creationId xmlns:a16="http://schemas.microsoft.com/office/drawing/2014/main" id="{909212AC-143F-D7DA-3FD8-86DB02870311}"/>
              </a:ext>
            </a:extLst>
          </p:cNvPr>
          <p:cNvSpPr>
            <a:spLocks/>
          </p:cNvSpPr>
          <p:nvPr/>
        </p:nvSpPr>
        <p:spPr bwMode="auto">
          <a:xfrm>
            <a:off x="4473575" y="2928938"/>
            <a:ext cx="479425" cy="271462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-3</a:t>
            </a:r>
          </a:p>
        </p:txBody>
      </p:sp>
      <p:sp>
        <p:nvSpPr>
          <p:cNvPr id="70689" name="Oval 31">
            <a:extLst>
              <a:ext uri="{FF2B5EF4-FFF2-40B4-BE49-F238E27FC236}">
                <a16:creationId xmlns:a16="http://schemas.microsoft.com/office/drawing/2014/main" id="{F0FE4A4F-4559-58EC-7F28-130D28FAA68D}"/>
              </a:ext>
            </a:extLst>
          </p:cNvPr>
          <p:cNvSpPr>
            <a:spLocks/>
          </p:cNvSpPr>
          <p:nvPr/>
        </p:nvSpPr>
        <p:spPr bwMode="auto">
          <a:xfrm>
            <a:off x="5670550" y="3608388"/>
            <a:ext cx="501650" cy="277812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-5</a:t>
            </a:r>
          </a:p>
        </p:txBody>
      </p:sp>
      <p:sp>
        <p:nvSpPr>
          <p:cNvPr id="70690" name="Oval 32">
            <a:extLst>
              <a:ext uri="{FF2B5EF4-FFF2-40B4-BE49-F238E27FC236}">
                <a16:creationId xmlns:a16="http://schemas.microsoft.com/office/drawing/2014/main" id="{A9656D97-6376-BE2B-2429-0E9EEF7EC078}"/>
              </a:ext>
            </a:extLst>
          </p:cNvPr>
          <p:cNvSpPr>
            <a:spLocks/>
          </p:cNvSpPr>
          <p:nvPr/>
        </p:nvSpPr>
        <p:spPr bwMode="auto">
          <a:xfrm>
            <a:off x="4473575" y="3517900"/>
            <a:ext cx="479425" cy="292100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12</a:t>
            </a:r>
          </a:p>
        </p:txBody>
      </p:sp>
      <p:sp>
        <p:nvSpPr>
          <p:cNvPr id="70691" name="Oval 33">
            <a:extLst>
              <a:ext uri="{FF2B5EF4-FFF2-40B4-BE49-F238E27FC236}">
                <a16:creationId xmlns:a16="http://schemas.microsoft.com/office/drawing/2014/main" id="{13967AE3-FA0A-9C5B-6A82-E7BBEAD79C13}"/>
              </a:ext>
            </a:extLst>
          </p:cNvPr>
          <p:cNvSpPr>
            <a:spLocks/>
          </p:cNvSpPr>
          <p:nvPr/>
        </p:nvSpPr>
        <p:spPr bwMode="auto">
          <a:xfrm>
            <a:off x="4419600" y="5759450"/>
            <a:ext cx="609600" cy="184150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10</a:t>
            </a:r>
          </a:p>
        </p:txBody>
      </p:sp>
      <p:sp>
        <p:nvSpPr>
          <p:cNvPr id="70692" name="Oval 34">
            <a:extLst>
              <a:ext uri="{FF2B5EF4-FFF2-40B4-BE49-F238E27FC236}">
                <a16:creationId xmlns:a16="http://schemas.microsoft.com/office/drawing/2014/main" id="{22601D5E-A901-33AA-E591-88CBC57FB0F0}"/>
              </a:ext>
            </a:extLst>
          </p:cNvPr>
          <p:cNvSpPr>
            <a:spLocks/>
          </p:cNvSpPr>
          <p:nvPr/>
        </p:nvSpPr>
        <p:spPr bwMode="auto">
          <a:xfrm>
            <a:off x="5286375" y="5322888"/>
            <a:ext cx="504825" cy="163512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13</a:t>
            </a:r>
          </a:p>
        </p:txBody>
      </p:sp>
      <p:sp>
        <p:nvSpPr>
          <p:cNvPr id="70693" name="Oval 35">
            <a:extLst>
              <a:ext uri="{FF2B5EF4-FFF2-40B4-BE49-F238E27FC236}">
                <a16:creationId xmlns:a16="http://schemas.microsoft.com/office/drawing/2014/main" id="{A425FE7E-C57C-0A6A-D236-07C0C36859AE}"/>
              </a:ext>
            </a:extLst>
          </p:cNvPr>
          <p:cNvSpPr>
            <a:spLocks/>
          </p:cNvSpPr>
          <p:nvPr/>
        </p:nvSpPr>
        <p:spPr bwMode="auto">
          <a:xfrm>
            <a:off x="6465888" y="4071938"/>
            <a:ext cx="436562" cy="258762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9</a:t>
            </a:r>
          </a:p>
        </p:txBody>
      </p:sp>
      <p:sp>
        <p:nvSpPr>
          <p:cNvPr id="70694" name="Rectangle 36">
            <a:extLst>
              <a:ext uri="{FF2B5EF4-FFF2-40B4-BE49-F238E27FC236}">
                <a16:creationId xmlns:a16="http://schemas.microsoft.com/office/drawing/2014/main" id="{1ACBEE86-071F-F8D6-75BA-90CA7066BDF1}"/>
              </a:ext>
            </a:extLst>
          </p:cNvPr>
          <p:cNvSpPr>
            <a:spLocks/>
          </p:cNvSpPr>
          <p:nvPr/>
        </p:nvSpPr>
        <p:spPr bwMode="auto">
          <a:xfrm>
            <a:off x="766763" y="6257925"/>
            <a:ext cx="6134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charset="0"/>
                <a:ea typeface="MS PGothic" panose="020B0600070205080204" pitchFamily="34" charset="-128"/>
                <a:cs typeface="+mn-cs"/>
                <a:sym typeface="Lucida Grande" charset="0"/>
              </a:rPr>
              <a:t>cost of the shown path s-t = 9 - 3 + 1 + 11 = 18 (min. cost = 11)</a:t>
            </a:r>
          </a:p>
        </p:txBody>
      </p:sp>
      <p:sp>
        <p:nvSpPr>
          <p:cNvPr id="70695" name="Rectangle 37">
            <a:extLst>
              <a:ext uri="{FF2B5EF4-FFF2-40B4-BE49-F238E27FC236}">
                <a16:creationId xmlns:a16="http://schemas.microsoft.com/office/drawing/2014/main" id="{04C5123D-47A1-752A-2334-0501D3CDC050}"/>
              </a:ext>
            </a:extLst>
          </p:cNvPr>
          <p:cNvSpPr>
            <a:spLocks/>
          </p:cNvSpPr>
          <p:nvPr/>
        </p:nvSpPr>
        <p:spPr bwMode="auto">
          <a:xfrm>
            <a:off x="7038975" y="6170613"/>
            <a:ext cx="15113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 charset="0"/>
                <a:ea typeface="MS PGothic" panose="020B0600070205080204" pitchFamily="34" charset="-128"/>
                <a:cs typeface="+mn-cs"/>
                <a:sym typeface="Lucida Grande" charset="0"/>
              </a:rPr>
              <a:t>destination t</a:t>
            </a:r>
          </a:p>
        </p:txBody>
      </p:sp>
      <p:sp>
        <p:nvSpPr>
          <p:cNvPr id="70696" name="Line 38">
            <a:extLst>
              <a:ext uri="{FF2B5EF4-FFF2-40B4-BE49-F238E27FC236}">
                <a16:creationId xmlns:a16="http://schemas.microsoft.com/office/drawing/2014/main" id="{1CE8BD2E-EBA2-C8B1-6869-1FC756CEDF2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5616575" y="4357688"/>
            <a:ext cx="1512888" cy="1331912"/>
          </a:xfrm>
          <a:prstGeom prst="line">
            <a:avLst/>
          </a:prstGeom>
          <a:noFill/>
          <a:ln w="889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97" name="Line 39">
            <a:extLst>
              <a:ext uri="{FF2B5EF4-FFF2-40B4-BE49-F238E27FC236}">
                <a16:creationId xmlns:a16="http://schemas.microsoft.com/office/drawing/2014/main" id="{9C5C46E5-35D3-3F6E-3109-FDA3B9143DA0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2106613" y="3857625"/>
            <a:ext cx="0" cy="1795463"/>
          </a:xfrm>
          <a:prstGeom prst="line">
            <a:avLst/>
          </a:prstGeom>
          <a:noFill/>
          <a:ln w="889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98" name="Line 40">
            <a:extLst>
              <a:ext uri="{FF2B5EF4-FFF2-40B4-BE49-F238E27FC236}">
                <a16:creationId xmlns:a16="http://schemas.microsoft.com/office/drawing/2014/main" id="{A547D316-A910-F1B7-64D8-6B12E95799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02138" y="4357688"/>
            <a:ext cx="939800" cy="823912"/>
          </a:xfrm>
          <a:prstGeom prst="line">
            <a:avLst/>
          </a:prstGeom>
          <a:noFill/>
          <a:ln w="889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699" name="Line 41">
            <a:extLst>
              <a:ext uri="{FF2B5EF4-FFF2-40B4-BE49-F238E27FC236}">
                <a16:creationId xmlns:a16="http://schemas.microsoft.com/office/drawing/2014/main" id="{9F69FD81-AC38-BD96-57B2-07FC09AAF4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98675" y="5232400"/>
            <a:ext cx="2085975" cy="596900"/>
          </a:xfrm>
          <a:prstGeom prst="line">
            <a:avLst/>
          </a:prstGeom>
          <a:noFill/>
          <a:ln w="8890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70700" name="Oval 42">
            <a:extLst>
              <a:ext uri="{FF2B5EF4-FFF2-40B4-BE49-F238E27FC236}">
                <a16:creationId xmlns:a16="http://schemas.microsoft.com/office/drawing/2014/main" id="{1A3D1D31-778B-BEA5-64E4-4CDD8C0E68E7}"/>
              </a:ext>
            </a:extLst>
          </p:cNvPr>
          <p:cNvSpPr>
            <a:spLocks/>
          </p:cNvSpPr>
          <p:nvPr/>
        </p:nvSpPr>
        <p:spPr bwMode="auto">
          <a:xfrm>
            <a:off x="1928813" y="3571875"/>
            <a:ext cx="357187" cy="357188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0</a:t>
            </a:r>
          </a:p>
        </p:txBody>
      </p:sp>
      <p:sp>
        <p:nvSpPr>
          <p:cNvPr id="70701" name="Oval 43">
            <a:extLst>
              <a:ext uri="{FF2B5EF4-FFF2-40B4-BE49-F238E27FC236}">
                <a16:creationId xmlns:a16="http://schemas.microsoft.com/office/drawing/2014/main" id="{103F3F31-AB7F-E6D1-27D3-6F276C0F0D8B}"/>
              </a:ext>
            </a:extLst>
          </p:cNvPr>
          <p:cNvSpPr>
            <a:spLocks/>
          </p:cNvSpPr>
          <p:nvPr/>
        </p:nvSpPr>
        <p:spPr bwMode="auto">
          <a:xfrm>
            <a:off x="1928813" y="5675313"/>
            <a:ext cx="357187" cy="35718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4</a:t>
            </a:r>
          </a:p>
        </p:txBody>
      </p:sp>
      <p:sp>
        <p:nvSpPr>
          <p:cNvPr id="70702" name="Oval 44">
            <a:extLst>
              <a:ext uri="{FF2B5EF4-FFF2-40B4-BE49-F238E27FC236}">
                <a16:creationId xmlns:a16="http://schemas.microsoft.com/office/drawing/2014/main" id="{AC764497-305E-BD56-34D3-7517A16BBD48}"/>
              </a:ext>
            </a:extLst>
          </p:cNvPr>
          <p:cNvSpPr>
            <a:spLocks/>
          </p:cNvSpPr>
          <p:nvPr/>
        </p:nvSpPr>
        <p:spPr bwMode="auto">
          <a:xfrm>
            <a:off x="4205288" y="5002213"/>
            <a:ext cx="357187" cy="35718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5</a:t>
            </a:r>
          </a:p>
        </p:txBody>
      </p:sp>
      <p:sp>
        <p:nvSpPr>
          <p:cNvPr id="70703" name="Oval 45">
            <a:extLst>
              <a:ext uri="{FF2B5EF4-FFF2-40B4-BE49-F238E27FC236}">
                <a16:creationId xmlns:a16="http://schemas.microsoft.com/office/drawing/2014/main" id="{1D20F933-938C-9CA4-3AB4-B70CC5BB3545}"/>
              </a:ext>
            </a:extLst>
          </p:cNvPr>
          <p:cNvSpPr>
            <a:spLocks/>
          </p:cNvSpPr>
          <p:nvPr/>
        </p:nvSpPr>
        <p:spPr bwMode="auto">
          <a:xfrm>
            <a:off x="5356225" y="4084638"/>
            <a:ext cx="357188" cy="35718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2</a:t>
            </a:r>
          </a:p>
        </p:txBody>
      </p:sp>
      <p:sp>
        <p:nvSpPr>
          <p:cNvPr id="70704" name="Oval 46">
            <a:extLst>
              <a:ext uri="{FF2B5EF4-FFF2-40B4-BE49-F238E27FC236}">
                <a16:creationId xmlns:a16="http://schemas.microsoft.com/office/drawing/2014/main" id="{F10243BD-2D59-6626-6327-0B5ECD2CEF23}"/>
              </a:ext>
            </a:extLst>
          </p:cNvPr>
          <p:cNvSpPr>
            <a:spLocks/>
          </p:cNvSpPr>
          <p:nvPr/>
        </p:nvSpPr>
        <p:spPr bwMode="auto">
          <a:xfrm>
            <a:off x="7102475" y="5656263"/>
            <a:ext cx="357188" cy="35718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6</a:t>
            </a:r>
          </a:p>
        </p:txBody>
      </p:sp>
      <p:sp>
        <p:nvSpPr>
          <p:cNvPr id="70705" name="Oval 47">
            <a:extLst>
              <a:ext uri="{FF2B5EF4-FFF2-40B4-BE49-F238E27FC236}">
                <a16:creationId xmlns:a16="http://schemas.microsoft.com/office/drawing/2014/main" id="{1C301BC6-A325-8C12-F646-421862104604}"/>
              </a:ext>
            </a:extLst>
          </p:cNvPr>
          <p:cNvSpPr>
            <a:spLocks/>
          </p:cNvSpPr>
          <p:nvPr/>
        </p:nvSpPr>
        <p:spPr bwMode="auto">
          <a:xfrm>
            <a:off x="1901825" y="4491038"/>
            <a:ext cx="438150" cy="260350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9</a:t>
            </a:r>
          </a:p>
        </p:txBody>
      </p:sp>
      <p:sp>
        <p:nvSpPr>
          <p:cNvPr id="70706" name="Oval 48">
            <a:extLst>
              <a:ext uri="{FF2B5EF4-FFF2-40B4-BE49-F238E27FC236}">
                <a16:creationId xmlns:a16="http://schemas.microsoft.com/office/drawing/2014/main" id="{582B7BE0-8AB4-EF7E-EF95-C760A3C4EC43}"/>
              </a:ext>
            </a:extLst>
          </p:cNvPr>
          <p:cNvSpPr>
            <a:spLocks/>
          </p:cNvSpPr>
          <p:nvPr/>
        </p:nvSpPr>
        <p:spPr bwMode="auto">
          <a:xfrm>
            <a:off x="3340100" y="5295900"/>
            <a:ext cx="469900" cy="266700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-3</a:t>
            </a:r>
          </a:p>
        </p:txBody>
      </p:sp>
      <p:sp>
        <p:nvSpPr>
          <p:cNvPr id="70707" name="Oval 49">
            <a:extLst>
              <a:ext uri="{FF2B5EF4-FFF2-40B4-BE49-F238E27FC236}">
                <a16:creationId xmlns:a16="http://schemas.microsoft.com/office/drawing/2014/main" id="{7922397B-155C-C01D-A97D-837743083A01}"/>
              </a:ext>
            </a:extLst>
          </p:cNvPr>
          <p:cNvSpPr>
            <a:spLocks/>
          </p:cNvSpPr>
          <p:nvPr/>
        </p:nvSpPr>
        <p:spPr bwMode="auto">
          <a:xfrm>
            <a:off x="4751388" y="4616450"/>
            <a:ext cx="347662" cy="25876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70708" name="Oval 50">
            <a:extLst>
              <a:ext uri="{FF2B5EF4-FFF2-40B4-BE49-F238E27FC236}">
                <a16:creationId xmlns:a16="http://schemas.microsoft.com/office/drawing/2014/main" id="{840696AC-6852-3A9B-18BB-58EED4544E6D}"/>
              </a:ext>
            </a:extLst>
          </p:cNvPr>
          <p:cNvSpPr>
            <a:spLocks/>
          </p:cNvSpPr>
          <p:nvPr/>
        </p:nvSpPr>
        <p:spPr bwMode="auto">
          <a:xfrm>
            <a:off x="5965825" y="4705350"/>
            <a:ext cx="436563" cy="25876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2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t>11</a:t>
            </a:r>
          </a:p>
        </p:txBody>
      </p:sp>
    </p:spTree>
  </p:cSld>
  <p:clrMapOvr>
    <a:masterClrMapping/>
  </p:clrMapOvr>
  <p:transition spd="slow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>
            <a:extLst>
              <a:ext uri="{FF2B5EF4-FFF2-40B4-BE49-F238E27FC236}">
                <a16:creationId xmlns:a16="http://schemas.microsoft.com/office/drawing/2014/main" id="{9FBC2CA1-9A97-9EE7-4537-1622493AB0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/>
            <a:r>
              <a:rPr lang="en-US" altLang="en-US"/>
              <a:t>Dijkstra.  </a:t>
            </a:r>
            <a:r>
              <a:rPr lang="en-US" altLang="en-US">
                <a:solidFill>
                  <a:schemeClr val="tx1"/>
                </a:solidFill>
              </a:rPr>
              <a:t>Can fail if negative edge costs/weights are present.</a:t>
            </a:r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endParaRPr lang="en-US" altLang="en-US"/>
          </a:p>
          <a:p>
            <a:pPr marL="0" indent="0"/>
            <a:r>
              <a:rPr lang="en-US" altLang="en-US"/>
              <a:t>Re-weighting.  </a:t>
            </a:r>
            <a:r>
              <a:rPr lang="en-US" altLang="en-US">
                <a:solidFill>
                  <a:schemeClr val="tx1"/>
                </a:solidFill>
              </a:rPr>
              <a:t>Adding a constant to every edge weight can fail.</a:t>
            </a:r>
            <a:endParaRPr lang="en-US" altLang="en-US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72707" name="Slide Number Placeholder 3">
            <a:extLst>
              <a:ext uri="{FF2B5EF4-FFF2-40B4-BE49-F238E27FC236}">
                <a16:creationId xmlns:a16="http://schemas.microsoft.com/office/drawing/2014/main" id="{D7586017-9F5D-09FA-4851-CCA4FF14F7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213600" y="6604000"/>
            <a:ext cx="1905000" cy="228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2102888-879E-43BC-B8C3-D739D22D6482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 panose="020B0600070205080204" pitchFamily="34" charset="-128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1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594946" name="Rectangle 2">
            <a:extLst>
              <a:ext uri="{FF2B5EF4-FFF2-40B4-BE49-F238E27FC236}">
                <a16:creationId xmlns:a16="http://schemas.microsoft.com/office/drawing/2014/main" id="{0177B103-F923-F344-8AC8-83112D415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  <a:cs typeface="+mj-cs"/>
              </a:rPr>
              <a:t>Shortest Paths:  Failed Attempts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C0DE95-A700-E36D-B669-F6366B43D1B1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4495800"/>
            <a:ext cx="3886200" cy="1676400"/>
            <a:chOff x="2819400" y="4495800"/>
            <a:chExt cx="3886200" cy="1676400"/>
          </a:xfrm>
        </p:grpSpPr>
        <p:grpSp>
          <p:nvGrpSpPr>
            <p:cNvPr id="72729" name="Group 3">
              <a:extLst>
                <a:ext uri="{FF2B5EF4-FFF2-40B4-BE49-F238E27FC236}">
                  <a16:creationId xmlns:a16="http://schemas.microsoft.com/office/drawing/2014/main" id="{B30F7CA0-0426-269C-A492-AB3F9E82C0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9400" y="4495800"/>
              <a:ext cx="3886200" cy="1676400"/>
              <a:chOff x="2819400" y="4495800"/>
              <a:chExt cx="3886200" cy="1676400"/>
            </a:xfrm>
          </p:grpSpPr>
          <p:cxnSp>
            <p:nvCxnSpPr>
              <p:cNvPr id="72733" name="AutoShape 21">
                <a:extLst>
                  <a:ext uri="{FF2B5EF4-FFF2-40B4-BE49-F238E27FC236}">
                    <a16:creationId xmlns:a16="http://schemas.microsoft.com/office/drawing/2014/main" id="{54B1A73B-5A29-FE04-86BA-855E68BB11BB}"/>
                  </a:ext>
                </a:extLst>
              </p:cNvPr>
              <p:cNvCxnSpPr>
                <a:cxnSpLocks noChangeShapeType="1"/>
                <a:stCxn id="72737" idx="6"/>
                <a:endCxn id="72741" idx="1"/>
              </p:cNvCxnSpPr>
              <p:nvPr/>
            </p:nvCxnSpPr>
            <p:spPr bwMode="auto">
              <a:xfrm>
                <a:off x="4953000" y="4630738"/>
                <a:ext cx="1522413" cy="51435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72734" name="Group 2">
                <a:extLst>
                  <a:ext uri="{FF2B5EF4-FFF2-40B4-BE49-F238E27FC236}">
                    <a16:creationId xmlns:a16="http://schemas.microsoft.com/office/drawing/2014/main" id="{AC762BC4-BFC6-263F-D58F-303322DA5F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19400" y="4495800"/>
                <a:ext cx="3886200" cy="1676400"/>
                <a:chOff x="2819400" y="4495800"/>
                <a:chExt cx="3886200" cy="1676400"/>
              </a:xfrm>
            </p:grpSpPr>
            <p:cxnSp>
              <p:nvCxnSpPr>
                <p:cNvPr id="72736" name="AutoShape 20">
                  <a:extLst>
                    <a:ext uri="{FF2B5EF4-FFF2-40B4-BE49-F238E27FC236}">
                      <a16:creationId xmlns:a16="http://schemas.microsoft.com/office/drawing/2014/main" id="{31DB3649-7026-F8D9-62F6-69F367C56EAD}"/>
                    </a:ext>
                  </a:extLst>
                </p:cNvPr>
                <p:cNvCxnSpPr>
                  <a:cxnSpLocks noChangeShapeType="1"/>
                  <a:stCxn id="72739" idx="5"/>
                  <a:endCxn id="72738" idx="2"/>
                </p:cNvCxnSpPr>
                <p:nvPr/>
              </p:nvCxnSpPr>
              <p:spPr bwMode="auto">
                <a:xfrm>
                  <a:off x="3049588" y="5335588"/>
                  <a:ext cx="1030287" cy="70008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2737" name="Oval 16">
                  <a:extLst>
                    <a:ext uri="{FF2B5EF4-FFF2-40B4-BE49-F238E27FC236}">
                      <a16:creationId xmlns:a16="http://schemas.microsoft.com/office/drawing/2014/main" id="{BA455CD3-3A84-C2EB-43C4-E81673C1303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683125" y="4495800"/>
                  <a:ext cx="269875" cy="26987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2060" tIns="46031" rIns="92060" bIns="46031" anchor="ctr"/>
                <a:lstStyle>
                  <a:lvl1pPr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2738" name="Oval 17">
                  <a:extLst>
                    <a:ext uri="{FF2B5EF4-FFF2-40B4-BE49-F238E27FC236}">
                      <a16:creationId xmlns:a16="http://schemas.microsoft.com/office/drawing/2014/main" id="{CCA8E572-4856-2A4A-4B54-C06041DDD8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079875" y="5899150"/>
                  <a:ext cx="269875" cy="2730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2060" tIns="46031" rIns="92060" bIns="46031" anchor="ctr"/>
                <a:lstStyle>
                  <a:lvl1pPr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2739" name="Oval 18">
                  <a:extLst>
                    <a:ext uri="{FF2B5EF4-FFF2-40B4-BE49-F238E27FC236}">
                      <a16:creationId xmlns:a16="http://schemas.microsoft.com/office/drawing/2014/main" id="{82006832-29FD-A4A5-61AE-654D7EFCF2B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819400" y="5105400"/>
                  <a:ext cx="269875" cy="26987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2060" tIns="46031" rIns="92060" bIns="46031" anchor="ctr"/>
                <a:lstStyle>
                  <a:lvl1pPr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MS PGothic" panose="020B0600070205080204" pitchFamily="34" charset="-128"/>
                      <a:cs typeface="+mn-cs"/>
                    </a:rPr>
                    <a:t>s</a:t>
                  </a:r>
                </a:p>
              </p:txBody>
            </p:sp>
            <p:cxnSp>
              <p:nvCxnSpPr>
                <p:cNvPr id="72740" name="AutoShape 19">
                  <a:extLst>
                    <a:ext uri="{FF2B5EF4-FFF2-40B4-BE49-F238E27FC236}">
                      <a16:creationId xmlns:a16="http://schemas.microsoft.com/office/drawing/2014/main" id="{38F230D8-932B-2477-51C9-E86DC8E324DF}"/>
                    </a:ext>
                  </a:extLst>
                </p:cNvPr>
                <p:cNvCxnSpPr>
                  <a:cxnSpLocks noChangeShapeType="1"/>
                  <a:stCxn id="72745" idx="6"/>
                  <a:endCxn id="72741" idx="3"/>
                </p:cNvCxnSpPr>
                <p:nvPr/>
              </p:nvCxnSpPr>
              <p:spPr bwMode="auto">
                <a:xfrm flipV="1">
                  <a:off x="5597525" y="5335588"/>
                  <a:ext cx="877888" cy="700087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2741" name="Oval 22">
                  <a:extLst>
                    <a:ext uri="{FF2B5EF4-FFF2-40B4-BE49-F238E27FC236}">
                      <a16:creationId xmlns:a16="http://schemas.microsoft.com/office/drawing/2014/main" id="{BD17ABAA-04F9-4B96-26A3-465E4A19CBC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6435725" y="5105400"/>
                  <a:ext cx="269875" cy="26987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2060" tIns="46031" rIns="92060" bIns="46031" anchor="ctr"/>
                <a:lstStyle>
                  <a:lvl1pPr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MS PGothic" panose="020B0600070205080204" pitchFamily="34" charset="-128"/>
                      <a:cs typeface="+mn-cs"/>
                    </a:rPr>
                    <a:t>t</a:t>
                  </a:r>
                </a:p>
              </p:txBody>
            </p:sp>
            <p:cxnSp>
              <p:nvCxnSpPr>
                <p:cNvPr id="72742" name="AutoShape 23">
                  <a:extLst>
                    <a:ext uri="{FF2B5EF4-FFF2-40B4-BE49-F238E27FC236}">
                      <a16:creationId xmlns:a16="http://schemas.microsoft.com/office/drawing/2014/main" id="{8D6E21D0-D1CB-DCBB-0FD6-FF3819B440A7}"/>
                    </a:ext>
                  </a:extLst>
                </p:cNvPr>
                <p:cNvCxnSpPr>
                  <a:cxnSpLocks noChangeShapeType="1"/>
                  <a:stCxn id="72739" idx="7"/>
                  <a:endCxn id="72737" idx="2"/>
                </p:cNvCxnSpPr>
                <p:nvPr/>
              </p:nvCxnSpPr>
              <p:spPr bwMode="auto">
                <a:xfrm flipV="1">
                  <a:off x="3049588" y="4630738"/>
                  <a:ext cx="1633537" cy="514350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72743" name="Text Box 24">
                  <a:extLst>
                    <a:ext uri="{FF2B5EF4-FFF2-40B4-BE49-F238E27FC236}">
                      <a16:creationId xmlns:a16="http://schemas.microsoft.com/office/drawing/2014/main" id="{8A2E07A6-A0D4-CE9E-F07C-2F7E9149D1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657600" y="4756150"/>
                  <a:ext cx="333375" cy="215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MS PGothic" panose="020B0600070205080204" pitchFamily="34" charset="-128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2744" name="Text Box 26">
                  <a:extLst>
                    <a:ext uri="{FF2B5EF4-FFF2-40B4-BE49-F238E27FC236}">
                      <a16:creationId xmlns:a16="http://schemas.microsoft.com/office/drawing/2014/main" id="{5895E75C-046E-7547-EE31-452955DEB60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61013" y="4773613"/>
                  <a:ext cx="346075" cy="215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MS PGothic" panose="020B0600070205080204" pitchFamily="34" charset="-128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72745" name="Oval 27">
                  <a:extLst>
                    <a:ext uri="{FF2B5EF4-FFF2-40B4-BE49-F238E27FC236}">
                      <a16:creationId xmlns:a16="http://schemas.microsoft.com/office/drawing/2014/main" id="{CB37B079-5340-652D-A825-D3B052E90A5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327650" y="5899150"/>
                  <a:ext cx="269875" cy="273050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92060" tIns="46031" rIns="92060" bIns="46031" anchor="ctr"/>
                <a:lstStyle>
                  <a:lvl1pPr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72746" name="Text Box 29">
                  <a:extLst>
                    <a:ext uri="{FF2B5EF4-FFF2-40B4-BE49-F238E27FC236}">
                      <a16:creationId xmlns:a16="http://schemas.microsoft.com/office/drawing/2014/main" id="{C6AC8AE6-6F57-AE2A-340C-2E2220BE88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06925" y="5891213"/>
                  <a:ext cx="346075" cy="2159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2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en-US" sz="1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omic Sans MS" panose="030F0702030302020204" pitchFamily="66" charset="0"/>
                      <a:ea typeface="MS PGothic" panose="020B0600070205080204" pitchFamily="34" charset="-128"/>
                      <a:cs typeface="+mn-cs"/>
                    </a:rPr>
                    <a:t>-3</a:t>
                  </a:r>
                </a:p>
              </p:txBody>
            </p:sp>
          </p:grpSp>
          <p:sp>
            <p:nvSpPr>
              <p:cNvPr id="72735" name="Text Box 30">
                <a:extLst>
                  <a:ext uri="{FF2B5EF4-FFF2-40B4-BE49-F238E27FC236}">
                    <a16:creationId xmlns:a16="http://schemas.microsoft.com/office/drawing/2014/main" id="{7FD3F576-D5A7-1964-58B7-468BF21270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13438" y="5541963"/>
                <a:ext cx="346075" cy="215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3</a:t>
                </a:r>
              </a:p>
            </p:txBody>
          </p:sp>
        </p:grpSp>
        <p:grpSp>
          <p:nvGrpSpPr>
            <p:cNvPr id="72730" name="Group 4">
              <a:extLst>
                <a:ext uri="{FF2B5EF4-FFF2-40B4-BE49-F238E27FC236}">
                  <a16:creationId xmlns:a16="http://schemas.microsoft.com/office/drawing/2014/main" id="{FE3EF78D-2385-2741-DB12-9F7C5DB52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52800" y="5518150"/>
              <a:ext cx="1974850" cy="517525"/>
              <a:chOff x="3352800" y="5518150"/>
              <a:chExt cx="1974850" cy="517525"/>
            </a:xfrm>
          </p:grpSpPr>
          <p:sp>
            <p:nvSpPr>
              <p:cNvPr id="72731" name="Text Box 25">
                <a:extLst>
                  <a:ext uri="{FF2B5EF4-FFF2-40B4-BE49-F238E27FC236}">
                    <a16:creationId xmlns:a16="http://schemas.microsoft.com/office/drawing/2014/main" id="{209F8325-3F91-006C-7451-D95EA9AD6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52800" y="5518150"/>
                <a:ext cx="217488" cy="2159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2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omic Sans MS" panose="030F0702030302020204" pitchFamily="66" charset="0"/>
                    <a:ea typeface="MS PGothic" panose="020B0600070205080204" pitchFamily="34" charset="-128"/>
                    <a:cs typeface="+mn-cs"/>
                  </a:rPr>
                  <a:t> 3</a:t>
                </a:r>
              </a:p>
            </p:txBody>
          </p:sp>
          <p:cxnSp>
            <p:nvCxnSpPr>
              <p:cNvPr id="72732" name="AutoShape 28">
                <a:extLst>
                  <a:ext uri="{FF2B5EF4-FFF2-40B4-BE49-F238E27FC236}">
                    <a16:creationId xmlns:a16="http://schemas.microsoft.com/office/drawing/2014/main" id="{E198A62C-91F7-FF1E-25D2-621023FAEACB}"/>
                  </a:ext>
                </a:extLst>
              </p:cNvPr>
              <p:cNvCxnSpPr>
                <a:cxnSpLocks noChangeShapeType="1"/>
                <a:stCxn id="72738" idx="6"/>
                <a:endCxn id="72745" idx="2"/>
              </p:cNvCxnSpPr>
              <p:nvPr/>
            </p:nvCxnSpPr>
            <p:spPr bwMode="auto">
              <a:xfrm>
                <a:off x="4349750" y="6035675"/>
                <a:ext cx="97790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46000A-57BC-61E8-1C89-FF2A3C6AF093}"/>
              </a:ext>
            </a:extLst>
          </p:cNvPr>
          <p:cNvGrpSpPr>
            <a:grpSpLocks/>
          </p:cNvGrpSpPr>
          <p:nvPr/>
        </p:nvGrpSpPr>
        <p:grpSpPr bwMode="auto">
          <a:xfrm>
            <a:off x="3235325" y="1635125"/>
            <a:ext cx="2708275" cy="1381125"/>
            <a:chOff x="3235325" y="1635125"/>
            <a:chExt cx="2708275" cy="1381125"/>
          </a:xfrm>
        </p:grpSpPr>
        <p:sp>
          <p:nvSpPr>
            <p:cNvPr id="72717" name="Oval 4">
              <a:extLst>
                <a:ext uri="{FF2B5EF4-FFF2-40B4-BE49-F238E27FC236}">
                  <a16:creationId xmlns:a16="http://schemas.microsoft.com/office/drawing/2014/main" id="{81F9E30F-334B-754D-25AA-2A12A96E0893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5800" y="1635125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60" tIns="46031" rIns="92060" bIns="46031" anchor="ctr"/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u</a:t>
              </a:r>
            </a:p>
          </p:txBody>
        </p:sp>
        <p:sp>
          <p:nvSpPr>
            <p:cNvPr id="72718" name="Oval 5">
              <a:extLst>
                <a:ext uri="{FF2B5EF4-FFF2-40B4-BE49-F238E27FC236}">
                  <a16:creationId xmlns:a16="http://schemas.microsoft.com/office/drawing/2014/main" id="{93D110F2-0936-A05A-026A-06B64468F68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495800" y="2743200"/>
              <a:ext cx="269875" cy="273050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60" tIns="46031" rIns="92060" bIns="46031" anchor="ctr"/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t</a:t>
              </a:r>
            </a:p>
          </p:txBody>
        </p:sp>
        <p:sp>
          <p:nvSpPr>
            <p:cNvPr id="72719" name="Oval 6">
              <a:extLst>
                <a:ext uri="{FF2B5EF4-FFF2-40B4-BE49-F238E27FC236}">
                  <a16:creationId xmlns:a16="http://schemas.microsoft.com/office/drawing/2014/main" id="{78FB53F1-F08E-EC3D-E8F3-2CAF4A9D6D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235325" y="22098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60" tIns="46031" rIns="92060" bIns="46031" anchor="ctr"/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s</a:t>
              </a:r>
            </a:p>
          </p:txBody>
        </p:sp>
        <p:cxnSp>
          <p:nvCxnSpPr>
            <p:cNvPr id="72720" name="AutoShape 7">
              <a:extLst>
                <a:ext uri="{FF2B5EF4-FFF2-40B4-BE49-F238E27FC236}">
                  <a16:creationId xmlns:a16="http://schemas.microsoft.com/office/drawing/2014/main" id="{6D7E8C65-93D1-C0CA-B889-23FCCB42119A}"/>
                </a:ext>
              </a:extLst>
            </p:cNvPr>
            <p:cNvCxnSpPr>
              <a:cxnSpLocks noChangeShapeType="1"/>
              <a:stCxn id="72723" idx="3"/>
              <a:endCxn id="72718" idx="6"/>
            </p:cNvCxnSpPr>
            <p:nvPr/>
          </p:nvCxnSpPr>
          <p:spPr bwMode="auto">
            <a:xfrm flipH="1">
              <a:off x="4765675" y="2439988"/>
              <a:ext cx="947738" cy="439737"/>
            </a:xfrm>
            <a:prstGeom prst="straightConnector1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1" name="AutoShape 8">
              <a:extLst>
                <a:ext uri="{FF2B5EF4-FFF2-40B4-BE49-F238E27FC236}">
                  <a16:creationId xmlns:a16="http://schemas.microsoft.com/office/drawing/2014/main" id="{6C60D11B-08FD-8863-1761-39C591F68290}"/>
                </a:ext>
              </a:extLst>
            </p:cNvPr>
            <p:cNvCxnSpPr>
              <a:cxnSpLocks noChangeShapeType="1"/>
              <a:stCxn id="72719" idx="5"/>
              <a:endCxn id="72718" idx="2"/>
            </p:cNvCxnSpPr>
            <p:nvPr/>
          </p:nvCxnSpPr>
          <p:spPr bwMode="auto">
            <a:xfrm>
              <a:off x="3465513" y="2439988"/>
              <a:ext cx="1030287" cy="43973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2722" name="AutoShape 9">
              <a:extLst>
                <a:ext uri="{FF2B5EF4-FFF2-40B4-BE49-F238E27FC236}">
                  <a16:creationId xmlns:a16="http://schemas.microsoft.com/office/drawing/2014/main" id="{4005A717-C701-56EA-7575-1F3DDF494373}"/>
                </a:ext>
              </a:extLst>
            </p:cNvPr>
            <p:cNvCxnSpPr>
              <a:cxnSpLocks noChangeShapeType="1"/>
              <a:stCxn id="72717" idx="6"/>
              <a:endCxn id="72723" idx="1"/>
            </p:cNvCxnSpPr>
            <p:nvPr/>
          </p:nvCxnSpPr>
          <p:spPr bwMode="auto">
            <a:xfrm>
              <a:off x="4765675" y="1770063"/>
              <a:ext cx="947738" cy="479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3" name="Oval 10">
              <a:extLst>
                <a:ext uri="{FF2B5EF4-FFF2-40B4-BE49-F238E27FC236}">
                  <a16:creationId xmlns:a16="http://schemas.microsoft.com/office/drawing/2014/main" id="{3ED88B7F-D596-4AA9-32D1-81C330D046A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73725" y="2209800"/>
              <a:ext cx="269875" cy="26987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60" tIns="46031" rIns="92060" bIns="46031" anchor="ctr"/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v</a:t>
              </a:r>
            </a:p>
          </p:txBody>
        </p:sp>
        <p:cxnSp>
          <p:nvCxnSpPr>
            <p:cNvPr id="72724" name="AutoShape 11">
              <a:extLst>
                <a:ext uri="{FF2B5EF4-FFF2-40B4-BE49-F238E27FC236}">
                  <a16:creationId xmlns:a16="http://schemas.microsoft.com/office/drawing/2014/main" id="{4F67A60A-AFF5-5DE9-8716-C71EFB2A8017}"/>
                </a:ext>
              </a:extLst>
            </p:cNvPr>
            <p:cNvCxnSpPr>
              <a:cxnSpLocks noChangeShapeType="1"/>
              <a:stCxn id="72719" idx="7"/>
              <a:endCxn id="72717" idx="2"/>
            </p:cNvCxnSpPr>
            <p:nvPr/>
          </p:nvCxnSpPr>
          <p:spPr bwMode="auto">
            <a:xfrm flipV="1">
              <a:off x="3465513" y="1770063"/>
              <a:ext cx="1030287" cy="479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2725" name="Text Box 12">
              <a:extLst>
                <a:ext uri="{FF2B5EF4-FFF2-40B4-BE49-F238E27FC236}">
                  <a16:creationId xmlns:a16="http://schemas.microsoft.com/office/drawing/2014/main" id="{0FCA7373-E205-AC09-A208-1B1C7EFD64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0" y="1905000"/>
              <a:ext cx="333375" cy="21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72726" name="Text Box 13">
              <a:extLst>
                <a:ext uri="{FF2B5EF4-FFF2-40B4-BE49-F238E27FC236}">
                  <a16:creationId xmlns:a16="http://schemas.microsoft.com/office/drawing/2014/main" id="{B1294A3B-4C3A-150D-69D9-2F3507538F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8575" y="2551113"/>
              <a:ext cx="217488" cy="21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 1</a:t>
              </a:r>
            </a:p>
          </p:txBody>
        </p:sp>
        <p:sp>
          <p:nvSpPr>
            <p:cNvPr id="72727" name="Text Box 14">
              <a:extLst>
                <a:ext uri="{FF2B5EF4-FFF2-40B4-BE49-F238E27FC236}">
                  <a16:creationId xmlns:a16="http://schemas.microsoft.com/office/drawing/2014/main" id="{675195FC-A17E-0965-DEF7-8EB98D44D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72063" y="1881188"/>
              <a:ext cx="346075" cy="21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3</a:t>
              </a:r>
            </a:p>
          </p:txBody>
        </p:sp>
        <p:sp>
          <p:nvSpPr>
            <p:cNvPr id="72728" name="Text Box 15">
              <a:extLst>
                <a:ext uri="{FF2B5EF4-FFF2-40B4-BE49-F238E27FC236}">
                  <a16:creationId xmlns:a16="http://schemas.microsoft.com/office/drawing/2014/main" id="{DBD3E830-DDF3-2DA7-6694-69C75237C8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2514600"/>
              <a:ext cx="346075" cy="215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-6</a:t>
              </a:r>
            </a:p>
          </p:txBody>
        </p:sp>
      </p:grpSp>
      <p:grpSp>
        <p:nvGrpSpPr>
          <p:cNvPr id="82975" name="Group 36">
            <a:extLst>
              <a:ext uri="{FF2B5EF4-FFF2-40B4-BE49-F238E27FC236}">
                <a16:creationId xmlns:a16="http://schemas.microsoft.com/office/drawing/2014/main" id="{1F36A54D-8342-331C-3E28-96FE8C5FE0F6}"/>
              </a:ext>
            </a:extLst>
          </p:cNvPr>
          <p:cNvGrpSpPr>
            <a:grpSpLocks/>
          </p:cNvGrpSpPr>
          <p:nvPr/>
        </p:nvGrpSpPr>
        <p:grpSpPr bwMode="auto">
          <a:xfrm>
            <a:off x="3344863" y="4465638"/>
            <a:ext cx="2894012" cy="1436687"/>
            <a:chOff x="2107" y="2813"/>
            <a:chExt cx="1823" cy="905"/>
          </a:xfrm>
        </p:grpSpPr>
        <p:sp>
          <p:nvSpPr>
            <p:cNvPr id="72712" name="Rectangle 31">
              <a:extLst>
                <a:ext uri="{FF2B5EF4-FFF2-40B4-BE49-F238E27FC236}">
                  <a16:creationId xmlns:a16="http://schemas.microsoft.com/office/drawing/2014/main" id="{5367FCE5-A222-EA24-BEF6-4E4DAF19F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813"/>
              <a:ext cx="1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5</a:t>
              </a:r>
            </a:p>
          </p:txBody>
        </p:sp>
        <p:sp>
          <p:nvSpPr>
            <p:cNvPr id="72713" name="Rectangle 32">
              <a:extLst>
                <a:ext uri="{FF2B5EF4-FFF2-40B4-BE49-F238E27FC236}">
                  <a16:creationId xmlns:a16="http://schemas.microsoft.com/office/drawing/2014/main" id="{00DD5FF5-3705-1B2B-8FFD-213D3584E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" y="2820"/>
              <a:ext cx="1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5</a:t>
              </a:r>
            </a:p>
          </p:txBody>
        </p:sp>
        <p:sp>
          <p:nvSpPr>
            <p:cNvPr id="72714" name="Rectangle 33">
              <a:extLst>
                <a:ext uri="{FF2B5EF4-FFF2-40B4-BE49-F238E27FC236}">
                  <a16:creationId xmlns:a16="http://schemas.microsoft.com/office/drawing/2014/main" id="{5D6EE83B-5275-D68D-067B-07DB7A10E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07"/>
              <a:ext cx="1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6</a:t>
              </a:r>
            </a:p>
          </p:txBody>
        </p:sp>
        <p:sp>
          <p:nvSpPr>
            <p:cNvPr id="72715" name="Rectangle 34">
              <a:extLst>
                <a:ext uri="{FF2B5EF4-FFF2-40B4-BE49-F238E27FC236}">
                  <a16:creationId xmlns:a16="http://schemas.microsoft.com/office/drawing/2014/main" id="{D5F77027-F431-32BB-666D-C64EDEEBC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" y="3289"/>
              <a:ext cx="1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6</a:t>
              </a:r>
            </a:p>
          </p:txBody>
        </p:sp>
        <p:sp>
          <p:nvSpPr>
            <p:cNvPr id="72716" name="Rectangle 35">
              <a:extLst>
                <a:ext uri="{FF2B5EF4-FFF2-40B4-BE49-F238E27FC236}">
                  <a16:creationId xmlns:a16="http://schemas.microsoft.com/office/drawing/2014/main" id="{EB360D99-1AF7-3495-6445-463BAE095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3524"/>
              <a:ext cx="18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2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mic Sans MS" panose="030F0702030302020204" pitchFamily="66" charset="0"/>
                  <a:ea typeface="MS PGothic" panose="020B0600070205080204" pitchFamily="34" charset="-128"/>
                  <a:cs typeface="+mn-cs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82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7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3">
            <a:extLst>
              <a:ext uri="{FF2B5EF4-FFF2-40B4-BE49-F238E27FC236}">
                <a16:creationId xmlns:a16="http://schemas.microsoft.com/office/drawing/2014/main" id="{5622F87B-1DDC-566A-279E-9C27A5A5D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fld id="{E4BF6791-52C0-4283-BCD8-C6E4EB1069B2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Sans" panose="020B0602030504020204" pitchFamily="34" charset="0"/>
                <a:ea typeface="ヒラギノ角ゴ ProN W3" charset="-128"/>
                <a:sym typeface="Lucida Sans" panose="020B0602030504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49300" algn="l"/>
                </a:tabLst>
                <a:defRPr/>
              </a:pPr>
              <a:t>96</a:t>
            </a:fld>
            <a:endParaRPr kumimoji="1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Lucida Sans" panose="020B0602030504020204" pitchFamily="34" charset="0"/>
              <a:ea typeface="ヒラギノ角ゴ ProN W3" charset="-128"/>
              <a:sym typeface="Lucida Sans" panose="020B0602030504020204" pitchFamily="34" charset="0"/>
            </a:endParaRPr>
          </a:p>
        </p:txBody>
      </p:sp>
      <p:sp>
        <p:nvSpPr>
          <p:cNvPr id="74755" name="Line 1">
            <a:extLst>
              <a:ext uri="{FF2B5EF4-FFF2-40B4-BE49-F238E27FC236}">
                <a16:creationId xmlns:a16="http://schemas.microsoft.com/office/drawing/2014/main" id="{B73CB3B2-CBC0-18A4-8F24-080E6FD7E87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1025" y="695325"/>
            <a:ext cx="79914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74756" name="Rectangle 2">
            <a:extLst>
              <a:ext uri="{FF2B5EF4-FFF2-40B4-BE49-F238E27FC236}">
                <a16:creationId xmlns:a16="http://schemas.microsoft.com/office/drawing/2014/main" id="{96CCAA91-A444-B43A-BF5B-686C6BDBC3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874713" algn="l"/>
              </a:tabLst>
            </a:pPr>
            <a:r>
              <a:rPr lang="en-US" altLang="en-US"/>
              <a:t>Negative cycles</a:t>
            </a:r>
          </a:p>
        </p:txBody>
      </p:sp>
      <p:sp>
        <p:nvSpPr>
          <p:cNvPr id="74757" name="Rectangle 3">
            <a:extLst>
              <a:ext uri="{FF2B5EF4-FFF2-40B4-BE49-F238E27FC236}">
                <a16:creationId xmlns:a16="http://schemas.microsoft.com/office/drawing/2014/main" id="{3DF999BC-3E38-6F22-B3DD-045D5A2C90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874713" algn="l"/>
              </a:tabLst>
            </a:pPr>
            <a:r>
              <a:rPr lang="en-US" altLang="en-US"/>
              <a:t>Def.  </a:t>
            </a:r>
            <a:r>
              <a:rPr lang="en-US" altLang="en-US">
                <a:solidFill>
                  <a:srgbClr val="000000"/>
                </a:solidFill>
              </a:rPr>
              <a:t>A </a:t>
            </a:r>
            <a:r>
              <a:rPr lang="en-US" altLang="en-US">
                <a:solidFill>
                  <a:schemeClr val="tx1"/>
                </a:solidFill>
              </a:rPr>
              <a:t>negative cycle</a:t>
            </a:r>
            <a:r>
              <a:rPr lang="en-US" altLang="en-US">
                <a:solidFill>
                  <a:srgbClr val="000000"/>
                </a:solidFill>
              </a:rPr>
              <a:t> is a directed cycle such that the sum of its edge weights is negative.</a:t>
            </a:r>
          </a:p>
        </p:txBody>
      </p:sp>
      <p:cxnSp>
        <p:nvCxnSpPr>
          <p:cNvPr id="74758" name="AutoShape 4">
            <a:extLst>
              <a:ext uri="{FF2B5EF4-FFF2-40B4-BE49-F238E27FC236}">
                <a16:creationId xmlns:a16="http://schemas.microsoft.com/office/drawing/2014/main" id="{C843D1E9-42D5-85F7-0756-E9A03DB6C462}"/>
              </a:ext>
            </a:extLst>
          </p:cNvPr>
          <p:cNvCxnSpPr>
            <a:cxnSpLocks noChangeShapeType="1"/>
            <a:stCxn id="74772" idx="0"/>
            <a:endCxn id="74763" idx="0"/>
          </p:cNvCxnSpPr>
          <p:nvPr/>
        </p:nvCxnSpPr>
        <p:spPr bwMode="auto">
          <a:xfrm flipH="1">
            <a:off x="4594225" y="3130550"/>
            <a:ext cx="1697038" cy="3175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59" name="AutoShape 5">
            <a:extLst>
              <a:ext uri="{FF2B5EF4-FFF2-40B4-BE49-F238E27FC236}">
                <a16:creationId xmlns:a16="http://schemas.microsoft.com/office/drawing/2014/main" id="{8FDDC2DA-DBDF-57F8-67F5-C3ECC1DACADA}"/>
              </a:ext>
            </a:extLst>
          </p:cNvPr>
          <p:cNvCxnSpPr>
            <a:cxnSpLocks noChangeShapeType="1"/>
            <a:stCxn id="74763" idx="0"/>
            <a:endCxn id="74769" idx="0"/>
          </p:cNvCxnSpPr>
          <p:nvPr/>
        </p:nvCxnSpPr>
        <p:spPr bwMode="auto">
          <a:xfrm flipH="1">
            <a:off x="4594225" y="3133725"/>
            <a:ext cx="0" cy="1587500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0" name="AutoShape 6">
            <a:extLst>
              <a:ext uri="{FF2B5EF4-FFF2-40B4-BE49-F238E27FC236}">
                <a16:creationId xmlns:a16="http://schemas.microsoft.com/office/drawing/2014/main" id="{2F07200D-B11C-08AB-84F3-9803B683F692}"/>
              </a:ext>
            </a:extLst>
          </p:cNvPr>
          <p:cNvCxnSpPr>
            <a:cxnSpLocks noChangeShapeType="1"/>
            <a:stCxn id="74763" idx="0"/>
            <a:endCxn id="74773" idx="0"/>
          </p:cNvCxnSpPr>
          <p:nvPr/>
        </p:nvCxnSpPr>
        <p:spPr bwMode="auto">
          <a:xfrm>
            <a:off x="4594225" y="3133725"/>
            <a:ext cx="1697038" cy="1576388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1" name="AutoShape 7">
            <a:extLst>
              <a:ext uri="{FF2B5EF4-FFF2-40B4-BE49-F238E27FC236}">
                <a16:creationId xmlns:a16="http://schemas.microsoft.com/office/drawing/2014/main" id="{12453473-7B1A-2AC8-FB48-68C238C6BE8D}"/>
              </a:ext>
            </a:extLst>
          </p:cNvPr>
          <p:cNvCxnSpPr>
            <a:cxnSpLocks noChangeShapeType="1"/>
            <a:stCxn id="74763" idx="0"/>
            <a:endCxn id="74767" idx="0"/>
          </p:cNvCxnSpPr>
          <p:nvPr/>
        </p:nvCxnSpPr>
        <p:spPr bwMode="auto">
          <a:xfrm flipH="1">
            <a:off x="2906713" y="3133725"/>
            <a:ext cx="1687512" cy="1617663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4762" name="AutoShape 8">
            <a:extLst>
              <a:ext uri="{FF2B5EF4-FFF2-40B4-BE49-F238E27FC236}">
                <a16:creationId xmlns:a16="http://schemas.microsoft.com/office/drawing/2014/main" id="{537CA7D3-E748-4A37-ADDD-30DA4E459043}"/>
              </a:ext>
            </a:extLst>
          </p:cNvPr>
          <p:cNvCxnSpPr>
            <a:cxnSpLocks noChangeShapeType="1"/>
            <a:stCxn id="74765" idx="0"/>
            <a:endCxn id="74763" idx="0"/>
          </p:cNvCxnSpPr>
          <p:nvPr/>
        </p:nvCxnSpPr>
        <p:spPr bwMode="auto">
          <a:xfrm>
            <a:off x="2906713" y="3130550"/>
            <a:ext cx="1687512" cy="3175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3" name="Oval 9">
            <a:extLst>
              <a:ext uri="{FF2B5EF4-FFF2-40B4-BE49-F238E27FC236}">
                <a16:creationId xmlns:a16="http://schemas.microsoft.com/office/drawing/2014/main" id="{7922FDF2-940C-3B01-1473-B59129C012F4}"/>
              </a:ext>
            </a:extLst>
          </p:cNvPr>
          <p:cNvSpPr>
            <a:spLocks/>
          </p:cNvSpPr>
          <p:nvPr/>
        </p:nvSpPr>
        <p:spPr bwMode="auto">
          <a:xfrm>
            <a:off x="4446588" y="2987675"/>
            <a:ext cx="295275" cy="293688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Lucida Sans" panose="020B0602030504020204" pitchFamily="34" charset="0"/>
              <a:ea typeface="ヒラギノ角ゴ ProN W3" charset="-128"/>
              <a:sym typeface="Lucida Sans" panose="020B0602030504020204" pitchFamily="34" charset="0"/>
            </a:endParaRPr>
          </a:p>
        </p:txBody>
      </p:sp>
      <p:cxnSp>
        <p:nvCxnSpPr>
          <p:cNvPr id="74764" name="AutoShape 10">
            <a:extLst>
              <a:ext uri="{FF2B5EF4-FFF2-40B4-BE49-F238E27FC236}">
                <a16:creationId xmlns:a16="http://schemas.microsoft.com/office/drawing/2014/main" id="{AA3727C0-E2DB-D032-49BC-EFE463F31465}"/>
              </a:ext>
            </a:extLst>
          </p:cNvPr>
          <p:cNvCxnSpPr>
            <a:cxnSpLocks noChangeShapeType="1"/>
            <a:stCxn id="74765" idx="0"/>
            <a:endCxn id="74767" idx="0"/>
          </p:cNvCxnSpPr>
          <p:nvPr/>
        </p:nvCxnSpPr>
        <p:spPr bwMode="auto">
          <a:xfrm>
            <a:off x="2906713" y="3130550"/>
            <a:ext cx="0" cy="1620838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5" name="Oval 11">
            <a:extLst>
              <a:ext uri="{FF2B5EF4-FFF2-40B4-BE49-F238E27FC236}">
                <a16:creationId xmlns:a16="http://schemas.microsoft.com/office/drawing/2014/main" id="{F35C0B58-3A87-90FB-9498-D479B2085DB4}"/>
              </a:ext>
            </a:extLst>
          </p:cNvPr>
          <p:cNvSpPr>
            <a:spLocks/>
          </p:cNvSpPr>
          <p:nvPr/>
        </p:nvSpPr>
        <p:spPr bwMode="auto">
          <a:xfrm>
            <a:off x="2759075" y="2982913"/>
            <a:ext cx="295275" cy="29368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Lucida Sans" panose="020B0602030504020204" pitchFamily="34" charset="0"/>
              <a:ea typeface="ヒラギノ角ゴ ProN W3" charset="-128"/>
              <a:sym typeface="Lucida Sans" panose="020B0602030504020204" pitchFamily="34" charset="0"/>
            </a:endParaRPr>
          </a:p>
        </p:txBody>
      </p:sp>
      <p:cxnSp>
        <p:nvCxnSpPr>
          <p:cNvPr id="74766" name="AutoShape 12">
            <a:extLst>
              <a:ext uri="{FF2B5EF4-FFF2-40B4-BE49-F238E27FC236}">
                <a16:creationId xmlns:a16="http://schemas.microsoft.com/office/drawing/2014/main" id="{302E5050-B610-F5B6-472B-801BFF3D51F1}"/>
              </a:ext>
            </a:extLst>
          </p:cNvPr>
          <p:cNvCxnSpPr>
            <a:cxnSpLocks noChangeShapeType="1"/>
            <a:stCxn id="74769" idx="0"/>
            <a:endCxn id="74767" idx="0"/>
          </p:cNvCxnSpPr>
          <p:nvPr/>
        </p:nvCxnSpPr>
        <p:spPr bwMode="auto">
          <a:xfrm flipH="1">
            <a:off x="2906713" y="4721225"/>
            <a:ext cx="1687512" cy="3016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7" name="Oval 13">
            <a:extLst>
              <a:ext uri="{FF2B5EF4-FFF2-40B4-BE49-F238E27FC236}">
                <a16:creationId xmlns:a16="http://schemas.microsoft.com/office/drawing/2014/main" id="{92A31C23-2736-3566-5791-6FA2483291AD}"/>
              </a:ext>
            </a:extLst>
          </p:cNvPr>
          <p:cNvSpPr>
            <a:spLocks/>
          </p:cNvSpPr>
          <p:nvPr/>
        </p:nvSpPr>
        <p:spPr bwMode="auto">
          <a:xfrm>
            <a:off x="2759075" y="4603750"/>
            <a:ext cx="295275" cy="293688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Lucida Sans" panose="020B0602030504020204" pitchFamily="34" charset="0"/>
              <a:ea typeface="ヒラギノ角ゴ ProN W3" charset="-128"/>
              <a:sym typeface="Lucida Sans" panose="020B0602030504020204" pitchFamily="34" charset="0"/>
            </a:endParaRPr>
          </a:p>
        </p:txBody>
      </p:sp>
      <p:cxnSp>
        <p:nvCxnSpPr>
          <p:cNvPr id="74768" name="AutoShape 14">
            <a:extLst>
              <a:ext uri="{FF2B5EF4-FFF2-40B4-BE49-F238E27FC236}">
                <a16:creationId xmlns:a16="http://schemas.microsoft.com/office/drawing/2014/main" id="{3DCDB2E5-5BDF-1696-A68A-1EB4175EDF08}"/>
              </a:ext>
            </a:extLst>
          </p:cNvPr>
          <p:cNvCxnSpPr>
            <a:cxnSpLocks noChangeShapeType="1"/>
            <a:stCxn id="74773" idx="0"/>
            <a:endCxn id="74769" idx="0"/>
          </p:cNvCxnSpPr>
          <p:nvPr/>
        </p:nvCxnSpPr>
        <p:spPr bwMode="auto">
          <a:xfrm flipH="1">
            <a:off x="4594225" y="4710113"/>
            <a:ext cx="1697038" cy="11112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9" name="Oval 15">
            <a:extLst>
              <a:ext uri="{FF2B5EF4-FFF2-40B4-BE49-F238E27FC236}">
                <a16:creationId xmlns:a16="http://schemas.microsoft.com/office/drawing/2014/main" id="{C1F0F7DD-78D0-4E91-8AB6-1B6B6F7CC170}"/>
              </a:ext>
            </a:extLst>
          </p:cNvPr>
          <p:cNvSpPr>
            <a:spLocks/>
          </p:cNvSpPr>
          <p:nvPr/>
        </p:nvSpPr>
        <p:spPr bwMode="auto">
          <a:xfrm>
            <a:off x="4446588" y="4573588"/>
            <a:ext cx="295275" cy="295275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Lucida Sans" panose="020B0602030504020204" pitchFamily="34" charset="0"/>
              <a:ea typeface="ヒラギノ角ゴ ProN W3" charset="-128"/>
              <a:sym typeface="Lucida Sans" panose="020B0602030504020204" pitchFamily="34" charset="0"/>
            </a:endParaRPr>
          </a:p>
        </p:txBody>
      </p:sp>
      <p:sp>
        <p:nvSpPr>
          <p:cNvPr id="74770" name="Oval 16">
            <a:extLst>
              <a:ext uri="{FF2B5EF4-FFF2-40B4-BE49-F238E27FC236}">
                <a16:creationId xmlns:a16="http://schemas.microsoft.com/office/drawing/2014/main" id="{1C8EB3B1-DB41-9513-1CBB-2B16715A8259}"/>
              </a:ext>
            </a:extLst>
          </p:cNvPr>
          <p:cNvSpPr>
            <a:spLocks/>
          </p:cNvSpPr>
          <p:nvPr/>
        </p:nvSpPr>
        <p:spPr bwMode="auto">
          <a:xfrm>
            <a:off x="2697163" y="3803650"/>
            <a:ext cx="436562" cy="25876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0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Sans" panose="020B0602030504020204" pitchFamily="34" charset="0"/>
                <a:ea typeface="ヒラギノ角ゴ ProN W3" charset="-128"/>
                <a:sym typeface="Lucida Sans" panose="020B0602030504020204" pitchFamily="34" charset="0"/>
              </a:rPr>
              <a:t>-3</a:t>
            </a:r>
          </a:p>
        </p:txBody>
      </p:sp>
      <p:cxnSp>
        <p:nvCxnSpPr>
          <p:cNvPr id="74771" name="AutoShape 17">
            <a:extLst>
              <a:ext uri="{FF2B5EF4-FFF2-40B4-BE49-F238E27FC236}">
                <a16:creationId xmlns:a16="http://schemas.microsoft.com/office/drawing/2014/main" id="{C9B08C0F-8446-8C50-345E-F4E896DC4882}"/>
              </a:ext>
            </a:extLst>
          </p:cNvPr>
          <p:cNvCxnSpPr>
            <a:cxnSpLocks noChangeShapeType="1"/>
            <a:stCxn id="74772" idx="0"/>
            <a:endCxn id="74773" idx="0"/>
          </p:cNvCxnSpPr>
          <p:nvPr/>
        </p:nvCxnSpPr>
        <p:spPr bwMode="auto">
          <a:xfrm>
            <a:off x="6291263" y="3130550"/>
            <a:ext cx="0" cy="1579563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72" name="Oval 18">
            <a:extLst>
              <a:ext uri="{FF2B5EF4-FFF2-40B4-BE49-F238E27FC236}">
                <a16:creationId xmlns:a16="http://schemas.microsoft.com/office/drawing/2014/main" id="{0365BA86-E856-ABE7-53FA-BEF6A0767832}"/>
              </a:ext>
            </a:extLst>
          </p:cNvPr>
          <p:cNvSpPr>
            <a:spLocks/>
          </p:cNvSpPr>
          <p:nvPr/>
        </p:nvSpPr>
        <p:spPr bwMode="auto">
          <a:xfrm>
            <a:off x="6143625" y="2982913"/>
            <a:ext cx="295275" cy="29368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Lucida Sans" panose="020B0602030504020204" pitchFamily="34" charset="0"/>
              <a:ea typeface="ヒラギノ角ゴ ProN W3" charset="-128"/>
              <a:sym typeface="Lucida Sans" panose="020B0602030504020204" pitchFamily="34" charset="0"/>
            </a:endParaRPr>
          </a:p>
        </p:txBody>
      </p:sp>
      <p:sp>
        <p:nvSpPr>
          <p:cNvPr id="74773" name="Oval 19">
            <a:extLst>
              <a:ext uri="{FF2B5EF4-FFF2-40B4-BE49-F238E27FC236}">
                <a16:creationId xmlns:a16="http://schemas.microsoft.com/office/drawing/2014/main" id="{E19A1472-9E41-715B-0EA5-027B00E40DF9}"/>
              </a:ext>
            </a:extLst>
          </p:cNvPr>
          <p:cNvSpPr>
            <a:spLocks/>
          </p:cNvSpPr>
          <p:nvPr/>
        </p:nvSpPr>
        <p:spPr bwMode="auto">
          <a:xfrm>
            <a:off x="6143625" y="4562475"/>
            <a:ext cx="295275" cy="295275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Lucida Sans" panose="020B0602030504020204" pitchFamily="34" charset="0"/>
              <a:ea typeface="ヒラギノ角ゴ ProN W3" charset="-128"/>
              <a:sym typeface="Lucida Sans" panose="020B0602030504020204" pitchFamily="34" charset="0"/>
            </a:endParaRPr>
          </a:p>
        </p:txBody>
      </p:sp>
      <p:sp>
        <p:nvSpPr>
          <p:cNvPr id="74774" name="Oval 20">
            <a:extLst>
              <a:ext uri="{FF2B5EF4-FFF2-40B4-BE49-F238E27FC236}">
                <a16:creationId xmlns:a16="http://schemas.microsoft.com/office/drawing/2014/main" id="{D16464E2-6100-85DF-93E2-31A86AC257DD}"/>
              </a:ext>
            </a:extLst>
          </p:cNvPr>
          <p:cNvSpPr>
            <a:spLocks/>
          </p:cNvSpPr>
          <p:nvPr/>
        </p:nvSpPr>
        <p:spPr bwMode="auto">
          <a:xfrm>
            <a:off x="3616325" y="3000375"/>
            <a:ext cx="322263" cy="25876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0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Sans" panose="020B0602030504020204" pitchFamily="34" charset="0"/>
                <a:ea typeface="ヒラギノ角ゴ ProN W3" charset="-128"/>
                <a:sym typeface="Lucida Sans" panose="020B0602030504020204" pitchFamily="34" charset="0"/>
              </a:rPr>
              <a:t>5</a:t>
            </a:r>
          </a:p>
        </p:txBody>
      </p:sp>
      <p:sp>
        <p:nvSpPr>
          <p:cNvPr id="74775" name="Oval 21">
            <a:extLst>
              <a:ext uri="{FF2B5EF4-FFF2-40B4-BE49-F238E27FC236}">
                <a16:creationId xmlns:a16="http://schemas.microsoft.com/office/drawing/2014/main" id="{2634F20B-9F17-1A7F-1966-DF48F9112A70}"/>
              </a:ext>
            </a:extLst>
          </p:cNvPr>
          <p:cNvSpPr>
            <a:spLocks/>
          </p:cNvSpPr>
          <p:nvPr/>
        </p:nvSpPr>
        <p:spPr bwMode="auto">
          <a:xfrm>
            <a:off x="5322888" y="3733800"/>
            <a:ext cx="468312" cy="32861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0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Sans" panose="020B0602030504020204" pitchFamily="34" charset="0"/>
                <a:ea typeface="ヒラギノ角ゴ ProN W3" charset="-128"/>
                <a:sym typeface="Lucida Sans" panose="020B0602030504020204" pitchFamily="34" charset="0"/>
              </a:rPr>
              <a:t>-3</a:t>
            </a:r>
          </a:p>
        </p:txBody>
      </p:sp>
      <p:sp>
        <p:nvSpPr>
          <p:cNvPr id="74776" name="Oval 22">
            <a:extLst>
              <a:ext uri="{FF2B5EF4-FFF2-40B4-BE49-F238E27FC236}">
                <a16:creationId xmlns:a16="http://schemas.microsoft.com/office/drawing/2014/main" id="{A753E004-7C5A-AC27-4BB2-171384BC7A18}"/>
              </a:ext>
            </a:extLst>
          </p:cNvPr>
          <p:cNvSpPr>
            <a:spLocks/>
          </p:cNvSpPr>
          <p:nvPr/>
        </p:nvSpPr>
        <p:spPr bwMode="auto">
          <a:xfrm>
            <a:off x="5322888" y="4572000"/>
            <a:ext cx="468312" cy="268288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0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Sans" panose="020B0602030504020204" pitchFamily="34" charset="0"/>
                <a:ea typeface="ヒラギノ角ゴ ProN W3" charset="-128"/>
                <a:sym typeface="Lucida Sans" panose="020B0602030504020204" pitchFamily="34" charset="0"/>
              </a:rPr>
              <a:t>-4</a:t>
            </a:r>
          </a:p>
        </p:txBody>
      </p:sp>
      <p:sp>
        <p:nvSpPr>
          <p:cNvPr id="74777" name="Oval 23">
            <a:extLst>
              <a:ext uri="{FF2B5EF4-FFF2-40B4-BE49-F238E27FC236}">
                <a16:creationId xmlns:a16="http://schemas.microsoft.com/office/drawing/2014/main" id="{4F253B50-A515-0D4C-3A30-DC7A54322DD1}"/>
              </a:ext>
            </a:extLst>
          </p:cNvPr>
          <p:cNvSpPr>
            <a:spLocks/>
          </p:cNvSpPr>
          <p:nvPr/>
        </p:nvSpPr>
        <p:spPr bwMode="auto">
          <a:xfrm>
            <a:off x="3616325" y="4589463"/>
            <a:ext cx="322263" cy="258762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0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Sans" panose="020B0602030504020204" pitchFamily="34" charset="0"/>
                <a:ea typeface="ヒラギノ角ゴ ProN W3" charset="-128"/>
                <a:sym typeface="Lucida Sans" panose="020B0602030504020204" pitchFamily="34" charset="0"/>
              </a:rPr>
              <a:t>4</a:t>
            </a:r>
          </a:p>
        </p:txBody>
      </p:sp>
      <p:sp>
        <p:nvSpPr>
          <p:cNvPr id="74778" name="Rectangle 24">
            <a:extLst>
              <a:ext uri="{FF2B5EF4-FFF2-40B4-BE49-F238E27FC236}">
                <a16:creationId xmlns:a16="http://schemas.microsoft.com/office/drawing/2014/main" id="{86F78378-A759-B958-CA6B-F829B90C5EE7}"/>
              </a:ext>
            </a:extLst>
          </p:cNvPr>
          <p:cNvSpPr>
            <a:spLocks/>
          </p:cNvSpPr>
          <p:nvPr/>
        </p:nvSpPr>
        <p:spPr bwMode="auto">
          <a:xfrm>
            <a:off x="2903538" y="5367338"/>
            <a:ext cx="144462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0" lang="en-US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Grande" charset="0"/>
                <a:ea typeface="ヒラギノ角ゴ ProN W3" charset="-128"/>
                <a:sym typeface="Lucida Grande" charset="0"/>
              </a:rPr>
              <a:t>a negative cycle W :  </a:t>
            </a:r>
          </a:p>
        </p:txBody>
      </p:sp>
      <p:pic>
        <p:nvPicPr>
          <p:cNvPr id="74779" name="Picture 25">
            <a:extLst>
              <a:ext uri="{FF2B5EF4-FFF2-40B4-BE49-F238E27FC236}">
                <a16:creationId xmlns:a16="http://schemas.microsoft.com/office/drawing/2014/main" id="{A2BA56C4-CFE2-849D-38EE-63E47986C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263" y="5314950"/>
            <a:ext cx="1779587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3">
            <a:extLst>
              <a:ext uri="{FF2B5EF4-FFF2-40B4-BE49-F238E27FC236}">
                <a16:creationId xmlns:a16="http://schemas.microsoft.com/office/drawing/2014/main" id="{B260E01C-5F32-AFD6-7E1F-831EEBC752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fld id="{28101466-1AD3-4013-9787-B2ADEB745013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Sans" panose="020B0602030504020204" pitchFamily="34" charset="0"/>
                <a:ea typeface="ヒラギノ角ゴ ProN W3" charset="-128"/>
                <a:sym typeface="Lucida Sans" panose="020B0602030504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49300" algn="l"/>
                </a:tabLst>
                <a:defRPr/>
              </a:pPr>
              <a:t>97</a:t>
            </a:fld>
            <a:endParaRPr kumimoji="1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Lucida Sans" panose="020B0602030504020204" pitchFamily="34" charset="0"/>
              <a:ea typeface="ヒラギノ角ゴ ProN W3" charset="-128"/>
              <a:sym typeface="Lucida Sans" panose="020B0602030504020204" pitchFamily="34" charset="0"/>
            </a:endParaRPr>
          </a:p>
        </p:txBody>
      </p:sp>
      <p:sp>
        <p:nvSpPr>
          <p:cNvPr id="76803" name="Line 1">
            <a:extLst>
              <a:ext uri="{FF2B5EF4-FFF2-40B4-BE49-F238E27FC236}">
                <a16:creationId xmlns:a16="http://schemas.microsoft.com/office/drawing/2014/main" id="{851E8359-05EE-AE31-A13D-0E9DE328F9AE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1025" y="695325"/>
            <a:ext cx="79914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76804" name="Rectangle 2">
            <a:extLst>
              <a:ext uri="{FF2B5EF4-FFF2-40B4-BE49-F238E27FC236}">
                <a16:creationId xmlns:a16="http://schemas.microsoft.com/office/drawing/2014/main" id="{A2ED7982-71F0-2A65-4281-B0A1A155E0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874713" algn="l"/>
              </a:tabLst>
            </a:pPr>
            <a:r>
              <a:rPr lang="en-US" altLang="en-US"/>
              <a:t>Shortest paths and negative cycles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40D3C6A6-5ADE-1219-2F95-734E593C2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874713" algn="l"/>
              </a:tabLst>
            </a:pPr>
            <a:r>
              <a:rPr lang="en-US" altLang="en-US"/>
              <a:t>Lemma 1.  </a:t>
            </a:r>
            <a:r>
              <a:rPr lang="en-US" altLang="en-US">
                <a:solidFill>
                  <a:srgbClr val="000000"/>
                </a:solidFill>
              </a:rPr>
              <a:t>If some path from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</a:t>
            </a:r>
            <a:r>
              <a:rPr lang="en-US" altLang="en-US">
                <a:solidFill>
                  <a:srgbClr val="000000"/>
                </a:solidFill>
              </a:rPr>
              <a:t> to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t</a:t>
            </a:r>
            <a:r>
              <a:rPr lang="en-US" altLang="en-US">
                <a:solidFill>
                  <a:srgbClr val="000000"/>
                </a:solidFill>
              </a:rPr>
              <a:t> contains a negative cycle, then there does not exist a cheapest path from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 </a:t>
            </a:r>
            <a:r>
              <a:rPr lang="en-US" altLang="en-US">
                <a:solidFill>
                  <a:srgbClr val="000000"/>
                </a:solidFill>
              </a:rPr>
              <a:t>to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t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  <a:p>
            <a:pPr marL="0" indent="0" eaLnBrk="1" hangingPunct="1">
              <a:tabLst>
                <a:tab pos="874713" algn="l"/>
              </a:tabLst>
            </a:pP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/>
              <a:t>Pf.  </a:t>
            </a:r>
            <a:r>
              <a:rPr lang="en-US" altLang="en-US">
                <a:solidFill>
                  <a:srgbClr val="000000"/>
                </a:solidFill>
              </a:rPr>
              <a:t>If there exists such a cycle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W</a:t>
            </a:r>
            <a:r>
              <a:rPr lang="en-US" altLang="en-US">
                <a:solidFill>
                  <a:srgbClr val="000000"/>
                </a:solidFill>
              </a:rPr>
              <a:t>, then we can build a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↝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t</a:t>
            </a:r>
            <a:r>
              <a:rPr lang="en-US" altLang="en-US">
                <a:solidFill>
                  <a:srgbClr val="000000"/>
                </a:solidFill>
              </a:rPr>
              <a:t> path of arbitrarily negative weight by detouring around the cycle as many times as desired.  ▪</a:t>
            </a:r>
          </a:p>
        </p:txBody>
      </p:sp>
      <p:sp>
        <p:nvSpPr>
          <p:cNvPr id="76806" name="Freeform 4">
            <a:extLst>
              <a:ext uri="{FF2B5EF4-FFF2-40B4-BE49-F238E27FC236}">
                <a16:creationId xmlns:a16="http://schemas.microsoft.com/office/drawing/2014/main" id="{0D6476BC-E5D5-BD00-B7C1-4C156FA6E8E5}"/>
              </a:ext>
            </a:extLst>
          </p:cNvPr>
          <p:cNvSpPr>
            <a:spLocks/>
          </p:cNvSpPr>
          <p:nvPr/>
        </p:nvSpPr>
        <p:spPr bwMode="auto">
          <a:xfrm>
            <a:off x="3125788" y="4235450"/>
            <a:ext cx="3003550" cy="239713"/>
          </a:xfrm>
          <a:custGeom>
            <a:avLst/>
            <a:gdLst>
              <a:gd name="T0" fmla="*/ 0 w 21600"/>
              <a:gd name="T1" fmla="*/ 2147483646 h 20629"/>
              <a:gd name="T2" fmla="*/ 2147483646 w 21600"/>
              <a:gd name="T3" fmla="*/ 2147483646 h 20629"/>
              <a:gd name="T4" fmla="*/ 2147483646 w 21600"/>
              <a:gd name="T5" fmla="*/ 2147483646 h 20629"/>
              <a:gd name="T6" fmla="*/ 2147483646 w 21600"/>
              <a:gd name="T7" fmla="*/ 2147483646 h 20629"/>
              <a:gd name="T8" fmla="*/ 2147483646 w 21600"/>
              <a:gd name="T9" fmla="*/ 2147483646 h 20629"/>
              <a:gd name="T10" fmla="*/ 2147483646 w 21600"/>
              <a:gd name="T11" fmla="*/ 2147483646 h 20629"/>
              <a:gd name="T12" fmla="*/ 2147483646 w 21600"/>
              <a:gd name="T13" fmla="*/ 2147483646 h 20629"/>
              <a:gd name="T14" fmla="*/ 2147483646 w 21600"/>
              <a:gd name="T15" fmla="*/ 2147483646 h 20629"/>
              <a:gd name="T16" fmla="*/ 2147483646 w 21600"/>
              <a:gd name="T17" fmla="*/ 2147483646 h 20629"/>
              <a:gd name="T18" fmla="*/ 2147483646 w 21600"/>
              <a:gd name="T19" fmla="*/ 2147483646 h 20629"/>
              <a:gd name="T20" fmla="*/ 2147483646 w 21600"/>
              <a:gd name="T21" fmla="*/ 2147483646 h 20629"/>
              <a:gd name="T22" fmla="*/ 2147483646 w 21600"/>
              <a:gd name="T23" fmla="*/ 2147483646 h 206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0629">
                <a:moveTo>
                  <a:pt x="0" y="13247"/>
                </a:moveTo>
                <a:cubicBezTo>
                  <a:pt x="639" y="7232"/>
                  <a:pt x="1279" y="1216"/>
                  <a:pt x="1644" y="123"/>
                </a:cubicBezTo>
                <a:cubicBezTo>
                  <a:pt x="2009" y="-971"/>
                  <a:pt x="1827" y="5591"/>
                  <a:pt x="2192" y="6685"/>
                </a:cubicBezTo>
                <a:cubicBezTo>
                  <a:pt x="2557" y="7778"/>
                  <a:pt x="3288" y="7778"/>
                  <a:pt x="3836" y="6685"/>
                </a:cubicBezTo>
                <a:cubicBezTo>
                  <a:pt x="4384" y="5591"/>
                  <a:pt x="5023" y="123"/>
                  <a:pt x="5480" y="123"/>
                </a:cubicBezTo>
                <a:cubicBezTo>
                  <a:pt x="5937" y="123"/>
                  <a:pt x="5937" y="6685"/>
                  <a:pt x="6576" y="6685"/>
                </a:cubicBezTo>
                <a:cubicBezTo>
                  <a:pt x="7215" y="6685"/>
                  <a:pt x="8631" y="-561"/>
                  <a:pt x="9316" y="123"/>
                </a:cubicBezTo>
                <a:cubicBezTo>
                  <a:pt x="10001" y="806"/>
                  <a:pt x="10149" y="8735"/>
                  <a:pt x="10697" y="10923"/>
                </a:cubicBezTo>
                <a:cubicBezTo>
                  <a:pt x="11245" y="13110"/>
                  <a:pt x="12010" y="11743"/>
                  <a:pt x="12604" y="13247"/>
                </a:cubicBezTo>
                <a:cubicBezTo>
                  <a:pt x="13197" y="14751"/>
                  <a:pt x="13300" y="20356"/>
                  <a:pt x="14248" y="19809"/>
                </a:cubicBezTo>
                <a:cubicBezTo>
                  <a:pt x="15195" y="19262"/>
                  <a:pt x="17045" y="9692"/>
                  <a:pt x="18266" y="9829"/>
                </a:cubicBezTo>
                <a:cubicBezTo>
                  <a:pt x="19488" y="9966"/>
                  <a:pt x="20904" y="18442"/>
                  <a:pt x="21600" y="20629"/>
                </a:cubicBezTo>
              </a:path>
            </a:pathLst>
          </a:custGeom>
          <a:noFill/>
          <a:ln w="38100" cap="flat">
            <a:solidFill>
              <a:srgbClr val="7F7F7F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76807" name="Freeform 5">
            <a:extLst>
              <a:ext uri="{FF2B5EF4-FFF2-40B4-BE49-F238E27FC236}">
                <a16:creationId xmlns:a16="http://schemas.microsoft.com/office/drawing/2014/main" id="{5BC7BD2B-E368-0123-DEC4-CDE37E6820E6}"/>
              </a:ext>
            </a:extLst>
          </p:cNvPr>
          <p:cNvSpPr>
            <a:spLocks/>
          </p:cNvSpPr>
          <p:nvPr/>
        </p:nvSpPr>
        <p:spPr bwMode="auto">
          <a:xfrm>
            <a:off x="3694113" y="4305300"/>
            <a:ext cx="1071562" cy="946150"/>
          </a:xfrm>
          <a:custGeom>
            <a:avLst/>
            <a:gdLst>
              <a:gd name="T0" fmla="*/ 2147483646 w 20566"/>
              <a:gd name="T1" fmla="*/ 0 h 21452"/>
              <a:gd name="T2" fmla="*/ 2147483646 w 20566"/>
              <a:gd name="T3" fmla="*/ 2147483646 h 21452"/>
              <a:gd name="T4" fmla="*/ 2147483646 w 20566"/>
              <a:gd name="T5" fmla="*/ 2147483646 h 21452"/>
              <a:gd name="T6" fmla="*/ 2147483646 w 20566"/>
              <a:gd name="T7" fmla="*/ 2147483646 h 21452"/>
              <a:gd name="T8" fmla="*/ 2147483646 w 20566"/>
              <a:gd name="T9" fmla="*/ 2147483646 h 21452"/>
              <a:gd name="T10" fmla="*/ 2147483646 w 20566"/>
              <a:gd name="T11" fmla="*/ 2147483646 h 21452"/>
              <a:gd name="T12" fmla="*/ 2147483646 w 20566"/>
              <a:gd name="T13" fmla="*/ 2147483646 h 21452"/>
              <a:gd name="T14" fmla="*/ 2147483646 w 20566"/>
              <a:gd name="T15" fmla="*/ 2147483646 h 214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566" h="21452">
                <a:moveTo>
                  <a:pt x="9007" y="0"/>
                </a:moveTo>
                <a:cubicBezTo>
                  <a:pt x="7604" y="1656"/>
                  <a:pt x="2204" y="6906"/>
                  <a:pt x="800" y="10007"/>
                </a:cubicBezTo>
                <a:cubicBezTo>
                  <a:pt x="-603" y="13108"/>
                  <a:pt x="190" y="16667"/>
                  <a:pt x="556" y="18570"/>
                </a:cubicBezTo>
                <a:cubicBezTo>
                  <a:pt x="922" y="20472"/>
                  <a:pt x="1380" y="21248"/>
                  <a:pt x="3028" y="21424"/>
                </a:cubicBezTo>
                <a:cubicBezTo>
                  <a:pt x="4675" y="21600"/>
                  <a:pt x="7726" y="20931"/>
                  <a:pt x="10441" y="19697"/>
                </a:cubicBezTo>
                <a:cubicBezTo>
                  <a:pt x="13156" y="18464"/>
                  <a:pt x="17916" y="15892"/>
                  <a:pt x="19411" y="13918"/>
                </a:cubicBezTo>
                <a:cubicBezTo>
                  <a:pt x="20905" y="11945"/>
                  <a:pt x="20997" y="10148"/>
                  <a:pt x="19411" y="7823"/>
                </a:cubicBezTo>
                <a:cubicBezTo>
                  <a:pt x="17824" y="5497"/>
                  <a:pt x="13883" y="2789"/>
                  <a:pt x="11869" y="1168"/>
                </a:cubicBezTo>
              </a:path>
            </a:pathLst>
          </a:custGeom>
          <a:noFill/>
          <a:ln w="38100" cap="flat">
            <a:solidFill>
              <a:srgbClr val="7F7F7F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76808" name="Rectangle 6">
            <a:extLst>
              <a:ext uri="{FF2B5EF4-FFF2-40B4-BE49-F238E27FC236}">
                <a16:creationId xmlns:a16="http://schemas.microsoft.com/office/drawing/2014/main" id="{75DC67BA-9171-19E2-14BB-05B0337D574B}"/>
              </a:ext>
            </a:extLst>
          </p:cNvPr>
          <p:cNvSpPr>
            <a:spLocks/>
          </p:cNvSpPr>
          <p:nvPr/>
        </p:nvSpPr>
        <p:spPr bwMode="auto">
          <a:xfrm>
            <a:off x="4117975" y="4681538"/>
            <a:ext cx="207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95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Grande" charset="0"/>
                <a:ea typeface="ヒラギノ角ゴ ProN W3" charset="-128"/>
                <a:sym typeface="Lucida Grande" charset="0"/>
              </a:rPr>
              <a:t>W</a:t>
            </a:r>
          </a:p>
        </p:txBody>
      </p:sp>
      <p:sp>
        <p:nvSpPr>
          <p:cNvPr id="76809" name="Rectangle 7">
            <a:extLst>
              <a:ext uri="{FF2B5EF4-FFF2-40B4-BE49-F238E27FC236}">
                <a16:creationId xmlns:a16="http://schemas.microsoft.com/office/drawing/2014/main" id="{4227CF02-6B61-7E60-B174-B06AF0D243FD}"/>
              </a:ext>
            </a:extLst>
          </p:cNvPr>
          <p:cNvSpPr>
            <a:spLocks/>
          </p:cNvSpPr>
          <p:nvPr/>
        </p:nvSpPr>
        <p:spPr bwMode="auto">
          <a:xfrm>
            <a:off x="3732213" y="5427663"/>
            <a:ext cx="106203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95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Grande" charset="0"/>
                <a:ea typeface="ヒラギノ角ゴ ProN W3" charset="-128"/>
                <a:sym typeface="Lucida Grande" charset="0"/>
              </a:rPr>
              <a:t>c(W) &lt; 0</a:t>
            </a:r>
          </a:p>
        </p:txBody>
      </p:sp>
      <p:sp>
        <p:nvSpPr>
          <p:cNvPr id="76810" name="Oval 8">
            <a:extLst>
              <a:ext uri="{FF2B5EF4-FFF2-40B4-BE49-F238E27FC236}">
                <a16:creationId xmlns:a16="http://schemas.microsoft.com/office/drawing/2014/main" id="{3E9CC798-12BF-FA8E-7F60-CFC8DF445DB1}"/>
              </a:ext>
            </a:extLst>
          </p:cNvPr>
          <p:cNvSpPr>
            <a:spLocks/>
          </p:cNvSpPr>
          <p:nvPr/>
        </p:nvSpPr>
        <p:spPr bwMode="auto">
          <a:xfrm>
            <a:off x="2884488" y="4295775"/>
            <a:ext cx="268287" cy="2667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43174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v</a:t>
            </a:r>
          </a:p>
        </p:txBody>
      </p:sp>
      <p:sp>
        <p:nvSpPr>
          <p:cNvPr id="76811" name="Oval 9">
            <a:extLst>
              <a:ext uri="{FF2B5EF4-FFF2-40B4-BE49-F238E27FC236}">
                <a16:creationId xmlns:a16="http://schemas.microsoft.com/office/drawing/2014/main" id="{482BFC22-7292-79B3-5FD7-4719B83B4D66}"/>
              </a:ext>
            </a:extLst>
          </p:cNvPr>
          <p:cNvSpPr>
            <a:spLocks/>
          </p:cNvSpPr>
          <p:nvPr/>
        </p:nvSpPr>
        <p:spPr bwMode="auto">
          <a:xfrm>
            <a:off x="6126163" y="4394200"/>
            <a:ext cx="268287" cy="2667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43174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t</a:t>
            </a:r>
          </a:p>
        </p:txBody>
      </p:sp>
      <p:sp>
        <p:nvSpPr>
          <p:cNvPr id="76812" name="Oval 10">
            <a:extLst>
              <a:ext uri="{FF2B5EF4-FFF2-40B4-BE49-F238E27FC236}">
                <a16:creationId xmlns:a16="http://schemas.microsoft.com/office/drawing/2014/main" id="{068104F6-43CB-80B7-80F1-2CCA894186BA}"/>
              </a:ext>
            </a:extLst>
          </p:cNvPr>
          <p:cNvSpPr>
            <a:spLocks/>
          </p:cNvSpPr>
          <p:nvPr/>
        </p:nvSpPr>
        <p:spPr bwMode="auto">
          <a:xfrm>
            <a:off x="4062413" y="4160838"/>
            <a:ext cx="268287" cy="268287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3">
            <a:extLst>
              <a:ext uri="{FF2B5EF4-FFF2-40B4-BE49-F238E27FC236}">
                <a16:creationId xmlns:a16="http://schemas.microsoft.com/office/drawing/2014/main" id="{C24724B2-05F9-C7BA-FD2A-46DEA2B56F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fld id="{9CA158E5-98D2-4680-88D2-D1FA2659B55D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Sans" panose="020B0602030504020204" pitchFamily="34" charset="0"/>
                <a:ea typeface="ヒラギノ角ゴ ProN W3" charset="-128"/>
                <a:sym typeface="Lucida Sans" panose="020B0602030504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49300" algn="l"/>
                </a:tabLst>
                <a:defRPr/>
              </a:pPr>
              <a:t>98</a:t>
            </a:fld>
            <a:endParaRPr kumimoji="1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Lucida Sans" panose="020B0602030504020204" pitchFamily="34" charset="0"/>
              <a:ea typeface="ヒラギノ角ゴ ProN W3" charset="-128"/>
              <a:sym typeface="Lucida Sans" panose="020B0602030504020204" pitchFamily="34" charset="0"/>
            </a:endParaRPr>
          </a:p>
        </p:txBody>
      </p:sp>
      <p:sp>
        <p:nvSpPr>
          <p:cNvPr id="78851" name="Line 1">
            <a:extLst>
              <a:ext uri="{FF2B5EF4-FFF2-40B4-BE49-F238E27FC236}">
                <a16:creationId xmlns:a16="http://schemas.microsoft.com/office/drawing/2014/main" id="{915B93C4-560B-BB7C-E099-F2008A25B446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1025" y="695325"/>
            <a:ext cx="79914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78852" name="Rectangle 2">
            <a:extLst>
              <a:ext uri="{FF2B5EF4-FFF2-40B4-BE49-F238E27FC236}">
                <a16:creationId xmlns:a16="http://schemas.microsoft.com/office/drawing/2014/main" id="{DE787BE2-5897-C1AD-D183-8686E70AEB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874713" algn="l"/>
              </a:tabLst>
            </a:pPr>
            <a:r>
              <a:rPr lang="en-US" altLang="en-US"/>
              <a:t>Shortest paths and negative cycles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10DB0F70-BA0B-248C-A444-3C92B6180D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874713" algn="l"/>
              </a:tabLst>
            </a:pPr>
            <a:r>
              <a:rPr lang="en-US" altLang="en-US"/>
              <a:t>Lemma 2.  </a:t>
            </a:r>
            <a:r>
              <a:rPr lang="en-US" altLang="en-US">
                <a:solidFill>
                  <a:srgbClr val="000000"/>
                </a:solidFill>
              </a:rPr>
              <a:t>If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G</a:t>
            </a:r>
            <a:r>
              <a:rPr lang="en-US" altLang="en-US">
                <a:solidFill>
                  <a:srgbClr val="000000"/>
                </a:solidFill>
              </a:rPr>
              <a:t> has no negative cycle, then there exists a cheapest path from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</a:t>
            </a:r>
            <a:r>
              <a:rPr lang="en-US" altLang="en-US">
                <a:solidFill>
                  <a:srgbClr val="000000"/>
                </a:solidFill>
              </a:rPr>
              <a:t> to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t</a:t>
            </a:r>
            <a:r>
              <a:rPr lang="en-US" altLang="en-US">
                <a:solidFill>
                  <a:srgbClr val="000000"/>
                </a:solidFill>
              </a:rPr>
              <a:t> that is </a:t>
            </a:r>
            <a:r>
              <a:rPr lang="en-US" altLang="en-US" i="1">
                <a:solidFill>
                  <a:srgbClr val="000000"/>
                </a:solidFill>
              </a:rPr>
              <a:t>simple</a:t>
            </a:r>
            <a:r>
              <a:rPr lang="en-US" altLang="en-US">
                <a:solidFill>
                  <a:srgbClr val="000000"/>
                </a:solidFill>
              </a:rPr>
              <a:t> (and that has 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≤ 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n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 – 1</a:t>
            </a:r>
            <a:r>
              <a:rPr lang="en-US" altLang="en-US">
                <a:solidFill>
                  <a:srgbClr val="000000"/>
                </a:solidFill>
              </a:rPr>
              <a:t> edges).</a:t>
            </a:r>
          </a:p>
          <a:p>
            <a:pPr marL="0" indent="0" eaLnBrk="1" hangingPunct="1">
              <a:tabLst>
                <a:tab pos="874713" algn="l"/>
              </a:tabLst>
            </a:pP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/>
              <a:t>Pf.</a:t>
            </a:r>
          </a:p>
          <a:p>
            <a:pPr lvl="1" eaLnBrk="1" hangingPunct="1">
              <a:tabLst>
                <a:tab pos="874713" algn="l"/>
              </a:tabLst>
            </a:pPr>
            <a:r>
              <a:rPr lang="en-US" altLang="en-US">
                <a:solidFill>
                  <a:srgbClr val="000000"/>
                </a:solidFill>
              </a:rPr>
              <a:t>Consider a cheapest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ea typeface="MS PGothic" panose="020B0600070205080204" pitchFamily="34" charset="-128"/>
                <a:sym typeface="Times" panose="02020603050405020304" pitchFamily="18" charset="0"/>
              </a:rPr>
              <a:t>v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ea typeface="MS PGothic" panose="020B0600070205080204" pitchFamily="34" charset="-128"/>
                <a:sym typeface="Times" panose="02020603050405020304" pitchFamily="18" charset="0"/>
              </a:rPr>
              <a:t>↝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ea typeface="MS PGothic" panose="020B0600070205080204" pitchFamily="34" charset="-128"/>
                <a:sym typeface="Times" panose="02020603050405020304" pitchFamily="18" charset="0"/>
              </a:rPr>
              <a:t>t</a:t>
            </a:r>
            <a:r>
              <a:rPr lang="en-US" altLang="en-US">
                <a:solidFill>
                  <a:srgbClr val="000000"/>
                </a:solidFill>
              </a:rPr>
              <a:t> path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ea typeface="MS PGothic" panose="020B0600070205080204" pitchFamily="34" charset="-128"/>
                <a:sym typeface="Times" panose="02020603050405020304" pitchFamily="18" charset="0"/>
              </a:rPr>
              <a:t>P</a:t>
            </a:r>
            <a:r>
              <a:rPr lang="en-US" altLang="en-US">
                <a:solidFill>
                  <a:srgbClr val="000000"/>
                </a:solidFill>
              </a:rPr>
              <a:t> that uses the fewest number of edges.</a:t>
            </a:r>
          </a:p>
          <a:p>
            <a:pPr lvl="1" eaLnBrk="1" hangingPunct="1">
              <a:tabLst>
                <a:tab pos="874713" algn="l"/>
              </a:tabLst>
            </a:pPr>
            <a:r>
              <a:rPr lang="en-US" altLang="en-US">
                <a:solidFill>
                  <a:srgbClr val="000000"/>
                </a:solidFill>
              </a:rPr>
              <a:t>If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ea typeface="MS PGothic" panose="020B0600070205080204" pitchFamily="34" charset="-128"/>
                <a:sym typeface="Times" panose="02020603050405020304" pitchFamily="18" charset="0"/>
              </a:rPr>
              <a:t>P</a:t>
            </a:r>
            <a:r>
              <a:rPr lang="en-US" altLang="en-US">
                <a:solidFill>
                  <a:srgbClr val="000000"/>
                </a:solidFill>
              </a:rPr>
              <a:t> contains a cycle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ea typeface="MS PGothic" panose="020B0600070205080204" pitchFamily="34" charset="-128"/>
                <a:sym typeface="Times" panose="02020603050405020304" pitchFamily="18" charset="0"/>
              </a:rPr>
              <a:t>W</a:t>
            </a:r>
            <a:r>
              <a:rPr lang="en-US" altLang="en-US">
                <a:solidFill>
                  <a:srgbClr val="000000"/>
                </a:solidFill>
              </a:rPr>
              <a:t>, we can remove portion of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ea typeface="MS PGothic" panose="020B0600070205080204" pitchFamily="34" charset="-128"/>
                <a:sym typeface="Times" panose="02020603050405020304" pitchFamily="18" charset="0"/>
              </a:rPr>
              <a:t>P</a:t>
            </a:r>
            <a:r>
              <a:rPr lang="en-US" altLang="en-US">
                <a:solidFill>
                  <a:srgbClr val="000000"/>
                </a:solidFill>
              </a:rPr>
              <a:t> corresponding to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ea typeface="MS PGothic" panose="020B0600070205080204" pitchFamily="34" charset="-128"/>
                <a:sym typeface="Times" panose="02020603050405020304" pitchFamily="18" charset="0"/>
              </a:rPr>
              <a:t>W, obtaining a path with fewer edges, </a:t>
            </a:r>
            <a:r>
              <a:rPr lang="en-US" altLang="en-US">
                <a:solidFill>
                  <a:srgbClr val="000000"/>
                </a:solidFill>
                <a:ea typeface="MS PGothic" panose="020B0600070205080204" pitchFamily="34" charset="-128"/>
              </a:rPr>
              <a:t>without increasing the cost.  ▪</a:t>
            </a:r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78854" name="Freeform 4">
            <a:extLst>
              <a:ext uri="{FF2B5EF4-FFF2-40B4-BE49-F238E27FC236}">
                <a16:creationId xmlns:a16="http://schemas.microsoft.com/office/drawing/2014/main" id="{52D2393E-726F-74D0-7A7E-78521CF82E68}"/>
              </a:ext>
            </a:extLst>
          </p:cNvPr>
          <p:cNvSpPr>
            <a:spLocks/>
          </p:cNvSpPr>
          <p:nvPr/>
        </p:nvSpPr>
        <p:spPr bwMode="auto">
          <a:xfrm>
            <a:off x="3125788" y="4235450"/>
            <a:ext cx="3003550" cy="239713"/>
          </a:xfrm>
          <a:custGeom>
            <a:avLst/>
            <a:gdLst>
              <a:gd name="T0" fmla="*/ 0 w 21600"/>
              <a:gd name="T1" fmla="*/ 2147483646 h 20629"/>
              <a:gd name="T2" fmla="*/ 2147483646 w 21600"/>
              <a:gd name="T3" fmla="*/ 2147483646 h 20629"/>
              <a:gd name="T4" fmla="*/ 2147483646 w 21600"/>
              <a:gd name="T5" fmla="*/ 2147483646 h 20629"/>
              <a:gd name="T6" fmla="*/ 2147483646 w 21600"/>
              <a:gd name="T7" fmla="*/ 2147483646 h 20629"/>
              <a:gd name="T8" fmla="*/ 2147483646 w 21600"/>
              <a:gd name="T9" fmla="*/ 2147483646 h 20629"/>
              <a:gd name="T10" fmla="*/ 2147483646 w 21600"/>
              <a:gd name="T11" fmla="*/ 2147483646 h 20629"/>
              <a:gd name="T12" fmla="*/ 2147483646 w 21600"/>
              <a:gd name="T13" fmla="*/ 2147483646 h 20629"/>
              <a:gd name="T14" fmla="*/ 2147483646 w 21600"/>
              <a:gd name="T15" fmla="*/ 2147483646 h 20629"/>
              <a:gd name="T16" fmla="*/ 2147483646 w 21600"/>
              <a:gd name="T17" fmla="*/ 2147483646 h 20629"/>
              <a:gd name="T18" fmla="*/ 2147483646 w 21600"/>
              <a:gd name="T19" fmla="*/ 2147483646 h 20629"/>
              <a:gd name="T20" fmla="*/ 2147483646 w 21600"/>
              <a:gd name="T21" fmla="*/ 2147483646 h 20629"/>
              <a:gd name="T22" fmla="*/ 2147483646 w 21600"/>
              <a:gd name="T23" fmla="*/ 2147483646 h 2062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21600" h="20629">
                <a:moveTo>
                  <a:pt x="0" y="13247"/>
                </a:moveTo>
                <a:cubicBezTo>
                  <a:pt x="639" y="7232"/>
                  <a:pt x="1279" y="1216"/>
                  <a:pt x="1644" y="123"/>
                </a:cubicBezTo>
                <a:cubicBezTo>
                  <a:pt x="2009" y="-971"/>
                  <a:pt x="1827" y="5591"/>
                  <a:pt x="2192" y="6685"/>
                </a:cubicBezTo>
                <a:cubicBezTo>
                  <a:pt x="2557" y="7778"/>
                  <a:pt x="3288" y="7778"/>
                  <a:pt x="3836" y="6685"/>
                </a:cubicBezTo>
                <a:cubicBezTo>
                  <a:pt x="4384" y="5591"/>
                  <a:pt x="5023" y="123"/>
                  <a:pt x="5480" y="123"/>
                </a:cubicBezTo>
                <a:cubicBezTo>
                  <a:pt x="5937" y="123"/>
                  <a:pt x="5937" y="6685"/>
                  <a:pt x="6576" y="6685"/>
                </a:cubicBezTo>
                <a:cubicBezTo>
                  <a:pt x="7215" y="6685"/>
                  <a:pt x="8631" y="-561"/>
                  <a:pt x="9316" y="123"/>
                </a:cubicBezTo>
                <a:cubicBezTo>
                  <a:pt x="10001" y="806"/>
                  <a:pt x="10149" y="8735"/>
                  <a:pt x="10697" y="10923"/>
                </a:cubicBezTo>
                <a:cubicBezTo>
                  <a:pt x="11245" y="13110"/>
                  <a:pt x="12010" y="11743"/>
                  <a:pt x="12604" y="13247"/>
                </a:cubicBezTo>
                <a:cubicBezTo>
                  <a:pt x="13197" y="14751"/>
                  <a:pt x="13300" y="20356"/>
                  <a:pt x="14248" y="19809"/>
                </a:cubicBezTo>
                <a:cubicBezTo>
                  <a:pt x="15195" y="19262"/>
                  <a:pt x="17045" y="9692"/>
                  <a:pt x="18266" y="9829"/>
                </a:cubicBezTo>
                <a:cubicBezTo>
                  <a:pt x="19488" y="9966"/>
                  <a:pt x="20904" y="18442"/>
                  <a:pt x="21600" y="20629"/>
                </a:cubicBezTo>
              </a:path>
            </a:pathLst>
          </a:custGeom>
          <a:noFill/>
          <a:ln w="38100" cap="flat">
            <a:solidFill>
              <a:srgbClr val="7F7F7F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78855" name="Freeform 5">
            <a:extLst>
              <a:ext uri="{FF2B5EF4-FFF2-40B4-BE49-F238E27FC236}">
                <a16:creationId xmlns:a16="http://schemas.microsoft.com/office/drawing/2014/main" id="{69A71100-9818-2C90-2C4C-8DE00C4C664D}"/>
              </a:ext>
            </a:extLst>
          </p:cNvPr>
          <p:cNvSpPr>
            <a:spLocks/>
          </p:cNvSpPr>
          <p:nvPr/>
        </p:nvSpPr>
        <p:spPr bwMode="auto">
          <a:xfrm>
            <a:off x="3694113" y="4305300"/>
            <a:ext cx="1071562" cy="946150"/>
          </a:xfrm>
          <a:custGeom>
            <a:avLst/>
            <a:gdLst>
              <a:gd name="T0" fmla="*/ 2147483646 w 20566"/>
              <a:gd name="T1" fmla="*/ 0 h 21452"/>
              <a:gd name="T2" fmla="*/ 2147483646 w 20566"/>
              <a:gd name="T3" fmla="*/ 2147483646 h 21452"/>
              <a:gd name="T4" fmla="*/ 2147483646 w 20566"/>
              <a:gd name="T5" fmla="*/ 2147483646 h 21452"/>
              <a:gd name="T6" fmla="*/ 2147483646 w 20566"/>
              <a:gd name="T7" fmla="*/ 2147483646 h 21452"/>
              <a:gd name="T8" fmla="*/ 2147483646 w 20566"/>
              <a:gd name="T9" fmla="*/ 2147483646 h 21452"/>
              <a:gd name="T10" fmla="*/ 2147483646 w 20566"/>
              <a:gd name="T11" fmla="*/ 2147483646 h 21452"/>
              <a:gd name="T12" fmla="*/ 2147483646 w 20566"/>
              <a:gd name="T13" fmla="*/ 2147483646 h 21452"/>
              <a:gd name="T14" fmla="*/ 2147483646 w 20566"/>
              <a:gd name="T15" fmla="*/ 2147483646 h 21452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0566" h="21452">
                <a:moveTo>
                  <a:pt x="9007" y="0"/>
                </a:moveTo>
                <a:cubicBezTo>
                  <a:pt x="7604" y="1656"/>
                  <a:pt x="2204" y="6906"/>
                  <a:pt x="800" y="10007"/>
                </a:cubicBezTo>
                <a:cubicBezTo>
                  <a:pt x="-603" y="13108"/>
                  <a:pt x="190" y="16667"/>
                  <a:pt x="556" y="18570"/>
                </a:cubicBezTo>
                <a:cubicBezTo>
                  <a:pt x="922" y="20472"/>
                  <a:pt x="1380" y="21248"/>
                  <a:pt x="3028" y="21424"/>
                </a:cubicBezTo>
                <a:cubicBezTo>
                  <a:pt x="4675" y="21600"/>
                  <a:pt x="7726" y="20931"/>
                  <a:pt x="10441" y="19697"/>
                </a:cubicBezTo>
                <a:cubicBezTo>
                  <a:pt x="13156" y="18464"/>
                  <a:pt x="17916" y="15892"/>
                  <a:pt x="19411" y="13918"/>
                </a:cubicBezTo>
                <a:cubicBezTo>
                  <a:pt x="20905" y="11945"/>
                  <a:pt x="20997" y="10148"/>
                  <a:pt x="19411" y="7823"/>
                </a:cubicBezTo>
                <a:cubicBezTo>
                  <a:pt x="17824" y="5497"/>
                  <a:pt x="13883" y="2789"/>
                  <a:pt x="11869" y="1168"/>
                </a:cubicBezTo>
              </a:path>
            </a:pathLst>
          </a:custGeom>
          <a:noFill/>
          <a:ln w="38100" cap="flat">
            <a:solidFill>
              <a:srgbClr val="7F7F7F"/>
            </a:solidFill>
            <a:prstDash val="solid"/>
            <a:miter lim="800000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78856" name="Rectangle 6">
            <a:extLst>
              <a:ext uri="{FF2B5EF4-FFF2-40B4-BE49-F238E27FC236}">
                <a16:creationId xmlns:a16="http://schemas.microsoft.com/office/drawing/2014/main" id="{A62CD2BF-27E8-125E-5362-CEA2EAE69A44}"/>
              </a:ext>
            </a:extLst>
          </p:cNvPr>
          <p:cNvSpPr>
            <a:spLocks/>
          </p:cNvSpPr>
          <p:nvPr/>
        </p:nvSpPr>
        <p:spPr bwMode="auto">
          <a:xfrm>
            <a:off x="4117975" y="4681538"/>
            <a:ext cx="2079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95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Grande" charset="0"/>
                <a:ea typeface="ヒラギノ角ゴ ProN W3" charset="-128"/>
                <a:sym typeface="Lucida Grande" charset="0"/>
              </a:rPr>
              <a:t>W</a:t>
            </a:r>
          </a:p>
        </p:txBody>
      </p:sp>
      <p:sp>
        <p:nvSpPr>
          <p:cNvPr id="78857" name="Rectangle 7">
            <a:extLst>
              <a:ext uri="{FF2B5EF4-FFF2-40B4-BE49-F238E27FC236}">
                <a16:creationId xmlns:a16="http://schemas.microsoft.com/office/drawing/2014/main" id="{0C53297B-4CC1-C92C-1F0E-81703FA1EFCB}"/>
              </a:ext>
            </a:extLst>
          </p:cNvPr>
          <p:cNvSpPr>
            <a:spLocks/>
          </p:cNvSpPr>
          <p:nvPr/>
        </p:nvSpPr>
        <p:spPr bwMode="auto">
          <a:xfrm>
            <a:off x="3732213" y="5427663"/>
            <a:ext cx="1062037" cy="18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95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Grande" charset="0"/>
                <a:ea typeface="ヒラギノ角ゴ ProN W3" charset="-128"/>
                <a:sym typeface="Lucida Grande" charset="0"/>
              </a:rPr>
              <a:t>c(W) ≥ 0</a:t>
            </a:r>
          </a:p>
        </p:txBody>
      </p:sp>
      <p:sp>
        <p:nvSpPr>
          <p:cNvPr id="78858" name="Oval 8">
            <a:extLst>
              <a:ext uri="{FF2B5EF4-FFF2-40B4-BE49-F238E27FC236}">
                <a16:creationId xmlns:a16="http://schemas.microsoft.com/office/drawing/2014/main" id="{25AAD5CF-DD8B-CA0E-E7AD-414274A05D74}"/>
              </a:ext>
            </a:extLst>
          </p:cNvPr>
          <p:cNvSpPr>
            <a:spLocks/>
          </p:cNvSpPr>
          <p:nvPr/>
        </p:nvSpPr>
        <p:spPr bwMode="auto">
          <a:xfrm>
            <a:off x="2884488" y="4295775"/>
            <a:ext cx="268287" cy="2667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43174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v</a:t>
            </a:r>
          </a:p>
        </p:txBody>
      </p:sp>
      <p:sp>
        <p:nvSpPr>
          <p:cNvPr id="78859" name="Oval 9">
            <a:extLst>
              <a:ext uri="{FF2B5EF4-FFF2-40B4-BE49-F238E27FC236}">
                <a16:creationId xmlns:a16="http://schemas.microsoft.com/office/drawing/2014/main" id="{1F4FF9DD-CF97-B5FB-9A21-CF4AD80AFEAC}"/>
              </a:ext>
            </a:extLst>
          </p:cNvPr>
          <p:cNvSpPr>
            <a:spLocks/>
          </p:cNvSpPr>
          <p:nvPr/>
        </p:nvSpPr>
        <p:spPr bwMode="auto">
          <a:xfrm>
            <a:off x="6126163" y="4394200"/>
            <a:ext cx="268287" cy="266700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43174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t</a:t>
            </a:r>
          </a:p>
        </p:txBody>
      </p:sp>
      <p:sp>
        <p:nvSpPr>
          <p:cNvPr id="78860" name="Oval 10">
            <a:extLst>
              <a:ext uri="{FF2B5EF4-FFF2-40B4-BE49-F238E27FC236}">
                <a16:creationId xmlns:a16="http://schemas.microsoft.com/office/drawing/2014/main" id="{6CC94CF4-DE36-B450-22D3-5D01A8B9B1D2}"/>
              </a:ext>
            </a:extLst>
          </p:cNvPr>
          <p:cNvSpPr>
            <a:spLocks/>
          </p:cNvSpPr>
          <p:nvPr/>
        </p:nvSpPr>
        <p:spPr bwMode="auto">
          <a:xfrm>
            <a:off x="4062413" y="4160838"/>
            <a:ext cx="268287" cy="268287"/>
          </a:xfrm>
          <a:prstGeom prst="ellipse">
            <a:avLst/>
          </a:pr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bldLvl="5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>
            <a:extLst>
              <a:ext uri="{FF2B5EF4-FFF2-40B4-BE49-F238E27FC236}">
                <a16:creationId xmlns:a16="http://schemas.microsoft.com/office/drawing/2014/main" id="{6B7C6DBC-3037-4D4D-67DA-3153A5A91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fld id="{CED3287D-D1E4-469D-B5F1-7FDBD6A1E51A}" type="slidenum">
              <a:rPr kumimoji="1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Sans" panose="020B0602030504020204" pitchFamily="34" charset="0"/>
                <a:ea typeface="ヒラギノ角ゴ ProN W3" charset="-128"/>
                <a:sym typeface="Lucida Sans" panose="020B0602030504020204" pitchFamily="34" charset="0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749300" algn="l"/>
                </a:tabLst>
                <a:defRPr/>
              </a:pPr>
              <a:t>99</a:t>
            </a:fld>
            <a:endParaRPr kumimoji="1" lang="en-US" altLang="en-US" sz="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Lucida Sans" panose="020B0602030504020204" pitchFamily="34" charset="0"/>
              <a:ea typeface="ヒラギノ角ゴ ProN W3" charset="-128"/>
              <a:sym typeface="Lucida Sans" panose="020B0602030504020204" pitchFamily="34" charset="0"/>
            </a:endParaRPr>
          </a:p>
        </p:txBody>
      </p:sp>
      <p:sp>
        <p:nvSpPr>
          <p:cNvPr id="80899" name="Line 1">
            <a:extLst>
              <a:ext uri="{FF2B5EF4-FFF2-40B4-BE49-F238E27FC236}">
                <a16:creationId xmlns:a16="http://schemas.microsoft.com/office/drawing/2014/main" id="{892E00BB-95CF-69CB-54DA-612B532909BB}"/>
              </a:ext>
            </a:extLst>
          </p:cNvPr>
          <p:cNvSpPr>
            <a:spLocks noChangeShapeType="1"/>
          </p:cNvSpPr>
          <p:nvPr/>
        </p:nvSpPr>
        <p:spPr bwMode="auto">
          <a:xfrm rot="10800000" flipH="1">
            <a:off x="581025" y="695325"/>
            <a:ext cx="7991475" cy="1588"/>
          </a:xfrm>
          <a:prstGeom prst="line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IN" sz="2200" b="1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MS PGothic" panose="020B0600070205080204" pitchFamily="34" charset="-128"/>
            </a:endParaRPr>
          </a:p>
        </p:txBody>
      </p:sp>
      <p:sp>
        <p:nvSpPr>
          <p:cNvPr id="80900" name="Rectangle 2">
            <a:extLst>
              <a:ext uri="{FF2B5EF4-FFF2-40B4-BE49-F238E27FC236}">
                <a16:creationId xmlns:a16="http://schemas.microsoft.com/office/drawing/2014/main" id="{4E0B782F-8265-61A8-1541-4C063EDFDE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>
              <a:tabLst>
                <a:tab pos="874713" algn="l"/>
              </a:tabLst>
            </a:pPr>
            <a:r>
              <a:rPr lang="en-US" altLang="en-US"/>
              <a:t>Shortest path and negative cycle problems</a:t>
            </a:r>
          </a:p>
        </p:txBody>
      </p:sp>
      <p:sp>
        <p:nvSpPr>
          <p:cNvPr id="80901" name="Rectangle 3">
            <a:extLst>
              <a:ext uri="{FF2B5EF4-FFF2-40B4-BE49-F238E27FC236}">
                <a16:creationId xmlns:a16="http://schemas.microsoft.com/office/drawing/2014/main" id="{FCEB0DBE-097B-C8FF-D822-B09B6A777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tabLst>
                <a:tab pos="874713" algn="l"/>
              </a:tabLst>
            </a:pPr>
            <a:r>
              <a:rPr lang="en-US" altLang="en-US"/>
              <a:t>Shortest path problem. </a:t>
            </a:r>
            <a:r>
              <a:rPr lang="en-US" altLang="en-US">
                <a:solidFill>
                  <a:srgbClr val="000000"/>
                </a:solidFill>
              </a:rPr>
              <a:t> Given a digraph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G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 = (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,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E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)</a:t>
            </a:r>
            <a:r>
              <a:rPr lang="en-US" altLang="en-US">
                <a:solidFill>
                  <a:srgbClr val="000000"/>
                </a:solidFill>
              </a:rPr>
              <a:t> with edge weights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c</a:t>
            </a:r>
            <a:r>
              <a:rPr lang="en-US" altLang="en-US" i="1" baseline="-20000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vw</a:t>
            </a:r>
            <a:r>
              <a:rPr lang="en-US" altLang="en-US">
                <a:solidFill>
                  <a:srgbClr val="000000"/>
                </a:solidFill>
              </a:rPr>
              <a:t> and no negative cycles, find cheapest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↝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t</a:t>
            </a:r>
            <a:r>
              <a:rPr lang="en-US" altLang="en-US">
                <a:solidFill>
                  <a:srgbClr val="000000"/>
                </a:solidFill>
              </a:rPr>
              <a:t> path for each node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</a:t>
            </a:r>
            <a:r>
              <a:rPr lang="en-US" altLang="en-US">
                <a:solidFill>
                  <a:srgbClr val="000000"/>
                </a:solidFill>
              </a:rPr>
              <a:t>.</a:t>
            </a:r>
          </a:p>
          <a:p>
            <a:pPr marL="0" indent="0" eaLnBrk="1" hangingPunct="1">
              <a:tabLst>
                <a:tab pos="874713" algn="l"/>
              </a:tabLst>
            </a:pPr>
            <a:br>
              <a:rPr lang="en-US" altLang="en-US">
                <a:solidFill>
                  <a:srgbClr val="000000"/>
                </a:solidFill>
              </a:rPr>
            </a:br>
            <a:r>
              <a:rPr lang="en-US" altLang="en-US"/>
              <a:t>Negative cycle problem. </a:t>
            </a:r>
            <a:r>
              <a:rPr lang="en-US" altLang="en-US">
                <a:solidFill>
                  <a:srgbClr val="000000"/>
                </a:solidFill>
              </a:rPr>
              <a:t> Given a digraph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G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 = (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,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E</a:t>
            </a:r>
            <a:r>
              <a:rPr lang="en-US" altLang="en-US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)</a:t>
            </a:r>
            <a:r>
              <a:rPr lang="en-US" altLang="en-US">
                <a:solidFill>
                  <a:srgbClr val="000000"/>
                </a:solidFill>
              </a:rPr>
              <a:t> with edge weights </a:t>
            </a:r>
            <a:r>
              <a:rPr lang="en-US" altLang="en-US" i="1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c</a:t>
            </a:r>
            <a:r>
              <a:rPr lang="en-US" altLang="en-US" i="1" baseline="-20000">
                <a:solidFill>
                  <a:srgbClr val="000000"/>
                </a:solidFill>
                <a:latin typeface="Times" panose="02020603050405020304" pitchFamily="18" charset="0"/>
                <a:sym typeface="Times" panose="02020603050405020304" pitchFamily="18" charset="0"/>
              </a:rPr>
              <a:t>vw</a:t>
            </a:r>
            <a:r>
              <a:rPr lang="en-US" altLang="en-US">
                <a:solidFill>
                  <a:srgbClr val="000000"/>
                </a:solidFill>
              </a:rPr>
              <a:t>, find a negative cycle (if one exists). </a:t>
            </a:r>
          </a:p>
          <a:p>
            <a:pPr marL="0" indent="0" eaLnBrk="1" hangingPunct="1">
              <a:tabLst>
                <a:tab pos="874713" algn="l"/>
              </a:tabLst>
            </a:pPr>
            <a:endParaRPr lang="en-US" altLang="en-US">
              <a:solidFill>
                <a:srgbClr val="000000"/>
              </a:solidFill>
            </a:endParaRPr>
          </a:p>
          <a:p>
            <a:pPr marL="0" indent="0" eaLnBrk="1" hangingPunct="1">
              <a:tabLst>
                <a:tab pos="874713" algn="l"/>
              </a:tabLst>
            </a:pPr>
            <a:endParaRPr lang="en-US" altLang="en-US"/>
          </a:p>
        </p:txBody>
      </p:sp>
      <p:cxnSp>
        <p:nvCxnSpPr>
          <p:cNvPr id="80902" name="AutoShape 4">
            <a:extLst>
              <a:ext uri="{FF2B5EF4-FFF2-40B4-BE49-F238E27FC236}">
                <a16:creationId xmlns:a16="http://schemas.microsoft.com/office/drawing/2014/main" id="{3BF409FB-32EC-C298-FC42-BA9C4CD74C63}"/>
              </a:ext>
            </a:extLst>
          </p:cNvPr>
          <p:cNvCxnSpPr>
            <a:cxnSpLocks noChangeShapeType="1"/>
            <a:stCxn id="80916" idx="0"/>
            <a:endCxn id="80907" idx="0"/>
          </p:cNvCxnSpPr>
          <p:nvPr/>
        </p:nvCxnSpPr>
        <p:spPr bwMode="auto">
          <a:xfrm flipH="1">
            <a:off x="6911975" y="3616325"/>
            <a:ext cx="1481138" cy="4763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3" name="AutoShape 5">
            <a:extLst>
              <a:ext uri="{FF2B5EF4-FFF2-40B4-BE49-F238E27FC236}">
                <a16:creationId xmlns:a16="http://schemas.microsoft.com/office/drawing/2014/main" id="{6DC3F45C-1EFA-4224-6D32-1D44C6B321D4}"/>
              </a:ext>
            </a:extLst>
          </p:cNvPr>
          <p:cNvCxnSpPr>
            <a:cxnSpLocks noChangeShapeType="1"/>
            <a:stCxn id="80907" idx="0"/>
            <a:endCxn id="80913" idx="0"/>
          </p:cNvCxnSpPr>
          <p:nvPr/>
        </p:nvCxnSpPr>
        <p:spPr bwMode="auto">
          <a:xfrm flipH="1">
            <a:off x="6911975" y="3621088"/>
            <a:ext cx="0" cy="1381125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4" name="AutoShape 6">
            <a:extLst>
              <a:ext uri="{FF2B5EF4-FFF2-40B4-BE49-F238E27FC236}">
                <a16:creationId xmlns:a16="http://schemas.microsoft.com/office/drawing/2014/main" id="{9A777884-2C95-B47D-E295-ECA602A9DAC6}"/>
              </a:ext>
            </a:extLst>
          </p:cNvPr>
          <p:cNvCxnSpPr>
            <a:cxnSpLocks noChangeShapeType="1"/>
            <a:stCxn id="80907" idx="0"/>
            <a:endCxn id="80911" idx="0"/>
          </p:cNvCxnSpPr>
          <p:nvPr/>
        </p:nvCxnSpPr>
        <p:spPr bwMode="auto">
          <a:xfrm flipH="1">
            <a:off x="5427663" y="3621088"/>
            <a:ext cx="1484312" cy="1411287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5" name="AutoShape 7">
            <a:extLst>
              <a:ext uri="{FF2B5EF4-FFF2-40B4-BE49-F238E27FC236}">
                <a16:creationId xmlns:a16="http://schemas.microsoft.com/office/drawing/2014/main" id="{7CF791EA-1535-CCFB-5316-DC1390F26B73}"/>
              </a:ext>
            </a:extLst>
          </p:cNvPr>
          <p:cNvCxnSpPr>
            <a:cxnSpLocks noChangeShapeType="1"/>
            <a:stCxn id="80907" idx="0"/>
            <a:endCxn id="80917" idx="0"/>
          </p:cNvCxnSpPr>
          <p:nvPr/>
        </p:nvCxnSpPr>
        <p:spPr bwMode="auto">
          <a:xfrm>
            <a:off x="6911975" y="3621088"/>
            <a:ext cx="1481138" cy="1370012"/>
          </a:xfrm>
          <a:prstGeom prst="straightConnector1">
            <a:avLst/>
          </a:prstGeom>
          <a:noFill/>
          <a:ln w="508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06" name="AutoShape 8">
            <a:extLst>
              <a:ext uri="{FF2B5EF4-FFF2-40B4-BE49-F238E27FC236}">
                <a16:creationId xmlns:a16="http://schemas.microsoft.com/office/drawing/2014/main" id="{A7EF8483-7805-E378-FBB2-3DF245F5E64A}"/>
              </a:ext>
            </a:extLst>
          </p:cNvPr>
          <p:cNvCxnSpPr>
            <a:cxnSpLocks noChangeShapeType="1"/>
            <a:stCxn id="80909" idx="0"/>
            <a:endCxn id="80907" idx="0"/>
          </p:cNvCxnSpPr>
          <p:nvPr/>
        </p:nvCxnSpPr>
        <p:spPr bwMode="auto">
          <a:xfrm>
            <a:off x="5429250" y="3616325"/>
            <a:ext cx="1482725" cy="4763"/>
          </a:xfrm>
          <a:prstGeom prst="straightConnector1">
            <a:avLst/>
          </a:prstGeom>
          <a:noFill/>
          <a:ln w="508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7" name="Oval 9">
            <a:extLst>
              <a:ext uri="{FF2B5EF4-FFF2-40B4-BE49-F238E27FC236}">
                <a16:creationId xmlns:a16="http://schemas.microsoft.com/office/drawing/2014/main" id="{D58F10E4-86DA-C7D0-109B-D3531573026B}"/>
              </a:ext>
            </a:extLst>
          </p:cNvPr>
          <p:cNvSpPr>
            <a:spLocks/>
          </p:cNvSpPr>
          <p:nvPr/>
        </p:nvSpPr>
        <p:spPr bwMode="auto">
          <a:xfrm>
            <a:off x="6786563" y="3495675"/>
            <a:ext cx="250825" cy="250825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  <p:cxnSp>
        <p:nvCxnSpPr>
          <p:cNvPr id="80908" name="AutoShape 10">
            <a:extLst>
              <a:ext uri="{FF2B5EF4-FFF2-40B4-BE49-F238E27FC236}">
                <a16:creationId xmlns:a16="http://schemas.microsoft.com/office/drawing/2014/main" id="{100C96F8-2180-DD86-C684-D31E5AC75EF1}"/>
              </a:ext>
            </a:extLst>
          </p:cNvPr>
          <p:cNvCxnSpPr>
            <a:cxnSpLocks noChangeShapeType="1"/>
            <a:stCxn id="80909" idx="0"/>
            <a:endCxn id="80911" idx="0"/>
          </p:cNvCxnSpPr>
          <p:nvPr/>
        </p:nvCxnSpPr>
        <p:spPr bwMode="auto">
          <a:xfrm>
            <a:off x="5429250" y="3616325"/>
            <a:ext cx="0" cy="1416050"/>
          </a:xfrm>
          <a:prstGeom prst="straightConnector1">
            <a:avLst/>
          </a:prstGeom>
          <a:noFill/>
          <a:ln w="5080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09" name="Oval 11">
            <a:extLst>
              <a:ext uri="{FF2B5EF4-FFF2-40B4-BE49-F238E27FC236}">
                <a16:creationId xmlns:a16="http://schemas.microsoft.com/office/drawing/2014/main" id="{E7F2E490-8A9D-66D5-E062-820798B6C310}"/>
              </a:ext>
            </a:extLst>
          </p:cNvPr>
          <p:cNvSpPr>
            <a:spLocks/>
          </p:cNvSpPr>
          <p:nvPr/>
        </p:nvSpPr>
        <p:spPr bwMode="auto">
          <a:xfrm>
            <a:off x="5303838" y="3490913"/>
            <a:ext cx="250825" cy="250825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  <p:cxnSp>
        <p:nvCxnSpPr>
          <p:cNvPr id="80910" name="AutoShape 12">
            <a:extLst>
              <a:ext uri="{FF2B5EF4-FFF2-40B4-BE49-F238E27FC236}">
                <a16:creationId xmlns:a16="http://schemas.microsoft.com/office/drawing/2014/main" id="{0AEE0E67-D42B-4931-F38A-67D3827381C2}"/>
              </a:ext>
            </a:extLst>
          </p:cNvPr>
          <p:cNvCxnSpPr>
            <a:cxnSpLocks noChangeShapeType="1"/>
            <a:stCxn id="80913" idx="0"/>
            <a:endCxn id="80911" idx="0"/>
          </p:cNvCxnSpPr>
          <p:nvPr/>
        </p:nvCxnSpPr>
        <p:spPr bwMode="auto">
          <a:xfrm flipH="1">
            <a:off x="5429250" y="5002213"/>
            <a:ext cx="1482725" cy="30162"/>
          </a:xfrm>
          <a:prstGeom prst="straightConnector1">
            <a:avLst/>
          </a:prstGeom>
          <a:noFill/>
          <a:ln w="508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1" name="Oval 13">
            <a:extLst>
              <a:ext uri="{FF2B5EF4-FFF2-40B4-BE49-F238E27FC236}">
                <a16:creationId xmlns:a16="http://schemas.microsoft.com/office/drawing/2014/main" id="{B5211081-E59F-38F5-1072-F6E2B5941882}"/>
              </a:ext>
            </a:extLst>
          </p:cNvPr>
          <p:cNvSpPr>
            <a:spLocks/>
          </p:cNvSpPr>
          <p:nvPr/>
        </p:nvSpPr>
        <p:spPr bwMode="auto">
          <a:xfrm>
            <a:off x="5303838" y="4906963"/>
            <a:ext cx="250825" cy="24923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  <p:cxnSp>
        <p:nvCxnSpPr>
          <p:cNvPr id="80912" name="AutoShape 14">
            <a:extLst>
              <a:ext uri="{FF2B5EF4-FFF2-40B4-BE49-F238E27FC236}">
                <a16:creationId xmlns:a16="http://schemas.microsoft.com/office/drawing/2014/main" id="{F5941700-D9DE-B538-3F36-01C130D17985}"/>
              </a:ext>
            </a:extLst>
          </p:cNvPr>
          <p:cNvCxnSpPr>
            <a:cxnSpLocks noChangeShapeType="1"/>
            <a:stCxn id="80917" idx="0"/>
            <a:endCxn id="80913" idx="0"/>
          </p:cNvCxnSpPr>
          <p:nvPr/>
        </p:nvCxnSpPr>
        <p:spPr bwMode="auto">
          <a:xfrm flipH="1">
            <a:off x="6911975" y="4991100"/>
            <a:ext cx="1481138" cy="11113"/>
          </a:xfrm>
          <a:prstGeom prst="straightConnector1">
            <a:avLst/>
          </a:prstGeom>
          <a:noFill/>
          <a:ln w="508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3" name="Oval 15">
            <a:extLst>
              <a:ext uri="{FF2B5EF4-FFF2-40B4-BE49-F238E27FC236}">
                <a16:creationId xmlns:a16="http://schemas.microsoft.com/office/drawing/2014/main" id="{E066AE74-91AA-BA19-698B-9BF843991DBA}"/>
              </a:ext>
            </a:extLst>
          </p:cNvPr>
          <p:cNvSpPr>
            <a:spLocks/>
          </p:cNvSpPr>
          <p:nvPr/>
        </p:nvSpPr>
        <p:spPr bwMode="auto">
          <a:xfrm>
            <a:off x="6786563" y="4878388"/>
            <a:ext cx="250825" cy="24923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  <p:sp>
        <p:nvSpPr>
          <p:cNvPr id="80914" name="Oval 16">
            <a:extLst>
              <a:ext uri="{FF2B5EF4-FFF2-40B4-BE49-F238E27FC236}">
                <a16:creationId xmlns:a16="http://schemas.microsoft.com/office/drawing/2014/main" id="{46866AE1-9123-597F-D0F5-B2FCB7717D43}"/>
              </a:ext>
            </a:extLst>
          </p:cNvPr>
          <p:cNvSpPr>
            <a:spLocks/>
          </p:cNvSpPr>
          <p:nvPr/>
        </p:nvSpPr>
        <p:spPr bwMode="auto">
          <a:xfrm>
            <a:off x="5197475" y="4224338"/>
            <a:ext cx="517525" cy="271462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6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-3</a:t>
            </a:r>
          </a:p>
        </p:txBody>
      </p:sp>
      <p:cxnSp>
        <p:nvCxnSpPr>
          <p:cNvPr id="80915" name="AutoShape 17">
            <a:extLst>
              <a:ext uri="{FF2B5EF4-FFF2-40B4-BE49-F238E27FC236}">
                <a16:creationId xmlns:a16="http://schemas.microsoft.com/office/drawing/2014/main" id="{71BCF92A-0BE8-172A-AB62-5A3D3EC7695A}"/>
              </a:ext>
            </a:extLst>
          </p:cNvPr>
          <p:cNvCxnSpPr>
            <a:cxnSpLocks noChangeShapeType="1"/>
            <a:stCxn id="80916" idx="0"/>
            <a:endCxn id="80917" idx="0"/>
          </p:cNvCxnSpPr>
          <p:nvPr/>
        </p:nvCxnSpPr>
        <p:spPr bwMode="auto">
          <a:xfrm>
            <a:off x="8393113" y="3616325"/>
            <a:ext cx="0" cy="1374775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16" name="Oval 18">
            <a:extLst>
              <a:ext uri="{FF2B5EF4-FFF2-40B4-BE49-F238E27FC236}">
                <a16:creationId xmlns:a16="http://schemas.microsoft.com/office/drawing/2014/main" id="{27F138EE-6125-B4B3-28D0-2402CD8EE3E1}"/>
              </a:ext>
            </a:extLst>
          </p:cNvPr>
          <p:cNvSpPr>
            <a:spLocks/>
          </p:cNvSpPr>
          <p:nvPr/>
        </p:nvSpPr>
        <p:spPr bwMode="auto">
          <a:xfrm>
            <a:off x="8269288" y="3490913"/>
            <a:ext cx="249237" cy="250825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  <p:sp>
        <p:nvSpPr>
          <p:cNvPr id="80917" name="Oval 19">
            <a:extLst>
              <a:ext uri="{FF2B5EF4-FFF2-40B4-BE49-F238E27FC236}">
                <a16:creationId xmlns:a16="http://schemas.microsoft.com/office/drawing/2014/main" id="{1AF8B1C2-46AB-047E-A7CE-5ACF11C80209}"/>
              </a:ext>
            </a:extLst>
          </p:cNvPr>
          <p:cNvSpPr>
            <a:spLocks/>
          </p:cNvSpPr>
          <p:nvPr/>
        </p:nvSpPr>
        <p:spPr bwMode="auto">
          <a:xfrm>
            <a:off x="8269288" y="4867275"/>
            <a:ext cx="249237" cy="249238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  <p:sp>
        <p:nvSpPr>
          <p:cNvPr id="80918" name="Oval 20">
            <a:extLst>
              <a:ext uri="{FF2B5EF4-FFF2-40B4-BE49-F238E27FC236}">
                <a16:creationId xmlns:a16="http://schemas.microsoft.com/office/drawing/2014/main" id="{E111B70B-20E7-5FBB-EEE4-DD7F08B7C49E}"/>
              </a:ext>
            </a:extLst>
          </p:cNvPr>
          <p:cNvSpPr>
            <a:spLocks/>
          </p:cNvSpPr>
          <p:nvPr/>
        </p:nvSpPr>
        <p:spPr bwMode="auto">
          <a:xfrm>
            <a:off x="5956300" y="3509963"/>
            <a:ext cx="320675" cy="258762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6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5</a:t>
            </a:r>
          </a:p>
        </p:txBody>
      </p:sp>
      <p:sp>
        <p:nvSpPr>
          <p:cNvPr id="80919" name="Oval 21">
            <a:extLst>
              <a:ext uri="{FF2B5EF4-FFF2-40B4-BE49-F238E27FC236}">
                <a16:creationId xmlns:a16="http://schemas.microsoft.com/office/drawing/2014/main" id="{972F5E88-E9BC-33A5-6AA9-9C96B266ADCF}"/>
              </a:ext>
            </a:extLst>
          </p:cNvPr>
          <p:cNvSpPr>
            <a:spLocks/>
          </p:cNvSpPr>
          <p:nvPr/>
        </p:nvSpPr>
        <p:spPr bwMode="auto">
          <a:xfrm>
            <a:off x="7500938" y="4114800"/>
            <a:ext cx="576262" cy="381000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6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-3</a:t>
            </a:r>
          </a:p>
        </p:txBody>
      </p:sp>
      <p:sp>
        <p:nvSpPr>
          <p:cNvPr id="80920" name="Oval 22">
            <a:extLst>
              <a:ext uri="{FF2B5EF4-FFF2-40B4-BE49-F238E27FC236}">
                <a16:creationId xmlns:a16="http://schemas.microsoft.com/office/drawing/2014/main" id="{D51A84EF-EAC8-F0D0-90E8-FEB4F6A333E5}"/>
              </a:ext>
            </a:extLst>
          </p:cNvPr>
          <p:cNvSpPr>
            <a:spLocks/>
          </p:cNvSpPr>
          <p:nvPr/>
        </p:nvSpPr>
        <p:spPr bwMode="auto">
          <a:xfrm>
            <a:off x="7661275" y="4800600"/>
            <a:ext cx="492125" cy="304800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6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-4</a:t>
            </a:r>
          </a:p>
        </p:txBody>
      </p:sp>
      <p:sp>
        <p:nvSpPr>
          <p:cNvPr id="80921" name="Oval 23">
            <a:extLst>
              <a:ext uri="{FF2B5EF4-FFF2-40B4-BE49-F238E27FC236}">
                <a16:creationId xmlns:a16="http://schemas.microsoft.com/office/drawing/2014/main" id="{7A324456-79B8-C102-B0EE-914176B20F8E}"/>
              </a:ext>
            </a:extLst>
          </p:cNvPr>
          <p:cNvSpPr>
            <a:spLocks/>
          </p:cNvSpPr>
          <p:nvPr/>
        </p:nvSpPr>
        <p:spPr bwMode="auto">
          <a:xfrm>
            <a:off x="5956300" y="4875213"/>
            <a:ext cx="320675" cy="258762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6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4</a:t>
            </a:r>
          </a:p>
        </p:txBody>
      </p:sp>
      <p:sp>
        <p:nvSpPr>
          <p:cNvPr id="80922" name="Rectangle 24">
            <a:extLst>
              <a:ext uri="{FF2B5EF4-FFF2-40B4-BE49-F238E27FC236}">
                <a16:creationId xmlns:a16="http://schemas.microsoft.com/office/drawing/2014/main" id="{AC2C5A55-88F9-7EA3-BB9F-67E454E338D9}"/>
              </a:ext>
            </a:extLst>
          </p:cNvPr>
          <p:cNvSpPr>
            <a:spLocks/>
          </p:cNvSpPr>
          <p:nvPr/>
        </p:nvSpPr>
        <p:spPr bwMode="auto">
          <a:xfrm>
            <a:off x="6519863" y="5456238"/>
            <a:ext cx="16827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Grande" charset="0"/>
                <a:ea typeface="ヒラギノ角ゴ ProN W3" charset="-128"/>
                <a:sym typeface="Lucida Grande" charset="0"/>
              </a:rPr>
              <a:t>negative cycle</a:t>
            </a:r>
          </a:p>
        </p:txBody>
      </p:sp>
      <p:cxnSp>
        <p:nvCxnSpPr>
          <p:cNvPr id="80923" name="AutoShape 25">
            <a:extLst>
              <a:ext uri="{FF2B5EF4-FFF2-40B4-BE49-F238E27FC236}">
                <a16:creationId xmlns:a16="http://schemas.microsoft.com/office/drawing/2014/main" id="{C37386EB-1F26-D6FF-E252-C3C5E23F87DA}"/>
              </a:ext>
            </a:extLst>
          </p:cNvPr>
          <p:cNvCxnSpPr>
            <a:cxnSpLocks noChangeShapeType="1"/>
            <a:stCxn id="80928" idx="0"/>
            <a:endCxn id="80938" idx="0"/>
          </p:cNvCxnSpPr>
          <p:nvPr/>
        </p:nvCxnSpPr>
        <p:spPr bwMode="auto">
          <a:xfrm>
            <a:off x="2473325" y="3643313"/>
            <a:ext cx="1482725" cy="1366837"/>
          </a:xfrm>
          <a:prstGeom prst="straightConnector1">
            <a:avLst/>
          </a:prstGeom>
          <a:noFill/>
          <a:ln w="508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4" name="AutoShape 26">
            <a:extLst>
              <a:ext uri="{FF2B5EF4-FFF2-40B4-BE49-F238E27FC236}">
                <a16:creationId xmlns:a16="http://schemas.microsoft.com/office/drawing/2014/main" id="{9E30F220-0CA3-FF22-5F2F-5728FA17F5EB}"/>
              </a:ext>
            </a:extLst>
          </p:cNvPr>
          <p:cNvCxnSpPr>
            <a:cxnSpLocks noChangeShapeType="1"/>
            <a:stCxn id="80928" idx="0"/>
            <a:endCxn id="80934" idx="0"/>
          </p:cNvCxnSpPr>
          <p:nvPr/>
        </p:nvCxnSpPr>
        <p:spPr bwMode="auto">
          <a:xfrm>
            <a:off x="2473325" y="3643313"/>
            <a:ext cx="0" cy="1374775"/>
          </a:xfrm>
          <a:prstGeom prst="straightConnector1">
            <a:avLst/>
          </a:prstGeom>
          <a:noFill/>
          <a:ln w="5080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5" name="AutoShape 27">
            <a:extLst>
              <a:ext uri="{FF2B5EF4-FFF2-40B4-BE49-F238E27FC236}">
                <a16:creationId xmlns:a16="http://schemas.microsoft.com/office/drawing/2014/main" id="{DAD02D6F-C8B3-B07C-9412-462A17087EE8}"/>
              </a:ext>
            </a:extLst>
          </p:cNvPr>
          <p:cNvCxnSpPr>
            <a:cxnSpLocks noChangeShapeType="1"/>
            <a:stCxn id="80928" idx="0"/>
            <a:endCxn id="80932" idx="0"/>
          </p:cNvCxnSpPr>
          <p:nvPr/>
        </p:nvCxnSpPr>
        <p:spPr bwMode="auto">
          <a:xfrm flipH="1">
            <a:off x="990600" y="3643313"/>
            <a:ext cx="1482725" cy="1411287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6" name="AutoShape 28">
            <a:extLst>
              <a:ext uri="{FF2B5EF4-FFF2-40B4-BE49-F238E27FC236}">
                <a16:creationId xmlns:a16="http://schemas.microsoft.com/office/drawing/2014/main" id="{4EEE814A-BDC2-8441-F4D1-7CF0B8417928}"/>
              </a:ext>
            </a:extLst>
          </p:cNvPr>
          <p:cNvCxnSpPr>
            <a:cxnSpLocks noChangeShapeType="1"/>
            <a:stCxn id="80930" idx="0"/>
            <a:endCxn id="80928" idx="0"/>
          </p:cNvCxnSpPr>
          <p:nvPr/>
        </p:nvCxnSpPr>
        <p:spPr bwMode="auto">
          <a:xfrm>
            <a:off x="990600" y="3633788"/>
            <a:ext cx="1482725" cy="9525"/>
          </a:xfrm>
          <a:prstGeom prst="straightConnector1">
            <a:avLst/>
          </a:prstGeom>
          <a:noFill/>
          <a:ln w="508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927" name="AutoShape 29">
            <a:extLst>
              <a:ext uri="{FF2B5EF4-FFF2-40B4-BE49-F238E27FC236}">
                <a16:creationId xmlns:a16="http://schemas.microsoft.com/office/drawing/2014/main" id="{E567EEA4-2297-6E54-1444-F695A24994EB}"/>
              </a:ext>
            </a:extLst>
          </p:cNvPr>
          <p:cNvCxnSpPr>
            <a:cxnSpLocks noChangeShapeType="1"/>
            <a:stCxn id="80937" idx="0"/>
            <a:endCxn id="80928" idx="0"/>
          </p:cNvCxnSpPr>
          <p:nvPr/>
        </p:nvCxnSpPr>
        <p:spPr bwMode="auto">
          <a:xfrm flipH="1">
            <a:off x="2473325" y="3633788"/>
            <a:ext cx="1482725" cy="7937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28" name="Oval 30">
            <a:extLst>
              <a:ext uri="{FF2B5EF4-FFF2-40B4-BE49-F238E27FC236}">
                <a16:creationId xmlns:a16="http://schemas.microsoft.com/office/drawing/2014/main" id="{E88D1C21-A4B6-5286-891F-C27205A683FD}"/>
              </a:ext>
            </a:extLst>
          </p:cNvPr>
          <p:cNvSpPr>
            <a:spLocks/>
          </p:cNvSpPr>
          <p:nvPr/>
        </p:nvSpPr>
        <p:spPr bwMode="auto">
          <a:xfrm>
            <a:off x="2347913" y="3517900"/>
            <a:ext cx="250825" cy="250825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  <p:cxnSp>
        <p:nvCxnSpPr>
          <p:cNvPr id="80929" name="AutoShape 31">
            <a:extLst>
              <a:ext uri="{FF2B5EF4-FFF2-40B4-BE49-F238E27FC236}">
                <a16:creationId xmlns:a16="http://schemas.microsoft.com/office/drawing/2014/main" id="{D5D52CAD-624C-28F0-C49C-9EFA4C219243}"/>
              </a:ext>
            </a:extLst>
          </p:cNvPr>
          <p:cNvCxnSpPr>
            <a:cxnSpLocks noChangeShapeType="1"/>
            <a:stCxn id="80930" idx="0"/>
            <a:endCxn id="80932" idx="0"/>
          </p:cNvCxnSpPr>
          <p:nvPr/>
        </p:nvCxnSpPr>
        <p:spPr bwMode="auto">
          <a:xfrm>
            <a:off x="990600" y="3633788"/>
            <a:ext cx="0" cy="1420812"/>
          </a:xfrm>
          <a:prstGeom prst="straightConnector1">
            <a:avLst/>
          </a:prstGeom>
          <a:noFill/>
          <a:ln w="50800">
            <a:solidFill>
              <a:srgbClr val="000000"/>
            </a:solidFill>
            <a:miter lim="800000"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30" name="Oval 32">
            <a:extLst>
              <a:ext uri="{FF2B5EF4-FFF2-40B4-BE49-F238E27FC236}">
                <a16:creationId xmlns:a16="http://schemas.microsoft.com/office/drawing/2014/main" id="{03B28379-0FDC-62C8-A55D-1B918F0A6D36}"/>
              </a:ext>
            </a:extLst>
          </p:cNvPr>
          <p:cNvSpPr>
            <a:spLocks/>
          </p:cNvSpPr>
          <p:nvPr/>
        </p:nvSpPr>
        <p:spPr bwMode="auto">
          <a:xfrm>
            <a:off x="866775" y="3509963"/>
            <a:ext cx="249238" cy="24923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  <p:cxnSp>
        <p:nvCxnSpPr>
          <p:cNvPr id="80931" name="AutoShape 33">
            <a:extLst>
              <a:ext uri="{FF2B5EF4-FFF2-40B4-BE49-F238E27FC236}">
                <a16:creationId xmlns:a16="http://schemas.microsoft.com/office/drawing/2014/main" id="{8E51F768-8980-922B-2474-D7A45213078D}"/>
              </a:ext>
            </a:extLst>
          </p:cNvPr>
          <p:cNvCxnSpPr>
            <a:cxnSpLocks noChangeShapeType="1"/>
            <a:stCxn id="80934" idx="0"/>
            <a:endCxn id="80932" idx="0"/>
          </p:cNvCxnSpPr>
          <p:nvPr/>
        </p:nvCxnSpPr>
        <p:spPr bwMode="auto">
          <a:xfrm flipH="1">
            <a:off x="990600" y="5018088"/>
            <a:ext cx="1482725" cy="34925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32" name="Oval 34">
            <a:extLst>
              <a:ext uri="{FF2B5EF4-FFF2-40B4-BE49-F238E27FC236}">
                <a16:creationId xmlns:a16="http://schemas.microsoft.com/office/drawing/2014/main" id="{9F2D79B9-044A-1593-B7F9-AC863AECAF46}"/>
              </a:ext>
            </a:extLst>
          </p:cNvPr>
          <p:cNvSpPr>
            <a:spLocks/>
          </p:cNvSpPr>
          <p:nvPr/>
        </p:nvSpPr>
        <p:spPr bwMode="auto">
          <a:xfrm>
            <a:off x="866775" y="4929188"/>
            <a:ext cx="249238" cy="250825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  <p:cxnSp>
        <p:nvCxnSpPr>
          <p:cNvPr id="80933" name="AutoShape 35">
            <a:extLst>
              <a:ext uri="{FF2B5EF4-FFF2-40B4-BE49-F238E27FC236}">
                <a16:creationId xmlns:a16="http://schemas.microsoft.com/office/drawing/2014/main" id="{908819AC-116E-7F61-FE76-7BCB73A61477}"/>
              </a:ext>
            </a:extLst>
          </p:cNvPr>
          <p:cNvCxnSpPr>
            <a:cxnSpLocks noChangeShapeType="1"/>
            <a:stCxn id="80938" idx="0"/>
            <a:endCxn id="80934" idx="0"/>
          </p:cNvCxnSpPr>
          <p:nvPr/>
        </p:nvCxnSpPr>
        <p:spPr bwMode="auto">
          <a:xfrm flipH="1">
            <a:off x="2473325" y="5010150"/>
            <a:ext cx="1482725" cy="7938"/>
          </a:xfrm>
          <a:prstGeom prst="straightConnector1">
            <a:avLst/>
          </a:prstGeom>
          <a:noFill/>
          <a:ln w="38100">
            <a:solidFill>
              <a:srgbClr val="ABABAB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34" name="Oval 36">
            <a:extLst>
              <a:ext uri="{FF2B5EF4-FFF2-40B4-BE49-F238E27FC236}">
                <a16:creationId xmlns:a16="http://schemas.microsoft.com/office/drawing/2014/main" id="{4C3A44B1-C373-DC79-3935-54256DE93ECE}"/>
              </a:ext>
            </a:extLst>
          </p:cNvPr>
          <p:cNvSpPr>
            <a:spLocks/>
          </p:cNvSpPr>
          <p:nvPr/>
        </p:nvSpPr>
        <p:spPr bwMode="auto">
          <a:xfrm>
            <a:off x="2347913" y="4894263"/>
            <a:ext cx="250825" cy="24923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  <p:sp>
        <p:nvSpPr>
          <p:cNvPr id="80935" name="Oval 37">
            <a:extLst>
              <a:ext uri="{FF2B5EF4-FFF2-40B4-BE49-F238E27FC236}">
                <a16:creationId xmlns:a16="http://schemas.microsoft.com/office/drawing/2014/main" id="{F8C7DAB0-0DD2-FE67-DF73-CD764DC5926B}"/>
              </a:ext>
            </a:extLst>
          </p:cNvPr>
          <p:cNvSpPr>
            <a:spLocks/>
          </p:cNvSpPr>
          <p:nvPr/>
        </p:nvSpPr>
        <p:spPr bwMode="auto">
          <a:xfrm>
            <a:off x="776288" y="4241800"/>
            <a:ext cx="438150" cy="25876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6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4</a:t>
            </a:r>
          </a:p>
        </p:txBody>
      </p:sp>
      <p:cxnSp>
        <p:nvCxnSpPr>
          <p:cNvPr id="80936" name="AutoShape 38">
            <a:extLst>
              <a:ext uri="{FF2B5EF4-FFF2-40B4-BE49-F238E27FC236}">
                <a16:creationId xmlns:a16="http://schemas.microsoft.com/office/drawing/2014/main" id="{F78549B9-5BEE-823E-D2D3-FA216EB761E7}"/>
              </a:ext>
            </a:extLst>
          </p:cNvPr>
          <p:cNvCxnSpPr>
            <a:cxnSpLocks noChangeShapeType="1"/>
            <a:stCxn id="80937" idx="0"/>
            <a:endCxn id="80938" idx="0"/>
          </p:cNvCxnSpPr>
          <p:nvPr/>
        </p:nvCxnSpPr>
        <p:spPr bwMode="auto">
          <a:xfrm>
            <a:off x="3956050" y="3633788"/>
            <a:ext cx="0" cy="1376362"/>
          </a:xfrm>
          <a:prstGeom prst="straightConnector1">
            <a:avLst/>
          </a:prstGeom>
          <a:noFill/>
          <a:ln w="50800">
            <a:solidFill>
              <a:srgbClr val="00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0937" name="Oval 39">
            <a:extLst>
              <a:ext uri="{FF2B5EF4-FFF2-40B4-BE49-F238E27FC236}">
                <a16:creationId xmlns:a16="http://schemas.microsoft.com/office/drawing/2014/main" id="{95B23CEA-FCBA-F142-2CFA-0505FB4BA70A}"/>
              </a:ext>
            </a:extLst>
          </p:cNvPr>
          <p:cNvSpPr>
            <a:spLocks/>
          </p:cNvSpPr>
          <p:nvPr/>
        </p:nvSpPr>
        <p:spPr bwMode="auto">
          <a:xfrm>
            <a:off x="3830638" y="3509963"/>
            <a:ext cx="250825" cy="24923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79211B"/>
              </a:solidFill>
              <a:effectLst/>
              <a:uLnTx/>
              <a:uFillTx/>
              <a:latin typeface="Comic Sans MS" panose="030F0702030302020204" pitchFamily="66" charset="0"/>
              <a:ea typeface="ヒラギノ角ゴ ProN W3" charset="-128"/>
            </a:endParaRPr>
          </a:p>
        </p:txBody>
      </p:sp>
      <p:sp>
        <p:nvSpPr>
          <p:cNvPr id="80938" name="Oval 40">
            <a:extLst>
              <a:ext uri="{FF2B5EF4-FFF2-40B4-BE49-F238E27FC236}">
                <a16:creationId xmlns:a16="http://schemas.microsoft.com/office/drawing/2014/main" id="{5C9ADD28-F169-867C-6286-E4AF107EA84B}"/>
              </a:ext>
            </a:extLst>
          </p:cNvPr>
          <p:cNvSpPr>
            <a:spLocks/>
          </p:cNvSpPr>
          <p:nvPr/>
        </p:nvSpPr>
        <p:spPr bwMode="auto">
          <a:xfrm>
            <a:off x="3830638" y="4884738"/>
            <a:ext cx="250825" cy="249237"/>
          </a:xfrm>
          <a:prstGeom prst="ellipse">
            <a:avLst/>
          </a:prstGeom>
          <a:solidFill>
            <a:srgbClr val="CACACA"/>
          </a:solidFill>
          <a:ln w="12700">
            <a:solidFill>
              <a:srgbClr val="000000"/>
            </a:solidFill>
            <a:round/>
            <a:headEnd/>
            <a:tailEnd/>
          </a:ln>
        </p:spPr>
        <p:txBody>
          <a:bodyPr lIns="0" tIns="0" rIns="43176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t</a:t>
            </a:r>
          </a:p>
        </p:txBody>
      </p:sp>
      <p:sp>
        <p:nvSpPr>
          <p:cNvPr id="80939" name="Oval 41">
            <a:extLst>
              <a:ext uri="{FF2B5EF4-FFF2-40B4-BE49-F238E27FC236}">
                <a16:creationId xmlns:a16="http://schemas.microsoft.com/office/drawing/2014/main" id="{AA168A23-05EB-F8D1-0886-6D6AA16D6D8D}"/>
              </a:ext>
            </a:extLst>
          </p:cNvPr>
          <p:cNvSpPr>
            <a:spLocks/>
          </p:cNvSpPr>
          <p:nvPr/>
        </p:nvSpPr>
        <p:spPr bwMode="auto">
          <a:xfrm>
            <a:off x="1517650" y="3527425"/>
            <a:ext cx="322263" cy="25876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6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1</a:t>
            </a:r>
          </a:p>
        </p:txBody>
      </p:sp>
      <p:sp>
        <p:nvSpPr>
          <p:cNvPr id="80940" name="Oval 42">
            <a:extLst>
              <a:ext uri="{FF2B5EF4-FFF2-40B4-BE49-F238E27FC236}">
                <a16:creationId xmlns:a16="http://schemas.microsoft.com/office/drawing/2014/main" id="{28B633ED-C966-5A81-585E-EF3E1BE278A4}"/>
              </a:ext>
            </a:extLst>
          </p:cNvPr>
          <p:cNvSpPr>
            <a:spLocks/>
          </p:cNvSpPr>
          <p:nvPr/>
        </p:nvSpPr>
        <p:spPr bwMode="auto">
          <a:xfrm>
            <a:off x="3062288" y="4191000"/>
            <a:ext cx="519112" cy="255588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6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-3</a:t>
            </a:r>
          </a:p>
        </p:txBody>
      </p:sp>
      <p:sp>
        <p:nvSpPr>
          <p:cNvPr id="80941" name="Rectangle 43">
            <a:extLst>
              <a:ext uri="{FF2B5EF4-FFF2-40B4-BE49-F238E27FC236}">
                <a16:creationId xmlns:a16="http://schemas.microsoft.com/office/drawing/2014/main" id="{1735A70D-552C-0650-6178-B40E55E0AF43}"/>
              </a:ext>
            </a:extLst>
          </p:cNvPr>
          <p:cNvSpPr>
            <a:spLocks/>
          </p:cNvSpPr>
          <p:nvPr/>
        </p:nvSpPr>
        <p:spPr bwMode="auto">
          <a:xfrm>
            <a:off x="1874838" y="5473700"/>
            <a:ext cx="234473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Lucida Grande" charset="0"/>
                <a:ea typeface="ヒラギノ角ゴ ProN W3" charset="-128"/>
                <a:sym typeface="Lucida Grande" charset="0"/>
              </a:rPr>
              <a:t>shortest-paths tree</a:t>
            </a:r>
          </a:p>
        </p:txBody>
      </p:sp>
      <p:sp>
        <p:nvSpPr>
          <p:cNvPr id="80942" name="Oval 44">
            <a:extLst>
              <a:ext uri="{FF2B5EF4-FFF2-40B4-BE49-F238E27FC236}">
                <a16:creationId xmlns:a16="http://schemas.microsoft.com/office/drawing/2014/main" id="{13D5E9C1-A7C3-2701-FB26-4D5EBA58FA3E}"/>
              </a:ext>
            </a:extLst>
          </p:cNvPr>
          <p:cNvSpPr>
            <a:spLocks/>
          </p:cNvSpPr>
          <p:nvPr/>
        </p:nvSpPr>
        <p:spPr bwMode="auto">
          <a:xfrm>
            <a:off x="3795713" y="4187825"/>
            <a:ext cx="320675" cy="25876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6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5</a:t>
            </a:r>
          </a:p>
        </p:txBody>
      </p:sp>
      <p:sp>
        <p:nvSpPr>
          <p:cNvPr id="80943" name="Oval 45">
            <a:extLst>
              <a:ext uri="{FF2B5EF4-FFF2-40B4-BE49-F238E27FC236}">
                <a16:creationId xmlns:a16="http://schemas.microsoft.com/office/drawing/2014/main" id="{FA536722-61E2-3D98-9857-4956DEAB5CC0}"/>
              </a:ext>
            </a:extLst>
          </p:cNvPr>
          <p:cNvSpPr>
            <a:spLocks/>
          </p:cNvSpPr>
          <p:nvPr/>
        </p:nvSpPr>
        <p:spPr bwMode="auto">
          <a:xfrm>
            <a:off x="2322513" y="4241800"/>
            <a:ext cx="320675" cy="258763"/>
          </a:xfrm>
          <a:prstGeom prst="ellipse">
            <a:avLst/>
          </a:prstGeom>
          <a:solidFill>
            <a:srgbClr val="EEF3F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43176" bIns="0" anchor="ctr"/>
          <a:lstStyle>
            <a:lvl1pPr marL="41275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749300" algn="l"/>
              </a:tabLst>
              <a:defRPr kumimoji="1" sz="22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marL="41275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749300" algn="l"/>
              </a:tabLst>
              <a:defRPr/>
            </a:pPr>
            <a:r>
              <a:rPr kumimoji="1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79211B"/>
                </a:solidFill>
                <a:effectLst/>
                <a:uLnTx/>
                <a:uFillTx/>
                <a:latin typeface="Comic Sans MS" panose="030F0702030302020204" pitchFamily="66" charset="0"/>
                <a:ea typeface="ヒラギノ角ゴ ProN W3" charset="-128"/>
              </a:rPr>
              <a:t>2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alg-design">
  <a:themeElements>
    <a:clrScheme name="alg-design 7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660066"/>
      </a:folHlink>
    </a:clrScheme>
    <a:fontScheme name="alg-desig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sm" len="sm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Comic Sans MS" charset="0"/>
            <a:ea typeface="ＭＳ Ｐゴシック" charset="0"/>
          </a:defRPr>
        </a:defPPr>
      </a:lstStyle>
    </a:lnDef>
  </a:objectDefaults>
  <a:extraClrSchemeLst>
    <a:extraClrScheme>
      <a:clrScheme name="alg-design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g-design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g-design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Body">
  <a:themeElements>
    <a:clrScheme name="">
      <a:dk1>
        <a:srgbClr val="79211B"/>
      </a:dk1>
      <a:lt1>
        <a:srgbClr val="004080"/>
      </a:lt1>
      <a:dk2>
        <a:srgbClr val="000000"/>
      </a:dk2>
      <a:lt2>
        <a:srgbClr val="000000"/>
      </a:lt2>
      <a:accent1>
        <a:srgbClr val="FFFFFF"/>
      </a:accent1>
      <a:accent2>
        <a:srgbClr val="333399"/>
      </a:accent2>
      <a:accent3>
        <a:srgbClr val="AAAFC0"/>
      </a:accent3>
      <a:accent4>
        <a:srgbClr val="661B15"/>
      </a:accent4>
      <a:accent5>
        <a:srgbClr val="FFFFFF"/>
      </a:accent5>
      <a:accent6>
        <a:srgbClr val="2D2D8A"/>
      </a:accent6>
      <a:hlink>
        <a:srgbClr val="009999"/>
      </a:hlink>
      <a:folHlink>
        <a:srgbClr val="99CC00"/>
      </a:folHlink>
    </a:clrScheme>
    <a:fontScheme name="Body">
      <a:majorFont>
        <a:latin typeface="Futura"/>
        <a:ea typeface="ヒラギノ角ゴ ProN W3"/>
        <a:cs typeface="ヒラギノ角ゴ ProN W3"/>
      </a:majorFont>
      <a:minorFont>
        <a:latin typeface="Lucida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stealth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066800" algn="l"/>
          </a:tabLst>
          <a:defRPr kumimoji="0" lang="en-US" sz="1600" b="0" i="0" u="none" strike="noStrike" cap="none" normalizeH="0" baseline="0">
            <a:ln>
              <a:noFill/>
            </a:ln>
            <a:solidFill>
              <a:srgbClr val="79211B"/>
            </a:solidFill>
            <a:effectLst/>
            <a:latin typeface="Lucida Sans" charset="0"/>
            <a:ea typeface="ヒラギノ角ゴ ProN W3" charset="0"/>
            <a:cs typeface="ヒラギノ角ゴ ProN W3" charset="0"/>
            <a:sym typeface="Lucida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  <a:effectLst/>
        <a:extLst>
          <a:ext uri="{91240B29-F687-4f45-9708-019B960494DF}">
            <a14:hiddenLine xmlns=""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stealth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3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>
            <a:tab pos="1066800" algn="l"/>
          </a:tabLst>
          <a:defRPr kumimoji="0" lang="en-US" sz="1600" b="0" i="0" u="none" strike="noStrike" cap="none" normalizeH="0" baseline="0">
            <a:ln>
              <a:noFill/>
            </a:ln>
            <a:solidFill>
              <a:srgbClr val="79211B"/>
            </a:solidFill>
            <a:effectLst/>
            <a:latin typeface="Lucida Sans" charset="0"/>
            <a:ea typeface="ヒラギノ角ゴ ProN W3" charset="0"/>
            <a:cs typeface="ヒラギノ角ゴ ProN W3" charset="0"/>
            <a:sym typeface="Lucida Sans" charset="0"/>
          </a:defRPr>
        </a:defPPr>
      </a:lstStyle>
    </a:lnDef>
  </a:objectDefaults>
  <a:extraClrSchemeLst>
    <a:extraClrScheme>
      <a:clrScheme name="Body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00008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4911</TotalTime>
  <Words>8360</Words>
  <Application>Microsoft Office PowerPoint</Application>
  <PresentationFormat>On-screen Show (4:3)</PresentationFormat>
  <Paragraphs>1762</Paragraphs>
  <Slides>111</Slides>
  <Notes>41</Notes>
  <HiddenSlides>0</HiddenSlides>
  <MMClips>0</MMClips>
  <ScaleCrop>false</ScaleCrop>
  <HeadingPairs>
    <vt:vector size="8" baseType="variant">
      <vt:variant>
        <vt:lpstr>Fonts Used</vt:lpstr>
      </vt:variant>
      <vt:variant>
        <vt:i4>17</vt:i4>
      </vt:variant>
      <vt:variant>
        <vt:lpstr>Theme</vt:lpstr>
      </vt:variant>
      <vt:variant>
        <vt:i4>7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36" baseType="lpstr">
      <vt:lpstr>Aptos</vt:lpstr>
      <vt:lpstr>Arial</vt:lpstr>
      <vt:lpstr>Arial Black</vt:lpstr>
      <vt:lpstr>Calibri</vt:lpstr>
      <vt:lpstr>Cambria Math</vt:lpstr>
      <vt:lpstr>Comic Sans MS</vt:lpstr>
      <vt:lpstr>Futura</vt:lpstr>
      <vt:lpstr>Helvetica</vt:lpstr>
      <vt:lpstr>Lucida Grande</vt:lpstr>
      <vt:lpstr>Lucida Sans</vt:lpstr>
      <vt:lpstr>Monotype Sorts</vt:lpstr>
      <vt:lpstr>Palatino Linotype</vt:lpstr>
      <vt:lpstr>Symbol</vt:lpstr>
      <vt:lpstr>Times</vt:lpstr>
      <vt:lpstr>Times New Roman</vt:lpstr>
      <vt:lpstr>Wingdings</vt:lpstr>
      <vt:lpstr>ヒラギノ角ゴ ProN W3</vt:lpstr>
      <vt:lpstr>Office Theme</vt:lpstr>
      <vt:lpstr>comp122</vt:lpstr>
      <vt:lpstr>alg-design</vt:lpstr>
      <vt:lpstr>Blank Presentation</vt:lpstr>
      <vt:lpstr>1_alg-design</vt:lpstr>
      <vt:lpstr>Body</vt:lpstr>
      <vt:lpstr>Default Design</vt:lpstr>
      <vt:lpstr>Equation</vt:lpstr>
      <vt:lpstr>Dynamic Programming</vt:lpstr>
      <vt:lpstr>PowerPoint Presentation</vt:lpstr>
      <vt:lpstr>PowerPoint Presentation</vt:lpstr>
      <vt:lpstr>Greedy Algorithms</vt:lpstr>
      <vt:lpstr>Recall Divide &amp; Conquer</vt:lpstr>
      <vt:lpstr>Dynamic Programming: Computing View</vt:lpstr>
      <vt:lpstr>Dynamic Programming: Computing View</vt:lpstr>
      <vt:lpstr>Dynamic Programming: Computing View</vt:lpstr>
      <vt:lpstr>PowerPoint Presentation</vt:lpstr>
      <vt:lpstr>Dynamic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1-dimensional DP Problem</vt:lpstr>
      <vt:lpstr>1-dimensional DP Problem</vt:lpstr>
      <vt:lpstr>1-dimensional DP Problem</vt:lpstr>
      <vt:lpstr>1-dimensional DP Problem</vt:lpstr>
      <vt:lpstr>What happens when n is extremely large?</vt:lpstr>
      <vt:lpstr>PowerPoint Presentation</vt:lpstr>
      <vt:lpstr>PowerPoint Presentation</vt:lpstr>
      <vt:lpstr>PowerPoint Presentation</vt:lpstr>
      <vt:lpstr>Dynamic Programming</vt:lpstr>
      <vt:lpstr>Steps in Dynamic Programming</vt:lpstr>
      <vt:lpstr>Longest Common Subsequence</vt:lpstr>
      <vt:lpstr>Naïve Algorithm</vt:lpstr>
      <vt:lpstr>Optimal Substructure</vt:lpstr>
      <vt:lpstr>Overlapping Subproblem</vt:lpstr>
      <vt:lpstr>Recursive Solution</vt:lpstr>
      <vt:lpstr>Recursive Solution</vt:lpstr>
      <vt:lpstr>Recursive Solution</vt:lpstr>
      <vt:lpstr>Computing the length of an LCS</vt:lpstr>
      <vt:lpstr>Constructing an LCS</vt:lpstr>
      <vt:lpstr>Knapsack Problem</vt:lpstr>
      <vt:lpstr>Knapsack Problem</vt:lpstr>
      <vt:lpstr>0/1 Knapsack problem</vt:lpstr>
      <vt:lpstr>The Greedy method does not work for the 0/1 Knapsack Problem!</vt:lpstr>
      <vt:lpstr>0/1 Knapsack problem</vt:lpstr>
      <vt:lpstr>Solution in terms of subproblems</vt:lpstr>
      <vt:lpstr>Solution in terms of subproblems</vt:lpstr>
      <vt:lpstr>0-1 Knapsack DP Algorithm</vt:lpstr>
      <vt:lpstr>Example</vt:lpstr>
      <vt:lpstr>Example (3)</vt:lpstr>
      <vt:lpstr>Example</vt:lpstr>
      <vt:lpstr>Matrix-chain Multiplication  </vt:lpstr>
      <vt:lpstr>Matrix-chain Multiplication   …contd  </vt:lpstr>
      <vt:lpstr>Matrix-chain Multiplication   …contd  </vt:lpstr>
      <vt:lpstr>Algorithm to Multiply 2 Matrices   </vt:lpstr>
      <vt:lpstr>Matrix-chain Multiplication   …contd  </vt:lpstr>
      <vt:lpstr>Matrix-chain Multiplication   …contd  </vt:lpstr>
      <vt:lpstr>Dynamic Programming Approach</vt:lpstr>
      <vt:lpstr>Dynamic Programming Approach   …contd</vt:lpstr>
      <vt:lpstr>Dynamic Programming Approach …contd</vt:lpstr>
      <vt:lpstr>Dynamic Programming Approach …contd</vt:lpstr>
      <vt:lpstr>Dynamic Programming Approach …contd</vt:lpstr>
      <vt:lpstr>Dynamic Programming Approach …contd</vt:lpstr>
      <vt:lpstr>Algorithm to Compute Optimal Cost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Matrix chain multiplication</vt:lpstr>
      <vt:lpstr>Weighted Interval Scheduling</vt:lpstr>
      <vt:lpstr>Unweighted Interval Scheduling Review</vt:lpstr>
      <vt:lpstr>Weighted Interval Scheduling</vt:lpstr>
      <vt:lpstr>Dynamic Programming:  Binary Choice</vt:lpstr>
      <vt:lpstr>Weighted Interval Scheduling:  Bottom-Up</vt:lpstr>
      <vt:lpstr>Example</vt:lpstr>
      <vt:lpstr>Weighted Interval Scheduling:  Finding a Solution </vt:lpstr>
      <vt:lpstr>PowerPoint Presentation</vt:lpstr>
      <vt:lpstr>Floyd’s Algorithm</vt:lpstr>
      <vt:lpstr>All pairs shortest path</vt:lpstr>
      <vt:lpstr>The weight matrix and the graph</vt:lpstr>
      <vt:lpstr>The subproblems</vt:lpstr>
      <vt:lpstr>The subproblems</vt:lpstr>
      <vt:lpstr>The Recursive Definition:</vt:lpstr>
      <vt:lpstr>The recursive definition</vt:lpstr>
      <vt:lpstr>The pointer array P</vt:lpstr>
      <vt:lpstr>Floyd's Algorithm Using n+1 D matrices</vt:lpstr>
      <vt:lpstr>Example </vt:lpstr>
      <vt:lpstr>k = 1 Vertex 1 can be intermediate node </vt:lpstr>
      <vt:lpstr>k = 2 Vertices 1, 2 can be intermediate</vt:lpstr>
      <vt:lpstr>k = 3 Vertices 1, 2, 3 can be intermediate</vt:lpstr>
      <vt:lpstr>Printing intermediate nodes on shortest path from q to r</vt:lpstr>
      <vt:lpstr>Example</vt:lpstr>
      <vt:lpstr>Single Source Shortest paths</vt:lpstr>
      <vt:lpstr>Shortest Paths:  Failed Attempts</vt:lpstr>
      <vt:lpstr>Negative cycles</vt:lpstr>
      <vt:lpstr>Shortest paths and negative cycles</vt:lpstr>
      <vt:lpstr>Shortest paths and negative cycles</vt:lpstr>
      <vt:lpstr>Shortest path and negative cycle problems</vt:lpstr>
      <vt:lpstr>Shortest paths:  dynamic programming</vt:lpstr>
      <vt:lpstr>Shortest paths:  dynamic programming</vt:lpstr>
      <vt:lpstr>Shortest paths:  dynamic programming</vt:lpstr>
      <vt:lpstr>Bellman Ford Algorithm</vt:lpstr>
      <vt:lpstr>Example of Bellman-Ford</vt:lpstr>
      <vt:lpstr>String distance metrics: Levenshtein</vt:lpstr>
      <vt:lpstr>Levenshtein distance - example</vt:lpstr>
      <vt:lpstr>Levenshtein distance - example</vt:lpstr>
      <vt:lpstr>Computing Levenshtein distance - 1 </vt:lpstr>
      <vt:lpstr>Computing Levenshtein distance - 2</vt:lpstr>
      <vt:lpstr>Computing Levenshtein distance - 3</vt:lpstr>
      <vt:lpstr>Computing Levenshtein distance – 4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Binay Bhattacharya</dc:creator>
  <cp:lastModifiedBy>Vikas Kumar</cp:lastModifiedBy>
  <cp:revision>155</cp:revision>
  <dcterms:created xsi:type="dcterms:W3CDTF">2016-07-20T06:30:35Z</dcterms:created>
  <dcterms:modified xsi:type="dcterms:W3CDTF">2024-04-29T06:20:13Z</dcterms:modified>
</cp:coreProperties>
</file>