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56" r:id="rId3"/>
    <p:sldId id="345" r:id="rId4"/>
    <p:sldId id="364" r:id="rId5"/>
    <p:sldId id="365" r:id="rId6"/>
    <p:sldId id="357" r:id="rId7"/>
    <p:sldId id="363" r:id="rId8"/>
    <p:sldId id="362" r:id="rId9"/>
    <p:sldId id="361" r:id="rId10"/>
    <p:sldId id="360" r:id="rId11"/>
    <p:sldId id="359" r:id="rId12"/>
    <p:sldId id="472" r:id="rId13"/>
    <p:sldId id="288" r:id="rId14"/>
    <p:sldId id="290" r:id="rId15"/>
    <p:sldId id="257" r:id="rId16"/>
    <p:sldId id="473" r:id="rId17"/>
    <p:sldId id="261" r:id="rId18"/>
    <p:sldId id="262" r:id="rId19"/>
    <p:sldId id="295" r:id="rId20"/>
    <p:sldId id="263" r:id="rId21"/>
    <p:sldId id="264" r:id="rId22"/>
    <p:sldId id="273" r:id="rId23"/>
    <p:sldId id="468" r:id="rId24"/>
    <p:sldId id="469" r:id="rId25"/>
    <p:sldId id="470" r:id="rId26"/>
    <p:sldId id="293" r:id="rId27"/>
    <p:sldId id="274" r:id="rId28"/>
    <p:sldId id="474"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660"/>
  </p:normalViewPr>
  <p:slideViewPr>
    <p:cSldViewPr snapToGrid="0">
      <p:cViewPr varScale="1">
        <p:scale>
          <a:sx n="111" d="100"/>
          <a:sy n="111" d="100"/>
        </p:scale>
        <p:origin x="4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pPr/>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pPr/>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23</a:t>
            </a:fld>
            <a:endParaRPr lang="en-US"/>
          </a:p>
        </p:txBody>
      </p:sp>
    </p:spTree>
    <p:extLst>
      <p:ext uri="{BB962C8B-B14F-4D97-AF65-F5344CB8AC3E}">
        <p14:creationId xmlns:p14="http://schemas.microsoft.com/office/powerpoint/2010/main" val="308294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24</a:t>
            </a:fld>
            <a:endParaRPr lang="en-US"/>
          </a:p>
        </p:txBody>
      </p:sp>
    </p:spTree>
    <p:extLst>
      <p:ext uri="{BB962C8B-B14F-4D97-AF65-F5344CB8AC3E}">
        <p14:creationId xmlns:p14="http://schemas.microsoft.com/office/powerpoint/2010/main" val="4235744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25</a:t>
            </a:fld>
            <a:endParaRPr lang="en-US"/>
          </a:p>
        </p:txBody>
      </p:sp>
    </p:spTree>
    <p:extLst>
      <p:ext uri="{BB962C8B-B14F-4D97-AF65-F5344CB8AC3E}">
        <p14:creationId xmlns:p14="http://schemas.microsoft.com/office/powerpoint/2010/main" val="2145621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17A2966-2672-4CDD-8638-1A4D27F3C9BB}" type="datetime1">
              <a:rPr lang="en-US" smtClean="0"/>
              <a:t>4/21/2023</a:t>
            </a:fld>
            <a:endParaRPr lang="en-US"/>
          </a:p>
        </p:txBody>
      </p:sp>
      <p:sp>
        <p:nvSpPr>
          <p:cNvPr id="5" name="Footer Placeholder 4"/>
          <p:cNvSpPr>
            <a:spLocks noGrp="1"/>
          </p:cNvSpPr>
          <p:nvPr>
            <p:ph type="ftr" sz="quarter" idx="11"/>
          </p:nvPr>
        </p:nvSpPr>
        <p:spPr/>
        <p:txBody>
          <a:bodyPr/>
          <a:lstStyle>
            <a:lvl1pPr>
              <a:defRPr/>
            </a:lvl1pPr>
          </a:lstStyle>
          <a:p>
            <a:r>
              <a:rPr lang="en-US"/>
              <a:t>Data Analysis and Visualization</a:t>
            </a:r>
            <a:endParaRPr lang="en-US" dirty="0"/>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E1000-EF17-49AA-84BB-AB0AA9EA93DF}" type="datetime1">
              <a:rPr lang="en-US" smtClean="0"/>
              <a:t>4/21/2023</a:t>
            </a:fld>
            <a:endParaRPr lang="en-US"/>
          </a:p>
        </p:txBody>
      </p:sp>
      <p:sp>
        <p:nvSpPr>
          <p:cNvPr id="5" name="Footer Placeholder 4"/>
          <p:cNvSpPr>
            <a:spLocks noGrp="1"/>
          </p:cNvSpPr>
          <p:nvPr>
            <p:ph type="ftr" sz="quarter" idx="11"/>
          </p:nvPr>
        </p:nvSpPr>
        <p:spPr/>
        <p:txBody>
          <a:bodyPr/>
          <a:lstStyle/>
          <a:p>
            <a:r>
              <a:rPr lang="en-US"/>
              <a:t>Data Analysis and Visualization</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A898A-FBBA-43D9-9EE7-5EE485D9F520}" type="datetime1">
              <a:rPr lang="en-US" smtClean="0"/>
              <a:t>4/21/2023</a:t>
            </a:fld>
            <a:endParaRPr lang="en-US"/>
          </a:p>
        </p:txBody>
      </p:sp>
      <p:sp>
        <p:nvSpPr>
          <p:cNvPr id="5" name="Footer Placeholder 4"/>
          <p:cNvSpPr>
            <a:spLocks noGrp="1"/>
          </p:cNvSpPr>
          <p:nvPr>
            <p:ph type="ftr" sz="quarter" idx="11"/>
          </p:nvPr>
        </p:nvSpPr>
        <p:spPr/>
        <p:txBody>
          <a:bodyPr/>
          <a:lstStyle/>
          <a:p>
            <a:r>
              <a:rPr lang="en-US"/>
              <a:t>Data Analysis and Visualization</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1" y="1270000"/>
            <a:ext cx="7225144" cy="4906963"/>
          </a:xfrm>
        </p:spPr>
        <p:txBody>
          <a:bodyPr/>
          <a:lstStyle>
            <a:lvl1pPr>
              <a:defRPr b="1">
                <a:solidFill>
                  <a:srgbClr val="002060"/>
                </a:solidFill>
              </a:defRPr>
            </a:lvl1pPr>
            <a:lvl2pPr>
              <a:defRPr b="1">
                <a:solidFill>
                  <a:srgbClr val="FF0000"/>
                </a:solidFill>
              </a:defRPr>
            </a:lvl2pPr>
            <a:lvl3pPr>
              <a:defRPr b="1">
                <a:solidFill>
                  <a:srgbClr val="00B05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879532BE-69DB-4F29-951F-27BDD05EDE07}" type="datetime1">
              <a:rPr lang="en-US" smtClean="0"/>
              <a:t>4/21/2023</a:t>
            </a:fld>
            <a:endParaRPr lang="en-US"/>
          </a:p>
        </p:txBody>
      </p:sp>
      <p:sp>
        <p:nvSpPr>
          <p:cNvPr id="5" name="Footer Placeholder 4"/>
          <p:cNvSpPr>
            <a:spLocks noGrp="1"/>
          </p:cNvSpPr>
          <p:nvPr>
            <p:ph type="ftr" sz="quarter" idx="11"/>
          </p:nvPr>
        </p:nvSpPr>
        <p:spPr>
          <a:xfrm>
            <a:off x="4038600" y="6407150"/>
            <a:ext cx="4114800" cy="365125"/>
          </a:xfrm>
        </p:spPr>
        <p:txBody>
          <a:bodyPr/>
          <a:lstStyle>
            <a:lvl1pPr>
              <a:defRPr/>
            </a:lvl1pPr>
          </a:lstStyle>
          <a:p>
            <a:r>
              <a:rPr lang="en-US" dirty="0"/>
              <a:t>Data Analysis and Visualization</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pPr/>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B91C7-96D1-4F82-A6F6-1806232F65B2}" type="datetime1">
              <a:rPr lang="en-US" smtClean="0"/>
              <a:t>4/21/2023</a:t>
            </a:fld>
            <a:endParaRPr lang="en-US"/>
          </a:p>
        </p:txBody>
      </p:sp>
      <p:sp>
        <p:nvSpPr>
          <p:cNvPr id="5" name="Footer Placeholder 4"/>
          <p:cNvSpPr>
            <a:spLocks noGrp="1"/>
          </p:cNvSpPr>
          <p:nvPr>
            <p:ph type="ftr" sz="quarter" idx="11"/>
          </p:nvPr>
        </p:nvSpPr>
        <p:spPr/>
        <p:txBody>
          <a:bodyPr/>
          <a:lstStyle/>
          <a:p>
            <a:r>
              <a:rPr lang="en-US"/>
              <a:t>Data Analysis and Visualization</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EA5D4D-E629-4719-B92C-F5605F803D78}" type="datetime1">
              <a:rPr lang="en-US" smtClean="0"/>
              <a:t>4/21/2023</a:t>
            </a:fld>
            <a:endParaRPr lang="en-US"/>
          </a:p>
        </p:txBody>
      </p:sp>
      <p:sp>
        <p:nvSpPr>
          <p:cNvPr id="6" name="Footer Placeholder 5"/>
          <p:cNvSpPr>
            <a:spLocks noGrp="1"/>
          </p:cNvSpPr>
          <p:nvPr>
            <p:ph type="ftr" sz="quarter" idx="11"/>
          </p:nvPr>
        </p:nvSpPr>
        <p:spPr/>
        <p:txBody>
          <a:bodyPr/>
          <a:lstStyle/>
          <a:p>
            <a:r>
              <a:rPr lang="en-US"/>
              <a:t>Data Analysis and Visualization</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ECB9CE-BAA9-4391-9E02-81C40E244CC8}" type="datetime1">
              <a:rPr lang="en-US" smtClean="0"/>
              <a:t>4/21/2023</a:t>
            </a:fld>
            <a:endParaRPr lang="en-US"/>
          </a:p>
        </p:txBody>
      </p:sp>
      <p:sp>
        <p:nvSpPr>
          <p:cNvPr id="8" name="Footer Placeholder 7"/>
          <p:cNvSpPr>
            <a:spLocks noGrp="1"/>
          </p:cNvSpPr>
          <p:nvPr>
            <p:ph type="ftr" sz="quarter" idx="11"/>
          </p:nvPr>
        </p:nvSpPr>
        <p:spPr/>
        <p:txBody>
          <a:bodyPr/>
          <a:lstStyle/>
          <a:p>
            <a:r>
              <a:rPr lang="en-US"/>
              <a:t>Data Analysis and Visualization</a:t>
            </a:r>
          </a:p>
        </p:txBody>
      </p:sp>
      <p:sp>
        <p:nvSpPr>
          <p:cNvPr id="9" name="Slide Number Placeholder 8"/>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7905E3-91EC-4DAE-A459-D07E73C70663}" type="datetime1">
              <a:rPr lang="en-US" smtClean="0"/>
              <a:t>4/21/2023</a:t>
            </a:fld>
            <a:endParaRPr lang="en-US"/>
          </a:p>
        </p:txBody>
      </p:sp>
      <p:sp>
        <p:nvSpPr>
          <p:cNvPr id="4" name="Footer Placeholder 3"/>
          <p:cNvSpPr>
            <a:spLocks noGrp="1"/>
          </p:cNvSpPr>
          <p:nvPr>
            <p:ph type="ftr" sz="quarter" idx="11"/>
          </p:nvPr>
        </p:nvSpPr>
        <p:spPr/>
        <p:txBody>
          <a:bodyPr/>
          <a:lstStyle/>
          <a:p>
            <a:r>
              <a:rPr lang="en-US"/>
              <a:t>Data Analysis and Visualization</a:t>
            </a:r>
          </a:p>
        </p:txBody>
      </p:sp>
      <p:sp>
        <p:nvSpPr>
          <p:cNvPr id="5" name="Slide Number Placeholder 4"/>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B885B-23F9-4138-9949-194719946B00}" type="datetime1">
              <a:rPr lang="en-US" smtClean="0"/>
              <a:t>4/21/2023</a:t>
            </a:fld>
            <a:endParaRPr lang="en-US"/>
          </a:p>
        </p:txBody>
      </p:sp>
      <p:sp>
        <p:nvSpPr>
          <p:cNvPr id="3" name="Footer Placeholder 2"/>
          <p:cNvSpPr>
            <a:spLocks noGrp="1"/>
          </p:cNvSpPr>
          <p:nvPr>
            <p:ph type="ftr" sz="quarter" idx="11"/>
          </p:nvPr>
        </p:nvSpPr>
        <p:spPr/>
        <p:txBody>
          <a:bodyPr/>
          <a:lstStyle/>
          <a:p>
            <a:r>
              <a:rPr lang="en-US"/>
              <a:t>Data Analysis and Visualization</a:t>
            </a:r>
          </a:p>
        </p:txBody>
      </p:sp>
      <p:sp>
        <p:nvSpPr>
          <p:cNvPr id="4" name="Slide Number Placeholder 3"/>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237EFF-0E11-49C8-9097-A43534D67DAA}" type="datetime1">
              <a:rPr lang="en-US" smtClean="0"/>
              <a:t>4/21/2023</a:t>
            </a:fld>
            <a:endParaRPr lang="en-US"/>
          </a:p>
        </p:txBody>
      </p:sp>
      <p:sp>
        <p:nvSpPr>
          <p:cNvPr id="6" name="Footer Placeholder 5"/>
          <p:cNvSpPr>
            <a:spLocks noGrp="1"/>
          </p:cNvSpPr>
          <p:nvPr>
            <p:ph type="ftr" sz="quarter" idx="11"/>
          </p:nvPr>
        </p:nvSpPr>
        <p:spPr/>
        <p:txBody>
          <a:bodyPr/>
          <a:lstStyle/>
          <a:p>
            <a:r>
              <a:rPr lang="en-US"/>
              <a:t>Data Analysis and Visualization</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09E58A-655A-44AE-92A5-1A8779BB4D77}" type="datetime1">
              <a:rPr lang="en-US" smtClean="0"/>
              <a:t>4/21/2023</a:t>
            </a:fld>
            <a:endParaRPr lang="en-US"/>
          </a:p>
        </p:txBody>
      </p:sp>
      <p:sp>
        <p:nvSpPr>
          <p:cNvPr id="6" name="Footer Placeholder 5"/>
          <p:cNvSpPr>
            <a:spLocks noGrp="1"/>
          </p:cNvSpPr>
          <p:nvPr>
            <p:ph type="ftr" sz="quarter" idx="11"/>
          </p:nvPr>
        </p:nvSpPr>
        <p:spPr/>
        <p:txBody>
          <a:bodyPr/>
          <a:lstStyle/>
          <a:p>
            <a:r>
              <a:rPr lang="en-US"/>
              <a:t>Data Analysis and Visualization</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B2248-C2BA-480F-A43B-FFEAAD4C1567}" type="datetime1">
              <a:rPr lang="en-US" smtClean="0"/>
              <a:t>4/21/2023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 Analysis and Visualization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pPr/>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556" y="2240280"/>
            <a:ext cx="10567916" cy="1554480"/>
          </a:xfrm>
        </p:spPr>
        <p:txBody>
          <a:bodyPr>
            <a:normAutofit fontScale="90000"/>
          </a:bodyPr>
          <a:lstStyle/>
          <a:p>
            <a:br>
              <a:rPr lang="en-US" sz="4000" dirty="0">
                <a:solidFill>
                  <a:srgbClr val="C00000"/>
                </a:solidFill>
              </a:rPr>
            </a:br>
            <a:br>
              <a:rPr lang="en-US" sz="4000" dirty="0">
                <a:solidFill>
                  <a:srgbClr val="C00000"/>
                </a:solidFill>
              </a:rPr>
            </a:br>
            <a:br>
              <a:rPr lang="en-US" sz="4000" dirty="0">
                <a:solidFill>
                  <a:srgbClr val="C00000"/>
                </a:solidFill>
              </a:rPr>
            </a:br>
            <a:r>
              <a:rPr lang="en-US" sz="4000" b="1" dirty="0">
                <a:solidFill>
                  <a:srgbClr val="C00000"/>
                </a:solidFill>
              </a:rPr>
              <a:t>Data Science Process</a:t>
            </a:r>
            <a:br>
              <a:rPr lang="en-US" sz="4000" b="1" dirty="0">
                <a:solidFill>
                  <a:srgbClr val="C00000"/>
                </a:solidFill>
              </a:rPr>
            </a:br>
            <a:endParaRPr lang="en-US" sz="4000" dirty="0">
              <a:solidFill>
                <a:srgbClr val="002060"/>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pPr/>
              <a:t>1</a:t>
            </a:fld>
            <a:endParaRPr lang="en-US"/>
          </a:p>
        </p:txBody>
      </p:sp>
      <p:sp>
        <p:nvSpPr>
          <p:cNvPr id="3" name="Footer Placeholder 2">
            <a:extLst>
              <a:ext uri="{FF2B5EF4-FFF2-40B4-BE49-F238E27FC236}">
                <a16:creationId xmlns:a16="http://schemas.microsoft.com/office/drawing/2014/main" id="{E84C6148-103C-BBE2-C0D0-25AE6EBFF3CD}"/>
              </a:ext>
            </a:extLst>
          </p:cNvPr>
          <p:cNvSpPr>
            <a:spLocks noGrp="1"/>
          </p:cNvSpPr>
          <p:nvPr>
            <p:ph type="ftr" sz="quarter" idx="11"/>
          </p:nvPr>
        </p:nvSpPr>
        <p:spPr/>
        <p:txBody>
          <a:bodyPr/>
          <a:lstStyle/>
          <a:p>
            <a:r>
              <a:rPr lang="en-US"/>
              <a:t>Data Analysis and Visualization</a:t>
            </a:r>
            <a:endParaRPr lang="en-US" dirty="0"/>
          </a:p>
        </p:txBody>
      </p:sp>
    </p:spTree>
    <p:extLst>
      <p:ext uri="{BB962C8B-B14F-4D97-AF65-F5344CB8AC3E}">
        <p14:creationId xmlns:p14="http://schemas.microsoft.com/office/powerpoint/2010/main" val="1725447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A2BE-6A2E-5523-94D8-B1EE660F6841}"/>
              </a:ext>
            </a:extLst>
          </p:cNvPr>
          <p:cNvSpPr>
            <a:spLocks noGrp="1"/>
          </p:cNvSpPr>
          <p:nvPr>
            <p:ph type="title"/>
          </p:nvPr>
        </p:nvSpPr>
        <p:spPr/>
        <p:txBody>
          <a:bodyPr>
            <a:normAutofit fontScale="90000"/>
          </a:bodyPr>
          <a:lstStyle/>
          <a:p>
            <a:r>
              <a:rPr lang="en-US" dirty="0"/>
              <a:t>Data science to increase sales and customer satisfaction</a:t>
            </a:r>
          </a:p>
        </p:txBody>
      </p:sp>
      <p:sp>
        <p:nvSpPr>
          <p:cNvPr id="3" name="Content Placeholder 2">
            <a:extLst>
              <a:ext uri="{FF2B5EF4-FFF2-40B4-BE49-F238E27FC236}">
                <a16:creationId xmlns:a16="http://schemas.microsoft.com/office/drawing/2014/main" id="{5530AEDA-6830-DC33-E28C-D454923FBEDD}"/>
              </a:ext>
            </a:extLst>
          </p:cNvPr>
          <p:cNvSpPr>
            <a:spLocks noGrp="1"/>
          </p:cNvSpPr>
          <p:nvPr>
            <p:ph idx="1"/>
          </p:nvPr>
        </p:nvSpPr>
        <p:spPr/>
        <p:txBody>
          <a:bodyPr>
            <a:normAutofit/>
          </a:bodyPr>
          <a:lstStyle/>
          <a:p>
            <a:pPr algn="just"/>
            <a:r>
              <a:rPr lang="en-US" dirty="0"/>
              <a:t>Model deployment</a:t>
            </a:r>
          </a:p>
          <a:p>
            <a:pPr lvl="1" algn="just"/>
            <a:r>
              <a:rPr lang="en-US" dirty="0"/>
              <a:t>The selected model is deployed in a production environment, such as a customer relationship management (CRM) system, to assist the retail company in identifying customers at high risk of churning. </a:t>
            </a:r>
          </a:p>
          <a:p>
            <a:pPr lvl="1" algn="just"/>
            <a:r>
              <a:rPr lang="en-US" dirty="0"/>
              <a:t>The model can provide real-time predictions and recommendations to help the company take proactive measures, such as offering personalized promotions, improving product quality, or enhancing customer service, to increase customer retention.</a:t>
            </a:r>
          </a:p>
        </p:txBody>
      </p:sp>
      <p:sp>
        <p:nvSpPr>
          <p:cNvPr id="4" name="Slide Number Placeholder 3">
            <a:extLst>
              <a:ext uri="{FF2B5EF4-FFF2-40B4-BE49-F238E27FC236}">
                <a16:creationId xmlns:a16="http://schemas.microsoft.com/office/drawing/2014/main" id="{954D6001-2356-FB11-C61D-69CE744B94CC}"/>
              </a:ext>
            </a:extLst>
          </p:cNvPr>
          <p:cNvSpPr>
            <a:spLocks noGrp="1"/>
          </p:cNvSpPr>
          <p:nvPr>
            <p:ph type="sldNum" sz="quarter" idx="12"/>
          </p:nvPr>
        </p:nvSpPr>
        <p:spPr/>
        <p:txBody>
          <a:bodyPr/>
          <a:lstStyle/>
          <a:p>
            <a:fld id="{7A40C488-C8CC-47D5-8871-7D5F905AB6AC}" type="slidenum">
              <a:rPr lang="en-US" smtClean="0"/>
              <a:pPr/>
              <a:t>10</a:t>
            </a:fld>
            <a:endParaRPr lang="en-US"/>
          </a:p>
        </p:txBody>
      </p:sp>
      <p:pic>
        <p:nvPicPr>
          <p:cNvPr id="5" name="Picture 4">
            <a:extLst>
              <a:ext uri="{FF2B5EF4-FFF2-40B4-BE49-F238E27FC236}">
                <a16:creationId xmlns:a16="http://schemas.microsoft.com/office/drawing/2014/main" id="{7BB4220E-7F86-C17F-B66C-52DB7FF16ACE}"/>
              </a:ext>
            </a:extLst>
          </p:cNvPr>
          <p:cNvPicPr>
            <a:picLocks noChangeAspect="1"/>
          </p:cNvPicPr>
          <p:nvPr/>
        </p:nvPicPr>
        <p:blipFill>
          <a:blip r:embed="rId2"/>
          <a:stretch>
            <a:fillRect/>
          </a:stretch>
        </p:blipFill>
        <p:spPr>
          <a:xfrm>
            <a:off x="8145624" y="1837580"/>
            <a:ext cx="3962400" cy="2245697"/>
          </a:xfrm>
          <a:prstGeom prst="rect">
            <a:avLst/>
          </a:prstGeom>
        </p:spPr>
      </p:pic>
      <p:sp>
        <p:nvSpPr>
          <p:cNvPr id="6" name="Footer Placeholder 5">
            <a:extLst>
              <a:ext uri="{FF2B5EF4-FFF2-40B4-BE49-F238E27FC236}">
                <a16:creationId xmlns:a16="http://schemas.microsoft.com/office/drawing/2014/main" id="{2B4124E3-57BF-C98A-CAF0-2C7D8B379955}"/>
              </a:ext>
            </a:extLst>
          </p:cNvPr>
          <p:cNvSpPr>
            <a:spLocks noGrp="1"/>
          </p:cNvSpPr>
          <p:nvPr>
            <p:ph type="ftr" sz="quarter" idx="11"/>
          </p:nvPr>
        </p:nvSpPr>
        <p:spPr/>
        <p:txBody>
          <a:bodyPr/>
          <a:lstStyle/>
          <a:p>
            <a:r>
              <a:rPr lang="en-US"/>
              <a:t>Data Analysis and Visualization</a:t>
            </a:r>
            <a:endParaRPr lang="en-US" dirty="0"/>
          </a:p>
        </p:txBody>
      </p:sp>
    </p:spTree>
    <p:extLst>
      <p:ext uri="{BB962C8B-B14F-4D97-AF65-F5344CB8AC3E}">
        <p14:creationId xmlns:p14="http://schemas.microsoft.com/office/powerpoint/2010/main" val="4220137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A2BE-6A2E-5523-94D8-B1EE660F6841}"/>
              </a:ext>
            </a:extLst>
          </p:cNvPr>
          <p:cNvSpPr>
            <a:spLocks noGrp="1"/>
          </p:cNvSpPr>
          <p:nvPr>
            <p:ph type="title"/>
          </p:nvPr>
        </p:nvSpPr>
        <p:spPr/>
        <p:txBody>
          <a:bodyPr>
            <a:normAutofit fontScale="90000"/>
          </a:bodyPr>
          <a:lstStyle/>
          <a:p>
            <a:r>
              <a:rPr lang="en-US" dirty="0"/>
              <a:t>Data science to increase sales and customer satisfaction</a:t>
            </a:r>
          </a:p>
        </p:txBody>
      </p:sp>
      <p:sp>
        <p:nvSpPr>
          <p:cNvPr id="3" name="Content Placeholder 2">
            <a:extLst>
              <a:ext uri="{FF2B5EF4-FFF2-40B4-BE49-F238E27FC236}">
                <a16:creationId xmlns:a16="http://schemas.microsoft.com/office/drawing/2014/main" id="{5530AEDA-6830-DC33-E28C-D454923FBEDD}"/>
              </a:ext>
            </a:extLst>
          </p:cNvPr>
          <p:cNvSpPr>
            <a:spLocks noGrp="1"/>
          </p:cNvSpPr>
          <p:nvPr>
            <p:ph idx="1"/>
          </p:nvPr>
        </p:nvSpPr>
        <p:spPr/>
        <p:txBody>
          <a:bodyPr>
            <a:normAutofit/>
          </a:bodyPr>
          <a:lstStyle/>
          <a:p>
            <a:pPr algn="just"/>
            <a:r>
              <a:rPr lang="en-US" dirty="0"/>
              <a:t>Monitoring and maintenance</a:t>
            </a:r>
          </a:p>
          <a:p>
            <a:pPr lvl="1" algn="just"/>
            <a:r>
              <a:rPr lang="en-US" dirty="0"/>
              <a:t>The deployed model is monitored for performance and updated as needed to ensure that it continues to provide accurate predictions. The team also continues to collect and analyze data to identify new trends and patterns that can be used to improve the model and inform business decisions</a:t>
            </a:r>
          </a:p>
        </p:txBody>
      </p:sp>
      <p:sp>
        <p:nvSpPr>
          <p:cNvPr id="4" name="Slide Number Placeholder 3">
            <a:extLst>
              <a:ext uri="{FF2B5EF4-FFF2-40B4-BE49-F238E27FC236}">
                <a16:creationId xmlns:a16="http://schemas.microsoft.com/office/drawing/2014/main" id="{954D6001-2356-FB11-C61D-69CE744B94CC}"/>
              </a:ext>
            </a:extLst>
          </p:cNvPr>
          <p:cNvSpPr>
            <a:spLocks noGrp="1"/>
          </p:cNvSpPr>
          <p:nvPr>
            <p:ph type="sldNum" sz="quarter" idx="12"/>
          </p:nvPr>
        </p:nvSpPr>
        <p:spPr/>
        <p:txBody>
          <a:bodyPr/>
          <a:lstStyle/>
          <a:p>
            <a:fld id="{7A40C488-C8CC-47D5-8871-7D5F905AB6AC}" type="slidenum">
              <a:rPr lang="en-US" smtClean="0"/>
              <a:pPr/>
              <a:t>11</a:t>
            </a:fld>
            <a:endParaRPr lang="en-US"/>
          </a:p>
        </p:txBody>
      </p:sp>
      <p:pic>
        <p:nvPicPr>
          <p:cNvPr id="5" name="Picture 4">
            <a:extLst>
              <a:ext uri="{FF2B5EF4-FFF2-40B4-BE49-F238E27FC236}">
                <a16:creationId xmlns:a16="http://schemas.microsoft.com/office/drawing/2014/main" id="{12487D96-2477-F44D-088D-B1470EBA7BEC}"/>
              </a:ext>
            </a:extLst>
          </p:cNvPr>
          <p:cNvPicPr>
            <a:picLocks noChangeAspect="1"/>
          </p:cNvPicPr>
          <p:nvPr/>
        </p:nvPicPr>
        <p:blipFill>
          <a:blip r:embed="rId2"/>
          <a:stretch>
            <a:fillRect/>
          </a:stretch>
        </p:blipFill>
        <p:spPr>
          <a:xfrm>
            <a:off x="8145624" y="1837580"/>
            <a:ext cx="3962400" cy="2245697"/>
          </a:xfrm>
          <a:prstGeom prst="rect">
            <a:avLst/>
          </a:prstGeom>
        </p:spPr>
      </p:pic>
      <p:sp>
        <p:nvSpPr>
          <p:cNvPr id="7" name="Footer Placeholder 6">
            <a:extLst>
              <a:ext uri="{FF2B5EF4-FFF2-40B4-BE49-F238E27FC236}">
                <a16:creationId xmlns:a16="http://schemas.microsoft.com/office/drawing/2014/main" id="{0AC5C18A-382A-7D86-FCF5-C845233C06D5}"/>
              </a:ext>
            </a:extLst>
          </p:cNvPr>
          <p:cNvSpPr>
            <a:spLocks noGrp="1"/>
          </p:cNvSpPr>
          <p:nvPr>
            <p:ph type="ftr" sz="quarter" idx="11"/>
          </p:nvPr>
        </p:nvSpPr>
        <p:spPr/>
        <p:txBody>
          <a:bodyPr/>
          <a:lstStyle/>
          <a:p>
            <a:r>
              <a:rPr lang="en-US"/>
              <a:t>Data Analysis and Visualization</a:t>
            </a:r>
            <a:endParaRPr lang="en-US" dirty="0"/>
          </a:p>
        </p:txBody>
      </p:sp>
    </p:spTree>
    <p:extLst>
      <p:ext uri="{BB962C8B-B14F-4D97-AF65-F5344CB8AC3E}">
        <p14:creationId xmlns:p14="http://schemas.microsoft.com/office/powerpoint/2010/main" val="2417300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4C17-CD2F-27A8-3DB2-52D839662C2A}"/>
              </a:ext>
            </a:extLst>
          </p:cNvPr>
          <p:cNvSpPr>
            <a:spLocks noGrp="1"/>
          </p:cNvSpPr>
          <p:nvPr>
            <p:ph type="title"/>
          </p:nvPr>
        </p:nvSpPr>
        <p:spPr/>
        <p:txBody>
          <a:bodyPr>
            <a:normAutofit fontScale="90000"/>
          </a:bodyPr>
          <a:lstStyle/>
          <a:p>
            <a:r>
              <a:rPr lang="en-US" dirty="0"/>
              <a:t>The Data Science Process</a:t>
            </a:r>
          </a:p>
        </p:txBody>
      </p:sp>
      <p:sp>
        <p:nvSpPr>
          <p:cNvPr id="4" name="Slide Number Placeholder 3">
            <a:extLst>
              <a:ext uri="{FF2B5EF4-FFF2-40B4-BE49-F238E27FC236}">
                <a16:creationId xmlns:a16="http://schemas.microsoft.com/office/drawing/2014/main" id="{9D040F4D-E044-0908-AEC2-85E9112A832B}"/>
              </a:ext>
            </a:extLst>
          </p:cNvPr>
          <p:cNvSpPr>
            <a:spLocks noGrp="1"/>
          </p:cNvSpPr>
          <p:nvPr>
            <p:ph type="sldNum" sz="quarter" idx="12"/>
          </p:nvPr>
        </p:nvSpPr>
        <p:spPr/>
        <p:txBody>
          <a:bodyPr/>
          <a:lstStyle/>
          <a:p>
            <a:fld id="{7A40C488-C8CC-47D5-8871-7D5F905AB6AC}" type="slidenum">
              <a:rPr lang="en-US" smtClean="0"/>
              <a:pPr/>
              <a:t>12</a:t>
            </a:fld>
            <a:endParaRPr lang="en-US"/>
          </a:p>
        </p:txBody>
      </p:sp>
      <p:pic>
        <p:nvPicPr>
          <p:cNvPr id="6" name="Picture 5">
            <a:extLst>
              <a:ext uri="{FF2B5EF4-FFF2-40B4-BE49-F238E27FC236}">
                <a16:creationId xmlns:a16="http://schemas.microsoft.com/office/drawing/2014/main" id="{57753CF1-1749-0356-4337-EB9DC310345C}"/>
              </a:ext>
            </a:extLst>
          </p:cNvPr>
          <p:cNvPicPr>
            <a:picLocks noChangeAspect="1"/>
          </p:cNvPicPr>
          <p:nvPr/>
        </p:nvPicPr>
        <p:blipFill>
          <a:blip r:embed="rId2"/>
          <a:stretch>
            <a:fillRect/>
          </a:stretch>
        </p:blipFill>
        <p:spPr>
          <a:xfrm>
            <a:off x="2575250" y="1295810"/>
            <a:ext cx="7371184" cy="4466131"/>
          </a:xfrm>
          <a:prstGeom prst="rect">
            <a:avLst/>
          </a:prstGeom>
        </p:spPr>
      </p:pic>
      <p:sp>
        <p:nvSpPr>
          <p:cNvPr id="3" name="Footer Placeholder 2">
            <a:extLst>
              <a:ext uri="{FF2B5EF4-FFF2-40B4-BE49-F238E27FC236}">
                <a16:creationId xmlns:a16="http://schemas.microsoft.com/office/drawing/2014/main" id="{7556307E-89AA-5E0E-AD02-44041E3FE5DE}"/>
              </a:ext>
            </a:extLst>
          </p:cNvPr>
          <p:cNvSpPr>
            <a:spLocks noGrp="1"/>
          </p:cNvSpPr>
          <p:nvPr>
            <p:ph type="ftr" sz="quarter" idx="11"/>
          </p:nvPr>
        </p:nvSpPr>
        <p:spPr/>
        <p:txBody>
          <a:bodyPr/>
          <a:lstStyle/>
          <a:p>
            <a:r>
              <a:rPr lang="en-US"/>
              <a:t>Data Analysis and Visualization</a:t>
            </a:r>
            <a:endParaRPr lang="en-US" dirty="0"/>
          </a:p>
        </p:txBody>
      </p:sp>
    </p:spTree>
    <p:extLst>
      <p:ext uri="{BB962C8B-B14F-4D97-AF65-F5344CB8AC3E}">
        <p14:creationId xmlns:p14="http://schemas.microsoft.com/office/powerpoint/2010/main" val="377203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ABE6-B615-4D17-A620-DA97DED24995}"/>
              </a:ext>
            </a:extLst>
          </p:cNvPr>
          <p:cNvSpPr>
            <a:spLocks noGrp="1"/>
          </p:cNvSpPr>
          <p:nvPr>
            <p:ph type="title"/>
          </p:nvPr>
        </p:nvSpPr>
        <p:spPr/>
        <p:txBody>
          <a:bodyPr>
            <a:normAutofit fontScale="90000"/>
          </a:bodyPr>
          <a:lstStyle/>
          <a:p>
            <a:r>
              <a:rPr lang="en-US" altLang="en-US" dirty="0"/>
              <a:t>Why Data Preprocessing?</a:t>
            </a:r>
            <a:endParaRPr lang="en-US" dirty="0"/>
          </a:p>
        </p:txBody>
      </p:sp>
      <p:sp>
        <p:nvSpPr>
          <p:cNvPr id="3" name="Content Placeholder 2">
            <a:extLst>
              <a:ext uri="{FF2B5EF4-FFF2-40B4-BE49-F238E27FC236}">
                <a16:creationId xmlns:a16="http://schemas.microsoft.com/office/drawing/2014/main" id="{8D5DB768-5DF5-4C68-B06B-351590C3EA4C}"/>
              </a:ext>
            </a:extLst>
          </p:cNvPr>
          <p:cNvSpPr>
            <a:spLocks noGrp="1"/>
          </p:cNvSpPr>
          <p:nvPr>
            <p:ph idx="1"/>
          </p:nvPr>
        </p:nvSpPr>
        <p:spPr/>
        <p:txBody>
          <a:bodyPr>
            <a:normAutofit fontScale="92500"/>
          </a:bodyPr>
          <a:lstStyle/>
          <a:p>
            <a:r>
              <a:rPr lang="en-US" dirty="0"/>
              <a:t>Data in the real world is dirty: Lots of potentially incorrect data, e.g., instrument faulty, human or computer error, transmission error</a:t>
            </a:r>
          </a:p>
          <a:p>
            <a:pPr lvl="1"/>
            <a:r>
              <a:rPr lang="en-US" dirty="0"/>
              <a:t>incomplete: lacking attribute values, lacking certain attributes of interest, or containing only aggregate data</a:t>
            </a:r>
          </a:p>
          <a:p>
            <a:pPr lvl="2"/>
            <a:r>
              <a:rPr lang="en-US" dirty="0"/>
              <a:t>e.g., occupation=“”</a:t>
            </a:r>
          </a:p>
          <a:p>
            <a:pPr lvl="1"/>
            <a:r>
              <a:rPr lang="en-US" dirty="0"/>
              <a:t>noisy: containing errors or outliers</a:t>
            </a:r>
          </a:p>
          <a:p>
            <a:pPr lvl="2"/>
            <a:r>
              <a:rPr lang="en-US" dirty="0"/>
              <a:t>e.g., Salary=“-10”</a:t>
            </a:r>
          </a:p>
          <a:p>
            <a:pPr lvl="1"/>
            <a:r>
              <a:rPr lang="en-US" dirty="0"/>
              <a:t>inconsistent: containing discrepancies in codes or names</a:t>
            </a:r>
          </a:p>
          <a:p>
            <a:pPr lvl="2"/>
            <a:r>
              <a:rPr lang="en-US" dirty="0"/>
              <a:t>e.g., Age=“42” Birthday=“03/07/1997”</a:t>
            </a:r>
          </a:p>
          <a:p>
            <a:pPr lvl="2"/>
            <a:r>
              <a:rPr lang="en-US" dirty="0"/>
              <a:t>e.g., Was rating “1,2,3”, now rating “A, B, C”</a:t>
            </a:r>
          </a:p>
          <a:p>
            <a:pPr lvl="2"/>
            <a:r>
              <a:rPr lang="en-US" dirty="0"/>
              <a:t>e.g., discrepancy between duplicate records</a:t>
            </a:r>
          </a:p>
          <a:p>
            <a:endParaRPr lang="en-US" dirty="0"/>
          </a:p>
        </p:txBody>
      </p:sp>
      <p:sp>
        <p:nvSpPr>
          <p:cNvPr id="5" name="Footer Placeholder 4">
            <a:extLst>
              <a:ext uri="{FF2B5EF4-FFF2-40B4-BE49-F238E27FC236}">
                <a16:creationId xmlns:a16="http://schemas.microsoft.com/office/drawing/2014/main" id="{440C2899-6745-4503-8A6A-4E3F5C79BA36}"/>
              </a:ext>
            </a:extLst>
          </p:cNvPr>
          <p:cNvSpPr>
            <a:spLocks noGrp="1"/>
          </p:cNvSpPr>
          <p:nvPr>
            <p:ph type="ftr" sz="quarter" idx="11"/>
          </p:nvPr>
        </p:nvSpPr>
        <p:spPr/>
        <p:txBody>
          <a:bodyPr/>
          <a:lstStyle/>
          <a:p>
            <a:r>
              <a:rPr lang="en-US"/>
              <a:t>Data Analysis and Visualization</a:t>
            </a:r>
          </a:p>
        </p:txBody>
      </p:sp>
      <p:sp>
        <p:nvSpPr>
          <p:cNvPr id="6" name="Slide Number Placeholder 5">
            <a:extLst>
              <a:ext uri="{FF2B5EF4-FFF2-40B4-BE49-F238E27FC236}">
                <a16:creationId xmlns:a16="http://schemas.microsoft.com/office/drawing/2014/main" id="{4991E77B-BF43-432C-8B8D-EC51E7AF7CDE}"/>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867492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A419-357A-423A-9660-69FADC04AF27}"/>
              </a:ext>
            </a:extLst>
          </p:cNvPr>
          <p:cNvSpPr>
            <a:spLocks noGrp="1"/>
          </p:cNvSpPr>
          <p:nvPr>
            <p:ph type="title"/>
          </p:nvPr>
        </p:nvSpPr>
        <p:spPr/>
        <p:txBody>
          <a:bodyPr>
            <a:normAutofit fontScale="90000"/>
          </a:bodyPr>
          <a:lstStyle/>
          <a:p>
            <a:r>
              <a:rPr lang="en-US" dirty="0"/>
              <a:t>Why Is Data Preprocessing Important?</a:t>
            </a:r>
          </a:p>
        </p:txBody>
      </p:sp>
      <p:sp>
        <p:nvSpPr>
          <p:cNvPr id="3" name="Content Placeholder 2">
            <a:extLst>
              <a:ext uri="{FF2B5EF4-FFF2-40B4-BE49-F238E27FC236}">
                <a16:creationId xmlns:a16="http://schemas.microsoft.com/office/drawing/2014/main" id="{CE8EE191-41F3-4287-B370-E48F349DF019}"/>
              </a:ext>
            </a:extLst>
          </p:cNvPr>
          <p:cNvSpPr>
            <a:spLocks noGrp="1"/>
          </p:cNvSpPr>
          <p:nvPr>
            <p:ph idx="1"/>
          </p:nvPr>
        </p:nvSpPr>
        <p:spPr/>
        <p:txBody>
          <a:bodyPr/>
          <a:lstStyle/>
          <a:p>
            <a:pPr algn="just"/>
            <a:r>
              <a:rPr lang="en-US" altLang="en-US" dirty="0"/>
              <a:t>No quality data, no quality analysis!</a:t>
            </a:r>
          </a:p>
          <a:p>
            <a:pPr lvl="1" algn="just"/>
            <a:r>
              <a:rPr lang="en-US" altLang="en-US" dirty="0"/>
              <a:t>Quality decisions must be based on quality data</a:t>
            </a:r>
          </a:p>
          <a:p>
            <a:pPr lvl="2" algn="just"/>
            <a:r>
              <a:rPr lang="en-US" altLang="en-US" dirty="0"/>
              <a:t>e.g., duplicate or missing data may cause incorrect or even misleading statistics.</a:t>
            </a:r>
          </a:p>
          <a:p>
            <a:pPr algn="just"/>
            <a:endParaRPr lang="en-US" dirty="0"/>
          </a:p>
        </p:txBody>
      </p:sp>
      <p:sp>
        <p:nvSpPr>
          <p:cNvPr id="5" name="Footer Placeholder 4">
            <a:extLst>
              <a:ext uri="{FF2B5EF4-FFF2-40B4-BE49-F238E27FC236}">
                <a16:creationId xmlns:a16="http://schemas.microsoft.com/office/drawing/2014/main" id="{7B2052CE-2D6E-4F98-BE42-7DBA413E0A23}"/>
              </a:ext>
            </a:extLst>
          </p:cNvPr>
          <p:cNvSpPr>
            <a:spLocks noGrp="1"/>
          </p:cNvSpPr>
          <p:nvPr>
            <p:ph type="ftr" sz="quarter" idx="11"/>
          </p:nvPr>
        </p:nvSpPr>
        <p:spPr/>
        <p:txBody>
          <a:bodyPr/>
          <a:lstStyle/>
          <a:p>
            <a:r>
              <a:rPr lang="en-US"/>
              <a:t>Data Analysis and Visualization</a:t>
            </a:r>
          </a:p>
        </p:txBody>
      </p:sp>
      <p:sp>
        <p:nvSpPr>
          <p:cNvPr id="6" name="Slide Number Placeholder 5">
            <a:extLst>
              <a:ext uri="{FF2B5EF4-FFF2-40B4-BE49-F238E27FC236}">
                <a16:creationId xmlns:a16="http://schemas.microsoft.com/office/drawing/2014/main" id="{E1AE45A2-2027-454C-ADFE-D6B59CEC058E}"/>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25070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DCE-459F-4A43-874B-F6DCABBAED6D}"/>
              </a:ext>
            </a:extLst>
          </p:cNvPr>
          <p:cNvSpPr>
            <a:spLocks noGrp="1"/>
          </p:cNvSpPr>
          <p:nvPr>
            <p:ph type="title"/>
          </p:nvPr>
        </p:nvSpPr>
        <p:spPr/>
        <p:txBody>
          <a:bodyPr>
            <a:normAutofit fontScale="90000"/>
          </a:bodyPr>
          <a:lstStyle/>
          <a:p>
            <a:r>
              <a:rPr lang="en-US" dirty="0"/>
              <a:t>Major Tasks in Data Preprocessing</a:t>
            </a:r>
          </a:p>
        </p:txBody>
      </p:sp>
      <p:sp>
        <p:nvSpPr>
          <p:cNvPr id="3" name="Content Placeholder 2">
            <a:extLst>
              <a:ext uri="{FF2B5EF4-FFF2-40B4-BE49-F238E27FC236}">
                <a16:creationId xmlns:a16="http://schemas.microsoft.com/office/drawing/2014/main" id="{1FF3795A-44DB-42EE-AF0F-E5E0512D763E}"/>
              </a:ext>
            </a:extLst>
          </p:cNvPr>
          <p:cNvSpPr>
            <a:spLocks noGrp="1"/>
          </p:cNvSpPr>
          <p:nvPr>
            <p:ph idx="1"/>
          </p:nvPr>
        </p:nvSpPr>
        <p:spPr/>
        <p:txBody>
          <a:bodyPr>
            <a:normAutofit lnSpcReduction="10000"/>
          </a:bodyPr>
          <a:lstStyle/>
          <a:p>
            <a:r>
              <a:rPr lang="en-US" dirty="0"/>
              <a:t>Data cleaning </a:t>
            </a:r>
          </a:p>
          <a:p>
            <a:pPr lvl="1">
              <a:lnSpc>
                <a:spcPct val="120000"/>
              </a:lnSpc>
            </a:pPr>
            <a:r>
              <a:rPr lang="en-US" altLang="en-US" dirty="0"/>
              <a:t>Fill in missing values, smooth noisy data, identify or remove outliers, and resolve inconsistencies</a:t>
            </a:r>
          </a:p>
          <a:p>
            <a:r>
              <a:rPr lang="en-US" dirty="0"/>
              <a:t>Data integration </a:t>
            </a:r>
          </a:p>
          <a:p>
            <a:pPr lvl="1"/>
            <a:r>
              <a:rPr lang="en-US" dirty="0"/>
              <a:t>where multiple data sources may be combined</a:t>
            </a:r>
          </a:p>
          <a:p>
            <a:pPr>
              <a:lnSpc>
                <a:spcPct val="120000"/>
              </a:lnSpc>
            </a:pPr>
            <a:r>
              <a:rPr lang="en-US" altLang="en-US" dirty="0"/>
              <a:t>Data reduction</a:t>
            </a:r>
          </a:p>
          <a:p>
            <a:pPr lvl="1">
              <a:lnSpc>
                <a:spcPct val="120000"/>
              </a:lnSpc>
            </a:pPr>
            <a:r>
              <a:rPr lang="en-US" altLang="en-US" dirty="0"/>
              <a:t>Dimensionality reduction, Data compression</a:t>
            </a:r>
          </a:p>
          <a:p>
            <a:r>
              <a:rPr lang="en-US" dirty="0"/>
              <a:t>Data transformation </a:t>
            </a:r>
          </a:p>
          <a:p>
            <a:pPr lvl="1" algn="just"/>
            <a:r>
              <a:rPr lang="en-US" dirty="0"/>
              <a:t>where data are transformed or consolidated into forms appropriate for analysis by performing summary or aggregation operations</a:t>
            </a:r>
          </a:p>
          <a:p>
            <a:endParaRPr lang="en-IN" dirty="0"/>
          </a:p>
        </p:txBody>
      </p:sp>
      <p:sp>
        <p:nvSpPr>
          <p:cNvPr id="5" name="Footer Placeholder 4">
            <a:extLst>
              <a:ext uri="{FF2B5EF4-FFF2-40B4-BE49-F238E27FC236}">
                <a16:creationId xmlns:a16="http://schemas.microsoft.com/office/drawing/2014/main" id="{F4B3BF4E-4A99-47BC-AFD0-41CAE5B63195}"/>
              </a:ext>
            </a:extLst>
          </p:cNvPr>
          <p:cNvSpPr>
            <a:spLocks noGrp="1"/>
          </p:cNvSpPr>
          <p:nvPr>
            <p:ph type="ftr" sz="quarter" idx="11"/>
          </p:nvPr>
        </p:nvSpPr>
        <p:spPr/>
        <p:txBody>
          <a:bodyPr/>
          <a:lstStyle/>
          <a:p>
            <a:r>
              <a:rPr lang="en-US"/>
              <a:t>Data Analysis and Visualization</a:t>
            </a:r>
          </a:p>
        </p:txBody>
      </p:sp>
      <p:sp>
        <p:nvSpPr>
          <p:cNvPr id="6" name="Slide Number Placeholder 5">
            <a:extLst>
              <a:ext uri="{FF2B5EF4-FFF2-40B4-BE49-F238E27FC236}">
                <a16:creationId xmlns:a16="http://schemas.microsoft.com/office/drawing/2014/main" id="{279BB6E4-041F-4600-9D0B-E737BF8C8EAA}"/>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69290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400D-AB48-B698-DB19-51290C18FA0E}"/>
              </a:ext>
            </a:extLst>
          </p:cNvPr>
          <p:cNvSpPr>
            <a:spLocks noGrp="1"/>
          </p:cNvSpPr>
          <p:nvPr>
            <p:ph type="title"/>
          </p:nvPr>
        </p:nvSpPr>
        <p:spPr/>
        <p:txBody>
          <a:bodyPr>
            <a:normAutofit fontScale="90000"/>
          </a:bodyPr>
          <a:lstStyle/>
          <a:p>
            <a:r>
              <a:rPr lang="en-US" dirty="0"/>
              <a:t>Data Cleaning</a:t>
            </a:r>
          </a:p>
        </p:txBody>
      </p:sp>
      <p:sp>
        <p:nvSpPr>
          <p:cNvPr id="3" name="Content Placeholder 2">
            <a:extLst>
              <a:ext uri="{FF2B5EF4-FFF2-40B4-BE49-F238E27FC236}">
                <a16:creationId xmlns:a16="http://schemas.microsoft.com/office/drawing/2014/main" id="{504B729A-7ED0-2848-FB63-E99946822DBB}"/>
              </a:ext>
            </a:extLst>
          </p:cNvPr>
          <p:cNvSpPr>
            <a:spLocks noGrp="1"/>
          </p:cNvSpPr>
          <p:nvPr>
            <p:ph idx="1"/>
          </p:nvPr>
        </p:nvSpPr>
        <p:spPr/>
        <p:txBody>
          <a:bodyPr/>
          <a:lstStyle/>
          <a:p>
            <a:r>
              <a:rPr lang="en-US" dirty="0"/>
              <a:t>Data cleaning tasks</a:t>
            </a:r>
          </a:p>
          <a:p>
            <a:pPr lvl="1"/>
            <a:r>
              <a:rPr lang="en-US" dirty="0"/>
              <a:t>Fill in missing values</a:t>
            </a:r>
          </a:p>
          <a:p>
            <a:pPr lvl="1"/>
            <a:r>
              <a:rPr lang="en-US" dirty="0"/>
              <a:t>Identify outliers and smooth out noisy data </a:t>
            </a:r>
          </a:p>
          <a:p>
            <a:pPr lvl="1"/>
            <a:r>
              <a:rPr lang="en-US" dirty="0"/>
              <a:t>Correct inconsistent data</a:t>
            </a:r>
          </a:p>
          <a:p>
            <a:endParaRPr lang="en-US" dirty="0"/>
          </a:p>
        </p:txBody>
      </p:sp>
      <p:sp>
        <p:nvSpPr>
          <p:cNvPr id="4" name="Footer Placeholder 3">
            <a:extLst>
              <a:ext uri="{FF2B5EF4-FFF2-40B4-BE49-F238E27FC236}">
                <a16:creationId xmlns:a16="http://schemas.microsoft.com/office/drawing/2014/main" id="{6EAE0A1B-690D-2909-58FE-D8C6C00AD0EF}"/>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CA100831-7365-3AE1-4476-C225A92D3F40}"/>
              </a:ext>
            </a:extLst>
          </p:cNvPr>
          <p:cNvSpPr>
            <a:spLocks noGrp="1"/>
          </p:cNvSpPr>
          <p:nvPr>
            <p:ph type="sldNum" sz="quarter" idx="12"/>
          </p:nvPr>
        </p:nvSpPr>
        <p:spPr/>
        <p:txBody>
          <a:bodyPr/>
          <a:lstStyle/>
          <a:p>
            <a:fld id="{7A40C488-C8CC-47D5-8871-7D5F905AB6AC}" type="slidenum">
              <a:rPr lang="en-US" smtClean="0"/>
              <a:pPr/>
              <a:t>16</a:t>
            </a:fld>
            <a:endParaRPr lang="en-US"/>
          </a:p>
        </p:txBody>
      </p:sp>
    </p:spTree>
    <p:extLst>
      <p:ext uri="{BB962C8B-B14F-4D97-AF65-F5344CB8AC3E}">
        <p14:creationId xmlns:p14="http://schemas.microsoft.com/office/powerpoint/2010/main" val="294987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C904-0634-49F2-ABB3-BC7A54B9E69E}"/>
              </a:ext>
            </a:extLst>
          </p:cNvPr>
          <p:cNvSpPr>
            <a:spLocks noGrp="1"/>
          </p:cNvSpPr>
          <p:nvPr>
            <p:ph type="title"/>
          </p:nvPr>
        </p:nvSpPr>
        <p:spPr/>
        <p:txBody>
          <a:bodyPr>
            <a:normAutofit fontScale="90000"/>
          </a:bodyPr>
          <a:lstStyle/>
          <a:p>
            <a:r>
              <a:rPr lang="en-IN" dirty="0"/>
              <a:t>Incomplete (Missing) Data</a:t>
            </a:r>
          </a:p>
        </p:txBody>
      </p:sp>
      <p:sp>
        <p:nvSpPr>
          <p:cNvPr id="3" name="Content Placeholder 2">
            <a:extLst>
              <a:ext uri="{FF2B5EF4-FFF2-40B4-BE49-F238E27FC236}">
                <a16:creationId xmlns:a16="http://schemas.microsoft.com/office/drawing/2014/main" id="{C431760B-592A-43E3-8D60-C5B38411F35D}"/>
              </a:ext>
            </a:extLst>
          </p:cNvPr>
          <p:cNvSpPr>
            <a:spLocks noGrp="1"/>
          </p:cNvSpPr>
          <p:nvPr>
            <p:ph idx="1"/>
          </p:nvPr>
        </p:nvSpPr>
        <p:spPr/>
        <p:txBody>
          <a:bodyPr>
            <a:normAutofit fontScale="92500" lnSpcReduction="20000"/>
          </a:bodyPr>
          <a:lstStyle/>
          <a:p>
            <a:pPr>
              <a:lnSpc>
                <a:spcPct val="110000"/>
              </a:lnSpc>
            </a:pPr>
            <a:r>
              <a:rPr lang="en-US" altLang="en-US" dirty="0"/>
              <a:t>Data is not always available</a:t>
            </a:r>
          </a:p>
          <a:p>
            <a:pPr lvl="1">
              <a:lnSpc>
                <a:spcPct val="110000"/>
              </a:lnSpc>
            </a:pPr>
            <a:r>
              <a:rPr lang="en-US" altLang="en-US" dirty="0"/>
              <a:t>E.g., many tuples have no recorded value for several attributes, such as customer income in sales data</a:t>
            </a:r>
          </a:p>
          <a:p>
            <a:pPr>
              <a:lnSpc>
                <a:spcPct val="110000"/>
              </a:lnSpc>
            </a:pPr>
            <a:r>
              <a:rPr lang="en-US" altLang="en-US" dirty="0"/>
              <a:t>Missing data may be due to </a:t>
            </a:r>
          </a:p>
          <a:p>
            <a:pPr lvl="1">
              <a:lnSpc>
                <a:spcPct val="110000"/>
              </a:lnSpc>
            </a:pPr>
            <a:r>
              <a:rPr lang="en-US" altLang="en-US" dirty="0"/>
              <a:t>equipment malfunction</a:t>
            </a:r>
          </a:p>
          <a:p>
            <a:pPr lvl="1">
              <a:lnSpc>
                <a:spcPct val="110000"/>
              </a:lnSpc>
            </a:pPr>
            <a:r>
              <a:rPr lang="en-US" altLang="en-US" dirty="0"/>
              <a:t>inconsistent with other recorded data and thus deleted</a:t>
            </a:r>
          </a:p>
          <a:p>
            <a:pPr lvl="1">
              <a:lnSpc>
                <a:spcPct val="110000"/>
              </a:lnSpc>
            </a:pPr>
            <a:r>
              <a:rPr lang="en-US" altLang="en-US" dirty="0"/>
              <a:t>data not entered due to misunderstanding</a:t>
            </a:r>
          </a:p>
          <a:p>
            <a:pPr lvl="1">
              <a:lnSpc>
                <a:spcPct val="110000"/>
              </a:lnSpc>
            </a:pPr>
            <a:r>
              <a:rPr lang="en-US" altLang="en-US" dirty="0"/>
              <a:t>certain data may not be considered important at the time of entry</a:t>
            </a:r>
          </a:p>
          <a:p>
            <a:pPr lvl="1">
              <a:lnSpc>
                <a:spcPct val="110000"/>
              </a:lnSpc>
            </a:pPr>
            <a:r>
              <a:rPr lang="en-US" altLang="en-US" dirty="0"/>
              <a:t>not register history or changes of the data</a:t>
            </a:r>
          </a:p>
          <a:p>
            <a:pPr>
              <a:lnSpc>
                <a:spcPct val="110000"/>
              </a:lnSpc>
            </a:pPr>
            <a:r>
              <a:rPr lang="en-US" altLang="en-US" dirty="0"/>
              <a:t>Missing data may need to be inferred</a:t>
            </a:r>
          </a:p>
          <a:p>
            <a:endParaRPr lang="en-IN" dirty="0"/>
          </a:p>
        </p:txBody>
      </p:sp>
      <p:sp>
        <p:nvSpPr>
          <p:cNvPr id="5" name="Footer Placeholder 4">
            <a:extLst>
              <a:ext uri="{FF2B5EF4-FFF2-40B4-BE49-F238E27FC236}">
                <a16:creationId xmlns:a16="http://schemas.microsoft.com/office/drawing/2014/main" id="{575BE033-F217-4AAE-8D02-C42063ECFF4E}"/>
              </a:ext>
            </a:extLst>
          </p:cNvPr>
          <p:cNvSpPr>
            <a:spLocks noGrp="1"/>
          </p:cNvSpPr>
          <p:nvPr>
            <p:ph type="ftr" sz="quarter" idx="11"/>
          </p:nvPr>
        </p:nvSpPr>
        <p:spPr/>
        <p:txBody>
          <a:bodyPr/>
          <a:lstStyle/>
          <a:p>
            <a:r>
              <a:rPr lang="en-US"/>
              <a:t>Data Analysis and Visualization</a:t>
            </a:r>
          </a:p>
        </p:txBody>
      </p:sp>
      <p:sp>
        <p:nvSpPr>
          <p:cNvPr id="6" name="Slide Number Placeholder 5">
            <a:extLst>
              <a:ext uri="{FF2B5EF4-FFF2-40B4-BE49-F238E27FC236}">
                <a16:creationId xmlns:a16="http://schemas.microsoft.com/office/drawing/2014/main" id="{CDE47FF7-5D3B-4163-9CF3-DF651C07836B}"/>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680939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6BD9-416A-4ACE-8B60-6A910CC436BC}"/>
              </a:ext>
            </a:extLst>
          </p:cNvPr>
          <p:cNvSpPr>
            <a:spLocks noGrp="1"/>
          </p:cNvSpPr>
          <p:nvPr>
            <p:ph type="title"/>
          </p:nvPr>
        </p:nvSpPr>
        <p:spPr/>
        <p:txBody>
          <a:bodyPr>
            <a:normAutofit fontScale="90000"/>
          </a:bodyPr>
          <a:lstStyle/>
          <a:p>
            <a:r>
              <a:rPr lang="en-US" altLang="en-US" dirty="0"/>
              <a:t>How to Handle Missing Data?</a:t>
            </a:r>
            <a:endParaRPr lang="en-IN" dirty="0"/>
          </a:p>
        </p:txBody>
      </p:sp>
      <p:sp>
        <p:nvSpPr>
          <p:cNvPr id="3" name="Content Placeholder 2">
            <a:extLst>
              <a:ext uri="{FF2B5EF4-FFF2-40B4-BE49-F238E27FC236}">
                <a16:creationId xmlns:a16="http://schemas.microsoft.com/office/drawing/2014/main" id="{F45A3A21-D985-47F0-B2F1-1AAE71061BA5}"/>
              </a:ext>
            </a:extLst>
          </p:cNvPr>
          <p:cNvSpPr>
            <a:spLocks noGrp="1"/>
          </p:cNvSpPr>
          <p:nvPr>
            <p:ph idx="1"/>
          </p:nvPr>
        </p:nvSpPr>
        <p:spPr/>
        <p:txBody>
          <a:bodyPr>
            <a:normAutofit fontScale="85000" lnSpcReduction="20000"/>
          </a:bodyPr>
          <a:lstStyle/>
          <a:p>
            <a:pPr algn="just">
              <a:lnSpc>
                <a:spcPct val="120000"/>
              </a:lnSpc>
            </a:pPr>
            <a:r>
              <a:rPr lang="en-US" altLang="en-US" dirty="0"/>
              <a:t>Ignore the tuple: usually done when class label is missing (when doing classification—not effective in certain cases)</a:t>
            </a:r>
          </a:p>
          <a:p>
            <a:pPr algn="just">
              <a:lnSpc>
                <a:spcPct val="120000"/>
              </a:lnSpc>
            </a:pPr>
            <a:r>
              <a:rPr lang="en-US" altLang="en-US" dirty="0"/>
              <a:t>Fill in the missing value </a:t>
            </a:r>
            <a:r>
              <a:rPr lang="en-US" altLang="en-US" dirty="0">
                <a:solidFill>
                  <a:srgbClr val="FF0000"/>
                </a:solidFill>
              </a:rPr>
              <a:t>manually</a:t>
            </a:r>
            <a:r>
              <a:rPr lang="en-US" altLang="en-US" dirty="0"/>
              <a:t>: tedious + infeasible?</a:t>
            </a:r>
          </a:p>
          <a:p>
            <a:pPr algn="just">
              <a:lnSpc>
                <a:spcPct val="120000"/>
              </a:lnSpc>
            </a:pPr>
            <a:r>
              <a:rPr lang="en-US" altLang="en-US" dirty="0"/>
              <a:t>Fill in it automatically with</a:t>
            </a:r>
          </a:p>
          <a:p>
            <a:pPr lvl="1" algn="just">
              <a:lnSpc>
                <a:spcPct val="120000"/>
              </a:lnSpc>
            </a:pPr>
            <a:r>
              <a:rPr lang="en-US" altLang="en-US" dirty="0"/>
              <a:t>a global constant : e.g., “unknown”, a new class?! </a:t>
            </a:r>
          </a:p>
          <a:p>
            <a:pPr lvl="1" algn="just">
              <a:lnSpc>
                <a:spcPct val="120000"/>
              </a:lnSpc>
            </a:pPr>
            <a:r>
              <a:rPr lang="en-US" altLang="en-US" dirty="0"/>
              <a:t>the attribute mean</a:t>
            </a:r>
          </a:p>
          <a:p>
            <a:pPr lvl="1" algn="just">
              <a:lnSpc>
                <a:spcPct val="120000"/>
              </a:lnSpc>
            </a:pPr>
            <a:r>
              <a:rPr lang="en-US" altLang="en-US" dirty="0"/>
              <a:t>the attribute mean for all samples belonging to the same class: smarter</a:t>
            </a:r>
          </a:p>
          <a:p>
            <a:pPr lvl="1" algn="just">
              <a:lnSpc>
                <a:spcPct val="120000"/>
              </a:lnSpc>
            </a:pPr>
            <a:r>
              <a:rPr lang="en-US" altLang="en-US" dirty="0">
                <a:solidFill>
                  <a:schemeClr val="hlink"/>
                </a:solidFill>
              </a:rPr>
              <a:t>the most probable value: inference-based such as Bayesian formula or decision tree</a:t>
            </a:r>
          </a:p>
          <a:p>
            <a:pPr algn="just"/>
            <a:endParaRPr lang="en-IN" dirty="0"/>
          </a:p>
        </p:txBody>
      </p:sp>
      <p:sp>
        <p:nvSpPr>
          <p:cNvPr id="5" name="Footer Placeholder 4">
            <a:extLst>
              <a:ext uri="{FF2B5EF4-FFF2-40B4-BE49-F238E27FC236}">
                <a16:creationId xmlns:a16="http://schemas.microsoft.com/office/drawing/2014/main" id="{7930B306-E1CE-4C97-9BD8-3E197B47C547}"/>
              </a:ext>
            </a:extLst>
          </p:cNvPr>
          <p:cNvSpPr>
            <a:spLocks noGrp="1"/>
          </p:cNvSpPr>
          <p:nvPr>
            <p:ph type="ftr" sz="quarter" idx="11"/>
          </p:nvPr>
        </p:nvSpPr>
        <p:spPr/>
        <p:txBody>
          <a:bodyPr/>
          <a:lstStyle/>
          <a:p>
            <a:r>
              <a:rPr lang="en-US"/>
              <a:t>Data Analysis and Visualization</a:t>
            </a:r>
          </a:p>
        </p:txBody>
      </p:sp>
      <p:sp>
        <p:nvSpPr>
          <p:cNvPr id="6" name="Slide Number Placeholder 5">
            <a:extLst>
              <a:ext uri="{FF2B5EF4-FFF2-40B4-BE49-F238E27FC236}">
                <a16:creationId xmlns:a16="http://schemas.microsoft.com/office/drawing/2014/main" id="{47C0DEA9-BA04-4694-8480-2D79A670111C}"/>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238609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ECE5-9C27-47A8-BA77-B5FCCA964A7F}"/>
              </a:ext>
            </a:extLst>
          </p:cNvPr>
          <p:cNvSpPr>
            <a:spLocks noGrp="1"/>
          </p:cNvSpPr>
          <p:nvPr>
            <p:ph type="title"/>
          </p:nvPr>
        </p:nvSpPr>
        <p:spPr/>
        <p:txBody>
          <a:bodyPr>
            <a:normAutofit fontScale="90000"/>
          </a:bodyPr>
          <a:lstStyle/>
          <a:p>
            <a:r>
              <a:rPr lang="en-US" altLang="en-US" dirty="0"/>
              <a:t>How to Handle Missing Data?</a:t>
            </a:r>
            <a:endParaRPr lang="en-US" dirty="0"/>
          </a:p>
        </p:txBody>
      </p:sp>
      <p:sp>
        <p:nvSpPr>
          <p:cNvPr id="5" name="Footer Placeholder 4">
            <a:extLst>
              <a:ext uri="{FF2B5EF4-FFF2-40B4-BE49-F238E27FC236}">
                <a16:creationId xmlns:a16="http://schemas.microsoft.com/office/drawing/2014/main" id="{D38D1C2D-84A6-4A06-AF2C-F289811E3808}"/>
              </a:ext>
            </a:extLst>
          </p:cNvPr>
          <p:cNvSpPr>
            <a:spLocks noGrp="1"/>
          </p:cNvSpPr>
          <p:nvPr>
            <p:ph type="ftr" sz="quarter" idx="11"/>
          </p:nvPr>
        </p:nvSpPr>
        <p:spPr/>
        <p:txBody>
          <a:bodyPr/>
          <a:lstStyle/>
          <a:p>
            <a:r>
              <a:rPr lang="en-US"/>
              <a:t>Data Analysis and Visualization</a:t>
            </a:r>
          </a:p>
        </p:txBody>
      </p:sp>
      <p:sp>
        <p:nvSpPr>
          <p:cNvPr id="6" name="Slide Number Placeholder 5">
            <a:extLst>
              <a:ext uri="{FF2B5EF4-FFF2-40B4-BE49-F238E27FC236}">
                <a16:creationId xmlns:a16="http://schemas.microsoft.com/office/drawing/2014/main" id="{F441F95C-2C58-42CE-91AE-8F8636844089}"/>
              </a:ext>
            </a:extLst>
          </p:cNvPr>
          <p:cNvSpPr>
            <a:spLocks noGrp="1"/>
          </p:cNvSpPr>
          <p:nvPr>
            <p:ph type="sldNum" sz="quarter" idx="12"/>
          </p:nvPr>
        </p:nvSpPr>
        <p:spPr/>
        <p:txBody>
          <a:bodyPr/>
          <a:lstStyle/>
          <a:p>
            <a:fld id="{B6F15528-21DE-4FAA-801E-634DDDAF4B2B}" type="slidenum">
              <a:rPr lang="en-US" smtClean="0"/>
              <a:pPr/>
              <a:t>19</a:t>
            </a:fld>
            <a:endParaRPr lang="en-US"/>
          </a:p>
        </p:txBody>
      </p:sp>
      <p:pic>
        <p:nvPicPr>
          <p:cNvPr id="8" name="Picture 7" descr="Graphical user interface&#10;&#10;Description automatically generated">
            <a:extLst>
              <a:ext uri="{FF2B5EF4-FFF2-40B4-BE49-F238E27FC236}">
                <a16:creationId xmlns:a16="http://schemas.microsoft.com/office/drawing/2014/main" id="{B7BEE790-9935-4815-8D31-1553578BDFC7}"/>
              </a:ext>
            </a:extLst>
          </p:cNvPr>
          <p:cNvPicPr>
            <a:picLocks noChangeAspect="1"/>
          </p:cNvPicPr>
          <p:nvPr/>
        </p:nvPicPr>
        <p:blipFill>
          <a:blip r:embed="rId2"/>
          <a:stretch>
            <a:fillRect/>
          </a:stretch>
        </p:blipFill>
        <p:spPr>
          <a:xfrm>
            <a:off x="1981201" y="2053885"/>
            <a:ext cx="7820025" cy="1657350"/>
          </a:xfrm>
          <a:prstGeom prst="rect">
            <a:avLst/>
          </a:prstGeom>
        </p:spPr>
      </p:pic>
    </p:spTree>
    <p:extLst>
      <p:ext uri="{BB962C8B-B14F-4D97-AF65-F5344CB8AC3E}">
        <p14:creationId xmlns:p14="http://schemas.microsoft.com/office/powerpoint/2010/main" val="133085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1EB97-A351-A027-357B-FC62B187AFF5}"/>
              </a:ext>
            </a:extLst>
          </p:cNvPr>
          <p:cNvSpPr>
            <a:spLocks noGrp="1"/>
          </p:cNvSpPr>
          <p:nvPr>
            <p:ph type="title"/>
          </p:nvPr>
        </p:nvSpPr>
        <p:spPr/>
        <p:txBody>
          <a:bodyPr>
            <a:normAutofit fontScale="90000"/>
          </a:bodyPr>
          <a:lstStyle/>
          <a:p>
            <a:r>
              <a:rPr lang="en-US" dirty="0"/>
              <a:t>What is Data Science</a:t>
            </a:r>
          </a:p>
        </p:txBody>
      </p:sp>
      <p:sp>
        <p:nvSpPr>
          <p:cNvPr id="3" name="Content Placeholder 2">
            <a:extLst>
              <a:ext uri="{FF2B5EF4-FFF2-40B4-BE49-F238E27FC236}">
                <a16:creationId xmlns:a16="http://schemas.microsoft.com/office/drawing/2014/main" id="{11716D8E-148F-F519-1251-1A3D1F468CEF}"/>
              </a:ext>
            </a:extLst>
          </p:cNvPr>
          <p:cNvSpPr>
            <a:spLocks noGrp="1"/>
          </p:cNvSpPr>
          <p:nvPr>
            <p:ph idx="1"/>
          </p:nvPr>
        </p:nvSpPr>
        <p:spPr/>
        <p:txBody>
          <a:bodyPr/>
          <a:lstStyle/>
          <a:p>
            <a:pPr algn="just"/>
            <a:r>
              <a:rPr lang="en-US" dirty="0"/>
              <a:t>Data science is a multidisciplinary field that involves the use of statistical and computational methods to extract insights and knowledge from data. </a:t>
            </a:r>
          </a:p>
          <a:p>
            <a:pPr algn="just"/>
            <a:r>
              <a:rPr lang="en-US" dirty="0"/>
              <a:t>It combines aspects of statistics, computer science, and domain-specific knowledge to solve complex problems and generate valuable insights.</a:t>
            </a:r>
          </a:p>
        </p:txBody>
      </p:sp>
      <p:sp>
        <p:nvSpPr>
          <p:cNvPr id="4" name="Slide Number Placeholder 3">
            <a:extLst>
              <a:ext uri="{FF2B5EF4-FFF2-40B4-BE49-F238E27FC236}">
                <a16:creationId xmlns:a16="http://schemas.microsoft.com/office/drawing/2014/main" id="{A66DD9D4-1B0B-F3AD-BBDE-02099985994C}"/>
              </a:ext>
            </a:extLst>
          </p:cNvPr>
          <p:cNvSpPr>
            <a:spLocks noGrp="1"/>
          </p:cNvSpPr>
          <p:nvPr>
            <p:ph type="sldNum" sz="quarter" idx="12"/>
          </p:nvPr>
        </p:nvSpPr>
        <p:spPr/>
        <p:txBody>
          <a:bodyPr/>
          <a:lstStyle/>
          <a:p>
            <a:fld id="{7A40C488-C8CC-47D5-8871-7D5F905AB6AC}" type="slidenum">
              <a:rPr lang="en-US" smtClean="0"/>
              <a:pPr/>
              <a:t>2</a:t>
            </a:fld>
            <a:endParaRPr lang="en-US"/>
          </a:p>
        </p:txBody>
      </p:sp>
      <p:pic>
        <p:nvPicPr>
          <p:cNvPr id="10" name="Picture 9">
            <a:extLst>
              <a:ext uri="{FF2B5EF4-FFF2-40B4-BE49-F238E27FC236}">
                <a16:creationId xmlns:a16="http://schemas.microsoft.com/office/drawing/2014/main" id="{23B1A5B1-B01A-3A39-ECAA-35D10FC173A8}"/>
              </a:ext>
            </a:extLst>
          </p:cNvPr>
          <p:cNvPicPr>
            <a:picLocks noChangeAspect="1"/>
          </p:cNvPicPr>
          <p:nvPr/>
        </p:nvPicPr>
        <p:blipFill>
          <a:blip r:embed="rId2"/>
          <a:stretch>
            <a:fillRect/>
          </a:stretch>
        </p:blipFill>
        <p:spPr>
          <a:xfrm>
            <a:off x="8153399" y="1316646"/>
            <a:ext cx="3985051" cy="3272607"/>
          </a:xfrm>
          <a:prstGeom prst="rect">
            <a:avLst/>
          </a:prstGeom>
        </p:spPr>
      </p:pic>
      <p:sp>
        <p:nvSpPr>
          <p:cNvPr id="5" name="TextBox 4">
            <a:extLst>
              <a:ext uri="{FF2B5EF4-FFF2-40B4-BE49-F238E27FC236}">
                <a16:creationId xmlns:a16="http://schemas.microsoft.com/office/drawing/2014/main" id="{291D9868-F4FE-1BC7-CB87-6FDDC6EC45BD}"/>
              </a:ext>
            </a:extLst>
          </p:cNvPr>
          <p:cNvSpPr txBox="1"/>
          <p:nvPr/>
        </p:nvSpPr>
        <p:spPr>
          <a:xfrm>
            <a:off x="3638939" y="5444953"/>
            <a:ext cx="3265714" cy="553998"/>
          </a:xfrm>
          <a:prstGeom prst="rect">
            <a:avLst/>
          </a:prstGeom>
          <a:noFill/>
        </p:spPr>
        <p:txBody>
          <a:bodyPr wrap="square" rtlCol="0">
            <a:spAutoFit/>
          </a:bodyPr>
          <a:lstStyle/>
          <a:p>
            <a:r>
              <a:rPr lang="en-US" sz="3000" b="1" dirty="0">
                <a:solidFill>
                  <a:srgbClr val="FF0000"/>
                </a:solidFill>
              </a:rPr>
              <a:t>Why the Hype?</a:t>
            </a:r>
          </a:p>
        </p:txBody>
      </p:sp>
      <p:sp>
        <p:nvSpPr>
          <p:cNvPr id="6" name="Footer Placeholder 5">
            <a:extLst>
              <a:ext uri="{FF2B5EF4-FFF2-40B4-BE49-F238E27FC236}">
                <a16:creationId xmlns:a16="http://schemas.microsoft.com/office/drawing/2014/main" id="{7637C7BF-D955-0979-BB8A-B26CF8131D48}"/>
              </a:ext>
            </a:extLst>
          </p:cNvPr>
          <p:cNvSpPr>
            <a:spLocks noGrp="1"/>
          </p:cNvSpPr>
          <p:nvPr>
            <p:ph type="ftr" sz="quarter" idx="11"/>
          </p:nvPr>
        </p:nvSpPr>
        <p:spPr/>
        <p:txBody>
          <a:bodyPr/>
          <a:lstStyle/>
          <a:p>
            <a:r>
              <a:rPr lang="en-US"/>
              <a:t>Data Analysis and Visualization</a:t>
            </a:r>
            <a:endParaRPr lang="en-US" dirty="0"/>
          </a:p>
        </p:txBody>
      </p:sp>
    </p:spTree>
    <p:extLst>
      <p:ext uri="{BB962C8B-B14F-4D97-AF65-F5344CB8AC3E}">
        <p14:creationId xmlns:p14="http://schemas.microsoft.com/office/powerpoint/2010/main" val="184872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2374-CA76-4634-886C-777DE9E74E69}"/>
              </a:ext>
            </a:extLst>
          </p:cNvPr>
          <p:cNvSpPr>
            <a:spLocks noGrp="1"/>
          </p:cNvSpPr>
          <p:nvPr>
            <p:ph type="title"/>
          </p:nvPr>
        </p:nvSpPr>
        <p:spPr/>
        <p:txBody>
          <a:bodyPr>
            <a:normAutofit fontScale="90000"/>
          </a:bodyPr>
          <a:lstStyle/>
          <a:p>
            <a:r>
              <a:rPr lang="en-IN" dirty="0"/>
              <a:t>Noisy Data</a:t>
            </a:r>
          </a:p>
        </p:txBody>
      </p:sp>
      <p:sp>
        <p:nvSpPr>
          <p:cNvPr id="3" name="Content Placeholder 2">
            <a:extLst>
              <a:ext uri="{FF2B5EF4-FFF2-40B4-BE49-F238E27FC236}">
                <a16:creationId xmlns:a16="http://schemas.microsoft.com/office/drawing/2014/main" id="{BE2D154E-5EC8-4E9A-BF3C-79DBF6F616B7}"/>
              </a:ext>
            </a:extLst>
          </p:cNvPr>
          <p:cNvSpPr>
            <a:spLocks noGrp="1"/>
          </p:cNvSpPr>
          <p:nvPr>
            <p:ph idx="1"/>
          </p:nvPr>
        </p:nvSpPr>
        <p:spPr/>
        <p:txBody>
          <a:bodyPr>
            <a:normAutofit/>
          </a:bodyPr>
          <a:lstStyle/>
          <a:p>
            <a:pPr algn="just"/>
            <a:r>
              <a:rPr lang="en-US" dirty="0"/>
              <a:t>Noise: random error in a measured variable</a:t>
            </a:r>
          </a:p>
          <a:p>
            <a:pPr algn="just"/>
            <a:r>
              <a:rPr lang="en-US" dirty="0"/>
              <a:t>Incorrect attribute values may be due to</a:t>
            </a:r>
          </a:p>
          <a:p>
            <a:pPr lvl="1" algn="just"/>
            <a:r>
              <a:rPr lang="en-US" dirty="0"/>
              <a:t>faulty data collection instruments</a:t>
            </a:r>
          </a:p>
          <a:p>
            <a:pPr lvl="1" algn="just"/>
            <a:r>
              <a:rPr lang="en-US" dirty="0"/>
              <a:t>data entry problems</a:t>
            </a:r>
          </a:p>
          <a:p>
            <a:pPr lvl="1" algn="just"/>
            <a:r>
              <a:rPr lang="en-US" dirty="0"/>
              <a:t>data transmission problems</a:t>
            </a:r>
          </a:p>
          <a:p>
            <a:pPr lvl="1" algn="just"/>
            <a:r>
              <a:rPr lang="en-US" dirty="0"/>
              <a:t>technology limitation</a:t>
            </a:r>
          </a:p>
          <a:p>
            <a:pPr lvl="1" algn="just"/>
            <a:r>
              <a:rPr lang="en-US" dirty="0"/>
              <a:t>inconsistency in naming convention </a:t>
            </a:r>
          </a:p>
          <a:p>
            <a:pPr algn="just"/>
            <a:endParaRPr lang="en-IN" dirty="0"/>
          </a:p>
        </p:txBody>
      </p:sp>
      <p:sp>
        <p:nvSpPr>
          <p:cNvPr id="5" name="Footer Placeholder 4">
            <a:extLst>
              <a:ext uri="{FF2B5EF4-FFF2-40B4-BE49-F238E27FC236}">
                <a16:creationId xmlns:a16="http://schemas.microsoft.com/office/drawing/2014/main" id="{FAB93FFF-A591-48E5-8E90-F662B295E2E4}"/>
              </a:ext>
            </a:extLst>
          </p:cNvPr>
          <p:cNvSpPr>
            <a:spLocks noGrp="1"/>
          </p:cNvSpPr>
          <p:nvPr>
            <p:ph type="ftr" sz="quarter" idx="11"/>
          </p:nvPr>
        </p:nvSpPr>
        <p:spPr/>
        <p:txBody>
          <a:bodyPr/>
          <a:lstStyle/>
          <a:p>
            <a:r>
              <a:rPr lang="en-US"/>
              <a:t>Data Analysis and Visualization</a:t>
            </a:r>
          </a:p>
        </p:txBody>
      </p:sp>
      <p:sp>
        <p:nvSpPr>
          <p:cNvPr id="6" name="Slide Number Placeholder 5">
            <a:extLst>
              <a:ext uri="{FF2B5EF4-FFF2-40B4-BE49-F238E27FC236}">
                <a16:creationId xmlns:a16="http://schemas.microsoft.com/office/drawing/2014/main" id="{1F8B036B-E050-4EE7-91EA-5902F991B381}"/>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296742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31635F-6678-4647-86AB-152720250A30}"/>
              </a:ext>
            </a:extLst>
          </p:cNvPr>
          <p:cNvPicPr>
            <a:picLocks noChangeAspect="1"/>
          </p:cNvPicPr>
          <p:nvPr/>
        </p:nvPicPr>
        <p:blipFill>
          <a:blip r:embed="rId2"/>
          <a:stretch>
            <a:fillRect/>
          </a:stretch>
        </p:blipFill>
        <p:spPr>
          <a:xfrm>
            <a:off x="8340646" y="1659294"/>
            <a:ext cx="3429000" cy="2771775"/>
          </a:xfrm>
          <a:prstGeom prst="rect">
            <a:avLst/>
          </a:prstGeom>
        </p:spPr>
      </p:pic>
      <p:sp>
        <p:nvSpPr>
          <p:cNvPr id="2" name="Title 1">
            <a:extLst>
              <a:ext uri="{FF2B5EF4-FFF2-40B4-BE49-F238E27FC236}">
                <a16:creationId xmlns:a16="http://schemas.microsoft.com/office/drawing/2014/main" id="{517676FB-68CE-4A5F-87C7-25706CE07268}"/>
              </a:ext>
            </a:extLst>
          </p:cNvPr>
          <p:cNvSpPr>
            <a:spLocks noGrp="1"/>
          </p:cNvSpPr>
          <p:nvPr>
            <p:ph type="title"/>
          </p:nvPr>
        </p:nvSpPr>
        <p:spPr/>
        <p:txBody>
          <a:bodyPr>
            <a:normAutofit fontScale="90000"/>
          </a:bodyPr>
          <a:lstStyle/>
          <a:p>
            <a:r>
              <a:rPr lang="en-US" altLang="en-US" dirty="0"/>
              <a:t>How to Handle Noisy Data?</a:t>
            </a:r>
            <a:endParaRPr lang="en-IN" dirty="0"/>
          </a:p>
        </p:txBody>
      </p:sp>
      <p:sp>
        <p:nvSpPr>
          <p:cNvPr id="3" name="Content Placeholder 2">
            <a:extLst>
              <a:ext uri="{FF2B5EF4-FFF2-40B4-BE49-F238E27FC236}">
                <a16:creationId xmlns:a16="http://schemas.microsoft.com/office/drawing/2014/main" id="{37DBA7CF-475C-491C-B2C5-DAED446676B1}"/>
              </a:ext>
            </a:extLst>
          </p:cNvPr>
          <p:cNvSpPr>
            <a:spLocks noGrp="1"/>
          </p:cNvSpPr>
          <p:nvPr>
            <p:ph idx="1"/>
          </p:nvPr>
        </p:nvSpPr>
        <p:spPr/>
        <p:txBody>
          <a:bodyPr>
            <a:normAutofit lnSpcReduction="10000"/>
          </a:bodyPr>
          <a:lstStyle/>
          <a:p>
            <a:pPr algn="just"/>
            <a:r>
              <a:rPr lang="en-US" dirty="0"/>
              <a:t>Binning</a:t>
            </a:r>
          </a:p>
          <a:p>
            <a:pPr lvl="1" algn="just"/>
            <a:r>
              <a:rPr lang="en-US" dirty="0"/>
              <a:t>first sort data and partition into (equal-frequency) bins</a:t>
            </a:r>
          </a:p>
          <a:p>
            <a:pPr lvl="1" algn="just"/>
            <a:r>
              <a:rPr lang="en-US" dirty="0"/>
              <a:t>then one can smooth by bin means,  smooth by bin median, smooth by bin boundaries, etc.</a:t>
            </a:r>
          </a:p>
          <a:p>
            <a:pPr algn="just"/>
            <a:r>
              <a:rPr lang="en-US" dirty="0"/>
              <a:t>Regression</a:t>
            </a:r>
          </a:p>
          <a:p>
            <a:pPr lvl="1" algn="just"/>
            <a:r>
              <a:rPr lang="en-US" dirty="0"/>
              <a:t>smooth by fitting the data into regression functions</a:t>
            </a:r>
          </a:p>
          <a:p>
            <a:pPr algn="just"/>
            <a:r>
              <a:rPr lang="en-US" dirty="0"/>
              <a:t>Clustering</a:t>
            </a:r>
          </a:p>
          <a:p>
            <a:pPr lvl="1" algn="just"/>
            <a:r>
              <a:rPr lang="en-US" dirty="0"/>
              <a:t>detect and remove outliers</a:t>
            </a:r>
          </a:p>
          <a:p>
            <a:pPr algn="just"/>
            <a:r>
              <a:rPr lang="en-US" dirty="0"/>
              <a:t>Combined computer and human inspection</a:t>
            </a:r>
          </a:p>
          <a:p>
            <a:pPr lvl="1" algn="just"/>
            <a:r>
              <a:rPr lang="en-US" dirty="0"/>
              <a:t>detect suspicious values and check by human (e.g., deal with possible outliers)</a:t>
            </a:r>
          </a:p>
          <a:p>
            <a:pPr algn="just"/>
            <a:endParaRPr lang="en-IN" dirty="0"/>
          </a:p>
        </p:txBody>
      </p:sp>
      <p:sp>
        <p:nvSpPr>
          <p:cNvPr id="5" name="Footer Placeholder 4">
            <a:extLst>
              <a:ext uri="{FF2B5EF4-FFF2-40B4-BE49-F238E27FC236}">
                <a16:creationId xmlns:a16="http://schemas.microsoft.com/office/drawing/2014/main" id="{E034B78F-EF78-4700-95A3-397C336EB3FC}"/>
              </a:ext>
            </a:extLst>
          </p:cNvPr>
          <p:cNvSpPr>
            <a:spLocks noGrp="1"/>
          </p:cNvSpPr>
          <p:nvPr>
            <p:ph type="ftr" sz="quarter" idx="11"/>
          </p:nvPr>
        </p:nvSpPr>
        <p:spPr/>
        <p:txBody>
          <a:bodyPr/>
          <a:lstStyle/>
          <a:p>
            <a:r>
              <a:rPr lang="en-US"/>
              <a:t>Data Analysis and Visualization</a:t>
            </a:r>
          </a:p>
        </p:txBody>
      </p:sp>
      <p:sp>
        <p:nvSpPr>
          <p:cNvPr id="6" name="Slide Number Placeholder 5">
            <a:extLst>
              <a:ext uri="{FF2B5EF4-FFF2-40B4-BE49-F238E27FC236}">
                <a16:creationId xmlns:a16="http://schemas.microsoft.com/office/drawing/2014/main" id="{F0CDD5D4-A1FF-433E-AAAF-6E7624F21A7B}"/>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6085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B9F4-B716-4A81-A140-EB0C8ADF437D}"/>
              </a:ext>
            </a:extLst>
          </p:cNvPr>
          <p:cNvSpPr>
            <a:spLocks noGrp="1"/>
          </p:cNvSpPr>
          <p:nvPr>
            <p:ph type="title"/>
          </p:nvPr>
        </p:nvSpPr>
        <p:spPr/>
        <p:txBody>
          <a:bodyPr>
            <a:normAutofit fontScale="90000"/>
          </a:bodyPr>
          <a:lstStyle/>
          <a:p>
            <a:r>
              <a:rPr lang="en-IN" dirty="0"/>
              <a:t>Data Transformation</a:t>
            </a:r>
          </a:p>
        </p:txBody>
      </p:sp>
      <p:sp>
        <p:nvSpPr>
          <p:cNvPr id="3" name="Content Placeholder 2">
            <a:extLst>
              <a:ext uri="{FF2B5EF4-FFF2-40B4-BE49-F238E27FC236}">
                <a16:creationId xmlns:a16="http://schemas.microsoft.com/office/drawing/2014/main" id="{9019AB30-8995-4A04-8ED0-4E8E934690B0}"/>
              </a:ext>
            </a:extLst>
          </p:cNvPr>
          <p:cNvSpPr>
            <a:spLocks noGrp="1"/>
          </p:cNvSpPr>
          <p:nvPr>
            <p:ph idx="1"/>
          </p:nvPr>
        </p:nvSpPr>
        <p:spPr/>
        <p:txBody>
          <a:bodyPr>
            <a:normAutofit/>
          </a:bodyPr>
          <a:lstStyle/>
          <a:p>
            <a:pPr algn="just"/>
            <a:r>
              <a:rPr lang="en-US" dirty="0"/>
              <a:t>A function that maps the entire set of values of a given attribute to a new set of replacement values </a:t>
            </a:r>
            <a:r>
              <a:rPr lang="en-US" dirty="0" err="1"/>
              <a:t>s.t.</a:t>
            </a:r>
            <a:r>
              <a:rPr lang="en-US" dirty="0"/>
              <a:t> each old value can be identified with one of the new values</a:t>
            </a:r>
          </a:p>
          <a:p>
            <a:pPr algn="just"/>
            <a:r>
              <a:rPr lang="en-US" dirty="0"/>
              <a:t>Methods</a:t>
            </a:r>
          </a:p>
          <a:p>
            <a:pPr lvl="1" algn="just"/>
            <a:r>
              <a:rPr lang="en-US" dirty="0"/>
              <a:t>Smoothing: Remove noise from data (binning, clustering, regression)</a:t>
            </a:r>
          </a:p>
          <a:p>
            <a:pPr lvl="1" algn="just"/>
            <a:r>
              <a:rPr lang="en-US" dirty="0"/>
              <a:t>Normalization: Scaled to fall within a smaller, specified range</a:t>
            </a:r>
          </a:p>
          <a:p>
            <a:pPr lvl="2" algn="just"/>
            <a:r>
              <a:rPr lang="en-US" dirty="0"/>
              <a:t>min-max normalization</a:t>
            </a:r>
          </a:p>
          <a:p>
            <a:pPr lvl="2" algn="just"/>
            <a:r>
              <a:rPr lang="en-US" altLang="en-US" dirty="0"/>
              <a:t>z-score normalization</a:t>
            </a:r>
          </a:p>
          <a:p>
            <a:pPr lvl="2" algn="just"/>
            <a:r>
              <a:rPr lang="en-US" dirty="0"/>
              <a:t>normalization by decimal scaling</a:t>
            </a:r>
          </a:p>
          <a:p>
            <a:pPr algn="just"/>
            <a:endParaRPr lang="en-IN" dirty="0"/>
          </a:p>
        </p:txBody>
      </p:sp>
      <p:sp>
        <p:nvSpPr>
          <p:cNvPr id="5" name="Footer Placeholder 4">
            <a:extLst>
              <a:ext uri="{FF2B5EF4-FFF2-40B4-BE49-F238E27FC236}">
                <a16:creationId xmlns:a16="http://schemas.microsoft.com/office/drawing/2014/main" id="{BC3FA612-15FE-462A-958C-4D5850BA4913}"/>
              </a:ext>
            </a:extLst>
          </p:cNvPr>
          <p:cNvSpPr>
            <a:spLocks noGrp="1"/>
          </p:cNvSpPr>
          <p:nvPr>
            <p:ph type="ftr" sz="quarter" idx="11"/>
          </p:nvPr>
        </p:nvSpPr>
        <p:spPr/>
        <p:txBody>
          <a:bodyPr/>
          <a:lstStyle/>
          <a:p>
            <a:r>
              <a:rPr lang="en-US"/>
              <a:t>Data Analysis and Visualization</a:t>
            </a:r>
          </a:p>
        </p:txBody>
      </p:sp>
      <p:sp>
        <p:nvSpPr>
          <p:cNvPr id="6" name="Slide Number Placeholder 5">
            <a:extLst>
              <a:ext uri="{FF2B5EF4-FFF2-40B4-BE49-F238E27FC236}">
                <a16:creationId xmlns:a16="http://schemas.microsoft.com/office/drawing/2014/main" id="{FE056C11-16F9-4928-9C27-AC74464E3526}"/>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2252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100">
                <a:solidFill>
                  <a:schemeClr val="bg2"/>
                </a:solidFill>
                <a:latin typeface="Arial" panose="020B0604020202020204" pitchFamily="34" charset="0"/>
              </a:defRPr>
            </a:lvl1pPr>
            <a:lvl2pPr marL="557213" indent="-214313">
              <a:spcBef>
                <a:spcPct val="20000"/>
              </a:spcBef>
              <a:buClr>
                <a:srgbClr val="000000"/>
              </a:buClr>
              <a:buFont typeface="Arial" panose="020B0604020202020204" pitchFamily="34" charset="0"/>
              <a:buChar char="−"/>
              <a:defRPr sz="1800">
                <a:solidFill>
                  <a:schemeClr val="bg2"/>
                </a:solidFill>
                <a:latin typeface="Arial" panose="020B0604020202020204" pitchFamily="34" charset="0"/>
              </a:defRPr>
            </a:lvl2pPr>
            <a:lvl3pPr marL="857250" indent="-171450">
              <a:spcBef>
                <a:spcPct val="20000"/>
              </a:spcBef>
              <a:buClr>
                <a:srgbClr val="000000"/>
              </a:buClr>
              <a:buFont typeface="Arial" panose="020B0604020202020204" pitchFamily="34" charset="0"/>
              <a:buChar char="−"/>
              <a:defRPr sz="1500">
                <a:solidFill>
                  <a:schemeClr val="bg2"/>
                </a:solidFill>
                <a:latin typeface="Arial" panose="020B0604020202020204" pitchFamily="34" charset="0"/>
              </a:defRPr>
            </a:lvl3pPr>
            <a:lvl4pPr marL="1200150" indent="-171450">
              <a:spcBef>
                <a:spcPct val="20000"/>
              </a:spcBef>
              <a:buClr>
                <a:srgbClr val="000000"/>
              </a:buClr>
              <a:buFont typeface="Arial" panose="020B0604020202020204" pitchFamily="34" charset="0"/>
              <a:buChar char="−"/>
              <a:defRPr sz="1500">
                <a:solidFill>
                  <a:schemeClr val="bg2"/>
                </a:solidFill>
                <a:latin typeface="Arial" panose="020B0604020202020204" pitchFamily="34" charset="0"/>
              </a:defRPr>
            </a:lvl4pPr>
            <a:lvl5pPr marL="1543050" indent="-171450">
              <a:spcBef>
                <a:spcPct val="20000"/>
              </a:spcBef>
              <a:buClr>
                <a:srgbClr val="000000"/>
              </a:buClr>
              <a:buFont typeface="Arial" panose="020B0604020202020204" pitchFamily="34" charset="0"/>
              <a:buChar char="−"/>
              <a:defRPr sz="1500">
                <a:solidFill>
                  <a:schemeClr val="bg2"/>
                </a:solidFill>
                <a:latin typeface="Arial" panose="020B0604020202020204" pitchFamily="34" charset="0"/>
              </a:defRPr>
            </a:lvl5pPr>
            <a:lvl6pPr marL="1885950" indent="-171450" eaLnBrk="0" fontAlgn="base" hangingPunct="0">
              <a:spcBef>
                <a:spcPct val="20000"/>
              </a:spcBef>
              <a:spcAft>
                <a:spcPct val="0"/>
              </a:spcAft>
              <a:buClr>
                <a:srgbClr val="000000"/>
              </a:buClr>
              <a:buFont typeface="Arial" panose="020B0604020202020204" pitchFamily="34" charset="0"/>
              <a:buChar char="−"/>
              <a:defRPr sz="1500">
                <a:solidFill>
                  <a:schemeClr val="bg2"/>
                </a:solidFill>
                <a:latin typeface="Arial" panose="020B0604020202020204" pitchFamily="34" charset="0"/>
              </a:defRPr>
            </a:lvl6pPr>
            <a:lvl7pPr marL="2228850" indent="-171450" eaLnBrk="0" fontAlgn="base" hangingPunct="0">
              <a:spcBef>
                <a:spcPct val="20000"/>
              </a:spcBef>
              <a:spcAft>
                <a:spcPct val="0"/>
              </a:spcAft>
              <a:buClr>
                <a:srgbClr val="000000"/>
              </a:buClr>
              <a:buFont typeface="Arial" panose="020B0604020202020204" pitchFamily="34" charset="0"/>
              <a:buChar char="−"/>
              <a:defRPr sz="1500">
                <a:solidFill>
                  <a:schemeClr val="bg2"/>
                </a:solidFill>
                <a:latin typeface="Arial" panose="020B0604020202020204" pitchFamily="34" charset="0"/>
              </a:defRPr>
            </a:lvl7pPr>
            <a:lvl8pPr marL="2571750" indent="-171450" eaLnBrk="0" fontAlgn="base" hangingPunct="0">
              <a:spcBef>
                <a:spcPct val="20000"/>
              </a:spcBef>
              <a:spcAft>
                <a:spcPct val="0"/>
              </a:spcAft>
              <a:buClr>
                <a:srgbClr val="000000"/>
              </a:buClr>
              <a:buFont typeface="Arial" panose="020B0604020202020204" pitchFamily="34" charset="0"/>
              <a:buChar char="−"/>
              <a:defRPr sz="1500">
                <a:solidFill>
                  <a:schemeClr val="bg2"/>
                </a:solidFill>
                <a:latin typeface="Arial" panose="020B0604020202020204" pitchFamily="34" charset="0"/>
              </a:defRPr>
            </a:lvl8pPr>
            <a:lvl9pPr marL="2914650" indent="-171450" eaLnBrk="0" fontAlgn="base" hangingPunct="0">
              <a:spcBef>
                <a:spcPct val="20000"/>
              </a:spcBef>
              <a:spcAft>
                <a:spcPct val="0"/>
              </a:spcAft>
              <a:buClr>
                <a:srgbClr val="000000"/>
              </a:buClr>
              <a:buFont typeface="Arial" panose="020B0604020202020204" pitchFamily="34" charset="0"/>
              <a:buChar char="−"/>
              <a:defRPr sz="15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900">
                <a:solidFill>
                  <a:srgbClr val="000000"/>
                </a:solidFill>
              </a:rPr>
              <a:pPr>
                <a:spcBef>
                  <a:spcPct val="0"/>
                </a:spcBef>
                <a:buClrTx/>
                <a:buFontTx/>
                <a:buNone/>
              </a:pPr>
              <a:t>23</a:t>
            </a:fld>
            <a:endParaRPr lang="en-US" altLang="en-US" sz="900" dirty="0">
              <a:solidFill>
                <a:srgbClr val="000000"/>
              </a:solidFill>
            </a:endParaRPr>
          </a:p>
        </p:txBody>
      </p:sp>
      <p:pic>
        <p:nvPicPr>
          <p:cNvPr id="3" name="Picture 2"/>
          <p:cNvPicPr>
            <a:picLocks noChangeAspect="1"/>
          </p:cNvPicPr>
          <p:nvPr/>
        </p:nvPicPr>
        <p:blipFill>
          <a:blip r:embed="rId3"/>
          <a:stretch>
            <a:fillRect/>
          </a:stretch>
        </p:blipFill>
        <p:spPr>
          <a:xfrm>
            <a:off x="1101619" y="2416629"/>
            <a:ext cx="6173119" cy="923730"/>
          </a:xfrm>
          <a:prstGeom prst="rect">
            <a:avLst/>
          </a:prstGeom>
        </p:spPr>
      </p:pic>
      <p:pic>
        <p:nvPicPr>
          <p:cNvPr id="4" name="Picture 3"/>
          <p:cNvPicPr>
            <a:picLocks noChangeAspect="1"/>
          </p:cNvPicPr>
          <p:nvPr/>
        </p:nvPicPr>
        <p:blipFill>
          <a:blip r:embed="rId4"/>
          <a:stretch>
            <a:fillRect/>
          </a:stretch>
        </p:blipFill>
        <p:spPr>
          <a:xfrm>
            <a:off x="7688424" y="1324947"/>
            <a:ext cx="4239213" cy="3806210"/>
          </a:xfrm>
          <a:prstGeom prst="rect">
            <a:avLst/>
          </a:prstGeom>
        </p:spPr>
      </p:pic>
      <p:sp>
        <p:nvSpPr>
          <p:cNvPr id="6" name="Title 5">
            <a:extLst>
              <a:ext uri="{FF2B5EF4-FFF2-40B4-BE49-F238E27FC236}">
                <a16:creationId xmlns:a16="http://schemas.microsoft.com/office/drawing/2014/main" id="{6F9A81F6-D634-4080-921A-09A3626FDC5C}"/>
              </a:ext>
            </a:extLst>
          </p:cNvPr>
          <p:cNvSpPr>
            <a:spLocks noGrp="1"/>
          </p:cNvSpPr>
          <p:nvPr>
            <p:ph type="title"/>
          </p:nvPr>
        </p:nvSpPr>
        <p:spPr/>
        <p:txBody>
          <a:bodyPr>
            <a:normAutofit fontScale="90000"/>
          </a:bodyPr>
          <a:lstStyle/>
          <a:p>
            <a:r>
              <a:rPr lang="en-IN" dirty="0"/>
              <a:t>Data Transformation</a:t>
            </a:r>
            <a:endParaRPr lang="en-US" dirty="0"/>
          </a:p>
        </p:txBody>
      </p:sp>
      <p:sp>
        <p:nvSpPr>
          <p:cNvPr id="2" name="Footer Placeholder 1">
            <a:extLst>
              <a:ext uri="{FF2B5EF4-FFF2-40B4-BE49-F238E27FC236}">
                <a16:creationId xmlns:a16="http://schemas.microsoft.com/office/drawing/2014/main" id="{9173C48C-D219-49A7-6F17-3232BBBDA58E}"/>
              </a:ext>
            </a:extLst>
          </p:cNvPr>
          <p:cNvSpPr>
            <a:spLocks noGrp="1"/>
          </p:cNvSpPr>
          <p:nvPr>
            <p:ph type="ftr" sz="quarter" idx="11"/>
          </p:nvPr>
        </p:nvSpPr>
        <p:spPr/>
        <p:txBody>
          <a:bodyPr/>
          <a:lstStyle/>
          <a:p>
            <a:r>
              <a:rPr lang="en-US"/>
              <a:t>Data Analysis and Visualization</a:t>
            </a:r>
            <a:endParaRPr lang="en-US" dirty="0"/>
          </a:p>
        </p:txBody>
      </p:sp>
    </p:spTree>
    <p:extLst>
      <p:ext uri="{BB962C8B-B14F-4D97-AF65-F5344CB8AC3E}">
        <p14:creationId xmlns:p14="http://schemas.microsoft.com/office/powerpoint/2010/main" val="2519193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B5E583-E39B-4591-9708-BED994AD3432}"/>
              </a:ext>
            </a:extLst>
          </p:cNvPr>
          <p:cNvSpPr>
            <a:spLocks noGrp="1"/>
          </p:cNvSpPr>
          <p:nvPr>
            <p:ph type="title"/>
          </p:nvPr>
        </p:nvSpPr>
        <p:spPr/>
        <p:txBody>
          <a:bodyPr>
            <a:normAutofit fontScale="90000"/>
          </a:bodyPr>
          <a:lstStyle/>
          <a:p>
            <a:r>
              <a:rPr lang="en-IN" dirty="0"/>
              <a:t>Data Transformation</a:t>
            </a:r>
            <a:endParaRPr lang="en-US" dirty="0"/>
          </a:p>
        </p:txBody>
      </p:sp>
      <p:sp>
        <p:nvSpPr>
          <p:cNvPr id="2" name="Content Placeholder 1"/>
          <p:cNvSpPr>
            <a:spLocks noGrp="1"/>
          </p:cNvSpPr>
          <p:nvPr>
            <p:ph idx="1"/>
          </p:nvPr>
        </p:nvSpPr>
        <p:spPr/>
        <p:txBody>
          <a:bodyPr>
            <a:normAutofit lnSpcReduction="10000"/>
          </a:bodyPr>
          <a:lstStyle/>
          <a:p>
            <a:pPr algn="just"/>
            <a:r>
              <a:rPr lang="en-US" dirty="0"/>
              <a:t>We can see that the data points only spread in the vertical direction because body weight has much larger numerical range than body height.</a:t>
            </a:r>
          </a:p>
          <a:p>
            <a:pPr algn="just"/>
            <a:endParaRPr lang="en-US" dirty="0"/>
          </a:p>
          <a:p>
            <a:pPr algn="just"/>
            <a:endParaRPr lang="en-US" dirty="0"/>
          </a:p>
          <a:p>
            <a:pPr algn="just"/>
            <a:endParaRPr lang="en-US" dirty="0"/>
          </a:p>
          <a:p>
            <a:pPr algn="just"/>
            <a:endParaRPr lang="en-US" dirty="0"/>
          </a:p>
          <a:p>
            <a:pPr algn="just"/>
            <a:r>
              <a:rPr lang="en-US" dirty="0"/>
              <a:t>Let's zoom the Figure</a:t>
            </a:r>
          </a:p>
          <a:p>
            <a:pPr lvl="1" algn="just"/>
            <a:r>
              <a:rPr lang="en-US" dirty="0"/>
              <a:t>There is strong correlation between body height and body weight, except for one outlier in the data.</a:t>
            </a:r>
          </a:p>
          <a:p>
            <a:pPr marL="0" indent="0" algn="just">
              <a:buNone/>
            </a:pPr>
            <a:endParaRPr lang="en-US" dirty="0"/>
          </a:p>
          <a:p>
            <a:pPr lvl="1" algn="just"/>
            <a:endParaRPr lang="en-US" dirty="0"/>
          </a:p>
          <a:p>
            <a:pPr lvl="1" algn="just"/>
            <a:endParaRPr lang="en-US" dirty="0"/>
          </a:p>
        </p:txBody>
      </p:sp>
      <p:sp>
        <p:nvSpPr>
          <p:cNvPr id="3" name="Footer Placeholder 2">
            <a:extLst>
              <a:ext uri="{FF2B5EF4-FFF2-40B4-BE49-F238E27FC236}">
                <a16:creationId xmlns:a16="http://schemas.microsoft.com/office/drawing/2014/main" id="{6D6152BC-115F-0388-80A8-7F84F3818B35}"/>
              </a:ext>
            </a:extLst>
          </p:cNvPr>
          <p:cNvSpPr>
            <a:spLocks noGrp="1"/>
          </p:cNvSpPr>
          <p:nvPr>
            <p:ph type="ftr" sz="quarter" idx="11"/>
          </p:nvPr>
        </p:nvSpPr>
        <p:spPr/>
        <p:txBody>
          <a:bodyPr/>
          <a:lstStyle/>
          <a:p>
            <a:r>
              <a:rPr lang="en-US"/>
              <a:t>Data Analysis and Visualization</a:t>
            </a:r>
            <a:endParaRPr lang="en-US" dirty="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100">
                <a:solidFill>
                  <a:schemeClr val="bg2"/>
                </a:solidFill>
                <a:latin typeface="Arial" panose="020B0604020202020204" pitchFamily="34" charset="0"/>
              </a:defRPr>
            </a:lvl1pPr>
            <a:lvl2pPr marL="557213" indent="-214313">
              <a:spcBef>
                <a:spcPct val="20000"/>
              </a:spcBef>
              <a:buClr>
                <a:srgbClr val="000000"/>
              </a:buClr>
              <a:buFont typeface="Arial" panose="020B0604020202020204" pitchFamily="34" charset="0"/>
              <a:buChar char="−"/>
              <a:defRPr sz="1800">
                <a:solidFill>
                  <a:schemeClr val="bg2"/>
                </a:solidFill>
                <a:latin typeface="Arial" panose="020B0604020202020204" pitchFamily="34" charset="0"/>
              </a:defRPr>
            </a:lvl2pPr>
            <a:lvl3pPr marL="857250" indent="-171450">
              <a:spcBef>
                <a:spcPct val="20000"/>
              </a:spcBef>
              <a:buClr>
                <a:srgbClr val="000000"/>
              </a:buClr>
              <a:buFont typeface="Arial" panose="020B0604020202020204" pitchFamily="34" charset="0"/>
              <a:buChar char="−"/>
              <a:defRPr sz="1500">
                <a:solidFill>
                  <a:schemeClr val="bg2"/>
                </a:solidFill>
                <a:latin typeface="Arial" panose="020B0604020202020204" pitchFamily="34" charset="0"/>
              </a:defRPr>
            </a:lvl3pPr>
            <a:lvl4pPr marL="1200150" indent="-171450">
              <a:spcBef>
                <a:spcPct val="20000"/>
              </a:spcBef>
              <a:buClr>
                <a:srgbClr val="000000"/>
              </a:buClr>
              <a:buFont typeface="Arial" panose="020B0604020202020204" pitchFamily="34" charset="0"/>
              <a:buChar char="−"/>
              <a:defRPr sz="1500">
                <a:solidFill>
                  <a:schemeClr val="bg2"/>
                </a:solidFill>
                <a:latin typeface="Arial" panose="020B0604020202020204" pitchFamily="34" charset="0"/>
              </a:defRPr>
            </a:lvl4pPr>
            <a:lvl5pPr marL="1543050" indent="-171450">
              <a:spcBef>
                <a:spcPct val="20000"/>
              </a:spcBef>
              <a:buClr>
                <a:srgbClr val="000000"/>
              </a:buClr>
              <a:buFont typeface="Arial" panose="020B0604020202020204" pitchFamily="34" charset="0"/>
              <a:buChar char="−"/>
              <a:defRPr sz="1500">
                <a:solidFill>
                  <a:schemeClr val="bg2"/>
                </a:solidFill>
                <a:latin typeface="Arial" panose="020B0604020202020204" pitchFamily="34" charset="0"/>
              </a:defRPr>
            </a:lvl5pPr>
            <a:lvl6pPr marL="1885950" indent="-171450" eaLnBrk="0" fontAlgn="base" hangingPunct="0">
              <a:spcBef>
                <a:spcPct val="20000"/>
              </a:spcBef>
              <a:spcAft>
                <a:spcPct val="0"/>
              </a:spcAft>
              <a:buClr>
                <a:srgbClr val="000000"/>
              </a:buClr>
              <a:buFont typeface="Arial" panose="020B0604020202020204" pitchFamily="34" charset="0"/>
              <a:buChar char="−"/>
              <a:defRPr sz="1500">
                <a:solidFill>
                  <a:schemeClr val="bg2"/>
                </a:solidFill>
                <a:latin typeface="Arial" panose="020B0604020202020204" pitchFamily="34" charset="0"/>
              </a:defRPr>
            </a:lvl6pPr>
            <a:lvl7pPr marL="2228850" indent="-171450" eaLnBrk="0" fontAlgn="base" hangingPunct="0">
              <a:spcBef>
                <a:spcPct val="20000"/>
              </a:spcBef>
              <a:spcAft>
                <a:spcPct val="0"/>
              </a:spcAft>
              <a:buClr>
                <a:srgbClr val="000000"/>
              </a:buClr>
              <a:buFont typeface="Arial" panose="020B0604020202020204" pitchFamily="34" charset="0"/>
              <a:buChar char="−"/>
              <a:defRPr sz="1500">
                <a:solidFill>
                  <a:schemeClr val="bg2"/>
                </a:solidFill>
                <a:latin typeface="Arial" panose="020B0604020202020204" pitchFamily="34" charset="0"/>
              </a:defRPr>
            </a:lvl7pPr>
            <a:lvl8pPr marL="2571750" indent="-171450" eaLnBrk="0" fontAlgn="base" hangingPunct="0">
              <a:spcBef>
                <a:spcPct val="20000"/>
              </a:spcBef>
              <a:spcAft>
                <a:spcPct val="0"/>
              </a:spcAft>
              <a:buClr>
                <a:srgbClr val="000000"/>
              </a:buClr>
              <a:buFont typeface="Arial" panose="020B0604020202020204" pitchFamily="34" charset="0"/>
              <a:buChar char="−"/>
              <a:defRPr sz="1500">
                <a:solidFill>
                  <a:schemeClr val="bg2"/>
                </a:solidFill>
                <a:latin typeface="Arial" panose="020B0604020202020204" pitchFamily="34" charset="0"/>
              </a:defRPr>
            </a:lvl8pPr>
            <a:lvl9pPr marL="2914650" indent="-171450" eaLnBrk="0" fontAlgn="base" hangingPunct="0">
              <a:spcBef>
                <a:spcPct val="20000"/>
              </a:spcBef>
              <a:spcAft>
                <a:spcPct val="0"/>
              </a:spcAft>
              <a:buClr>
                <a:srgbClr val="000000"/>
              </a:buClr>
              <a:buFont typeface="Arial" panose="020B0604020202020204" pitchFamily="34" charset="0"/>
              <a:buChar char="−"/>
              <a:defRPr sz="15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900">
                <a:solidFill>
                  <a:srgbClr val="000000"/>
                </a:solidFill>
              </a:rPr>
              <a:pPr>
                <a:spcBef>
                  <a:spcPct val="0"/>
                </a:spcBef>
                <a:buClrTx/>
                <a:buFontTx/>
                <a:buNone/>
              </a:pPr>
              <a:t>24</a:t>
            </a:fld>
            <a:endParaRPr lang="en-US" altLang="en-US" sz="900" dirty="0">
              <a:solidFill>
                <a:srgbClr val="000000"/>
              </a:solidFill>
            </a:endParaRPr>
          </a:p>
        </p:txBody>
      </p:sp>
      <p:pic>
        <p:nvPicPr>
          <p:cNvPr id="4" name="Picture 3"/>
          <p:cNvPicPr>
            <a:picLocks noChangeAspect="1"/>
          </p:cNvPicPr>
          <p:nvPr/>
        </p:nvPicPr>
        <p:blipFill>
          <a:blip r:embed="rId3"/>
          <a:stretch>
            <a:fillRect/>
          </a:stretch>
        </p:blipFill>
        <p:spPr>
          <a:xfrm>
            <a:off x="8709739" y="1251488"/>
            <a:ext cx="2434671" cy="2185988"/>
          </a:xfrm>
          <a:prstGeom prst="rect">
            <a:avLst/>
          </a:prstGeom>
        </p:spPr>
      </p:pic>
      <p:pic>
        <p:nvPicPr>
          <p:cNvPr id="6" name="Picture 5"/>
          <p:cNvPicPr>
            <a:picLocks noChangeAspect="1"/>
          </p:cNvPicPr>
          <p:nvPr/>
        </p:nvPicPr>
        <p:blipFill>
          <a:blip r:embed="rId4"/>
          <a:stretch>
            <a:fillRect/>
          </a:stretch>
        </p:blipFill>
        <p:spPr>
          <a:xfrm>
            <a:off x="8709740" y="3524932"/>
            <a:ext cx="2434671" cy="2214563"/>
          </a:xfrm>
          <a:prstGeom prst="rect">
            <a:avLst/>
          </a:prstGeom>
        </p:spPr>
      </p:pic>
    </p:spTree>
    <p:extLst>
      <p:ext uri="{BB962C8B-B14F-4D97-AF65-F5344CB8AC3E}">
        <p14:creationId xmlns:p14="http://schemas.microsoft.com/office/powerpoint/2010/main" val="154758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 calcmode="lin" valueType="num">
                                      <p:cBhvr additive="base">
                                        <p:cTn id="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3CCFAA-16E0-4FDB-83BB-8D496CE32666}"/>
              </a:ext>
            </a:extLst>
          </p:cNvPr>
          <p:cNvSpPr>
            <a:spLocks noGrp="1"/>
          </p:cNvSpPr>
          <p:nvPr>
            <p:ph type="title"/>
          </p:nvPr>
        </p:nvSpPr>
        <p:spPr/>
        <p:txBody>
          <a:bodyPr>
            <a:normAutofit fontScale="90000"/>
          </a:bodyPr>
          <a:lstStyle/>
          <a:p>
            <a:r>
              <a:rPr lang="en-IN" dirty="0"/>
              <a:t>Data Transformation</a:t>
            </a:r>
            <a:endParaRPr lang="en-US" dirty="0"/>
          </a:p>
        </p:txBody>
      </p:sp>
      <p:sp>
        <p:nvSpPr>
          <p:cNvPr id="2" name="Content Placeholder 1"/>
          <p:cNvSpPr>
            <a:spLocks noGrp="1"/>
          </p:cNvSpPr>
          <p:nvPr>
            <p:ph idx="1"/>
          </p:nvPr>
        </p:nvSpPr>
        <p:spPr/>
        <p:txBody>
          <a:bodyPr>
            <a:normAutofit/>
          </a:bodyPr>
          <a:lstStyle/>
          <a:p>
            <a:pPr algn="just"/>
            <a:r>
              <a:rPr lang="en-US" dirty="0"/>
              <a:t>Solution: </a:t>
            </a:r>
          </a:p>
          <a:p>
            <a:pPr lvl="1" algn="just"/>
            <a:r>
              <a:rPr lang="en-US" dirty="0"/>
              <a:t>Scaling : In order to give both variable, body weight and height, equal weight in the data, we standardized (scaling or weighting) them.</a:t>
            </a:r>
          </a:p>
          <a:p>
            <a:pPr lvl="1" algn="just"/>
            <a:r>
              <a:rPr lang="en-US" dirty="0"/>
              <a:t>There are may ways, but the most common techniques are</a:t>
            </a:r>
          </a:p>
          <a:p>
            <a:pPr lvl="2"/>
            <a:r>
              <a:rPr lang="en-US" dirty="0"/>
              <a:t>min-max normalization</a:t>
            </a:r>
          </a:p>
          <a:p>
            <a:pPr lvl="2"/>
            <a:r>
              <a:rPr lang="en-US" altLang="en-US" dirty="0"/>
              <a:t>z-score normalization</a:t>
            </a:r>
          </a:p>
          <a:p>
            <a:pPr lvl="2"/>
            <a:r>
              <a:rPr lang="en-US" dirty="0"/>
              <a:t>normalization by decimal scaling</a:t>
            </a:r>
          </a:p>
          <a:p>
            <a:pPr lvl="1" algn="just"/>
            <a:endParaRPr lang="en-US" dirty="0"/>
          </a:p>
          <a:p>
            <a:pPr lvl="1" algn="just"/>
            <a:endParaRPr lang="en-US" dirty="0"/>
          </a:p>
          <a:p>
            <a:pPr lvl="1" algn="just"/>
            <a:endParaRPr lang="en-US" dirty="0"/>
          </a:p>
        </p:txBody>
      </p:sp>
      <p:sp>
        <p:nvSpPr>
          <p:cNvPr id="3" name="Footer Placeholder 2">
            <a:extLst>
              <a:ext uri="{FF2B5EF4-FFF2-40B4-BE49-F238E27FC236}">
                <a16:creationId xmlns:a16="http://schemas.microsoft.com/office/drawing/2014/main" id="{ED515E90-93FD-392A-A670-5B4186DB68D5}"/>
              </a:ext>
            </a:extLst>
          </p:cNvPr>
          <p:cNvSpPr>
            <a:spLocks noGrp="1"/>
          </p:cNvSpPr>
          <p:nvPr>
            <p:ph type="ftr" sz="quarter" idx="11"/>
          </p:nvPr>
        </p:nvSpPr>
        <p:spPr/>
        <p:txBody>
          <a:bodyPr/>
          <a:lstStyle/>
          <a:p>
            <a:r>
              <a:rPr lang="en-US"/>
              <a:t>Data Analysis and Visualization</a:t>
            </a:r>
            <a:endParaRPr lang="en-US" dirty="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100">
                <a:solidFill>
                  <a:schemeClr val="bg2"/>
                </a:solidFill>
                <a:latin typeface="Arial" panose="020B0604020202020204" pitchFamily="34" charset="0"/>
              </a:defRPr>
            </a:lvl1pPr>
            <a:lvl2pPr marL="557213" indent="-214313">
              <a:spcBef>
                <a:spcPct val="20000"/>
              </a:spcBef>
              <a:buClr>
                <a:srgbClr val="000000"/>
              </a:buClr>
              <a:buFont typeface="Arial" panose="020B0604020202020204" pitchFamily="34" charset="0"/>
              <a:buChar char="−"/>
              <a:defRPr sz="1800">
                <a:solidFill>
                  <a:schemeClr val="bg2"/>
                </a:solidFill>
                <a:latin typeface="Arial" panose="020B0604020202020204" pitchFamily="34" charset="0"/>
              </a:defRPr>
            </a:lvl2pPr>
            <a:lvl3pPr marL="857250" indent="-171450">
              <a:spcBef>
                <a:spcPct val="20000"/>
              </a:spcBef>
              <a:buClr>
                <a:srgbClr val="000000"/>
              </a:buClr>
              <a:buFont typeface="Arial" panose="020B0604020202020204" pitchFamily="34" charset="0"/>
              <a:buChar char="−"/>
              <a:defRPr sz="1500">
                <a:solidFill>
                  <a:schemeClr val="bg2"/>
                </a:solidFill>
                <a:latin typeface="Arial" panose="020B0604020202020204" pitchFamily="34" charset="0"/>
              </a:defRPr>
            </a:lvl3pPr>
            <a:lvl4pPr marL="1200150" indent="-171450">
              <a:spcBef>
                <a:spcPct val="20000"/>
              </a:spcBef>
              <a:buClr>
                <a:srgbClr val="000000"/>
              </a:buClr>
              <a:buFont typeface="Arial" panose="020B0604020202020204" pitchFamily="34" charset="0"/>
              <a:buChar char="−"/>
              <a:defRPr sz="1500">
                <a:solidFill>
                  <a:schemeClr val="bg2"/>
                </a:solidFill>
                <a:latin typeface="Arial" panose="020B0604020202020204" pitchFamily="34" charset="0"/>
              </a:defRPr>
            </a:lvl4pPr>
            <a:lvl5pPr marL="1543050" indent="-171450">
              <a:spcBef>
                <a:spcPct val="20000"/>
              </a:spcBef>
              <a:buClr>
                <a:srgbClr val="000000"/>
              </a:buClr>
              <a:buFont typeface="Arial" panose="020B0604020202020204" pitchFamily="34" charset="0"/>
              <a:buChar char="−"/>
              <a:defRPr sz="1500">
                <a:solidFill>
                  <a:schemeClr val="bg2"/>
                </a:solidFill>
                <a:latin typeface="Arial" panose="020B0604020202020204" pitchFamily="34" charset="0"/>
              </a:defRPr>
            </a:lvl5pPr>
            <a:lvl6pPr marL="1885950" indent="-171450" eaLnBrk="0" fontAlgn="base" hangingPunct="0">
              <a:spcBef>
                <a:spcPct val="20000"/>
              </a:spcBef>
              <a:spcAft>
                <a:spcPct val="0"/>
              </a:spcAft>
              <a:buClr>
                <a:srgbClr val="000000"/>
              </a:buClr>
              <a:buFont typeface="Arial" panose="020B0604020202020204" pitchFamily="34" charset="0"/>
              <a:buChar char="−"/>
              <a:defRPr sz="1500">
                <a:solidFill>
                  <a:schemeClr val="bg2"/>
                </a:solidFill>
                <a:latin typeface="Arial" panose="020B0604020202020204" pitchFamily="34" charset="0"/>
              </a:defRPr>
            </a:lvl6pPr>
            <a:lvl7pPr marL="2228850" indent="-171450" eaLnBrk="0" fontAlgn="base" hangingPunct="0">
              <a:spcBef>
                <a:spcPct val="20000"/>
              </a:spcBef>
              <a:spcAft>
                <a:spcPct val="0"/>
              </a:spcAft>
              <a:buClr>
                <a:srgbClr val="000000"/>
              </a:buClr>
              <a:buFont typeface="Arial" panose="020B0604020202020204" pitchFamily="34" charset="0"/>
              <a:buChar char="−"/>
              <a:defRPr sz="1500">
                <a:solidFill>
                  <a:schemeClr val="bg2"/>
                </a:solidFill>
                <a:latin typeface="Arial" panose="020B0604020202020204" pitchFamily="34" charset="0"/>
              </a:defRPr>
            </a:lvl7pPr>
            <a:lvl8pPr marL="2571750" indent="-171450" eaLnBrk="0" fontAlgn="base" hangingPunct="0">
              <a:spcBef>
                <a:spcPct val="20000"/>
              </a:spcBef>
              <a:spcAft>
                <a:spcPct val="0"/>
              </a:spcAft>
              <a:buClr>
                <a:srgbClr val="000000"/>
              </a:buClr>
              <a:buFont typeface="Arial" panose="020B0604020202020204" pitchFamily="34" charset="0"/>
              <a:buChar char="−"/>
              <a:defRPr sz="1500">
                <a:solidFill>
                  <a:schemeClr val="bg2"/>
                </a:solidFill>
                <a:latin typeface="Arial" panose="020B0604020202020204" pitchFamily="34" charset="0"/>
              </a:defRPr>
            </a:lvl8pPr>
            <a:lvl9pPr marL="2914650" indent="-171450" eaLnBrk="0" fontAlgn="base" hangingPunct="0">
              <a:spcBef>
                <a:spcPct val="20000"/>
              </a:spcBef>
              <a:spcAft>
                <a:spcPct val="0"/>
              </a:spcAft>
              <a:buClr>
                <a:srgbClr val="000000"/>
              </a:buClr>
              <a:buFont typeface="Arial" panose="020B0604020202020204" pitchFamily="34" charset="0"/>
              <a:buChar char="−"/>
              <a:defRPr sz="15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900">
                <a:solidFill>
                  <a:srgbClr val="000000"/>
                </a:solidFill>
              </a:rPr>
              <a:pPr>
                <a:spcBef>
                  <a:spcPct val="0"/>
                </a:spcBef>
                <a:buClrTx/>
                <a:buFontTx/>
                <a:buNone/>
              </a:pPr>
              <a:t>25</a:t>
            </a:fld>
            <a:endParaRPr lang="en-US" altLang="en-US" sz="900" dirty="0">
              <a:solidFill>
                <a:srgbClr val="000000"/>
              </a:solidFill>
            </a:endParaRPr>
          </a:p>
        </p:txBody>
      </p:sp>
      <p:pic>
        <p:nvPicPr>
          <p:cNvPr id="5" name="Picture 4"/>
          <p:cNvPicPr>
            <a:picLocks noChangeAspect="1"/>
          </p:cNvPicPr>
          <p:nvPr/>
        </p:nvPicPr>
        <p:blipFill>
          <a:blip r:embed="rId3"/>
          <a:stretch>
            <a:fillRect/>
          </a:stretch>
        </p:blipFill>
        <p:spPr>
          <a:xfrm>
            <a:off x="8697266" y="1777584"/>
            <a:ext cx="3338977" cy="2579812"/>
          </a:xfrm>
          <a:prstGeom prst="rect">
            <a:avLst/>
          </a:prstGeom>
        </p:spPr>
      </p:pic>
    </p:spTree>
    <p:extLst>
      <p:ext uri="{BB962C8B-B14F-4D97-AF65-F5344CB8AC3E}">
        <p14:creationId xmlns:p14="http://schemas.microsoft.com/office/powerpoint/2010/main" val="181161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08A4-1E58-409C-9E1D-C98EDA241156}"/>
              </a:ext>
            </a:extLst>
          </p:cNvPr>
          <p:cNvSpPr>
            <a:spLocks noGrp="1"/>
          </p:cNvSpPr>
          <p:nvPr>
            <p:ph type="title"/>
          </p:nvPr>
        </p:nvSpPr>
        <p:spPr/>
        <p:txBody>
          <a:bodyPr>
            <a:normAutofit fontScale="90000"/>
          </a:bodyPr>
          <a:lstStyle/>
          <a:p>
            <a:r>
              <a:rPr lang="en-US" dirty="0"/>
              <a:t>min-max normalization</a:t>
            </a:r>
          </a:p>
        </p:txBody>
      </p:sp>
      <p:sp>
        <p:nvSpPr>
          <p:cNvPr id="5" name="Footer Placeholder 4">
            <a:extLst>
              <a:ext uri="{FF2B5EF4-FFF2-40B4-BE49-F238E27FC236}">
                <a16:creationId xmlns:a16="http://schemas.microsoft.com/office/drawing/2014/main" id="{CD896000-A6BE-43C1-A933-97EFD6628B61}"/>
              </a:ext>
            </a:extLst>
          </p:cNvPr>
          <p:cNvSpPr>
            <a:spLocks noGrp="1"/>
          </p:cNvSpPr>
          <p:nvPr>
            <p:ph type="ftr" sz="quarter" idx="11"/>
          </p:nvPr>
        </p:nvSpPr>
        <p:spPr/>
        <p:txBody>
          <a:bodyPr/>
          <a:lstStyle/>
          <a:p>
            <a:r>
              <a:rPr lang="en-US"/>
              <a:t>Data Analysis and Visualization</a:t>
            </a:r>
          </a:p>
        </p:txBody>
      </p:sp>
      <p:sp>
        <p:nvSpPr>
          <p:cNvPr id="6" name="Slide Number Placeholder 5">
            <a:extLst>
              <a:ext uri="{FF2B5EF4-FFF2-40B4-BE49-F238E27FC236}">
                <a16:creationId xmlns:a16="http://schemas.microsoft.com/office/drawing/2014/main" id="{3FF470DD-DF13-4CC8-AF0A-6716A2096672}"/>
              </a:ext>
            </a:extLst>
          </p:cNvPr>
          <p:cNvSpPr>
            <a:spLocks noGrp="1"/>
          </p:cNvSpPr>
          <p:nvPr>
            <p:ph type="sldNum" sz="quarter" idx="12"/>
          </p:nvPr>
        </p:nvSpPr>
        <p:spPr/>
        <p:txBody>
          <a:bodyPr/>
          <a:lstStyle/>
          <a:p>
            <a:fld id="{B6F15528-21DE-4FAA-801E-634DDDAF4B2B}" type="slidenum">
              <a:rPr lang="en-US" smtClean="0"/>
              <a:pPr/>
              <a:t>26</a:t>
            </a:fld>
            <a:endParaRPr lang="en-US"/>
          </a:p>
        </p:txBody>
      </p:sp>
      <p:graphicFrame>
        <p:nvGraphicFramePr>
          <p:cNvPr id="7" name="Object 4">
            <a:extLst>
              <a:ext uri="{FF2B5EF4-FFF2-40B4-BE49-F238E27FC236}">
                <a16:creationId xmlns:a16="http://schemas.microsoft.com/office/drawing/2014/main" id="{3B198F44-9105-412C-BAC0-345C49ADBCB7}"/>
              </a:ext>
            </a:extLst>
          </p:cNvPr>
          <p:cNvGraphicFramePr>
            <a:graphicFrameLocks noChangeAspect="1"/>
          </p:cNvGraphicFramePr>
          <p:nvPr>
            <p:extLst>
              <p:ext uri="{D42A27DB-BD31-4B8C-83A1-F6EECF244321}">
                <p14:modId xmlns:p14="http://schemas.microsoft.com/office/powerpoint/2010/main" val="4107947374"/>
              </p:ext>
            </p:extLst>
          </p:nvPr>
        </p:nvGraphicFramePr>
        <p:xfrm>
          <a:off x="1027584" y="1683496"/>
          <a:ext cx="7321550" cy="873125"/>
        </p:xfrm>
        <a:graphic>
          <a:graphicData uri="http://schemas.openxmlformats.org/presentationml/2006/ole">
            <mc:AlternateContent xmlns:mc="http://schemas.openxmlformats.org/markup-compatibility/2006">
              <mc:Choice xmlns:v="urn:schemas-microsoft-com:vml" Requires="v">
                <p:oleObj name="Equation" r:id="rId2" imgW="3340080" imgH="393480" progId="Equation.3">
                  <p:embed/>
                </p:oleObj>
              </mc:Choice>
              <mc:Fallback>
                <p:oleObj name="Equation" r:id="rId2" imgW="3340080" imgH="393480" progId="Equation.3">
                  <p:embed/>
                  <p:pic>
                    <p:nvPicPr>
                      <p:cNvPr id="7" name="Object 4">
                        <a:extLst>
                          <a:ext uri="{FF2B5EF4-FFF2-40B4-BE49-F238E27FC236}">
                            <a16:creationId xmlns:a16="http://schemas.microsoft.com/office/drawing/2014/main" id="{3B198F44-9105-412C-BAC0-345C49ADB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584" y="1683496"/>
                        <a:ext cx="7321550"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8">
            <a:extLst>
              <a:ext uri="{FF2B5EF4-FFF2-40B4-BE49-F238E27FC236}">
                <a16:creationId xmlns:a16="http://schemas.microsoft.com/office/drawing/2014/main" id="{570A0C18-4314-4B7A-A72A-101473B0A260}"/>
              </a:ext>
            </a:extLst>
          </p:cNvPr>
          <p:cNvGraphicFramePr>
            <a:graphicFrameLocks noGrp="1"/>
          </p:cNvGraphicFramePr>
          <p:nvPr/>
        </p:nvGraphicFramePr>
        <p:xfrm>
          <a:off x="7924800" y="3013076"/>
          <a:ext cx="609600" cy="1828800"/>
        </p:xfrm>
        <a:graphic>
          <a:graphicData uri="http://schemas.openxmlformats.org/drawingml/2006/table">
            <a:tbl>
              <a:tblPr firstRow="1" bandRow="1"/>
              <a:tblGrid>
                <a:gridCol w="609600">
                  <a:extLst>
                    <a:ext uri="{9D8B030D-6E8A-4147-A177-3AD203B41FA5}">
                      <a16:colId xmlns:a16="http://schemas.microsoft.com/office/drawing/2014/main" val="3918708440"/>
                    </a:ext>
                  </a:extLst>
                </a:gridCol>
              </a:tblGrid>
              <a:tr h="296545">
                <a:tc>
                  <a:txBody>
                    <a:bodyPr/>
                    <a:lstStyle/>
                    <a:p>
                      <a:pPr algn="ctr"/>
                      <a:r>
                        <a:rPr lang="en-US" dirty="0"/>
                        <a:t>A</a:t>
                      </a:r>
                    </a:p>
                  </a:txBody>
                  <a:tcPr/>
                </a:tc>
                <a:extLst>
                  <a:ext uri="{0D108BD9-81ED-4DB2-BD59-A6C34878D82A}">
                    <a16:rowId xmlns:a16="http://schemas.microsoft.com/office/drawing/2014/main" val="3440099810"/>
                  </a:ext>
                </a:extLst>
              </a:tr>
              <a:tr h="296545">
                <a:tc>
                  <a:txBody>
                    <a:bodyPr/>
                    <a:lstStyle/>
                    <a:p>
                      <a:pPr algn="ctr"/>
                      <a:r>
                        <a:rPr lang="en-US" dirty="0"/>
                        <a:t>8</a:t>
                      </a:r>
                    </a:p>
                  </a:txBody>
                  <a:tcPr/>
                </a:tc>
                <a:extLst>
                  <a:ext uri="{0D108BD9-81ED-4DB2-BD59-A6C34878D82A}">
                    <a16:rowId xmlns:a16="http://schemas.microsoft.com/office/drawing/2014/main" val="3051049343"/>
                  </a:ext>
                </a:extLst>
              </a:tr>
              <a:tr h="296545">
                <a:tc>
                  <a:txBody>
                    <a:bodyPr/>
                    <a:lstStyle/>
                    <a:p>
                      <a:pPr algn="ctr"/>
                      <a:r>
                        <a:rPr lang="en-US" dirty="0"/>
                        <a:t>20</a:t>
                      </a:r>
                    </a:p>
                  </a:txBody>
                  <a:tcPr/>
                </a:tc>
                <a:extLst>
                  <a:ext uri="{0D108BD9-81ED-4DB2-BD59-A6C34878D82A}">
                    <a16:rowId xmlns:a16="http://schemas.microsoft.com/office/drawing/2014/main" val="2144801940"/>
                  </a:ext>
                </a:extLst>
              </a:tr>
              <a:tr h="296545">
                <a:tc>
                  <a:txBody>
                    <a:bodyPr/>
                    <a:lstStyle/>
                    <a:p>
                      <a:pPr algn="ctr"/>
                      <a:r>
                        <a:rPr lang="en-US" dirty="0"/>
                        <a:t>10</a:t>
                      </a:r>
                    </a:p>
                  </a:txBody>
                  <a:tcPr/>
                </a:tc>
                <a:extLst>
                  <a:ext uri="{0D108BD9-81ED-4DB2-BD59-A6C34878D82A}">
                    <a16:rowId xmlns:a16="http://schemas.microsoft.com/office/drawing/2014/main" val="1583641779"/>
                  </a:ext>
                </a:extLst>
              </a:tr>
              <a:tr h="296545">
                <a:tc>
                  <a:txBody>
                    <a:bodyPr/>
                    <a:lstStyle/>
                    <a:p>
                      <a:pPr algn="ctr"/>
                      <a:r>
                        <a:rPr lang="en-US" dirty="0"/>
                        <a:t>15</a:t>
                      </a:r>
                    </a:p>
                  </a:txBody>
                  <a:tcPr/>
                </a:tc>
                <a:extLst>
                  <a:ext uri="{0D108BD9-81ED-4DB2-BD59-A6C34878D82A}">
                    <a16:rowId xmlns:a16="http://schemas.microsoft.com/office/drawing/2014/main" val="3621289703"/>
                  </a:ext>
                </a:extLst>
              </a:tr>
            </a:tbl>
          </a:graphicData>
        </a:graphic>
      </p:graphicFrame>
      <p:sp>
        <p:nvSpPr>
          <p:cNvPr id="10" name="TextBox 9">
            <a:extLst>
              <a:ext uri="{FF2B5EF4-FFF2-40B4-BE49-F238E27FC236}">
                <a16:creationId xmlns:a16="http://schemas.microsoft.com/office/drawing/2014/main" id="{D3072331-4935-4F60-A0B4-C05B41F0B13E}"/>
              </a:ext>
            </a:extLst>
          </p:cNvPr>
          <p:cNvSpPr txBox="1"/>
          <p:nvPr/>
        </p:nvSpPr>
        <p:spPr>
          <a:xfrm>
            <a:off x="1027584" y="3244732"/>
            <a:ext cx="4800600" cy="1754326"/>
          </a:xfrm>
          <a:prstGeom prst="rect">
            <a:avLst/>
          </a:prstGeom>
          <a:noFill/>
        </p:spPr>
        <p:txBody>
          <a:bodyPr wrap="square">
            <a:spAutoFit/>
          </a:bodyPr>
          <a:lstStyle/>
          <a:p>
            <a:pPr algn="l">
              <a:buFont typeface="Arial" panose="020B0604020202020204" pitchFamily="34" charset="0"/>
              <a:buChar char="•"/>
            </a:pPr>
            <a:r>
              <a:rPr lang="en-US" dirty="0">
                <a:solidFill>
                  <a:srgbClr val="303133"/>
                </a:solidFill>
                <a:latin typeface="proxima_novaregular"/>
              </a:rPr>
              <a:t>The minimum value is 8</a:t>
            </a:r>
          </a:p>
          <a:p>
            <a:pPr algn="l">
              <a:buFont typeface="Arial" panose="020B0604020202020204" pitchFamily="34" charset="0"/>
              <a:buChar char="•"/>
            </a:pPr>
            <a:r>
              <a:rPr lang="en-US" dirty="0">
                <a:solidFill>
                  <a:srgbClr val="303133"/>
                </a:solidFill>
                <a:latin typeface="proxima_novaregular"/>
              </a:rPr>
              <a:t>The maximum value is 20</a:t>
            </a:r>
          </a:p>
          <a:p>
            <a:pPr algn="l">
              <a:buFont typeface="Arial" panose="020B0604020202020204" pitchFamily="34" charset="0"/>
              <a:buChar char="•"/>
            </a:pPr>
            <a:endParaRPr lang="en-US" dirty="0">
              <a:solidFill>
                <a:srgbClr val="303133"/>
              </a:solidFill>
              <a:latin typeface="proxima_novaregular"/>
            </a:endParaRPr>
          </a:p>
          <a:p>
            <a:pPr algn="l"/>
            <a:r>
              <a:rPr lang="en-US" dirty="0">
                <a:solidFill>
                  <a:srgbClr val="000000"/>
                </a:solidFill>
                <a:latin typeface="proxima_novaregular"/>
              </a:rPr>
              <a:t>Assume, we want to scale data between 0 and 1, </a:t>
            </a:r>
          </a:p>
          <a:p>
            <a:pPr algn="l">
              <a:buFont typeface="Arial" panose="020B0604020202020204" pitchFamily="34" charset="0"/>
              <a:buChar char="•"/>
            </a:pPr>
            <a:r>
              <a:rPr lang="en-US" dirty="0">
                <a:solidFill>
                  <a:srgbClr val="303133"/>
                </a:solidFill>
                <a:latin typeface="proxima_novaregular"/>
              </a:rPr>
              <a:t>The new min is 0</a:t>
            </a:r>
          </a:p>
          <a:p>
            <a:pPr algn="l">
              <a:buFont typeface="Arial" panose="020B0604020202020204" pitchFamily="34" charset="0"/>
              <a:buChar char="•"/>
            </a:pPr>
            <a:r>
              <a:rPr lang="en-US" dirty="0">
                <a:solidFill>
                  <a:srgbClr val="303133"/>
                </a:solidFill>
                <a:latin typeface="proxima_novaregular"/>
              </a:rPr>
              <a:t>The new max is 1</a:t>
            </a:r>
          </a:p>
        </p:txBody>
      </p:sp>
      <p:graphicFrame>
        <p:nvGraphicFramePr>
          <p:cNvPr id="11" name="Table 8">
            <a:extLst>
              <a:ext uri="{FF2B5EF4-FFF2-40B4-BE49-F238E27FC236}">
                <a16:creationId xmlns:a16="http://schemas.microsoft.com/office/drawing/2014/main" id="{850C6239-C176-45DE-A9F1-8A6BD2F733F3}"/>
              </a:ext>
            </a:extLst>
          </p:cNvPr>
          <p:cNvGraphicFramePr>
            <a:graphicFrameLocks noGrp="1"/>
          </p:cNvGraphicFramePr>
          <p:nvPr/>
        </p:nvGraphicFramePr>
        <p:xfrm>
          <a:off x="9113108" y="3013076"/>
          <a:ext cx="792892" cy="1828800"/>
        </p:xfrm>
        <a:graphic>
          <a:graphicData uri="http://schemas.openxmlformats.org/drawingml/2006/table">
            <a:tbl>
              <a:tblPr firstRow="1" bandRow="1"/>
              <a:tblGrid>
                <a:gridCol w="792892">
                  <a:extLst>
                    <a:ext uri="{9D8B030D-6E8A-4147-A177-3AD203B41FA5}">
                      <a16:colId xmlns:a16="http://schemas.microsoft.com/office/drawing/2014/main" val="3918708440"/>
                    </a:ext>
                  </a:extLst>
                </a:gridCol>
              </a:tblGrid>
              <a:tr h="195444">
                <a:tc>
                  <a:txBody>
                    <a:bodyPr/>
                    <a:lstStyle/>
                    <a:p>
                      <a:pPr algn="ctr"/>
                      <a:r>
                        <a:rPr lang="en-US" dirty="0"/>
                        <a:t>A</a:t>
                      </a:r>
                    </a:p>
                  </a:txBody>
                  <a:tcPr/>
                </a:tc>
                <a:extLst>
                  <a:ext uri="{0D108BD9-81ED-4DB2-BD59-A6C34878D82A}">
                    <a16:rowId xmlns:a16="http://schemas.microsoft.com/office/drawing/2014/main" val="3440099810"/>
                  </a:ext>
                </a:extLst>
              </a:tr>
              <a:tr h="195444">
                <a:tc>
                  <a:txBody>
                    <a:bodyPr/>
                    <a:lstStyle/>
                    <a:p>
                      <a:pPr algn="ctr"/>
                      <a:r>
                        <a:rPr lang="en-US" dirty="0"/>
                        <a:t>0</a:t>
                      </a:r>
                    </a:p>
                  </a:txBody>
                  <a:tcPr/>
                </a:tc>
                <a:extLst>
                  <a:ext uri="{0D108BD9-81ED-4DB2-BD59-A6C34878D82A}">
                    <a16:rowId xmlns:a16="http://schemas.microsoft.com/office/drawing/2014/main" val="3051049343"/>
                  </a:ext>
                </a:extLst>
              </a:tr>
              <a:tr h="195444">
                <a:tc>
                  <a:txBody>
                    <a:bodyPr/>
                    <a:lstStyle/>
                    <a:p>
                      <a:pPr algn="ctr"/>
                      <a:r>
                        <a:rPr lang="en-US" dirty="0"/>
                        <a:t>1</a:t>
                      </a:r>
                    </a:p>
                  </a:txBody>
                  <a:tcPr/>
                </a:tc>
                <a:extLst>
                  <a:ext uri="{0D108BD9-81ED-4DB2-BD59-A6C34878D82A}">
                    <a16:rowId xmlns:a16="http://schemas.microsoft.com/office/drawing/2014/main" val="2144801940"/>
                  </a:ext>
                </a:extLst>
              </a:tr>
              <a:tr h="195444">
                <a:tc>
                  <a:txBody>
                    <a:bodyPr/>
                    <a:lstStyle/>
                    <a:p>
                      <a:pPr algn="ctr"/>
                      <a:r>
                        <a:rPr lang="en-US" dirty="0"/>
                        <a:t>0.16</a:t>
                      </a:r>
                    </a:p>
                  </a:txBody>
                  <a:tcPr/>
                </a:tc>
                <a:extLst>
                  <a:ext uri="{0D108BD9-81ED-4DB2-BD59-A6C34878D82A}">
                    <a16:rowId xmlns:a16="http://schemas.microsoft.com/office/drawing/2014/main" val="1583641779"/>
                  </a:ext>
                </a:extLst>
              </a:tr>
              <a:tr h="195444">
                <a:tc>
                  <a:txBody>
                    <a:bodyPr/>
                    <a:lstStyle/>
                    <a:p>
                      <a:pPr algn="ctr"/>
                      <a:r>
                        <a:rPr lang="en-US" dirty="0"/>
                        <a:t>0.58</a:t>
                      </a:r>
                    </a:p>
                  </a:txBody>
                  <a:tcPr/>
                </a:tc>
                <a:extLst>
                  <a:ext uri="{0D108BD9-81ED-4DB2-BD59-A6C34878D82A}">
                    <a16:rowId xmlns:a16="http://schemas.microsoft.com/office/drawing/2014/main" val="3621289703"/>
                  </a:ext>
                </a:extLst>
              </a:tr>
            </a:tbl>
          </a:graphicData>
        </a:graphic>
      </p:graphicFrame>
    </p:spTree>
    <p:extLst>
      <p:ext uri="{BB962C8B-B14F-4D97-AF65-F5344CB8AC3E}">
        <p14:creationId xmlns:p14="http://schemas.microsoft.com/office/powerpoint/2010/main" val="2069980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E4F1-EF6E-4BF2-8D8D-5709CCC76E2B}"/>
              </a:ext>
            </a:extLst>
          </p:cNvPr>
          <p:cNvSpPr>
            <a:spLocks noGrp="1"/>
          </p:cNvSpPr>
          <p:nvPr>
            <p:ph type="title"/>
          </p:nvPr>
        </p:nvSpPr>
        <p:spPr/>
        <p:txBody>
          <a:bodyPr>
            <a:normAutofit fontScale="90000"/>
          </a:bodyPr>
          <a:lstStyle/>
          <a:p>
            <a:r>
              <a:rPr lang="en-US" altLang="en-US" dirty="0"/>
              <a:t>Normalization</a:t>
            </a:r>
            <a:endParaRPr lang="en-IN" dirty="0"/>
          </a:p>
        </p:txBody>
      </p:sp>
      <p:sp>
        <p:nvSpPr>
          <p:cNvPr id="3" name="Content Placeholder 2">
            <a:extLst>
              <a:ext uri="{FF2B5EF4-FFF2-40B4-BE49-F238E27FC236}">
                <a16:creationId xmlns:a16="http://schemas.microsoft.com/office/drawing/2014/main" id="{437D0181-2D1A-420B-87A1-B1D10E3B1FBB}"/>
              </a:ext>
            </a:extLst>
          </p:cNvPr>
          <p:cNvSpPr>
            <a:spLocks noGrp="1"/>
          </p:cNvSpPr>
          <p:nvPr>
            <p:ph idx="1"/>
          </p:nvPr>
        </p:nvSpPr>
        <p:spPr/>
        <p:txBody>
          <a:bodyPr/>
          <a:lstStyle/>
          <a:p>
            <a:pPr>
              <a:lnSpc>
                <a:spcPct val="120000"/>
              </a:lnSpc>
            </a:pPr>
            <a:r>
              <a:rPr lang="en-US" altLang="en-US" sz="2000" dirty="0"/>
              <a:t>Z-score normalization (</a:t>
            </a:r>
            <a:r>
              <a:rPr lang="el-GR" altLang="en-US" sz="2000" dirty="0"/>
              <a:t>μ</a:t>
            </a:r>
            <a:r>
              <a:rPr lang="en-US" altLang="en-US" sz="2000" dirty="0"/>
              <a:t>: mean, </a:t>
            </a:r>
            <a:r>
              <a:rPr lang="el-GR" altLang="en-US" sz="2000" dirty="0"/>
              <a:t>σ</a:t>
            </a:r>
            <a:r>
              <a:rPr lang="en-US" altLang="en-US" sz="2000" dirty="0"/>
              <a:t>: standard deviation):</a:t>
            </a:r>
          </a:p>
          <a:p>
            <a:pPr lvl="1">
              <a:lnSpc>
                <a:spcPct val="120000"/>
              </a:lnSpc>
            </a:pPr>
            <a:endParaRPr lang="en-US" altLang="en-US" sz="2000" dirty="0"/>
          </a:p>
          <a:p>
            <a:pPr lvl="1">
              <a:lnSpc>
                <a:spcPct val="120000"/>
              </a:lnSpc>
            </a:pPr>
            <a:endParaRPr lang="en-US" altLang="en-US" sz="2000" dirty="0"/>
          </a:p>
          <a:p>
            <a:pPr lvl="1">
              <a:lnSpc>
                <a:spcPct val="120000"/>
              </a:lnSpc>
            </a:pPr>
            <a:r>
              <a:rPr lang="en-US" altLang="en-US" sz="2000" dirty="0"/>
              <a:t>Ex. Let </a:t>
            </a:r>
            <a:r>
              <a:rPr lang="el-GR" altLang="en-US" sz="2000" dirty="0"/>
              <a:t>μ</a:t>
            </a:r>
            <a:r>
              <a:rPr lang="en-US" altLang="en-US" sz="2000" dirty="0"/>
              <a:t> = 54,000, </a:t>
            </a:r>
            <a:r>
              <a:rPr lang="el-GR" altLang="en-US" sz="2000" dirty="0"/>
              <a:t>σ</a:t>
            </a:r>
            <a:r>
              <a:rPr lang="en-US" altLang="en-US" sz="2000" dirty="0"/>
              <a:t> = 16,000.  Then $73,000 is mapped to </a:t>
            </a:r>
            <a:endParaRPr lang="el-GR" altLang="en-US" sz="2000" dirty="0"/>
          </a:p>
          <a:p>
            <a:pPr>
              <a:lnSpc>
                <a:spcPct val="120000"/>
              </a:lnSpc>
            </a:pPr>
            <a:endParaRPr lang="en-US" altLang="en-US" sz="2000" dirty="0"/>
          </a:p>
          <a:p>
            <a:pPr>
              <a:lnSpc>
                <a:spcPct val="120000"/>
              </a:lnSpc>
            </a:pPr>
            <a:endParaRPr lang="en-US" altLang="en-US" sz="2000" dirty="0"/>
          </a:p>
          <a:p>
            <a:pPr>
              <a:lnSpc>
                <a:spcPct val="120000"/>
              </a:lnSpc>
            </a:pPr>
            <a:r>
              <a:rPr lang="en-US" altLang="en-US" sz="2000" dirty="0"/>
              <a:t>Normalization by decimal scaling</a:t>
            </a:r>
          </a:p>
          <a:p>
            <a:endParaRPr lang="en-IN" dirty="0"/>
          </a:p>
        </p:txBody>
      </p:sp>
      <p:sp>
        <p:nvSpPr>
          <p:cNvPr id="5" name="Footer Placeholder 4">
            <a:extLst>
              <a:ext uri="{FF2B5EF4-FFF2-40B4-BE49-F238E27FC236}">
                <a16:creationId xmlns:a16="http://schemas.microsoft.com/office/drawing/2014/main" id="{668C5309-A972-4F6F-AE42-B90A137BD37A}"/>
              </a:ext>
            </a:extLst>
          </p:cNvPr>
          <p:cNvSpPr>
            <a:spLocks noGrp="1"/>
          </p:cNvSpPr>
          <p:nvPr>
            <p:ph type="ftr" sz="quarter" idx="11"/>
          </p:nvPr>
        </p:nvSpPr>
        <p:spPr/>
        <p:txBody>
          <a:bodyPr/>
          <a:lstStyle/>
          <a:p>
            <a:r>
              <a:rPr lang="en-US"/>
              <a:t>Data Analysis and Visualization</a:t>
            </a:r>
          </a:p>
        </p:txBody>
      </p:sp>
      <p:sp>
        <p:nvSpPr>
          <p:cNvPr id="6" name="Slide Number Placeholder 5">
            <a:extLst>
              <a:ext uri="{FF2B5EF4-FFF2-40B4-BE49-F238E27FC236}">
                <a16:creationId xmlns:a16="http://schemas.microsoft.com/office/drawing/2014/main" id="{7A11AB2D-16A0-4375-B434-745F913926E6}"/>
              </a:ext>
            </a:extLst>
          </p:cNvPr>
          <p:cNvSpPr>
            <a:spLocks noGrp="1"/>
          </p:cNvSpPr>
          <p:nvPr>
            <p:ph type="sldNum" sz="quarter" idx="12"/>
          </p:nvPr>
        </p:nvSpPr>
        <p:spPr/>
        <p:txBody>
          <a:bodyPr/>
          <a:lstStyle/>
          <a:p>
            <a:fld id="{B6F15528-21DE-4FAA-801E-634DDDAF4B2B}" type="slidenum">
              <a:rPr lang="en-US" smtClean="0"/>
              <a:pPr/>
              <a:t>27</a:t>
            </a:fld>
            <a:endParaRPr lang="en-US"/>
          </a:p>
        </p:txBody>
      </p:sp>
      <p:graphicFrame>
        <p:nvGraphicFramePr>
          <p:cNvPr id="8" name="Object 6">
            <a:extLst>
              <a:ext uri="{FF2B5EF4-FFF2-40B4-BE49-F238E27FC236}">
                <a16:creationId xmlns:a16="http://schemas.microsoft.com/office/drawing/2014/main" id="{DB9CAB0B-7E3D-4DCB-A2C1-0D5481BC0719}"/>
              </a:ext>
            </a:extLst>
          </p:cNvPr>
          <p:cNvGraphicFramePr>
            <a:graphicFrameLocks noChangeAspect="1"/>
          </p:cNvGraphicFramePr>
          <p:nvPr/>
        </p:nvGraphicFramePr>
        <p:xfrm>
          <a:off x="3657600" y="1905000"/>
          <a:ext cx="1447800" cy="679450"/>
        </p:xfrm>
        <a:graphic>
          <a:graphicData uri="http://schemas.openxmlformats.org/presentationml/2006/ole">
            <mc:AlternateContent xmlns:mc="http://schemas.openxmlformats.org/markup-compatibility/2006">
              <mc:Choice xmlns:v="urn:schemas-microsoft-com:vml" Requires="v">
                <p:oleObj name="Equation" r:id="rId2" imgW="634725" imgH="393529" progId="Equation.3">
                  <p:embed/>
                </p:oleObj>
              </mc:Choice>
              <mc:Fallback>
                <p:oleObj name="Equation" r:id="rId2" imgW="634725" imgH="393529" progId="Equation.3">
                  <p:embed/>
                  <p:pic>
                    <p:nvPicPr>
                      <p:cNvPr id="8" name="Object 6">
                        <a:extLst>
                          <a:ext uri="{FF2B5EF4-FFF2-40B4-BE49-F238E27FC236}">
                            <a16:creationId xmlns:a16="http://schemas.microsoft.com/office/drawing/2014/main" id="{DB9CAB0B-7E3D-4DCB-A2C1-0D5481BC07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905000"/>
                        <a:ext cx="14478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0">
            <a:extLst>
              <a:ext uri="{FF2B5EF4-FFF2-40B4-BE49-F238E27FC236}">
                <a16:creationId xmlns:a16="http://schemas.microsoft.com/office/drawing/2014/main" id="{5BE047C0-E1F3-4597-94E4-B8191B819E24}"/>
              </a:ext>
            </a:extLst>
          </p:cNvPr>
          <p:cNvGraphicFramePr>
            <a:graphicFrameLocks noChangeAspect="1"/>
          </p:cNvGraphicFramePr>
          <p:nvPr/>
        </p:nvGraphicFramePr>
        <p:xfrm>
          <a:off x="3657601" y="3221954"/>
          <a:ext cx="1952625" cy="563562"/>
        </p:xfrm>
        <a:graphic>
          <a:graphicData uri="http://schemas.openxmlformats.org/presentationml/2006/ole">
            <mc:AlternateContent xmlns:mc="http://schemas.openxmlformats.org/markup-compatibility/2006">
              <mc:Choice xmlns:v="urn:schemas-microsoft-com:vml" Requires="v">
                <p:oleObj name="Equation" r:id="rId4" imgW="1498600" imgH="419100" progId="Equation.3">
                  <p:embed/>
                </p:oleObj>
              </mc:Choice>
              <mc:Fallback>
                <p:oleObj name="Equation" r:id="rId4" imgW="1498600" imgH="419100" progId="Equation.3">
                  <p:embed/>
                  <p:pic>
                    <p:nvPicPr>
                      <p:cNvPr id="9" name="Object 10">
                        <a:extLst>
                          <a:ext uri="{FF2B5EF4-FFF2-40B4-BE49-F238E27FC236}">
                            <a16:creationId xmlns:a16="http://schemas.microsoft.com/office/drawing/2014/main" id="{5BE047C0-E1F3-4597-94E4-B8191B819E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1" y="3221954"/>
                        <a:ext cx="1952625"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a:extLst>
              <a:ext uri="{FF2B5EF4-FFF2-40B4-BE49-F238E27FC236}">
                <a16:creationId xmlns:a16="http://schemas.microsoft.com/office/drawing/2014/main" id="{ADADD20D-D2EF-4264-B0C7-6E6EEB9A0664}"/>
              </a:ext>
            </a:extLst>
          </p:cNvPr>
          <p:cNvGraphicFramePr>
            <a:graphicFrameLocks noChangeAspect="1"/>
          </p:cNvGraphicFramePr>
          <p:nvPr/>
        </p:nvGraphicFramePr>
        <p:xfrm>
          <a:off x="2743200" y="4465957"/>
          <a:ext cx="1066800" cy="847725"/>
        </p:xfrm>
        <a:graphic>
          <a:graphicData uri="http://schemas.openxmlformats.org/presentationml/2006/ole">
            <mc:AlternateContent xmlns:mc="http://schemas.openxmlformats.org/markup-compatibility/2006">
              <mc:Choice xmlns:v="urn:schemas-microsoft-com:vml" Requires="v">
                <p:oleObj name="Equation" r:id="rId6" imgW="495085" imgH="393529" progId="Equation.3">
                  <p:embed/>
                </p:oleObj>
              </mc:Choice>
              <mc:Fallback>
                <p:oleObj name="Equation" r:id="rId6" imgW="495085" imgH="393529" progId="Equation.3">
                  <p:embed/>
                  <p:pic>
                    <p:nvPicPr>
                      <p:cNvPr id="10" name="Object 7">
                        <a:extLst>
                          <a:ext uri="{FF2B5EF4-FFF2-40B4-BE49-F238E27FC236}">
                            <a16:creationId xmlns:a16="http://schemas.microsoft.com/office/drawing/2014/main" id="{ADADD20D-D2EF-4264-B0C7-6E6EEB9A06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465957"/>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9">
            <a:extLst>
              <a:ext uri="{FF2B5EF4-FFF2-40B4-BE49-F238E27FC236}">
                <a16:creationId xmlns:a16="http://schemas.microsoft.com/office/drawing/2014/main" id="{B9B9418C-4A8B-49E1-85C1-A5B9CB367656}"/>
              </a:ext>
            </a:extLst>
          </p:cNvPr>
          <p:cNvSpPr txBox="1">
            <a:spLocks noChangeArrowheads="1"/>
          </p:cNvSpPr>
          <p:nvPr/>
        </p:nvSpPr>
        <p:spPr bwMode="auto">
          <a:xfrm>
            <a:off x="4221956" y="4717764"/>
            <a:ext cx="612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Times New Roman" panose="02020603050405020304" pitchFamily="18" charset="0"/>
              </a:rPr>
              <a:t>Where </a:t>
            </a:r>
            <a:r>
              <a:rPr lang="en-US" altLang="en-US" i="1" dirty="0">
                <a:latin typeface="Times New Roman" panose="02020603050405020304" pitchFamily="18" charset="0"/>
              </a:rPr>
              <a:t>j</a:t>
            </a:r>
            <a:r>
              <a:rPr lang="en-US" altLang="en-US" sz="2000" dirty="0">
                <a:latin typeface="Times New Roman" panose="02020603050405020304" pitchFamily="18" charset="0"/>
              </a:rPr>
              <a:t> is the smallest integer such that Max(|</a:t>
            </a:r>
            <a:r>
              <a:rPr lang="el-GR" altLang="en-US" sz="2000" dirty="0">
                <a:latin typeface="Times New Roman" panose="02020603050405020304" pitchFamily="18" charset="0"/>
                <a:cs typeface="Times New Roman" panose="02020603050405020304" pitchFamily="18" charset="0"/>
              </a:rPr>
              <a:t>ν</a:t>
            </a:r>
            <a:r>
              <a:rPr lang="en-US" altLang="en-US" sz="2000"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rPr>
              <a:t>|) &lt; 1</a:t>
            </a:r>
            <a:endParaRPr lang="en-US" altLang="en-US" dirty="0">
              <a:latin typeface="Times New Roman" panose="02020603050405020304" pitchFamily="18" charset="0"/>
            </a:endParaRPr>
          </a:p>
        </p:txBody>
      </p:sp>
      <p:pic>
        <p:nvPicPr>
          <p:cNvPr id="12" name="Picture 11" descr="Text&#10;&#10;Description automatically generated">
            <a:extLst>
              <a:ext uri="{FF2B5EF4-FFF2-40B4-BE49-F238E27FC236}">
                <a16:creationId xmlns:a16="http://schemas.microsoft.com/office/drawing/2014/main" id="{15230EF5-5B3E-44CB-BC5A-A88A965D0E7E}"/>
              </a:ext>
            </a:extLst>
          </p:cNvPr>
          <p:cNvPicPr>
            <a:picLocks noChangeAspect="1"/>
          </p:cNvPicPr>
          <p:nvPr/>
        </p:nvPicPr>
        <p:blipFill>
          <a:blip r:embed="rId8"/>
          <a:stretch>
            <a:fillRect/>
          </a:stretch>
        </p:blipFill>
        <p:spPr>
          <a:xfrm>
            <a:off x="4722812" y="5135563"/>
            <a:ext cx="5124450" cy="1676400"/>
          </a:xfrm>
          <a:prstGeom prst="rect">
            <a:avLst/>
          </a:prstGeom>
        </p:spPr>
      </p:pic>
    </p:spTree>
    <p:extLst>
      <p:ext uri="{BB962C8B-B14F-4D97-AF65-F5344CB8AC3E}">
        <p14:creationId xmlns:p14="http://schemas.microsoft.com/office/powerpoint/2010/main" val="2626668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1E40-E800-DD11-00D7-C18F4301F7A0}"/>
              </a:ext>
            </a:extLst>
          </p:cNvPr>
          <p:cNvSpPr>
            <a:spLocks noGrp="1"/>
          </p:cNvSpPr>
          <p:nvPr>
            <p:ph type="title"/>
          </p:nvPr>
        </p:nvSpPr>
        <p:spPr/>
        <p:txBody>
          <a:bodyPr>
            <a:normAutofit fontScale="90000"/>
          </a:bodyPr>
          <a:lstStyle/>
          <a:p>
            <a:r>
              <a:rPr lang="en-US" dirty="0"/>
              <a:t>Topic for the next class</a:t>
            </a:r>
          </a:p>
        </p:txBody>
      </p:sp>
      <p:sp>
        <p:nvSpPr>
          <p:cNvPr id="3" name="Content Placeholder 2">
            <a:extLst>
              <a:ext uri="{FF2B5EF4-FFF2-40B4-BE49-F238E27FC236}">
                <a16:creationId xmlns:a16="http://schemas.microsoft.com/office/drawing/2014/main" id="{6104B3D9-1FD8-0EC6-A636-BDCF32FF15D0}"/>
              </a:ext>
            </a:extLst>
          </p:cNvPr>
          <p:cNvSpPr>
            <a:spLocks noGrp="1"/>
          </p:cNvSpPr>
          <p:nvPr>
            <p:ph idx="1"/>
          </p:nvPr>
        </p:nvSpPr>
        <p:spPr/>
        <p:txBody>
          <a:bodyPr/>
          <a:lstStyle/>
          <a:p>
            <a:r>
              <a:rPr lang="en-US" dirty="0"/>
              <a:t>Exploratory Data Analysis</a:t>
            </a:r>
          </a:p>
        </p:txBody>
      </p:sp>
      <p:sp>
        <p:nvSpPr>
          <p:cNvPr id="4" name="Footer Placeholder 3">
            <a:extLst>
              <a:ext uri="{FF2B5EF4-FFF2-40B4-BE49-F238E27FC236}">
                <a16:creationId xmlns:a16="http://schemas.microsoft.com/office/drawing/2014/main" id="{B9D2CBFA-FACE-013E-51EF-E2A8BEFC67FF}"/>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BA52AD37-D315-B8B1-6332-78D63536E1A2}"/>
              </a:ext>
            </a:extLst>
          </p:cNvPr>
          <p:cNvSpPr>
            <a:spLocks noGrp="1"/>
          </p:cNvSpPr>
          <p:nvPr>
            <p:ph type="sldNum" sz="quarter" idx="12"/>
          </p:nvPr>
        </p:nvSpPr>
        <p:spPr/>
        <p:txBody>
          <a:bodyPr/>
          <a:lstStyle/>
          <a:p>
            <a:fld id="{7A40C488-C8CC-47D5-8871-7D5F905AB6AC}" type="slidenum">
              <a:rPr lang="en-US" smtClean="0"/>
              <a:pPr/>
              <a:t>28</a:t>
            </a:fld>
            <a:endParaRPr lang="en-US"/>
          </a:p>
        </p:txBody>
      </p:sp>
    </p:spTree>
    <p:extLst>
      <p:ext uri="{BB962C8B-B14F-4D97-AF65-F5344CB8AC3E}">
        <p14:creationId xmlns:p14="http://schemas.microsoft.com/office/powerpoint/2010/main" val="248880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AD9F-1AE7-45AA-829B-F125EE0A0B64}"/>
              </a:ext>
            </a:extLst>
          </p:cNvPr>
          <p:cNvSpPr>
            <a:spLocks noGrp="1"/>
          </p:cNvSpPr>
          <p:nvPr>
            <p:ph type="title"/>
          </p:nvPr>
        </p:nvSpPr>
        <p:spPr/>
        <p:txBody>
          <a:bodyPr>
            <a:normAutofit fontScale="90000"/>
          </a:bodyPr>
          <a:lstStyle/>
          <a:p>
            <a:r>
              <a:rPr lang="en-US" dirty="0"/>
              <a:t>Acknowledgements</a:t>
            </a:r>
            <a:endParaRPr lang="en-IN" dirty="0"/>
          </a:p>
        </p:txBody>
      </p:sp>
      <p:sp>
        <p:nvSpPr>
          <p:cNvPr id="3" name="Content Placeholder 2">
            <a:extLst>
              <a:ext uri="{FF2B5EF4-FFF2-40B4-BE49-F238E27FC236}">
                <a16:creationId xmlns:a16="http://schemas.microsoft.com/office/drawing/2014/main" id="{B22F6335-F172-4FE1-99AD-1A2893066869}"/>
              </a:ext>
            </a:extLst>
          </p:cNvPr>
          <p:cNvSpPr>
            <a:spLocks noGrp="1"/>
          </p:cNvSpPr>
          <p:nvPr>
            <p:ph idx="1"/>
          </p:nvPr>
        </p:nvSpPr>
        <p:spPr/>
        <p:txBody>
          <a:bodyPr/>
          <a:lstStyle/>
          <a:p>
            <a:pPr algn="just"/>
            <a:r>
              <a:rPr lang="en-US" altLang="en-US" sz="3600" dirty="0"/>
              <a:t>O'Neil, C., &amp; Schutt, R. (2013). Doing data science: Straight talk from the frontline. " O'Reilly Media, Inc.".</a:t>
            </a:r>
          </a:p>
          <a:p>
            <a:pPr algn="just"/>
            <a:r>
              <a:rPr lang="en-US" altLang="en-US" sz="3600" dirty="0"/>
              <a:t>Data Mining:  </a:t>
            </a:r>
            <a:r>
              <a:rPr lang="en-US" altLang="en-US" dirty="0"/>
              <a:t>Concepts and Techniques  </a:t>
            </a:r>
            <a:r>
              <a:rPr lang="en-US" altLang="en-US" sz="1600" dirty="0"/>
              <a:t>(3</a:t>
            </a:r>
            <a:r>
              <a:rPr lang="en-US" altLang="en-US" sz="1600" baseline="30000" dirty="0"/>
              <a:t>rd</a:t>
            </a:r>
            <a:r>
              <a:rPr lang="en-US" altLang="en-US" sz="1600" dirty="0"/>
              <a:t> ed.), </a:t>
            </a:r>
            <a:r>
              <a:rPr lang="en-US" altLang="en-US" dirty="0"/>
              <a:t>Jiawei Han, Micheline Kamber, and Jian Pei</a:t>
            </a:r>
          </a:p>
          <a:p>
            <a:pPr lvl="1" algn="just"/>
            <a:endParaRPr lang="en-US" dirty="0"/>
          </a:p>
          <a:p>
            <a:pPr algn="just"/>
            <a:endParaRPr lang="en-IN" dirty="0"/>
          </a:p>
        </p:txBody>
      </p:sp>
      <p:sp>
        <p:nvSpPr>
          <p:cNvPr id="5" name="Footer Placeholder 4">
            <a:extLst>
              <a:ext uri="{FF2B5EF4-FFF2-40B4-BE49-F238E27FC236}">
                <a16:creationId xmlns:a16="http://schemas.microsoft.com/office/drawing/2014/main" id="{80325936-7077-4644-AFD8-316C899F7690}"/>
              </a:ext>
            </a:extLst>
          </p:cNvPr>
          <p:cNvSpPr>
            <a:spLocks noGrp="1"/>
          </p:cNvSpPr>
          <p:nvPr>
            <p:ph type="ftr" sz="quarter" idx="11"/>
          </p:nvPr>
        </p:nvSpPr>
        <p:spPr/>
        <p:txBody>
          <a:bodyPr/>
          <a:lstStyle/>
          <a:p>
            <a:r>
              <a:rPr lang="en-US"/>
              <a:t>Data Analysis and Visualization</a:t>
            </a:r>
            <a:endParaRPr lang="en-US" dirty="0"/>
          </a:p>
        </p:txBody>
      </p:sp>
      <p:sp>
        <p:nvSpPr>
          <p:cNvPr id="6" name="Slide Number Placeholder 5">
            <a:extLst>
              <a:ext uri="{FF2B5EF4-FFF2-40B4-BE49-F238E27FC236}">
                <a16:creationId xmlns:a16="http://schemas.microsoft.com/office/drawing/2014/main" id="{A6B8B9DF-4BFF-410E-A598-719B33998157}"/>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77164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4C17-CD2F-27A8-3DB2-52D839662C2A}"/>
              </a:ext>
            </a:extLst>
          </p:cNvPr>
          <p:cNvSpPr>
            <a:spLocks noGrp="1"/>
          </p:cNvSpPr>
          <p:nvPr>
            <p:ph type="title"/>
          </p:nvPr>
        </p:nvSpPr>
        <p:spPr/>
        <p:txBody>
          <a:bodyPr>
            <a:normAutofit fontScale="90000"/>
          </a:bodyPr>
          <a:lstStyle/>
          <a:p>
            <a:r>
              <a:rPr lang="en-US" dirty="0"/>
              <a:t>The Data Science Process</a:t>
            </a:r>
          </a:p>
        </p:txBody>
      </p:sp>
      <p:sp>
        <p:nvSpPr>
          <p:cNvPr id="4" name="Slide Number Placeholder 3">
            <a:extLst>
              <a:ext uri="{FF2B5EF4-FFF2-40B4-BE49-F238E27FC236}">
                <a16:creationId xmlns:a16="http://schemas.microsoft.com/office/drawing/2014/main" id="{9D040F4D-E044-0908-AEC2-85E9112A832B}"/>
              </a:ext>
            </a:extLst>
          </p:cNvPr>
          <p:cNvSpPr>
            <a:spLocks noGrp="1"/>
          </p:cNvSpPr>
          <p:nvPr>
            <p:ph type="sldNum" sz="quarter" idx="12"/>
          </p:nvPr>
        </p:nvSpPr>
        <p:spPr/>
        <p:txBody>
          <a:bodyPr/>
          <a:lstStyle/>
          <a:p>
            <a:fld id="{7A40C488-C8CC-47D5-8871-7D5F905AB6AC}" type="slidenum">
              <a:rPr lang="en-US" smtClean="0"/>
              <a:pPr/>
              <a:t>3</a:t>
            </a:fld>
            <a:endParaRPr lang="en-US"/>
          </a:p>
        </p:txBody>
      </p:sp>
      <p:pic>
        <p:nvPicPr>
          <p:cNvPr id="6" name="Picture 5">
            <a:extLst>
              <a:ext uri="{FF2B5EF4-FFF2-40B4-BE49-F238E27FC236}">
                <a16:creationId xmlns:a16="http://schemas.microsoft.com/office/drawing/2014/main" id="{57753CF1-1749-0356-4337-EB9DC310345C}"/>
              </a:ext>
            </a:extLst>
          </p:cNvPr>
          <p:cNvPicPr>
            <a:picLocks noChangeAspect="1"/>
          </p:cNvPicPr>
          <p:nvPr/>
        </p:nvPicPr>
        <p:blipFill>
          <a:blip r:embed="rId2"/>
          <a:stretch>
            <a:fillRect/>
          </a:stretch>
        </p:blipFill>
        <p:spPr>
          <a:xfrm>
            <a:off x="2575250" y="1295810"/>
            <a:ext cx="7371184" cy="4466131"/>
          </a:xfrm>
          <a:prstGeom prst="rect">
            <a:avLst/>
          </a:prstGeom>
        </p:spPr>
      </p:pic>
      <p:sp>
        <p:nvSpPr>
          <p:cNvPr id="3" name="Footer Placeholder 2">
            <a:extLst>
              <a:ext uri="{FF2B5EF4-FFF2-40B4-BE49-F238E27FC236}">
                <a16:creationId xmlns:a16="http://schemas.microsoft.com/office/drawing/2014/main" id="{5B2DF069-2C5B-4445-BF1C-B682751CAE1E}"/>
              </a:ext>
            </a:extLst>
          </p:cNvPr>
          <p:cNvSpPr>
            <a:spLocks noGrp="1"/>
          </p:cNvSpPr>
          <p:nvPr>
            <p:ph type="ftr" sz="quarter" idx="11"/>
          </p:nvPr>
        </p:nvSpPr>
        <p:spPr/>
        <p:txBody>
          <a:bodyPr/>
          <a:lstStyle/>
          <a:p>
            <a:r>
              <a:rPr lang="en-US"/>
              <a:t>Data Analysis and Visualization</a:t>
            </a:r>
            <a:endParaRPr lang="en-US" dirty="0"/>
          </a:p>
        </p:txBody>
      </p:sp>
    </p:spTree>
    <p:extLst>
      <p:ext uri="{BB962C8B-B14F-4D97-AF65-F5344CB8AC3E}">
        <p14:creationId xmlns:p14="http://schemas.microsoft.com/office/powerpoint/2010/main" val="12710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A2BE-6A2E-5523-94D8-B1EE660F6841}"/>
              </a:ext>
            </a:extLst>
          </p:cNvPr>
          <p:cNvSpPr>
            <a:spLocks noGrp="1"/>
          </p:cNvSpPr>
          <p:nvPr>
            <p:ph type="title"/>
          </p:nvPr>
        </p:nvSpPr>
        <p:spPr/>
        <p:txBody>
          <a:bodyPr>
            <a:normAutofit fontScale="90000"/>
          </a:bodyPr>
          <a:lstStyle/>
          <a:p>
            <a:r>
              <a:rPr lang="en-US" dirty="0"/>
              <a:t>Data science Process</a:t>
            </a:r>
          </a:p>
        </p:txBody>
      </p:sp>
      <p:sp>
        <p:nvSpPr>
          <p:cNvPr id="3" name="Content Placeholder 2">
            <a:extLst>
              <a:ext uri="{FF2B5EF4-FFF2-40B4-BE49-F238E27FC236}">
                <a16:creationId xmlns:a16="http://schemas.microsoft.com/office/drawing/2014/main" id="{5530AEDA-6830-DC33-E28C-D454923FBEDD}"/>
              </a:ext>
            </a:extLst>
          </p:cNvPr>
          <p:cNvSpPr>
            <a:spLocks noGrp="1"/>
          </p:cNvSpPr>
          <p:nvPr>
            <p:ph idx="1"/>
          </p:nvPr>
        </p:nvSpPr>
        <p:spPr/>
        <p:txBody>
          <a:bodyPr>
            <a:normAutofit/>
          </a:bodyPr>
          <a:lstStyle/>
          <a:p>
            <a:pPr algn="just"/>
            <a:r>
              <a:rPr lang="en-US" dirty="0"/>
              <a:t>Suppose a retail company wants to analyze customer data to identify factors that affect customer satisfaction, and to develop strategies to increase customer retention. </a:t>
            </a:r>
          </a:p>
          <a:p>
            <a:pPr algn="just"/>
            <a:r>
              <a:rPr lang="en-US" dirty="0"/>
              <a:t>Problem formulation</a:t>
            </a:r>
          </a:p>
          <a:p>
            <a:pPr lvl="1" algn="just"/>
            <a:r>
              <a:rPr lang="en-US" dirty="0"/>
              <a:t>The retail company works with the data science team to define the problem, which is to increase customer satisfaction. </a:t>
            </a:r>
          </a:p>
          <a:p>
            <a:pPr lvl="1" algn="just"/>
            <a:r>
              <a:rPr lang="en-US" dirty="0"/>
              <a:t>The objective of the project is to identify the factors that contribute to customer satisfaction, and to develop strategies to improve customer retention.</a:t>
            </a:r>
          </a:p>
          <a:p>
            <a:pPr marL="0" indent="0" algn="just">
              <a:buNone/>
            </a:pPr>
            <a:endParaRPr lang="en-US" dirty="0"/>
          </a:p>
        </p:txBody>
      </p:sp>
      <p:sp>
        <p:nvSpPr>
          <p:cNvPr id="4" name="Slide Number Placeholder 3">
            <a:extLst>
              <a:ext uri="{FF2B5EF4-FFF2-40B4-BE49-F238E27FC236}">
                <a16:creationId xmlns:a16="http://schemas.microsoft.com/office/drawing/2014/main" id="{954D6001-2356-FB11-C61D-69CE744B94CC}"/>
              </a:ext>
            </a:extLst>
          </p:cNvPr>
          <p:cNvSpPr>
            <a:spLocks noGrp="1"/>
          </p:cNvSpPr>
          <p:nvPr>
            <p:ph type="sldNum" sz="quarter" idx="12"/>
          </p:nvPr>
        </p:nvSpPr>
        <p:spPr/>
        <p:txBody>
          <a:bodyPr/>
          <a:lstStyle/>
          <a:p>
            <a:fld id="{7A40C488-C8CC-47D5-8871-7D5F905AB6AC}" type="slidenum">
              <a:rPr lang="en-US" smtClean="0"/>
              <a:pPr/>
              <a:t>4</a:t>
            </a:fld>
            <a:endParaRPr lang="en-US"/>
          </a:p>
        </p:txBody>
      </p:sp>
      <p:sp>
        <p:nvSpPr>
          <p:cNvPr id="5" name="Footer Placeholder 4">
            <a:extLst>
              <a:ext uri="{FF2B5EF4-FFF2-40B4-BE49-F238E27FC236}">
                <a16:creationId xmlns:a16="http://schemas.microsoft.com/office/drawing/2014/main" id="{8392639B-BFBA-1C03-EC9D-A4C2B53C11F1}"/>
              </a:ext>
            </a:extLst>
          </p:cNvPr>
          <p:cNvSpPr>
            <a:spLocks noGrp="1"/>
          </p:cNvSpPr>
          <p:nvPr>
            <p:ph type="ftr" sz="quarter" idx="11"/>
          </p:nvPr>
        </p:nvSpPr>
        <p:spPr/>
        <p:txBody>
          <a:bodyPr/>
          <a:lstStyle/>
          <a:p>
            <a:r>
              <a:rPr lang="en-US"/>
              <a:t>Data Analysis and Visualization</a:t>
            </a:r>
            <a:endParaRPr lang="en-US" dirty="0"/>
          </a:p>
        </p:txBody>
      </p:sp>
    </p:spTree>
    <p:extLst>
      <p:ext uri="{BB962C8B-B14F-4D97-AF65-F5344CB8AC3E}">
        <p14:creationId xmlns:p14="http://schemas.microsoft.com/office/powerpoint/2010/main" val="18899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A2BE-6A2E-5523-94D8-B1EE660F6841}"/>
              </a:ext>
            </a:extLst>
          </p:cNvPr>
          <p:cNvSpPr>
            <a:spLocks noGrp="1"/>
          </p:cNvSpPr>
          <p:nvPr>
            <p:ph type="title"/>
          </p:nvPr>
        </p:nvSpPr>
        <p:spPr/>
        <p:txBody>
          <a:bodyPr>
            <a:normAutofit fontScale="90000"/>
          </a:bodyPr>
          <a:lstStyle/>
          <a:p>
            <a:r>
              <a:rPr lang="en-US" dirty="0"/>
              <a:t>Data science to increase customer satisfaction</a:t>
            </a:r>
          </a:p>
        </p:txBody>
      </p:sp>
      <p:sp>
        <p:nvSpPr>
          <p:cNvPr id="3" name="Content Placeholder 2">
            <a:extLst>
              <a:ext uri="{FF2B5EF4-FFF2-40B4-BE49-F238E27FC236}">
                <a16:creationId xmlns:a16="http://schemas.microsoft.com/office/drawing/2014/main" id="{5530AEDA-6830-DC33-E28C-D454923FBEDD}"/>
              </a:ext>
            </a:extLst>
          </p:cNvPr>
          <p:cNvSpPr>
            <a:spLocks noGrp="1"/>
          </p:cNvSpPr>
          <p:nvPr>
            <p:ph idx="1"/>
          </p:nvPr>
        </p:nvSpPr>
        <p:spPr/>
        <p:txBody>
          <a:bodyPr>
            <a:normAutofit/>
          </a:bodyPr>
          <a:lstStyle/>
          <a:p>
            <a:pPr algn="just"/>
            <a:r>
              <a:rPr lang="en-US" dirty="0"/>
              <a:t>Data collection</a:t>
            </a:r>
          </a:p>
          <a:p>
            <a:pPr lvl="1" algn="just"/>
            <a:r>
              <a:rPr lang="en-US" dirty="0"/>
              <a:t>The data science team collects relevant data from various sources, such as customer transactions, feedback, demographics, and social media activity. </a:t>
            </a:r>
          </a:p>
          <a:p>
            <a:pPr lvl="1" algn="just"/>
            <a:r>
              <a:rPr lang="en-US" dirty="0"/>
              <a:t>They clean and preprocess the data, handling missing values and ensuring data quality.</a:t>
            </a:r>
          </a:p>
          <a:p>
            <a:pPr algn="just"/>
            <a:endParaRPr lang="en-US" dirty="0"/>
          </a:p>
        </p:txBody>
      </p:sp>
      <p:sp>
        <p:nvSpPr>
          <p:cNvPr id="4" name="Slide Number Placeholder 3">
            <a:extLst>
              <a:ext uri="{FF2B5EF4-FFF2-40B4-BE49-F238E27FC236}">
                <a16:creationId xmlns:a16="http://schemas.microsoft.com/office/drawing/2014/main" id="{954D6001-2356-FB11-C61D-69CE744B94CC}"/>
              </a:ext>
            </a:extLst>
          </p:cNvPr>
          <p:cNvSpPr>
            <a:spLocks noGrp="1"/>
          </p:cNvSpPr>
          <p:nvPr>
            <p:ph type="sldNum" sz="quarter" idx="12"/>
          </p:nvPr>
        </p:nvSpPr>
        <p:spPr/>
        <p:txBody>
          <a:bodyPr/>
          <a:lstStyle/>
          <a:p>
            <a:fld id="{7A40C488-C8CC-47D5-8871-7D5F905AB6AC}" type="slidenum">
              <a:rPr lang="en-US" smtClean="0"/>
              <a:pPr/>
              <a:t>5</a:t>
            </a:fld>
            <a:endParaRPr lang="en-US"/>
          </a:p>
        </p:txBody>
      </p:sp>
      <p:pic>
        <p:nvPicPr>
          <p:cNvPr id="5" name="Picture 4">
            <a:extLst>
              <a:ext uri="{FF2B5EF4-FFF2-40B4-BE49-F238E27FC236}">
                <a16:creationId xmlns:a16="http://schemas.microsoft.com/office/drawing/2014/main" id="{167086D6-ABE9-22B6-1140-0F6F12116B24}"/>
              </a:ext>
            </a:extLst>
          </p:cNvPr>
          <p:cNvPicPr>
            <a:picLocks noChangeAspect="1"/>
          </p:cNvPicPr>
          <p:nvPr/>
        </p:nvPicPr>
        <p:blipFill>
          <a:blip r:embed="rId2"/>
          <a:stretch>
            <a:fillRect/>
          </a:stretch>
        </p:blipFill>
        <p:spPr>
          <a:xfrm>
            <a:off x="8145624" y="1837580"/>
            <a:ext cx="3962400" cy="2245697"/>
          </a:xfrm>
          <a:prstGeom prst="rect">
            <a:avLst/>
          </a:prstGeom>
        </p:spPr>
      </p:pic>
      <p:sp>
        <p:nvSpPr>
          <p:cNvPr id="6" name="Footer Placeholder 5">
            <a:extLst>
              <a:ext uri="{FF2B5EF4-FFF2-40B4-BE49-F238E27FC236}">
                <a16:creationId xmlns:a16="http://schemas.microsoft.com/office/drawing/2014/main" id="{F74604AA-93E5-0E8C-17DE-2D4DAC881DC8}"/>
              </a:ext>
            </a:extLst>
          </p:cNvPr>
          <p:cNvSpPr>
            <a:spLocks noGrp="1"/>
          </p:cNvSpPr>
          <p:nvPr>
            <p:ph type="ftr" sz="quarter" idx="11"/>
          </p:nvPr>
        </p:nvSpPr>
        <p:spPr/>
        <p:txBody>
          <a:bodyPr/>
          <a:lstStyle/>
          <a:p>
            <a:r>
              <a:rPr lang="en-US"/>
              <a:t>Data Analysis and Visualization</a:t>
            </a:r>
            <a:endParaRPr lang="en-US" dirty="0"/>
          </a:p>
        </p:txBody>
      </p:sp>
    </p:spTree>
    <p:extLst>
      <p:ext uri="{BB962C8B-B14F-4D97-AF65-F5344CB8AC3E}">
        <p14:creationId xmlns:p14="http://schemas.microsoft.com/office/powerpoint/2010/main" val="2312193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A2BE-6A2E-5523-94D8-B1EE660F6841}"/>
              </a:ext>
            </a:extLst>
          </p:cNvPr>
          <p:cNvSpPr>
            <a:spLocks noGrp="1"/>
          </p:cNvSpPr>
          <p:nvPr>
            <p:ph type="title"/>
          </p:nvPr>
        </p:nvSpPr>
        <p:spPr/>
        <p:txBody>
          <a:bodyPr>
            <a:normAutofit fontScale="90000"/>
          </a:bodyPr>
          <a:lstStyle/>
          <a:p>
            <a:r>
              <a:rPr lang="en-US" dirty="0"/>
              <a:t>Data science to increase sales and customer satisfaction</a:t>
            </a:r>
          </a:p>
        </p:txBody>
      </p:sp>
      <p:sp>
        <p:nvSpPr>
          <p:cNvPr id="3" name="Content Placeholder 2">
            <a:extLst>
              <a:ext uri="{FF2B5EF4-FFF2-40B4-BE49-F238E27FC236}">
                <a16:creationId xmlns:a16="http://schemas.microsoft.com/office/drawing/2014/main" id="{5530AEDA-6830-DC33-E28C-D454923FBEDD}"/>
              </a:ext>
            </a:extLst>
          </p:cNvPr>
          <p:cNvSpPr>
            <a:spLocks noGrp="1"/>
          </p:cNvSpPr>
          <p:nvPr>
            <p:ph idx="1"/>
          </p:nvPr>
        </p:nvSpPr>
        <p:spPr/>
        <p:txBody>
          <a:bodyPr>
            <a:normAutofit/>
          </a:bodyPr>
          <a:lstStyle/>
          <a:p>
            <a:pPr algn="just"/>
            <a:r>
              <a:rPr lang="en-US" dirty="0"/>
              <a:t>Data exploration</a:t>
            </a:r>
          </a:p>
          <a:p>
            <a:pPr lvl="1" algn="just"/>
            <a:r>
              <a:rPr lang="en-US" dirty="0"/>
              <a:t>The team performs exploratory data analysis (EDA) on the collected data. </a:t>
            </a:r>
          </a:p>
          <a:p>
            <a:pPr lvl="1" algn="just"/>
            <a:r>
              <a:rPr lang="en-US" dirty="0"/>
              <a:t>They use visualization techniques and statistical methods to gain insights into the data, such as identifying patterns, trends, and correlations between variables. </a:t>
            </a:r>
          </a:p>
          <a:p>
            <a:pPr lvl="1" algn="just"/>
            <a:r>
              <a:rPr lang="en-US" dirty="0"/>
              <a:t>They may explore factors such as customer demographics, purchase behavior, product preferences, and feedback to understand their impact on customer satisfaction.</a:t>
            </a:r>
          </a:p>
          <a:p>
            <a:pPr algn="just"/>
            <a:endParaRPr lang="en-US" dirty="0"/>
          </a:p>
        </p:txBody>
      </p:sp>
      <p:sp>
        <p:nvSpPr>
          <p:cNvPr id="4" name="Slide Number Placeholder 3">
            <a:extLst>
              <a:ext uri="{FF2B5EF4-FFF2-40B4-BE49-F238E27FC236}">
                <a16:creationId xmlns:a16="http://schemas.microsoft.com/office/drawing/2014/main" id="{954D6001-2356-FB11-C61D-69CE744B94CC}"/>
              </a:ext>
            </a:extLst>
          </p:cNvPr>
          <p:cNvSpPr>
            <a:spLocks noGrp="1"/>
          </p:cNvSpPr>
          <p:nvPr>
            <p:ph type="sldNum" sz="quarter" idx="12"/>
          </p:nvPr>
        </p:nvSpPr>
        <p:spPr/>
        <p:txBody>
          <a:bodyPr/>
          <a:lstStyle/>
          <a:p>
            <a:fld id="{7A40C488-C8CC-47D5-8871-7D5F905AB6AC}" type="slidenum">
              <a:rPr lang="en-US" smtClean="0"/>
              <a:pPr/>
              <a:t>6</a:t>
            </a:fld>
            <a:endParaRPr lang="en-US"/>
          </a:p>
        </p:txBody>
      </p:sp>
      <p:pic>
        <p:nvPicPr>
          <p:cNvPr id="5" name="Picture 4">
            <a:extLst>
              <a:ext uri="{FF2B5EF4-FFF2-40B4-BE49-F238E27FC236}">
                <a16:creationId xmlns:a16="http://schemas.microsoft.com/office/drawing/2014/main" id="{9357CABE-0B50-0E97-1D54-591E8FF46FFF}"/>
              </a:ext>
            </a:extLst>
          </p:cNvPr>
          <p:cNvPicPr>
            <a:picLocks noChangeAspect="1"/>
          </p:cNvPicPr>
          <p:nvPr/>
        </p:nvPicPr>
        <p:blipFill>
          <a:blip r:embed="rId2"/>
          <a:stretch>
            <a:fillRect/>
          </a:stretch>
        </p:blipFill>
        <p:spPr>
          <a:xfrm>
            <a:off x="8145624" y="1837580"/>
            <a:ext cx="3962400" cy="2245697"/>
          </a:xfrm>
          <a:prstGeom prst="rect">
            <a:avLst/>
          </a:prstGeom>
        </p:spPr>
      </p:pic>
      <p:sp>
        <p:nvSpPr>
          <p:cNvPr id="6" name="Footer Placeholder 5">
            <a:extLst>
              <a:ext uri="{FF2B5EF4-FFF2-40B4-BE49-F238E27FC236}">
                <a16:creationId xmlns:a16="http://schemas.microsoft.com/office/drawing/2014/main" id="{BC10F887-1E7D-D0BE-6A58-194103574A61}"/>
              </a:ext>
            </a:extLst>
          </p:cNvPr>
          <p:cNvSpPr>
            <a:spLocks noGrp="1"/>
          </p:cNvSpPr>
          <p:nvPr>
            <p:ph type="ftr" sz="quarter" idx="11"/>
          </p:nvPr>
        </p:nvSpPr>
        <p:spPr/>
        <p:txBody>
          <a:bodyPr/>
          <a:lstStyle/>
          <a:p>
            <a:r>
              <a:rPr lang="en-US"/>
              <a:t>Data Analysis and Visualization</a:t>
            </a:r>
            <a:endParaRPr lang="en-US" dirty="0"/>
          </a:p>
        </p:txBody>
      </p:sp>
    </p:spTree>
    <p:extLst>
      <p:ext uri="{BB962C8B-B14F-4D97-AF65-F5344CB8AC3E}">
        <p14:creationId xmlns:p14="http://schemas.microsoft.com/office/powerpoint/2010/main" val="1736616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A2BE-6A2E-5523-94D8-B1EE660F6841}"/>
              </a:ext>
            </a:extLst>
          </p:cNvPr>
          <p:cNvSpPr>
            <a:spLocks noGrp="1"/>
          </p:cNvSpPr>
          <p:nvPr>
            <p:ph type="title"/>
          </p:nvPr>
        </p:nvSpPr>
        <p:spPr/>
        <p:txBody>
          <a:bodyPr>
            <a:normAutofit fontScale="90000"/>
          </a:bodyPr>
          <a:lstStyle/>
          <a:p>
            <a:r>
              <a:rPr lang="en-US" dirty="0"/>
              <a:t>Data science to increase sales and customer satisfaction</a:t>
            </a:r>
          </a:p>
        </p:txBody>
      </p:sp>
      <p:sp>
        <p:nvSpPr>
          <p:cNvPr id="3" name="Content Placeholder 2">
            <a:extLst>
              <a:ext uri="{FF2B5EF4-FFF2-40B4-BE49-F238E27FC236}">
                <a16:creationId xmlns:a16="http://schemas.microsoft.com/office/drawing/2014/main" id="{5530AEDA-6830-DC33-E28C-D454923FBEDD}"/>
              </a:ext>
            </a:extLst>
          </p:cNvPr>
          <p:cNvSpPr>
            <a:spLocks noGrp="1"/>
          </p:cNvSpPr>
          <p:nvPr>
            <p:ph idx="1"/>
          </p:nvPr>
        </p:nvSpPr>
        <p:spPr/>
        <p:txBody>
          <a:bodyPr>
            <a:normAutofit/>
          </a:bodyPr>
          <a:lstStyle/>
          <a:p>
            <a:pPr algn="just"/>
            <a:r>
              <a:rPr lang="en-US" dirty="0"/>
              <a:t>Data preparation</a:t>
            </a:r>
          </a:p>
          <a:p>
            <a:pPr lvl="1" algn="just"/>
            <a:r>
              <a:rPr lang="en-US" dirty="0"/>
              <a:t>Based on the EDA findings, the team prepares the data for modeling. </a:t>
            </a:r>
          </a:p>
          <a:p>
            <a:pPr lvl="1" algn="just"/>
            <a:r>
              <a:rPr lang="en-US" dirty="0"/>
              <a:t>This may involve feature selection, feature engineering, and data transformation. </a:t>
            </a:r>
          </a:p>
          <a:p>
            <a:pPr lvl="1" algn="just"/>
            <a:r>
              <a:rPr lang="en-US" dirty="0"/>
              <a:t>For example, they may encode categorical variables, normalize numerical variables, and split the data into training and testing sets.</a:t>
            </a:r>
          </a:p>
        </p:txBody>
      </p:sp>
      <p:sp>
        <p:nvSpPr>
          <p:cNvPr id="4" name="Slide Number Placeholder 3">
            <a:extLst>
              <a:ext uri="{FF2B5EF4-FFF2-40B4-BE49-F238E27FC236}">
                <a16:creationId xmlns:a16="http://schemas.microsoft.com/office/drawing/2014/main" id="{954D6001-2356-FB11-C61D-69CE744B94CC}"/>
              </a:ext>
            </a:extLst>
          </p:cNvPr>
          <p:cNvSpPr>
            <a:spLocks noGrp="1"/>
          </p:cNvSpPr>
          <p:nvPr>
            <p:ph type="sldNum" sz="quarter" idx="12"/>
          </p:nvPr>
        </p:nvSpPr>
        <p:spPr/>
        <p:txBody>
          <a:bodyPr/>
          <a:lstStyle/>
          <a:p>
            <a:fld id="{7A40C488-C8CC-47D5-8871-7D5F905AB6AC}" type="slidenum">
              <a:rPr lang="en-US" smtClean="0"/>
              <a:pPr/>
              <a:t>7</a:t>
            </a:fld>
            <a:endParaRPr lang="en-US"/>
          </a:p>
        </p:txBody>
      </p:sp>
      <p:pic>
        <p:nvPicPr>
          <p:cNvPr id="5" name="Picture 4">
            <a:extLst>
              <a:ext uri="{FF2B5EF4-FFF2-40B4-BE49-F238E27FC236}">
                <a16:creationId xmlns:a16="http://schemas.microsoft.com/office/drawing/2014/main" id="{B50DD5CF-39EA-3A51-06DE-B9031542A02B}"/>
              </a:ext>
            </a:extLst>
          </p:cNvPr>
          <p:cNvPicPr>
            <a:picLocks noChangeAspect="1"/>
          </p:cNvPicPr>
          <p:nvPr/>
        </p:nvPicPr>
        <p:blipFill>
          <a:blip r:embed="rId2"/>
          <a:stretch>
            <a:fillRect/>
          </a:stretch>
        </p:blipFill>
        <p:spPr>
          <a:xfrm>
            <a:off x="8145624" y="1837580"/>
            <a:ext cx="3962400" cy="2245697"/>
          </a:xfrm>
          <a:prstGeom prst="rect">
            <a:avLst/>
          </a:prstGeom>
        </p:spPr>
      </p:pic>
      <p:sp>
        <p:nvSpPr>
          <p:cNvPr id="6" name="Footer Placeholder 5">
            <a:extLst>
              <a:ext uri="{FF2B5EF4-FFF2-40B4-BE49-F238E27FC236}">
                <a16:creationId xmlns:a16="http://schemas.microsoft.com/office/drawing/2014/main" id="{F8ED2C2B-4333-1AC6-317A-9104F8C09F67}"/>
              </a:ext>
            </a:extLst>
          </p:cNvPr>
          <p:cNvSpPr>
            <a:spLocks noGrp="1"/>
          </p:cNvSpPr>
          <p:nvPr>
            <p:ph type="ftr" sz="quarter" idx="11"/>
          </p:nvPr>
        </p:nvSpPr>
        <p:spPr/>
        <p:txBody>
          <a:bodyPr/>
          <a:lstStyle/>
          <a:p>
            <a:r>
              <a:rPr lang="en-US"/>
              <a:t>Data Analysis and Visualization</a:t>
            </a:r>
            <a:endParaRPr lang="en-US" dirty="0"/>
          </a:p>
        </p:txBody>
      </p:sp>
    </p:spTree>
    <p:extLst>
      <p:ext uri="{BB962C8B-B14F-4D97-AF65-F5344CB8AC3E}">
        <p14:creationId xmlns:p14="http://schemas.microsoft.com/office/powerpoint/2010/main" val="338784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A2BE-6A2E-5523-94D8-B1EE660F6841}"/>
              </a:ext>
            </a:extLst>
          </p:cNvPr>
          <p:cNvSpPr>
            <a:spLocks noGrp="1"/>
          </p:cNvSpPr>
          <p:nvPr>
            <p:ph type="title"/>
          </p:nvPr>
        </p:nvSpPr>
        <p:spPr/>
        <p:txBody>
          <a:bodyPr>
            <a:normAutofit fontScale="90000"/>
          </a:bodyPr>
          <a:lstStyle/>
          <a:p>
            <a:r>
              <a:rPr lang="en-US" dirty="0"/>
              <a:t>Data science to increase sales and customer satisfaction</a:t>
            </a:r>
          </a:p>
        </p:txBody>
      </p:sp>
      <p:sp>
        <p:nvSpPr>
          <p:cNvPr id="3" name="Content Placeholder 2">
            <a:extLst>
              <a:ext uri="{FF2B5EF4-FFF2-40B4-BE49-F238E27FC236}">
                <a16:creationId xmlns:a16="http://schemas.microsoft.com/office/drawing/2014/main" id="{5530AEDA-6830-DC33-E28C-D454923FBEDD}"/>
              </a:ext>
            </a:extLst>
          </p:cNvPr>
          <p:cNvSpPr>
            <a:spLocks noGrp="1"/>
          </p:cNvSpPr>
          <p:nvPr>
            <p:ph idx="1"/>
          </p:nvPr>
        </p:nvSpPr>
        <p:spPr/>
        <p:txBody>
          <a:bodyPr>
            <a:normAutofit/>
          </a:bodyPr>
          <a:lstStyle/>
          <a:p>
            <a:pPr algn="just"/>
            <a:r>
              <a:rPr lang="en-US" dirty="0"/>
              <a:t>Model building</a:t>
            </a:r>
          </a:p>
          <a:p>
            <a:pPr lvl="1" algn="just"/>
            <a:r>
              <a:rPr lang="en-US" dirty="0"/>
              <a:t>The team selects appropriate modeling techniques, such as regression or classification, and builds predictive models using the prepared data. </a:t>
            </a:r>
          </a:p>
          <a:p>
            <a:pPr lvl="1" algn="just"/>
            <a:r>
              <a:rPr lang="en-US" dirty="0"/>
              <a:t>They train the models on the training data, tune hyperparameters, and evaluate their performance.</a:t>
            </a:r>
          </a:p>
        </p:txBody>
      </p:sp>
      <p:sp>
        <p:nvSpPr>
          <p:cNvPr id="4" name="Slide Number Placeholder 3">
            <a:extLst>
              <a:ext uri="{FF2B5EF4-FFF2-40B4-BE49-F238E27FC236}">
                <a16:creationId xmlns:a16="http://schemas.microsoft.com/office/drawing/2014/main" id="{954D6001-2356-FB11-C61D-69CE744B94CC}"/>
              </a:ext>
            </a:extLst>
          </p:cNvPr>
          <p:cNvSpPr>
            <a:spLocks noGrp="1"/>
          </p:cNvSpPr>
          <p:nvPr>
            <p:ph type="sldNum" sz="quarter" idx="12"/>
          </p:nvPr>
        </p:nvSpPr>
        <p:spPr/>
        <p:txBody>
          <a:bodyPr/>
          <a:lstStyle/>
          <a:p>
            <a:fld id="{7A40C488-C8CC-47D5-8871-7D5F905AB6AC}" type="slidenum">
              <a:rPr lang="en-US" smtClean="0"/>
              <a:pPr/>
              <a:t>8</a:t>
            </a:fld>
            <a:endParaRPr lang="en-US"/>
          </a:p>
        </p:txBody>
      </p:sp>
      <p:pic>
        <p:nvPicPr>
          <p:cNvPr id="5" name="Picture 4">
            <a:extLst>
              <a:ext uri="{FF2B5EF4-FFF2-40B4-BE49-F238E27FC236}">
                <a16:creationId xmlns:a16="http://schemas.microsoft.com/office/drawing/2014/main" id="{7CEEEF99-CB23-06CF-A358-1A22FA8CC04B}"/>
              </a:ext>
            </a:extLst>
          </p:cNvPr>
          <p:cNvPicPr>
            <a:picLocks noChangeAspect="1"/>
          </p:cNvPicPr>
          <p:nvPr/>
        </p:nvPicPr>
        <p:blipFill>
          <a:blip r:embed="rId2"/>
          <a:stretch>
            <a:fillRect/>
          </a:stretch>
        </p:blipFill>
        <p:spPr>
          <a:xfrm>
            <a:off x="8145624" y="1837580"/>
            <a:ext cx="3962400" cy="2245697"/>
          </a:xfrm>
          <a:prstGeom prst="rect">
            <a:avLst/>
          </a:prstGeom>
        </p:spPr>
      </p:pic>
      <p:sp>
        <p:nvSpPr>
          <p:cNvPr id="6" name="Footer Placeholder 5">
            <a:extLst>
              <a:ext uri="{FF2B5EF4-FFF2-40B4-BE49-F238E27FC236}">
                <a16:creationId xmlns:a16="http://schemas.microsoft.com/office/drawing/2014/main" id="{32D9A765-7202-C622-BF56-63FC2D1DA899}"/>
              </a:ext>
            </a:extLst>
          </p:cNvPr>
          <p:cNvSpPr>
            <a:spLocks noGrp="1"/>
          </p:cNvSpPr>
          <p:nvPr>
            <p:ph type="ftr" sz="quarter" idx="11"/>
          </p:nvPr>
        </p:nvSpPr>
        <p:spPr/>
        <p:txBody>
          <a:bodyPr/>
          <a:lstStyle/>
          <a:p>
            <a:r>
              <a:rPr lang="en-US"/>
              <a:t>Data Analysis and Visualization</a:t>
            </a:r>
            <a:endParaRPr lang="en-US" dirty="0"/>
          </a:p>
        </p:txBody>
      </p:sp>
    </p:spTree>
    <p:extLst>
      <p:ext uri="{BB962C8B-B14F-4D97-AF65-F5344CB8AC3E}">
        <p14:creationId xmlns:p14="http://schemas.microsoft.com/office/powerpoint/2010/main" val="241432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A2BE-6A2E-5523-94D8-B1EE660F6841}"/>
              </a:ext>
            </a:extLst>
          </p:cNvPr>
          <p:cNvSpPr>
            <a:spLocks noGrp="1"/>
          </p:cNvSpPr>
          <p:nvPr>
            <p:ph type="title"/>
          </p:nvPr>
        </p:nvSpPr>
        <p:spPr/>
        <p:txBody>
          <a:bodyPr>
            <a:normAutofit fontScale="90000"/>
          </a:bodyPr>
          <a:lstStyle/>
          <a:p>
            <a:r>
              <a:rPr lang="en-US" dirty="0"/>
              <a:t>Data science to increase sales and customer satisfaction</a:t>
            </a:r>
          </a:p>
        </p:txBody>
      </p:sp>
      <p:sp>
        <p:nvSpPr>
          <p:cNvPr id="3" name="Content Placeholder 2">
            <a:extLst>
              <a:ext uri="{FF2B5EF4-FFF2-40B4-BE49-F238E27FC236}">
                <a16:creationId xmlns:a16="http://schemas.microsoft.com/office/drawing/2014/main" id="{5530AEDA-6830-DC33-E28C-D454923FBEDD}"/>
              </a:ext>
            </a:extLst>
          </p:cNvPr>
          <p:cNvSpPr>
            <a:spLocks noGrp="1"/>
          </p:cNvSpPr>
          <p:nvPr>
            <p:ph idx="1"/>
          </p:nvPr>
        </p:nvSpPr>
        <p:spPr/>
        <p:txBody>
          <a:bodyPr>
            <a:normAutofit/>
          </a:bodyPr>
          <a:lstStyle/>
          <a:p>
            <a:pPr algn="just"/>
            <a:r>
              <a:rPr lang="en-US" dirty="0"/>
              <a:t>Model evaluation</a:t>
            </a:r>
          </a:p>
          <a:p>
            <a:pPr lvl="1" algn="just"/>
            <a:r>
              <a:rPr lang="en-US" dirty="0"/>
              <a:t>The team evaluates the performance of the models using various metrics, such as accuracy, precision, recall, and F1-score, to assess how well they predict customer satisfaction. </a:t>
            </a:r>
          </a:p>
          <a:p>
            <a:pPr lvl="1" algn="just"/>
            <a:r>
              <a:rPr lang="en-US" dirty="0"/>
              <a:t>They compare the performance of different models and select the best-performing one for further analysis.</a:t>
            </a:r>
          </a:p>
        </p:txBody>
      </p:sp>
      <p:sp>
        <p:nvSpPr>
          <p:cNvPr id="4" name="Slide Number Placeholder 3">
            <a:extLst>
              <a:ext uri="{FF2B5EF4-FFF2-40B4-BE49-F238E27FC236}">
                <a16:creationId xmlns:a16="http://schemas.microsoft.com/office/drawing/2014/main" id="{954D6001-2356-FB11-C61D-69CE744B94CC}"/>
              </a:ext>
            </a:extLst>
          </p:cNvPr>
          <p:cNvSpPr>
            <a:spLocks noGrp="1"/>
          </p:cNvSpPr>
          <p:nvPr>
            <p:ph type="sldNum" sz="quarter" idx="12"/>
          </p:nvPr>
        </p:nvSpPr>
        <p:spPr/>
        <p:txBody>
          <a:bodyPr/>
          <a:lstStyle/>
          <a:p>
            <a:fld id="{7A40C488-C8CC-47D5-8871-7D5F905AB6AC}" type="slidenum">
              <a:rPr lang="en-US" smtClean="0"/>
              <a:pPr/>
              <a:t>9</a:t>
            </a:fld>
            <a:endParaRPr lang="en-US"/>
          </a:p>
        </p:txBody>
      </p:sp>
      <p:pic>
        <p:nvPicPr>
          <p:cNvPr id="5" name="Picture 4">
            <a:extLst>
              <a:ext uri="{FF2B5EF4-FFF2-40B4-BE49-F238E27FC236}">
                <a16:creationId xmlns:a16="http://schemas.microsoft.com/office/drawing/2014/main" id="{5AC3413C-E858-A9F1-3E4D-42F6557FFA19}"/>
              </a:ext>
            </a:extLst>
          </p:cNvPr>
          <p:cNvPicPr>
            <a:picLocks noChangeAspect="1"/>
          </p:cNvPicPr>
          <p:nvPr/>
        </p:nvPicPr>
        <p:blipFill>
          <a:blip r:embed="rId2"/>
          <a:stretch>
            <a:fillRect/>
          </a:stretch>
        </p:blipFill>
        <p:spPr>
          <a:xfrm>
            <a:off x="8145624" y="1837580"/>
            <a:ext cx="3962400" cy="2245697"/>
          </a:xfrm>
          <a:prstGeom prst="rect">
            <a:avLst/>
          </a:prstGeom>
        </p:spPr>
      </p:pic>
      <p:sp>
        <p:nvSpPr>
          <p:cNvPr id="6" name="Footer Placeholder 5">
            <a:extLst>
              <a:ext uri="{FF2B5EF4-FFF2-40B4-BE49-F238E27FC236}">
                <a16:creationId xmlns:a16="http://schemas.microsoft.com/office/drawing/2014/main" id="{5F5F5903-BE95-758D-73F4-14A7733ABDE8}"/>
              </a:ext>
            </a:extLst>
          </p:cNvPr>
          <p:cNvSpPr>
            <a:spLocks noGrp="1"/>
          </p:cNvSpPr>
          <p:nvPr>
            <p:ph type="ftr" sz="quarter" idx="11"/>
          </p:nvPr>
        </p:nvSpPr>
        <p:spPr/>
        <p:txBody>
          <a:bodyPr/>
          <a:lstStyle/>
          <a:p>
            <a:r>
              <a:rPr lang="en-US"/>
              <a:t>Data Analysis and Visualization</a:t>
            </a:r>
            <a:endParaRPr lang="en-US" dirty="0"/>
          </a:p>
        </p:txBody>
      </p:sp>
    </p:spTree>
    <p:extLst>
      <p:ext uri="{BB962C8B-B14F-4D97-AF65-F5344CB8AC3E}">
        <p14:creationId xmlns:p14="http://schemas.microsoft.com/office/powerpoint/2010/main" val="2641409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18616</TotalTime>
  <Words>1556</Words>
  <Application>Microsoft Office PowerPoint</Application>
  <PresentationFormat>Widescreen</PresentationFormat>
  <Paragraphs>224</Paragraphs>
  <Slides>29</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Calibri Light</vt:lpstr>
      <vt:lpstr>proxima_novaregular</vt:lpstr>
      <vt:lpstr>Times New Roman</vt:lpstr>
      <vt:lpstr>Office Theme</vt:lpstr>
      <vt:lpstr>Equation</vt:lpstr>
      <vt:lpstr>   Data Science Process </vt:lpstr>
      <vt:lpstr>What is Data Science</vt:lpstr>
      <vt:lpstr>The Data Science Process</vt:lpstr>
      <vt:lpstr>Data science Process</vt:lpstr>
      <vt:lpstr>Data science to increase customer satisfaction</vt:lpstr>
      <vt:lpstr>Data science to increase sales and customer satisfaction</vt:lpstr>
      <vt:lpstr>Data science to increase sales and customer satisfaction</vt:lpstr>
      <vt:lpstr>Data science to increase sales and customer satisfaction</vt:lpstr>
      <vt:lpstr>Data science to increase sales and customer satisfaction</vt:lpstr>
      <vt:lpstr>Data science to increase sales and customer satisfaction</vt:lpstr>
      <vt:lpstr>Data science to increase sales and customer satisfaction</vt:lpstr>
      <vt:lpstr>The Data Science Process</vt:lpstr>
      <vt:lpstr>Why Data Preprocessing?</vt:lpstr>
      <vt:lpstr>Why Is Data Preprocessing Important?</vt:lpstr>
      <vt:lpstr>Major Tasks in Data Preprocessing</vt:lpstr>
      <vt:lpstr>Data Cleaning</vt:lpstr>
      <vt:lpstr>Incomplete (Missing) Data</vt:lpstr>
      <vt:lpstr>How to Handle Missing Data?</vt:lpstr>
      <vt:lpstr>How to Handle Missing Data?</vt:lpstr>
      <vt:lpstr>Noisy Data</vt:lpstr>
      <vt:lpstr>How to Handle Noisy Data?</vt:lpstr>
      <vt:lpstr>Data Transformation</vt:lpstr>
      <vt:lpstr>Data Transformation</vt:lpstr>
      <vt:lpstr>Data Transformation</vt:lpstr>
      <vt:lpstr>Data Transformation</vt:lpstr>
      <vt:lpstr>min-max normalization</vt:lpstr>
      <vt:lpstr>Normalization</vt:lpstr>
      <vt:lpstr>Topic for the next class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Vikas Kumar</cp:lastModifiedBy>
  <cp:revision>633</cp:revision>
  <dcterms:created xsi:type="dcterms:W3CDTF">2018-08-09T05:48:18Z</dcterms:created>
  <dcterms:modified xsi:type="dcterms:W3CDTF">2023-04-21T04:16:22Z</dcterms:modified>
</cp:coreProperties>
</file>