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309" r:id="rId4"/>
    <p:sldId id="259" r:id="rId5"/>
    <p:sldId id="261" r:id="rId6"/>
    <p:sldId id="338" r:id="rId7"/>
    <p:sldId id="340" r:id="rId8"/>
    <p:sldId id="357" r:id="rId9"/>
    <p:sldId id="343" r:id="rId10"/>
    <p:sldId id="341" r:id="rId11"/>
    <p:sldId id="351" r:id="rId12"/>
    <p:sldId id="352" r:id="rId13"/>
    <p:sldId id="342" r:id="rId14"/>
    <p:sldId id="344" r:id="rId15"/>
    <p:sldId id="353" r:id="rId16"/>
    <p:sldId id="336" r:id="rId17"/>
    <p:sldId id="337" r:id="rId18"/>
    <p:sldId id="346" r:id="rId19"/>
    <p:sldId id="354" r:id="rId20"/>
    <p:sldId id="355" r:id="rId21"/>
    <p:sldId id="347" r:id="rId22"/>
    <p:sldId id="348" r:id="rId23"/>
    <p:sldId id="356" r:id="rId24"/>
    <p:sldId id="345" r:id="rId25"/>
    <p:sldId id="3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111" d="100"/>
          <a:sy n="111" d="100"/>
        </p:scale>
        <p:origin x="4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pPr/>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pPr/>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pPr/>
              <a:t>4/20/2023</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pPr/>
              <a:t>4/20/2023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pPr/>
              <a:t>4/20/2023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rgbClr val="002060"/>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pPr/>
              <a:t>4/20/2023</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pPr/>
              <a:t>4/20/2023</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pPr/>
              <a:t>4/20/2023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pPr/>
              <a:t>4/20/2023</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pPr/>
              <a:t>4/20/2023</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pPr/>
              <a:t>4/20/2023</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pPr/>
              <a:t>4/20/2023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pPr/>
              <a:t>4/20/2023</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pPr/>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240280"/>
            <a:ext cx="10567916" cy="1554480"/>
          </a:xfrm>
        </p:spPr>
        <p:txBody>
          <a:bodyPr>
            <a:normAutofit fontScale="90000"/>
          </a:bodyPr>
          <a:lstStyle/>
          <a:p>
            <a:br>
              <a:rPr lang="en-US" sz="4000" dirty="0">
                <a:solidFill>
                  <a:srgbClr val="C00000"/>
                </a:solidFill>
              </a:rPr>
            </a:br>
            <a:br>
              <a:rPr lang="en-US" sz="4000" dirty="0">
                <a:solidFill>
                  <a:srgbClr val="C00000"/>
                </a:solidFill>
              </a:rPr>
            </a:br>
            <a:br>
              <a:rPr lang="en-US" sz="4000" dirty="0">
                <a:solidFill>
                  <a:srgbClr val="C00000"/>
                </a:solidFill>
              </a:rPr>
            </a:br>
            <a:r>
              <a:rPr lang="en-US" sz="4000" b="1" dirty="0">
                <a:solidFill>
                  <a:srgbClr val="C00000"/>
                </a:solidFill>
              </a:rPr>
              <a:t>Introduction to the course</a:t>
            </a:r>
            <a:br>
              <a:rPr lang="en-US" sz="4000" b="1" dirty="0">
                <a:solidFill>
                  <a:srgbClr val="C00000"/>
                </a:solidFill>
              </a:rPr>
            </a:br>
            <a:r>
              <a:rPr lang="en-GB" sz="4000" dirty="0">
                <a:solidFill>
                  <a:srgbClr val="002060"/>
                </a:solidFill>
              </a:rPr>
              <a:t>MCAC204: DATA ANALYSIS AND VISUALIZATION </a:t>
            </a:r>
            <a:endParaRPr lang="en-US" sz="40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pPr/>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546-29CB-938A-3738-724337565392}"/>
              </a:ext>
            </a:extLst>
          </p:cNvPr>
          <p:cNvSpPr>
            <a:spLocks noGrp="1"/>
          </p:cNvSpPr>
          <p:nvPr>
            <p:ph type="title"/>
          </p:nvPr>
        </p:nvSpPr>
        <p:spPr/>
        <p:txBody>
          <a:bodyPr>
            <a:normAutofit fontScale="90000"/>
          </a:bodyPr>
          <a:lstStyle/>
          <a:p>
            <a:r>
              <a:rPr lang="en-US" dirty="0"/>
              <a:t>Types of Data</a:t>
            </a:r>
          </a:p>
        </p:txBody>
      </p:sp>
      <p:sp>
        <p:nvSpPr>
          <p:cNvPr id="3" name="Content Placeholder 2">
            <a:extLst>
              <a:ext uri="{FF2B5EF4-FFF2-40B4-BE49-F238E27FC236}">
                <a16:creationId xmlns:a16="http://schemas.microsoft.com/office/drawing/2014/main" id="{CDF53269-187F-F9E4-9764-7C31AFE9AFE7}"/>
              </a:ext>
            </a:extLst>
          </p:cNvPr>
          <p:cNvSpPr>
            <a:spLocks noGrp="1"/>
          </p:cNvSpPr>
          <p:nvPr>
            <p:ph idx="1"/>
          </p:nvPr>
        </p:nvSpPr>
        <p:spPr>
          <a:xfrm>
            <a:off x="838200" y="1270000"/>
            <a:ext cx="8399106" cy="4906963"/>
          </a:xfrm>
        </p:spPr>
        <p:txBody>
          <a:bodyPr>
            <a:normAutofit/>
          </a:bodyPr>
          <a:lstStyle/>
          <a:p>
            <a:pPr algn="just"/>
            <a:r>
              <a:rPr lang="en-US" dirty="0"/>
              <a:t>Ordinal: Ordinal data are categorical data that have an order or ranking. </a:t>
            </a:r>
          </a:p>
          <a:p>
            <a:pPr algn="just"/>
            <a:r>
              <a:rPr lang="en-US" dirty="0"/>
              <a:t>Examples of ordinal data include ratings or rankings, such as a movie rating scale from 1 to 5, level of education (e.g., high school, college, graduate), or the level of agreement (e.g., strongly agree, agree, neutral, disagree, strongly disagree).</a:t>
            </a:r>
          </a:p>
        </p:txBody>
      </p:sp>
      <p:sp>
        <p:nvSpPr>
          <p:cNvPr id="4" name="Slide Number Placeholder 3">
            <a:extLst>
              <a:ext uri="{FF2B5EF4-FFF2-40B4-BE49-F238E27FC236}">
                <a16:creationId xmlns:a16="http://schemas.microsoft.com/office/drawing/2014/main" id="{405E730F-E810-093E-C718-AB9C3A912FE3}"/>
              </a:ext>
            </a:extLst>
          </p:cNvPr>
          <p:cNvSpPr>
            <a:spLocks noGrp="1"/>
          </p:cNvSpPr>
          <p:nvPr>
            <p:ph type="sldNum" sz="quarter" idx="12"/>
          </p:nvPr>
        </p:nvSpPr>
        <p:spPr/>
        <p:txBody>
          <a:bodyPr/>
          <a:lstStyle/>
          <a:p>
            <a:fld id="{7A40C488-C8CC-47D5-8871-7D5F905AB6AC}" type="slidenum">
              <a:rPr lang="en-US" smtClean="0"/>
              <a:pPr/>
              <a:t>10</a:t>
            </a:fld>
            <a:endParaRPr lang="en-US"/>
          </a:p>
        </p:txBody>
      </p:sp>
    </p:spTree>
    <p:extLst>
      <p:ext uri="{BB962C8B-B14F-4D97-AF65-F5344CB8AC3E}">
        <p14:creationId xmlns:p14="http://schemas.microsoft.com/office/powerpoint/2010/main" val="384716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F60E-F490-280B-16BF-C26DDF8AC002}"/>
              </a:ext>
            </a:extLst>
          </p:cNvPr>
          <p:cNvSpPr>
            <a:spLocks noGrp="1"/>
          </p:cNvSpPr>
          <p:nvPr>
            <p:ph type="title"/>
          </p:nvPr>
        </p:nvSpPr>
        <p:spPr/>
        <p:txBody>
          <a:bodyPr>
            <a:normAutofit fontScale="90000"/>
          </a:bodyPr>
          <a:lstStyle/>
          <a:p>
            <a:r>
              <a:rPr lang="en-US" dirty="0"/>
              <a:t>Types of Data</a:t>
            </a:r>
          </a:p>
        </p:txBody>
      </p:sp>
      <p:sp>
        <p:nvSpPr>
          <p:cNvPr id="3" name="Content Placeholder 2">
            <a:extLst>
              <a:ext uri="{FF2B5EF4-FFF2-40B4-BE49-F238E27FC236}">
                <a16:creationId xmlns:a16="http://schemas.microsoft.com/office/drawing/2014/main" id="{705E093C-2CA9-A72A-A3A3-9DFFEA227C12}"/>
              </a:ext>
            </a:extLst>
          </p:cNvPr>
          <p:cNvSpPr>
            <a:spLocks noGrp="1"/>
          </p:cNvSpPr>
          <p:nvPr>
            <p:ph idx="1"/>
          </p:nvPr>
        </p:nvSpPr>
        <p:spPr>
          <a:xfrm>
            <a:off x="838201" y="1270000"/>
            <a:ext cx="8305800" cy="4906963"/>
          </a:xfrm>
        </p:spPr>
        <p:txBody>
          <a:bodyPr/>
          <a:lstStyle/>
          <a:p>
            <a:pPr algn="just"/>
            <a:r>
              <a:rPr lang="en-US" dirty="0"/>
              <a:t>Discrete data: </a:t>
            </a:r>
          </a:p>
          <a:p>
            <a:pPr lvl="1" algn="just"/>
            <a:r>
              <a:rPr lang="en-US" dirty="0"/>
              <a:t>discrete means distinct or separate. </a:t>
            </a:r>
          </a:p>
          <a:p>
            <a:pPr lvl="1" algn="just"/>
            <a:r>
              <a:rPr lang="en-US" dirty="0"/>
              <a:t>The discrete data contain the values that fall under integers or whole numbers. </a:t>
            </a:r>
          </a:p>
          <a:p>
            <a:pPr lvl="1" algn="just"/>
            <a:r>
              <a:rPr lang="en-US" dirty="0"/>
              <a:t>These data can’t be broken into decimal or fraction values.</a:t>
            </a:r>
          </a:p>
          <a:p>
            <a:pPr algn="just"/>
            <a:r>
              <a:rPr lang="en-US" dirty="0"/>
              <a:t>Example: Number of students in the class, Numbers of employees in a company, Days in a week</a:t>
            </a:r>
          </a:p>
          <a:p>
            <a:pPr algn="just"/>
            <a:endParaRPr lang="en-US" dirty="0"/>
          </a:p>
        </p:txBody>
      </p:sp>
      <p:sp>
        <p:nvSpPr>
          <p:cNvPr id="4" name="Slide Number Placeholder 3">
            <a:extLst>
              <a:ext uri="{FF2B5EF4-FFF2-40B4-BE49-F238E27FC236}">
                <a16:creationId xmlns:a16="http://schemas.microsoft.com/office/drawing/2014/main" id="{74768C23-41B3-FA96-2411-04CB633E96AF}"/>
              </a:ext>
            </a:extLst>
          </p:cNvPr>
          <p:cNvSpPr>
            <a:spLocks noGrp="1"/>
          </p:cNvSpPr>
          <p:nvPr>
            <p:ph type="sldNum" sz="quarter" idx="12"/>
          </p:nvPr>
        </p:nvSpPr>
        <p:spPr/>
        <p:txBody>
          <a:bodyPr/>
          <a:lstStyle/>
          <a:p>
            <a:fld id="{7A40C488-C8CC-47D5-8871-7D5F905AB6AC}" type="slidenum">
              <a:rPr lang="en-US" smtClean="0"/>
              <a:pPr/>
              <a:t>11</a:t>
            </a:fld>
            <a:endParaRPr lang="en-US"/>
          </a:p>
        </p:txBody>
      </p:sp>
    </p:spTree>
    <p:extLst>
      <p:ext uri="{BB962C8B-B14F-4D97-AF65-F5344CB8AC3E}">
        <p14:creationId xmlns:p14="http://schemas.microsoft.com/office/powerpoint/2010/main" val="295569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68F0-E5EA-1188-3675-BB13A637AA66}"/>
              </a:ext>
            </a:extLst>
          </p:cNvPr>
          <p:cNvSpPr>
            <a:spLocks noGrp="1"/>
          </p:cNvSpPr>
          <p:nvPr>
            <p:ph type="title"/>
          </p:nvPr>
        </p:nvSpPr>
        <p:spPr/>
        <p:txBody>
          <a:bodyPr>
            <a:normAutofit fontScale="90000"/>
          </a:bodyPr>
          <a:lstStyle/>
          <a:p>
            <a:r>
              <a:rPr lang="en-US" dirty="0"/>
              <a:t>Types of Data</a:t>
            </a:r>
          </a:p>
        </p:txBody>
      </p:sp>
      <p:sp>
        <p:nvSpPr>
          <p:cNvPr id="3" name="Content Placeholder 2">
            <a:extLst>
              <a:ext uri="{FF2B5EF4-FFF2-40B4-BE49-F238E27FC236}">
                <a16:creationId xmlns:a16="http://schemas.microsoft.com/office/drawing/2014/main" id="{2BD7D201-192D-82A4-4CBA-46E10F196153}"/>
              </a:ext>
            </a:extLst>
          </p:cNvPr>
          <p:cNvSpPr>
            <a:spLocks noGrp="1"/>
          </p:cNvSpPr>
          <p:nvPr>
            <p:ph idx="1"/>
          </p:nvPr>
        </p:nvSpPr>
        <p:spPr>
          <a:xfrm>
            <a:off x="838201" y="1270000"/>
            <a:ext cx="7876592" cy="4906963"/>
          </a:xfrm>
        </p:spPr>
        <p:txBody>
          <a:bodyPr/>
          <a:lstStyle/>
          <a:p>
            <a:pPr algn="just"/>
            <a:r>
              <a:rPr lang="en-US" dirty="0"/>
              <a:t>Continuous data are numerical data that can take on any value within a range. </a:t>
            </a:r>
          </a:p>
          <a:p>
            <a:pPr algn="just"/>
            <a:r>
              <a:rPr lang="en-US" dirty="0"/>
              <a:t>Examples of continuous data include height, weight, and time</a:t>
            </a:r>
          </a:p>
        </p:txBody>
      </p:sp>
      <p:sp>
        <p:nvSpPr>
          <p:cNvPr id="4" name="Slide Number Placeholder 3">
            <a:extLst>
              <a:ext uri="{FF2B5EF4-FFF2-40B4-BE49-F238E27FC236}">
                <a16:creationId xmlns:a16="http://schemas.microsoft.com/office/drawing/2014/main" id="{93C16D04-9B84-A1DD-DB34-EC9FFE0E0E20}"/>
              </a:ext>
            </a:extLst>
          </p:cNvPr>
          <p:cNvSpPr>
            <a:spLocks noGrp="1"/>
          </p:cNvSpPr>
          <p:nvPr>
            <p:ph type="sldNum" sz="quarter" idx="12"/>
          </p:nvPr>
        </p:nvSpPr>
        <p:spPr/>
        <p:txBody>
          <a:bodyPr/>
          <a:lstStyle/>
          <a:p>
            <a:fld id="{7A40C488-C8CC-47D5-8871-7D5F905AB6AC}" type="slidenum">
              <a:rPr lang="en-US" smtClean="0"/>
              <a:pPr/>
              <a:t>12</a:t>
            </a:fld>
            <a:endParaRPr lang="en-US"/>
          </a:p>
        </p:txBody>
      </p:sp>
    </p:spTree>
    <p:extLst>
      <p:ext uri="{BB962C8B-B14F-4D97-AF65-F5344CB8AC3E}">
        <p14:creationId xmlns:p14="http://schemas.microsoft.com/office/powerpoint/2010/main" val="44205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546-29CB-938A-3738-724337565392}"/>
              </a:ext>
            </a:extLst>
          </p:cNvPr>
          <p:cNvSpPr>
            <a:spLocks noGrp="1"/>
          </p:cNvSpPr>
          <p:nvPr>
            <p:ph type="title"/>
          </p:nvPr>
        </p:nvSpPr>
        <p:spPr/>
        <p:txBody>
          <a:bodyPr>
            <a:normAutofit fontScale="90000"/>
          </a:bodyPr>
          <a:lstStyle/>
          <a:p>
            <a:r>
              <a:rPr lang="en-US" dirty="0"/>
              <a:t>Data Measurement Scales</a:t>
            </a:r>
          </a:p>
        </p:txBody>
      </p:sp>
      <p:sp>
        <p:nvSpPr>
          <p:cNvPr id="3" name="Content Placeholder 2">
            <a:extLst>
              <a:ext uri="{FF2B5EF4-FFF2-40B4-BE49-F238E27FC236}">
                <a16:creationId xmlns:a16="http://schemas.microsoft.com/office/drawing/2014/main" id="{CDF53269-187F-F9E4-9764-7C31AFE9AFE7}"/>
              </a:ext>
            </a:extLst>
          </p:cNvPr>
          <p:cNvSpPr>
            <a:spLocks noGrp="1"/>
          </p:cNvSpPr>
          <p:nvPr>
            <p:ph idx="1"/>
          </p:nvPr>
        </p:nvSpPr>
        <p:spPr>
          <a:xfrm>
            <a:off x="838200" y="1270000"/>
            <a:ext cx="8240486" cy="4906963"/>
          </a:xfrm>
        </p:spPr>
        <p:txBody>
          <a:bodyPr>
            <a:normAutofit/>
          </a:bodyPr>
          <a:lstStyle/>
          <a:p>
            <a:pPr algn="just"/>
            <a:r>
              <a:rPr lang="en-US" dirty="0"/>
              <a:t>Interval data: Interval data are numerical data that have equal intervals between each value, but there is </a:t>
            </a:r>
            <a:r>
              <a:rPr lang="en-US" dirty="0">
                <a:solidFill>
                  <a:srgbClr val="FF0000"/>
                </a:solidFill>
              </a:rPr>
              <a:t>no true zero point</a:t>
            </a:r>
            <a:r>
              <a:rPr lang="en-US" dirty="0"/>
              <a:t>.</a:t>
            </a:r>
          </a:p>
          <a:p>
            <a:pPr algn="just"/>
            <a:r>
              <a:rPr lang="en-US" dirty="0"/>
              <a:t>Examples of interval data include temperature measured in Celsius or Fahrenheit, where zero does not represent the absence of temperature.</a:t>
            </a:r>
          </a:p>
          <a:p>
            <a:pPr algn="just"/>
            <a:endParaRPr lang="en-US" dirty="0"/>
          </a:p>
        </p:txBody>
      </p:sp>
      <p:sp>
        <p:nvSpPr>
          <p:cNvPr id="4" name="Slide Number Placeholder 3">
            <a:extLst>
              <a:ext uri="{FF2B5EF4-FFF2-40B4-BE49-F238E27FC236}">
                <a16:creationId xmlns:a16="http://schemas.microsoft.com/office/drawing/2014/main" id="{405E730F-E810-093E-C718-AB9C3A912FE3}"/>
              </a:ext>
            </a:extLst>
          </p:cNvPr>
          <p:cNvSpPr>
            <a:spLocks noGrp="1"/>
          </p:cNvSpPr>
          <p:nvPr>
            <p:ph type="sldNum" sz="quarter" idx="12"/>
          </p:nvPr>
        </p:nvSpPr>
        <p:spPr/>
        <p:txBody>
          <a:bodyPr/>
          <a:lstStyle/>
          <a:p>
            <a:fld id="{7A40C488-C8CC-47D5-8871-7D5F905AB6AC}" type="slidenum">
              <a:rPr lang="en-US" smtClean="0"/>
              <a:pPr/>
              <a:t>13</a:t>
            </a:fld>
            <a:endParaRPr lang="en-US"/>
          </a:p>
        </p:txBody>
      </p:sp>
    </p:spTree>
    <p:extLst>
      <p:ext uri="{BB962C8B-B14F-4D97-AF65-F5344CB8AC3E}">
        <p14:creationId xmlns:p14="http://schemas.microsoft.com/office/powerpoint/2010/main" val="50445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546-29CB-938A-3738-724337565392}"/>
              </a:ext>
            </a:extLst>
          </p:cNvPr>
          <p:cNvSpPr>
            <a:spLocks noGrp="1"/>
          </p:cNvSpPr>
          <p:nvPr>
            <p:ph type="title"/>
          </p:nvPr>
        </p:nvSpPr>
        <p:spPr/>
        <p:txBody>
          <a:bodyPr>
            <a:normAutofit fontScale="90000"/>
          </a:bodyPr>
          <a:lstStyle/>
          <a:p>
            <a:r>
              <a:rPr lang="en-US" dirty="0"/>
              <a:t>Data Measurement Scales</a:t>
            </a:r>
          </a:p>
        </p:txBody>
      </p:sp>
      <p:sp>
        <p:nvSpPr>
          <p:cNvPr id="3" name="Content Placeholder 2">
            <a:extLst>
              <a:ext uri="{FF2B5EF4-FFF2-40B4-BE49-F238E27FC236}">
                <a16:creationId xmlns:a16="http://schemas.microsoft.com/office/drawing/2014/main" id="{CDF53269-187F-F9E4-9764-7C31AFE9AFE7}"/>
              </a:ext>
            </a:extLst>
          </p:cNvPr>
          <p:cNvSpPr>
            <a:spLocks noGrp="1"/>
          </p:cNvSpPr>
          <p:nvPr>
            <p:ph idx="1"/>
          </p:nvPr>
        </p:nvSpPr>
        <p:spPr>
          <a:xfrm>
            <a:off x="838200" y="1270000"/>
            <a:ext cx="8324461" cy="4906963"/>
          </a:xfrm>
        </p:spPr>
        <p:txBody>
          <a:bodyPr>
            <a:normAutofit/>
          </a:bodyPr>
          <a:lstStyle/>
          <a:p>
            <a:pPr algn="just"/>
            <a:r>
              <a:rPr lang="en-US" dirty="0"/>
              <a:t>Ratio data: Ratio data are numerical data that have equal intervals between each value, and </a:t>
            </a:r>
            <a:r>
              <a:rPr lang="en-US" dirty="0">
                <a:solidFill>
                  <a:srgbClr val="FF0000"/>
                </a:solidFill>
              </a:rPr>
              <a:t>there is a true zero point</a:t>
            </a:r>
            <a:r>
              <a:rPr lang="en-US" dirty="0"/>
              <a:t>. </a:t>
            </a:r>
          </a:p>
          <a:p>
            <a:pPr algn="just"/>
            <a:r>
              <a:rPr lang="en-US" dirty="0"/>
              <a:t>Examples of ratio data include weight, height, and income.</a:t>
            </a:r>
          </a:p>
        </p:txBody>
      </p:sp>
      <p:sp>
        <p:nvSpPr>
          <p:cNvPr id="4" name="Slide Number Placeholder 3">
            <a:extLst>
              <a:ext uri="{FF2B5EF4-FFF2-40B4-BE49-F238E27FC236}">
                <a16:creationId xmlns:a16="http://schemas.microsoft.com/office/drawing/2014/main" id="{405E730F-E810-093E-C718-AB9C3A912FE3}"/>
              </a:ext>
            </a:extLst>
          </p:cNvPr>
          <p:cNvSpPr>
            <a:spLocks noGrp="1"/>
          </p:cNvSpPr>
          <p:nvPr>
            <p:ph type="sldNum" sz="quarter" idx="12"/>
          </p:nvPr>
        </p:nvSpPr>
        <p:spPr/>
        <p:txBody>
          <a:bodyPr/>
          <a:lstStyle/>
          <a:p>
            <a:fld id="{7A40C488-C8CC-47D5-8871-7D5F905AB6AC}" type="slidenum">
              <a:rPr lang="en-US" smtClean="0"/>
              <a:pPr/>
              <a:t>14</a:t>
            </a:fld>
            <a:endParaRPr lang="en-US"/>
          </a:p>
        </p:txBody>
      </p:sp>
    </p:spTree>
    <p:extLst>
      <p:ext uri="{BB962C8B-B14F-4D97-AF65-F5344CB8AC3E}">
        <p14:creationId xmlns:p14="http://schemas.microsoft.com/office/powerpoint/2010/main" val="338377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9093-4410-0F5D-0CA9-68E011719901}"/>
              </a:ext>
            </a:extLst>
          </p:cNvPr>
          <p:cNvSpPr>
            <a:spLocks noGrp="1"/>
          </p:cNvSpPr>
          <p:nvPr>
            <p:ph type="title"/>
          </p:nvPr>
        </p:nvSpPr>
        <p:spPr/>
        <p:txBody>
          <a:bodyPr>
            <a:normAutofit fontScale="90000"/>
          </a:bodyPr>
          <a:lstStyle/>
          <a:p>
            <a:r>
              <a:rPr lang="en-US" dirty="0"/>
              <a:t>Data set Example</a:t>
            </a:r>
          </a:p>
        </p:txBody>
      </p:sp>
      <p:sp>
        <p:nvSpPr>
          <p:cNvPr id="4" name="Slide Number Placeholder 3">
            <a:extLst>
              <a:ext uri="{FF2B5EF4-FFF2-40B4-BE49-F238E27FC236}">
                <a16:creationId xmlns:a16="http://schemas.microsoft.com/office/drawing/2014/main" id="{A07C4277-75B7-8ECE-F768-50A62D2E69D4}"/>
              </a:ext>
            </a:extLst>
          </p:cNvPr>
          <p:cNvSpPr>
            <a:spLocks noGrp="1"/>
          </p:cNvSpPr>
          <p:nvPr>
            <p:ph type="sldNum" sz="quarter" idx="12"/>
          </p:nvPr>
        </p:nvSpPr>
        <p:spPr/>
        <p:txBody>
          <a:bodyPr/>
          <a:lstStyle/>
          <a:p>
            <a:fld id="{7A40C488-C8CC-47D5-8871-7D5F905AB6AC}" type="slidenum">
              <a:rPr lang="en-US" smtClean="0"/>
              <a:pPr/>
              <a:t>15</a:t>
            </a:fld>
            <a:endParaRPr lang="en-US"/>
          </a:p>
        </p:txBody>
      </p:sp>
      <p:graphicFrame>
        <p:nvGraphicFramePr>
          <p:cNvPr id="8" name="Content Placeholder 6">
            <a:extLst>
              <a:ext uri="{FF2B5EF4-FFF2-40B4-BE49-F238E27FC236}">
                <a16:creationId xmlns:a16="http://schemas.microsoft.com/office/drawing/2014/main" id="{E93095CB-0532-3AF8-AA49-966E5DFD3CF0}"/>
              </a:ext>
            </a:extLst>
          </p:cNvPr>
          <p:cNvGraphicFramePr>
            <a:graphicFrameLocks/>
          </p:cNvGraphicFramePr>
          <p:nvPr/>
        </p:nvGraphicFramePr>
        <p:xfrm>
          <a:off x="838200" y="1264621"/>
          <a:ext cx="10624300" cy="4768702"/>
        </p:xfrm>
        <a:graphic>
          <a:graphicData uri="http://schemas.openxmlformats.org/drawingml/2006/table">
            <a:tbl>
              <a:tblPr firstRow="1" bandRow="1">
                <a:noFill/>
              </a:tblPr>
              <a:tblGrid>
                <a:gridCol w="652371">
                  <a:extLst>
                    <a:ext uri="{9D8B030D-6E8A-4147-A177-3AD203B41FA5}">
                      <a16:colId xmlns:a16="http://schemas.microsoft.com/office/drawing/2014/main" val="1703592237"/>
                    </a:ext>
                  </a:extLst>
                </a:gridCol>
                <a:gridCol w="584699">
                  <a:extLst>
                    <a:ext uri="{9D8B030D-6E8A-4147-A177-3AD203B41FA5}">
                      <a16:colId xmlns:a16="http://schemas.microsoft.com/office/drawing/2014/main" val="3230634667"/>
                    </a:ext>
                  </a:extLst>
                </a:gridCol>
                <a:gridCol w="807753">
                  <a:extLst>
                    <a:ext uri="{9D8B030D-6E8A-4147-A177-3AD203B41FA5}">
                      <a16:colId xmlns:a16="http://schemas.microsoft.com/office/drawing/2014/main" val="2423682581"/>
                    </a:ext>
                  </a:extLst>
                </a:gridCol>
                <a:gridCol w="1158451">
                  <a:extLst>
                    <a:ext uri="{9D8B030D-6E8A-4147-A177-3AD203B41FA5}">
                      <a16:colId xmlns:a16="http://schemas.microsoft.com/office/drawing/2014/main" val="3191077453"/>
                    </a:ext>
                  </a:extLst>
                </a:gridCol>
                <a:gridCol w="885350">
                  <a:extLst>
                    <a:ext uri="{9D8B030D-6E8A-4147-A177-3AD203B41FA5}">
                      <a16:colId xmlns:a16="http://schemas.microsoft.com/office/drawing/2014/main" val="2349501824"/>
                    </a:ext>
                  </a:extLst>
                </a:gridCol>
                <a:gridCol w="877095">
                  <a:extLst>
                    <a:ext uri="{9D8B030D-6E8A-4147-A177-3AD203B41FA5}">
                      <a16:colId xmlns:a16="http://schemas.microsoft.com/office/drawing/2014/main" val="1814615180"/>
                    </a:ext>
                  </a:extLst>
                </a:gridCol>
                <a:gridCol w="1571905">
                  <a:extLst>
                    <a:ext uri="{9D8B030D-6E8A-4147-A177-3AD203B41FA5}">
                      <a16:colId xmlns:a16="http://schemas.microsoft.com/office/drawing/2014/main" val="2415503775"/>
                    </a:ext>
                  </a:extLst>
                </a:gridCol>
                <a:gridCol w="1025751">
                  <a:extLst>
                    <a:ext uri="{9D8B030D-6E8A-4147-A177-3AD203B41FA5}">
                      <a16:colId xmlns:a16="http://schemas.microsoft.com/office/drawing/2014/main" val="668691356"/>
                    </a:ext>
                  </a:extLst>
                </a:gridCol>
                <a:gridCol w="1486746">
                  <a:extLst>
                    <a:ext uri="{9D8B030D-6E8A-4147-A177-3AD203B41FA5}">
                      <a16:colId xmlns:a16="http://schemas.microsoft.com/office/drawing/2014/main" val="2455031951"/>
                    </a:ext>
                  </a:extLst>
                </a:gridCol>
                <a:gridCol w="722595">
                  <a:extLst>
                    <a:ext uri="{9D8B030D-6E8A-4147-A177-3AD203B41FA5}">
                      <a16:colId xmlns:a16="http://schemas.microsoft.com/office/drawing/2014/main" val="1636764125"/>
                    </a:ext>
                  </a:extLst>
                </a:gridCol>
                <a:gridCol w="851584">
                  <a:extLst>
                    <a:ext uri="{9D8B030D-6E8A-4147-A177-3AD203B41FA5}">
                      <a16:colId xmlns:a16="http://schemas.microsoft.com/office/drawing/2014/main" val="2994427014"/>
                    </a:ext>
                  </a:extLst>
                </a:gridCol>
              </a:tblGrid>
              <a:tr h="720108">
                <a:tc>
                  <a:txBody>
                    <a:bodyPr/>
                    <a:lstStyle/>
                    <a:p>
                      <a:pPr fontAlgn="b"/>
                      <a:r>
                        <a:rPr lang="en-US" sz="1200" b="1">
                          <a:solidFill>
                            <a:srgbClr val="FFFFFF"/>
                          </a:solidFill>
                          <a:effectLst/>
                        </a:rPr>
                        <a:t>ID</a:t>
                      </a:r>
                    </a:p>
                  </a:txBody>
                  <a:tcPr marL="171390" marR="102834" marT="102834" marB="10283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Age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Gender</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Occupation</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Marital Status</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dirty="0">
                          <a:solidFill>
                            <a:srgbClr val="FFFFFF"/>
                          </a:solidFill>
                          <a:effectLst/>
                        </a:rPr>
                        <a:t>Monthly Income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Education Level</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dirty="0">
                          <a:solidFill>
                            <a:srgbClr val="FFFFFF"/>
                          </a:solidFill>
                          <a:effectLst/>
                        </a:rPr>
                        <a:t>Years of Experience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Years with Current Employer</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Credit Score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Loan Amount</a:t>
                      </a:r>
                    </a:p>
                  </a:txBody>
                  <a:tcPr marL="171390" marR="102834" marT="102834" marB="10283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89839106"/>
                  </a:ext>
                </a:extLst>
              </a:tr>
              <a:tr h="383215">
                <a:tc>
                  <a:txBody>
                    <a:bodyPr/>
                    <a:lstStyle/>
                    <a:p>
                      <a:pPr fontAlgn="base"/>
                      <a:r>
                        <a:rPr lang="en-US" sz="1200">
                          <a:solidFill>
                            <a:schemeClr val="tx1">
                              <a:lumMod val="85000"/>
                              <a:lumOff val="15000"/>
                            </a:schemeClr>
                          </a:solidFill>
                          <a:effectLst/>
                        </a:rPr>
                        <a:t>1001</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26</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Teacher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740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5000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56075278"/>
                  </a:ext>
                </a:extLst>
              </a:tr>
              <a:tr h="383215">
                <a:tc>
                  <a:txBody>
                    <a:bodyPr/>
                    <a:lstStyle/>
                    <a:p>
                      <a:pPr fontAlgn="base"/>
                      <a:r>
                        <a:rPr lang="en-US" sz="1200">
                          <a:solidFill>
                            <a:schemeClr val="tx1">
                              <a:lumMod val="85000"/>
                              <a:lumOff val="15000"/>
                            </a:schemeClr>
                          </a:solidFill>
                          <a:effectLst/>
                        </a:rPr>
                        <a:t>1002</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Engineer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10000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124303192"/>
                  </a:ext>
                </a:extLst>
              </a:tr>
              <a:tr h="383215">
                <a:tc>
                  <a:txBody>
                    <a:bodyPr/>
                    <a:lstStyle/>
                    <a:p>
                      <a:pPr fontAlgn="base"/>
                      <a:r>
                        <a:rPr lang="en-US" sz="1200">
                          <a:solidFill>
                            <a:schemeClr val="tx1">
                              <a:lumMod val="85000"/>
                              <a:lumOff val="15000"/>
                            </a:schemeClr>
                          </a:solidFill>
                          <a:effectLst/>
                        </a:rPr>
                        <a:t>1003</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Accountant</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6500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680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7500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98300041"/>
                  </a:ext>
                </a:extLst>
              </a:tr>
              <a:tr h="551662">
                <a:tc>
                  <a:txBody>
                    <a:bodyPr/>
                    <a:lstStyle/>
                    <a:p>
                      <a:pPr fontAlgn="base"/>
                      <a:r>
                        <a:rPr lang="en-US" sz="1200">
                          <a:solidFill>
                            <a:schemeClr val="tx1">
                              <a:lumMod val="85000"/>
                              <a:lumOff val="15000"/>
                            </a:schemeClr>
                          </a:solidFill>
                          <a:effectLst/>
                        </a:rPr>
                        <a:t>1004</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Programmer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High school diploma</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670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99006773"/>
                  </a:ext>
                </a:extLst>
              </a:tr>
              <a:tr h="383215">
                <a:tc>
                  <a:txBody>
                    <a:bodyPr/>
                    <a:lstStyle/>
                    <a:p>
                      <a:pPr fontAlgn="base"/>
                      <a:r>
                        <a:rPr lang="en-US" sz="1200">
                          <a:solidFill>
                            <a:schemeClr val="tx1">
                              <a:lumMod val="85000"/>
                              <a:lumOff val="15000"/>
                            </a:schemeClr>
                          </a:solidFill>
                          <a:effectLst/>
                        </a:rPr>
                        <a:t>1005</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29</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Sales</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4500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Some college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720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83976712"/>
                  </a:ext>
                </a:extLst>
              </a:tr>
              <a:tr h="383215">
                <a:tc>
                  <a:txBody>
                    <a:bodyPr/>
                    <a:lstStyle/>
                    <a:p>
                      <a:pPr fontAlgn="base"/>
                      <a:r>
                        <a:rPr lang="en-US" sz="1200">
                          <a:solidFill>
                            <a:schemeClr val="tx1">
                              <a:lumMod val="85000"/>
                              <a:lumOff val="15000"/>
                            </a:schemeClr>
                          </a:solidFill>
                          <a:effectLst/>
                        </a:rPr>
                        <a:t>1006</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Manager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850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86897612"/>
                  </a:ext>
                </a:extLst>
              </a:tr>
              <a:tr h="383215">
                <a:tc>
                  <a:txBody>
                    <a:bodyPr/>
                    <a:lstStyle/>
                    <a:p>
                      <a:pPr fontAlgn="base"/>
                      <a:r>
                        <a:rPr lang="en-US" sz="1200">
                          <a:solidFill>
                            <a:schemeClr val="tx1">
                              <a:lumMod val="85000"/>
                              <a:lumOff val="15000"/>
                            </a:schemeClr>
                          </a:solidFill>
                          <a:effectLst/>
                        </a:rPr>
                        <a:t>1007</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41</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Lawyer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Divorced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10000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Doctorate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12000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41216835"/>
                  </a:ext>
                </a:extLst>
              </a:tr>
              <a:tr h="383215">
                <a:tc>
                  <a:txBody>
                    <a:bodyPr/>
                    <a:lstStyle/>
                    <a:p>
                      <a:pPr fontAlgn="base"/>
                      <a:r>
                        <a:rPr lang="en-US" sz="1200">
                          <a:solidFill>
                            <a:schemeClr val="tx1">
                              <a:lumMod val="85000"/>
                              <a:lumOff val="15000"/>
                            </a:schemeClr>
                          </a:solidFill>
                          <a:effectLst/>
                        </a:rPr>
                        <a:t>1008</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48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Doctor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Doctorate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890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20000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79446270"/>
                  </a:ext>
                </a:extLst>
              </a:tr>
              <a:tr h="383215">
                <a:tc>
                  <a:txBody>
                    <a:bodyPr/>
                    <a:lstStyle/>
                    <a:p>
                      <a:pPr fontAlgn="base"/>
                      <a:r>
                        <a:rPr lang="en-US" sz="1200">
                          <a:solidFill>
                            <a:schemeClr val="tx1">
                              <a:lumMod val="85000"/>
                              <a:lumOff val="15000"/>
                            </a:schemeClr>
                          </a:solidFill>
                          <a:effectLst/>
                        </a:rPr>
                        <a:t>1009</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37</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Entrepreneur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9</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30695658"/>
                  </a:ext>
                </a:extLst>
              </a:tr>
              <a:tr h="383215">
                <a:tc>
                  <a:txBody>
                    <a:bodyPr/>
                    <a:lstStyle/>
                    <a:p>
                      <a:pPr fontAlgn="base"/>
                      <a:r>
                        <a:rPr lang="en-US" sz="1200">
                          <a:solidFill>
                            <a:schemeClr val="tx1">
                              <a:lumMod val="85000"/>
                              <a:lumOff val="15000"/>
                            </a:schemeClr>
                          </a:solidFill>
                          <a:effectLst/>
                        </a:rPr>
                        <a:t>1010</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dirty="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Consultant</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7000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780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dirty="0">
                          <a:solidFill>
                            <a:schemeClr val="tx1">
                              <a:lumMod val="85000"/>
                              <a:lumOff val="15000"/>
                            </a:schemeClr>
                          </a:solidFill>
                          <a:effectLst/>
                        </a:rPr>
                        <a:t>9000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572266714"/>
                  </a:ext>
                </a:extLst>
              </a:tr>
            </a:tbl>
          </a:graphicData>
        </a:graphic>
      </p:graphicFrame>
    </p:spTree>
    <p:extLst>
      <p:ext uri="{BB962C8B-B14F-4D97-AF65-F5344CB8AC3E}">
        <p14:creationId xmlns:p14="http://schemas.microsoft.com/office/powerpoint/2010/main" val="14044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3FD5-F001-425D-8085-95472727FEB6}"/>
              </a:ext>
            </a:extLst>
          </p:cNvPr>
          <p:cNvSpPr>
            <a:spLocks noGrp="1"/>
          </p:cNvSpPr>
          <p:nvPr>
            <p:ph type="title"/>
          </p:nvPr>
        </p:nvSpPr>
        <p:spPr/>
        <p:txBody>
          <a:bodyPr>
            <a:normAutofit fontScale="90000"/>
          </a:bodyPr>
          <a:lstStyle/>
          <a:p>
            <a:r>
              <a:rPr lang="en-US" dirty="0"/>
              <a:t>Why Do We Analyze Data</a:t>
            </a:r>
          </a:p>
        </p:txBody>
      </p:sp>
      <p:sp>
        <p:nvSpPr>
          <p:cNvPr id="3" name="Content Placeholder 2">
            <a:extLst>
              <a:ext uri="{FF2B5EF4-FFF2-40B4-BE49-F238E27FC236}">
                <a16:creationId xmlns:a16="http://schemas.microsoft.com/office/drawing/2014/main" id="{CCB04D21-DF05-8013-7F66-17D3A7CF28D6}"/>
              </a:ext>
            </a:extLst>
          </p:cNvPr>
          <p:cNvSpPr>
            <a:spLocks noGrp="1"/>
          </p:cNvSpPr>
          <p:nvPr>
            <p:ph idx="1"/>
          </p:nvPr>
        </p:nvSpPr>
        <p:spPr>
          <a:xfrm>
            <a:off x="838200" y="1270000"/>
            <a:ext cx="8361784" cy="4906963"/>
          </a:xfrm>
        </p:spPr>
        <p:txBody>
          <a:bodyPr/>
          <a:lstStyle/>
          <a:p>
            <a:r>
              <a:rPr lang="en-US" dirty="0"/>
              <a:t>The purpose of analyzing data is to obtain usable and useful information. </a:t>
            </a:r>
          </a:p>
          <a:p>
            <a:pPr lvl="1"/>
            <a:r>
              <a:rPr lang="en-US" dirty="0"/>
              <a:t>describe and summarize the data</a:t>
            </a:r>
          </a:p>
          <a:p>
            <a:pPr lvl="1"/>
            <a:r>
              <a:rPr lang="en-US" dirty="0"/>
              <a:t>identify relationships between variables</a:t>
            </a:r>
          </a:p>
          <a:p>
            <a:pPr lvl="1"/>
            <a:r>
              <a:rPr lang="en-US" dirty="0"/>
              <a:t>identify the difference between variables</a:t>
            </a:r>
          </a:p>
          <a:p>
            <a:pPr lvl="1"/>
            <a:r>
              <a:rPr lang="en-US" dirty="0"/>
              <a:t>forecast outcomes</a:t>
            </a:r>
          </a:p>
        </p:txBody>
      </p:sp>
      <p:sp>
        <p:nvSpPr>
          <p:cNvPr id="4" name="Slide Number Placeholder 3">
            <a:extLst>
              <a:ext uri="{FF2B5EF4-FFF2-40B4-BE49-F238E27FC236}">
                <a16:creationId xmlns:a16="http://schemas.microsoft.com/office/drawing/2014/main" id="{8ACBE041-9434-DFC3-6762-63692DBC9CDE}"/>
              </a:ext>
            </a:extLst>
          </p:cNvPr>
          <p:cNvSpPr>
            <a:spLocks noGrp="1"/>
          </p:cNvSpPr>
          <p:nvPr>
            <p:ph type="sldNum" sz="quarter" idx="12"/>
          </p:nvPr>
        </p:nvSpPr>
        <p:spPr/>
        <p:txBody>
          <a:bodyPr/>
          <a:lstStyle/>
          <a:p>
            <a:fld id="{7A40C488-C8CC-47D5-8871-7D5F905AB6AC}" type="slidenum">
              <a:rPr lang="en-US" smtClean="0"/>
              <a:pPr/>
              <a:t>16</a:t>
            </a:fld>
            <a:endParaRPr lang="en-US"/>
          </a:p>
        </p:txBody>
      </p:sp>
    </p:spTree>
    <p:extLst>
      <p:ext uri="{BB962C8B-B14F-4D97-AF65-F5344CB8AC3E}">
        <p14:creationId xmlns:p14="http://schemas.microsoft.com/office/powerpoint/2010/main" val="1292555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99E9-14A8-0081-F640-82BBBF34B65A}"/>
              </a:ext>
            </a:extLst>
          </p:cNvPr>
          <p:cNvSpPr>
            <a:spLocks noGrp="1"/>
          </p:cNvSpPr>
          <p:nvPr>
            <p:ph type="title"/>
          </p:nvPr>
        </p:nvSpPr>
        <p:spPr/>
        <p:txBody>
          <a:bodyPr>
            <a:normAutofit fontScale="90000"/>
          </a:bodyPr>
          <a:lstStyle/>
          <a:p>
            <a:r>
              <a:rPr lang="en-US" altLang="en-US" dirty="0"/>
              <a:t>Applications</a:t>
            </a:r>
            <a:endParaRPr lang="en-US" dirty="0"/>
          </a:p>
        </p:txBody>
      </p:sp>
      <p:sp>
        <p:nvSpPr>
          <p:cNvPr id="3" name="Content Placeholder 2">
            <a:extLst>
              <a:ext uri="{FF2B5EF4-FFF2-40B4-BE49-F238E27FC236}">
                <a16:creationId xmlns:a16="http://schemas.microsoft.com/office/drawing/2014/main" id="{7F1F232C-A811-9A3D-9CA9-F3BD4B6AEAC5}"/>
              </a:ext>
            </a:extLst>
          </p:cNvPr>
          <p:cNvSpPr>
            <a:spLocks noGrp="1"/>
          </p:cNvSpPr>
          <p:nvPr>
            <p:ph idx="1"/>
          </p:nvPr>
        </p:nvSpPr>
        <p:spPr/>
        <p:txBody>
          <a:bodyPr/>
          <a:lstStyle/>
          <a:p>
            <a:r>
              <a:rPr lang="en-US" altLang="en-US" dirty="0"/>
              <a:t>Credit scoring</a:t>
            </a:r>
          </a:p>
          <a:p>
            <a:r>
              <a:rPr lang="en-US" altLang="en-US" dirty="0"/>
              <a:t>Customer behavior modeling</a:t>
            </a:r>
          </a:p>
          <a:p>
            <a:r>
              <a:rPr lang="en-US" altLang="en-US" dirty="0"/>
              <a:t>Healthcare</a:t>
            </a:r>
          </a:p>
          <a:p>
            <a:r>
              <a:rPr lang="en-US" altLang="en-US" dirty="0"/>
              <a:t>Advertising</a:t>
            </a:r>
          </a:p>
          <a:p>
            <a:r>
              <a:rPr lang="en-US" altLang="en-US" dirty="0"/>
              <a:t>Education</a:t>
            </a:r>
          </a:p>
          <a:p>
            <a:r>
              <a:rPr lang="en-US" altLang="en-US" dirty="0"/>
              <a:t>Sports</a:t>
            </a:r>
          </a:p>
          <a:p>
            <a:endParaRPr lang="en-US" dirty="0"/>
          </a:p>
        </p:txBody>
      </p:sp>
      <p:sp>
        <p:nvSpPr>
          <p:cNvPr id="4" name="Slide Number Placeholder 3">
            <a:extLst>
              <a:ext uri="{FF2B5EF4-FFF2-40B4-BE49-F238E27FC236}">
                <a16:creationId xmlns:a16="http://schemas.microsoft.com/office/drawing/2014/main" id="{28DC2FD3-8F5D-9277-B974-23E9963ABB63}"/>
              </a:ext>
            </a:extLst>
          </p:cNvPr>
          <p:cNvSpPr>
            <a:spLocks noGrp="1"/>
          </p:cNvSpPr>
          <p:nvPr>
            <p:ph type="sldNum" sz="quarter" idx="12"/>
          </p:nvPr>
        </p:nvSpPr>
        <p:spPr/>
        <p:txBody>
          <a:bodyPr/>
          <a:lstStyle/>
          <a:p>
            <a:fld id="{7A40C488-C8CC-47D5-8871-7D5F905AB6AC}" type="slidenum">
              <a:rPr lang="en-US" smtClean="0"/>
              <a:pPr/>
              <a:t>17</a:t>
            </a:fld>
            <a:endParaRPr lang="en-US"/>
          </a:p>
        </p:txBody>
      </p:sp>
    </p:spTree>
    <p:extLst>
      <p:ext uri="{BB962C8B-B14F-4D97-AF65-F5344CB8AC3E}">
        <p14:creationId xmlns:p14="http://schemas.microsoft.com/office/powerpoint/2010/main" val="9136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7CB4-FEB5-7F7F-874E-FB3637EEE449}"/>
              </a:ext>
            </a:extLst>
          </p:cNvPr>
          <p:cNvSpPr>
            <a:spLocks noGrp="1"/>
          </p:cNvSpPr>
          <p:nvPr>
            <p:ph type="title"/>
          </p:nvPr>
        </p:nvSpPr>
        <p:spPr/>
        <p:txBody>
          <a:bodyPr>
            <a:normAutofit fontScale="90000"/>
          </a:bodyPr>
          <a:lstStyle/>
          <a:p>
            <a:r>
              <a:rPr lang="en-US" dirty="0"/>
              <a:t>What are the Types of Data Analysis?</a:t>
            </a:r>
          </a:p>
        </p:txBody>
      </p:sp>
      <p:sp>
        <p:nvSpPr>
          <p:cNvPr id="3" name="Content Placeholder 2">
            <a:extLst>
              <a:ext uri="{FF2B5EF4-FFF2-40B4-BE49-F238E27FC236}">
                <a16:creationId xmlns:a16="http://schemas.microsoft.com/office/drawing/2014/main" id="{809AEC91-1A55-3B2C-48A7-AC87AC4293CF}"/>
              </a:ext>
            </a:extLst>
          </p:cNvPr>
          <p:cNvSpPr>
            <a:spLocks noGrp="1"/>
          </p:cNvSpPr>
          <p:nvPr>
            <p:ph idx="1"/>
          </p:nvPr>
        </p:nvSpPr>
        <p:spPr>
          <a:xfrm>
            <a:off x="838200" y="1270000"/>
            <a:ext cx="8809653" cy="4906963"/>
          </a:xfrm>
        </p:spPr>
        <p:txBody>
          <a:bodyPr/>
          <a:lstStyle/>
          <a:p>
            <a:pPr algn="just"/>
            <a:r>
              <a:rPr lang="en-US" b="1" i="0" dirty="0">
                <a:solidFill>
                  <a:srgbClr val="32325D"/>
                </a:solidFill>
                <a:effectLst/>
                <a:latin typeface="proxima-nova"/>
              </a:rPr>
              <a:t>Quantitative Data Analysis</a:t>
            </a:r>
          </a:p>
          <a:p>
            <a:pPr algn="just"/>
            <a:r>
              <a:rPr lang="en-US" b="1" i="0" dirty="0">
                <a:solidFill>
                  <a:srgbClr val="32325D"/>
                </a:solidFill>
                <a:effectLst/>
                <a:latin typeface="proxima-nova"/>
              </a:rPr>
              <a:t>Qualitative Data Analysis</a:t>
            </a:r>
          </a:p>
          <a:p>
            <a:pPr algn="just"/>
            <a:endParaRPr lang="en-US" dirty="0"/>
          </a:p>
        </p:txBody>
      </p:sp>
      <p:sp>
        <p:nvSpPr>
          <p:cNvPr id="4" name="Slide Number Placeholder 3">
            <a:extLst>
              <a:ext uri="{FF2B5EF4-FFF2-40B4-BE49-F238E27FC236}">
                <a16:creationId xmlns:a16="http://schemas.microsoft.com/office/drawing/2014/main" id="{CA6E6297-BF98-C97D-E45E-9D27D6A40AC1}"/>
              </a:ext>
            </a:extLst>
          </p:cNvPr>
          <p:cNvSpPr>
            <a:spLocks noGrp="1"/>
          </p:cNvSpPr>
          <p:nvPr>
            <p:ph type="sldNum" sz="quarter" idx="12"/>
          </p:nvPr>
        </p:nvSpPr>
        <p:spPr/>
        <p:txBody>
          <a:bodyPr/>
          <a:lstStyle/>
          <a:p>
            <a:fld id="{7A40C488-C8CC-47D5-8871-7D5F905AB6AC}" type="slidenum">
              <a:rPr lang="en-US" smtClean="0"/>
              <a:pPr/>
              <a:t>18</a:t>
            </a:fld>
            <a:endParaRPr lang="en-US"/>
          </a:p>
        </p:txBody>
      </p:sp>
    </p:spTree>
    <p:extLst>
      <p:ext uri="{BB962C8B-B14F-4D97-AF65-F5344CB8AC3E}">
        <p14:creationId xmlns:p14="http://schemas.microsoft.com/office/powerpoint/2010/main" val="679649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87E5-0AE0-7F54-275F-C77F5A2ECBA6}"/>
              </a:ext>
            </a:extLst>
          </p:cNvPr>
          <p:cNvSpPr>
            <a:spLocks noGrp="1"/>
          </p:cNvSpPr>
          <p:nvPr>
            <p:ph type="title"/>
          </p:nvPr>
        </p:nvSpPr>
        <p:spPr/>
        <p:txBody>
          <a:bodyPr>
            <a:normAutofit fontScale="90000"/>
          </a:bodyPr>
          <a:lstStyle/>
          <a:p>
            <a:r>
              <a:rPr lang="en-US" dirty="0"/>
              <a:t>What are the Types of Data Analysis?</a:t>
            </a:r>
          </a:p>
        </p:txBody>
      </p:sp>
      <p:sp>
        <p:nvSpPr>
          <p:cNvPr id="3" name="Content Placeholder 2">
            <a:extLst>
              <a:ext uri="{FF2B5EF4-FFF2-40B4-BE49-F238E27FC236}">
                <a16:creationId xmlns:a16="http://schemas.microsoft.com/office/drawing/2014/main" id="{941FAE00-A6B6-A631-12EA-120D7111BDF7}"/>
              </a:ext>
            </a:extLst>
          </p:cNvPr>
          <p:cNvSpPr>
            <a:spLocks noGrp="1"/>
          </p:cNvSpPr>
          <p:nvPr>
            <p:ph idx="1"/>
          </p:nvPr>
        </p:nvSpPr>
        <p:spPr>
          <a:xfrm>
            <a:off x="838200" y="1270000"/>
            <a:ext cx="8874967" cy="4906963"/>
          </a:xfrm>
        </p:spPr>
        <p:txBody>
          <a:bodyPr>
            <a:normAutofit/>
          </a:bodyPr>
          <a:lstStyle/>
          <a:p>
            <a:pPr algn="just"/>
            <a:r>
              <a:rPr lang="en-US" dirty="0"/>
              <a:t>Quantitative analysis, involves the interpretation of numerical data, such as statistical measures, graphs, and charts.</a:t>
            </a:r>
          </a:p>
          <a:p>
            <a:pPr algn="just"/>
            <a:r>
              <a:rPr lang="en-US" dirty="0"/>
              <a:t>This type of analysis focuses on identifying patterns, trends, and relationships within the data. </a:t>
            </a:r>
          </a:p>
          <a:p>
            <a:pPr algn="just"/>
            <a:r>
              <a:rPr lang="en-US" dirty="0"/>
              <a:t>Quantitative analysis typically involves a more objective approach, relying on mathematical and statistical techniques to analyze and interpret the data. </a:t>
            </a:r>
          </a:p>
          <a:p>
            <a:pPr algn="just"/>
            <a:r>
              <a:rPr lang="en-US" dirty="0"/>
              <a:t>Quantitative analysis is often used in scientific research, business, and economics.</a:t>
            </a:r>
          </a:p>
        </p:txBody>
      </p:sp>
      <p:sp>
        <p:nvSpPr>
          <p:cNvPr id="4" name="Slide Number Placeholder 3">
            <a:extLst>
              <a:ext uri="{FF2B5EF4-FFF2-40B4-BE49-F238E27FC236}">
                <a16:creationId xmlns:a16="http://schemas.microsoft.com/office/drawing/2014/main" id="{6A78AD76-3367-3779-9726-D843FC5EB42B}"/>
              </a:ext>
            </a:extLst>
          </p:cNvPr>
          <p:cNvSpPr>
            <a:spLocks noGrp="1"/>
          </p:cNvSpPr>
          <p:nvPr>
            <p:ph type="sldNum" sz="quarter" idx="12"/>
          </p:nvPr>
        </p:nvSpPr>
        <p:spPr/>
        <p:txBody>
          <a:bodyPr/>
          <a:lstStyle/>
          <a:p>
            <a:fld id="{7A40C488-C8CC-47D5-8871-7D5F905AB6AC}" type="slidenum">
              <a:rPr lang="en-US" smtClean="0"/>
              <a:pPr/>
              <a:t>19</a:t>
            </a:fld>
            <a:endParaRPr lang="en-US"/>
          </a:p>
        </p:txBody>
      </p:sp>
    </p:spTree>
    <p:extLst>
      <p:ext uri="{BB962C8B-B14F-4D97-AF65-F5344CB8AC3E}">
        <p14:creationId xmlns:p14="http://schemas.microsoft.com/office/powerpoint/2010/main" val="56008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Suggested Books</a:t>
            </a:r>
          </a:p>
        </p:txBody>
      </p:sp>
      <p:sp>
        <p:nvSpPr>
          <p:cNvPr id="3" name="Content Placeholder 2"/>
          <p:cNvSpPr>
            <a:spLocks noGrp="1"/>
          </p:cNvSpPr>
          <p:nvPr>
            <p:ph idx="1"/>
          </p:nvPr>
        </p:nvSpPr>
        <p:spPr>
          <a:xfrm>
            <a:off x="838200" y="1270000"/>
            <a:ext cx="8077199" cy="4906963"/>
          </a:xfrm>
        </p:spPr>
        <p:txBody>
          <a:bodyPr>
            <a:normAutofit/>
          </a:bodyPr>
          <a:lstStyle/>
          <a:p>
            <a:pPr algn="just"/>
            <a:r>
              <a:rPr lang="en-US" altLang="ko-KR" dirty="0">
                <a:ea typeface="굴림" panose="020B0600000101010101" pitchFamily="34" charset="-127"/>
              </a:rPr>
              <a:t>McKinney, W.(2017). Python for Data Analysis: Data Wrangling with Pandas, NumPy and IPython. 2nd edition. O’Reilly Media.</a:t>
            </a:r>
          </a:p>
          <a:p>
            <a:pPr algn="just"/>
            <a:r>
              <a:rPr lang="en-US" altLang="ko-KR" dirty="0">
                <a:ea typeface="굴림" panose="020B0600000101010101" pitchFamily="34" charset="-127"/>
              </a:rPr>
              <a:t>O’Neil, C., &amp; Schutt, R. (2013). Doing Data Science: Straight Talk from the Frontline, O’Reilly Media.</a:t>
            </a:r>
          </a:p>
        </p:txBody>
      </p:sp>
      <p:sp>
        <p:nvSpPr>
          <p:cNvPr id="5" name="Slide Number Placeholder 4"/>
          <p:cNvSpPr>
            <a:spLocks noGrp="1"/>
          </p:cNvSpPr>
          <p:nvPr>
            <p:ph type="sldNum" sz="quarter" idx="12"/>
          </p:nvPr>
        </p:nvSpPr>
        <p:spPr/>
        <p:txBody>
          <a:bodyPr/>
          <a:lstStyle/>
          <a:p>
            <a:fld id="{7A40C488-C8CC-47D5-8871-7D5F905AB6AC}" type="slidenum">
              <a:rPr lang="en-US" smtClean="0"/>
              <a:pPr/>
              <a:t>2</a:t>
            </a:fld>
            <a:endParaRPr lang="en-US"/>
          </a:p>
        </p:txBody>
      </p:sp>
    </p:spTree>
    <p:extLst>
      <p:ext uri="{BB962C8B-B14F-4D97-AF65-F5344CB8AC3E}">
        <p14:creationId xmlns:p14="http://schemas.microsoft.com/office/powerpoint/2010/main" val="59520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87E5-0AE0-7F54-275F-C77F5A2ECBA6}"/>
              </a:ext>
            </a:extLst>
          </p:cNvPr>
          <p:cNvSpPr>
            <a:spLocks noGrp="1"/>
          </p:cNvSpPr>
          <p:nvPr>
            <p:ph type="title"/>
          </p:nvPr>
        </p:nvSpPr>
        <p:spPr/>
        <p:txBody>
          <a:bodyPr>
            <a:normAutofit fontScale="90000"/>
          </a:bodyPr>
          <a:lstStyle/>
          <a:p>
            <a:r>
              <a:rPr lang="en-US" dirty="0"/>
              <a:t>What are the Types of Data Analysis?</a:t>
            </a:r>
          </a:p>
        </p:txBody>
      </p:sp>
      <p:sp>
        <p:nvSpPr>
          <p:cNvPr id="3" name="Content Placeholder 2">
            <a:extLst>
              <a:ext uri="{FF2B5EF4-FFF2-40B4-BE49-F238E27FC236}">
                <a16:creationId xmlns:a16="http://schemas.microsoft.com/office/drawing/2014/main" id="{941FAE00-A6B6-A631-12EA-120D7111BDF7}"/>
              </a:ext>
            </a:extLst>
          </p:cNvPr>
          <p:cNvSpPr>
            <a:spLocks noGrp="1"/>
          </p:cNvSpPr>
          <p:nvPr>
            <p:ph idx="1"/>
          </p:nvPr>
        </p:nvSpPr>
        <p:spPr>
          <a:xfrm>
            <a:off x="838200" y="1270000"/>
            <a:ext cx="8595049" cy="4906963"/>
          </a:xfrm>
        </p:spPr>
        <p:txBody>
          <a:bodyPr>
            <a:normAutofit/>
          </a:bodyPr>
          <a:lstStyle/>
          <a:p>
            <a:pPr algn="just"/>
            <a:r>
              <a:rPr lang="en-US" dirty="0"/>
              <a:t>Qualitative analysis involves the interpretation of non-numerical data, such as text, images, audio, and video. </a:t>
            </a:r>
          </a:p>
          <a:p>
            <a:pPr algn="just"/>
            <a:r>
              <a:rPr lang="en-US" dirty="0"/>
              <a:t>This type of analysis focuses on understanding the underlying meaning, context, and themes within the data. </a:t>
            </a:r>
          </a:p>
          <a:p>
            <a:pPr algn="just"/>
            <a:r>
              <a:rPr lang="en-US" dirty="0"/>
              <a:t>Qualitative analysis typically involves a more subjective approach, relying on the expertise and interpretation of the researcher. </a:t>
            </a:r>
          </a:p>
          <a:p>
            <a:pPr algn="just"/>
            <a:r>
              <a:rPr lang="en-US" dirty="0"/>
              <a:t>Qualitative analysis is often used in social sciences, humanities, and market research.</a:t>
            </a:r>
          </a:p>
        </p:txBody>
      </p:sp>
      <p:sp>
        <p:nvSpPr>
          <p:cNvPr id="4" name="Slide Number Placeholder 3">
            <a:extLst>
              <a:ext uri="{FF2B5EF4-FFF2-40B4-BE49-F238E27FC236}">
                <a16:creationId xmlns:a16="http://schemas.microsoft.com/office/drawing/2014/main" id="{6A78AD76-3367-3779-9726-D843FC5EB42B}"/>
              </a:ext>
            </a:extLst>
          </p:cNvPr>
          <p:cNvSpPr>
            <a:spLocks noGrp="1"/>
          </p:cNvSpPr>
          <p:nvPr>
            <p:ph type="sldNum" sz="quarter" idx="12"/>
          </p:nvPr>
        </p:nvSpPr>
        <p:spPr/>
        <p:txBody>
          <a:bodyPr/>
          <a:lstStyle/>
          <a:p>
            <a:fld id="{7A40C488-C8CC-47D5-8871-7D5F905AB6AC}" type="slidenum">
              <a:rPr lang="en-US" smtClean="0"/>
              <a:pPr/>
              <a:t>20</a:t>
            </a:fld>
            <a:endParaRPr lang="en-US"/>
          </a:p>
        </p:txBody>
      </p:sp>
    </p:spTree>
    <p:extLst>
      <p:ext uri="{BB962C8B-B14F-4D97-AF65-F5344CB8AC3E}">
        <p14:creationId xmlns:p14="http://schemas.microsoft.com/office/powerpoint/2010/main" val="3945871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7FD85-B29D-D8F2-A158-83CCDCE72A0B}"/>
              </a:ext>
            </a:extLst>
          </p:cNvPr>
          <p:cNvSpPr>
            <a:spLocks noGrp="1"/>
          </p:cNvSpPr>
          <p:nvPr>
            <p:ph type="title"/>
          </p:nvPr>
        </p:nvSpPr>
        <p:spPr/>
        <p:txBody>
          <a:bodyPr>
            <a:normAutofit fontScale="90000"/>
          </a:bodyPr>
          <a:lstStyle/>
          <a:p>
            <a:r>
              <a:rPr lang="en-US" dirty="0"/>
              <a:t>What is Data Visualization?</a:t>
            </a:r>
          </a:p>
        </p:txBody>
      </p:sp>
      <p:sp>
        <p:nvSpPr>
          <p:cNvPr id="3" name="Content Placeholder 2">
            <a:extLst>
              <a:ext uri="{FF2B5EF4-FFF2-40B4-BE49-F238E27FC236}">
                <a16:creationId xmlns:a16="http://schemas.microsoft.com/office/drawing/2014/main" id="{188CE596-3E9A-89A7-16B7-4639000519AF}"/>
              </a:ext>
            </a:extLst>
          </p:cNvPr>
          <p:cNvSpPr>
            <a:spLocks noGrp="1"/>
          </p:cNvSpPr>
          <p:nvPr>
            <p:ph idx="1"/>
          </p:nvPr>
        </p:nvSpPr>
        <p:spPr>
          <a:xfrm>
            <a:off x="838200" y="1270000"/>
            <a:ext cx="8427098" cy="4906963"/>
          </a:xfrm>
        </p:spPr>
        <p:txBody>
          <a:bodyPr/>
          <a:lstStyle/>
          <a:p>
            <a:pPr algn="just"/>
            <a:r>
              <a:rPr lang="en-US" dirty="0"/>
              <a:t>Data Analytics is more involved in bringing some form of structure into unorganized data whereas Data Visualization deals with picturing the information to develop trends and conclusions.</a:t>
            </a:r>
          </a:p>
          <a:p>
            <a:pPr algn="just"/>
            <a:r>
              <a:rPr lang="en-US" dirty="0"/>
              <a:t>In Data Visualization, information is organized into charts, graphs, and other forms of visual representations.</a:t>
            </a:r>
          </a:p>
        </p:txBody>
      </p:sp>
      <p:sp>
        <p:nvSpPr>
          <p:cNvPr id="4" name="Slide Number Placeholder 3">
            <a:extLst>
              <a:ext uri="{FF2B5EF4-FFF2-40B4-BE49-F238E27FC236}">
                <a16:creationId xmlns:a16="http://schemas.microsoft.com/office/drawing/2014/main" id="{A0943BA7-9137-68EA-6446-CF8CC954C77E}"/>
              </a:ext>
            </a:extLst>
          </p:cNvPr>
          <p:cNvSpPr>
            <a:spLocks noGrp="1"/>
          </p:cNvSpPr>
          <p:nvPr>
            <p:ph type="sldNum" sz="quarter" idx="12"/>
          </p:nvPr>
        </p:nvSpPr>
        <p:spPr/>
        <p:txBody>
          <a:bodyPr/>
          <a:lstStyle/>
          <a:p>
            <a:fld id="{7A40C488-C8CC-47D5-8871-7D5F905AB6AC}" type="slidenum">
              <a:rPr lang="en-US" smtClean="0"/>
              <a:pPr/>
              <a:t>21</a:t>
            </a:fld>
            <a:endParaRPr lang="en-US"/>
          </a:p>
        </p:txBody>
      </p:sp>
    </p:spTree>
    <p:extLst>
      <p:ext uri="{BB962C8B-B14F-4D97-AF65-F5344CB8AC3E}">
        <p14:creationId xmlns:p14="http://schemas.microsoft.com/office/powerpoint/2010/main" val="76651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826A-696B-081B-D57F-54C6FFD5A976}"/>
              </a:ext>
            </a:extLst>
          </p:cNvPr>
          <p:cNvSpPr>
            <a:spLocks noGrp="1"/>
          </p:cNvSpPr>
          <p:nvPr>
            <p:ph type="title"/>
          </p:nvPr>
        </p:nvSpPr>
        <p:spPr/>
        <p:txBody>
          <a:bodyPr>
            <a:normAutofit fontScale="90000"/>
          </a:bodyPr>
          <a:lstStyle/>
          <a:p>
            <a:r>
              <a:rPr lang="en-US" dirty="0"/>
              <a:t>Data Visualization Techniques</a:t>
            </a:r>
          </a:p>
        </p:txBody>
      </p:sp>
      <p:sp>
        <p:nvSpPr>
          <p:cNvPr id="3" name="Content Placeholder 2">
            <a:extLst>
              <a:ext uri="{FF2B5EF4-FFF2-40B4-BE49-F238E27FC236}">
                <a16:creationId xmlns:a16="http://schemas.microsoft.com/office/drawing/2014/main" id="{9EBBBB58-D5BF-44D0-1E09-1846F76D729A}"/>
              </a:ext>
            </a:extLst>
          </p:cNvPr>
          <p:cNvSpPr>
            <a:spLocks noGrp="1"/>
          </p:cNvSpPr>
          <p:nvPr>
            <p:ph idx="1"/>
          </p:nvPr>
        </p:nvSpPr>
        <p:spPr/>
        <p:txBody>
          <a:bodyPr>
            <a:normAutofit fontScale="55000" lnSpcReduction="20000"/>
          </a:bodyPr>
          <a:lstStyle/>
          <a:p>
            <a:r>
              <a:rPr lang="en-US" dirty="0"/>
              <a:t>Pie Chart</a:t>
            </a:r>
          </a:p>
          <a:p>
            <a:r>
              <a:rPr lang="en-US" dirty="0"/>
              <a:t>Bar Chart</a:t>
            </a:r>
          </a:p>
          <a:p>
            <a:r>
              <a:rPr lang="en-US" dirty="0"/>
              <a:t>Histogram</a:t>
            </a:r>
          </a:p>
          <a:p>
            <a:r>
              <a:rPr lang="en-US" dirty="0"/>
              <a:t>Gantt Chart</a:t>
            </a:r>
          </a:p>
          <a:p>
            <a:r>
              <a:rPr lang="en-US" dirty="0"/>
              <a:t>Heat Map</a:t>
            </a:r>
          </a:p>
          <a:p>
            <a:r>
              <a:rPr lang="en-US" dirty="0"/>
              <a:t>Box and Whisker Plot</a:t>
            </a:r>
          </a:p>
          <a:p>
            <a:r>
              <a:rPr lang="en-US" dirty="0"/>
              <a:t>Waterfall Chart</a:t>
            </a:r>
          </a:p>
          <a:p>
            <a:r>
              <a:rPr lang="en-US" dirty="0"/>
              <a:t>Area Chart</a:t>
            </a:r>
          </a:p>
          <a:p>
            <a:r>
              <a:rPr lang="en-US" dirty="0"/>
              <a:t>Scatter Plot</a:t>
            </a:r>
          </a:p>
          <a:p>
            <a:r>
              <a:rPr lang="en-US" dirty="0"/>
              <a:t>Pictogram Chart</a:t>
            </a:r>
          </a:p>
          <a:p>
            <a:r>
              <a:rPr lang="en-US" dirty="0"/>
              <a:t>Timeline</a:t>
            </a:r>
          </a:p>
          <a:p>
            <a:r>
              <a:rPr lang="en-US" dirty="0"/>
              <a:t>Highlight Table</a:t>
            </a:r>
          </a:p>
          <a:p>
            <a:r>
              <a:rPr lang="en-US" dirty="0"/>
              <a:t>Bullet Graph</a:t>
            </a:r>
          </a:p>
          <a:p>
            <a:r>
              <a:rPr lang="en-US" dirty="0"/>
              <a:t>Choropleth Map</a:t>
            </a:r>
          </a:p>
          <a:p>
            <a:r>
              <a:rPr lang="en-US" dirty="0"/>
              <a:t>Word Cloud</a:t>
            </a:r>
          </a:p>
          <a:p>
            <a:r>
              <a:rPr lang="en-US" dirty="0"/>
              <a:t>Network Diagram</a:t>
            </a:r>
          </a:p>
          <a:p>
            <a:r>
              <a:rPr lang="en-US" dirty="0"/>
              <a:t>Correlation Matrices</a:t>
            </a:r>
          </a:p>
        </p:txBody>
      </p:sp>
      <p:sp>
        <p:nvSpPr>
          <p:cNvPr id="4" name="Slide Number Placeholder 3">
            <a:extLst>
              <a:ext uri="{FF2B5EF4-FFF2-40B4-BE49-F238E27FC236}">
                <a16:creationId xmlns:a16="http://schemas.microsoft.com/office/drawing/2014/main" id="{0E01D43B-B5C1-916F-CD2B-FD3FD96CF285}"/>
              </a:ext>
            </a:extLst>
          </p:cNvPr>
          <p:cNvSpPr>
            <a:spLocks noGrp="1"/>
          </p:cNvSpPr>
          <p:nvPr>
            <p:ph type="sldNum" sz="quarter" idx="12"/>
          </p:nvPr>
        </p:nvSpPr>
        <p:spPr/>
        <p:txBody>
          <a:bodyPr/>
          <a:lstStyle/>
          <a:p>
            <a:fld id="{7A40C488-C8CC-47D5-8871-7D5F905AB6AC}" type="slidenum">
              <a:rPr lang="en-US" smtClean="0"/>
              <a:pPr/>
              <a:t>22</a:t>
            </a:fld>
            <a:endParaRPr lang="en-US"/>
          </a:p>
        </p:txBody>
      </p:sp>
    </p:spTree>
    <p:extLst>
      <p:ext uri="{BB962C8B-B14F-4D97-AF65-F5344CB8AC3E}">
        <p14:creationId xmlns:p14="http://schemas.microsoft.com/office/powerpoint/2010/main" val="1349997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EB97-A351-A027-357B-FC62B187AFF5}"/>
              </a:ext>
            </a:extLst>
          </p:cNvPr>
          <p:cNvSpPr>
            <a:spLocks noGrp="1"/>
          </p:cNvSpPr>
          <p:nvPr>
            <p:ph type="title"/>
          </p:nvPr>
        </p:nvSpPr>
        <p:spPr/>
        <p:txBody>
          <a:bodyPr>
            <a:normAutofit fontScale="90000"/>
          </a:bodyPr>
          <a:lstStyle/>
          <a:p>
            <a:r>
              <a:rPr lang="en-US" dirty="0"/>
              <a:t>What is Data Science</a:t>
            </a:r>
          </a:p>
        </p:txBody>
      </p:sp>
      <p:sp>
        <p:nvSpPr>
          <p:cNvPr id="3" name="Content Placeholder 2">
            <a:extLst>
              <a:ext uri="{FF2B5EF4-FFF2-40B4-BE49-F238E27FC236}">
                <a16:creationId xmlns:a16="http://schemas.microsoft.com/office/drawing/2014/main" id="{11716D8E-148F-F519-1251-1A3D1F468CEF}"/>
              </a:ext>
            </a:extLst>
          </p:cNvPr>
          <p:cNvSpPr>
            <a:spLocks noGrp="1"/>
          </p:cNvSpPr>
          <p:nvPr>
            <p:ph idx="1"/>
          </p:nvPr>
        </p:nvSpPr>
        <p:spPr>
          <a:xfrm>
            <a:off x="838200" y="1270000"/>
            <a:ext cx="6066453" cy="4906963"/>
          </a:xfrm>
        </p:spPr>
        <p:txBody>
          <a:bodyPr/>
          <a:lstStyle/>
          <a:p>
            <a:pPr algn="just"/>
            <a:r>
              <a:rPr lang="en-US" dirty="0"/>
              <a:t>Data science is a multidisciplinary field that involves the use of statistical and computational methods to extract insights and knowledge from data. </a:t>
            </a:r>
          </a:p>
          <a:p>
            <a:pPr algn="just"/>
            <a:r>
              <a:rPr lang="en-US" dirty="0"/>
              <a:t>It combines aspects of statistics, computer science, and domain-specific knowledge to solve complex problems and generate valuable insights.</a:t>
            </a:r>
          </a:p>
        </p:txBody>
      </p:sp>
      <p:sp>
        <p:nvSpPr>
          <p:cNvPr id="4" name="Slide Number Placeholder 3">
            <a:extLst>
              <a:ext uri="{FF2B5EF4-FFF2-40B4-BE49-F238E27FC236}">
                <a16:creationId xmlns:a16="http://schemas.microsoft.com/office/drawing/2014/main" id="{A66DD9D4-1B0B-F3AD-BBDE-02099985994C}"/>
              </a:ext>
            </a:extLst>
          </p:cNvPr>
          <p:cNvSpPr>
            <a:spLocks noGrp="1"/>
          </p:cNvSpPr>
          <p:nvPr>
            <p:ph type="sldNum" sz="quarter" idx="12"/>
          </p:nvPr>
        </p:nvSpPr>
        <p:spPr/>
        <p:txBody>
          <a:bodyPr/>
          <a:lstStyle/>
          <a:p>
            <a:fld id="{7A40C488-C8CC-47D5-8871-7D5F905AB6AC}" type="slidenum">
              <a:rPr lang="en-US" smtClean="0"/>
              <a:pPr/>
              <a:t>23</a:t>
            </a:fld>
            <a:endParaRPr lang="en-US"/>
          </a:p>
        </p:txBody>
      </p:sp>
      <p:pic>
        <p:nvPicPr>
          <p:cNvPr id="10" name="Picture 9">
            <a:extLst>
              <a:ext uri="{FF2B5EF4-FFF2-40B4-BE49-F238E27FC236}">
                <a16:creationId xmlns:a16="http://schemas.microsoft.com/office/drawing/2014/main" id="{23B1A5B1-B01A-3A39-ECAA-35D10FC173A8}"/>
              </a:ext>
            </a:extLst>
          </p:cNvPr>
          <p:cNvPicPr>
            <a:picLocks noChangeAspect="1"/>
          </p:cNvPicPr>
          <p:nvPr/>
        </p:nvPicPr>
        <p:blipFill>
          <a:blip r:embed="rId2"/>
          <a:stretch>
            <a:fillRect/>
          </a:stretch>
        </p:blipFill>
        <p:spPr>
          <a:xfrm>
            <a:off x="6904653" y="1316646"/>
            <a:ext cx="5233798" cy="4169747"/>
          </a:xfrm>
          <a:prstGeom prst="rect">
            <a:avLst/>
          </a:prstGeom>
        </p:spPr>
      </p:pic>
    </p:spTree>
    <p:extLst>
      <p:ext uri="{BB962C8B-B14F-4D97-AF65-F5344CB8AC3E}">
        <p14:creationId xmlns:p14="http://schemas.microsoft.com/office/powerpoint/2010/main" val="184872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4C17-CD2F-27A8-3DB2-52D839662C2A}"/>
              </a:ext>
            </a:extLst>
          </p:cNvPr>
          <p:cNvSpPr>
            <a:spLocks noGrp="1"/>
          </p:cNvSpPr>
          <p:nvPr>
            <p:ph type="title"/>
          </p:nvPr>
        </p:nvSpPr>
        <p:spPr/>
        <p:txBody>
          <a:bodyPr>
            <a:normAutofit fontScale="90000"/>
          </a:bodyPr>
          <a:lstStyle/>
          <a:p>
            <a:r>
              <a:rPr lang="en-US" dirty="0"/>
              <a:t>The Data Science Process</a:t>
            </a:r>
          </a:p>
        </p:txBody>
      </p:sp>
      <p:sp>
        <p:nvSpPr>
          <p:cNvPr id="4" name="Slide Number Placeholder 3">
            <a:extLst>
              <a:ext uri="{FF2B5EF4-FFF2-40B4-BE49-F238E27FC236}">
                <a16:creationId xmlns:a16="http://schemas.microsoft.com/office/drawing/2014/main" id="{9D040F4D-E044-0908-AEC2-85E9112A832B}"/>
              </a:ext>
            </a:extLst>
          </p:cNvPr>
          <p:cNvSpPr>
            <a:spLocks noGrp="1"/>
          </p:cNvSpPr>
          <p:nvPr>
            <p:ph type="sldNum" sz="quarter" idx="12"/>
          </p:nvPr>
        </p:nvSpPr>
        <p:spPr/>
        <p:txBody>
          <a:bodyPr/>
          <a:lstStyle/>
          <a:p>
            <a:fld id="{7A40C488-C8CC-47D5-8871-7D5F905AB6AC}" type="slidenum">
              <a:rPr lang="en-US" smtClean="0"/>
              <a:pPr/>
              <a:t>24</a:t>
            </a:fld>
            <a:endParaRPr lang="en-US"/>
          </a:p>
        </p:txBody>
      </p:sp>
      <p:pic>
        <p:nvPicPr>
          <p:cNvPr id="6" name="Picture 5">
            <a:extLst>
              <a:ext uri="{FF2B5EF4-FFF2-40B4-BE49-F238E27FC236}">
                <a16:creationId xmlns:a16="http://schemas.microsoft.com/office/drawing/2014/main" id="{57753CF1-1749-0356-4337-EB9DC310345C}"/>
              </a:ext>
            </a:extLst>
          </p:cNvPr>
          <p:cNvPicPr>
            <a:picLocks noChangeAspect="1"/>
          </p:cNvPicPr>
          <p:nvPr/>
        </p:nvPicPr>
        <p:blipFill>
          <a:blip r:embed="rId2"/>
          <a:stretch>
            <a:fillRect/>
          </a:stretch>
        </p:blipFill>
        <p:spPr>
          <a:xfrm>
            <a:off x="2575250" y="1295810"/>
            <a:ext cx="7371184" cy="4466131"/>
          </a:xfrm>
          <a:prstGeom prst="rect">
            <a:avLst/>
          </a:prstGeom>
        </p:spPr>
      </p:pic>
    </p:spTree>
    <p:extLst>
      <p:ext uri="{BB962C8B-B14F-4D97-AF65-F5344CB8AC3E}">
        <p14:creationId xmlns:p14="http://schemas.microsoft.com/office/powerpoint/2010/main" val="127107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3" name="Content Placeholder 2"/>
          <p:cNvSpPr>
            <a:spLocks noGrp="1"/>
          </p:cNvSpPr>
          <p:nvPr>
            <p:ph idx="1"/>
          </p:nvPr>
        </p:nvSpPr>
        <p:spPr/>
        <p:txBody>
          <a:bodyPr/>
          <a:lstStyle/>
          <a:p>
            <a:r>
              <a:rPr lang="en-US" dirty="0"/>
              <a:t>Introduction to Data Science, Lecture 6: Exploratory Data Analysis, CS 194 Spring 2014, Michael Franklin</a:t>
            </a:r>
          </a:p>
          <a:p>
            <a:endParaRPr lang="en-US" dirty="0"/>
          </a:p>
        </p:txBody>
      </p:sp>
    </p:spTree>
    <p:extLst>
      <p:ext uri="{BB962C8B-B14F-4D97-AF65-F5344CB8AC3E}">
        <p14:creationId xmlns:p14="http://schemas.microsoft.com/office/powerpoint/2010/main" val="139863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88A5B-E0F9-4234-9135-7DE2DAACEB32}"/>
              </a:ext>
            </a:extLst>
          </p:cNvPr>
          <p:cNvSpPr>
            <a:spLocks noGrp="1"/>
          </p:cNvSpPr>
          <p:nvPr>
            <p:ph type="title"/>
          </p:nvPr>
        </p:nvSpPr>
        <p:spPr/>
        <p:txBody>
          <a:bodyPr>
            <a:normAutofit fontScale="90000"/>
          </a:bodyPr>
          <a:lstStyle/>
          <a:p>
            <a:r>
              <a:rPr lang="en-IN" dirty="0"/>
              <a:t>Evaluation Pattern</a:t>
            </a:r>
          </a:p>
        </p:txBody>
      </p:sp>
      <p:sp>
        <p:nvSpPr>
          <p:cNvPr id="3" name="Content Placeholder 2">
            <a:extLst>
              <a:ext uri="{FF2B5EF4-FFF2-40B4-BE49-F238E27FC236}">
                <a16:creationId xmlns:a16="http://schemas.microsoft.com/office/drawing/2014/main" id="{3908B015-A52B-43F2-B4C7-2A54C5FBA76E}"/>
              </a:ext>
            </a:extLst>
          </p:cNvPr>
          <p:cNvSpPr>
            <a:spLocks noGrp="1"/>
          </p:cNvSpPr>
          <p:nvPr>
            <p:ph idx="1"/>
          </p:nvPr>
        </p:nvSpPr>
        <p:spPr/>
        <p:txBody>
          <a:bodyPr>
            <a:normAutofit fontScale="92500" lnSpcReduction="10000"/>
          </a:bodyPr>
          <a:lstStyle/>
          <a:p>
            <a:pPr algn="just"/>
            <a:r>
              <a:rPr lang="en-US" dirty="0"/>
              <a:t>Continuous Internal Assessment (CIA): 30 Marks</a:t>
            </a:r>
          </a:p>
          <a:p>
            <a:pPr lvl="1" algn="just"/>
            <a:r>
              <a:rPr lang="en-US" dirty="0"/>
              <a:t>Performance will be evaluated based on continuous evaluation. </a:t>
            </a:r>
          </a:p>
          <a:p>
            <a:pPr lvl="1" algn="just"/>
            <a:r>
              <a:rPr lang="en-US" dirty="0"/>
              <a:t>There will be a minor test, assignments/ laboratory work. </a:t>
            </a:r>
          </a:p>
          <a:p>
            <a:pPr lvl="1" algn="just"/>
            <a:r>
              <a:rPr lang="en-US" dirty="0"/>
              <a:t>CIA I  : 15 Marks</a:t>
            </a:r>
          </a:p>
          <a:p>
            <a:pPr lvl="2" algn="just"/>
            <a:r>
              <a:rPr lang="en-US" dirty="0"/>
              <a:t>Written Test</a:t>
            </a:r>
          </a:p>
          <a:p>
            <a:pPr lvl="1" algn="just"/>
            <a:r>
              <a:rPr lang="en-US" dirty="0"/>
              <a:t>CIA II : 15 Marks</a:t>
            </a:r>
          </a:p>
          <a:p>
            <a:pPr lvl="2" algn="just"/>
            <a:r>
              <a:rPr lang="en-US" dirty="0"/>
              <a:t>Assignment, Laboratory Work, etc.</a:t>
            </a:r>
          </a:p>
          <a:p>
            <a:pPr lvl="2" algn="just"/>
            <a:r>
              <a:rPr lang="en-US" altLang="en-US" sz="2000" dirty="0"/>
              <a:t>Assignments are to be completed individually</a:t>
            </a:r>
          </a:p>
          <a:p>
            <a:pPr algn="just"/>
            <a:r>
              <a:rPr lang="en-US" dirty="0"/>
              <a:t>End of Semester Exam (</a:t>
            </a:r>
            <a:r>
              <a:rPr lang="en-US" dirty="0" err="1"/>
              <a:t>EoSE</a:t>
            </a:r>
            <a:r>
              <a:rPr lang="en-US" dirty="0"/>
              <a:t>): 70 marks</a:t>
            </a:r>
          </a:p>
          <a:p>
            <a:r>
              <a:rPr lang="en-US" altLang="en-US" sz="2800" dirty="0"/>
              <a:t>Academic </a:t>
            </a:r>
            <a:r>
              <a:rPr lang="en-US" altLang="en-US" sz="2800" b="1" dirty="0">
                <a:solidFill>
                  <a:srgbClr val="C00000"/>
                </a:solidFill>
              </a:rPr>
              <a:t>honesty</a:t>
            </a:r>
            <a:r>
              <a:rPr lang="en-US" altLang="en-US" sz="2800" dirty="0"/>
              <a:t> taken </a:t>
            </a:r>
            <a:r>
              <a:rPr lang="en-US" altLang="en-US" sz="2800" dirty="0">
                <a:solidFill>
                  <a:srgbClr val="00B050"/>
                </a:solidFill>
              </a:rPr>
              <a:t>seriously</a:t>
            </a:r>
          </a:p>
          <a:p>
            <a:r>
              <a:rPr lang="en-US" altLang="en-US" dirty="0"/>
              <a:t>Passing Marks </a:t>
            </a:r>
          </a:p>
          <a:p>
            <a:pPr lvl="1"/>
            <a:r>
              <a:rPr lang="en-US" altLang="en-US" dirty="0"/>
              <a:t>40% in the End Semester Examination and 40% in the total of End Semester Examination &amp; Internal Assessment</a:t>
            </a:r>
            <a:endParaRPr lang="en-IN" b="0" dirty="0"/>
          </a:p>
        </p:txBody>
      </p:sp>
      <p:sp>
        <p:nvSpPr>
          <p:cNvPr id="5" name="Slide Number Placeholder 4">
            <a:extLst>
              <a:ext uri="{FF2B5EF4-FFF2-40B4-BE49-F238E27FC236}">
                <a16:creationId xmlns:a16="http://schemas.microsoft.com/office/drawing/2014/main" id="{9478399F-C3D8-4863-9EFA-79C103B53DBF}"/>
              </a:ext>
            </a:extLst>
          </p:cNvPr>
          <p:cNvSpPr>
            <a:spLocks noGrp="1"/>
          </p:cNvSpPr>
          <p:nvPr>
            <p:ph type="sldNum" sz="quarter" idx="12"/>
          </p:nvPr>
        </p:nvSpPr>
        <p:spPr/>
        <p:txBody>
          <a:bodyPr/>
          <a:lstStyle/>
          <a:p>
            <a:fld id="{7A40C488-C8CC-47D5-8871-7D5F905AB6AC}" type="slidenum">
              <a:rPr lang="en-US" smtClean="0"/>
              <a:pPr/>
              <a:t>3</a:t>
            </a:fld>
            <a:endParaRPr lang="en-US"/>
          </a:p>
        </p:txBody>
      </p:sp>
      <p:sp>
        <p:nvSpPr>
          <p:cNvPr id="6" name="TextBox 5">
            <a:extLst>
              <a:ext uri="{FF2B5EF4-FFF2-40B4-BE49-F238E27FC236}">
                <a16:creationId xmlns:a16="http://schemas.microsoft.com/office/drawing/2014/main" id="{DD58DBED-04CE-4CA9-A0FB-ACC70385A050}"/>
              </a:ext>
            </a:extLst>
          </p:cNvPr>
          <p:cNvSpPr txBox="1"/>
          <p:nvPr/>
        </p:nvSpPr>
        <p:spPr>
          <a:xfrm>
            <a:off x="4485443" y="4298428"/>
            <a:ext cx="1453718" cy="492443"/>
          </a:xfrm>
          <a:prstGeom prst="rect">
            <a:avLst/>
          </a:prstGeom>
          <a:noFill/>
        </p:spPr>
        <p:txBody>
          <a:bodyPr wrap="square">
            <a:spAutoFit/>
          </a:bodyPr>
          <a:lstStyle/>
          <a:p>
            <a:r>
              <a:rPr lang="en-US" altLang="en-US" sz="2600" b="1" dirty="0">
                <a:solidFill>
                  <a:srgbClr val="C00000"/>
                </a:solidFill>
              </a:rPr>
              <a:t>seriously</a:t>
            </a:r>
            <a:endParaRPr lang="en-US" sz="2600" b="1" dirty="0">
              <a:solidFill>
                <a:srgbClr val="C00000"/>
              </a:solidFill>
            </a:endParaRPr>
          </a:p>
        </p:txBody>
      </p:sp>
    </p:spTree>
    <p:extLst>
      <p:ext uri="{BB962C8B-B14F-4D97-AF65-F5344CB8AC3E}">
        <p14:creationId xmlns:p14="http://schemas.microsoft.com/office/powerpoint/2010/main" val="424644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389F7-089D-4DB4-9734-D87EB86AF4D2}"/>
              </a:ext>
            </a:extLst>
          </p:cNvPr>
          <p:cNvSpPr>
            <a:spLocks noGrp="1"/>
          </p:cNvSpPr>
          <p:nvPr>
            <p:ph type="title"/>
          </p:nvPr>
        </p:nvSpPr>
        <p:spPr/>
        <p:txBody>
          <a:bodyPr>
            <a:normAutofit fontScale="90000"/>
          </a:bodyPr>
          <a:lstStyle/>
          <a:p>
            <a:r>
              <a:rPr lang="en-US" dirty="0"/>
              <a:t>Syllabus</a:t>
            </a:r>
            <a:endParaRPr lang="en-IN" dirty="0"/>
          </a:p>
        </p:txBody>
      </p:sp>
      <p:sp>
        <p:nvSpPr>
          <p:cNvPr id="5" name="Slide Number Placeholder 4">
            <a:extLst>
              <a:ext uri="{FF2B5EF4-FFF2-40B4-BE49-F238E27FC236}">
                <a16:creationId xmlns:a16="http://schemas.microsoft.com/office/drawing/2014/main" id="{9B778723-8D04-4773-A7DF-A03EF6F7E7BD}"/>
              </a:ext>
            </a:extLst>
          </p:cNvPr>
          <p:cNvSpPr>
            <a:spLocks noGrp="1"/>
          </p:cNvSpPr>
          <p:nvPr>
            <p:ph type="sldNum" sz="quarter" idx="12"/>
          </p:nvPr>
        </p:nvSpPr>
        <p:spPr/>
        <p:txBody>
          <a:bodyPr/>
          <a:lstStyle/>
          <a:p>
            <a:fld id="{7A40C488-C8CC-47D5-8871-7D5F905AB6AC}" type="slidenum">
              <a:rPr lang="en-US" smtClean="0"/>
              <a:pPr/>
              <a:t>4</a:t>
            </a:fld>
            <a:endParaRPr lang="en-US"/>
          </a:p>
        </p:txBody>
      </p:sp>
      <p:sp>
        <p:nvSpPr>
          <p:cNvPr id="9" name="Content Placeholder 2">
            <a:extLst>
              <a:ext uri="{FF2B5EF4-FFF2-40B4-BE49-F238E27FC236}">
                <a16:creationId xmlns:a16="http://schemas.microsoft.com/office/drawing/2014/main" id="{07734EF9-96E9-45FB-828C-E8595272BC4F}"/>
              </a:ext>
            </a:extLst>
          </p:cNvPr>
          <p:cNvSpPr txBox="1">
            <a:spLocks/>
          </p:cNvSpPr>
          <p:nvPr/>
        </p:nvSpPr>
        <p:spPr>
          <a:xfrm>
            <a:off x="934053" y="1290637"/>
            <a:ext cx="1324775" cy="4906963"/>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t>Unit 1</a:t>
            </a:r>
          </a:p>
          <a:p>
            <a:pPr algn="just"/>
            <a:r>
              <a:rPr lang="en-IN" dirty="0"/>
              <a:t>Unit 2</a:t>
            </a:r>
          </a:p>
          <a:p>
            <a:pPr algn="just"/>
            <a:r>
              <a:rPr lang="en-IN" dirty="0"/>
              <a:t>Unit 3</a:t>
            </a:r>
          </a:p>
          <a:p>
            <a:pPr algn="just"/>
            <a:r>
              <a:rPr lang="en-IN" dirty="0"/>
              <a:t>Unit 4</a:t>
            </a:r>
          </a:p>
          <a:p>
            <a:pPr algn="just"/>
            <a:r>
              <a:rPr lang="en-IN" dirty="0"/>
              <a:t>Unit 5</a:t>
            </a:r>
          </a:p>
        </p:txBody>
      </p:sp>
      <p:sp>
        <p:nvSpPr>
          <p:cNvPr id="11" name="Content Placeholder 2">
            <a:extLst>
              <a:ext uri="{FF2B5EF4-FFF2-40B4-BE49-F238E27FC236}">
                <a16:creationId xmlns:a16="http://schemas.microsoft.com/office/drawing/2014/main" id="{2A094B10-C1B7-4C18-9990-180A05F38789}"/>
              </a:ext>
            </a:extLst>
          </p:cNvPr>
          <p:cNvSpPr txBox="1">
            <a:spLocks/>
          </p:cNvSpPr>
          <p:nvPr/>
        </p:nvSpPr>
        <p:spPr>
          <a:xfrm>
            <a:off x="2958766" y="1266652"/>
            <a:ext cx="8129337" cy="239950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FF0000"/>
                </a:solidFill>
              </a:rPr>
              <a:t>Introduction to Data Science, Exploratory Data Analysis and Data Science Process. Motivation for using Python for Data Analysis, Introduction of Python shell iPython and Jupyter Notebook. Essential Python Libraries: NumPy, pandas, matplotlib, SciPy, scikit-learn, stats models.</a:t>
            </a:r>
            <a:endParaRPr lang="en-IN" dirty="0">
              <a:solidFill>
                <a:srgbClr val="FF0000"/>
              </a:solidFill>
            </a:endParaRPr>
          </a:p>
        </p:txBody>
      </p:sp>
      <p:sp>
        <p:nvSpPr>
          <p:cNvPr id="13" name="Content Placeholder 2">
            <a:extLst>
              <a:ext uri="{FF2B5EF4-FFF2-40B4-BE49-F238E27FC236}">
                <a16:creationId xmlns:a16="http://schemas.microsoft.com/office/drawing/2014/main" id="{ED44FA4D-8FF4-4EA4-AB9A-0C10A4787929}"/>
              </a:ext>
            </a:extLst>
          </p:cNvPr>
          <p:cNvSpPr txBox="1">
            <a:spLocks/>
          </p:cNvSpPr>
          <p:nvPr/>
        </p:nvSpPr>
        <p:spPr>
          <a:xfrm>
            <a:off x="3052519" y="1366395"/>
            <a:ext cx="8129337" cy="2504887"/>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dirty="0">
              <a:solidFill>
                <a:srgbClr val="FF0000"/>
              </a:solidFill>
            </a:endParaRPr>
          </a:p>
          <a:p>
            <a:pPr marL="0" indent="0" algn="just">
              <a:buNone/>
            </a:pPr>
            <a:r>
              <a:rPr lang="en-US" dirty="0">
                <a:solidFill>
                  <a:srgbClr val="FF0000"/>
                </a:solidFill>
              </a:rPr>
              <a:t>Getting Started with Pandas: Arrays and vectorized computation, Introduction to pandas Data Structures, Essential Functionality, Summarizing and Computing Descriptive Statistics. Data Loading, Storage and File Formats. Reading and Writing Data in Text Format, Web Scraping, Binary Data Formats, Interacting with Web APIs, Interacting with Databases, Data Cleaning and Preparation. Handling Missing Data, Data Transformation, String Manipulation</a:t>
            </a:r>
          </a:p>
        </p:txBody>
      </p:sp>
      <p:sp>
        <p:nvSpPr>
          <p:cNvPr id="23" name="Content Placeholder 2">
            <a:extLst>
              <a:ext uri="{FF2B5EF4-FFF2-40B4-BE49-F238E27FC236}">
                <a16:creationId xmlns:a16="http://schemas.microsoft.com/office/drawing/2014/main" id="{0F07C74E-CC16-4A65-930D-35EFBD5629EA}"/>
              </a:ext>
            </a:extLst>
          </p:cNvPr>
          <p:cNvSpPr txBox="1">
            <a:spLocks/>
          </p:cNvSpPr>
          <p:nvPr/>
        </p:nvSpPr>
        <p:spPr>
          <a:xfrm>
            <a:off x="3068958" y="1229907"/>
            <a:ext cx="8129337" cy="4361441"/>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dirty="0">
              <a:solidFill>
                <a:srgbClr val="FF0000"/>
              </a:solidFill>
            </a:endParaRPr>
          </a:p>
          <a:p>
            <a:pPr marL="0" indent="0" algn="just">
              <a:buNone/>
            </a:pPr>
            <a:endParaRPr lang="en-IN" dirty="0">
              <a:solidFill>
                <a:srgbClr val="FF0000"/>
              </a:solidFill>
            </a:endParaRPr>
          </a:p>
          <a:p>
            <a:pPr marL="0" indent="0" algn="just">
              <a:buNone/>
            </a:pPr>
            <a:r>
              <a:rPr lang="en-US" dirty="0">
                <a:solidFill>
                  <a:srgbClr val="FF0000"/>
                </a:solidFill>
              </a:rPr>
              <a:t>Data Wrangling: Hierarchical Indexing, Combining and Merging Data Sets Reshaping and Pivoting. Data Visualization matplotlib: Basics of matplotlib, plotting with pandas and seaborn, other python visualization tools.</a:t>
            </a:r>
          </a:p>
        </p:txBody>
      </p:sp>
      <p:sp>
        <p:nvSpPr>
          <p:cNvPr id="25" name="Content Placeholder 2">
            <a:extLst>
              <a:ext uri="{FF2B5EF4-FFF2-40B4-BE49-F238E27FC236}">
                <a16:creationId xmlns:a16="http://schemas.microsoft.com/office/drawing/2014/main" id="{D7B3D572-AA34-44F3-870D-C973A174BA39}"/>
              </a:ext>
            </a:extLst>
          </p:cNvPr>
          <p:cNvSpPr txBox="1">
            <a:spLocks/>
          </p:cNvSpPr>
          <p:nvPr/>
        </p:nvSpPr>
        <p:spPr>
          <a:xfrm>
            <a:off x="3156381" y="2273424"/>
            <a:ext cx="8101566" cy="2365684"/>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dirty="0">
              <a:solidFill>
                <a:srgbClr val="FF0000"/>
              </a:solidFill>
            </a:endParaRPr>
          </a:p>
          <a:p>
            <a:pPr marL="0" indent="0" algn="just">
              <a:buNone/>
            </a:pPr>
            <a:r>
              <a:rPr lang="en-GB" dirty="0">
                <a:solidFill>
                  <a:srgbClr val="FF0000"/>
                </a:solidFill>
              </a:rPr>
              <a:t>Data Aggregation and Group operations: Data grouping, Data aggregation, General split-apply-combine, Pivot tables and cross tabulation</a:t>
            </a:r>
            <a:endParaRPr lang="en-US" dirty="0">
              <a:solidFill>
                <a:srgbClr val="FF0000"/>
              </a:solidFill>
            </a:endParaRPr>
          </a:p>
        </p:txBody>
      </p:sp>
      <p:sp>
        <p:nvSpPr>
          <p:cNvPr id="28" name="Arrow: Right 27">
            <a:extLst>
              <a:ext uri="{FF2B5EF4-FFF2-40B4-BE49-F238E27FC236}">
                <a16:creationId xmlns:a16="http://schemas.microsoft.com/office/drawing/2014/main" id="{6F2F86D6-6250-4B62-9711-982420E92B8D}"/>
              </a:ext>
            </a:extLst>
          </p:cNvPr>
          <p:cNvSpPr/>
          <p:nvPr/>
        </p:nvSpPr>
        <p:spPr>
          <a:xfrm>
            <a:off x="2398696" y="1302208"/>
            <a:ext cx="560070" cy="441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CF474F64-DF29-4E0A-B38B-6292703F1D5A}"/>
              </a:ext>
            </a:extLst>
          </p:cNvPr>
          <p:cNvSpPr/>
          <p:nvPr/>
        </p:nvSpPr>
        <p:spPr>
          <a:xfrm>
            <a:off x="2387265" y="1185072"/>
            <a:ext cx="595866" cy="1476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A7984BD7-05DD-4B9B-BD14-BB6EB2DE88CC}"/>
              </a:ext>
            </a:extLst>
          </p:cNvPr>
          <p:cNvSpPr/>
          <p:nvPr/>
        </p:nvSpPr>
        <p:spPr>
          <a:xfrm>
            <a:off x="2405163" y="1807727"/>
            <a:ext cx="560070" cy="441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46104276-3553-478A-93F2-BC98C414FF72}"/>
              </a:ext>
            </a:extLst>
          </p:cNvPr>
          <p:cNvSpPr/>
          <p:nvPr/>
        </p:nvSpPr>
        <p:spPr>
          <a:xfrm>
            <a:off x="2383859" y="1743834"/>
            <a:ext cx="595866" cy="1476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FECF5E44-F0B2-475B-BFE1-AA44B4FE24CD}"/>
              </a:ext>
            </a:extLst>
          </p:cNvPr>
          <p:cNvSpPr/>
          <p:nvPr/>
        </p:nvSpPr>
        <p:spPr>
          <a:xfrm>
            <a:off x="2426467" y="2313246"/>
            <a:ext cx="560070" cy="441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5E848518-87F7-428A-A290-C7EC82718683}"/>
              </a:ext>
            </a:extLst>
          </p:cNvPr>
          <p:cNvSpPr/>
          <p:nvPr/>
        </p:nvSpPr>
        <p:spPr>
          <a:xfrm>
            <a:off x="2421959" y="2273424"/>
            <a:ext cx="595866" cy="1476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9A85B37A-2D0E-4A4A-BEF5-831BA80244A6}"/>
              </a:ext>
            </a:extLst>
          </p:cNvPr>
          <p:cNvSpPr/>
          <p:nvPr/>
        </p:nvSpPr>
        <p:spPr>
          <a:xfrm>
            <a:off x="2383858" y="2842649"/>
            <a:ext cx="560070" cy="441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A3B51020-D131-DC67-79AC-0E6E03C73159}"/>
              </a:ext>
            </a:extLst>
          </p:cNvPr>
          <p:cNvSpPr/>
          <p:nvPr/>
        </p:nvSpPr>
        <p:spPr>
          <a:xfrm>
            <a:off x="2340732" y="2485446"/>
            <a:ext cx="595866" cy="14765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731B6058-16FF-436A-1B99-9E1247AF00FF}"/>
              </a:ext>
            </a:extLst>
          </p:cNvPr>
          <p:cNvSpPr/>
          <p:nvPr/>
        </p:nvSpPr>
        <p:spPr>
          <a:xfrm>
            <a:off x="2340736" y="3365895"/>
            <a:ext cx="560070" cy="441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6A78E524-C129-33D9-F535-DA3C46B61350}"/>
              </a:ext>
            </a:extLst>
          </p:cNvPr>
          <p:cNvSpPr txBox="1">
            <a:spLocks/>
          </p:cNvSpPr>
          <p:nvPr/>
        </p:nvSpPr>
        <p:spPr>
          <a:xfrm>
            <a:off x="3008705" y="2808891"/>
            <a:ext cx="8189590" cy="2625311"/>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IN" dirty="0">
              <a:solidFill>
                <a:srgbClr val="FF0000"/>
              </a:solidFill>
            </a:endParaRPr>
          </a:p>
          <a:p>
            <a:pPr marL="0" indent="0" algn="just">
              <a:buNone/>
            </a:pPr>
            <a:r>
              <a:rPr lang="en-GB" dirty="0">
                <a:solidFill>
                  <a:srgbClr val="FF0000"/>
                </a:solidFill>
              </a:rPr>
              <a:t>Time Series Data Analysis: Date and Time Data Types and Tools, Time series Basics, Frequencies and Shifting, Time Zone Handling, Periods and Periods Arithmetic, Resampling and Frequency conversion, Moving Window Functions.</a:t>
            </a:r>
            <a:endParaRPr lang="en-US" dirty="0">
              <a:solidFill>
                <a:srgbClr val="FF0000"/>
              </a:solidFill>
            </a:endParaRPr>
          </a:p>
        </p:txBody>
      </p:sp>
    </p:spTree>
    <p:extLst>
      <p:ext uri="{BB962C8B-B14F-4D97-AF65-F5344CB8AC3E}">
        <p14:creationId xmlns:p14="http://schemas.microsoft.com/office/powerpoint/2010/main" val="353500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23" grpId="0" animBg="1"/>
      <p:bldP spid="25" grpId="0" animBg="1"/>
      <p:bldP spid="28" grpId="0" animBg="1"/>
      <p:bldP spid="32" grpId="0" animBg="1"/>
      <p:bldP spid="31" grpId="0" animBg="1"/>
      <p:bldP spid="35" grpId="0" animBg="1"/>
      <p:bldP spid="36" grpId="0" animBg="1"/>
      <p:bldP spid="37" grpId="0" animBg="1"/>
      <p:bldP spid="38" grpId="0" animBg="1"/>
      <p:bldP spid="6" grpId="0" animBg="1"/>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983230"/>
            <a:ext cx="10567916" cy="811530"/>
          </a:xfrm>
        </p:spPr>
        <p:txBody>
          <a:bodyPr>
            <a:normAutofit fontScale="90000"/>
          </a:bodyPr>
          <a:lstStyle/>
          <a:p>
            <a:br>
              <a:rPr lang="en-US" sz="4000" dirty="0">
                <a:solidFill>
                  <a:srgbClr val="C00000"/>
                </a:solidFill>
              </a:rPr>
            </a:br>
            <a:br>
              <a:rPr lang="en-US" sz="4000" dirty="0">
                <a:solidFill>
                  <a:srgbClr val="C00000"/>
                </a:solidFill>
              </a:rPr>
            </a:br>
            <a:br>
              <a:rPr lang="en-US" sz="4000" dirty="0">
                <a:solidFill>
                  <a:srgbClr val="C00000"/>
                </a:solidFill>
              </a:rPr>
            </a:br>
            <a:r>
              <a:rPr lang="en-US" sz="4000" b="1" dirty="0">
                <a:solidFill>
                  <a:srgbClr val="C00000"/>
                </a:solidFill>
              </a:rPr>
              <a:t>Overview of Data Analysis and Visualization </a:t>
            </a:r>
            <a:endParaRPr lang="en-US" sz="40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pPr/>
              <a:t>5</a:t>
            </a:fld>
            <a:endParaRPr lang="en-US"/>
          </a:p>
        </p:txBody>
      </p:sp>
    </p:spTree>
    <p:extLst>
      <p:ext uri="{BB962C8B-B14F-4D97-AF65-F5344CB8AC3E}">
        <p14:creationId xmlns:p14="http://schemas.microsoft.com/office/powerpoint/2010/main" val="229403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BBE4-EEBD-DA01-4FCC-47AEB274130F}"/>
              </a:ext>
            </a:extLst>
          </p:cNvPr>
          <p:cNvSpPr>
            <a:spLocks noGrp="1"/>
          </p:cNvSpPr>
          <p:nvPr>
            <p:ph type="title"/>
          </p:nvPr>
        </p:nvSpPr>
        <p:spPr/>
        <p:txBody>
          <a:bodyPr>
            <a:normAutofit fontScale="90000"/>
          </a:bodyPr>
          <a:lstStyle/>
          <a:p>
            <a:r>
              <a:rPr lang="en-US" dirty="0"/>
              <a:t>Data Terms</a:t>
            </a:r>
          </a:p>
        </p:txBody>
      </p:sp>
      <p:sp>
        <p:nvSpPr>
          <p:cNvPr id="3" name="Content Placeholder 2">
            <a:extLst>
              <a:ext uri="{FF2B5EF4-FFF2-40B4-BE49-F238E27FC236}">
                <a16:creationId xmlns:a16="http://schemas.microsoft.com/office/drawing/2014/main" id="{29582B06-4EAF-7850-7B84-47379753DC82}"/>
              </a:ext>
            </a:extLst>
          </p:cNvPr>
          <p:cNvSpPr>
            <a:spLocks noGrp="1"/>
          </p:cNvSpPr>
          <p:nvPr>
            <p:ph idx="1"/>
          </p:nvPr>
        </p:nvSpPr>
        <p:spPr>
          <a:xfrm>
            <a:off x="838200" y="1270000"/>
            <a:ext cx="8492412" cy="4906963"/>
          </a:xfrm>
        </p:spPr>
        <p:txBody>
          <a:bodyPr>
            <a:normAutofit/>
          </a:bodyPr>
          <a:lstStyle/>
          <a:p>
            <a:pPr algn="just"/>
            <a:r>
              <a:rPr lang="en-US" dirty="0"/>
              <a:t>Observation</a:t>
            </a:r>
          </a:p>
          <a:p>
            <a:pPr lvl="1" algn="just"/>
            <a:r>
              <a:rPr lang="en-US" dirty="0"/>
              <a:t>An observation refers to a single unit of data that has been measured or recorded, while a variable represents a characteristic or attribute of that unit.</a:t>
            </a:r>
          </a:p>
          <a:p>
            <a:pPr algn="just"/>
            <a:r>
              <a:rPr lang="en-US" dirty="0"/>
              <a:t>Variable</a:t>
            </a:r>
          </a:p>
          <a:p>
            <a:pPr lvl="1" algn="just"/>
            <a:r>
              <a:rPr lang="en-US" dirty="0"/>
              <a:t>Any characteristic of an observation is called a variable. </a:t>
            </a:r>
          </a:p>
          <a:p>
            <a:pPr algn="just"/>
            <a:r>
              <a:rPr lang="en-US" dirty="0"/>
              <a:t>Dataset</a:t>
            </a:r>
          </a:p>
          <a:p>
            <a:pPr lvl="1" algn="just"/>
            <a:r>
              <a:rPr lang="en-US" dirty="0"/>
              <a:t>A dataset can be defined as a collection of </a:t>
            </a:r>
            <a:r>
              <a:rPr lang="en-US" i="1" dirty="0"/>
              <a:t>observations</a:t>
            </a:r>
            <a:r>
              <a:rPr lang="en-US" dirty="0"/>
              <a:t> or </a:t>
            </a:r>
            <a:r>
              <a:rPr lang="en-US" i="1" dirty="0"/>
              <a:t>instances</a:t>
            </a:r>
            <a:r>
              <a:rPr lang="en-US" dirty="0"/>
              <a:t>, each of which contains a set of variables or features. </a:t>
            </a:r>
          </a:p>
        </p:txBody>
      </p:sp>
      <p:sp>
        <p:nvSpPr>
          <p:cNvPr id="4" name="Slide Number Placeholder 3">
            <a:extLst>
              <a:ext uri="{FF2B5EF4-FFF2-40B4-BE49-F238E27FC236}">
                <a16:creationId xmlns:a16="http://schemas.microsoft.com/office/drawing/2014/main" id="{1C033C1E-8A18-B70C-782A-79A6B9093470}"/>
              </a:ext>
            </a:extLst>
          </p:cNvPr>
          <p:cNvSpPr>
            <a:spLocks noGrp="1"/>
          </p:cNvSpPr>
          <p:nvPr>
            <p:ph type="sldNum" sz="quarter" idx="12"/>
          </p:nvPr>
        </p:nvSpPr>
        <p:spPr/>
        <p:txBody>
          <a:bodyPr/>
          <a:lstStyle/>
          <a:p>
            <a:fld id="{7A40C488-C8CC-47D5-8871-7D5F905AB6AC}" type="slidenum">
              <a:rPr lang="en-US" smtClean="0"/>
              <a:pPr/>
              <a:t>6</a:t>
            </a:fld>
            <a:endParaRPr lang="en-US"/>
          </a:p>
        </p:txBody>
      </p:sp>
    </p:spTree>
    <p:extLst>
      <p:ext uri="{BB962C8B-B14F-4D97-AF65-F5344CB8AC3E}">
        <p14:creationId xmlns:p14="http://schemas.microsoft.com/office/powerpoint/2010/main" val="3483806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9093-4410-0F5D-0CA9-68E011719901}"/>
              </a:ext>
            </a:extLst>
          </p:cNvPr>
          <p:cNvSpPr>
            <a:spLocks noGrp="1"/>
          </p:cNvSpPr>
          <p:nvPr>
            <p:ph type="title"/>
          </p:nvPr>
        </p:nvSpPr>
        <p:spPr/>
        <p:txBody>
          <a:bodyPr>
            <a:normAutofit fontScale="90000"/>
          </a:bodyPr>
          <a:lstStyle/>
          <a:p>
            <a:r>
              <a:rPr lang="en-US" dirty="0"/>
              <a:t>Data set Example</a:t>
            </a:r>
          </a:p>
        </p:txBody>
      </p:sp>
      <p:sp>
        <p:nvSpPr>
          <p:cNvPr id="4" name="Slide Number Placeholder 3">
            <a:extLst>
              <a:ext uri="{FF2B5EF4-FFF2-40B4-BE49-F238E27FC236}">
                <a16:creationId xmlns:a16="http://schemas.microsoft.com/office/drawing/2014/main" id="{A07C4277-75B7-8ECE-F768-50A62D2E69D4}"/>
              </a:ext>
            </a:extLst>
          </p:cNvPr>
          <p:cNvSpPr>
            <a:spLocks noGrp="1"/>
          </p:cNvSpPr>
          <p:nvPr>
            <p:ph type="sldNum" sz="quarter" idx="12"/>
          </p:nvPr>
        </p:nvSpPr>
        <p:spPr/>
        <p:txBody>
          <a:bodyPr/>
          <a:lstStyle/>
          <a:p>
            <a:fld id="{7A40C488-C8CC-47D5-8871-7D5F905AB6AC}" type="slidenum">
              <a:rPr lang="en-US" smtClean="0"/>
              <a:pPr/>
              <a:t>7</a:t>
            </a:fld>
            <a:endParaRPr lang="en-US"/>
          </a:p>
        </p:txBody>
      </p:sp>
      <p:graphicFrame>
        <p:nvGraphicFramePr>
          <p:cNvPr id="8" name="Content Placeholder 6">
            <a:extLst>
              <a:ext uri="{FF2B5EF4-FFF2-40B4-BE49-F238E27FC236}">
                <a16:creationId xmlns:a16="http://schemas.microsoft.com/office/drawing/2014/main" id="{E93095CB-0532-3AF8-AA49-966E5DFD3CF0}"/>
              </a:ext>
            </a:extLst>
          </p:cNvPr>
          <p:cNvGraphicFramePr>
            <a:graphicFrameLocks/>
          </p:cNvGraphicFramePr>
          <p:nvPr>
            <p:extLst>
              <p:ext uri="{D42A27DB-BD31-4B8C-83A1-F6EECF244321}">
                <p14:modId xmlns:p14="http://schemas.microsoft.com/office/powerpoint/2010/main" val="3895423279"/>
              </p:ext>
            </p:extLst>
          </p:nvPr>
        </p:nvGraphicFramePr>
        <p:xfrm>
          <a:off x="838200" y="1264621"/>
          <a:ext cx="10624300" cy="4768702"/>
        </p:xfrm>
        <a:graphic>
          <a:graphicData uri="http://schemas.openxmlformats.org/drawingml/2006/table">
            <a:tbl>
              <a:tblPr firstRow="1" bandRow="1">
                <a:noFill/>
              </a:tblPr>
              <a:tblGrid>
                <a:gridCol w="652371">
                  <a:extLst>
                    <a:ext uri="{9D8B030D-6E8A-4147-A177-3AD203B41FA5}">
                      <a16:colId xmlns:a16="http://schemas.microsoft.com/office/drawing/2014/main" val="1703592237"/>
                    </a:ext>
                  </a:extLst>
                </a:gridCol>
                <a:gridCol w="584699">
                  <a:extLst>
                    <a:ext uri="{9D8B030D-6E8A-4147-A177-3AD203B41FA5}">
                      <a16:colId xmlns:a16="http://schemas.microsoft.com/office/drawing/2014/main" val="3230634667"/>
                    </a:ext>
                  </a:extLst>
                </a:gridCol>
                <a:gridCol w="807753">
                  <a:extLst>
                    <a:ext uri="{9D8B030D-6E8A-4147-A177-3AD203B41FA5}">
                      <a16:colId xmlns:a16="http://schemas.microsoft.com/office/drawing/2014/main" val="2423682581"/>
                    </a:ext>
                  </a:extLst>
                </a:gridCol>
                <a:gridCol w="1158451">
                  <a:extLst>
                    <a:ext uri="{9D8B030D-6E8A-4147-A177-3AD203B41FA5}">
                      <a16:colId xmlns:a16="http://schemas.microsoft.com/office/drawing/2014/main" val="3191077453"/>
                    </a:ext>
                  </a:extLst>
                </a:gridCol>
                <a:gridCol w="885350">
                  <a:extLst>
                    <a:ext uri="{9D8B030D-6E8A-4147-A177-3AD203B41FA5}">
                      <a16:colId xmlns:a16="http://schemas.microsoft.com/office/drawing/2014/main" val="2349501824"/>
                    </a:ext>
                  </a:extLst>
                </a:gridCol>
                <a:gridCol w="877095">
                  <a:extLst>
                    <a:ext uri="{9D8B030D-6E8A-4147-A177-3AD203B41FA5}">
                      <a16:colId xmlns:a16="http://schemas.microsoft.com/office/drawing/2014/main" val="1814615180"/>
                    </a:ext>
                  </a:extLst>
                </a:gridCol>
                <a:gridCol w="1571905">
                  <a:extLst>
                    <a:ext uri="{9D8B030D-6E8A-4147-A177-3AD203B41FA5}">
                      <a16:colId xmlns:a16="http://schemas.microsoft.com/office/drawing/2014/main" val="2415503775"/>
                    </a:ext>
                  </a:extLst>
                </a:gridCol>
                <a:gridCol w="1025751">
                  <a:extLst>
                    <a:ext uri="{9D8B030D-6E8A-4147-A177-3AD203B41FA5}">
                      <a16:colId xmlns:a16="http://schemas.microsoft.com/office/drawing/2014/main" val="668691356"/>
                    </a:ext>
                  </a:extLst>
                </a:gridCol>
                <a:gridCol w="1486746">
                  <a:extLst>
                    <a:ext uri="{9D8B030D-6E8A-4147-A177-3AD203B41FA5}">
                      <a16:colId xmlns:a16="http://schemas.microsoft.com/office/drawing/2014/main" val="2455031951"/>
                    </a:ext>
                  </a:extLst>
                </a:gridCol>
                <a:gridCol w="722595">
                  <a:extLst>
                    <a:ext uri="{9D8B030D-6E8A-4147-A177-3AD203B41FA5}">
                      <a16:colId xmlns:a16="http://schemas.microsoft.com/office/drawing/2014/main" val="1636764125"/>
                    </a:ext>
                  </a:extLst>
                </a:gridCol>
                <a:gridCol w="851584">
                  <a:extLst>
                    <a:ext uri="{9D8B030D-6E8A-4147-A177-3AD203B41FA5}">
                      <a16:colId xmlns:a16="http://schemas.microsoft.com/office/drawing/2014/main" val="2994427014"/>
                    </a:ext>
                  </a:extLst>
                </a:gridCol>
              </a:tblGrid>
              <a:tr h="720108">
                <a:tc>
                  <a:txBody>
                    <a:bodyPr/>
                    <a:lstStyle/>
                    <a:p>
                      <a:pPr fontAlgn="b"/>
                      <a:r>
                        <a:rPr lang="en-US" sz="1200" b="1">
                          <a:solidFill>
                            <a:srgbClr val="FFFFFF"/>
                          </a:solidFill>
                          <a:effectLst/>
                        </a:rPr>
                        <a:t>ID</a:t>
                      </a:r>
                    </a:p>
                  </a:txBody>
                  <a:tcPr marL="171390" marR="102834" marT="102834" marB="102834"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Age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Gender</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Occupation</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Marital Status</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dirty="0">
                          <a:solidFill>
                            <a:srgbClr val="FFFFFF"/>
                          </a:solidFill>
                          <a:effectLst/>
                        </a:rPr>
                        <a:t>Monthly Income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Education Level</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Years of Experience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Years with Current Employer</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Credit Score</a:t>
                      </a:r>
                    </a:p>
                  </a:txBody>
                  <a:tcPr marL="171390" marR="102834" marT="102834" marB="102834"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fontAlgn="b"/>
                      <a:r>
                        <a:rPr lang="en-US" sz="1200" b="1">
                          <a:solidFill>
                            <a:srgbClr val="FFFFFF"/>
                          </a:solidFill>
                          <a:effectLst/>
                        </a:rPr>
                        <a:t>Loan Amount</a:t>
                      </a:r>
                    </a:p>
                  </a:txBody>
                  <a:tcPr marL="171390" marR="102834" marT="102834" marB="102834"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989839106"/>
                  </a:ext>
                </a:extLst>
              </a:tr>
              <a:tr h="383215">
                <a:tc>
                  <a:txBody>
                    <a:bodyPr/>
                    <a:lstStyle/>
                    <a:p>
                      <a:pPr fontAlgn="base"/>
                      <a:r>
                        <a:rPr lang="en-US" sz="1200">
                          <a:solidFill>
                            <a:schemeClr val="tx1">
                              <a:lumMod val="85000"/>
                              <a:lumOff val="15000"/>
                            </a:schemeClr>
                          </a:solidFill>
                          <a:effectLst/>
                        </a:rPr>
                        <a:t>1001</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26</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Teacher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740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5000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56075278"/>
                  </a:ext>
                </a:extLst>
              </a:tr>
              <a:tr h="383215">
                <a:tc>
                  <a:txBody>
                    <a:bodyPr/>
                    <a:lstStyle/>
                    <a:p>
                      <a:pPr fontAlgn="base"/>
                      <a:r>
                        <a:rPr lang="en-US" sz="1200">
                          <a:solidFill>
                            <a:schemeClr val="tx1">
                              <a:lumMod val="85000"/>
                              <a:lumOff val="15000"/>
                            </a:schemeClr>
                          </a:solidFill>
                          <a:effectLst/>
                        </a:rPr>
                        <a:t>1002</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Engineer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10000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124303192"/>
                  </a:ext>
                </a:extLst>
              </a:tr>
              <a:tr h="383215">
                <a:tc>
                  <a:txBody>
                    <a:bodyPr/>
                    <a:lstStyle/>
                    <a:p>
                      <a:pPr fontAlgn="base"/>
                      <a:r>
                        <a:rPr lang="en-US" sz="1200">
                          <a:solidFill>
                            <a:schemeClr val="tx1">
                              <a:lumMod val="85000"/>
                              <a:lumOff val="15000"/>
                            </a:schemeClr>
                          </a:solidFill>
                          <a:effectLst/>
                        </a:rPr>
                        <a:t>1003</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Accountant</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6500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680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7500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98300041"/>
                  </a:ext>
                </a:extLst>
              </a:tr>
              <a:tr h="551662">
                <a:tc>
                  <a:txBody>
                    <a:bodyPr/>
                    <a:lstStyle/>
                    <a:p>
                      <a:pPr fontAlgn="base"/>
                      <a:r>
                        <a:rPr lang="en-US" sz="1200">
                          <a:solidFill>
                            <a:schemeClr val="tx1">
                              <a:lumMod val="85000"/>
                              <a:lumOff val="15000"/>
                            </a:schemeClr>
                          </a:solidFill>
                          <a:effectLst/>
                        </a:rPr>
                        <a:t>1004</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Programmer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High school diploma</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670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99006773"/>
                  </a:ext>
                </a:extLst>
              </a:tr>
              <a:tr h="383215">
                <a:tc>
                  <a:txBody>
                    <a:bodyPr/>
                    <a:lstStyle/>
                    <a:p>
                      <a:pPr fontAlgn="base"/>
                      <a:r>
                        <a:rPr lang="en-US" sz="1200">
                          <a:solidFill>
                            <a:schemeClr val="tx1">
                              <a:lumMod val="85000"/>
                              <a:lumOff val="15000"/>
                            </a:schemeClr>
                          </a:solidFill>
                          <a:effectLst/>
                        </a:rPr>
                        <a:t>1005</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29</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Sales</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4500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Some college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720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83976712"/>
                  </a:ext>
                </a:extLst>
              </a:tr>
              <a:tr h="383215">
                <a:tc>
                  <a:txBody>
                    <a:bodyPr/>
                    <a:lstStyle/>
                    <a:p>
                      <a:pPr fontAlgn="base"/>
                      <a:r>
                        <a:rPr lang="en-US" sz="1200">
                          <a:solidFill>
                            <a:schemeClr val="tx1">
                              <a:lumMod val="85000"/>
                              <a:lumOff val="15000"/>
                            </a:schemeClr>
                          </a:solidFill>
                          <a:effectLst/>
                        </a:rPr>
                        <a:t>1006</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53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Manager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850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886897612"/>
                  </a:ext>
                </a:extLst>
              </a:tr>
              <a:tr h="383215">
                <a:tc>
                  <a:txBody>
                    <a:bodyPr/>
                    <a:lstStyle/>
                    <a:p>
                      <a:pPr fontAlgn="base"/>
                      <a:r>
                        <a:rPr lang="en-US" sz="1200">
                          <a:solidFill>
                            <a:schemeClr val="tx1">
                              <a:lumMod val="85000"/>
                              <a:lumOff val="15000"/>
                            </a:schemeClr>
                          </a:solidFill>
                          <a:effectLst/>
                        </a:rPr>
                        <a:t>1007</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41</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Lawyer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Divorced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10000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Doctorate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12000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41216835"/>
                  </a:ext>
                </a:extLst>
              </a:tr>
              <a:tr h="383215">
                <a:tc>
                  <a:txBody>
                    <a:bodyPr/>
                    <a:lstStyle/>
                    <a:p>
                      <a:pPr fontAlgn="base"/>
                      <a:r>
                        <a:rPr lang="en-US" sz="1200">
                          <a:solidFill>
                            <a:schemeClr val="tx1">
                              <a:lumMod val="85000"/>
                              <a:lumOff val="15000"/>
                            </a:schemeClr>
                          </a:solidFill>
                          <a:effectLst/>
                        </a:rPr>
                        <a:t>1008</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48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Doctor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15000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Doctorate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12</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890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20000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79446270"/>
                  </a:ext>
                </a:extLst>
              </a:tr>
              <a:tr h="383215">
                <a:tc>
                  <a:txBody>
                    <a:bodyPr/>
                    <a:lstStyle/>
                    <a:p>
                      <a:pPr fontAlgn="base"/>
                      <a:r>
                        <a:rPr lang="en-US" sz="1200">
                          <a:solidFill>
                            <a:schemeClr val="tx1">
                              <a:lumMod val="85000"/>
                              <a:lumOff val="15000"/>
                            </a:schemeClr>
                          </a:solidFill>
                          <a:effectLst/>
                        </a:rPr>
                        <a:t>1009</a:t>
                      </a:r>
                    </a:p>
                  </a:txBody>
                  <a:tcPr marL="171390" marR="102834" marT="102834" marB="102834"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37</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Female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Entrepreneur</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Single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6000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Bachelor's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9</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710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fontAlgn="base"/>
                      <a:r>
                        <a:rPr lang="en-US" sz="1200">
                          <a:solidFill>
                            <a:schemeClr val="tx1">
                              <a:lumMod val="85000"/>
                              <a:lumOff val="15000"/>
                            </a:schemeClr>
                          </a:solidFill>
                          <a:effectLst/>
                        </a:rPr>
                        <a:t>8000</a:t>
                      </a:r>
                    </a:p>
                  </a:txBody>
                  <a:tcPr marL="171390" marR="102834" marT="102834" marB="102834"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930695658"/>
                  </a:ext>
                </a:extLst>
              </a:tr>
              <a:tr h="383215">
                <a:tc>
                  <a:txBody>
                    <a:bodyPr/>
                    <a:lstStyle/>
                    <a:p>
                      <a:pPr fontAlgn="base"/>
                      <a:r>
                        <a:rPr lang="en-US" sz="1200">
                          <a:solidFill>
                            <a:schemeClr val="tx1">
                              <a:lumMod val="85000"/>
                              <a:lumOff val="15000"/>
                            </a:schemeClr>
                          </a:solidFill>
                          <a:effectLst/>
                        </a:rPr>
                        <a:t>1010</a:t>
                      </a:r>
                    </a:p>
                  </a:txBody>
                  <a:tcPr marL="171390" marR="102834" marT="102834" marB="102834"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34</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dirty="0">
                          <a:solidFill>
                            <a:schemeClr val="tx1">
                              <a:lumMod val="85000"/>
                              <a:lumOff val="15000"/>
                            </a:schemeClr>
                          </a:solidFill>
                          <a:effectLst/>
                        </a:rPr>
                        <a:t>Male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Consultant</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Married</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7000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Master's degree</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8</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3</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a:solidFill>
                            <a:schemeClr val="tx1">
                              <a:lumMod val="85000"/>
                              <a:lumOff val="15000"/>
                            </a:schemeClr>
                          </a:solidFill>
                          <a:effectLst/>
                        </a:rPr>
                        <a:t>780</a:t>
                      </a:r>
                    </a:p>
                  </a:txBody>
                  <a:tcPr marL="171390" marR="102834" marT="102834" marB="102834"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a:r>
                        <a:rPr lang="en-US" sz="1200" dirty="0">
                          <a:solidFill>
                            <a:schemeClr val="tx1">
                              <a:lumMod val="85000"/>
                              <a:lumOff val="15000"/>
                            </a:schemeClr>
                          </a:solidFill>
                          <a:effectLst/>
                        </a:rPr>
                        <a:t>9000</a:t>
                      </a:r>
                    </a:p>
                  </a:txBody>
                  <a:tcPr marL="171390" marR="102834" marT="102834" marB="102834"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572266714"/>
                  </a:ext>
                </a:extLst>
              </a:tr>
            </a:tbl>
          </a:graphicData>
        </a:graphic>
      </p:graphicFrame>
    </p:spTree>
    <p:extLst>
      <p:ext uri="{BB962C8B-B14F-4D97-AF65-F5344CB8AC3E}">
        <p14:creationId xmlns:p14="http://schemas.microsoft.com/office/powerpoint/2010/main" val="2118247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0538-2C3A-30ED-B057-FBA0FE42C8BD}"/>
              </a:ext>
            </a:extLst>
          </p:cNvPr>
          <p:cNvSpPr>
            <a:spLocks noGrp="1"/>
          </p:cNvSpPr>
          <p:nvPr>
            <p:ph type="title"/>
          </p:nvPr>
        </p:nvSpPr>
        <p:spPr/>
        <p:txBody>
          <a:bodyPr>
            <a:normAutofit fontScale="90000"/>
          </a:bodyPr>
          <a:lstStyle/>
          <a:p>
            <a:r>
              <a:rPr lang="en-US" dirty="0"/>
              <a:t>Types of Data</a:t>
            </a:r>
            <a:endParaRPr lang="en-IN" dirty="0"/>
          </a:p>
        </p:txBody>
      </p:sp>
      <p:sp>
        <p:nvSpPr>
          <p:cNvPr id="3" name="Content Placeholder 2">
            <a:extLst>
              <a:ext uri="{FF2B5EF4-FFF2-40B4-BE49-F238E27FC236}">
                <a16:creationId xmlns:a16="http://schemas.microsoft.com/office/drawing/2014/main" id="{3E0E9CD5-3714-1921-50A5-DC2606ABB78B}"/>
              </a:ext>
            </a:extLst>
          </p:cNvPr>
          <p:cNvSpPr>
            <a:spLocks noGrp="1"/>
          </p:cNvSpPr>
          <p:nvPr>
            <p:ph idx="1"/>
          </p:nvPr>
        </p:nvSpPr>
        <p:spPr/>
        <p:txBody>
          <a:bodyPr/>
          <a:lstStyle/>
          <a:p>
            <a:r>
              <a:rPr lang="en-US" dirty="0"/>
              <a:t>Nominal</a:t>
            </a:r>
          </a:p>
          <a:p>
            <a:r>
              <a:rPr lang="en-US" dirty="0"/>
              <a:t>Ordinal</a:t>
            </a:r>
          </a:p>
          <a:p>
            <a:r>
              <a:rPr lang="en-US" dirty="0"/>
              <a:t>Discrete</a:t>
            </a:r>
          </a:p>
          <a:p>
            <a:r>
              <a:rPr lang="en-US" dirty="0" err="1"/>
              <a:t>Continious</a:t>
            </a:r>
            <a:endParaRPr lang="en-US" dirty="0"/>
          </a:p>
          <a:p>
            <a:endParaRPr lang="en-IN" dirty="0"/>
          </a:p>
        </p:txBody>
      </p:sp>
      <p:sp>
        <p:nvSpPr>
          <p:cNvPr id="4" name="Slide Number Placeholder 3">
            <a:extLst>
              <a:ext uri="{FF2B5EF4-FFF2-40B4-BE49-F238E27FC236}">
                <a16:creationId xmlns:a16="http://schemas.microsoft.com/office/drawing/2014/main" id="{AF97D71B-2FDD-D759-DC91-F0D2577D574A}"/>
              </a:ext>
            </a:extLst>
          </p:cNvPr>
          <p:cNvSpPr>
            <a:spLocks noGrp="1"/>
          </p:cNvSpPr>
          <p:nvPr>
            <p:ph type="sldNum" sz="quarter" idx="12"/>
          </p:nvPr>
        </p:nvSpPr>
        <p:spPr/>
        <p:txBody>
          <a:bodyPr/>
          <a:lstStyle/>
          <a:p>
            <a:fld id="{7A40C488-C8CC-47D5-8871-7D5F905AB6AC}" type="slidenum">
              <a:rPr lang="en-US" smtClean="0"/>
              <a:pPr/>
              <a:t>8</a:t>
            </a:fld>
            <a:endParaRPr lang="en-US"/>
          </a:p>
        </p:txBody>
      </p:sp>
    </p:spTree>
    <p:extLst>
      <p:ext uri="{BB962C8B-B14F-4D97-AF65-F5344CB8AC3E}">
        <p14:creationId xmlns:p14="http://schemas.microsoft.com/office/powerpoint/2010/main" val="74171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5546-29CB-938A-3738-724337565392}"/>
              </a:ext>
            </a:extLst>
          </p:cNvPr>
          <p:cNvSpPr>
            <a:spLocks noGrp="1"/>
          </p:cNvSpPr>
          <p:nvPr>
            <p:ph type="title"/>
          </p:nvPr>
        </p:nvSpPr>
        <p:spPr/>
        <p:txBody>
          <a:bodyPr>
            <a:normAutofit fontScale="90000"/>
          </a:bodyPr>
          <a:lstStyle/>
          <a:p>
            <a:r>
              <a:rPr lang="en-US" dirty="0"/>
              <a:t>Types of Data</a:t>
            </a:r>
          </a:p>
        </p:txBody>
      </p:sp>
      <p:sp>
        <p:nvSpPr>
          <p:cNvPr id="3" name="Content Placeholder 2">
            <a:extLst>
              <a:ext uri="{FF2B5EF4-FFF2-40B4-BE49-F238E27FC236}">
                <a16:creationId xmlns:a16="http://schemas.microsoft.com/office/drawing/2014/main" id="{CDF53269-187F-F9E4-9764-7C31AFE9AFE7}"/>
              </a:ext>
            </a:extLst>
          </p:cNvPr>
          <p:cNvSpPr>
            <a:spLocks noGrp="1"/>
          </p:cNvSpPr>
          <p:nvPr>
            <p:ph idx="1"/>
          </p:nvPr>
        </p:nvSpPr>
        <p:spPr>
          <a:xfrm>
            <a:off x="838200" y="1270000"/>
            <a:ext cx="8884298" cy="4906963"/>
          </a:xfrm>
        </p:spPr>
        <p:txBody>
          <a:bodyPr>
            <a:normAutofit/>
          </a:bodyPr>
          <a:lstStyle/>
          <a:p>
            <a:pPr algn="just"/>
            <a:r>
              <a:rPr lang="en-US" dirty="0"/>
              <a:t>Nominal: Nominal data are categorical data that have no order or ranking. </a:t>
            </a:r>
          </a:p>
          <a:p>
            <a:pPr algn="just"/>
            <a:r>
              <a:rPr lang="en-US" dirty="0"/>
              <a:t>It involves categorizing data into distinct groups or classes with no inherent order or ranking. </a:t>
            </a:r>
          </a:p>
          <a:p>
            <a:pPr algn="just"/>
            <a:r>
              <a:rPr lang="en-US" dirty="0"/>
              <a:t>Examples: gender, race, or political affiliation.</a:t>
            </a:r>
          </a:p>
          <a:p>
            <a:pPr algn="just"/>
            <a:endParaRPr lang="en-US" dirty="0"/>
          </a:p>
        </p:txBody>
      </p:sp>
      <p:sp>
        <p:nvSpPr>
          <p:cNvPr id="4" name="Slide Number Placeholder 3">
            <a:extLst>
              <a:ext uri="{FF2B5EF4-FFF2-40B4-BE49-F238E27FC236}">
                <a16:creationId xmlns:a16="http://schemas.microsoft.com/office/drawing/2014/main" id="{405E730F-E810-093E-C718-AB9C3A912FE3}"/>
              </a:ext>
            </a:extLst>
          </p:cNvPr>
          <p:cNvSpPr>
            <a:spLocks noGrp="1"/>
          </p:cNvSpPr>
          <p:nvPr>
            <p:ph type="sldNum" sz="quarter" idx="12"/>
          </p:nvPr>
        </p:nvSpPr>
        <p:spPr/>
        <p:txBody>
          <a:bodyPr/>
          <a:lstStyle/>
          <a:p>
            <a:fld id="{7A40C488-C8CC-47D5-8871-7D5F905AB6AC}" type="slidenum">
              <a:rPr lang="en-US" smtClean="0"/>
              <a:pPr/>
              <a:t>9</a:t>
            </a:fld>
            <a:endParaRPr lang="en-US"/>
          </a:p>
        </p:txBody>
      </p:sp>
    </p:spTree>
    <p:extLst>
      <p:ext uri="{BB962C8B-B14F-4D97-AF65-F5344CB8AC3E}">
        <p14:creationId xmlns:p14="http://schemas.microsoft.com/office/powerpoint/2010/main" val="339483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18522</TotalTime>
  <Words>1446</Words>
  <Application>Microsoft Office PowerPoint</Application>
  <PresentationFormat>Widescreen</PresentationFormat>
  <Paragraphs>390</Paragraphs>
  <Slides>25</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proxima-nova</vt:lpstr>
      <vt:lpstr>Office Theme</vt:lpstr>
      <vt:lpstr>   Introduction to the course MCAC204: DATA ANALYSIS AND VISUALIZATION </vt:lpstr>
      <vt:lpstr>Suggested Books</vt:lpstr>
      <vt:lpstr>Evaluation Pattern</vt:lpstr>
      <vt:lpstr>Syllabus</vt:lpstr>
      <vt:lpstr>   Overview of Data Analysis and Visualization </vt:lpstr>
      <vt:lpstr>Data Terms</vt:lpstr>
      <vt:lpstr>Data set Example</vt:lpstr>
      <vt:lpstr>Types of Data</vt:lpstr>
      <vt:lpstr>Types of Data</vt:lpstr>
      <vt:lpstr>Types of Data</vt:lpstr>
      <vt:lpstr>Types of Data</vt:lpstr>
      <vt:lpstr>Types of Data</vt:lpstr>
      <vt:lpstr>Data Measurement Scales</vt:lpstr>
      <vt:lpstr>Data Measurement Scales</vt:lpstr>
      <vt:lpstr>Data set Example</vt:lpstr>
      <vt:lpstr>Why Do We Analyze Data</vt:lpstr>
      <vt:lpstr>Applications</vt:lpstr>
      <vt:lpstr>What are the Types of Data Analysis?</vt:lpstr>
      <vt:lpstr>What are the Types of Data Analysis?</vt:lpstr>
      <vt:lpstr>What are the Types of Data Analysis?</vt:lpstr>
      <vt:lpstr>What is Data Visualization?</vt:lpstr>
      <vt:lpstr>Data Visualization Techniques</vt:lpstr>
      <vt:lpstr>What is Data Science</vt:lpstr>
      <vt:lpstr>The Data Science Process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619</cp:revision>
  <dcterms:created xsi:type="dcterms:W3CDTF">2018-08-09T05:48:18Z</dcterms:created>
  <dcterms:modified xsi:type="dcterms:W3CDTF">2023-04-20T03:26:57Z</dcterms:modified>
</cp:coreProperties>
</file>