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7" r:id="rId3"/>
    <p:sldId id="288" r:id="rId4"/>
    <p:sldId id="291" r:id="rId5"/>
    <p:sldId id="292" r:id="rId6"/>
    <p:sldId id="290" r:id="rId7"/>
    <p:sldId id="289" r:id="rId8"/>
    <p:sldId id="293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2966-2672-4CDD-8638-1A4D27F3C9BB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Analysis and Visualization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1000-EF17-49AA-84BB-AB0AA9EA93DF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and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898A-FBBA-43D9-9EE7-5EE485D9F520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and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270000"/>
            <a:ext cx="7225144" cy="49069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  <a:lvl2pPr>
              <a:defRPr b="1">
                <a:solidFill>
                  <a:srgbClr val="FF0000"/>
                </a:solidFill>
              </a:defRPr>
            </a:lvl2pPr>
            <a:lvl3pPr>
              <a:defRPr b="1">
                <a:solidFill>
                  <a:srgbClr val="00B05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879532BE-69DB-4F29-951F-27BDD05EDE07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Data Analysis and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91C7-96D1-4F82-A6F6-1806232F65B2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and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5D4D-E629-4719-B92C-F5605F803D78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and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B9CE-BAA9-4391-9E02-81C40E244CC8}" type="datetime1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and Visualization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05E3-91EC-4DAE-A459-D07E73C70663}" type="datetime1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and 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885B-23F9-4138-9949-194719946B00}" type="datetime1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and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EFF-0E11-49C8-9097-A43534D67DAA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and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E58A-655A-44AE-92A5-1A8779BB4D77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and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B2248-C2BA-480F-A43B-FFEAAD4C1567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Analysis and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556" y="2240280"/>
            <a:ext cx="10567916" cy="88248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Exploratory Data Analysis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C6148-103C-BBE2-C0D0-25AE6EBF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and Visualization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20B8F-BAA5-68E8-6795-BE92A8BF6E18}"/>
              </a:ext>
            </a:extLst>
          </p:cNvPr>
          <p:cNvSpPr txBox="1"/>
          <p:nvPr/>
        </p:nvSpPr>
        <p:spPr>
          <a:xfrm>
            <a:off x="1995937" y="3735239"/>
            <a:ext cx="82001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1800" i="0" dirty="0">
                <a:effectLst/>
                <a:latin typeface="MinionPro-Regular"/>
              </a:rPr>
              <a:t>“Exploratory data analysis” is an attitude, a state of flexibility, a willingness to look for those things that we believe are not there, as well as those we believe to be there.</a:t>
            </a:r>
          </a:p>
          <a:p>
            <a:pPr marL="0" indent="0" algn="r">
              <a:buNone/>
            </a:pPr>
            <a:r>
              <a:rPr lang="en-GB" sz="1800" i="0" dirty="0">
                <a:effectLst/>
                <a:latin typeface="MinionPro-Regular"/>
              </a:rPr>
              <a:t>— John Tukey</a:t>
            </a:r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E645-473F-5AC2-3424-CAFC9A93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Exploratory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5E7C6-7768-2C8E-3587-1DC033BD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/>
              <a:t>The analysis of datasets based on various numerical methods and graphical tools.</a:t>
            </a:r>
          </a:p>
          <a:p>
            <a:pPr algn="just"/>
            <a:r>
              <a:rPr lang="en-GB" sz="2400" dirty="0"/>
              <a:t>Exploring data for patterns, trends, underlying structure, deviations from the trend, anomalies and strange structures.</a:t>
            </a:r>
          </a:p>
          <a:p>
            <a:pPr algn="just"/>
            <a:r>
              <a:rPr lang="en-GB" sz="2400" dirty="0"/>
              <a:t>It facilitates discovering unexpected as well as conforming the expected.</a:t>
            </a:r>
          </a:p>
          <a:p>
            <a:pPr algn="just"/>
            <a:r>
              <a:rPr lang="en-GB" sz="2400" dirty="0"/>
              <a:t>Another definition: An approach/philosophy for data analysis that employs a variety of techniques (mostly graphical).</a:t>
            </a:r>
          </a:p>
          <a:p>
            <a:pPr algn="just"/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50095-77A1-55DE-F2CE-D74D4078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and Visualization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EEDB5-83ED-9F76-5EA4-1881C458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7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CA0D-B5BE-4FE9-A82D-913BD9E0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400" dirty="0"/>
              <a:t>Why is exploratory data analysis important in data science?</a:t>
            </a:r>
            <a:endParaRPr lang="en-IN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AACA-782A-14EA-1C40-D28160F9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Improve understanding of variables by extracting averages, mean, minimum, and maximum values, etc.</a:t>
            </a:r>
          </a:p>
          <a:p>
            <a:pPr algn="just"/>
            <a:r>
              <a:rPr lang="en-US" dirty="0"/>
              <a:t>Discover errors, outliers, and missing values in the data.</a:t>
            </a:r>
          </a:p>
          <a:p>
            <a:pPr algn="just"/>
            <a:r>
              <a:rPr lang="en-US" dirty="0"/>
              <a:t>Identify patterns by visualizing data in graphs such as bar graphs, scatter plots, heatmaps and histograms.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AC1F2-90E2-7EAA-F249-CEDC717F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and Visualization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6B597-5809-E723-3C8A-6F590CDA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D169-650F-6C9C-DBDD-6A44B2F8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EDA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A4E09-BAF0-2E41-B007-211D148B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and Visualization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A851F-F246-B17D-0538-403BE7A3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234CE1-C9F3-ED65-48B2-53D9A5BF2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3" y="1181819"/>
            <a:ext cx="10213676" cy="5122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E62BD2-8253-C5FE-B0AD-FC1229CBBE9D}"/>
              </a:ext>
            </a:extLst>
          </p:cNvPr>
          <p:cNvSpPr txBox="1"/>
          <p:nvPr/>
        </p:nvSpPr>
        <p:spPr>
          <a:xfrm>
            <a:off x="838200" y="6611779"/>
            <a:ext cx="70111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>
                <a:solidFill>
                  <a:srgbClr val="FF0000"/>
                </a:solidFill>
              </a:rPr>
              <a:t>http://users.encs.concordia.ca/~gregb/home/PDF/comp333-eda.pdf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09E6D0-FA88-B5A6-2891-20CA16208458}"/>
              </a:ext>
            </a:extLst>
          </p:cNvPr>
          <p:cNvSpPr txBox="1"/>
          <p:nvPr/>
        </p:nvSpPr>
        <p:spPr>
          <a:xfrm>
            <a:off x="2961003" y="2316891"/>
            <a:ext cx="1982637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GB" sz="1500" b="1" i="0" dirty="0">
                <a:effectLst/>
              </a:rPr>
              <a:t>Describe features of a data set by generating summaries about data samples</a:t>
            </a:r>
            <a:r>
              <a:rPr lang="en-GB" sz="1500" b="0" i="0" dirty="0">
                <a:effectLst/>
              </a:rPr>
              <a:t>. </a:t>
            </a:r>
            <a:endParaRPr lang="en-IN" sz="15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70D28B-AD35-98DA-50A1-97E38F127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41" y="4480496"/>
            <a:ext cx="2253430" cy="10921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3F2C04-67BE-7D7C-5C08-AF5DF1DB0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377" y="4480496"/>
            <a:ext cx="1982636" cy="1097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BAE23F-7C45-8A01-9B75-F124129CB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888" y="5572674"/>
            <a:ext cx="2253431" cy="1097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7670D7-1609-9F21-E29B-05AE17682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7319" y="5572674"/>
            <a:ext cx="2001694" cy="10921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257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C8DF-CB9D-2294-0AB5-64F66170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Dimensionality of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CF6F3-06FD-7F7C-CC29-E7B03FF33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Univariate: Measurement made on one variable per subject</a:t>
            </a:r>
          </a:p>
          <a:p>
            <a:pPr algn="just"/>
            <a:r>
              <a:rPr lang="en-GB" dirty="0"/>
              <a:t>Bivariate: Measurement made on two variables per subject</a:t>
            </a:r>
          </a:p>
          <a:p>
            <a:pPr algn="just"/>
            <a:r>
              <a:rPr lang="en-GB" dirty="0"/>
              <a:t>Multivariate: Measurement made on many variables  per subject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1B9A0-B539-A3B2-AA6A-385B6440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and Visualization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4D92B-A584-7407-D18A-9F565265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CA8E-8E4F-10DA-AEAA-96B9EDEA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Types of exploratory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B463-7B70-E1A3-4F16-DBBE9B373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Univariate non-graphical</a:t>
            </a:r>
          </a:p>
          <a:p>
            <a:pPr lvl="1"/>
            <a:r>
              <a:rPr lang="en-IN" dirty="0"/>
              <a:t>Mean, std, etc.</a:t>
            </a:r>
          </a:p>
          <a:p>
            <a:r>
              <a:rPr lang="en-IN" dirty="0"/>
              <a:t>Univariate graphical</a:t>
            </a:r>
          </a:p>
          <a:p>
            <a:pPr lvl="1" algn="just"/>
            <a:r>
              <a:rPr lang="en-GB" dirty="0"/>
              <a:t>Stem-and-leaf plots, which show all data values and the shape of the distribution.</a:t>
            </a:r>
          </a:p>
          <a:p>
            <a:pPr lvl="1" algn="just"/>
            <a:r>
              <a:rPr lang="en-GB" dirty="0"/>
              <a:t>Histograms, a bar plot in which each bar represents the frequency (count) or proportion (count/total count) of cases for a range of values.</a:t>
            </a:r>
          </a:p>
          <a:p>
            <a:pPr lvl="1" algn="just"/>
            <a:r>
              <a:rPr lang="en-GB" dirty="0"/>
              <a:t>Box plots, which graphically depict the five-number summary: minimum, first quartile, median, third quartile, and maximum.</a:t>
            </a:r>
            <a:endParaRPr lang="en-IN" dirty="0"/>
          </a:p>
          <a:p>
            <a:r>
              <a:rPr lang="en-IN" dirty="0"/>
              <a:t>Multivariate nongraphical</a:t>
            </a:r>
          </a:p>
          <a:p>
            <a:pPr lvl="1"/>
            <a:r>
              <a:rPr lang="en-IN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cross-tabulation or statistics</a:t>
            </a:r>
            <a:endParaRPr lang="en-IN" dirty="0"/>
          </a:p>
          <a:p>
            <a:r>
              <a:rPr lang="en-IN" dirty="0"/>
              <a:t>Multivariate graphical</a:t>
            </a:r>
          </a:p>
          <a:p>
            <a:pPr lvl="1"/>
            <a:r>
              <a:rPr lang="en-IN" dirty="0"/>
              <a:t>Scatter plot, Bubble chart, Heat map,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D3C0E-9653-66C6-1A3A-A0452FB3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and Visualization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EEA14-B726-8371-4805-FC89D045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02BB0-DF2D-402A-95EE-FAED3E783474}"/>
              </a:ext>
            </a:extLst>
          </p:cNvPr>
          <p:cNvSpPr txBox="1"/>
          <p:nvPr/>
        </p:nvSpPr>
        <p:spPr>
          <a:xfrm>
            <a:off x="744027" y="6649164"/>
            <a:ext cx="91447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>
                <a:solidFill>
                  <a:srgbClr val="FF0000"/>
                </a:solidFill>
              </a:rPr>
              <a:t>https://www.ibm.com/topics/exploratory-data-analysis#:~:text=Exploratory%20data%20analysis%20(EDA)%20is,often%20employing%20data%20visualization%20methods.</a:t>
            </a:r>
          </a:p>
        </p:txBody>
      </p:sp>
    </p:spTree>
    <p:extLst>
      <p:ext uri="{BB962C8B-B14F-4D97-AF65-F5344CB8AC3E}">
        <p14:creationId xmlns:p14="http://schemas.microsoft.com/office/powerpoint/2010/main" val="315773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B39F-46E1-FF73-5477-7BB9A1D2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Exploratory data 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EE3C-31EA-AE6C-43D4-82DDEB81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GB" dirty="0"/>
              <a:t>Clustering and dimension reduction techniques, which help create graphical displays of high-dimensional data containing many variables.</a:t>
            </a:r>
          </a:p>
          <a:p>
            <a:pPr algn="just"/>
            <a:r>
              <a:rPr lang="en-GB" dirty="0"/>
              <a:t>Univariate visualization of each field in the raw dataset, with summary statistics.</a:t>
            </a:r>
          </a:p>
          <a:p>
            <a:pPr algn="just"/>
            <a:r>
              <a:rPr lang="en-GB" dirty="0"/>
              <a:t>Bivariate visualizations and summary statistics that allow you to assess the relationship between each variable in the dataset and the target variable you’re looking at.</a:t>
            </a:r>
          </a:p>
          <a:p>
            <a:pPr algn="just"/>
            <a:r>
              <a:rPr lang="en-GB" dirty="0"/>
              <a:t>Multivariate visualizations, for mapping and understanding interactions between different fields in the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D362B-CE28-B050-3E7B-C52D68C4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and Visualization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EBCCF-48D9-AF5E-5CDF-5724B280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1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E02C-AD6F-CE5F-CD54-4DA1B2D0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Motivation for using Python for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0776-9EF6-BB52-C116-6381976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563927" cy="4906963"/>
          </a:xfrm>
        </p:spPr>
        <p:txBody>
          <a:bodyPr/>
          <a:lstStyle/>
          <a:p>
            <a:r>
              <a:rPr lang="en-IN" dirty="0"/>
              <a:t>Open Source</a:t>
            </a:r>
          </a:p>
          <a:p>
            <a:r>
              <a:rPr lang="en-IN" dirty="0"/>
              <a:t>Easy to Learn</a:t>
            </a:r>
          </a:p>
          <a:p>
            <a:r>
              <a:rPr lang="en-GB" dirty="0"/>
              <a:t>Comprehensive set of libraries for Data Analysis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1CEA1-F6CE-B2D2-0153-0E3866AB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and Visualization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0BA1A-58E9-369E-3657-7DC610CC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1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AD9F-1AE7-45AA-829B-F125EE0A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Acknowledgements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6335-F172-4FE1-99AD-1A289306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1800" dirty="0"/>
              <a:t>O'Neil, C., &amp; Schutt, R. (2013). Doing data science: Straight talk from the frontline. " O'Reilly Media, Inc.".</a:t>
            </a:r>
          </a:p>
          <a:p>
            <a:pPr algn="just"/>
            <a:r>
              <a:rPr lang="en-US" altLang="en-US" sz="1800" dirty="0"/>
              <a:t>Data Mining:  Concepts and Techniques  (3</a:t>
            </a:r>
            <a:r>
              <a:rPr lang="en-US" altLang="en-US" sz="1800" baseline="30000" dirty="0"/>
              <a:t>rd</a:t>
            </a:r>
            <a:r>
              <a:rPr lang="en-US" altLang="en-US" sz="1800" dirty="0"/>
              <a:t> ed.), Jiawei Han, Micheline Kamber, and Jian Pei</a:t>
            </a:r>
          </a:p>
          <a:p>
            <a:pPr lvl="1"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25936-7077-4644-AFD8-316C899F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and Visualization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8B9DF-4BFF-410E-A598-719B3399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4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20545</TotalTime>
  <Words>562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IBM Plex Sans</vt:lpstr>
      <vt:lpstr>MinionPro-Regular</vt:lpstr>
      <vt:lpstr>Office Theme</vt:lpstr>
      <vt:lpstr>Exploratory Data Analysis</vt:lpstr>
      <vt:lpstr>Exploratory Data Analysis</vt:lpstr>
      <vt:lpstr>Why is exploratory data analysis important in data science?</vt:lpstr>
      <vt:lpstr>EDA Methods</vt:lpstr>
      <vt:lpstr>Dimensionality of Data Sets</vt:lpstr>
      <vt:lpstr>Types of exploratory data analysis</vt:lpstr>
      <vt:lpstr>Exploratory data analysis tools</vt:lpstr>
      <vt:lpstr>Motivation for using Python for Data Analysis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647</cp:revision>
  <dcterms:created xsi:type="dcterms:W3CDTF">2018-08-09T05:48:18Z</dcterms:created>
  <dcterms:modified xsi:type="dcterms:W3CDTF">2023-04-26T09:19:53Z</dcterms:modified>
</cp:coreProperties>
</file>