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8" r:id="rId3"/>
    <p:sldId id="289" r:id="rId4"/>
    <p:sldId id="295" r:id="rId5"/>
    <p:sldId id="296" r:id="rId6"/>
    <p:sldId id="287" r:id="rId7"/>
    <p:sldId id="299" r:id="rId8"/>
    <p:sldId id="300" r:id="rId9"/>
    <p:sldId id="301" r:id="rId10"/>
    <p:sldId id="302" r:id="rId11"/>
    <p:sldId id="303" r:id="rId12"/>
    <p:sldId id="294" r:id="rId13"/>
    <p:sldId id="305" r:id="rId14"/>
    <p:sldId id="290" r:id="rId15"/>
    <p:sldId id="291" r:id="rId16"/>
    <p:sldId id="292" r:id="rId17"/>
    <p:sldId id="293"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94660"/>
  </p:normalViewPr>
  <p:slideViewPr>
    <p:cSldViewPr snapToGrid="0">
      <p:cViewPr varScale="1">
        <p:scale>
          <a:sx n="111" d="100"/>
          <a:sy n="111" d="100"/>
        </p:scale>
        <p:origin x="4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pPr/>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pPr/>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17A2966-2672-4CDD-8638-1A4D27F3C9BB}" type="datetime1">
              <a:rPr lang="en-US" smtClean="0"/>
              <a:t>5/4/2023</a:t>
            </a:fld>
            <a:endParaRPr lang="en-US"/>
          </a:p>
        </p:txBody>
      </p:sp>
      <p:sp>
        <p:nvSpPr>
          <p:cNvPr id="5" name="Footer Placeholder 4"/>
          <p:cNvSpPr>
            <a:spLocks noGrp="1"/>
          </p:cNvSpPr>
          <p:nvPr>
            <p:ph type="ftr" sz="quarter" idx="11"/>
          </p:nvPr>
        </p:nvSpPr>
        <p:spPr/>
        <p:txBody>
          <a:bodyPr/>
          <a:lstStyle>
            <a:lvl1pPr>
              <a:defRPr/>
            </a:lvl1pPr>
          </a:lstStyle>
          <a:p>
            <a:r>
              <a:rPr lang="en-US"/>
              <a:t>Data Analysis and Visualization</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E1000-EF17-49AA-84BB-AB0AA9EA93DF}" type="datetime1">
              <a:rPr lang="en-US" smtClean="0"/>
              <a:t>5/4/2023</a:t>
            </a:fld>
            <a:endParaRPr lang="en-US"/>
          </a:p>
        </p:txBody>
      </p:sp>
      <p:sp>
        <p:nvSpPr>
          <p:cNvPr id="5" name="Footer Placeholder 4"/>
          <p:cNvSpPr>
            <a:spLocks noGrp="1"/>
          </p:cNvSpPr>
          <p:nvPr>
            <p:ph type="ftr" sz="quarter" idx="11"/>
          </p:nvPr>
        </p:nvSpPr>
        <p:spPr/>
        <p:txBody>
          <a:bodyPr/>
          <a:lstStyle/>
          <a:p>
            <a:r>
              <a:rPr lang="en-US"/>
              <a:t>Data Analysis and Visualization</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AA898A-FBBA-43D9-9EE7-5EE485D9F520}" type="datetime1">
              <a:rPr lang="en-US" smtClean="0"/>
              <a:t>5/4/2023</a:t>
            </a:fld>
            <a:endParaRPr lang="en-US"/>
          </a:p>
        </p:txBody>
      </p:sp>
      <p:sp>
        <p:nvSpPr>
          <p:cNvPr id="5" name="Footer Placeholder 4"/>
          <p:cNvSpPr>
            <a:spLocks noGrp="1"/>
          </p:cNvSpPr>
          <p:nvPr>
            <p:ph type="ftr" sz="quarter" idx="11"/>
          </p:nvPr>
        </p:nvSpPr>
        <p:spPr/>
        <p:txBody>
          <a:bodyPr/>
          <a:lstStyle/>
          <a:p>
            <a:r>
              <a:rPr lang="en-US"/>
              <a:t>Data Analysis and Visualization</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1" y="1270000"/>
            <a:ext cx="7225144"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879532BE-69DB-4F29-951F-27BDD05EDE07}" type="datetime1">
              <a:rPr lang="en-US" smtClean="0"/>
              <a:t>5/4/2023</a:t>
            </a:fld>
            <a:endParaRPr lang="en-US"/>
          </a:p>
        </p:txBody>
      </p:sp>
      <p:sp>
        <p:nvSpPr>
          <p:cNvPr id="5" name="Footer Placeholder 4"/>
          <p:cNvSpPr>
            <a:spLocks noGrp="1"/>
          </p:cNvSpPr>
          <p:nvPr>
            <p:ph type="ftr" sz="quarter" idx="11"/>
          </p:nvPr>
        </p:nvSpPr>
        <p:spPr>
          <a:xfrm>
            <a:off x="4038600" y="6407150"/>
            <a:ext cx="4114800" cy="365125"/>
          </a:xfrm>
        </p:spPr>
        <p:txBody>
          <a:bodyPr/>
          <a:lstStyle>
            <a:lvl1pPr>
              <a:defRPr/>
            </a:lvl1pPr>
          </a:lstStyle>
          <a:p>
            <a:r>
              <a:rPr lang="en-US" dirty="0"/>
              <a:t>Data Analysis and Visualization</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B91C7-96D1-4F82-A6F6-1806232F65B2}" type="datetime1">
              <a:rPr lang="en-US" smtClean="0"/>
              <a:t>5/4/2023</a:t>
            </a:fld>
            <a:endParaRPr lang="en-US"/>
          </a:p>
        </p:txBody>
      </p:sp>
      <p:sp>
        <p:nvSpPr>
          <p:cNvPr id="5" name="Footer Placeholder 4"/>
          <p:cNvSpPr>
            <a:spLocks noGrp="1"/>
          </p:cNvSpPr>
          <p:nvPr>
            <p:ph type="ftr" sz="quarter" idx="11"/>
          </p:nvPr>
        </p:nvSpPr>
        <p:spPr/>
        <p:txBody>
          <a:bodyPr/>
          <a:lstStyle/>
          <a:p>
            <a:r>
              <a:rPr lang="en-US"/>
              <a:t>Data Analysis and Visualization</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EA5D4D-E629-4719-B92C-F5605F803D78}" type="datetime1">
              <a:rPr lang="en-US" smtClean="0"/>
              <a:t>5/4/2023</a:t>
            </a:fld>
            <a:endParaRPr lang="en-US"/>
          </a:p>
        </p:txBody>
      </p:sp>
      <p:sp>
        <p:nvSpPr>
          <p:cNvPr id="6" name="Footer Placeholder 5"/>
          <p:cNvSpPr>
            <a:spLocks noGrp="1"/>
          </p:cNvSpPr>
          <p:nvPr>
            <p:ph type="ftr" sz="quarter" idx="11"/>
          </p:nvPr>
        </p:nvSpPr>
        <p:spPr/>
        <p:txBody>
          <a:bodyPr/>
          <a:lstStyle/>
          <a:p>
            <a:r>
              <a:rPr lang="en-US"/>
              <a:t>Data Analysis and Visualization</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ECB9CE-BAA9-4391-9E02-81C40E244CC8}" type="datetime1">
              <a:rPr lang="en-US" smtClean="0"/>
              <a:t>5/4/2023</a:t>
            </a:fld>
            <a:endParaRPr lang="en-US"/>
          </a:p>
        </p:txBody>
      </p:sp>
      <p:sp>
        <p:nvSpPr>
          <p:cNvPr id="8" name="Footer Placeholder 7"/>
          <p:cNvSpPr>
            <a:spLocks noGrp="1"/>
          </p:cNvSpPr>
          <p:nvPr>
            <p:ph type="ftr" sz="quarter" idx="11"/>
          </p:nvPr>
        </p:nvSpPr>
        <p:spPr/>
        <p:txBody>
          <a:bodyPr/>
          <a:lstStyle/>
          <a:p>
            <a:r>
              <a:rPr lang="en-US"/>
              <a:t>Data Analysis and Visualization</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7905E3-91EC-4DAE-A459-D07E73C70663}" type="datetime1">
              <a:rPr lang="en-US" smtClean="0"/>
              <a:t>5/4/2023</a:t>
            </a:fld>
            <a:endParaRPr lang="en-US"/>
          </a:p>
        </p:txBody>
      </p:sp>
      <p:sp>
        <p:nvSpPr>
          <p:cNvPr id="4" name="Footer Placeholder 3"/>
          <p:cNvSpPr>
            <a:spLocks noGrp="1"/>
          </p:cNvSpPr>
          <p:nvPr>
            <p:ph type="ftr" sz="quarter" idx="11"/>
          </p:nvPr>
        </p:nvSpPr>
        <p:spPr/>
        <p:txBody>
          <a:bodyPr/>
          <a:lstStyle/>
          <a:p>
            <a:r>
              <a:rPr lang="en-US"/>
              <a:t>Data Analysis and Visualization</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B885B-23F9-4138-9949-194719946B00}" type="datetime1">
              <a:rPr lang="en-US" smtClean="0"/>
              <a:t>5/4/2023</a:t>
            </a:fld>
            <a:endParaRPr lang="en-US"/>
          </a:p>
        </p:txBody>
      </p:sp>
      <p:sp>
        <p:nvSpPr>
          <p:cNvPr id="3" name="Footer Placeholder 2"/>
          <p:cNvSpPr>
            <a:spLocks noGrp="1"/>
          </p:cNvSpPr>
          <p:nvPr>
            <p:ph type="ftr" sz="quarter" idx="11"/>
          </p:nvPr>
        </p:nvSpPr>
        <p:spPr/>
        <p:txBody>
          <a:bodyPr/>
          <a:lstStyle/>
          <a:p>
            <a:r>
              <a:rPr lang="en-US"/>
              <a:t>Data Analysis and Visualization</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237EFF-0E11-49C8-9097-A43534D67DAA}" type="datetime1">
              <a:rPr lang="en-US" smtClean="0"/>
              <a:t>5/4/2023</a:t>
            </a:fld>
            <a:endParaRPr lang="en-US"/>
          </a:p>
        </p:txBody>
      </p:sp>
      <p:sp>
        <p:nvSpPr>
          <p:cNvPr id="6" name="Footer Placeholder 5"/>
          <p:cNvSpPr>
            <a:spLocks noGrp="1"/>
          </p:cNvSpPr>
          <p:nvPr>
            <p:ph type="ftr" sz="quarter" idx="11"/>
          </p:nvPr>
        </p:nvSpPr>
        <p:spPr/>
        <p:txBody>
          <a:bodyPr/>
          <a:lstStyle/>
          <a:p>
            <a:r>
              <a:rPr lang="en-US"/>
              <a:t>Data Analysis and Visualization</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09E58A-655A-44AE-92A5-1A8779BB4D77}" type="datetime1">
              <a:rPr lang="en-US" smtClean="0"/>
              <a:t>5/4/2023</a:t>
            </a:fld>
            <a:endParaRPr lang="en-US"/>
          </a:p>
        </p:txBody>
      </p:sp>
      <p:sp>
        <p:nvSpPr>
          <p:cNvPr id="6" name="Footer Placeholder 5"/>
          <p:cNvSpPr>
            <a:spLocks noGrp="1"/>
          </p:cNvSpPr>
          <p:nvPr>
            <p:ph type="ftr" sz="quarter" idx="11"/>
          </p:nvPr>
        </p:nvSpPr>
        <p:spPr/>
        <p:txBody>
          <a:bodyPr/>
          <a:lstStyle/>
          <a:p>
            <a:r>
              <a:rPr lang="en-US"/>
              <a:t>Data Analysis and Visualization</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AB2248-C2BA-480F-A43B-FFEAAD4C1567}" type="datetime1">
              <a:rPr lang="en-US" smtClean="0"/>
              <a:t>5/4/2023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 Analysis and Visualization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042" y="2671600"/>
            <a:ext cx="10567916" cy="882482"/>
          </a:xfrm>
        </p:spPr>
        <p:txBody>
          <a:bodyPr>
            <a:normAutofit/>
          </a:bodyPr>
          <a:lstStyle/>
          <a:p>
            <a:r>
              <a:rPr lang="en-US" sz="4000" dirty="0">
                <a:solidFill>
                  <a:srgbClr val="C00000"/>
                </a:solidFill>
              </a:rPr>
              <a:t>Essential Python Libraries</a:t>
            </a:r>
            <a:endParaRPr lang="en-US" sz="4000" dirty="0">
              <a:solidFill>
                <a:srgbClr val="002060"/>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pPr/>
              <a:t>1</a:t>
            </a:fld>
            <a:endParaRPr lang="en-US"/>
          </a:p>
        </p:txBody>
      </p:sp>
      <p:sp>
        <p:nvSpPr>
          <p:cNvPr id="3" name="Footer Placeholder 2">
            <a:extLst>
              <a:ext uri="{FF2B5EF4-FFF2-40B4-BE49-F238E27FC236}">
                <a16:creationId xmlns:a16="http://schemas.microsoft.com/office/drawing/2014/main" id="{E84C6148-103C-BBE2-C0D0-25AE6EBFF3CD}"/>
              </a:ext>
            </a:extLst>
          </p:cNvPr>
          <p:cNvSpPr>
            <a:spLocks noGrp="1"/>
          </p:cNvSpPr>
          <p:nvPr>
            <p:ph type="ftr" sz="quarter" idx="11"/>
          </p:nvPr>
        </p:nvSpPr>
        <p:spPr/>
        <p:txBody>
          <a:bodyPr/>
          <a:lstStyle/>
          <a:p>
            <a:r>
              <a:rPr lang="en-US"/>
              <a:t>Data Analysis and Visualization</a:t>
            </a:r>
            <a:endParaRPr lang="en-US" dirty="0"/>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E930-0F0F-B1C4-0086-3646AD0088F7}"/>
              </a:ext>
            </a:extLst>
          </p:cNvPr>
          <p:cNvSpPr>
            <a:spLocks noGrp="1"/>
          </p:cNvSpPr>
          <p:nvPr>
            <p:ph type="title"/>
          </p:nvPr>
        </p:nvSpPr>
        <p:spPr/>
        <p:txBody>
          <a:bodyPr>
            <a:normAutofit fontScale="90000"/>
          </a:bodyPr>
          <a:lstStyle/>
          <a:p>
            <a:r>
              <a:rPr lang="en-US" dirty="0"/>
              <a:t>Data Frames attributes</a:t>
            </a:r>
          </a:p>
        </p:txBody>
      </p:sp>
      <p:sp>
        <p:nvSpPr>
          <p:cNvPr id="4" name="Footer Placeholder 3">
            <a:extLst>
              <a:ext uri="{FF2B5EF4-FFF2-40B4-BE49-F238E27FC236}">
                <a16:creationId xmlns:a16="http://schemas.microsoft.com/office/drawing/2014/main" id="{5FD3002F-E2AE-0B57-2BD4-0EFC9575CA01}"/>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2D8EF945-AE6E-110E-F501-6972CD691A97}"/>
              </a:ext>
            </a:extLst>
          </p:cNvPr>
          <p:cNvSpPr>
            <a:spLocks noGrp="1"/>
          </p:cNvSpPr>
          <p:nvPr>
            <p:ph type="sldNum" sz="quarter" idx="12"/>
          </p:nvPr>
        </p:nvSpPr>
        <p:spPr/>
        <p:txBody>
          <a:bodyPr/>
          <a:lstStyle/>
          <a:p>
            <a:fld id="{7A40C488-C8CC-47D5-8871-7D5F905AB6AC}" type="slidenum">
              <a:rPr lang="en-US" smtClean="0"/>
              <a:pPr/>
              <a:t>10</a:t>
            </a:fld>
            <a:endParaRPr lang="en-US"/>
          </a:p>
        </p:txBody>
      </p:sp>
      <p:graphicFrame>
        <p:nvGraphicFramePr>
          <p:cNvPr id="6" name="Table 5">
            <a:extLst>
              <a:ext uri="{FF2B5EF4-FFF2-40B4-BE49-F238E27FC236}">
                <a16:creationId xmlns:a16="http://schemas.microsoft.com/office/drawing/2014/main" id="{158B6AEA-D792-D8CF-FF45-BC33226C3E71}"/>
              </a:ext>
            </a:extLst>
          </p:cNvPr>
          <p:cNvGraphicFramePr>
            <a:graphicFrameLocks noGrp="1"/>
          </p:cNvGraphicFramePr>
          <p:nvPr>
            <p:extLst>
              <p:ext uri="{D42A27DB-BD31-4B8C-83A1-F6EECF244321}">
                <p14:modId xmlns:p14="http://schemas.microsoft.com/office/powerpoint/2010/main" val="3206553354"/>
              </p:ext>
            </p:extLst>
          </p:nvPr>
        </p:nvGraphicFramePr>
        <p:xfrm>
          <a:off x="838200" y="1530693"/>
          <a:ext cx="8431134" cy="3492709"/>
        </p:xfrm>
        <a:graphic>
          <a:graphicData uri="http://schemas.openxmlformats.org/drawingml/2006/table">
            <a:tbl>
              <a:tblPr firstRow="1" bandRow="1">
                <a:tableStyleId>{B301B821-A1FF-4177-AEE7-76D212191A09}</a:tableStyleId>
              </a:tblPr>
              <a:tblGrid>
                <a:gridCol w="2200223">
                  <a:extLst>
                    <a:ext uri="{9D8B030D-6E8A-4147-A177-3AD203B41FA5}">
                      <a16:colId xmlns:a16="http://schemas.microsoft.com/office/drawing/2014/main" val="20000"/>
                    </a:ext>
                  </a:extLst>
                </a:gridCol>
                <a:gridCol w="6230911">
                  <a:extLst>
                    <a:ext uri="{9D8B030D-6E8A-4147-A177-3AD203B41FA5}">
                      <a16:colId xmlns:a16="http://schemas.microsoft.com/office/drawing/2014/main" val="20001"/>
                    </a:ext>
                  </a:extLst>
                </a:gridCol>
              </a:tblGrid>
              <a:tr h="4896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df.attribute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409731">
                <a:tc>
                  <a:txBody>
                    <a:bodyPr/>
                    <a:lstStyle/>
                    <a:p>
                      <a:r>
                        <a:rPr lang="en-US" dirty="0" err="1"/>
                        <a:t>dtypes</a:t>
                      </a:r>
                      <a:endParaRPr lang="en-US" dirty="0"/>
                    </a:p>
                  </a:txBody>
                  <a:tcPr/>
                </a:tc>
                <a:tc>
                  <a:txBody>
                    <a:bodyPr/>
                    <a:lstStyle/>
                    <a:p>
                      <a:r>
                        <a:rPr lang="en-US" dirty="0"/>
                        <a:t>list the types of the columns</a:t>
                      </a:r>
                    </a:p>
                  </a:txBody>
                  <a:tcPr/>
                </a:tc>
                <a:extLst>
                  <a:ext uri="{0D108BD9-81ED-4DB2-BD59-A6C34878D82A}">
                    <a16:rowId xmlns:a16="http://schemas.microsoft.com/office/drawing/2014/main" val="10001"/>
                  </a:ext>
                </a:extLst>
              </a:tr>
              <a:tr h="409731">
                <a:tc>
                  <a:txBody>
                    <a:bodyPr/>
                    <a:lstStyle/>
                    <a:p>
                      <a:r>
                        <a:rPr lang="en-US" dirty="0"/>
                        <a:t>columns</a:t>
                      </a:r>
                    </a:p>
                  </a:txBody>
                  <a:tcPr/>
                </a:tc>
                <a:tc>
                  <a:txBody>
                    <a:bodyPr/>
                    <a:lstStyle/>
                    <a:p>
                      <a:r>
                        <a:rPr lang="en-US" dirty="0"/>
                        <a:t>list the column names</a:t>
                      </a:r>
                    </a:p>
                  </a:txBody>
                  <a:tcPr/>
                </a:tc>
                <a:extLst>
                  <a:ext uri="{0D108BD9-81ED-4DB2-BD59-A6C34878D82A}">
                    <a16:rowId xmlns:a16="http://schemas.microsoft.com/office/drawing/2014/main" val="10002"/>
                  </a:ext>
                </a:extLst>
              </a:tr>
              <a:tr h="449705">
                <a:tc>
                  <a:txBody>
                    <a:bodyPr/>
                    <a:lstStyle/>
                    <a:p>
                      <a:r>
                        <a:rPr lang="en-US" dirty="0"/>
                        <a:t>axes</a:t>
                      </a:r>
                    </a:p>
                  </a:txBody>
                  <a:tcPr/>
                </a:tc>
                <a:tc>
                  <a:txBody>
                    <a:bodyPr/>
                    <a:lstStyle/>
                    <a:p>
                      <a:r>
                        <a:rPr lang="en-US" dirty="0"/>
                        <a:t>list the row labels</a:t>
                      </a:r>
                      <a:r>
                        <a:rPr lang="en-US" baseline="0" dirty="0"/>
                        <a:t> and column names</a:t>
                      </a:r>
                      <a:endParaRPr lang="en-US" dirty="0"/>
                    </a:p>
                  </a:txBody>
                  <a:tcPr/>
                </a:tc>
                <a:extLst>
                  <a:ext uri="{0D108BD9-81ED-4DB2-BD59-A6C34878D82A}">
                    <a16:rowId xmlns:a16="http://schemas.microsoft.com/office/drawing/2014/main" val="10003"/>
                  </a:ext>
                </a:extLst>
              </a:tr>
              <a:tr h="459698">
                <a:tc>
                  <a:txBody>
                    <a:bodyPr/>
                    <a:lstStyle/>
                    <a:p>
                      <a:r>
                        <a:rPr lang="en-US" dirty="0" err="1"/>
                        <a:t>ndim</a:t>
                      </a:r>
                      <a:endParaRPr lang="en-US" dirty="0"/>
                    </a:p>
                  </a:txBody>
                  <a:tcPr/>
                </a:tc>
                <a:tc>
                  <a:txBody>
                    <a:bodyPr/>
                    <a:lstStyle/>
                    <a:p>
                      <a:r>
                        <a:rPr lang="en-US" dirty="0"/>
                        <a:t>number of dimensions</a:t>
                      </a:r>
                    </a:p>
                  </a:txBody>
                  <a:tcPr/>
                </a:tc>
                <a:extLst>
                  <a:ext uri="{0D108BD9-81ED-4DB2-BD59-A6C34878D82A}">
                    <a16:rowId xmlns:a16="http://schemas.microsoft.com/office/drawing/2014/main" val="10004"/>
                  </a:ext>
                </a:extLst>
              </a:tr>
              <a:tr h="424722">
                <a:tc>
                  <a:txBody>
                    <a:bodyPr/>
                    <a:lstStyle/>
                    <a:p>
                      <a:r>
                        <a:rPr lang="en-US" dirty="0"/>
                        <a:t>size</a:t>
                      </a:r>
                    </a:p>
                  </a:txBody>
                  <a:tcPr/>
                </a:tc>
                <a:tc>
                  <a:txBody>
                    <a:bodyPr/>
                    <a:lstStyle/>
                    <a:p>
                      <a:r>
                        <a:rPr lang="en-US" dirty="0"/>
                        <a:t>number of elements </a:t>
                      </a:r>
                    </a:p>
                  </a:txBody>
                  <a:tcPr/>
                </a:tc>
                <a:extLst>
                  <a:ext uri="{0D108BD9-81ED-4DB2-BD59-A6C34878D82A}">
                    <a16:rowId xmlns:a16="http://schemas.microsoft.com/office/drawing/2014/main" val="10005"/>
                  </a:ext>
                </a:extLst>
              </a:tr>
              <a:tr h="424722">
                <a:tc>
                  <a:txBody>
                    <a:bodyPr/>
                    <a:lstStyle/>
                    <a:p>
                      <a:r>
                        <a:rPr lang="en-US" dirty="0"/>
                        <a:t>shape</a:t>
                      </a:r>
                    </a:p>
                  </a:txBody>
                  <a:tcPr/>
                </a:tc>
                <a:tc>
                  <a:txBody>
                    <a:bodyPr/>
                    <a:lstStyle/>
                    <a:p>
                      <a:r>
                        <a:rPr lang="en-US" dirty="0"/>
                        <a:t>return a tuple</a:t>
                      </a:r>
                      <a:r>
                        <a:rPr lang="en-US" baseline="0" dirty="0"/>
                        <a:t> representing the dimensionality </a:t>
                      </a:r>
                      <a:endParaRPr lang="en-US" dirty="0"/>
                    </a:p>
                  </a:txBody>
                  <a:tcPr/>
                </a:tc>
                <a:extLst>
                  <a:ext uri="{0D108BD9-81ED-4DB2-BD59-A6C34878D82A}">
                    <a16:rowId xmlns:a16="http://schemas.microsoft.com/office/drawing/2014/main" val="10006"/>
                  </a:ext>
                </a:extLst>
              </a:tr>
              <a:tr h="424722">
                <a:tc>
                  <a:txBody>
                    <a:bodyPr/>
                    <a:lstStyle/>
                    <a:p>
                      <a:r>
                        <a:rPr lang="en-US" dirty="0"/>
                        <a:t>values</a:t>
                      </a:r>
                    </a:p>
                  </a:txBody>
                  <a:tcPr/>
                </a:tc>
                <a:tc>
                  <a:txBody>
                    <a:bodyPr/>
                    <a:lstStyle/>
                    <a:p>
                      <a:r>
                        <a:rPr lang="en-US" dirty="0" err="1"/>
                        <a:t>numpy</a:t>
                      </a:r>
                      <a:r>
                        <a:rPr lang="en-US" baseline="0" dirty="0"/>
                        <a:t> representation of the data</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0897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F1AD-EA26-5C17-4749-B6889BFD09A3}"/>
              </a:ext>
            </a:extLst>
          </p:cNvPr>
          <p:cNvSpPr>
            <a:spLocks noGrp="1"/>
          </p:cNvSpPr>
          <p:nvPr>
            <p:ph type="title"/>
          </p:nvPr>
        </p:nvSpPr>
        <p:spPr/>
        <p:txBody>
          <a:bodyPr>
            <a:normAutofit fontScale="90000"/>
          </a:bodyPr>
          <a:lstStyle/>
          <a:p>
            <a:r>
              <a:rPr lang="en-US" dirty="0"/>
              <a:t>Data Frames methods</a:t>
            </a:r>
          </a:p>
        </p:txBody>
      </p:sp>
      <p:sp>
        <p:nvSpPr>
          <p:cNvPr id="4" name="Footer Placeholder 3">
            <a:extLst>
              <a:ext uri="{FF2B5EF4-FFF2-40B4-BE49-F238E27FC236}">
                <a16:creationId xmlns:a16="http://schemas.microsoft.com/office/drawing/2014/main" id="{61753B87-9853-A21D-08EC-B24629E88629}"/>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5D9A6B7E-1853-79D5-5C6F-51D164134BA7}"/>
              </a:ext>
            </a:extLst>
          </p:cNvPr>
          <p:cNvSpPr>
            <a:spLocks noGrp="1"/>
          </p:cNvSpPr>
          <p:nvPr>
            <p:ph type="sldNum" sz="quarter" idx="12"/>
          </p:nvPr>
        </p:nvSpPr>
        <p:spPr/>
        <p:txBody>
          <a:bodyPr/>
          <a:lstStyle/>
          <a:p>
            <a:fld id="{7A40C488-C8CC-47D5-8871-7D5F905AB6AC}" type="slidenum">
              <a:rPr lang="en-US" smtClean="0"/>
              <a:pPr/>
              <a:t>11</a:t>
            </a:fld>
            <a:endParaRPr lang="en-US"/>
          </a:p>
        </p:txBody>
      </p:sp>
      <p:graphicFrame>
        <p:nvGraphicFramePr>
          <p:cNvPr id="6" name="Table 5">
            <a:extLst>
              <a:ext uri="{FF2B5EF4-FFF2-40B4-BE49-F238E27FC236}">
                <a16:creationId xmlns:a16="http://schemas.microsoft.com/office/drawing/2014/main" id="{3D260239-B643-114E-A498-285A69CE0039}"/>
              </a:ext>
            </a:extLst>
          </p:cNvPr>
          <p:cNvGraphicFramePr>
            <a:graphicFrameLocks noGrp="1"/>
          </p:cNvGraphicFramePr>
          <p:nvPr/>
        </p:nvGraphicFramePr>
        <p:xfrm>
          <a:off x="838200" y="1661406"/>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df.method</a:t>
                      </a: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483804">
                <a:tc>
                  <a:txBody>
                    <a:bodyPr/>
                    <a:lstStyle/>
                    <a:p>
                      <a:r>
                        <a:rPr lang="en-US" dirty="0"/>
                        <a:t>head( [n] ), tail( [n] )</a:t>
                      </a:r>
                    </a:p>
                  </a:txBody>
                  <a:tcPr/>
                </a:tc>
                <a:tc>
                  <a:txBody>
                    <a:bodyPr/>
                    <a:lstStyle/>
                    <a:p>
                      <a:r>
                        <a:rPr lang="en-US" dirty="0"/>
                        <a:t>first/last</a:t>
                      </a:r>
                      <a:r>
                        <a:rPr lang="en-US" baseline="0" dirty="0"/>
                        <a:t> n rows</a:t>
                      </a:r>
                      <a:endParaRPr lang="en-US" dirty="0"/>
                    </a:p>
                  </a:txBody>
                  <a:tcPr/>
                </a:tc>
                <a:extLst>
                  <a:ext uri="{0D108BD9-81ED-4DB2-BD59-A6C34878D82A}">
                    <a16:rowId xmlns:a16="http://schemas.microsoft.com/office/drawing/2014/main" val="10001"/>
                  </a:ext>
                </a:extLst>
              </a:tr>
              <a:tr h="483804">
                <a:tc>
                  <a:txBody>
                    <a:bodyPr/>
                    <a:lstStyle/>
                    <a:p>
                      <a:r>
                        <a:rPr lang="en-US" dirty="0"/>
                        <a:t>describe()</a:t>
                      </a:r>
                    </a:p>
                  </a:txBody>
                  <a:tcPr/>
                </a:tc>
                <a:tc>
                  <a:txBody>
                    <a:bodyPr/>
                    <a:lstStyle/>
                    <a:p>
                      <a:r>
                        <a:rPr lang="en-US" dirty="0"/>
                        <a:t>generate descriptive statistics (for numeric columns only)</a:t>
                      </a:r>
                    </a:p>
                  </a:txBody>
                  <a:tcPr/>
                </a:tc>
                <a:extLst>
                  <a:ext uri="{0D108BD9-81ED-4DB2-BD59-A6C34878D82A}">
                    <a16:rowId xmlns:a16="http://schemas.microsoft.com/office/drawing/2014/main" val="10002"/>
                  </a:ext>
                </a:extLst>
              </a:tr>
              <a:tr h="531003">
                <a:tc>
                  <a:txBody>
                    <a:bodyPr/>
                    <a:lstStyle/>
                    <a:p>
                      <a:r>
                        <a:rPr lang="en-US" dirty="0"/>
                        <a:t>max(), min()</a:t>
                      </a:r>
                    </a:p>
                  </a:txBody>
                  <a:tcPr/>
                </a:tc>
                <a:tc>
                  <a:txBody>
                    <a:bodyPr/>
                    <a:lstStyle/>
                    <a:p>
                      <a:r>
                        <a:rPr lang="en-US" dirty="0"/>
                        <a:t>return max/min</a:t>
                      </a:r>
                      <a:r>
                        <a:rPr lang="en-US" baseline="0" dirty="0"/>
                        <a:t> values for all numeric columns</a:t>
                      </a:r>
                      <a:endParaRPr lang="en-US" dirty="0"/>
                    </a:p>
                  </a:txBody>
                  <a:tcPr/>
                </a:tc>
                <a:extLst>
                  <a:ext uri="{0D108BD9-81ED-4DB2-BD59-A6C34878D82A}">
                    <a16:rowId xmlns:a16="http://schemas.microsoft.com/office/drawing/2014/main" val="10003"/>
                  </a:ext>
                </a:extLst>
              </a:tr>
              <a:tr h="542803">
                <a:tc>
                  <a:txBody>
                    <a:bodyPr/>
                    <a:lstStyle/>
                    <a:p>
                      <a:r>
                        <a:rPr lang="en-US" dirty="0"/>
                        <a:t>mean(), median()</a:t>
                      </a:r>
                    </a:p>
                  </a:txBody>
                  <a:tcPr/>
                </a:tc>
                <a:tc>
                  <a:txBody>
                    <a:bodyPr/>
                    <a:lstStyle/>
                    <a:p>
                      <a:r>
                        <a:rPr lang="en-US" dirty="0"/>
                        <a:t>return mean/median</a:t>
                      </a:r>
                      <a:r>
                        <a:rPr lang="en-US" baseline="0" dirty="0"/>
                        <a:t> values for all numeric columns</a:t>
                      </a:r>
                      <a:endParaRPr lang="en-US" dirty="0"/>
                    </a:p>
                  </a:txBody>
                  <a:tcPr/>
                </a:tc>
                <a:extLst>
                  <a:ext uri="{0D108BD9-81ED-4DB2-BD59-A6C34878D82A}">
                    <a16:rowId xmlns:a16="http://schemas.microsoft.com/office/drawing/2014/main" val="10004"/>
                  </a:ext>
                </a:extLst>
              </a:tr>
              <a:tr h="542803">
                <a:tc>
                  <a:txBody>
                    <a:bodyPr/>
                    <a:lstStyle/>
                    <a:p>
                      <a:r>
                        <a:rPr lang="en-US" dirty="0" err="1"/>
                        <a:t>std</a:t>
                      </a:r>
                      <a:r>
                        <a:rPr lang="en-US" dirty="0"/>
                        <a:t>()</a:t>
                      </a:r>
                    </a:p>
                  </a:txBody>
                  <a:tcPr/>
                </a:tc>
                <a:tc>
                  <a:txBody>
                    <a:bodyPr/>
                    <a:lstStyle/>
                    <a:p>
                      <a:r>
                        <a:rPr lang="en-US" dirty="0"/>
                        <a:t>standard deviation</a:t>
                      </a:r>
                    </a:p>
                  </a:txBody>
                  <a:tcPr/>
                </a:tc>
                <a:extLst>
                  <a:ext uri="{0D108BD9-81ED-4DB2-BD59-A6C34878D82A}">
                    <a16:rowId xmlns:a16="http://schemas.microsoft.com/office/drawing/2014/main" val="10005"/>
                  </a:ext>
                </a:extLst>
              </a:tr>
              <a:tr h="501503">
                <a:tc>
                  <a:txBody>
                    <a:bodyPr/>
                    <a:lstStyle/>
                    <a:p>
                      <a:r>
                        <a:rPr lang="en-US" dirty="0"/>
                        <a:t>sample([n])</a:t>
                      </a:r>
                    </a:p>
                  </a:txBody>
                  <a:tcPr/>
                </a:tc>
                <a:tc>
                  <a:txBody>
                    <a:bodyPr/>
                    <a:lstStyle/>
                    <a:p>
                      <a:r>
                        <a:rPr lang="en-US" dirty="0"/>
                        <a:t>returns a random sample of the</a:t>
                      </a:r>
                      <a:r>
                        <a:rPr lang="en-US" baseline="0" dirty="0"/>
                        <a:t> data frame</a:t>
                      </a:r>
                      <a:endParaRPr lang="en-US" dirty="0"/>
                    </a:p>
                  </a:txBody>
                  <a:tcPr/>
                </a:tc>
                <a:extLst>
                  <a:ext uri="{0D108BD9-81ED-4DB2-BD59-A6C34878D82A}">
                    <a16:rowId xmlns:a16="http://schemas.microsoft.com/office/drawing/2014/main" val="10006"/>
                  </a:ext>
                </a:extLst>
              </a:tr>
              <a:tr h="501503">
                <a:tc>
                  <a:txBody>
                    <a:bodyPr/>
                    <a:lstStyle/>
                    <a:p>
                      <a:r>
                        <a:rPr lang="en-US" dirty="0" err="1"/>
                        <a:t>dropna</a:t>
                      </a:r>
                      <a:r>
                        <a:rPr lang="en-US" dirty="0"/>
                        <a:t>()</a:t>
                      </a:r>
                    </a:p>
                  </a:txBody>
                  <a:tcPr/>
                </a:tc>
                <a:tc>
                  <a:txBody>
                    <a:bodyPr/>
                    <a:lstStyle/>
                    <a:p>
                      <a:r>
                        <a:rPr lang="en-US" dirty="0"/>
                        <a:t>drop all the records with missing values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185674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1BF5-E06F-6DDE-DD5E-13502B478F2B}"/>
              </a:ext>
            </a:extLst>
          </p:cNvPr>
          <p:cNvSpPr>
            <a:spLocks noGrp="1"/>
          </p:cNvSpPr>
          <p:nvPr>
            <p:ph type="title"/>
          </p:nvPr>
        </p:nvSpPr>
        <p:spPr/>
        <p:txBody>
          <a:bodyPr>
            <a:normAutofit fontScale="90000"/>
          </a:bodyPr>
          <a:lstStyle/>
          <a:p>
            <a:r>
              <a:rPr lang="en-US" dirty="0"/>
              <a:t>Pandas vs. NumPy</a:t>
            </a:r>
          </a:p>
        </p:txBody>
      </p:sp>
      <p:graphicFrame>
        <p:nvGraphicFramePr>
          <p:cNvPr id="6" name="Table 6">
            <a:extLst>
              <a:ext uri="{FF2B5EF4-FFF2-40B4-BE49-F238E27FC236}">
                <a16:creationId xmlns:a16="http://schemas.microsoft.com/office/drawing/2014/main" id="{C1AA370A-634D-3BFE-8F29-D164B4307F71}"/>
              </a:ext>
            </a:extLst>
          </p:cNvPr>
          <p:cNvGraphicFramePr>
            <a:graphicFrameLocks noGrp="1"/>
          </p:cNvGraphicFramePr>
          <p:nvPr>
            <p:ph idx="1"/>
            <p:extLst>
              <p:ext uri="{D42A27DB-BD31-4B8C-83A1-F6EECF244321}">
                <p14:modId xmlns:p14="http://schemas.microsoft.com/office/powerpoint/2010/main" val="2318587194"/>
              </p:ext>
            </p:extLst>
          </p:nvPr>
        </p:nvGraphicFramePr>
        <p:xfrm>
          <a:off x="838200" y="1597804"/>
          <a:ext cx="7224712" cy="1651000"/>
        </p:xfrm>
        <a:graphic>
          <a:graphicData uri="http://schemas.openxmlformats.org/drawingml/2006/table">
            <a:tbl>
              <a:tblPr firstRow="1" bandRow="1"/>
              <a:tblGrid>
                <a:gridCol w="3612356">
                  <a:extLst>
                    <a:ext uri="{9D8B030D-6E8A-4147-A177-3AD203B41FA5}">
                      <a16:colId xmlns:a16="http://schemas.microsoft.com/office/drawing/2014/main" val="1352615107"/>
                    </a:ext>
                  </a:extLst>
                </a:gridCol>
                <a:gridCol w="3612356">
                  <a:extLst>
                    <a:ext uri="{9D8B030D-6E8A-4147-A177-3AD203B41FA5}">
                      <a16:colId xmlns:a16="http://schemas.microsoft.com/office/drawing/2014/main" val="2690995617"/>
                    </a:ext>
                  </a:extLst>
                </a:gridCol>
              </a:tblGrid>
              <a:tr h="370840">
                <a:tc>
                  <a:txBody>
                    <a:bodyPr/>
                    <a:lstStyle/>
                    <a:p>
                      <a:r>
                        <a:rPr lang="en-GB" b="0" i="0" dirty="0"/>
                        <a:t>Pandas </a:t>
                      </a:r>
                      <a:r>
                        <a:rPr lang="en-GB" b="0" i="0" dirty="0" err="1"/>
                        <a:t>DataFrame</a:t>
                      </a:r>
                      <a:r>
                        <a:rPr lang="en-GB" b="0" i="0" dirty="0"/>
                        <a:t> deals with tabular data</a:t>
                      </a:r>
                      <a:endParaRPr lang="en-IN" b="0" i="0" dirty="0"/>
                    </a:p>
                  </a:txBody>
                  <a:tcPr/>
                </a:tc>
                <a:tc>
                  <a:txBody>
                    <a:bodyPr/>
                    <a:lstStyle/>
                    <a:p>
                      <a:r>
                        <a:rPr lang="en-GB" sz="1800" b="0" i="0" kern="1200" dirty="0" err="1">
                          <a:solidFill>
                            <a:schemeClr val="tx1"/>
                          </a:solidFill>
                          <a:effectLst/>
                          <a:latin typeface="+mn-lt"/>
                          <a:ea typeface="+mn-ea"/>
                          <a:cs typeface="+mn-cs"/>
                        </a:rPr>
                        <a:t>Numpy</a:t>
                      </a:r>
                      <a:r>
                        <a:rPr lang="en-GB" sz="1800" b="0" i="0" kern="1200" dirty="0">
                          <a:solidFill>
                            <a:schemeClr val="tx1"/>
                          </a:solidFill>
                          <a:effectLst/>
                          <a:latin typeface="+mn-lt"/>
                          <a:ea typeface="+mn-ea"/>
                          <a:cs typeface="+mn-cs"/>
                        </a:rPr>
                        <a:t> array deals with Numerical data</a:t>
                      </a:r>
                      <a:endParaRPr lang="en-IN" b="0" i="0" dirty="0"/>
                    </a:p>
                  </a:txBody>
                  <a:tcPr/>
                </a:tc>
                <a:extLst>
                  <a:ext uri="{0D108BD9-81ED-4DB2-BD59-A6C34878D82A}">
                    <a16:rowId xmlns:a16="http://schemas.microsoft.com/office/drawing/2014/main" val="3106809123"/>
                  </a:ext>
                </a:extLst>
              </a:tr>
              <a:tr h="370840">
                <a:tc>
                  <a:txBody>
                    <a:bodyPr/>
                    <a:lstStyle/>
                    <a:p>
                      <a:r>
                        <a:rPr lang="en-GB" b="0" i="0" dirty="0"/>
                        <a:t>Heterogenous element </a:t>
                      </a:r>
                      <a:endParaRPr lang="en-IN" b="0" i="0" dirty="0"/>
                    </a:p>
                  </a:txBody>
                  <a:tcPr/>
                </a:tc>
                <a:tc>
                  <a:txBody>
                    <a:bodyPr/>
                    <a:lstStyle/>
                    <a:p>
                      <a:r>
                        <a:rPr lang="en-GB" b="0" i="0" dirty="0"/>
                        <a:t>Homogenous element</a:t>
                      </a:r>
                      <a:endParaRPr lang="en-IN" b="0" i="0" dirty="0"/>
                    </a:p>
                  </a:txBody>
                  <a:tcPr/>
                </a:tc>
                <a:extLst>
                  <a:ext uri="{0D108BD9-81ED-4DB2-BD59-A6C34878D82A}">
                    <a16:rowId xmlns:a16="http://schemas.microsoft.com/office/drawing/2014/main" val="1731737946"/>
                  </a:ext>
                </a:extLst>
              </a:tr>
              <a:tr h="370840">
                <a:tc>
                  <a:txBody>
                    <a:bodyPr/>
                    <a:lstStyle/>
                    <a:p>
                      <a:r>
                        <a:rPr lang="en-GB" b="0" i="0" dirty="0"/>
                        <a:t>Pandas has a better performance over large dataset</a:t>
                      </a:r>
                      <a:endParaRPr lang="en-IN" b="0" i="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err="1"/>
                        <a:t>Numpy</a:t>
                      </a:r>
                      <a:r>
                        <a:rPr lang="en-GB" b="0" i="0" dirty="0"/>
                        <a:t> has a better performance over smaller dataset</a:t>
                      </a:r>
                      <a:endParaRPr lang="en-IN" b="0" i="0" dirty="0"/>
                    </a:p>
                  </a:txBody>
                  <a:tcPr/>
                </a:tc>
                <a:extLst>
                  <a:ext uri="{0D108BD9-81ED-4DB2-BD59-A6C34878D82A}">
                    <a16:rowId xmlns:a16="http://schemas.microsoft.com/office/drawing/2014/main" val="4180448560"/>
                  </a:ext>
                </a:extLst>
              </a:tr>
            </a:tbl>
          </a:graphicData>
        </a:graphic>
      </p:graphicFrame>
      <p:sp>
        <p:nvSpPr>
          <p:cNvPr id="4" name="Footer Placeholder 3">
            <a:extLst>
              <a:ext uri="{FF2B5EF4-FFF2-40B4-BE49-F238E27FC236}">
                <a16:creationId xmlns:a16="http://schemas.microsoft.com/office/drawing/2014/main" id="{74210138-2EFA-8527-99C8-E31F1F2FF956}"/>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7017A435-E5E5-AC03-147A-21ABE5FFF976}"/>
              </a:ext>
            </a:extLst>
          </p:cNvPr>
          <p:cNvSpPr>
            <a:spLocks noGrp="1"/>
          </p:cNvSpPr>
          <p:nvPr>
            <p:ph type="sldNum" sz="quarter" idx="12"/>
          </p:nvPr>
        </p:nvSpPr>
        <p:spPr/>
        <p:txBody>
          <a:bodyPr/>
          <a:lstStyle/>
          <a:p>
            <a:fld id="{7A40C488-C8CC-47D5-8871-7D5F905AB6AC}" type="slidenum">
              <a:rPr lang="en-US" smtClean="0"/>
              <a:pPr/>
              <a:t>12</a:t>
            </a:fld>
            <a:endParaRPr lang="en-US"/>
          </a:p>
        </p:txBody>
      </p:sp>
    </p:spTree>
    <p:extLst>
      <p:ext uri="{BB962C8B-B14F-4D97-AF65-F5344CB8AC3E}">
        <p14:creationId xmlns:p14="http://schemas.microsoft.com/office/powerpoint/2010/main" val="2859617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D83F-5257-EAA2-B267-98B4EC904119}"/>
              </a:ext>
            </a:extLst>
          </p:cNvPr>
          <p:cNvSpPr>
            <a:spLocks noGrp="1"/>
          </p:cNvSpPr>
          <p:nvPr>
            <p:ph type="title"/>
          </p:nvPr>
        </p:nvSpPr>
        <p:spPr/>
        <p:txBody>
          <a:bodyPr>
            <a:normAutofit fontScale="90000"/>
          </a:bodyPr>
          <a:lstStyle/>
          <a:p>
            <a:r>
              <a:rPr lang="en-US" dirty="0"/>
              <a:t>Reading data using pandas</a:t>
            </a:r>
            <a:endParaRPr lang="en-IN" dirty="0"/>
          </a:p>
        </p:txBody>
      </p:sp>
      <p:sp>
        <p:nvSpPr>
          <p:cNvPr id="3" name="Content Placeholder 2">
            <a:extLst>
              <a:ext uri="{FF2B5EF4-FFF2-40B4-BE49-F238E27FC236}">
                <a16:creationId xmlns:a16="http://schemas.microsoft.com/office/drawing/2014/main" id="{DBD8A499-3027-D005-2463-3027726F5470}"/>
              </a:ext>
            </a:extLst>
          </p:cNvPr>
          <p:cNvSpPr>
            <a:spLocks noGrp="1"/>
          </p:cNvSpPr>
          <p:nvPr>
            <p:ph idx="1"/>
          </p:nvPr>
        </p:nvSpPr>
        <p:spPr/>
        <p:txBody>
          <a:bodyPr/>
          <a:lstStyle/>
          <a:p>
            <a:pPr marL="0" algn="l" rtl="0" eaLnBrk="1" fontAlgn="t" latinLnBrk="0" hangingPunct="1">
              <a:spcBef>
                <a:spcPts val="0"/>
              </a:spcBef>
              <a:spcAft>
                <a:spcPts val="0"/>
              </a:spcAft>
            </a:pPr>
            <a:r>
              <a:rPr lang="en-US" sz="2800" b="0" i="0" u="none" strike="noStrike" kern="1200" dirty="0" err="1">
                <a:solidFill>
                  <a:srgbClr val="3B3838"/>
                </a:solidFill>
                <a:effectLst/>
                <a:latin typeface="Times New Roman" panose="02020603050405020304" pitchFamily="18" charset="0"/>
                <a:cs typeface="Times New Roman" panose="02020603050405020304" pitchFamily="18" charset="0"/>
              </a:rPr>
              <a:t>read_csv</a:t>
            </a:r>
            <a:r>
              <a:rPr lang="en-US" sz="2800" b="0" i="0" u="none" strike="noStrike" kern="1200" dirty="0">
                <a:solidFill>
                  <a:srgbClr val="3B3838"/>
                </a:solidFill>
                <a:effectLst/>
                <a:latin typeface="Times New Roman" panose="02020603050405020304" pitchFamily="18" charset="0"/>
                <a:cs typeface="Times New Roman" panose="02020603050405020304" pitchFamily="18" charset="0"/>
              </a:rPr>
              <a:t>()</a:t>
            </a:r>
            <a:endParaRPr lang="en-IN" sz="2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800" b="0" i="0" u="none" strike="noStrike" kern="1200" dirty="0" err="1">
                <a:solidFill>
                  <a:srgbClr val="000000"/>
                </a:solidFill>
                <a:effectLst/>
                <a:latin typeface="Times New Roman" panose="02020603050405020304" pitchFamily="18" charset="0"/>
                <a:cs typeface="Times New Roman" panose="02020603050405020304" pitchFamily="18" charset="0"/>
              </a:rPr>
              <a:t>read_excel</a:t>
            </a:r>
            <a:r>
              <a:rPr lang="en-US" sz="2800" b="0" i="0" u="none" strike="noStrike" kern="1200" dirty="0">
                <a:solidFill>
                  <a:srgbClr val="000000"/>
                </a:solidFill>
                <a:effectLst/>
                <a:latin typeface="Times New Roman" panose="02020603050405020304" pitchFamily="18" charset="0"/>
                <a:cs typeface="Times New Roman" panose="02020603050405020304" pitchFamily="18" charset="0"/>
              </a:rPr>
              <a:t>()</a:t>
            </a:r>
            <a:endParaRPr lang="en-IN" sz="2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2800" b="0" i="0" u="none" strike="noStrike" kern="1200" dirty="0" err="1">
                <a:solidFill>
                  <a:srgbClr val="000000"/>
                </a:solidFill>
                <a:effectLst/>
                <a:latin typeface="Calibri" panose="020F0502020204030204" pitchFamily="34" charset="0"/>
              </a:rPr>
              <a:t>read_json</a:t>
            </a:r>
            <a:r>
              <a:rPr lang="en-IN" sz="2800" b="0" i="0" u="none" strike="noStrike" kern="1200" dirty="0">
                <a:solidFill>
                  <a:srgbClr val="000000"/>
                </a:solidFill>
                <a:effectLst/>
                <a:latin typeface="Calibri" panose="020F0502020204030204" pitchFamily="34" charset="0"/>
              </a:rPr>
              <a:t>()</a:t>
            </a:r>
            <a:endParaRPr lang="en-IN" sz="2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2800" b="0" i="0" u="none" strike="noStrike" kern="1200" dirty="0" err="1">
                <a:solidFill>
                  <a:srgbClr val="000000"/>
                </a:solidFill>
                <a:effectLst/>
                <a:latin typeface="Calibri" panose="020F0502020204030204" pitchFamily="34" charset="0"/>
              </a:rPr>
              <a:t>read_sql</a:t>
            </a:r>
            <a:r>
              <a:rPr lang="en-IN" sz="2800" b="0" i="0" u="none" strike="noStrike" kern="1200" dirty="0">
                <a:solidFill>
                  <a:srgbClr val="000000"/>
                </a:solidFill>
                <a:effectLst/>
                <a:latin typeface="Calibri" panose="020F0502020204030204" pitchFamily="34" charset="0"/>
              </a:rPr>
              <a:t>()</a:t>
            </a:r>
            <a:endParaRPr lang="en-IN" sz="2800" b="0" i="0" u="none" strike="noStrike" dirty="0">
              <a:effectLst/>
              <a:latin typeface="Arial" panose="020B0604020202020204" pitchFamily="34" charset="0"/>
            </a:endParaRPr>
          </a:p>
          <a:p>
            <a:endParaRPr lang="en-IN" dirty="0"/>
          </a:p>
        </p:txBody>
      </p:sp>
      <p:sp>
        <p:nvSpPr>
          <p:cNvPr id="4" name="Footer Placeholder 3">
            <a:extLst>
              <a:ext uri="{FF2B5EF4-FFF2-40B4-BE49-F238E27FC236}">
                <a16:creationId xmlns:a16="http://schemas.microsoft.com/office/drawing/2014/main" id="{9DA5B55C-607F-530D-B79D-1633C086A5FB}"/>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C0C7F5B4-3659-E9E0-9EB0-CB3C84BCB7F4}"/>
              </a:ext>
            </a:extLst>
          </p:cNvPr>
          <p:cNvSpPr>
            <a:spLocks noGrp="1"/>
          </p:cNvSpPr>
          <p:nvPr>
            <p:ph type="sldNum" sz="quarter" idx="12"/>
          </p:nvPr>
        </p:nvSpPr>
        <p:spPr/>
        <p:txBody>
          <a:bodyPr/>
          <a:lstStyle/>
          <a:p>
            <a:fld id="{7A40C488-C8CC-47D5-8871-7D5F905AB6AC}" type="slidenum">
              <a:rPr lang="en-US" smtClean="0"/>
              <a:pPr/>
              <a:t>13</a:t>
            </a:fld>
            <a:endParaRPr lang="en-US"/>
          </a:p>
        </p:txBody>
      </p:sp>
    </p:spTree>
    <p:extLst>
      <p:ext uri="{BB962C8B-B14F-4D97-AF65-F5344CB8AC3E}">
        <p14:creationId xmlns:p14="http://schemas.microsoft.com/office/powerpoint/2010/main" val="136671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00AC-A1DA-46A4-F2C0-779F950F95B0}"/>
              </a:ext>
            </a:extLst>
          </p:cNvPr>
          <p:cNvSpPr>
            <a:spLocks noGrp="1"/>
          </p:cNvSpPr>
          <p:nvPr>
            <p:ph type="title"/>
          </p:nvPr>
        </p:nvSpPr>
        <p:spPr/>
        <p:txBody>
          <a:bodyPr>
            <a:normAutofit fontScale="90000"/>
          </a:bodyPr>
          <a:lstStyle/>
          <a:p>
            <a:r>
              <a:rPr lang="en-GB" dirty="0"/>
              <a:t>Matplotlib</a:t>
            </a:r>
            <a:endParaRPr lang="en-IN" dirty="0"/>
          </a:p>
        </p:txBody>
      </p:sp>
      <p:sp>
        <p:nvSpPr>
          <p:cNvPr id="3" name="Content Placeholder 2">
            <a:extLst>
              <a:ext uri="{FF2B5EF4-FFF2-40B4-BE49-F238E27FC236}">
                <a16:creationId xmlns:a16="http://schemas.microsoft.com/office/drawing/2014/main" id="{7825D225-3A9B-84B9-58BE-3893D256DF1D}"/>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448E7C3B-05DD-4A46-7019-F30D8ACB75D3}"/>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7871109E-B1DE-050F-91CF-90B35B16BD2B}"/>
              </a:ext>
            </a:extLst>
          </p:cNvPr>
          <p:cNvSpPr>
            <a:spLocks noGrp="1"/>
          </p:cNvSpPr>
          <p:nvPr>
            <p:ph type="sldNum" sz="quarter" idx="12"/>
          </p:nvPr>
        </p:nvSpPr>
        <p:spPr/>
        <p:txBody>
          <a:bodyPr/>
          <a:lstStyle/>
          <a:p>
            <a:fld id="{7A40C488-C8CC-47D5-8871-7D5F905AB6AC}" type="slidenum">
              <a:rPr lang="en-US" smtClean="0"/>
              <a:pPr/>
              <a:t>14</a:t>
            </a:fld>
            <a:endParaRPr lang="en-US"/>
          </a:p>
        </p:txBody>
      </p:sp>
    </p:spTree>
    <p:extLst>
      <p:ext uri="{BB962C8B-B14F-4D97-AF65-F5344CB8AC3E}">
        <p14:creationId xmlns:p14="http://schemas.microsoft.com/office/powerpoint/2010/main" val="365918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48B4-C325-8791-EC66-2CBFBD51D391}"/>
              </a:ext>
            </a:extLst>
          </p:cNvPr>
          <p:cNvSpPr>
            <a:spLocks noGrp="1"/>
          </p:cNvSpPr>
          <p:nvPr>
            <p:ph type="title"/>
          </p:nvPr>
        </p:nvSpPr>
        <p:spPr/>
        <p:txBody>
          <a:bodyPr>
            <a:normAutofit fontScale="90000"/>
          </a:bodyPr>
          <a:lstStyle/>
          <a:p>
            <a:r>
              <a:rPr lang="en-GB" dirty="0"/>
              <a:t>SciPy</a:t>
            </a:r>
            <a:endParaRPr lang="en-IN" dirty="0"/>
          </a:p>
        </p:txBody>
      </p:sp>
      <p:sp>
        <p:nvSpPr>
          <p:cNvPr id="3" name="Content Placeholder 2">
            <a:extLst>
              <a:ext uri="{FF2B5EF4-FFF2-40B4-BE49-F238E27FC236}">
                <a16:creationId xmlns:a16="http://schemas.microsoft.com/office/drawing/2014/main" id="{BC2462FB-BDC5-F604-21BF-7EE2BC80DE1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5085795-A69D-7FB8-602E-5C897FD8AA10}"/>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669EB688-388C-6C07-4053-84F0C4093367}"/>
              </a:ext>
            </a:extLst>
          </p:cNvPr>
          <p:cNvSpPr>
            <a:spLocks noGrp="1"/>
          </p:cNvSpPr>
          <p:nvPr>
            <p:ph type="sldNum" sz="quarter" idx="12"/>
          </p:nvPr>
        </p:nvSpPr>
        <p:spPr/>
        <p:txBody>
          <a:bodyPr/>
          <a:lstStyle/>
          <a:p>
            <a:fld id="{7A40C488-C8CC-47D5-8871-7D5F905AB6AC}" type="slidenum">
              <a:rPr lang="en-US" smtClean="0"/>
              <a:pPr/>
              <a:t>15</a:t>
            </a:fld>
            <a:endParaRPr lang="en-US"/>
          </a:p>
        </p:txBody>
      </p:sp>
    </p:spTree>
    <p:extLst>
      <p:ext uri="{BB962C8B-B14F-4D97-AF65-F5344CB8AC3E}">
        <p14:creationId xmlns:p14="http://schemas.microsoft.com/office/powerpoint/2010/main" val="216572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DD68-FD20-FA8F-24E5-055684AFE9DD}"/>
              </a:ext>
            </a:extLst>
          </p:cNvPr>
          <p:cNvSpPr>
            <a:spLocks noGrp="1"/>
          </p:cNvSpPr>
          <p:nvPr>
            <p:ph type="title"/>
          </p:nvPr>
        </p:nvSpPr>
        <p:spPr/>
        <p:txBody>
          <a:bodyPr>
            <a:normAutofit fontScale="90000"/>
          </a:bodyPr>
          <a:lstStyle/>
          <a:p>
            <a:r>
              <a:rPr lang="en-GB" dirty="0"/>
              <a:t>Scikit-learn</a:t>
            </a:r>
            <a:endParaRPr lang="en-IN" dirty="0"/>
          </a:p>
        </p:txBody>
      </p:sp>
      <p:sp>
        <p:nvSpPr>
          <p:cNvPr id="3" name="Content Placeholder 2">
            <a:extLst>
              <a:ext uri="{FF2B5EF4-FFF2-40B4-BE49-F238E27FC236}">
                <a16:creationId xmlns:a16="http://schemas.microsoft.com/office/drawing/2014/main" id="{7A9100EE-657F-6BE8-DC72-5F2810482BB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950BE53D-EAAF-217A-5D45-8361807AF78C}"/>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BC9F33B5-7F35-A581-B7F2-7BAA23AEE741}"/>
              </a:ext>
            </a:extLst>
          </p:cNvPr>
          <p:cNvSpPr>
            <a:spLocks noGrp="1"/>
          </p:cNvSpPr>
          <p:nvPr>
            <p:ph type="sldNum" sz="quarter" idx="12"/>
          </p:nvPr>
        </p:nvSpPr>
        <p:spPr/>
        <p:txBody>
          <a:bodyPr/>
          <a:lstStyle/>
          <a:p>
            <a:fld id="{7A40C488-C8CC-47D5-8871-7D5F905AB6AC}" type="slidenum">
              <a:rPr lang="en-US" smtClean="0"/>
              <a:pPr/>
              <a:t>16</a:t>
            </a:fld>
            <a:endParaRPr lang="en-US"/>
          </a:p>
        </p:txBody>
      </p:sp>
    </p:spTree>
    <p:extLst>
      <p:ext uri="{BB962C8B-B14F-4D97-AF65-F5344CB8AC3E}">
        <p14:creationId xmlns:p14="http://schemas.microsoft.com/office/powerpoint/2010/main" val="196814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5BA2-0BB0-6EEA-8F46-E017797421FD}"/>
              </a:ext>
            </a:extLst>
          </p:cNvPr>
          <p:cNvSpPr>
            <a:spLocks noGrp="1"/>
          </p:cNvSpPr>
          <p:nvPr>
            <p:ph type="title"/>
          </p:nvPr>
        </p:nvSpPr>
        <p:spPr/>
        <p:txBody>
          <a:bodyPr>
            <a:normAutofit fontScale="90000"/>
          </a:bodyPr>
          <a:lstStyle/>
          <a:p>
            <a:r>
              <a:rPr lang="en-IN" dirty="0" err="1"/>
              <a:t>Statsmodels</a:t>
            </a:r>
            <a:endParaRPr lang="en-IN" dirty="0"/>
          </a:p>
        </p:txBody>
      </p:sp>
      <p:sp>
        <p:nvSpPr>
          <p:cNvPr id="3" name="Content Placeholder 2">
            <a:extLst>
              <a:ext uri="{FF2B5EF4-FFF2-40B4-BE49-F238E27FC236}">
                <a16:creationId xmlns:a16="http://schemas.microsoft.com/office/drawing/2014/main" id="{C0F9E2DA-D132-3B49-3618-0CE231568F1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380356A0-89BA-926B-D1A2-2DB7DC4452CD}"/>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98505EEA-4B2F-E434-36B0-251076150886}"/>
              </a:ext>
            </a:extLst>
          </p:cNvPr>
          <p:cNvSpPr>
            <a:spLocks noGrp="1"/>
          </p:cNvSpPr>
          <p:nvPr>
            <p:ph type="sldNum" sz="quarter" idx="12"/>
          </p:nvPr>
        </p:nvSpPr>
        <p:spPr/>
        <p:txBody>
          <a:bodyPr/>
          <a:lstStyle/>
          <a:p>
            <a:fld id="{7A40C488-C8CC-47D5-8871-7D5F905AB6AC}" type="slidenum">
              <a:rPr lang="en-US" smtClean="0"/>
              <a:pPr/>
              <a:t>17</a:t>
            </a:fld>
            <a:endParaRPr lang="en-US"/>
          </a:p>
        </p:txBody>
      </p:sp>
    </p:spTree>
    <p:extLst>
      <p:ext uri="{BB962C8B-B14F-4D97-AF65-F5344CB8AC3E}">
        <p14:creationId xmlns:p14="http://schemas.microsoft.com/office/powerpoint/2010/main" val="3752560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AD9F-1AE7-45AA-829B-F125EE0A0B64}"/>
              </a:ext>
            </a:extLst>
          </p:cNvPr>
          <p:cNvSpPr>
            <a:spLocks noGrp="1"/>
          </p:cNvSpPr>
          <p:nvPr>
            <p:ph type="title"/>
          </p:nvPr>
        </p:nvSpPr>
        <p:spPr/>
        <p:txBody>
          <a:bodyPr>
            <a:normAutofit fontScale="90000"/>
          </a:bodyPr>
          <a:lstStyle/>
          <a:p>
            <a:r>
              <a:rPr lang="en-US" dirty="0"/>
              <a:t>Acknowledgements</a:t>
            </a:r>
            <a:endParaRPr lang="en-IN" dirty="0"/>
          </a:p>
        </p:txBody>
      </p:sp>
      <p:sp>
        <p:nvSpPr>
          <p:cNvPr id="3" name="Content Placeholder 2">
            <a:extLst>
              <a:ext uri="{FF2B5EF4-FFF2-40B4-BE49-F238E27FC236}">
                <a16:creationId xmlns:a16="http://schemas.microsoft.com/office/drawing/2014/main" id="{B22F6335-F172-4FE1-99AD-1A2893066869}"/>
              </a:ext>
            </a:extLst>
          </p:cNvPr>
          <p:cNvSpPr>
            <a:spLocks noGrp="1"/>
          </p:cNvSpPr>
          <p:nvPr>
            <p:ph idx="1"/>
          </p:nvPr>
        </p:nvSpPr>
        <p:spPr/>
        <p:txBody>
          <a:bodyPr/>
          <a:lstStyle/>
          <a:p>
            <a:pPr algn="just"/>
            <a:r>
              <a:rPr lang="en-US" altLang="en-US" sz="1800" dirty="0"/>
              <a:t>O'Neil, C., &amp; Schutt, R. (2013). Doing data science: Straight talk from the frontline. " O'Reilly Media, Inc.".</a:t>
            </a:r>
          </a:p>
          <a:p>
            <a:pPr lvl="1" algn="just"/>
            <a:endParaRPr lang="en-US" dirty="0"/>
          </a:p>
          <a:p>
            <a:pPr algn="just"/>
            <a:endParaRPr lang="en-IN" dirty="0"/>
          </a:p>
        </p:txBody>
      </p:sp>
      <p:sp>
        <p:nvSpPr>
          <p:cNvPr id="5" name="Footer Placeholder 4">
            <a:extLst>
              <a:ext uri="{FF2B5EF4-FFF2-40B4-BE49-F238E27FC236}">
                <a16:creationId xmlns:a16="http://schemas.microsoft.com/office/drawing/2014/main" id="{80325936-7077-4644-AFD8-316C899F7690}"/>
              </a:ext>
            </a:extLst>
          </p:cNvPr>
          <p:cNvSpPr>
            <a:spLocks noGrp="1"/>
          </p:cNvSpPr>
          <p:nvPr>
            <p:ph type="ftr" sz="quarter" idx="11"/>
          </p:nvPr>
        </p:nvSpPr>
        <p:spPr/>
        <p:txBody>
          <a:bodyPr/>
          <a:lstStyle/>
          <a:p>
            <a:r>
              <a:rPr lang="en-US"/>
              <a:t>Data Analysis and Visualization</a:t>
            </a:r>
            <a:endParaRPr lang="en-US" dirty="0"/>
          </a:p>
        </p:txBody>
      </p:sp>
      <p:sp>
        <p:nvSpPr>
          <p:cNvPr id="6" name="Slide Number Placeholder 5">
            <a:extLst>
              <a:ext uri="{FF2B5EF4-FFF2-40B4-BE49-F238E27FC236}">
                <a16:creationId xmlns:a16="http://schemas.microsoft.com/office/drawing/2014/main" id="{A6B8B9DF-4BFF-410E-A598-719B33998157}"/>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7164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2CB7-52D9-12E5-225C-AAC5DF0B5396}"/>
              </a:ext>
            </a:extLst>
          </p:cNvPr>
          <p:cNvSpPr>
            <a:spLocks noGrp="1"/>
          </p:cNvSpPr>
          <p:nvPr>
            <p:ph type="title"/>
          </p:nvPr>
        </p:nvSpPr>
        <p:spPr/>
        <p:txBody>
          <a:bodyPr>
            <a:normAutofit fontScale="90000"/>
          </a:bodyPr>
          <a:lstStyle/>
          <a:p>
            <a:r>
              <a:rPr lang="en-IN" dirty="0"/>
              <a:t>Python Libraries</a:t>
            </a:r>
          </a:p>
        </p:txBody>
      </p:sp>
      <p:sp>
        <p:nvSpPr>
          <p:cNvPr id="3" name="Content Placeholder 2">
            <a:extLst>
              <a:ext uri="{FF2B5EF4-FFF2-40B4-BE49-F238E27FC236}">
                <a16:creationId xmlns:a16="http://schemas.microsoft.com/office/drawing/2014/main" id="{356B96D5-E619-87F8-A0A9-713C4769FD59}"/>
              </a:ext>
            </a:extLst>
          </p:cNvPr>
          <p:cNvSpPr>
            <a:spLocks noGrp="1"/>
          </p:cNvSpPr>
          <p:nvPr>
            <p:ph idx="1"/>
          </p:nvPr>
        </p:nvSpPr>
        <p:spPr/>
        <p:txBody>
          <a:bodyPr>
            <a:normAutofit/>
          </a:bodyPr>
          <a:lstStyle/>
          <a:p>
            <a:r>
              <a:rPr lang="en-GB" dirty="0"/>
              <a:t>Python libraries contain a collection of built-in modules that allow us to perform many actions without writing detailed programs for it. </a:t>
            </a:r>
          </a:p>
          <a:p>
            <a:r>
              <a:rPr lang="en-GB" dirty="0"/>
              <a:t>Each library in Python contains a large number of modules that one can import and use.</a:t>
            </a:r>
          </a:p>
          <a:p>
            <a:r>
              <a:rPr lang="en-GB" dirty="0"/>
              <a:t>NumPy, Pandas, Matplotlib, SciPy, scikit-learn and stats models are well-established Python libraries for scientific and analytical use. </a:t>
            </a:r>
          </a:p>
        </p:txBody>
      </p:sp>
      <p:sp>
        <p:nvSpPr>
          <p:cNvPr id="4" name="Footer Placeholder 3">
            <a:extLst>
              <a:ext uri="{FF2B5EF4-FFF2-40B4-BE49-F238E27FC236}">
                <a16:creationId xmlns:a16="http://schemas.microsoft.com/office/drawing/2014/main" id="{AC913A8D-C3A3-7B44-F7E5-FF148273EB18}"/>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991081F5-DD45-83D1-7649-7BDA969D0458}"/>
              </a:ext>
            </a:extLst>
          </p:cNvPr>
          <p:cNvSpPr>
            <a:spLocks noGrp="1"/>
          </p:cNvSpPr>
          <p:nvPr>
            <p:ph type="sldNum" sz="quarter" idx="12"/>
          </p:nvPr>
        </p:nvSpPr>
        <p:spPr/>
        <p:txBody>
          <a:bodyPr/>
          <a:lstStyle/>
          <a:p>
            <a:fld id="{7A40C488-C8CC-47D5-8871-7D5F905AB6AC}" type="slidenum">
              <a:rPr lang="en-US" smtClean="0"/>
              <a:pPr/>
              <a:t>2</a:t>
            </a:fld>
            <a:endParaRPr lang="en-US"/>
          </a:p>
        </p:txBody>
      </p:sp>
    </p:spTree>
    <p:extLst>
      <p:ext uri="{BB962C8B-B14F-4D97-AF65-F5344CB8AC3E}">
        <p14:creationId xmlns:p14="http://schemas.microsoft.com/office/powerpoint/2010/main" val="183463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F274-D40C-7199-04E4-B8B4EBA777FF}"/>
              </a:ext>
            </a:extLst>
          </p:cNvPr>
          <p:cNvSpPr>
            <a:spLocks noGrp="1"/>
          </p:cNvSpPr>
          <p:nvPr>
            <p:ph type="title"/>
          </p:nvPr>
        </p:nvSpPr>
        <p:spPr/>
        <p:txBody>
          <a:bodyPr>
            <a:normAutofit fontScale="90000"/>
          </a:bodyPr>
          <a:lstStyle/>
          <a:p>
            <a:r>
              <a:rPr lang="en-GB" dirty="0"/>
              <a:t>NumPy</a:t>
            </a:r>
            <a:endParaRPr lang="en-IN" dirty="0"/>
          </a:p>
        </p:txBody>
      </p:sp>
      <p:sp>
        <p:nvSpPr>
          <p:cNvPr id="3" name="Content Placeholder 2">
            <a:extLst>
              <a:ext uri="{FF2B5EF4-FFF2-40B4-BE49-F238E27FC236}">
                <a16:creationId xmlns:a16="http://schemas.microsoft.com/office/drawing/2014/main" id="{5454C037-B601-E4AB-4AC8-55999DCF9223}"/>
              </a:ext>
            </a:extLst>
          </p:cNvPr>
          <p:cNvSpPr>
            <a:spLocks noGrp="1"/>
          </p:cNvSpPr>
          <p:nvPr>
            <p:ph idx="1"/>
          </p:nvPr>
        </p:nvSpPr>
        <p:spPr/>
        <p:txBody>
          <a:bodyPr>
            <a:normAutofit lnSpcReduction="10000"/>
          </a:bodyPr>
          <a:lstStyle/>
          <a:p>
            <a:r>
              <a:rPr lang="en-US" dirty="0"/>
              <a:t>Base python does not include true vectorized data structures–vectors, matrices, etc.</a:t>
            </a:r>
          </a:p>
          <a:p>
            <a:r>
              <a:rPr lang="en-US" dirty="0"/>
              <a:t>For small things one can use lists, lists of lists, and list comprehensions. However, such code will be bulky and slow.</a:t>
            </a:r>
            <a:endParaRPr lang="en-GB" dirty="0"/>
          </a:p>
          <a:p>
            <a:r>
              <a:rPr lang="en-US" dirty="0"/>
              <a:t>NumPy stands for Numerical Python. A core python library used when working with arrays and for scientific computing.</a:t>
            </a:r>
          </a:p>
          <a:p>
            <a:r>
              <a:rPr lang="en-US" dirty="0"/>
              <a:t>It also has inbuilt functions for working with linear algebra, matrices and data science.</a:t>
            </a:r>
          </a:p>
          <a:p>
            <a:r>
              <a:rPr lang="en-US" dirty="0"/>
              <a:t>It has an N-dimensional array object(</a:t>
            </a:r>
            <a:r>
              <a:rPr lang="en-US" dirty="0" err="1"/>
              <a:t>ndarray</a:t>
            </a:r>
            <a:r>
              <a:rPr lang="en-US" dirty="0"/>
              <a:t>) which is in the form of rows and columns. </a:t>
            </a:r>
          </a:p>
        </p:txBody>
      </p:sp>
      <p:sp>
        <p:nvSpPr>
          <p:cNvPr id="4" name="Footer Placeholder 3">
            <a:extLst>
              <a:ext uri="{FF2B5EF4-FFF2-40B4-BE49-F238E27FC236}">
                <a16:creationId xmlns:a16="http://schemas.microsoft.com/office/drawing/2014/main" id="{3576F2DE-26A6-2A9A-BEBB-E2A7961E1C73}"/>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4BE5B236-8D9C-AC7C-5DF0-20798D4E0443}"/>
              </a:ext>
            </a:extLst>
          </p:cNvPr>
          <p:cNvSpPr>
            <a:spLocks noGrp="1"/>
          </p:cNvSpPr>
          <p:nvPr>
            <p:ph type="sldNum" sz="quarter" idx="12"/>
          </p:nvPr>
        </p:nvSpPr>
        <p:spPr/>
        <p:txBody>
          <a:bodyPr/>
          <a:lstStyle/>
          <a:p>
            <a:fld id="{7A40C488-C8CC-47D5-8871-7D5F905AB6AC}" type="slidenum">
              <a:rPr lang="en-US" smtClean="0"/>
              <a:pPr/>
              <a:t>3</a:t>
            </a:fld>
            <a:endParaRPr lang="en-US"/>
          </a:p>
        </p:txBody>
      </p:sp>
    </p:spTree>
    <p:extLst>
      <p:ext uri="{BB962C8B-B14F-4D97-AF65-F5344CB8AC3E}">
        <p14:creationId xmlns:p14="http://schemas.microsoft.com/office/powerpoint/2010/main" val="418654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1C01-8438-345D-2D8D-AB3C330DA5CE}"/>
              </a:ext>
            </a:extLst>
          </p:cNvPr>
          <p:cNvSpPr>
            <a:spLocks noGrp="1"/>
          </p:cNvSpPr>
          <p:nvPr>
            <p:ph type="title"/>
          </p:nvPr>
        </p:nvSpPr>
        <p:spPr/>
        <p:txBody>
          <a:bodyPr>
            <a:normAutofit fontScale="90000"/>
          </a:bodyPr>
          <a:lstStyle/>
          <a:p>
            <a:r>
              <a:rPr lang="en-US" dirty="0"/>
              <a:t>Importing the NumPy module </a:t>
            </a:r>
          </a:p>
        </p:txBody>
      </p:sp>
      <p:sp>
        <p:nvSpPr>
          <p:cNvPr id="3" name="Content Placeholder 2">
            <a:extLst>
              <a:ext uri="{FF2B5EF4-FFF2-40B4-BE49-F238E27FC236}">
                <a16:creationId xmlns:a16="http://schemas.microsoft.com/office/drawing/2014/main" id="{AC065DA8-69B7-C315-4CDB-18EDE6864BAF}"/>
              </a:ext>
            </a:extLst>
          </p:cNvPr>
          <p:cNvSpPr>
            <a:spLocks noGrp="1"/>
          </p:cNvSpPr>
          <p:nvPr>
            <p:ph idx="1"/>
          </p:nvPr>
        </p:nvSpPr>
        <p:spPr/>
        <p:txBody>
          <a:bodyPr/>
          <a:lstStyle/>
          <a:p>
            <a:r>
              <a:rPr lang="en-US" dirty="0"/>
              <a:t>import </a:t>
            </a:r>
            <a:r>
              <a:rPr lang="en-US" dirty="0" err="1"/>
              <a:t>numpy</a:t>
            </a:r>
            <a:endParaRPr lang="en-US" dirty="0"/>
          </a:p>
          <a:p>
            <a:r>
              <a:rPr lang="en-US" dirty="0"/>
              <a:t>import </a:t>
            </a:r>
            <a:r>
              <a:rPr lang="en-US" dirty="0" err="1"/>
              <a:t>numpy</a:t>
            </a:r>
            <a:r>
              <a:rPr lang="en-US" dirty="0"/>
              <a:t> as np</a:t>
            </a:r>
          </a:p>
          <a:p>
            <a:r>
              <a:rPr lang="en-US" dirty="0"/>
              <a:t>from </a:t>
            </a:r>
            <a:r>
              <a:rPr lang="en-US" dirty="0" err="1"/>
              <a:t>numpy</a:t>
            </a:r>
            <a:r>
              <a:rPr lang="en-US" dirty="0"/>
              <a:t> import *</a:t>
            </a:r>
          </a:p>
          <a:p>
            <a:endParaRPr lang="en-US" dirty="0"/>
          </a:p>
          <a:p>
            <a:endParaRPr lang="en-US" dirty="0"/>
          </a:p>
          <a:p>
            <a:endParaRPr lang="en-US" dirty="0"/>
          </a:p>
          <a:p>
            <a:r>
              <a:rPr lang="en-US" i="1" dirty="0">
                <a:solidFill>
                  <a:srgbClr val="FF0000"/>
                </a:solidFill>
              </a:rPr>
              <a:t>np</a:t>
            </a:r>
            <a:r>
              <a:rPr lang="en-US" dirty="0"/>
              <a:t> is pretty much the standard acronym for the </a:t>
            </a:r>
            <a:r>
              <a:rPr lang="en-US" dirty="0" err="1"/>
              <a:t>numpy</a:t>
            </a:r>
            <a:r>
              <a:rPr lang="en-US" dirty="0"/>
              <a:t> and widely used in online documentation. </a:t>
            </a:r>
          </a:p>
        </p:txBody>
      </p:sp>
      <p:sp>
        <p:nvSpPr>
          <p:cNvPr id="4" name="Footer Placeholder 3">
            <a:extLst>
              <a:ext uri="{FF2B5EF4-FFF2-40B4-BE49-F238E27FC236}">
                <a16:creationId xmlns:a16="http://schemas.microsoft.com/office/drawing/2014/main" id="{24945A71-017D-5170-5750-6750F63B4868}"/>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B666F994-1637-7B7F-EEDE-629EBE573691}"/>
              </a:ext>
            </a:extLst>
          </p:cNvPr>
          <p:cNvSpPr>
            <a:spLocks noGrp="1"/>
          </p:cNvSpPr>
          <p:nvPr>
            <p:ph type="sldNum" sz="quarter" idx="12"/>
          </p:nvPr>
        </p:nvSpPr>
        <p:spPr/>
        <p:txBody>
          <a:bodyPr/>
          <a:lstStyle/>
          <a:p>
            <a:fld id="{7A40C488-C8CC-47D5-8871-7D5F905AB6AC}" type="slidenum">
              <a:rPr lang="en-US" smtClean="0"/>
              <a:pPr/>
              <a:t>4</a:t>
            </a:fld>
            <a:endParaRPr lang="en-US"/>
          </a:p>
        </p:txBody>
      </p:sp>
      <p:sp>
        <p:nvSpPr>
          <p:cNvPr id="6" name="TextBox 5">
            <a:extLst>
              <a:ext uri="{FF2B5EF4-FFF2-40B4-BE49-F238E27FC236}">
                <a16:creationId xmlns:a16="http://schemas.microsoft.com/office/drawing/2014/main" id="{B073C7CF-EA55-7B41-8766-CEF6DFD366EC}"/>
              </a:ext>
            </a:extLst>
          </p:cNvPr>
          <p:cNvSpPr txBox="1"/>
          <p:nvPr/>
        </p:nvSpPr>
        <p:spPr>
          <a:xfrm>
            <a:off x="1183433" y="3244334"/>
            <a:ext cx="2855167" cy="369332"/>
          </a:xfrm>
          <a:prstGeom prst="rect">
            <a:avLst/>
          </a:prstGeom>
          <a:solidFill>
            <a:srgbClr val="FFFF00"/>
          </a:solidFill>
        </p:spPr>
        <p:txBody>
          <a:bodyPr wrap="square" rtlCol="0">
            <a:spAutoFit/>
          </a:bodyPr>
          <a:lstStyle/>
          <a:p>
            <a:r>
              <a:rPr lang="en-US" dirty="0"/>
              <a:t>Which one you will prefer?</a:t>
            </a:r>
          </a:p>
        </p:txBody>
      </p:sp>
    </p:spTree>
    <p:extLst>
      <p:ext uri="{BB962C8B-B14F-4D97-AF65-F5344CB8AC3E}">
        <p14:creationId xmlns:p14="http://schemas.microsoft.com/office/powerpoint/2010/main" val="108811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B69EF-5F6A-D4B1-849E-1269C650C7F4}"/>
              </a:ext>
            </a:extLst>
          </p:cNvPr>
          <p:cNvSpPr>
            <a:spLocks noGrp="1"/>
          </p:cNvSpPr>
          <p:nvPr>
            <p:ph type="title"/>
          </p:nvPr>
        </p:nvSpPr>
        <p:spPr/>
        <p:txBody>
          <a:bodyPr>
            <a:normAutofit fontScale="90000"/>
          </a:bodyPr>
          <a:lstStyle/>
          <a:p>
            <a:r>
              <a:rPr lang="en-US" dirty="0"/>
              <a:t>Array: The Fundamental Data Structure in </a:t>
            </a:r>
            <a:r>
              <a:rPr lang="en-US" dirty="0" err="1"/>
              <a:t>Numpy</a:t>
            </a:r>
            <a:endParaRPr lang="en-US" dirty="0"/>
          </a:p>
        </p:txBody>
      </p:sp>
      <p:sp>
        <p:nvSpPr>
          <p:cNvPr id="3" name="Content Placeholder 2">
            <a:extLst>
              <a:ext uri="{FF2B5EF4-FFF2-40B4-BE49-F238E27FC236}">
                <a16:creationId xmlns:a16="http://schemas.microsoft.com/office/drawing/2014/main" id="{5D19AFC6-83C8-469F-4A63-130F72874FAC}"/>
              </a:ext>
            </a:extLst>
          </p:cNvPr>
          <p:cNvSpPr>
            <a:spLocks noGrp="1"/>
          </p:cNvSpPr>
          <p:nvPr>
            <p:ph idx="1"/>
          </p:nvPr>
        </p:nvSpPr>
        <p:spPr/>
        <p:txBody>
          <a:bodyPr/>
          <a:lstStyle/>
          <a:p>
            <a:r>
              <a:rPr lang="en-US" dirty="0" err="1"/>
              <a:t>Numpy</a:t>
            </a:r>
            <a:r>
              <a:rPr lang="en-US" dirty="0"/>
              <a:t> is fundamentally based on arrays, N-dimensional data structures</a:t>
            </a:r>
          </a:p>
          <a:p>
            <a:r>
              <a:rPr lang="en-US" dirty="0"/>
              <a:t>Arrays are similar to lists in Python, except that every element of an array must be of the same type, typically a numeric type like float or int. </a:t>
            </a:r>
          </a:p>
          <a:p>
            <a:r>
              <a:rPr lang="en-US" dirty="0"/>
              <a:t>Besides arrays, </a:t>
            </a:r>
            <a:r>
              <a:rPr lang="en-US" dirty="0" err="1"/>
              <a:t>numpy</a:t>
            </a:r>
            <a:r>
              <a:rPr lang="en-US" dirty="0"/>
              <a:t> also provides a plethora of functions that operate on the arrays, including vectorized mathematics and logical operations.</a:t>
            </a:r>
          </a:p>
          <a:p>
            <a:endParaRPr lang="en-US" dirty="0"/>
          </a:p>
        </p:txBody>
      </p:sp>
      <p:sp>
        <p:nvSpPr>
          <p:cNvPr id="4" name="Footer Placeholder 3">
            <a:extLst>
              <a:ext uri="{FF2B5EF4-FFF2-40B4-BE49-F238E27FC236}">
                <a16:creationId xmlns:a16="http://schemas.microsoft.com/office/drawing/2014/main" id="{5C143229-7FB2-0FA1-E03C-98EBC6CAAA06}"/>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0F8C85F0-F090-65D0-680B-39A3C5E5B5DF}"/>
              </a:ext>
            </a:extLst>
          </p:cNvPr>
          <p:cNvSpPr>
            <a:spLocks noGrp="1"/>
          </p:cNvSpPr>
          <p:nvPr>
            <p:ph type="sldNum" sz="quarter" idx="12"/>
          </p:nvPr>
        </p:nvSpPr>
        <p:spPr/>
        <p:txBody>
          <a:bodyPr/>
          <a:lstStyle/>
          <a:p>
            <a:fld id="{7A40C488-C8CC-47D5-8871-7D5F905AB6AC}" type="slidenum">
              <a:rPr lang="en-US" smtClean="0"/>
              <a:pPr/>
              <a:t>5</a:t>
            </a:fld>
            <a:endParaRPr lang="en-US"/>
          </a:p>
        </p:txBody>
      </p:sp>
    </p:spTree>
    <p:extLst>
      <p:ext uri="{BB962C8B-B14F-4D97-AF65-F5344CB8AC3E}">
        <p14:creationId xmlns:p14="http://schemas.microsoft.com/office/powerpoint/2010/main" val="43091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2E645-473F-5AC2-3424-CAFC9A93B00E}"/>
              </a:ext>
            </a:extLst>
          </p:cNvPr>
          <p:cNvSpPr>
            <a:spLocks noGrp="1"/>
          </p:cNvSpPr>
          <p:nvPr>
            <p:ph type="title"/>
          </p:nvPr>
        </p:nvSpPr>
        <p:spPr/>
        <p:txBody>
          <a:bodyPr>
            <a:normAutofit fontScale="90000"/>
          </a:bodyPr>
          <a:lstStyle/>
          <a:p>
            <a:r>
              <a:rPr lang="en-GB" dirty="0"/>
              <a:t>Pandas</a:t>
            </a:r>
            <a:endParaRPr lang="en-IN" dirty="0"/>
          </a:p>
        </p:txBody>
      </p:sp>
      <p:sp>
        <p:nvSpPr>
          <p:cNvPr id="3" name="Content Placeholder 2">
            <a:extLst>
              <a:ext uri="{FF2B5EF4-FFF2-40B4-BE49-F238E27FC236}">
                <a16:creationId xmlns:a16="http://schemas.microsoft.com/office/drawing/2014/main" id="{AEB5E7C6-7768-2C8E-3587-1DC033BD65A4}"/>
              </a:ext>
            </a:extLst>
          </p:cNvPr>
          <p:cNvSpPr>
            <a:spLocks noGrp="1"/>
          </p:cNvSpPr>
          <p:nvPr>
            <p:ph idx="1"/>
          </p:nvPr>
        </p:nvSpPr>
        <p:spPr/>
        <p:txBody>
          <a:bodyPr>
            <a:normAutofit/>
          </a:bodyPr>
          <a:lstStyle/>
          <a:p>
            <a:pPr algn="just"/>
            <a:r>
              <a:rPr lang="en-GB" sz="2400" dirty="0"/>
              <a:t>It is a package useful for data analysis and manipulation.</a:t>
            </a:r>
          </a:p>
          <a:p>
            <a:pPr algn="just"/>
            <a:r>
              <a:rPr lang="en-GB" sz="2400" dirty="0"/>
              <a:t>Pandas provide an easy way to create, manipulate and wrangle the data.</a:t>
            </a:r>
          </a:p>
          <a:p>
            <a:pPr algn="just"/>
            <a:r>
              <a:rPr lang="en-GB" sz="2400" dirty="0"/>
              <a:t>Pandas provide powerful and easy-to-use data structures, as well as the means to quickly perform operations on these structures.</a:t>
            </a:r>
            <a:endParaRPr lang="en-IN" sz="2400" dirty="0"/>
          </a:p>
        </p:txBody>
      </p:sp>
      <p:sp>
        <p:nvSpPr>
          <p:cNvPr id="4" name="Footer Placeholder 3">
            <a:extLst>
              <a:ext uri="{FF2B5EF4-FFF2-40B4-BE49-F238E27FC236}">
                <a16:creationId xmlns:a16="http://schemas.microsoft.com/office/drawing/2014/main" id="{FAD50095-77A1-55DE-F2CE-D74D40787792}"/>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188EEDB5-83ED-9F76-5EA4-1881C4589A66}"/>
              </a:ext>
            </a:extLst>
          </p:cNvPr>
          <p:cNvSpPr>
            <a:spLocks noGrp="1"/>
          </p:cNvSpPr>
          <p:nvPr>
            <p:ph type="sldNum" sz="quarter" idx="12"/>
          </p:nvPr>
        </p:nvSpPr>
        <p:spPr/>
        <p:txBody>
          <a:bodyPr/>
          <a:lstStyle/>
          <a:p>
            <a:fld id="{7A40C488-C8CC-47D5-8871-7D5F905AB6AC}" type="slidenum">
              <a:rPr lang="en-US" smtClean="0"/>
              <a:pPr/>
              <a:t>6</a:t>
            </a:fld>
            <a:endParaRPr lang="en-US"/>
          </a:p>
        </p:txBody>
      </p:sp>
    </p:spTree>
    <p:extLst>
      <p:ext uri="{BB962C8B-B14F-4D97-AF65-F5344CB8AC3E}">
        <p14:creationId xmlns:p14="http://schemas.microsoft.com/office/powerpoint/2010/main" val="274337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1947-9207-EFC6-1E42-A62481E6C730}"/>
              </a:ext>
            </a:extLst>
          </p:cNvPr>
          <p:cNvSpPr>
            <a:spLocks noGrp="1"/>
          </p:cNvSpPr>
          <p:nvPr>
            <p:ph type="title"/>
          </p:nvPr>
        </p:nvSpPr>
        <p:spPr/>
        <p:txBody>
          <a:bodyPr>
            <a:normAutofit fontScale="90000"/>
          </a:bodyPr>
          <a:lstStyle/>
          <a:p>
            <a:r>
              <a:rPr lang="en-US" dirty="0"/>
              <a:t>Data Structure In Pandas </a:t>
            </a:r>
          </a:p>
        </p:txBody>
      </p:sp>
      <p:sp>
        <p:nvSpPr>
          <p:cNvPr id="3" name="Content Placeholder 2">
            <a:extLst>
              <a:ext uri="{FF2B5EF4-FFF2-40B4-BE49-F238E27FC236}">
                <a16:creationId xmlns:a16="http://schemas.microsoft.com/office/drawing/2014/main" id="{A3AFED06-B66D-209C-DB1D-523B9876C95E}"/>
              </a:ext>
            </a:extLst>
          </p:cNvPr>
          <p:cNvSpPr>
            <a:spLocks noGrp="1"/>
          </p:cNvSpPr>
          <p:nvPr>
            <p:ph idx="1"/>
          </p:nvPr>
        </p:nvSpPr>
        <p:spPr/>
        <p:txBody>
          <a:bodyPr/>
          <a:lstStyle/>
          <a:p>
            <a:r>
              <a:rPr lang="en-US" dirty="0"/>
              <a:t>Series </a:t>
            </a:r>
          </a:p>
          <a:p>
            <a:pPr lvl="1"/>
            <a:r>
              <a:rPr lang="en-US" dirty="0"/>
              <a:t>Series is a one-dimensional array like structure with homogeneous data, which can be used to handle and manipulate data. What makes it special is its index attribute, which has incredible functionality and is heavily mutable.</a:t>
            </a:r>
          </a:p>
          <a:p>
            <a:pPr lvl="1"/>
            <a:r>
              <a:rPr lang="en-US" dirty="0"/>
              <a:t>It has two parts</a:t>
            </a:r>
          </a:p>
          <a:p>
            <a:pPr lvl="2"/>
            <a:r>
              <a:rPr lang="en-US" dirty="0"/>
              <a:t>Data part (An array of actual data) </a:t>
            </a:r>
          </a:p>
          <a:p>
            <a:pPr lvl="2"/>
            <a:r>
              <a:rPr lang="en-US" dirty="0"/>
              <a:t>Associated index with data (associated array of indexes or data labels)</a:t>
            </a:r>
          </a:p>
          <a:p>
            <a:r>
              <a:rPr lang="en-US" dirty="0"/>
              <a:t>Data Frame </a:t>
            </a:r>
          </a:p>
          <a:p>
            <a:r>
              <a:rPr lang="en-US" dirty="0"/>
              <a:t>Panel </a:t>
            </a:r>
          </a:p>
        </p:txBody>
      </p:sp>
      <p:sp>
        <p:nvSpPr>
          <p:cNvPr id="4" name="Footer Placeholder 3">
            <a:extLst>
              <a:ext uri="{FF2B5EF4-FFF2-40B4-BE49-F238E27FC236}">
                <a16:creationId xmlns:a16="http://schemas.microsoft.com/office/drawing/2014/main" id="{2DB1E138-D2DE-14E8-B643-0E4CBF2B44B0}"/>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FFAA869C-51B9-E236-8895-2322FFE86D5B}"/>
              </a:ext>
            </a:extLst>
          </p:cNvPr>
          <p:cNvSpPr>
            <a:spLocks noGrp="1"/>
          </p:cNvSpPr>
          <p:nvPr>
            <p:ph type="sldNum" sz="quarter" idx="12"/>
          </p:nvPr>
        </p:nvSpPr>
        <p:spPr/>
        <p:txBody>
          <a:bodyPr/>
          <a:lstStyle/>
          <a:p>
            <a:fld id="{7A40C488-C8CC-47D5-8871-7D5F905AB6AC}" type="slidenum">
              <a:rPr lang="en-US" smtClean="0"/>
              <a:pPr/>
              <a:t>7</a:t>
            </a:fld>
            <a:endParaRPr lang="en-US"/>
          </a:p>
        </p:txBody>
      </p:sp>
      <p:pic>
        <p:nvPicPr>
          <p:cNvPr id="7" name="Picture 6">
            <a:extLst>
              <a:ext uri="{FF2B5EF4-FFF2-40B4-BE49-F238E27FC236}">
                <a16:creationId xmlns:a16="http://schemas.microsoft.com/office/drawing/2014/main" id="{2A4E724A-B8F3-61AE-C5C7-84FD59174BD8}"/>
              </a:ext>
            </a:extLst>
          </p:cNvPr>
          <p:cNvPicPr>
            <a:picLocks noChangeAspect="1"/>
          </p:cNvPicPr>
          <p:nvPr/>
        </p:nvPicPr>
        <p:blipFill>
          <a:blip r:embed="rId2"/>
          <a:stretch>
            <a:fillRect/>
          </a:stretch>
        </p:blipFill>
        <p:spPr>
          <a:xfrm>
            <a:off x="8845961" y="2100850"/>
            <a:ext cx="1889924" cy="2133785"/>
          </a:xfrm>
          <a:prstGeom prst="rect">
            <a:avLst/>
          </a:prstGeom>
        </p:spPr>
      </p:pic>
    </p:spTree>
    <p:extLst>
      <p:ext uri="{BB962C8B-B14F-4D97-AF65-F5344CB8AC3E}">
        <p14:creationId xmlns:p14="http://schemas.microsoft.com/office/powerpoint/2010/main" val="191388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1947-9207-EFC6-1E42-A62481E6C730}"/>
              </a:ext>
            </a:extLst>
          </p:cNvPr>
          <p:cNvSpPr>
            <a:spLocks noGrp="1"/>
          </p:cNvSpPr>
          <p:nvPr>
            <p:ph type="title"/>
          </p:nvPr>
        </p:nvSpPr>
        <p:spPr/>
        <p:txBody>
          <a:bodyPr>
            <a:normAutofit fontScale="90000"/>
          </a:bodyPr>
          <a:lstStyle/>
          <a:p>
            <a:r>
              <a:rPr lang="en-US" dirty="0"/>
              <a:t>Data Structure In Pandas </a:t>
            </a:r>
          </a:p>
        </p:txBody>
      </p:sp>
      <p:sp>
        <p:nvSpPr>
          <p:cNvPr id="3" name="Content Placeholder 2">
            <a:extLst>
              <a:ext uri="{FF2B5EF4-FFF2-40B4-BE49-F238E27FC236}">
                <a16:creationId xmlns:a16="http://schemas.microsoft.com/office/drawing/2014/main" id="{A3AFED06-B66D-209C-DB1D-523B9876C95E}"/>
              </a:ext>
            </a:extLst>
          </p:cNvPr>
          <p:cNvSpPr>
            <a:spLocks noGrp="1"/>
          </p:cNvSpPr>
          <p:nvPr>
            <p:ph idx="1"/>
          </p:nvPr>
        </p:nvSpPr>
        <p:spPr/>
        <p:txBody>
          <a:bodyPr/>
          <a:lstStyle/>
          <a:p>
            <a:r>
              <a:rPr lang="en-US" dirty="0"/>
              <a:t>Series </a:t>
            </a:r>
          </a:p>
          <a:p>
            <a:r>
              <a:rPr lang="en-US" dirty="0"/>
              <a:t>Data Frame</a:t>
            </a:r>
          </a:p>
          <a:p>
            <a:pPr lvl="1"/>
            <a:r>
              <a:rPr lang="en-US" dirty="0"/>
              <a:t>It is a two-dimensional object that is useful in representing data in the form of rows and columns. It is similar to a spreadsheet or an SQL table. </a:t>
            </a:r>
          </a:p>
          <a:p>
            <a:pPr lvl="1"/>
            <a:r>
              <a:rPr lang="en-US" dirty="0"/>
              <a:t>A </a:t>
            </a:r>
            <a:r>
              <a:rPr lang="en-US" dirty="0" err="1"/>
              <a:t>Dataframe</a:t>
            </a:r>
            <a:r>
              <a:rPr lang="en-US" dirty="0"/>
              <a:t> contains Heterogeneous data.</a:t>
            </a:r>
          </a:p>
          <a:p>
            <a:r>
              <a:rPr lang="en-US" dirty="0"/>
              <a:t>Panel </a:t>
            </a:r>
          </a:p>
          <a:p>
            <a:pPr lvl="1"/>
            <a:r>
              <a:rPr lang="en-US" dirty="0"/>
              <a:t>The panel is a 3D data container.</a:t>
            </a:r>
          </a:p>
        </p:txBody>
      </p:sp>
      <p:sp>
        <p:nvSpPr>
          <p:cNvPr id="4" name="Footer Placeholder 3">
            <a:extLst>
              <a:ext uri="{FF2B5EF4-FFF2-40B4-BE49-F238E27FC236}">
                <a16:creationId xmlns:a16="http://schemas.microsoft.com/office/drawing/2014/main" id="{2DB1E138-D2DE-14E8-B643-0E4CBF2B44B0}"/>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FFAA869C-51B9-E236-8895-2322FFE86D5B}"/>
              </a:ext>
            </a:extLst>
          </p:cNvPr>
          <p:cNvSpPr>
            <a:spLocks noGrp="1"/>
          </p:cNvSpPr>
          <p:nvPr>
            <p:ph type="sldNum" sz="quarter" idx="12"/>
          </p:nvPr>
        </p:nvSpPr>
        <p:spPr/>
        <p:txBody>
          <a:bodyPr/>
          <a:lstStyle/>
          <a:p>
            <a:fld id="{7A40C488-C8CC-47D5-8871-7D5F905AB6AC}" type="slidenum">
              <a:rPr lang="en-US" smtClean="0"/>
              <a:pPr/>
              <a:t>8</a:t>
            </a:fld>
            <a:endParaRPr lang="en-US"/>
          </a:p>
        </p:txBody>
      </p:sp>
      <p:pic>
        <p:nvPicPr>
          <p:cNvPr id="8" name="Picture 7">
            <a:extLst>
              <a:ext uri="{FF2B5EF4-FFF2-40B4-BE49-F238E27FC236}">
                <a16:creationId xmlns:a16="http://schemas.microsoft.com/office/drawing/2014/main" id="{2508BFA1-851D-F785-AB1B-90437988A934}"/>
              </a:ext>
            </a:extLst>
          </p:cNvPr>
          <p:cNvPicPr>
            <a:picLocks noChangeAspect="1"/>
          </p:cNvPicPr>
          <p:nvPr/>
        </p:nvPicPr>
        <p:blipFill>
          <a:blip r:embed="rId2"/>
          <a:stretch>
            <a:fillRect/>
          </a:stretch>
        </p:blipFill>
        <p:spPr>
          <a:xfrm>
            <a:off x="8434565" y="2151180"/>
            <a:ext cx="3649126" cy="2007865"/>
          </a:xfrm>
          <a:prstGeom prst="rect">
            <a:avLst/>
          </a:prstGeom>
        </p:spPr>
      </p:pic>
    </p:spTree>
    <p:extLst>
      <p:ext uri="{BB962C8B-B14F-4D97-AF65-F5344CB8AC3E}">
        <p14:creationId xmlns:p14="http://schemas.microsoft.com/office/powerpoint/2010/main" val="409486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10E5-1DB6-3F1C-F007-F3C12E92B387}"/>
              </a:ext>
            </a:extLst>
          </p:cNvPr>
          <p:cNvSpPr>
            <a:spLocks noGrp="1"/>
          </p:cNvSpPr>
          <p:nvPr>
            <p:ph type="title"/>
          </p:nvPr>
        </p:nvSpPr>
        <p:spPr/>
        <p:txBody>
          <a:bodyPr>
            <a:normAutofit fontScale="90000"/>
          </a:bodyPr>
          <a:lstStyle/>
          <a:p>
            <a:r>
              <a:rPr lang="en-US" dirty="0"/>
              <a:t>Data Frame data types</a:t>
            </a:r>
          </a:p>
        </p:txBody>
      </p:sp>
      <p:sp>
        <p:nvSpPr>
          <p:cNvPr id="4" name="Footer Placeholder 3">
            <a:extLst>
              <a:ext uri="{FF2B5EF4-FFF2-40B4-BE49-F238E27FC236}">
                <a16:creationId xmlns:a16="http://schemas.microsoft.com/office/drawing/2014/main" id="{8AABF0A4-E57A-7A3F-B0C0-A9034F5079C8}"/>
              </a:ext>
            </a:extLst>
          </p:cNvPr>
          <p:cNvSpPr>
            <a:spLocks noGrp="1"/>
          </p:cNvSpPr>
          <p:nvPr>
            <p:ph type="ftr" sz="quarter" idx="11"/>
          </p:nvPr>
        </p:nvSpPr>
        <p:spPr/>
        <p:txBody>
          <a:bodyPr/>
          <a:lstStyle/>
          <a:p>
            <a:r>
              <a:rPr lang="en-US"/>
              <a:t>Data Analysis and Visualization</a:t>
            </a:r>
            <a:endParaRPr lang="en-US" dirty="0"/>
          </a:p>
        </p:txBody>
      </p:sp>
      <p:sp>
        <p:nvSpPr>
          <p:cNvPr id="5" name="Slide Number Placeholder 4">
            <a:extLst>
              <a:ext uri="{FF2B5EF4-FFF2-40B4-BE49-F238E27FC236}">
                <a16:creationId xmlns:a16="http://schemas.microsoft.com/office/drawing/2014/main" id="{BDF9E4B2-82AE-26EB-6F5B-60AC5BE35C73}"/>
              </a:ext>
            </a:extLst>
          </p:cNvPr>
          <p:cNvSpPr>
            <a:spLocks noGrp="1"/>
          </p:cNvSpPr>
          <p:nvPr>
            <p:ph type="sldNum" sz="quarter" idx="12"/>
          </p:nvPr>
        </p:nvSpPr>
        <p:spPr/>
        <p:txBody>
          <a:bodyPr/>
          <a:lstStyle/>
          <a:p>
            <a:fld id="{7A40C488-C8CC-47D5-8871-7D5F905AB6AC}" type="slidenum">
              <a:rPr lang="en-US" smtClean="0"/>
              <a:pPr/>
              <a:t>9</a:t>
            </a:fld>
            <a:endParaRPr lang="en-US"/>
          </a:p>
        </p:txBody>
      </p:sp>
      <p:graphicFrame>
        <p:nvGraphicFramePr>
          <p:cNvPr id="6" name="Content Placeholder 4">
            <a:extLst>
              <a:ext uri="{FF2B5EF4-FFF2-40B4-BE49-F238E27FC236}">
                <a16:creationId xmlns:a16="http://schemas.microsoft.com/office/drawing/2014/main" id="{77E5865E-B4ED-9C89-0C1F-B677FEC16F18}"/>
              </a:ext>
            </a:extLst>
          </p:cNvPr>
          <p:cNvGraphicFramePr>
            <a:graphicFrameLocks/>
          </p:cNvGraphicFramePr>
          <p:nvPr>
            <p:extLst>
              <p:ext uri="{D42A27DB-BD31-4B8C-83A1-F6EECF244321}">
                <p14:modId xmlns:p14="http://schemas.microsoft.com/office/powerpoint/2010/main" val="3010191162"/>
              </p:ext>
            </p:extLst>
          </p:nvPr>
        </p:nvGraphicFramePr>
        <p:xfrm>
          <a:off x="838200" y="1528073"/>
          <a:ext cx="8555966" cy="4356385"/>
        </p:xfrm>
        <a:graphic>
          <a:graphicData uri="http://schemas.openxmlformats.org/drawingml/2006/table">
            <a:tbl>
              <a:tblPr>
                <a:tableStyleId>{D7AC3CCA-C797-4891-BE02-D94E43425B78}</a:tableStyleId>
              </a:tblPr>
              <a:tblGrid>
                <a:gridCol w="2741762">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985404">
                  <a:extLst>
                    <a:ext uri="{9D8B030D-6E8A-4147-A177-3AD203B41FA5}">
                      <a16:colId xmlns:a16="http://schemas.microsoft.com/office/drawing/2014/main" val="20002"/>
                    </a:ext>
                  </a:extLst>
                </a:gridCol>
              </a:tblGrid>
              <a:tr h="344923">
                <a:tc>
                  <a:txBody>
                    <a:bodyPr/>
                    <a:lstStyle/>
                    <a:p>
                      <a:pPr algn="l" fontAlgn="b"/>
                      <a:r>
                        <a:rPr lang="en-US" sz="1600" b="1" dirty="0">
                          <a:effectLst/>
                        </a:rPr>
                        <a:t>Pandas Type</a:t>
                      </a:r>
                    </a:p>
                  </a:txBody>
                  <a:tcPr marL="53065" marR="53065" marT="53065" marB="53065" anchor="b"/>
                </a:tc>
                <a:tc>
                  <a:txBody>
                    <a:bodyPr/>
                    <a:lstStyle/>
                    <a:p>
                      <a:pPr algn="l" fontAlgn="b"/>
                      <a:r>
                        <a:rPr lang="en-US" sz="1600" b="1">
                          <a:effectLst/>
                        </a:rPr>
                        <a:t>Native Python Type</a:t>
                      </a:r>
                    </a:p>
                  </a:txBody>
                  <a:tcPr marL="53065" marR="53065" marT="53065" marB="53065" anchor="b"/>
                </a:tc>
                <a:tc>
                  <a:txBody>
                    <a:bodyPr/>
                    <a:lstStyle/>
                    <a:p>
                      <a:pPr algn="l" fontAlgn="b"/>
                      <a:r>
                        <a:rPr lang="en-US" sz="1600" b="1" dirty="0">
                          <a:effectLst/>
                        </a:rPr>
                        <a:t>Description</a:t>
                      </a:r>
                    </a:p>
                  </a:txBody>
                  <a:tcPr marL="53065" marR="53065" marT="53065" marB="53065" anchor="b"/>
                </a:tc>
                <a:extLst>
                  <a:ext uri="{0D108BD9-81ED-4DB2-BD59-A6C34878D82A}">
                    <a16:rowId xmlns:a16="http://schemas.microsoft.com/office/drawing/2014/main" val="10000"/>
                  </a:ext>
                </a:extLst>
              </a:tr>
              <a:tr h="1061302">
                <a:tc>
                  <a:txBody>
                    <a:bodyPr/>
                    <a:lstStyle/>
                    <a:p>
                      <a:pPr fontAlgn="t"/>
                      <a:r>
                        <a:rPr lang="en-US" sz="1600" dirty="0">
                          <a:effectLst/>
                        </a:rPr>
                        <a:t>object</a:t>
                      </a:r>
                    </a:p>
                  </a:txBody>
                  <a:tcPr marL="53065" marR="53065" marT="53065" marB="53065"/>
                </a:tc>
                <a:tc>
                  <a:txBody>
                    <a:bodyPr/>
                    <a:lstStyle/>
                    <a:p>
                      <a:pPr fontAlgn="t"/>
                      <a:r>
                        <a:rPr lang="en-US" sz="1600" dirty="0">
                          <a:effectLst/>
                        </a:rPr>
                        <a:t>string</a:t>
                      </a:r>
                    </a:p>
                  </a:txBody>
                  <a:tcPr marL="53065" marR="53065" marT="53065" marB="53065"/>
                </a:tc>
                <a:tc>
                  <a:txBody>
                    <a:bodyPr/>
                    <a:lstStyle/>
                    <a:p>
                      <a:pPr fontAlgn="t"/>
                      <a:r>
                        <a:rPr lang="en-US" sz="1600">
                          <a:effectLst/>
                        </a:rPr>
                        <a:t>The most general dtype. Will be assigned to your column if column has mixed types (numbers and strings).</a:t>
                      </a:r>
                    </a:p>
                  </a:txBody>
                  <a:tcPr marL="53065" marR="53065" marT="53065" marB="53065"/>
                </a:tc>
                <a:extLst>
                  <a:ext uri="{0D108BD9-81ED-4DB2-BD59-A6C34878D82A}">
                    <a16:rowId xmlns:a16="http://schemas.microsoft.com/office/drawing/2014/main" val="10001"/>
                  </a:ext>
                </a:extLst>
              </a:tr>
              <a:tr h="822509">
                <a:tc>
                  <a:txBody>
                    <a:bodyPr/>
                    <a:lstStyle/>
                    <a:p>
                      <a:pPr fontAlgn="t"/>
                      <a:r>
                        <a:rPr lang="en-US" sz="1600" dirty="0">
                          <a:effectLst/>
                        </a:rPr>
                        <a:t>int64</a:t>
                      </a:r>
                    </a:p>
                  </a:txBody>
                  <a:tcPr marL="53065" marR="53065" marT="53065" marB="53065"/>
                </a:tc>
                <a:tc>
                  <a:txBody>
                    <a:bodyPr/>
                    <a:lstStyle/>
                    <a:p>
                      <a:pPr fontAlgn="t"/>
                      <a:r>
                        <a:rPr lang="en-US" sz="1600">
                          <a:effectLst/>
                        </a:rPr>
                        <a:t>int</a:t>
                      </a:r>
                    </a:p>
                  </a:txBody>
                  <a:tcPr marL="53065" marR="53065" marT="53065" marB="53065"/>
                </a:tc>
                <a:tc>
                  <a:txBody>
                    <a:bodyPr/>
                    <a:lstStyle/>
                    <a:p>
                      <a:pPr fontAlgn="t"/>
                      <a:r>
                        <a:rPr lang="en-US" sz="1600">
                          <a:effectLst/>
                        </a:rPr>
                        <a:t>Numeric characters. 64 refers to the memory allocated to hold this character.</a:t>
                      </a:r>
                    </a:p>
                  </a:txBody>
                  <a:tcPr marL="53065" marR="53065" marT="53065" marB="53065"/>
                </a:tc>
                <a:extLst>
                  <a:ext uri="{0D108BD9-81ED-4DB2-BD59-A6C34878D82A}">
                    <a16:rowId xmlns:a16="http://schemas.microsoft.com/office/drawing/2014/main" val="10002"/>
                  </a:ext>
                </a:extLst>
              </a:tr>
              <a:tr h="1300095">
                <a:tc>
                  <a:txBody>
                    <a:bodyPr/>
                    <a:lstStyle/>
                    <a:p>
                      <a:pPr fontAlgn="t"/>
                      <a:r>
                        <a:rPr lang="en-US" sz="1600">
                          <a:effectLst/>
                        </a:rPr>
                        <a:t>float64</a:t>
                      </a:r>
                    </a:p>
                  </a:txBody>
                  <a:tcPr marL="53065" marR="53065" marT="53065" marB="53065"/>
                </a:tc>
                <a:tc>
                  <a:txBody>
                    <a:bodyPr/>
                    <a:lstStyle/>
                    <a:p>
                      <a:pPr fontAlgn="t"/>
                      <a:r>
                        <a:rPr lang="en-US" sz="1600">
                          <a:effectLst/>
                        </a:rPr>
                        <a:t>float</a:t>
                      </a:r>
                    </a:p>
                  </a:txBody>
                  <a:tcPr marL="53065" marR="53065" marT="53065" marB="53065"/>
                </a:tc>
                <a:tc>
                  <a:txBody>
                    <a:bodyPr/>
                    <a:lstStyle/>
                    <a:p>
                      <a:pPr fontAlgn="t"/>
                      <a:r>
                        <a:rPr lang="en-US" sz="1600" dirty="0">
                          <a:effectLst/>
                        </a:rPr>
                        <a:t>Numeric characters with decimals. If a column contains numbers and </a:t>
                      </a:r>
                      <a:r>
                        <a:rPr lang="en-US" sz="1600" dirty="0" err="1">
                          <a:effectLst/>
                        </a:rPr>
                        <a:t>NaNs</a:t>
                      </a:r>
                      <a:r>
                        <a:rPr lang="en-US" sz="1600" dirty="0">
                          <a:effectLst/>
                        </a:rPr>
                        <a:t>, pandas will default to float64, in case your missing value has a decimal.</a:t>
                      </a:r>
                    </a:p>
                  </a:txBody>
                  <a:tcPr marL="53065" marR="53065" marT="53065" marB="53065"/>
                </a:tc>
                <a:extLst>
                  <a:ext uri="{0D108BD9-81ED-4DB2-BD59-A6C34878D82A}">
                    <a16:rowId xmlns:a16="http://schemas.microsoft.com/office/drawing/2014/main" val="10003"/>
                  </a:ext>
                </a:extLst>
              </a:tr>
              <a:tr h="822509">
                <a:tc>
                  <a:txBody>
                    <a:bodyPr/>
                    <a:lstStyle/>
                    <a:p>
                      <a:pPr fontAlgn="t"/>
                      <a:r>
                        <a:rPr lang="en-US" sz="1600" dirty="0">
                          <a:effectLst/>
                        </a:rPr>
                        <a:t>datetime64, </a:t>
                      </a:r>
                      <a:r>
                        <a:rPr lang="en-US" sz="1600" dirty="0" err="1">
                          <a:effectLst/>
                        </a:rPr>
                        <a:t>timedelta</a:t>
                      </a:r>
                      <a:r>
                        <a:rPr lang="en-US" sz="1600" dirty="0">
                          <a:effectLst/>
                        </a:rPr>
                        <a:t>[ns]</a:t>
                      </a:r>
                    </a:p>
                  </a:txBody>
                  <a:tcPr marL="53065" marR="53065" marT="53065" marB="53065"/>
                </a:tc>
                <a:tc>
                  <a:txBody>
                    <a:bodyPr/>
                    <a:lstStyle/>
                    <a:p>
                      <a:pPr fontAlgn="t"/>
                      <a:r>
                        <a:rPr lang="en-US" sz="1600" dirty="0">
                          <a:effectLst/>
                        </a:rPr>
                        <a:t>N/A </a:t>
                      </a:r>
                    </a:p>
                  </a:txBody>
                  <a:tcPr marL="53065" marR="53065" marT="53065" marB="53065"/>
                </a:tc>
                <a:tc>
                  <a:txBody>
                    <a:bodyPr/>
                    <a:lstStyle/>
                    <a:p>
                      <a:pPr fontAlgn="t"/>
                      <a:r>
                        <a:rPr lang="en-US" sz="1600" dirty="0">
                          <a:effectLst/>
                        </a:rPr>
                        <a:t>Values meant to hold time data. Look into these for time series experiments.</a:t>
                      </a:r>
                    </a:p>
                  </a:txBody>
                  <a:tcPr marL="53065" marR="53065" marT="53065" marB="5306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25994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21106</TotalTime>
  <Words>862</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Essential Python Libraries</vt:lpstr>
      <vt:lpstr>Python Libraries</vt:lpstr>
      <vt:lpstr>NumPy</vt:lpstr>
      <vt:lpstr>Importing the NumPy module </vt:lpstr>
      <vt:lpstr>Array: The Fundamental Data Structure in Numpy</vt:lpstr>
      <vt:lpstr>Pandas</vt:lpstr>
      <vt:lpstr>Data Structure In Pandas </vt:lpstr>
      <vt:lpstr>Data Structure In Pandas </vt:lpstr>
      <vt:lpstr>Data Frame data types</vt:lpstr>
      <vt:lpstr>Data Frames attributes</vt:lpstr>
      <vt:lpstr>Data Frames methods</vt:lpstr>
      <vt:lpstr>Pandas vs. NumPy</vt:lpstr>
      <vt:lpstr>Reading data using pandas</vt:lpstr>
      <vt:lpstr>Matplotlib</vt:lpstr>
      <vt:lpstr>SciPy</vt:lpstr>
      <vt:lpstr>Scikit-learn</vt:lpstr>
      <vt:lpstr>Statsmodels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662</cp:revision>
  <dcterms:created xsi:type="dcterms:W3CDTF">2018-08-09T05:48:18Z</dcterms:created>
  <dcterms:modified xsi:type="dcterms:W3CDTF">2023-05-04T02:38:07Z</dcterms:modified>
</cp:coreProperties>
</file>