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1" r:id="rId4"/>
    <p:sldId id="481" r:id="rId5"/>
    <p:sldId id="264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7" r:id="rId27"/>
    <p:sldId id="285" r:id="rId28"/>
    <p:sldId id="286" r:id="rId29"/>
    <p:sldId id="478" r:id="rId30"/>
    <p:sldId id="305" r:id="rId31"/>
    <p:sldId id="299" r:id="rId32"/>
    <p:sldId id="300" r:id="rId33"/>
    <p:sldId id="301" r:id="rId34"/>
    <p:sldId id="302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5ACD5-40B4-45DF-90FA-DC750C590CB7}" type="slidenum">
              <a:rPr lang="en-US" altLang="en-US" sz="1300"/>
              <a:pPr eaLnBrk="1" hangingPunct="1"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0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B86B-D485-443C-BFFE-1FF4858B73A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54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2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770D2-B856-4A32-B7ED-DF5D9632A24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6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CEC9A-4E11-4C95-82C4-BEED3D1225DB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5B2E0-5EB8-4795-AB42-051DDF75521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0DEDB-D658-4B57-A41F-FDAB32565D5D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4DD-D946-44C6-826F-4D39B2F1531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AAF-FF35-46B3-A539-3834DAA9CD3C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B48D-59D3-45B5-B6CB-5385B7ED432B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B354874E-6ED8-4225-8C5E-A027E818A06B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538E-BEA3-4312-BE50-70853C795B5C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06CC-9DC4-40B5-BC75-92BA3772091E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D-FE79-41A6-B626-247D88F9EBE9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10D-F029-4664-9926-E83267AABF47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342-FC72-41F2-AE16-A9D4287BB8CF}" type="datetime1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C4E6-9E65-4C03-8D9E-17700B5B39AC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A6DF-70C2-4A3B-B709-23912AFE792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BCF1-E040-4FC8-95BC-BA8BFDEE21D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Clustering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AE42-5133-491D-9C37-A7A2A020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K-means  </a:t>
            </a:r>
            <a:r>
              <a:rPr lang="en-US" alt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E173-F893-4DCA-A739-8FC144E9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3858" cy="4906963"/>
          </a:xfrm>
        </p:spPr>
        <p:txBody>
          <a:bodyPr/>
          <a:lstStyle/>
          <a:p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 after initialization:</a:t>
            </a:r>
          </a:p>
          <a:p>
            <a:pPr lvl="1">
              <a:lnSpc>
                <a:spcPct val="150000"/>
              </a:lnSpc>
            </a:pPr>
            <a:r>
              <a:rPr lang="en-GB" sz="2140" dirty="0">
                <a:latin typeface="Tahoma" panose="020B0604030504040204" pitchFamily="34" charset="0"/>
              </a:rPr>
              <a:t>Initialization: set seed points (randomly)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Assign each object to the cluster of the nearest seed point measured with a specific distance metric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Compute new seed points as the centroids of the clusters of the current partition (the centroid is the centre, i.e., </a:t>
            </a:r>
            <a:r>
              <a:rPr lang="en-GB" sz="1900" i="1" dirty="0">
                <a:solidFill>
                  <a:srgbClr val="FF0000"/>
                </a:solidFill>
                <a:latin typeface="Tahoma" panose="020B0604030504040204" pitchFamily="34" charset="0"/>
              </a:rPr>
              <a:t>mean point</a:t>
            </a:r>
            <a:r>
              <a:rPr lang="en-GB" sz="1900" dirty="0">
                <a:latin typeface="Tahoma" panose="020B0604030504040204" pitchFamily="34" charset="0"/>
              </a:rPr>
              <a:t>, of the cluster)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Go back to Step 1), stop when no more new assignment (i.e., membership in each cluster no longer changes)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F4BAB-5FC9-4977-9DC5-511A84B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CBD0-A817-4DFD-B84D-92FB19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B3C1E-EFEF-4F08-A651-DAD6E285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76108-EF4D-48EC-8037-976E133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id="{F47F1B9C-CBAA-4C23-9050-D5739DA8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86088"/>
              </p:ext>
            </p:extLst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:a16="http://schemas.microsoft.com/office/drawing/2014/main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:a16="http://schemas.microsoft.com/office/drawing/2014/main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:a16="http://schemas.microsoft.com/office/drawing/2014/main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:a16="http://schemas.microsoft.com/office/drawing/2014/main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3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AEA25-A33B-469C-AA86-CA2640C5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EB9EC-6DDB-4EB6-9E90-1166887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:a16="http://schemas.microsoft.com/office/drawing/2014/main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23272" imgH="177646" progId="Equation.3">
                    <p:embed/>
                  </p:oleObj>
                </mc:Choice>
                <mc:Fallback>
                  <p:oleObj name="Equation" r:id="rId2" imgW="723272" imgH="177646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82600" progId="Equation.3">
                    <p:embed/>
                  </p:oleObj>
                </mc:Choice>
                <mc:Fallback>
                  <p:oleObj name="Equation" r:id="rId4" imgW="1803400" imgH="482600" progId="Equation.3">
                    <p:embed/>
                    <p:pic>
                      <p:nvPicPr>
                        <p:cNvPr id="82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4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10A-25A6-44B9-A42A-8A3E207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BDBC4-C3FA-4AE9-83A9-AC6252E1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056A3720-6E37-49A8-9088-EDF657801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18494"/>
              </p:ext>
            </p:extLst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1511300" progId="Equation.3">
                  <p:embed/>
                </p:oleObj>
              </mc:Choice>
              <mc:Fallback>
                <p:oleObj name="Equation" r:id="rId3" imgW="1676400" imgH="1511300" progId="Equation.3">
                  <p:embed/>
                  <p:pic>
                    <p:nvPicPr>
                      <p:cNvPr id="92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3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45C5C-4481-4EAE-8016-A940BFE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AC43-5BD5-4654-8961-5A7591A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</p:spTree>
    <p:extLst>
      <p:ext uri="{BB962C8B-B14F-4D97-AF65-F5344CB8AC3E}">
        <p14:creationId xmlns:p14="http://schemas.microsoft.com/office/powerpoint/2010/main" val="404824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668E2-CA77-4B23-B581-39B84DD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50078-1F9D-41D5-9117-8EF3E1A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698500" progId="Equation.3">
                  <p:embed/>
                </p:oleObj>
              </mc:Choice>
              <mc:Fallback>
                <p:oleObj name="Equation" r:id="rId3" imgW="1727200" imgH="698500" progId="Equation.3">
                  <p:embed/>
                  <p:pic>
                    <p:nvPicPr>
                      <p:cNvPr id="11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7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7F653-35DD-4671-B1A8-4907A3A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845A-0F5F-4B5E-A348-C07FD2B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63954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</p:spTree>
    <p:extLst>
      <p:ext uri="{BB962C8B-B14F-4D97-AF65-F5344CB8AC3E}">
        <p14:creationId xmlns:p14="http://schemas.microsoft.com/office/powerpoint/2010/main" val="186884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A82C-5F99-4C86-908A-47B808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Strengths of k-means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8638-8DCE-4EBC-9FCF-B34B890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2487961"/>
          </a:xfrm>
        </p:spPr>
        <p:txBody>
          <a:bodyPr/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Simple: easy to understand and to implement</a:t>
            </a:r>
          </a:p>
          <a:p>
            <a:pPr lvl="1"/>
            <a:r>
              <a:rPr lang="en-US" dirty="0"/>
              <a:t>Efficient: Time complexity: O(</a:t>
            </a:r>
            <a:r>
              <a:rPr lang="en-US" dirty="0" err="1"/>
              <a:t>tkn</a:t>
            </a:r>
            <a:r>
              <a:rPr lang="en-US" dirty="0"/>
              <a:t>), where n is the number of data points, k is the number of clusters, and t is the number of  iterations.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E477-71B6-4EFD-9184-B1794DD3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1B35-DBB1-4CF0-B8C9-C7C541FB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6AAB-608C-46D6-893E-88CF63B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0CB1-FD40-4955-B714-9FB3B00F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58307" cy="4906963"/>
          </a:xfrm>
        </p:spPr>
        <p:txBody>
          <a:bodyPr/>
          <a:lstStyle/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needs to specify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very far away from other data points. 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could be errors in the data recording or some special data points with very different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1C5F5-E2D0-43F7-AAF5-FD722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D161-266D-42D8-8CF4-0440034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3882-0C96-4A7A-B7B6-C5C77CF7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Problems with outliers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DD04D-5F60-440A-B41F-C6CCC3EB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CBBB-DC6C-4F72-851A-6AEC296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A71CC22-1436-43E6-A085-B33DF9C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9101-B431-4473-9E9A-F818055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00AF-7FC3-4705-B104-DBB9839E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332034" cy="48185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Cluster: a collection of data objects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Similar to one another within the same cluster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Dissimilar to the objects in other clusters</a:t>
            </a:r>
          </a:p>
          <a:p>
            <a:pPr algn="just"/>
            <a:r>
              <a:rPr lang="en-US" altLang="ja-JP" sz="2400" dirty="0"/>
              <a:t>Clustering is a technique for f</a:t>
            </a:r>
            <a:r>
              <a:rPr lang="en-US" altLang="en-US" sz="2400" dirty="0"/>
              <a:t>inding groups of objects such that the objects in a group will be similar (or related) to one another and different from (or unrelated to) the objects in other groups</a:t>
            </a:r>
          </a:p>
          <a:p>
            <a:pPr algn="just"/>
            <a:r>
              <a:rPr lang="en-US" altLang="ja-JP" sz="2400" dirty="0"/>
              <a:t>Clustering is often called an </a:t>
            </a:r>
            <a:r>
              <a:rPr lang="en-US" altLang="ja-JP" sz="2400" dirty="0">
                <a:solidFill>
                  <a:srgbClr val="3333CC"/>
                </a:solidFill>
              </a:rPr>
              <a:t>unsupervised learning</a:t>
            </a:r>
            <a:r>
              <a:rPr lang="en-US" altLang="ja-JP" sz="2400" dirty="0"/>
              <a:t> task as no class values denoting an </a:t>
            </a:r>
            <a:r>
              <a:rPr lang="en-US" altLang="ja-JP" sz="2400" i="1" dirty="0"/>
              <a:t>a priori</a:t>
            </a:r>
            <a:r>
              <a:rPr lang="en-US" altLang="ja-JP" sz="2400" dirty="0"/>
              <a:t> grouping of the data instances are given, which is the case in supervised learning. 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C9B81-B0E7-4DD7-9215-00AB21AB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F03CB-D8EF-44EB-8E47-1F38BB1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0CDFDBF-49FE-4A61-873B-B44E3547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7" y="2090233"/>
            <a:ext cx="4765288" cy="31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1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6FF-2040-48DC-BAD4-79D1FEF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To deal with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7F9C-5A5F-43C0-A43F-CAF6DD56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99302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to remove some data points in the clustering process that are much further away from the centroids than other data points. </a:t>
            </a:r>
          </a:p>
          <a:p>
            <a:pPr lvl="1" algn="just"/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safe, we may want to monitor these possible outliers over a few iterations and then decide to remove them. </a:t>
            </a:r>
          </a:p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rest of the data points to the clusters by distance or similarity comparison, or classification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B227D-C95D-44AC-8444-D24E9262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53D3-AFD2-47B9-8F4E-BA4264C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ja-JP"/>
              <a:t>The algorithm is sensitive to </a:t>
            </a:r>
            <a:r>
              <a:rPr lang="en-US" altLang="ja-JP">
                <a:solidFill>
                  <a:srgbClr val="FF0000"/>
                </a:solidFill>
              </a:rPr>
              <a:t>initial seeds</a:t>
            </a:r>
            <a:r>
              <a:rPr lang="en-US" altLang="ja-JP"/>
              <a:t>.</a:t>
            </a:r>
            <a:endParaRPr lang="en-US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295F-73CD-4E4B-AE7D-AAF3281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2E90103-3B39-4F1F-B6F2-7A0B590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875631"/>
            <a:ext cx="6877050" cy="44529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3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dirty="0"/>
              <a:t>If we use </a:t>
            </a:r>
            <a:r>
              <a:rPr lang="en-US" dirty="0">
                <a:solidFill>
                  <a:srgbClr val="FF0000"/>
                </a:solidFill>
              </a:rPr>
              <a:t>different seeds</a:t>
            </a:r>
            <a:r>
              <a:rPr lang="en-US" dirty="0"/>
              <a:t>: good results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295F-73CD-4E4B-AE7D-AAF3281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7CE109F-CF83-48E1-A5ED-3A524E1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806" y="1797051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E110CFD9-03F1-4904-9C86-256C0A80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752281"/>
            <a:ext cx="2529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1705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4934-4B90-4983-B354-BDA8FCC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1BF-9B42-4E82-B610-8ABBD73D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004849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i="1" dirty="0"/>
              <a:t>k</a:t>
            </a:r>
            <a:r>
              <a:rPr lang="en-US" altLang="ja-JP" dirty="0"/>
              <a:t>-means algorithm is not suitable for discovering clusters that are not hyper-ellipsoids (or hyper-spheres). 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DC476-777C-4484-AF84-988EEB0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2C3C5-EE46-41D1-AB92-F379D5D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9E4B6C-FAB1-4F63-AA4B-1A0D33C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EB58-3F5E-40B5-AD10-D0EE4C3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K</a:t>
            </a:r>
            <a:r>
              <a:rPr lang="en-US" dirty="0"/>
              <a:t>-</a:t>
            </a:r>
            <a:r>
              <a:rPr lang="en-US" i="1" dirty="0"/>
              <a:t>Medoids</a:t>
            </a:r>
            <a:r>
              <a:rPr lang="en-US" dirty="0"/>
              <a:t> Clustering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91CC-42E6-47ED-A012-A0F94564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1761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representative objects, called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Medoids)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algorithm is intended to find a sequence of objects called medoids that are centrally located in clusters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goal of the algorithm is to minimize the average dissimilarity of objects to their closest selected object.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works effectively for small data sets, but does not scale well for large data sets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7E16B-9315-4D0A-8E71-CD95049E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5BA55-BA9C-49A9-9FEA-F6CA54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6272-1817-44F8-8D08-7735CDE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Partition Around Medoids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EDFF-F524-491F-9CA2-5798115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Pick a number, </a:t>
            </a:r>
            <a:r>
              <a:rPr lang="en-US" i="1" dirty="0"/>
              <a:t>k</a:t>
            </a:r>
            <a:r>
              <a:rPr lang="en-US" dirty="0"/>
              <a:t>, of random </a:t>
            </a:r>
            <a:r>
              <a:rPr lang="en-US" u="sng" dirty="0"/>
              <a:t>data items</a:t>
            </a:r>
            <a:r>
              <a:rPr lang="en-US" dirty="0"/>
              <a:t> as medoids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Calculate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609600" indent="-609600">
              <a:spcBef>
                <a:spcPct val="75000"/>
              </a:spcBef>
              <a:buFont typeface="Arial" panose="020B0604020202020204" pitchFamily="34" charset="0"/>
              <a:buAutoNum type="arabicParenR"/>
            </a:pPr>
            <a:r>
              <a:rPr lang="en-US" dirty="0"/>
              <a:t>If </a:t>
            </a:r>
            <a:r>
              <a:rPr lang="en-US" i="1" dirty="0" err="1"/>
              <a:t>TC</a:t>
            </a:r>
            <a:r>
              <a:rPr lang="en-US" i="1" baseline="-25000" dirty="0" err="1"/>
              <a:t>mn</a:t>
            </a:r>
            <a:r>
              <a:rPr lang="en-US" i="1" dirty="0"/>
              <a:t> </a:t>
            </a:r>
            <a:r>
              <a:rPr lang="en-US" dirty="0"/>
              <a:t>&lt; 0, replace </a:t>
            </a:r>
            <a:r>
              <a:rPr lang="en-US" i="1" dirty="0"/>
              <a:t>m</a:t>
            </a:r>
            <a:r>
              <a:rPr lang="en-US" dirty="0"/>
              <a:t> by </a:t>
            </a:r>
            <a:r>
              <a:rPr lang="en-US" i="1" dirty="0"/>
              <a:t>n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go back to 2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Assign every item to its nearest medoid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F639-1FBF-40AB-891F-4E6028B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41D01-2999-4066-BD2C-2DC837D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93AEAF7-542F-453B-B73A-6E2E9852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68859"/>
              </p:ext>
            </p:extLst>
          </p:nvPr>
        </p:nvGraphicFramePr>
        <p:xfrm>
          <a:off x="3840162" y="2160946"/>
          <a:ext cx="225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279400" progId="Equation.3">
                  <p:embed/>
                </p:oleObj>
              </mc:Choice>
              <mc:Fallback>
                <p:oleObj name="Equation" r:id="rId2" imgW="749300" imgH="279400" progId="Equation.3">
                  <p:embed/>
                  <p:pic>
                    <p:nvPicPr>
                      <p:cNvPr id="378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2" y="2160946"/>
                        <a:ext cx="22558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EB3CE2C2-598A-48ED-9649-B15E1617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45" y="2319230"/>
            <a:ext cx="3821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i="0" dirty="0"/>
              <a:t>The pair (</a:t>
            </a:r>
            <a:r>
              <a:rPr lang="en-US" sz="1400" dirty="0" err="1"/>
              <a:t>n</a:t>
            </a:r>
            <a:r>
              <a:rPr lang="en-US" sz="1400" i="0" dirty="0" err="1"/>
              <a:t>,</a:t>
            </a:r>
            <a:r>
              <a:rPr lang="en-US" sz="1400" dirty="0" err="1"/>
              <a:t>m</a:t>
            </a:r>
            <a:r>
              <a:rPr lang="en-US" sz="1400" i="0" dirty="0"/>
              <a:t>) of medoid/non-medoid</a:t>
            </a:r>
          </a:p>
          <a:p>
            <a:pPr eaLnBrk="1" hangingPunct="1"/>
            <a:r>
              <a:rPr lang="en-US" sz="1400" i="0" dirty="0"/>
              <a:t>with the smallest impact on clustering quality </a:t>
            </a:r>
          </a:p>
        </p:txBody>
      </p:sp>
    </p:spTree>
    <p:extLst>
      <p:ext uri="{BB962C8B-B14F-4D97-AF65-F5344CB8AC3E}">
        <p14:creationId xmlns:p14="http://schemas.microsoft.com/office/powerpoint/2010/main" val="404032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C232-6F2D-436D-B631-061700C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Swapping 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BF8B-46CC-407B-B15A-B1D3356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5371" cy="4906963"/>
          </a:xfrm>
        </p:spPr>
        <p:txBody>
          <a:bodyPr/>
          <a:lstStyle/>
          <a:p>
            <a:r>
              <a:rPr lang="en-US" altLang="en-US" dirty="0"/>
              <a:t>For each pair of a medoid </a:t>
            </a:r>
            <a:r>
              <a:rPr lang="en-US" altLang="en-US" i="1" dirty="0"/>
              <a:t>m</a:t>
            </a:r>
            <a:r>
              <a:rPr lang="en-US" altLang="en-US" dirty="0"/>
              <a:t> and a non-medoid object </a:t>
            </a:r>
            <a:r>
              <a:rPr lang="en-US" altLang="en-US" i="1" dirty="0"/>
              <a:t>h</a:t>
            </a:r>
            <a:r>
              <a:rPr lang="en-US" altLang="en-US" dirty="0"/>
              <a:t>, measure whether </a:t>
            </a:r>
            <a:r>
              <a:rPr lang="en-US" altLang="en-US" i="1" dirty="0"/>
              <a:t>h</a:t>
            </a:r>
            <a:r>
              <a:rPr lang="en-US" altLang="en-US" dirty="0"/>
              <a:t> is better than </a:t>
            </a:r>
            <a:r>
              <a:rPr lang="en-US" altLang="en-US" i="1" dirty="0"/>
              <a:t>m</a:t>
            </a:r>
            <a:r>
              <a:rPr lang="en-US" altLang="en-US" dirty="0"/>
              <a:t> as a medoid</a:t>
            </a:r>
          </a:p>
          <a:p>
            <a:r>
              <a:rPr lang="en-US" altLang="en-US" dirty="0"/>
              <a:t>For example, we can use the squared-error criterion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Compute E</a:t>
            </a:r>
            <a:r>
              <a:rPr lang="en-US" altLang="en-US" baseline="-25000" dirty="0"/>
              <a:t>h</a:t>
            </a:r>
            <a:r>
              <a:rPr lang="en-US" altLang="en-US" dirty="0"/>
              <a:t>-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m</a:t>
            </a:r>
            <a:endParaRPr lang="en-US" altLang="en-US" baseline="-25000" dirty="0"/>
          </a:p>
          <a:p>
            <a:pPr lvl="1"/>
            <a:r>
              <a:rPr lang="en-US" altLang="en-US" dirty="0"/>
              <a:t>Negative: swapping brings benefit</a:t>
            </a:r>
          </a:p>
          <a:p>
            <a:r>
              <a:rPr lang="en-US" altLang="en-US" dirty="0"/>
              <a:t>Choose the minimum swapping cost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F6ED-6ADF-4628-AD76-A8005EA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D9A7-4DE4-4407-8946-E927566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82E1FF3-E7FB-4F25-8AA2-33E4D9F4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13515"/>
              </p:ext>
            </p:extLst>
          </p:nvPr>
        </p:nvGraphicFramePr>
        <p:xfrm>
          <a:off x="3887711" y="2687444"/>
          <a:ext cx="361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57200" progId="Equation.3">
                  <p:embed/>
                </p:oleObj>
              </mc:Choice>
              <mc:Fallback>
                <p:oleObj name="Equation" r:id="rId2" imgW="1269720" imgH="457200" progId="Equation.3">
                  <p:embed/>
                  <p:pic>
                    <p:nvPicPr>
                      <p:cNvPr id="1559556" name="Object 4">
                        <a:extLst>
                          <a:ext uri="{FF2B5EF4-FFF2-40B4-BE49-F238E27FC236}">
                            <a16:creationId xmlns:a16="http://schemas.microsoft.com/office/drawing/2014/main" id="{DB88788B-65D5-460F-8ACB-BE6961B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11" y="2687444"/>
                        <a:ext cx="361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45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B63-BE6F-4377-9AAB-0E7EF62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A6BC7-31B5-46F5-BFEB-077846B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7887-4C83-4F18-AA89-44316E0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ED50D-1893-45CB-BCA7-CCA5EF0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74" y="2639263"/>
            <a:ext cx="2773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Assume </a:t>
            </a:r>
            <a:r>
              <a:rPr lang="en-US" sz="1600" dirty="0"/>
              <a:t>k</a:t>
            </a:r>
            <a:r>
              <a:rPr lang="en-US" sz="1600" i="0" dirty="0"/>
              <a:t>=2</a:t>
            </a:r>
          </a:p>
          <a:p>
            <a:pPr eaLnBrk="1" hangingPunct="1"/>
            <a:r>
              <a:rPr lang="en-US" sz="1600" i="0" dirty="0"/>
              <a:t>Select X5 and X9 as medoids</a:t>
            </a:r>
            <a:endParaRPr lang="en-US" sz="180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33E733-824B-4E41-9CC9-1A90E2C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44" y="5343960"/>
            <a:ext cx="5308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{X2,X5,X6,X7},{X1,X3,X4,X8,X9,X10}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44736"/>
              </p:ext>
            </p:extLst>
          </p:nvPr>
        </p:nvGraphicFramePr>
        <p:xfrm>
          <a:off x="838200" y="1476744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4983"/>
              </p:ext>
            </p:extLst>
          </p:nvPr>
        </p:nvGraphicFramePr>
        <p:xfrm>
          <a:off x="6628087" y="1476744"/>
          <a:ext cx="2085304" cy="2906064"/>
        </p:xfrm>
        <a:graphic>
          <a:graphicData uri="http://schemas.openxmlformats.org/drawingml/2006/table">
            <a:tbl>
              <a:tblPr firstRow="1" bandRow="1"/>
              <a:tblGrid>
                <a:gridCol w="90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65">
                <a:tc>
                  <a:txBody>
                    <a:bodyPr/>
                    <a:lstStyle/>
                    <a:p>
                      <a:r>
                        <a:rPr lang="en-US" sz="14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6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2333-4B91-4281-9347-ACC83C4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BFB5C-A2DA-44C6-B552-12368CE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389F-8B57-44A6-BF71-3BB164B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4520"/>
              </p:ext>
            </p:extLst>
          </p:nvPr>
        </p:nvGraphicFramePr>
        <p:xfrm>
          <a:off x="838199" y="2446317"/>
          <a:ext cx="3513109" cy="3870960"/>
        </p:xfrm>
        <a:graphic>
          <a:graphicData uri="http://schemas.openxmlformats.org/drawingml/2006/table">
            <a:tbl>
              <a:tblPr firstRow="1" bandRow="1"/>
              <a:tblGrid>
                <a:gridCol w="93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818150381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lang="en-US" sz="1400" dirty="0"/>
                        <a:t>Replace X5 by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F7A8-5C56-4E6E-9BF8-632826F8326A}"/>
              </a:ext>
            </a:extLst>
          </p:cNvPr>
          <p:cNvSpPr/>
          <p:nvPr/>
        </p:nvSpPr>
        <p:spPr>
          <a:xfrm>
            <a:off x="838199" y="1156116"/>
            <a:ext cx="8461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So, now let us choose some other point to be a medoid instead of X5 (6, 2). Let us randomly choose X1 (2, 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Not the new medoid set is: (2, 6) and (8, 5). Now repeating the same task as earlier: 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3C670F-EE8A-4170-B3F8-5E6E57A9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94458"/>
              </p:ext>
            </p:extLst>
          </p:nvPr>
        </p:nvGraphicFramePr>
        <p:xfrm>
          <a:off x="10153612" y="-3483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id="{01A80DD1-3578-48D7-8197-5C4694BD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07" y="5354685"/>
            <a:ext cx="5378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</a:t>
            </a:r>
            <a:r>
              <a:rPr lang="en-US" sz="1600" b="1" i="0" dirty="0"/>
              <a:t>X1</a:t>
            </a:r>
            <a:r>
              <a:rPr lang="en-US" sz="1600" i="0" dirty="0"/>
              <a:t>,X2,X3,X4},{X5,X6,X7,X8,</a:t>
            </a:r>
            <a:r>
              <a:rPr lang="en-US" sz="1600" b="1" i="0" dirty="0"/>
              <a:t>X9</a:t>
            </a:r>
            <a:r>
              <a:rPr lang="en-US" sz="1600" i="0" dirty="0"/>
              <a:t>,X10}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790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32AC-A02E-4FCF-B20D-FA498F4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complexity of each iteration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large values of n and k, such computation becomes very costly</a:t>
                </a:r>
              </a:p>
              <a:p>
                <a:r>
                  <a:rPr lang="en-US" dirty="0"/>
                  <a:t>Advantages </a:t>
                </a:r>
              </a:p>
              <a:p>
                <a:pPr lvl="1"/>
                <a:r>
                  <a:rPr lang="en-US" dirty="0"/>
                  <a:t>K-Medoids method is more robust than k-Means in the presence of noise and outliers</a:t>
                </a:r>
              </a:p>
              <a:p>
                <a:r>
                  <a:rPr lang="en-US" dirty="0"/>
                  <a:t>Disadvantages </a:t>
                </a:r>
              </a:p>
              <a:p>
                <a:pPr lvl="1"/>
                <a:r>
                  <a:rPr lang="en-US" dirty="0"/>
                  <a:t>K-Medoids is more costly that the k-Means method </a:t>
                </a:r>
              </a:p>
              <a:p>
                <a:pPr lvl="1"/>
                <a:r>
                  <a:rPr lang="en-US" dirty="0"/>
                  <a:t>Like k-means, k-medoids requires the user to specify k </a:t>
                </a:r>
              </a:p>
              <a:p>
                <a:pPr lvl="1"/>
                <a:r>
                  <a:rPr lang="en-US" dirty="0"/>
                  <a:t>It does not scale well for large data 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977AC-976B-470E-9C3E-70272639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4EFD6-D4AF-4DD4-86EA-08D0974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1E2-0064-48AD-8A93-8FB09887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illustration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1B94-8277-49E8-AF21-B1033AF8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960244"/>
          </a:xfrm>
        </p:spPr>
        <p:txBody>
          <a:bodyPr/>
          <a:lstStyle/>
          <a:p>
            <a:r>
              <a:rPr lang="en-US" dirty="0"/>
              <a:t>The data set has three natural groups of data points, i.e., 3 natural clusters.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886EF-7505-4A87-B363-D318AC29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1F278-2F76-4C9C-B4BB-C5D8DEA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F5FBC7C-7FD8-4588-817D-FB59C2F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31" y="2230245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6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Hierarchical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8852211" cy="4906963"/>
          </a:xfrm>
        </p:spPr>
        <p:txBody>
          <a:bodyPr>
            <a:normAutofit fontScale="40000" lnSpcReduction="20000"/>
          </a:bodyPr>
          <a:lstStyle/>
          <a:p>
            <a:pPr marL="483794" indent="-483794" algn="just">
              <a:lnSpc>
                <a:spcPct val="110000"/>
              </a:lnSpc>
            </a:pPr>
            <a:r>
              <a:rPr lang="en-US" altLang="en-US" sz="6000" dirty="0"/>
              <a:t>Hierarchical Clustering Approach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5500" dirty="0"/>
              <a:t>A typical clustering analysis approach via partitioning data set </a:t>
            </a:r>
            <a:r>
              <a:rPr lang="en-US" altLang="en-US" sz="5500" dirty="0">
                <a:solidFill>
                  <a:srgbClr val="FF0000"/>
                </a:solidFill>
              </a:rPr>
              <a:t>sequentially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Construct nested partitions layer by layer via grouping objects  into a tree of clusters </a:t>
            </a:r>
            <a:r>
              <a:rPr lang="en-US" altLang="en-US" sz="5500" dirty="0"/>
              <a:t>(</a:t>
            </a:r>
            <a:r>
              <a:rPr lang="en-US" altLang="en-US" sz="550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5500" dirty="0"/>
              <a:t>)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Use (generalised) distance matrix as clustering criteria</a:t>
            </a:r>
            <a:endParaRPr lang="en-US" altLang="en-US" sz="5500" dirty="0"/>
          </a:p>
          <a:p>
            <a:pPr marL="483794" indent="-483794" algn="just">
              <a:lnSpc>
                <a:spcPct val="110000"/>
              </a:lnSpc>
            </a:pPr>
            <a:r>
              <a:rPr lang="en-US" altLang="en-US" sz="5100" dirty="0"/>
              <a:t>Agglomerative vs Divisive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/>
              <a:t>Two sequential clustering strategies for constructing a tree of clusters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each data object is in its own (atomic) cluster</a:t>
            </a:r>
          </a:p>
          <a:p>
            <a:pPr marL="1291557" lvl="2" indent="-345567" algn="just"/>
            <a:r>
              <a:rPr lang="en-US" altLang="en-US" sz="4500" dirty="0"/>
              <a:t>Then merge these atomic clusters into larger and larger clusters</a:t>
            </a:r>
            <a:endParaRPr lang="en-GB" altLang="en-US" sz="4500" dirty="0"/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4600" dirty="0">
                <a:solidFill>
                  <a:srgbClr val="FF0000"/>
                </a:solidFill>
              </a:rPr>
              <a:t>Divisive: a top-down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all objects are in one single cluster</a:t>
            </a:r>
          </a:p>
          <a:p>
            <a:pPr marL="1291557" lvl="2" indent="-345567" algn="just"/>
            <a:r>
              <a:rPr lang="en-US" altLang="en-US" sz="4500" dirty="0"/>
              <a:t>Then the cluster is subdivided into smaller and smaller clusters</a:t>
            </a:r>
          </a:p>
        </p:txBody>
      </p:sp>
    </p:spTree>
    <p:extLst>
      <p:ext uri="{BB962C8B-B14F-4D97-AF65-F5344CB8AC3E}">
        <p14:creationId xmlns:p14="http://schemas.microsoft.com/office/powerpoint/2010/main" val="13725421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Agglomerative approach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E26-C6EC-474F-96AB-F970EB5D033B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541124" name="Text Box 4"/>
          <p:cNvSpPr txBox="1">
            <a:spLocks noChangeArrowheads="1"/>
          </p:cNvSpPr>
          <p:nvPr/>
        </p:nvSpPr>
        <p:spPr bwMode="auto">
          <a:xfrm>
            <a:off x="2209800" y="3265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209800" y="4217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1126" name="Text Box 6"/>
          <p:cNvSpPr txBox="1">
            <a:spLocks noChangeArrowheads="1"/>
          </p:cNvSpPr>
          <p:nvPr/>
        </p:nvSpPr>
        <p:spPr bwMode="auto">
          <a:xfrm>
            <a:off x="2209800" y="37417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1127" name="Text Box 7"/>
          <p:cNvSpPr txBox="1">
            <a:spLocks noChangeArrowheads="1"/>
          </p:cNvSpPr>
          <p:nvPr/>
        </p:nvSpPr>
        <p:spPr bwMode="auto">
          <a:xfrm>
            <a:off x="2209800" y="46339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/>
        </p:nvSpPr>
        <p:spPr bwMode="auto">
          <a:xfrm>
            <a:off x="2209800" y="2789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1129" name="Oval 9"/>
          <p:cNvSpPr>
            <a:spLocks noChangeArrowheads="1"/>
          </p:cNvSpPr>
          <p:nvPr/>
        </p:nvSpPr>
        <p:spPr bwMode="auto">
          <a:xfrm>
            <a:off x="2133600" y="28654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0" name="Oval 10"/>
          <p:cNvSpPr>
            <a:spLocks noChangeArrowheads="1"/>
          </p:cNvSpPr>
          <p:nvPr/>
        </p:nvSpPr>
        <p:spPr bwMode="auto">
          <a:xfrm>
            <a:off x="2133600" y="33226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1" name="Oval 11"/>
          <p:cNvSpPr>
            <a:spLocks noChangeArrowheads="1"/>
          </p:cNvSpPr>
          <p:nvPr/>
        </p:nvSpPr>
        <p:spPr bwMode="auto">
          <a:xfrm>
            <a:off x="2133600" y="37798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2" name="Oval 12"/>
          <p:cNvSpPr>
            <a:spLocks noChangeArrowheads="1"/>
          </p:cNvSpPr>
          <p:nvPr/>
        </p:nvSpPr>
        <p:spPr bwMode="auto">
          <a:xfrm>
            <a:off x="2133600" y="42370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3" name="Oval 13"/>
          <p:cNvSpPr>
            <a:spLocks noChangeArrowheads="1"/>
          </p:cNvSpPr>
          <p:nvPr/>
        </p:nvSpPr>
        <p:spPr bwMode="auto">
          <a:xfrm>
            <a:off x="2133600" y="46942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4" name="Text Box 14"/>
          <p:cNvSpPr txBox="1">
            <a:spLocks noChangeArrowheads="1"/>
          </p:cNvSpPr>
          <p:nvPr/>
        </p:nvSpPr>
        <p:spPr bwMode="auto">
          <a:xfrm>
            <a:off x="3048000" y="29416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1135" name="Oval 15"/>
          <p:cNvSpPr>
            <a:spLocks noChangeArrowheads="1"/>
          </p:cNvSpPr>
          <p:nvPr/>
        </p:nvSpPr>
        <p:spPr bwMode="auto">
          <a:xfrm>
            <a:off x="2895600" y="30178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6" name="Text Box 16"/>
          <p:cNvSpPr txBox="1">
            <a:spLocks noChangeArrowheads="1"/>
          </p:cNvSpPr>
          <p:nvPr/>
        </p:nvSpPr>
        <p:spPr bwMode="auto">
          <a:xfrm>
            <a:off x="3886200" y="43894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1137" name="Oval 17"/>
          <p:cNvSpPr>
            <a:spLocks noChangeArrowheads="1"/>
          </p:cNvSpPr>
          <p:nvPr/>
        </p:nvSpPr>
        <p:spPr bwMode="auto">
          <a:xfrm>
            <a:off x="3733800" y="44656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8" name="Text Box 18"/>
          <p:cNvSpPr txBox="1">
            <a:spLocks noChangeArrowheads="1"/>
          </p:cNvSpPr>
          <p:nvPr/>
        </p:nvSpPr>
        <p:spPr bwMode="auto">
          <a:xfrm>
            <a:off x="4495801" y="39322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1139" name="Oval 19"/>
          <p:cNvSpPr>
            <a:spLocks noChangeArrowheads="1"/>
          </p:cNvSpPr>
          <p:nvPr/>
        </p:nvSpPr>
        <p:spPr bwMode="auto">
          <a:xfrm>
            <a:off x="4343400" y="393223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0" name="Text Box 20"/>
          <p:cNvSpPr txBox="1">
            <a:spLocks noChangeArrowheads="1"/>
          </p:cNvSpPr>
          <p:nvPr/>
        </p:nvSpPr>
        <p:spPr bwMode="auto">
          <a:xfrm>
            <a:off x="5029201" y="3398838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1141" name="Oval 21"/>
          <p:cNvSpPr>
            <a:spLocks noChangeArrowheads="1"/>
          </p:cNvSpPr>
          <p:nvPr/>
        </p:nvSpPr>
        <p:spPr bwMode="auto">
          <a:xfrm>
            <a:off x="4876800" y="3398838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2" name="Line 22"/>
          <p:cNvSpPr>
            <a:spLocks noChangeShapeType="1"/>
          </p:cNvSpPr>
          <p:nvPr/>
        </p:nvSpPr>
        <p:spPr bwMode="auto">
          <a:xfrm>
            <a:off x="2590800" y="30178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3" name="Line 23"/>
          <p:cNvSpPr>
            <a:spLocks noChangeShapeType="1"/>
          </p:cNvSpPr>
          <p:nvPr/>
        </p:nvSpPr>
        <p:spPr bwMode="auto">
          <a:xfrm flipV="1">
            <a:off x="2590800" y="31702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4" name="Line 24"/>
          <p:cNvSpPr>
            <a:spLocks noChangeShapeType="1"/>
          </p:cNvSpPr>
          <p:nvPr/>
        </p:nvSpPr>
        <p:spPr bwMode="auto">
          <a:xfrm>
            <a:off x="2590800" y="43894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5" name="Line 25"/>
          <p:cNvSpPr>
            <a:spLocks noChangeShapeType="1"/>
          </p:cNvSpPr>
          <p:nvPr/>
        </p:nvSpPr>
        <p:spPr bwMode="auto">
          <a:xfrm flipV="1">
            <a:off x="2590800" y="46180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6" name="Line 26"/>
          <p:cNvSpPr>
            <a:spLocks noChangeShapeType="1"/>
          </p:cNvSpPr>
          <p:nvPr/>
        </p:nvSpPr>
        <p:spPr bwMode="auto">
          <a:xfrm>
            <a:off x="2590800" y="4008438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7" name="Line 27"/>
          <p:cNvSpPr>
            <a:spLocks noChangeShapeType="1"/>
          </p:cNvSpPr>
          <p:nvPr/>
        </p:nvSpPr>
        <p:spPr bwMode="auto">
          <a:xfrm flipV="1">
            <a:off x="4191000" y="41608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8" name="Line 28"/>
          <p:cNvSpPr>
            <a:spLocks noChangeShapeType="1"/>
          </p:cNvSpPr>
          <p:nvPr/>
        </p:nvSpPr>
        <p:spPr bwMode="auto">
          <a:xfrm>
            <a:off x="3733800" y="324643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9" name="Line 29"/>
          <p:cNvSpPr>
            <a:spLocks noChangeShapeType="1"/>
          </p:cNvSpPr>
          <p:nvPr/>
        </p:nvSpPr>
        <p:spPr bwMode="auto">
          <a:xfrm flipV="1">
            <a:off x="4800600" y="3627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1150" name="Group 30"/>
          <p:cNvGrpSpPr>
            <a:grpSpLocks/>
          </p:cNvGrpSpPr>
          <p:nvPr/>
        </p:nvGrpSpPr>
        <p:grpSpPr bwMode="auto">
          <a:xfrm>
            <a:off x="1828800" y="5532432"/>
            <a:ext cx="6540500" cy="492124"/>
            <a:chOff x="192" y="3485"/>
            <a:chExt cx="4120" cy="310"/>
          </a:xfrm>
        </p:grpSpPr>
        <p:sp>
          <p:nvSpPr>
            <p:cNvPr id="1541151" name="Line 31"/>
            <p:cNvSpPr>
              <a:spLocks noChangeShapeType="1"/>
            </p:cNvSpPr>
            <p:nvPr/>
          </p:nvSpPr>
          <p:spPr bwMode="auto">
            <a:xfrm>
              <a:off x="192" y="3485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2" name="Line 32"/>
            <p:cNvSpPr>
              <a:spLocks noChangeShapeType="1"/>
            </p:cNvSpPr>
            <p:nvPr/>
          </p:nvSpPr>
          <p:spPr bwMode="auto">
            <a:xfrm flipH="1">
              <a:off x="514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3" name="Text Box 33"/>
            <p:cNvSpPr txBox="1">
              <a:spLocks noChangeArrowheads="1"/>
            </p:cNvSpPr>
            <p:nvPr/>
          </p:nvSpPr>
          <p:spPr bwMode="auto">
            <a:xfrm>
              <a:off x="418" y="356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4" name="Line 34"/>
            <p:cNvSpPr>
              <a:spLocks noChangeShapeType="1"/>
            </p:cNvSpPr>
            <p:nvPr/>
          </p:nvSpPr>
          <p:spPr bwMode="auto">
            <a:xfrm flipH="1">
              <a:off x="1042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5" name="Text Box 35"/>
            <p:cNvSpPr txBox="1">
              <a:spLocks noChangeArrowheads="1"/>
            </p:cNvSpPr>
            <p:nvPr/>
          </p:nvSpPr>
          <p:spPr bwMode="auto">
            <a:xfrm>
              <a:off x="946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6" name="Line 36"/>
            <p:cNvSpPr>
              <a:spLocks noChangeShapeType="1"/>
            </p:cNvSpPr>
            <p:nvPr/>
          </p:nvSpPr>
          <p:spPr bwMode="auto">
            <a:xfrm flipH="1">
              <a:off x="157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7" name="Text Box 37"/>
            <p:cNvSpPr txBox="1">
              <a:spLocks noChangeArrowheads="1"/>
            </p:cNvSpPr>
            <p:nvPr/>
          </p:nvSpPr>
          <p:spPr bwMode="auto">
            <a:xfrm>
              <a:off x="147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8" name="Line 38"/>
            <p:cNvSpPr>
              <a:spLocks noChangeShapeType="1"/>
            </p:cNvSpPr>
            <p:nvPr/>
          </p:nvSpPr>
          <p:spPr bwMode="auto">
            <a:xfrm flipH="1">
              <a:off x="205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9" name="Text Box 39"/>
            <p:cNvSpPr txBox="1">
              <a:spLocks noChangeArrowheads="1"/>
            </p:cNvSpPr>
            <p:nvPr/>
          </p:nvSpPr>
          <p:spPr bwMode="auto">
            <a:xfrm>
              <a:off x="195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0" name="Line 40"/>
            <p:cNvSpPr>
              <a:spLocks noChangeShapeType="1"/>
            </p:cNvSpPr>
            <p:nvPr/>
          </p:nvSpPr>
          <p:spPr bwMode="auto">
            <a:xfrm flipH="1">
              <a:off x="253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61" name="Text Box 41"/>
            <p:cNvSpPr txBox="1">
              <a:spLocks noChangeArrowheads="1"/>
            </p:cNvSpPr>
            <p:nvPr/>
          </p:nvSpPr>
          <p:spPr bwMode="auto">
            <a:xfrm>
              <a:off x="243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2" name="Text Box 42"/>
            <p:cNvSpPr txBox="1">
              <a:spLocks noChangeArrowheads="1"/>
            </p:cNvSpPr>
            <p:nvPr/>
          </p:nvSpPr>
          <p:spPr bwMode="auto">
            <a:xfrm>
              <a:off x="3389" y="3504"/>
              <a:ext cx="9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bottom-up</a:t>
              </a:r>
            </a:p>
          </p:txBody>
        </p:sp>
      </p:grpSp>
      <p:sp>
        <p:nvSpPr>
          <p:cNvPr id="1541163" name="Text Box 43"/>
          <p:cNvSpPr txBox="1">
            <a:spLocks noChangeArrowheads="1"/>
          </p:cNvSpPr>
          <p:nvPr/>
        </p:nvSpPr>
        <p:spPr bwMode="auto">
          <a:xfrm>
            <a:off x="7162800" y="1981200"/>
            <a:ext cx="32004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Each object is a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Merge two clusters which are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most similar to each other;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Until all objects are merged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 into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2173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4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4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34" grpId="0"/>
      <p:bldP spid="1541135" grpId="0" animBg="1"/>
      <p:bldP spid="1541136" grpId="0"/>
      <p:bldP spid="1541137" grpId="0" animBg="1"/>
      <p:bldP spid="1541138" grpId="0"/>
      <p:bldP spid="1541139" grpId="0" animBg="1"/>
      <p:bldP spid="1541140" grpId="0"/>
      <p:bldP spid="1541141" grpId="0" animBg="1"/>
      <p:bldP spid="1541142" grpId="0" animBg="1"/>
      <p:bldP spid="1541143" grpId="0" animBg="1"/>
      <p:bldP spid="1541144" grpId="0" animBg="1"/>
      <p:bldP spid="1541145" grpId="0" animBg="1"/>
      <p:bldP spid="1541146" grpId="0" animBg="1"/>
      <p:bldP spid="1541147" grpId="0" animBg="1"/>
      <p:bldP spid="1541148" grpId="0" animBg="1"/>
      <p:bldP spid="15411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Divisive Approaches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349F-8188-40BB-86EB-9AE53858125F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2286000" y="3006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2286000" y="3959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3174" name="Text Box 6"/>
          <p:cNvSpPr txBox="1">
            <a:spLocks noChangeArrowheads="1"/>
          </p:cNvSpPr>
          <p:nvPr/>
        </p:nvSpPr>
        <p:spPr bwMode="auto">
          <a:xfrm>
            <a:off x="2286000" y="34829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3175" name="Text Box 7"/>
          <p:cNvSpPr txBox="1">
            <a:spLocks noChangeArrowheads="1"/>
          </p:cNvSpPr>
          <p:nvPr/>
        </p:nvSpPr>
        <p:spPr bwMode="auto">
          <a:xfrm>
            <a:off x="2286000" y="4435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286000" y="2530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3177" name="Oval 9"/>
          <p:cNvSpPr>
            <a:spLocks noChangeArrowheads="1"/>
          </p:cNvSpPr>
          <p:nvPr/>
        </p:nvSpPr>
        <p:spPr bwMode="auto">
          <a:xfrm>
            <a:off x="2209800" y="26066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8" name="Oval 10"/>
          <p:cNvSpPr>
            <a:spLocks noChangeArrowheads="1"/>
          </p:cNvSpPr>
          <p:nvPr/>
        </p:nvSpPr>
        <p:spPr bwMode="auto">
          <a:xfrm>
            <a:off x="2209800" y="30638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9" name="Oval 11"/>
          <p:cNvSpPr>
            <a:spLocks noChangeArrowheads="1"/>
          </p:cNvSpPr>
          <p:nvPr/>
        </p:nvSpPr>
        <p:spPr bwMode="auto">
          <a:xfrm>
            <a:off x="2209800" y="35210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0" name="Oval 12"/>
          <p:cNvSpPr>
            <a:spLocks noChangeArrowheads="1"/>
          </p:cNvSpPr>
          <p:nvPr/>
        </p:nvSpPr>
        <p:spPr bwMode="auto">
          <a:xfrm>
            <a:off x="2209800" y="39782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1" name="Oval 13"/>
          <p:cNvSpPr>
            <a:spLocks noChangeArrowheads="1"/>
          </p:cNvSpPr>
          <p:nvPr/>
        </p:nvSpPr>
        <p:spPr bwMode="auto">
          <a:xfrm>
            <a:off x="2209800" y="44354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2" name="Text Box 14"/>
          <p:cNvSpPr txBox="1">
            <a:spLocks noChangeArrowheads="1"/>
          </p:cNvSpPr>
          <p:nvPr/>
        </p:nvSpPr>
        <p:spPr bwMode="auto">
          <a:xfrm>
            <a:off x="3124200" y="26828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3183" name="Oval 15"/>
          <p:cNvSpPr>
            <a:spLocks noChangeArrowheads="1"/>
          </p:cNvSpPr>
          <p:nvPr/>
        </p:nvSpPr>
        <p:spPr bwMode="auto">
          <a:xfrm>
            <a:off x="2971800" y="27590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4" name="Text Box 16"/>
          <p:cNvSpPr txBox="1">
            <a:spLocks noChangeArrowheads="1"/>
          </p:cNvSpPr>
          <p:nvPr/>
        </p:nvSpPr>
        <p:spPr bwMode="auto">
          <a:xfrm>
            <a:off x="3962400" y="41306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3185" name="Oval 17"/>
          <p:cNvSpPr>
            <a:spLocks noChangeArrowheads="1"/>
          </p:cNvSpPr>
          <p:nvPr/>
        </p:nvSpPr>
        <p:spPr bwMode="auto">
          <a:xfrm>
            <a:off x="3810000" y="42068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6" name="Text Box 18"/>
          <p:cNvSpPr txBox="1">
            <a:spLocks noChangeArrowheads="1"/>
          </p:cNvSpPr>
          <p:nvPr/>
        </p:nvSpPr>
        <p:spPr bwMode="auto">
          <a:xfrm>
            <a:off x="4572001" y="36734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3187" name="Oval 19"/>
          <p:cNvSpPr>
            <a:spLocks noChangeArrowheads="1"/>
          </p:cNvSpPr>
          <p:nvPr/>
        </p:nvSpPr>
        <p:spPr bwMode="auto">
          <a:xfrm>
            <a:off x="4419600" y="3673475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8" name="Text Box 20"/>
          <p:cNvSpPr txBox="1">
            <a:spLocks noChangeArrowheads="1"/>
          </p:cNvSpPr>
          <p:nvPr/>
        </p:nvSpPr>
        <p:spPr bwMode="auto">
          <a:xfrm>
            <a:off x="5105401" y="3140075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3189" name="Oval 21"/>
          <p:cNvSpPr>
            <a:spLocks noChangeArrowheads="1"/>
          </p:cNvSpPr>
          <p:nvPr/>
        </p:nvSpPr>
        <p:spPr bwMode="auto">
          <a:xfrm>
            <a:off x="4953000" y="3140075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0" name="Line 22"/>
          <p:cNvSpPr>
            <a:spLocks noChangeShapeType="1"/>
          </p:cNvSpPr>
          <p:nvPr/>
        </p:nvSpPr>
        <p:spPr bwMode="auto">
          <a:xfrm>
            <a:off x="1905000" y="5456238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1" name="Line 23"/>
          <p:cNvSpPr>
            <a:spLocks noChangeShapeType="1"/>
          </p:cNvSpPr>
          <p:nvPr/>
        </p:nvSpPr>
        <p:spPr bwMode="auto">
          <a:xfrm flipH="1">
            <a:off x="2438400" y="5456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2" name="Text Box 24"/>
          <p:cNvSpPr txBox="1">
            <a:spLocks noChangeArrowheads="1"/>
          </p:cNvSpPr>
          <p:nvPr/>
        </p:nvSpPr>
        <p:spPr bwMode="auto">
          <a:xfrm>
            <a:off x="2286000" y="55467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3" name="Line 25"/>
          <p:cNvSpPr>
            <a:spLocks noChangeShapeType="1"/>
          </p:cNvSpPr>
          <p:nvPr/>
        </p:nvSpPr>
        <p:spPr bwMode="auto">
          <a:xfrm flipH="1">
            <a:off x="32766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4" name="Text Box 26"/>
          <p:cNvSpPr txBox="1">
            <a:spLocks noChangeArrowheads="1"/>
          </p:cNvSpPr>
          <p:nvPr/>
        </p:nvSpPr>
        <p:spPr bwMode="auto">
          <a:xfrm>
            <a:off x="31242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5" name="Line 27"/>
          <p:cNvSpPr>
            <a:spLocks noChangeShapeType="1"/>
          </p:cNvSpPr>
          <p:nvPr/>
        </p:nvSpPr>
        <p:spPr bwMode="auto">
          <a:xfrm flipH="1">
            <a:off x="4114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6" name="Text Box 28"/>
          <p:cNvSpPr txBox="1">
            <a:spLocks noChangeArrowheads="1"/>
          </p:cNvSpPr>
          <p:nvPr/>
        </p:nvSpPr>
        <p:spPr bwMode="auto">
          <a:xfrm>
            <a:off x="3962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7" name="Line 29"/>
          <p:cNvSpPr>
            <a:spLocks noChangeShapeType="1"/>
          </p:cNvSpPr>
          <p:nvPr/>
        </p:nvSpPr>
        <p:spPr bwMode="auto">
          <a:xfrm flipH="1">
            <a:off x="4876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8" name="Text Box 30"/>
          <p:cNvSpPr txBox="1">
            <a:spLocks noChangeArrowheads="1"/>
          </p:cNvSpPr>
          <p:nvPr/>
        </p:nvSpPr>
        <p:spPr bwMode="auto">
          <a:xfrm>
            <a:off x="4724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 flipH="1">
            <a:off x="5638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0" name="Text Box 32"/>
          <p:cNvSpPr txBox="1">
            <a:spLocks noChangeArrowheads="1"/>
          </p:cNvSpPr>
          <p:nvPr/>
        </p:nvSpPr>
        <p:spPr bwMode="auto">
          <a:xfrm>
            <a:off x="5486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>
            <a:off x="2667000" y="2759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2" name="Line 34"/>
          <p:cNvSpPr>
            <a:spLocks noChangeShapeType="1"/>
          </p:cNvSpPr>
          <p:nvPr/>
        </p:nvSpPr>
        <p:spPr bwMode="auto">
          <a:xfrm flipV="1">
            <a:off x="2667000" y="2911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>
            <a:off x="2667000" y="41306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4" name="Line 36"/>
          <p:cNvSpPr>
            <a:spLocks noChangeShapeType="1"/>
          </p:cNvSpPr>
          <p:nvPr/>
        </p:nvSpPr>
        <p:spPr bwMode="auto">
          <a:xfrm flipV="1">
            <a:off x="2667000" y="4359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5" name="Line 37"/>
          <p:cNvSpPr>
            <a:spLocks noChangeShapeType="1"/>
          </p:cNvSpPr>
          <p:nvPr/>
        </p:nvSpPr>
        <p:spPr bwMode="auto">
          <a:xfrm>
            <a:off x="2667000" y="374967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6" name="Line 38"/>
          <p:cNvSpPr>
            <a:spLocks noChangeShapeType="1"/>
          </p:cNvSpPr>
          <p:nvPr/>
        </p:nvSpPr>
        <p:spPr bwMode="auto">
          <a:xfrm flipV="1">
            <a:off x="4267200" y="390207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7" name="Line 39"/>
          <p:cNvSpPr>
            <a:spLocks noChangeShapeType="1"/>
          </p:cNvSpPr>
          <p:nvPr/>
        </p:nvSpPr>
        <p:spPr bwMode="auto">
          <a:xfrm>
            <a:off x="3810000" y="298767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8" name="Line 40"/>
          <p:cNvSpPr>
            <a:spLocks noChangeShapeType="1"/>
          </p:cNvSpPr>
          <p:nvPr/>
        </p:nvSpPr>
        <p:spPr bwMode="auto">
          <a:xfrm flipV="1">
            <a:off x="4876800" y="336867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9" name="Text Box 41"/>
          <p:cNvSpPr txBox="1">
            <a:spLocks noChangeArrowheads="1"/>
          </p:cNvSpPr>
          <p:nvPr/>
        </p:nvSpPr>
        <p:spPr bwMode="auto">
          <a:xfrm>
            <a:off x="6821006" y="5486401"/>
            <a:ext cx="144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Top-down</a:t>
            </a:r>
          </a:p>
        </p:txBody>
      </p:sp>
      <p:sp>
        <p:nvSpPr>
          <p:cNvPr id="1543210" name="Text Box 42"/>
          <p:cNvSpPr txBox="1">
            <a:spLocks noChangeArrowheads="1"/>
          </p:cNvSpPr>
          <p:nvPr/>
        </p:nvSpPr>
        <p:spPr bwMode="auto">
          <a:xfrm>
            <a:off x="7162800" y="1600200"/>
            <a:ext cx="33528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All objects stay in one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Select a cluster and split it into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two sub clusters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Until each leaf cluster contains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716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/>
      <p:bldP spid="1543173" grpId="0"/>
      <p:bldP spid="1543174" grpId="0"/>
      <p:bldP spid="1543175" grpId="0"/>
      <p:bldP spid="1543176" grpId="0"/>
      <p:bldP spid="1543177" grpId="0" animBg="1"/>
      <p:bldP spid="1543178" grpId="0" animBg="1"/>
      <p:bldP spid="1543179" grpId="0" animBg="1"/>
      <p:bldP spid="1543180" grpId="0" animBg="1"/>
      <p:bldP spid="1543181" grpId="0" animBg="1"/>
      <p:bldP spid="1543182" grpId="0"/>
      <p:bldP spid="1543183" grpId="0" animBg="1"/>
      <p:bldP spid="1543184" grpId="0"/>
      <p:bldP spid="1543185" grpId="0" animBg="1"/>
      <p:bldP spid="1543186" grpId="0"/>
      <p:bldP spid="1543187" grpId="0" animBg="1"/>
      <p:bldP spid="1543201" grpId="0" animBg="1"/>
      <p:bldP spid="1543202" grpId="0" animBg="1"/>
      <p:bldP spid="1543203" grpId="0" animBg="1"/>
      <p:bldP spid="1543204" grpId="0" animBg="1"/>
      <p:bldP spid="1543205" grpId="0" animBg="1"/>
      <p:bldP spid="1543206" grpId="0" animBg="1"/>
      <p:bldP spid="1543207" grpId="0" animBg="1"/>
      <p:bldP spid="15432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1"/>
            <a:ext cx="6880224" cy="17589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binary tree that shows how clusters are merged/split hierarchically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Each node on the tree is a cluster; each leaf node is a singleton cluster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3655E2F-6364-4022-AA78-27C853A26FE5}" type="slidenum">
              <a:rPr lang="zh-CN" altLang="en-US"/>
              <a:pPr/>
              <a:t>33</a:t>
            </a:fld>
            <a:endParaRPr lang="en-US" altLang="zh-CN"/>
          </a:p>
        </p:txBody>
      </p:sp>
      <p:grpSp>
        <p:nvGrpSpPr>
          <p:cNvPr id="1577988" name="Group 4"/>
          <p:cNvGrpSpPr>
            <a:grpSpLocks/>
          </p:cNvGrpSpPr>
          <p:nvPr/>
        </p:nvGrpSpPr>
        <p:grpSpPr bwMode="auto">
          <a:xfrm>
            <a:off x="2971800" y="3271838"/>
            <a:ext cx="6248400" cy="2900362"/>
            <a:chOff x="912" y="2061"/>
            <a:chExt cx="3936" cy="1827"/>
          </a:xfrm>
        </p:grpSpPr>
        <p:sp>
          <p:nvSpPr>
            <p:cNvPr id="1577989" name="Line 5"/>
            <p:cNvSpPr>
              <a:spLocks noChangeShapeType="1"/>
            </p:cNvSpPr>
            <p:nvPr/>
          </p:nvSpPr>
          <p:spPr bwMode="auto">
            <a:xfrm>
              <a:off x="950" y="3479"/>
              <a:ext cx="4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0" name="Line 6"/>
            <p:cNvSpPr>
              <a:spLocks noChangeShapeType="1"/>
            </p:cNvSpPr>
            <p:nvPr/>
          </p:nvSpPr>
          <p:spPr bwMode="auto">
            <a:xfrm>
              <a:off x="1404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1" name="Line 7"/>
            <p:cNvSpPr>
              <a:spLocks noChangeShapeType="1"/>
            </p:cNvSpPr>
            <p:nvPr/>
          </p:nvSpPr>
          <p:spPr bwMode="auto">
            <a:xfrm>
              <a:off x="23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2" name="Line 8"/>
            <p:cNvSpPr>
              <a:spLocks noChangeShapeType="1"/>
            </p:cNvSpPr>
            <p:nvPr/>
          </p:nvSpPr>
          <p:spPr bwMode="auto">
            <a:xfrm>
              <a:off x="2350" y="3479"/>
              <a:ext cx="4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3" name="Line 9"/>
            <p:cNvSpPr>
              <a:spLocks noChangeShapeType="1"/>
            </p:cNvSpPr>
            <p:nvPr/>
          </p:nvSpPr>
          <p:spPr bwMode="auto">
            <a:xfrm>
              <a:off x="2842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4" name="Line 10"/>
            <p:cNvSpPr>
              <a:spLocks noChangeShapeType="1"/>
            </p:cNvSpPr>
            <p:nvPr/>
          </p:nvSpPr>
          <p:spPr bwMode="auto">
            <a:xfrm>
              <a:off x="428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5" name="Line 11"/>
            <p:cNvSpPr>
              <a:spLocks noChangeShapeType="1"/>
            </p:cNvSpPr>
            <p:nvPr/>
          </p:nvSpPr>
          <p:spPr bwMode="auto">
            <a:xfrm>
              <a:off x="4280" y="3510"/>
              <a:ext cx="53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6" name="Line 12"/>
            <p:cNvSpPr>
              <a:spLocks noChangeShapeType="1"/>
            </p:cNvSpPr>
            <p:nvPr/>
          </p:nvSpPr>
          <p:spPr bwMode="auto">
            <a:xfrm>
              <a:off x="481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7" name="Line 13"/>
            <p:cNvSpPr>
              <a:spLocks noChangeShapeType="1"/>
            </p:cNvSpPr>
            <p:nvPr/>
          </p:nvSpPr>
          <p:spPr bwMode="auto">
            <a:xfrm>
              <a:off x="11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8" name="Line 14"/>
            <p:cNvSpPr>
              <a:spLocks noChangeShapeType="1"/>
            </p:cNvSpPr>
            <p:nvPr/>
          </p:nvSpPr>
          <p:spPr bwMode="auto">
            <a:xfrm>
              <a:off x="1177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9" name="Line 15"/>
            <p:cNvSpPr>
              <a:spLocks noChangeShapeType="1"/>
            </p:cNvSpPr>
            <p:nvPr/>
          </p:nvSpPr>
          <p:spPr bwMode="auto">
            <a:xfrm>
              <a:off x="1896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0" name="Line 16"/>
            <p:cNvSpPr>
              <a:spLocks noChangeShapeType="1"/>
            </p:cNvSpPr>
            <p:nvPr/>
          </p:nvSpPr>
          <p:spPr bwMode="auto">
            <a:xfrm>
              <a:off x="2539" y="3164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1" name="Line 17"/>
            <p:cNvSpPr>
              <a:spLocks noChangeShapeType="1"/>
            </p:cNvSpPr>
            <p:nvPr/>
          </p:nvSpPr>
          <p:spPr bwMode="auto">
            <a:xfrm>
              <a:off x="25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2" name="Line 18"/>
            <p:cNvSpPr>
              <a:spLocks noChangeShapeType="1"/>
            </p:cNvSpPr>
            <p:nvPr/>
          </p:nvSpPr>
          <p:spPr bwMode="auto">
            <a:xfrm>
              <a:off x="2615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3" name="Line 19"/>
            <p:cNvSpPr>
              <a:spLocks noChangeShapeType="1"/>
            </p:cNvSpPr>
            <p:nvPr/>
          </p:nvSpPr>
          <p:spPr bwMode="auto">
            <a:xfrm>
              <a:off x="3334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4" name="Line 20"/>
            <p:cNvSpPr>
              <a:spLocks noChangeShapeType="1"/>
            </p:cNvSpPr>
            <p:nvPr/>
          </p:nvSpPr>
          <p:spPr bwMode="auto">
            <a:xfrm>
              <a:off x="2577" y="3164"/>
              <a:ext cx="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5" name="Line 21"/>
            <p:cNvSpPr>
              <a:spLocks noChangeShapeType="1"/>
            </p:cNvSpPr>
            <p:nvPr/>
          </p:nvSpPr>
          <p:spPr bwMode="auto">
            <a:xfrm>
              <a:off x="2956" y="2817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6" name="Line 22"/>
            <p:cNvSpPr>
              <a:spLocks noChangeShapeType="1"/>
            </p:cNvSpPr>
            <p:nvPr/>
          </p:nvSpPr>
          <p:spPr bwMode="auto">
            <a:xfrm flipV="1">
              <a:off x="3788" y="2817"/>
              <a:ext cx="0" cy="10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7" name="Line 23"/>
            <p:cNvSpPr>
              <a:spLocks noChangeShapeType="1"/>
            </p:cNvSpPr>
            <p:nvPr/>
          </p:nvSpPr>
          <p:spPr bwMode="auto">
            <a:xfrm>
              <a:off x="2956" y="2817"/>
              <a:ext cx="8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8" name="Line 24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9" name="Line 25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0" name="Line 26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1" name="Line 27"/>
            <p:cNvSpPr>
              <a:spLocks noChangeShapeType="1"/>
            </p:cNvSpPr>
            <p:nvPr/>
          </p:nvSpPr>
          <p:spPr bwMode="auto">
            <a:xfrm flipV="1">
              <a:off x="3372" y="2439"/>
              <a:ext cx="0" cy="9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2" name="Line 28"/>
            <p:cNvSpPr>
              <a:spLocks noChangeShapeType="1"/>
            </p:cNvSpPr>
            <p:nvPr/>
          </p:nvSpPr>
          <p:spPr bwMode="auto">
            <a:xfrm>
              <a:off x="3940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3" name="Line 29"/>
            <p:cNvSpPr>
              <a:spLocks noChangeShapeType="1"/>
            </p:cNvSpPr>
            <p:nvPr/>
          </p:nvSpPr>
          <p:spPr bwMode="auto">
            <a:xfrm flipH="1">
              <a:off x="1593" y="2061"/>
              <a:ext cx="23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4" name="Line 30"/>
            <p:cNvSpPr>
              <a:spLocks noChangeShapeType="1"/>
            </p:cNvSpPr>
            <p:nvPr/>
          </p:nvSpPr>
          <p:spPr bwMode="auto">
            <a:xfrm flipV="1">
              <a:off x="1518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5" name="Line 31"/>
            <p:cNvSpPr>
              <a:spLocks noChangeShapeType="1"/>
            </p:cNvSpPr>
            <p:nvPr/>
          </p:nvSpPr>
          <p:spPr bwMode="auto">
            <a:xfrm>
              <a:off x="1782" y="2061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6" name="Line 32"/>
            <p:cNvSpPr>
              <a:spLocks noChangeShapeType="1"/>
            </p:cNvSpPr>
            <p:nvPr/>
          </p:nvSpPr>
          <p:spPr bwMode="auto">
            <a:xfrm flipH="1">
              <a:off x="1518" y="2061"/>
              <a:ext cx="18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7" name="Line 33"/>
            <p:cNvSpPr>
              <a:spLocks noChangeShapeType="1"/>
            </p:cNvSpPr>
            <p:nvPr/>
          </p:nvSpPr>
          <p:spPr bwMode="auto">
            <a:xfrm>
              <a:off x="9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8" name="Oval 34"/>
            <p:cNvSpPr>
              <a:spLocks noChangeArrowheads="1"/>
            </p:cNvSpPr>
            <p:nvPr/>
          </p:nvSpPr>
          <p:spPr bwMode="auto">
            <a:xfrm>
              <a:off x="477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9" name="Oval 35"/>
            <p:cNvSpPr>
              <a:spLocks noChangeArrowheads="1"/>
            </p:cNvSpPr>
            <p:nvPr/>
          </p:nvSpPr>
          <p:spPr bwMode="auto">
            <a:xfrm>
              <a:off x="424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0" name="Oval 36"/>
            <p:cNvSpPr>
              <a:spLocks noChangeArrowheads="1"/>
            </p:cNvSpPr>
            <p:nvPr/>
          </p:nvSpPr>
          <p:spPr bwMode="auto">
            <a:xfrm>
              <a:off x="3750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1" name="Oval 37"/>
            <p:cNvSpPr>
              <a:spLocks noChangeArrowheads="1"/>
            </p:cNvSpPr>
            <p:nvPr/>
          </p:nvSpPr>
          <p:spPr bwMode="auto">
            <a:xfrm>
              <a:off x="329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2" name="Oval 38"/>
            <p:cNvSpPr>
              <a:spLocks noChangeArrowheads="1"/>
            </p:cNvSpPr>
            <p:nvPr/>
          </p:nvSpPr>
          <p:spPr bwMode="auto">
            <a:xfrm>
              <a:off x="2804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3" name="Oval 39"/>
            <p:cNvSpPr>
              <a:spLocks noChangeArrowheads="1"/>
            </p:cNvSpPr>
            <p:nvPr/>
          </p:nvSpPr>
          <p:spPr bwMode="auto">
            <a:xfrm>
              <a:off x="23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4" name="Oval 40"/>
            <p:cNvSpPr>
              <a:spLocks noChangeArrowheads="1"/>
            </p:cNvSpPr>
            <p:nvPr/>
          </p:nvSpPr>
          <p:spPr bwMode="auto">
            <a:xfrm>
              <a:off x="1858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5" name="Oval 41"/>
            <p:cNvSpPr>
              <a:spLocks noChangeArrowheads="1"/>
            </p:cNvSpPr>
            <p:nvPr/>
          </p:nvSpPr>
          <p:spPr bwMode="auto">
            <a:xfrm>
              <a:off x="136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6" name="Oval 42"/>
            <p:cNvSpPr>
              <a:spLocks noChangeArrowheads="1"/>
            </p:cNvSpPr>
            <p:nvPr/>
          </p:nvSpPr>
          <p:spPr bwMode="auto">
            <a:xfrm>
              <a:off x="9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8027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8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9" name="Rectangle 45"/>
          <p:cNvSpPr>
            <a:spLocks noChangeArrowheads="1"/>
          </p:cNvSpPr>
          <p:nvPr/>
        </p:nvSpPr>
        <p:spPr bwMode="auto">
          <a:xfrm>
            <a:off x="5816600" y="317976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0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1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2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3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4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596189" cy="1268413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C6B379B-C866-462E-8721-36A3E03EEB4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579013" name="Line 5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4" name="Line 6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5" name="Line 7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6" name="Line 8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7" name="Line 9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8" name="Line 10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9" name="Line 11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0" name="Line 12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1" name="Line 13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2" name="Line 14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3" name="Line 15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4" name="Line 16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5" name="Line 17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6" name="Line 18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7" name="Line 19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8" name="Line 20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9" name="Line 21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0" name="Line 22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1" name="Line 23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2" name="Line 24"/>
          <p:cNvSpPr>
            <a:spLocks noChangeShapeType="1"/>
          </p:cNvSpPr>
          <p:nvPr/>
        </p:nvSpPr>
        <p:spPr bwMode="auto">
          <a:xfrm>
            <a:off x="6877050" y="3922714"/>
            <a:ext cx="0" cy="5492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3" name="Line 25"/>
          <p:cNvSpPr>
            <a:spLocks noChangeShapeType="1"/>
          </p:cNvSpPr>
          <p:nvPr/>
        </p:nvSpPr>
        <p:spPr bwMode="auto">
          <a:xfrm flipV="1">
            <a:off x="8739188" y="3871913"/>
            <a:ext cx="0" cy="17002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4" name="Line 26"/>
          <p:cNvSpPr>
            <a:spLocks noChangeShapeType="1"/>
          </p:cNvSpPr>
          <p:nvPr/>
        </p:nvSpPr>
        <p:spPr bwMode="auto">
          <a:xfrm flipH="1">
            <a:off x="6877050" y="3871913"/>
            <a:ext cx="1862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5" name="Line 27"/>
          <p:cNvSpPr>
            <a:spLocks noChangeShapeType="1"/>
          </p:cNvSpPr>
          <p:nvPr/>
        </p:nvSpPr>
        <p:spPr bwMode="auto">
          <a:xfrm flipV="1">
            <a:off x="6877050" y="3871913"/>
            <a:ext cx="0" cy="1508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9" name="Line 31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1" name="Line 33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2" name="Oval 34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3" name="Oval 35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4" name="Oval 36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5" name="Oval 37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6" name="Oval 38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7" name="Oval 39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8" name="Oval 40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9" name="Oval 41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0" name="Oval 42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1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2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9063" name="Group 55"/>
          <p:cNvGrpSpPr>
            <a:grpSpLocks/>
          </p:cNvGrpSpPr>
          <p:nvPr/>
        </p:nvGrpSpPr>
        <p:grpSpPr bwMode="auto">
          <a:xfrm>
            <a:off x="3962401" y="3179764"/>
            <a:ext cx="3844925" cy="1843087"/>
            <a:chOff x="1536" y="2003"/>
            <a:chExt cx="2422" cy="1161"/>
          </a:xfrm>
        </p:grpSpPr>
        <p:sp>
          <p:nvSpPr>
            <p:cNvPr id="1579036" name="Line 28"/>
            <p:cNvSpPr>
              <a:spLocks noChangeShapeType="1"/>
            </p:cNvSpPr>
            <p:nvPr/>
          </p:nvSpPr>
          <p:spPr bwMode="auto">
            <a:xfrm>
              <a:off x="3958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7" name="Line 29"/>
            <p:cNvSpPr>
              <a:spLocks noChangeShapeType="1"/>
            </p:cNvSpPr>
            <p:nvPr/>
          </p:nvSpPr>
          <p:spPr bwMode="auto">
            <a:xfrm flipH="1">
              <a:off x="1536" y="2061"/>
              <a:ext cx="2422" cy="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8" name="Line 30"/>
            <p:cNvSpPr>
              <a:spLocks noChangeShapeType="1"/>
            </p:cNvSpPr>
            <p:nvPr/>
          </p:nvSpPr>
          <p:spPr bwMode="auto">
            <a:xfrm flipV="1">
              <a:off x="1536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53" name="Rectangle 45"/>
            <p:cNvSpPr>
              <a:spLocks noChangeArrowheads="1"/>
            </p:cNvSpPr>
            <p:nvPr/>
          </p:nvSpPr>
          <p:spPr bwMode="auto">
            <a:xfrm>
              <a:off x="2722" y="2003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9054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5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6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7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8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9" name="Line 51"/>
          <p:cNvSpPr>
            <a:spLocks noChangeShapeType="1"/>
          </p:cNvSpPr>
          <p:nvPr/>
        </p:nvSpPr>
        <p:spPr bwMode="gray">
          <a:xfrm>
            <a:off x="2667000" y="35052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79061" name="Oval 53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79062" name="Oval 54"/>
          <p:cNvSpPr>
            <a:spLocks noChangeArrowheads="1"/>
          </p:cNvSpPr>
          <p:nvPr/>
        </p:nvSpPr>
        <p:spPr bwMode="gray">
          <a:xfrm>
            <a:off x="5064125" y="5819775"/>
            <a:ext cx="44958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59" grpId="0" animBg="1"/>
      <p:bldP spid="1579061" grpId="0" animBg="1"/>
      <p:bldP spid="15790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81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691435" cy="1293815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FF37BE2-0DFF-4AAE-936F-C2945AAE8906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581060" name="Line 4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1" name="Line 5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2" name="Line 6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3" name="Line 7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4" name="Line 8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5" name="Line 9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6" name="Line 10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7" name="Line 11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8" name="Line 12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9" name="Line 13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0" name="Line 14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1" name="Line 15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2" name="Line 16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3" name="Line 17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4" name="Line 18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5" name="Line 19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6" name="Line 20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7" name="Line 21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8" name="Line 22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3" name="Line 27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5" name="Line 29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6" name="Oval 30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7" name="Oval 31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8" name="Oval 32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9" name="Oval 33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0" name="Oval 34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1" name="Oval 35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2" name="Oval 36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3" name="Oval 37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4" name="Oval 38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5" name="Rectangle 39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6" name="Rectangle 40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2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3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4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1113" name="Group 57"/>
          <p:cNvGrpSpPr>
            <a:grpSpLocks/>
          </p:cNvGrpSpPr>
          <p:nvPr/>
        </p:nvGrpSpPr>
        <p:grpSpPr bwMode="auto">
          <a:xfrm>
            <a:off x="3886201" y="3114676"/>
            <a:ext cx="4811713" cy="2371725"/>
            <a:chOff x="1514" y="2016"/>
            <a:chExt cx="3031" cy="1494"/>
          </a:xfrm>
        </p:grpSpPr>
        <p:sp>
          <p:nvSpPr>
            <p:cNvPr id="1581079" name="Line 23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0" name="Line 24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1" name="Line 25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8" name="Line 42"/>
            <p:cNvSpPr>
              <a:spLocks noChangeShapeType="1"/>
            </p:cNvSpPr>
            <p:nvPr/>
          </p:nvSpPr>
          <p:spPr bwMode="auto">
            <a:xfrm>
              <a:off x="3958" y="2074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9" name="Line 43"/>
            <p:cNvSpPr>
              <a:spLocks noChangeShapeType="1"/>
            </p:cNvSpPr>
            <p:nvPr/>
          </p:nvSpPr>
          <p:spPr bwMode="auto">
            <a:xfrm flipH="1" flipV="1">
              <a:off x="1514" y="2064"/>
              <a:ext cx="2470" cy="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0" name="Line 44"/>
            <p:cNvSpPr>
              <a:spLocks noChangeShapeType="1"/>
            </p:cNvSpPr>
            <p:nvPr/>
          </p:nvSpPr>
          <p:spPr bwMode="auto">
            <a:xfrm flipV="1">
              <a:off x="1536" y="2074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1" name="Rectangle 45"/>
            <p:cNvSpPr>
              <a:spLocks noChangeArrowheads="1"/>
            </p:cNvSpPr>
            <p:nvPr/>
          </p:nvSpPr>
          <p:spPr bwMode="auto">
            <a:xfrm>
              <a:off x="2722" y="2016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5" name="Rectangle 49"/>
            <p:cNvSpPr>
              <a:spLocks noChangeArrowheads="1"/>
            </p:cNvSpPr>
            <p:nvPr/>
          </p:nvSpPr>
          <p:spPr bwMode="auto">
            <a:xfrm>
              <a:off x="3840" y="2352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1106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7" name="Line 51"/>
          <p:cNvSpPr>
            <a:spLocks noChangeShapeType="1"/>
          </p:cNvSpPr>
          <p:nvPr/>
        </p:nvSpPr>
        <p:spPr bwMode="gray">
          <a:xfrm>
            <a:off x="2667000" y="41148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81108" name="Oval 52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1" name="Oval 55"/>
          <p:cNvSpPr>
            <a:spLocks noChangeArrowheads="1"/>
          </p:cNvSpPr>
          <p:nvPr/>
        </p:nvSpPr>
        <p:spPr bwMode="gray">
          <a:xfrm>
            <a:off x="5105400" y="5867400"/>
            <a:ext cx="26670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2" name="Oval 56"/>
          <p:cNvSpPr>
            <a:spLocks noChangeArrowheads="1"/>
          </p:cNvSpPr>
          <p:nvPr/>
        </p:nvSpPr>
        <p:spPr bwMode="gray">
          <a:xfrm>
            <a:off x="7994650" y="5826125"/>
            <a:ext cx="16764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8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107" grpId="0" animBg="1"/>
      <p:bldP spid="1581108" grpId="0" animBg="1"/>
      <p:bldP spid="1581111" grpId="0" animBg="1"/>
      <p:bldP spid="1581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E3A5-3EE0-4024-9625-112E2E7E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Notion of a Cluster can be Ambiguous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7A421-05FE-49C3-AF9F-B9E39B8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CD1F5-47B7-4BAE-874B-F20D5D6B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9716E2F6-6AAE-42AB-AE26-3EADFAA40857}"/>
              </a:ext>
            </a:extLst>
          </p:cNvPr>
          <p:cNvGrpSpPr>
            <a:grpSpLocks/>
          </p:cNvGrpSpPr>
          <p:nvPr/>
        </p:nvGrpSpPr>
        <p:grpSpPr bwMode="auto">
          <a:xfrm>
            <a:off x="2514602" y="1905000"/>
            <a:ext cx="3344863" cy="1479550"/>
            <a:chOff x="432" y="1200"/>
            <a:chExt cx="2107" cy="932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EFA46E3-8177-4363-B373-F7C4906C51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834090B4-5EA4-4682-B133-92076DC995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9770DF1C-DDD8-45A2-A23B-F0F1FC5D35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B7B84F6A-3E13-4417-A694-7218259284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96407FCE-414A-4ACE-B7C1-CACC0135A3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D151F1CD-5578-44BF-91A4-5388378295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Oval 10">
                <a:extLst>
                  <a:ext uri="{FF2B5EF4-FFF2-40B4-BE49-F238E27FC236}">
                    <a16:creationId xmlns:a16="http://schemas.microsoft.com/office/drawing/2014/main" id="{06E8CF77-FC35-4574-89E9-7519E40F48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:a16="http://schemas.microsoft.com/office/drawing/2014/main" id="{FBB7E692-DE28-457B-825C-F711930E16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:a16="http://schemas.microsoft.com/office/drawing/2014/main" id="{17CA978C-D0E5-4940-8248-E8AA1A9B60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AB335D66-2B5B-4586-B9D2-272498DCD8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Oval 14">
                <a:extLst>
                  <a:ext uri="{FF2B5EF4-FFF2-40B4-BE49-F238E27FC236}">
                    <a16:creationId xmlns:a16="http://schemas.microsoft.com/office/drawing/2014/main" id="{9B63F687-64B1-4C11-9F07-B7F2978C0F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Oval 15">
                <a:extLst>
                  <a:ext uri="{FF2B5EF4-FFF2-40B4-BE49-F238E27FC236}">
                    <a16:creationId xmlns:a16="http://schemas.microsoft.com/office/drawing/2014/main" id="{C6CBEB3C-5F6E-438D-B86F-A21C521444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Oval 16">
                <a:extLst>
                  <a:ext uri="{FF2B5EF4-FFF2-40B4-BE49-F238E27FC236}">
                    <a16:creationId xmlns:a16="http://schemas.microsoft.com/office/drawing/2014/main" id="{17D30E80-B7DA-492A-9230-B8D77AB03D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DE32E0B6-533C-4E4D-A963-61EFC69F7C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Oval 18">
                <a:extLst>
                  <a:ext uri="{FF2B5EF4-FFF2-40B4-BE49-F238E27FC236}">
                    <a16:creationId xmlns:a16="http://schemas.microsoft.com/office/drawing/2014/main" id="{56D64195-48A9-4B74-B178-C8EB3E7051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Oval 19">
                <a:extLst>
                  <a:ext uri="{FF2B5EF4-FFF2-40B4-BE49-F238E27FC236}">
                    <a16:creationId xmlns:a16="http://schemas.microsoft.com/office/drawing/2014/main" id="{06A8ABD5-E151-4650-9F4D-1082F8C19D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B761BF2C-D49A-4352-9902-47350E0B67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2E77F6ED-12E3-4927-9C03-3249443032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Oval 22">
                <a:extLst>
                  <a:ext uri="{FF2B5EF4-FFF2-40B4-BE49-F238E27FC236}">
                    <a16:creationId xmlns:a16="http://schemas.microsoft.com/office/drawing/2014/main" id="{7894E6B2-A521-46D1-8581-FA16EBF933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Oval 23">
                <a:extLst>
                  <a:ext uri="{FF2B5EF4-FFF2-40B4-BE49-F238E27FC236}">
                    <a16:creationId xmlns:a16="http://schemas.microsoft.com/office/drawing/2014/main" id="{9D9B4CD4-84F5-49BB-ADDC-9DDAB2F837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Oval 24">
                <a:extLst>
                  <a:ext uri="{FF2B5EF4-FFF2-40B4-BE49-F238E27FC236}">
                    <a16:creationId xmlns:a16="http://schemas.microsoft.com/office/drawing/2014/main" id="{998CB5B8-6FD2-4B44-9654-1C189B1F45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854FE70C-0989-4CB5-9705-96AA7505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8861620F-30D5-42DD-B9B1-5579939773D3}"/>
              </a:ext>
            </a:extLst>
          </p:cNvPr>
          <p:cNvGrpSpPr>
            <a:grpSpLocks/>
          </p:cNvGrpSpPr>
          <p:nvPr/>
        </p:nvGrpSpPr>
        <p:grpSpPr bwMode="auto">
          <a:xfrm>
            <a:off x="6789740" y="4114800"/>
            <a:ext cx="3344862" cy="1371600"/>
            <a:chOff x="3125" y="2592"/>
            <a:chExt cx="2107" cy="864"/>
          </a:xfrm>
        </p:grpSpPr>
        <p:grpSp>
          <p:nvGrpSpPr>
            <p:cNvPr id="30" name="Group 27">
              <a:extLst>
                <a:ext uri="{FF2B5EF4-FFF2-40B4-BE49-F238E27FC236}">
                  <a16:creationId xmlns:a16="http://schemas.microsoft.com/office/drawing/2014/main" id="{C7D455F4-7DD1-401E-AE0E-DF6054C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32" name="AutoShape 28">
                <a:extLst>
                  <a:ext uri="{FF2B5EF4-FFF2-40B4-BE49-F238E27FC236}">
                    <a16:creationId xmlns:a16="http://schemas.microsoft.com/office/drawing/2014/main" id="{48CD0F0C-898A-45AB-B45E-6CF77D2C32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AutoShape 29">
                <a:extLst>
                  <a:ext uri="{FF2B5EF4-FFF2-40B4-BE49-F238E27FC236}">
                    <a16:creationId xmlns:a16="http://schemas.microsoft.com/office/drawing/2014/main" id="{9DE4B178-64D6-49BC-B825-024AB41EDE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AutoShape 30">
                <a:extLst>
                  <a:ext uri="{FF2B5EF4-FFF2-40B4-BE49-F238E27FC236}">
                    <a16:creationId xmlns:a16="http://schemas.microsoft.com/office/drawing/2014/main" id="{7FF206D1-22DF-4CF9-945E-2B26FA3EB0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AutoShape 31">
                <a:extLst>
                  <a:ext uri="{FF2B5EF4-FFF2-40B4-BE49-F238E27FC236}">
                    <a16:creationId xmlns:a16="http://schemas.microsoft.com/office/drawing/2014/main" id="{A703F62A-61D0-4D1C-9783-BA2F9C1B2E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AutoShape 32">
                <a:extLst>
                  <a:ext uri="{FF2B5EF4-FFF2-40B4-BE49-F238E27FC236}">
                    <a16:creationId xmlns:a16="http://schemas.microsoft.com/office/drawing/2014/main" id="{5E013882-A9B7-4523-83D1-476C62DA01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AutoShape 33">
                <a:extLst>
                  <a:ext uri="{FF2B5EF4-FFF2-40B4-BE49-F238E27FC236}">
                    <a16:creationId xmlns:a16="http://schemas.microsoft.com/office/drawing/2014/main" id="{75F1CF5D-319E-4800-B951-258529B29B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AutoShape 34">
                <a:extLst>
                  <a:ext uri="{FF2B5EF4-FFF2-40B4-BE49-F238E27FC236}">
                    <a16:creationId xmlns:a16="http://schemas.microsoft.com/office/drawing/2014/main" id="{1901B053-6B23-47D9-8EAF-3583AD23D1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AutoShape 35">
                <a:extLst>
                  <a:ext uri="{FF2B5EF4-FFF2-40B4-BE49-F238E27FC236}">
                    <a16:creationId xmlns:a16="http://schemas.microsoft.com/office/drawing/2014/main" id="{5F3F6BB4-01C2-4E7D-91F4-5A2444CCF5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AutoShape 36">
                <a:extLst>
                  <a:ext uri="{FF2B5EF4-FFF2-40B4-BE49-F238E27FC236}">
                    <a16:creationId xmlns:a16="http://schemas.microsoft.com/office/drawing/2014/main" id="{BEA33A48-7585-4540-B8A2-CC92FDC418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AutoShape 37">
                <a:extLst>
                  <a:ext uri="{FF2B5EF4-FFF2-40B4-BE49-F238E27FC236}">
                    <a16:creationId xmlns:a16="http://schemas.microsoft.com/office/drawing/2014/main" id="{BB683574-48AC-4ED8-BF84-FB7246D1A0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AutoShape 38">
                <a:extLst>
                  <a:ext uri="{FF2B5EF4-FFF2-40B4-BE49-F238E27FC236}">
                    <a16:creationId xmlns:a16="http://schemas.microsoft.com/office/drawing/2014/main" id="{0AFC458F-FC3E-4DD9-8BAB-5B7B3B966D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AutoShape 39">
                <a:extLst>
                  <a:ext uri="{FF2B5EF4-FFF2-40B4-BE49-F238E27FC236}">
                    <a16:creationId xmlns:a16="http://schemas.microsoft.com/office/drawing/2014/main" id="{EA2F69A0-67A1-4018-A6BD-9AD67EA76D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AutoShape 40">
                <a:extLst>
                  <a:ext uri="{FF2B5EF4-FFF2-40B4-BE49-F238E27FC236}">
                    <a16:creationId xmlns:a16="http://schemas.microsoft.com/office/drawing/2014/main" id="{01E6A042-E992-460A-B281-8289BE2B91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AutoShape 41">
                <a:extLst>
                  <a:ext uri="{FF2B5EF4-FFF2-40B4-BE49-F238E27FC236}">
                    <a16:creationId xmlns:a16="http://schemas.microsoft.com/office/drawing/2014/main" id="{6876A9F0-6266-42C4-A437-6A5992832F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C515AD1A-5B8B-4E88-B655-FDA00ED4A8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AutoShape 43">
                <a:extLst>
                  <a:ext uri="{FF2B5EF4-FFF2-40B4-BE49-F238E27FC236}">
                    <a16:creationId xmlns:a16="http://schemas.microsoft.com/office/drawing/2014/main" id="{86BAC354-1B2A-4CE1-9206-C263A4BD20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AutoShape 44">
                <a:extLst>
                  <a:ext uri="{FF2B5EF4-FFF2-40B4-BE49-F238E27FC236}">
                    <a16:creationId xmlns:a16="http://schemas.microsoft.com/office/drawing/2014/main" id="{16F80820-12B1-46F6-80A4-8088D491BE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AutoShape 45">
                <a:extLst>
                  <a:ext uri="{FF2B5EF4-FFF2-40B4-BE49-F238E27FC236}">
                    <a16:creationId xmlns:a16="http://schemas.microsoft.com/office/drawing/2014/main" id="{6820302E-3500-4B6A-98E8-19C504B0D5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AutoShape 46">
                <a:extLst>
                  <a:ext uri="{FF2B5EF4-FFF2-40B4-BE49-F238E27FC236}">
                    <a16:creationId xmlns:a16="http://schemas.microsoft.com/office/drawing/2014/main" id="{1AC87FFD-1D96-42F4-ACDD-051A9B0D18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AutoShape 47">
                <a:extLst>
                  <a:ext uri="{FF2B5EF4-FFF2-40B4-BE49-F238E27FC236}">
                    <a16:creationId xmlns:a16="http://schemas.microsoft.com/office/drawing/2014/main" id="{9DD62631-D2A5-4AE6-8CD6-DFB3B7894D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E234D8E3-ADD1-42B9-9C23-CD9136507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:a16="http://schemas.microsoft.com/office/drawing/2014/main" id="{8B487415-1FC7-45C7-AD31-667362727B85}"/>
              </a:ext>
            </a:extLst>
          </p:cNvPr>
          <p:cNvGrpSpPr>
            <a:grpSpLocks/>
          </p:cNvGrpSpPr>
          <p:nvPr/>
        </p:nvGrpSpPr>
        <p:grpSpPr bwMode="auto">
          <a:xfrm>
            <a:off x="2514602" y="4114800"/>
            <a:ext cx="3344863" cy="1371600"/>
            <a:chOff x="432" y="2592"/>
            <a:chExt cx="2107" cy="864"/>
          </a:xfrm>
        </p:grpSpPr>
        <p:grpSp>
          <p:nvGrpSpPr>
            <p:cNvPr id="53" name="Group 50">
              <a:extLst>
                <a:ext uri="{FF2B5EF4-FFF2-40B4-BE49-F238E27FC236}">
                  <a16:creationId xmlns:a16="http://schemas.microsoft.com/office/drawing/2014/main" id="{0E83F822-827B-4982-BFBE-DBA32BD55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55" name="AutoShape 51">
                <a:extLst>
                  <a:ext uri="{FF2B5EF4-FFF2-40B4-BE49-F238E27FC236}">
                    <a16:creationId xmlns:a16="http://schemas.microsoft.com/office/drawing/2014/main" id="{D38298E0-9E6A-4A54-BF0A-C8D93BC39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AutoShape 52">
                <a:extLst>
                  <a:ext uri="{FF2B5EF4-FFF2-40B4-BE49-F238E27FC236}">
                    <a16:creationId xmlns:a16="http://schemas.microsoft.com/office/drawing/2014/main" id="{88847425-9828-4FAD-890E-35CC453DD6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AutoShape 53">
                <a:extLst>
                  <a:ext uri="{FF2B5EF4-FFF2-40B4-BE49-F238E27FC236}">
                    <a16:creationId xmlns:a16="http://schemas.microsoft.com/office/drawing/2014/main" id="{0085DF0E-2169-4636-BB8B-EE1720A30C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AutoShape 54">
                <a:extLst>
                  <a:ext uri="{FF2B5EF4-FFF2-40B4-BE49-F238E27FC236}">
                    <a16:creationId xmlns:a16="http://schemas.microsoft.com/office/drawing/2014/main" id="{35319A15-A1D8-4C32-8DE1-70E9230075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AutoShape 55">
                <a:extLst>
                  <a:ext uri="{FF2B5EF4-FFF2-40B4-BE49-F238E27FC236}">
                    <a16:creationId xmlns:a16="http://schemas.microsoft.com/office/drawing/2014/main" id="{E4810757-5E3B-4888-A0DE-3E43FF9A2E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AutoShape 56">
                <a:extLst>
                  <a:ext uri="{FF2B5EF4-FFF2-40B4-BE49-F238E27FC236}">
                    <a16:creationId xmlns:a16="http://schemas.microsoft.com/office/drawing/2014/main" id="{A3456721-2951-4049-8993-0840A3697D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AutoShape 57">
                <a:extLst>
                  <a:ext uri="{FF2B5EF4-FFF2-40B4-BE49-F238E27FC236}">
                    <a16:creationId xmlns:a16="http://schemas.microsoft.com/office/drawing/2014/main" id="{3E60CE73-543E-4F9B-BEE5-3BC469E6AA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F7291DE1-2AEF-4D0E-AB44-3B34AFD3DC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8818683F-4E3C-426D-AA61-671D96308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0E220FB2-4659-4FF9-8CAD-1759C9B415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F6D22C4A-DDE2-4AE4-B9AA-A741B1678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C65EBB40-46FF-4986-B3A0-EA65402649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A306CAD3-657E-4E30-A092-4DD408A573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Rectangle 64">
                <a:extLst>
                  <a:ext uri="{FF2B5EF4-FFF2-40B4-BE49-F238E27FC236}">
                    <a16:creationId xmlns:a16="http://schemas.microsoft.com/office/drawing/2014/main" id="{F03B130E-8299-44E3-A928-3E2BBF53F8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Rectangle 65">
                <a:extLst>
                  <a:ext uri="{FF2B5EF4-FFF2-40B4-BE49-F238E27FC236}">
                    <a16:creationId xmlns:a16="http://schemas.microsoft.com/office/drawing/2014/main" id="{AC1D6A99-E3A8-45C6-88BC-5A39075DE3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Rectangle 66">
                <a:extLst>
                  <a:ext uri="{FF2B5EF4-FFF2-40B4-BE49-F238E27FC236}">
                    <a16:creationId xmlns:a16="http://schemas.microsoft.com/office/drawing/2014/main" id="{40AE16A3-D701-4035-9772-3AB9747AAB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B6A02D2B-E966-4170-B51B-0F2C48D41D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144E02A3-66F4-4351-BB85-40B3537A0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BE5E0D2A-A188-4183-B0E7-7444017751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51C54ECB-DDAC-4E74-BAF5-270C8D4068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4" name="Rectangle 71">
              <a:extLst>
                <a:ext uri="{FF2B5EF4-FFF2-40B4-BE49-F238E27FC236}">
                  <a16:creationId xmlns:a16="http://schemas.microsoft.com/office/drawing/2014/main" id="{6EC7F9B5-1DBA-407E-9B64-07A27BA8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F3D4F53E-DEBC-4065-BA61-9AD5E27F96E7}"/>
              </a:ext>
            </a:extLst>
          </p:cNvPr>
          <p:cNvGrpSpPr>
            <a:grpSpLocks/>
          </p:cNvGrpSpPr>
          <p:nvPr/>
        </p:nvGrpSpPr>
        <p:grpSpPr bwMode="auto">
          <a:xfrm>
            <a:off x="6789740" y="1905000"/>
            <a:ext cx="3344862" cy="1479550"/>
            <a:chOff x="3125" y="1200"/>
            <a:chExt cx="2107" cy="932"/>
          </a:xfrm>
        </p:grpSpPr>
        <p:grpSp>
          <p:nvGrpSpPr>
            <p:cNvPr id="76" name="Group 73">
              <a:extLst>
                <a:ext uri="{FF2B5EF4-FFF2-40B4-BE49-F238E27FC236}">
                  <a16:creationId xmlns:a16="http://schemas.microsoft.com/office/drawing/2014/main" id="{E4C65E8C-5CCB-41DC-9377-2B8D267E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78" name="AutoShape 74">
                <a:extLst>
                  <a:ext uri="{FF2B5EF4-FFF2-40B4-BE49-F238E27FC236}">
                    <a16:creationId xmlns:a16="http://schemas.microsoft.com/office/drawing/2014/main" id="{1F062C40-3787-4B2B-803B-01559482D1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utoShape 75">
                <a:extLst>
                  <a:ext uri="{FF2B5EF4-FFF2-40B4-BE49-F238E27FC236}">
                    <a16:creationId xmlns:a16="http://schemas.microsoft.com/office/drawing/2014/main" id="{381304A7-64B1-4909-AEAA-2F76B9C6E8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AutoShape 76">
                <a:extLst>
                  <a:ext uri="{FF2B5EF4-FFF2-40B4-BE49-F238E27FC236}">
                    <a16:creationId xmlns:a16="http://schemas.microsoft.com/office/drawing/2014/main" id="{82EC18DA-33E8-4659-A477-5392C58D02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AutoShape 77">
                <a:extLst>
                  <a:ext uri="{FF2B5EF4-FFF2-40B4-BE49-F238E27FC236}">
                    <a16:creationId xmlns:a16="http://schemas.microsoft.com/office/drawing/2014/main" id="{4130945D-AF1F-4EDF-A339-2B27C8075F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AutoShape 78">
                <a:extLst>
                  <a:ext uri="{FF2B5EF4-FFF2-40B4-BE49-F238E27FC236}">
                    <a16:creationId xmlns:a16="http://schemas.microsoft.com/office/drawing/2014/main" id="{FB6222B6-0C69-4267-B6F0-1517C21B3B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AutoShape 79">
                <a:extLst>
                  <a:ext uri="{FF2B5EF4-FFF2-40B4-BE49-F238E27FC236}">
                    <a16:creationId xmlns:a16="http://schemas.microsoft.com/office/drawing/2014/main" id="{377C889B-133B-48AD-941E-021FB70279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AutoShape 80">
                <a:extLst>
                  <a:ext uri="{FF2B5EF4-FFF2-40B4-BE49-F238E27FC236}">
                    <a16:creationId xmlns:a16="http://schemas.microsoft.com/office/drawing/2014/main" id="{C3531868-9B5B-47C5-A41F-FADE2DA4B8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A7C1F747-9039-4F4B-821F-3DE2694CCA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72F4B27B-9B25-4E89-9AE5-E6607CDF0A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AAED9294-CBBC-461E-BBD3-1BBB6BDAA8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4">
                <a:extLst>
                  <a:ext uri="{FF2B5EF4-FFF2-40B4-BE49-F238E27FC236}">
                    <a16:creationId xmlns:a16="http://schemas.microsoft.com/office/drawing/2014/main" id="{540B821A-B3CF-4FA8-8850-6ED042EA66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AutoShape 85">
                <a:extLst>
                  <a:ext uri="{FF2B5EF4-FFF2-40B4-BE49-F238E27FC236}">
                    <a16:creationId xmlns:a16="http://schemas.microsoft.com/office/drawing/2014/main" id="{90FABAD1-E24C-45A7-AFBD-ABC788DEA2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AutoShape 86">
                <a:extLst>
                  <a:ext uri="{FF2B5EF4-FFF2-40B4-BE49-F238E27FC236}">
                    <a16:creationId xmlns:a16="http://schemas.microsoft.com/office/drawing/2014/main" id="{164EB83C-0A2E-4821-A89C-199AFAC6B4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AutoShape 87">
                <a:extLst>
                  <a:ext uri="{FF2B5EF4-FFF2-40B4-BE49-F238E27FC236}">
                    <a16:creationId xmlns:a16="http://schemas.microsoft.com/office/drawing/2014/main" id="{3652090D-B49D-4660-BBD5-CE671E1BCA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AutoShape 88">
                <a:extLst>
                  <a:ext uri="{FF2B5EF4-FFF2-40B4-BE49-F238E27FC236}">
                    <a16:creationId xmlns:a16="http://schemas.microsoft.com/office/drawing/2014/main" id="{551899DE-3252-4213-8F6D-24857F47B5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AutoShape 89">
                <a:extLst>
                  <a:ext uri="{FF2B5EF4-FFF2-40B4-BE49-F238E27FC236}">
                    <a16:creationId xmlns:a16="http://schemas.microsoft.com/office/drawing/2014/main" id="{5269D15D-6797-4F57-9EAA-3BD028DC2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utoShape 90">
                <a:extLst>
                  <a:ext uri="{FF2B5EF4-FFF2-40B4-BE49-F238E27FC236}">
                    <a16:creationId xmlns:a16="http://schemas.microsoft.com/office/drawing/2014/main" id="{87470DF4-F30D-4D7A-813A-353EC6B5D5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Oval 91">
                <a:extLst>
                  <a:ext uri="{FF2B5EF4-FFF2-40B4-BE49-F238E27FC236}">
                    <a16:creationId xmlns:a16="http://schemas.microsoft.com/office/drawing/2014/main" id="{A310AF44-8282-47D8-BE05-9CC5F2E8FA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Oval 92">
                <a:extLst>
                  <a:ext uri="{FF2B5EF4-FFF2-40B4-BE49-F238E27FC236}">
                    <a16:creationId xmlns:a16="http://schemas.microsoft.com/office/drawing/2014/main" id="{08095B68-D1D9-4B0C-9A63-81FC4FAE64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Oval 93">
                <a:extLst>
                  <a:ext uri="{FF2B5EF4-FFF2-40B4-BE49-F238E27FC236}">
                    <a16:creationId xmlns:a16="http://schemas.microsoft.com/office/drawing/2014/main" id="{3437B465-4CC5-4676-BF8E-7399DB71A0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" name="Rectangle 94">
              <a:extLst>
                <a:ext uri="{FF2B5EF4-FFF2-40B4-BE49-F238E27FC236}">
                  <a16:creationId xmlns:a16="http://schemas.microsoft.com/office/drawing/2014/main" id="{D94F3E83-4622-4947-82CE-051FA1A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E2BF-A9A1-4919-97AD-C59ECB2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Good Clustering?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B7B-2F98-485A-8786-946C295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19800" cy="3402361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high </a:t>
            </a:r>
            <a:r>
              <a:rPr lang="en-US" sz="2200" u="sng" dirty="0"/>
              <a:t>intra-class</a:t>
            </a:r>
            <a:r>
              <a:rPr lang="en-US" sz="2200" dirty="0"/>
              <a:t> similarity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low </a:t>
            </a:r>
            <a:r>
              <a:rPr lang="en-US" sz="2200" u="sng" dirty="0"/>
              <a:t>inter-class</a:t>
            </a:r>
            <a:r>
              <a:rPr lang="en-US" sz="2200" dirty="0"/>
              <a:t> similarity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implementation.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DF116-C142-4D40-B2FF-1B5A592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0F88-0071-40EA-A84D-D4EC25C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568C-70E6-4FD3-9C01-729024F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474E-133A-443D-BFB6-4561EB9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u="sng" dirty="0"/>
              <a:t>Marketing:</a:t>
            </a:r>
            <a:r>
              <a:rPr lang="en-US" dirty="0"/>
              <a:t> Help marketers discover distinct groups in their customer bases, and then use this knowledge to develop targeted marketing programs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Land use:</a:t>
            </a:r>
            <a:r>
              <a:rPr lang="en-US" dirty="0"/>
              <a:t> Identification of areas of similar land use in an earth observation database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Insurance:</a:t>
            </a:r>
            <a:r>
              <a:rPr lang="en-US" dirty="0"/>
              <a:t> Identifying groups of motor insurance policy holders with a high average claim cost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City-planning:</a:t>
            </a:r>
            <a:r>
              <a:rPr lang="en-US" dirty="0"/>
              <a:t> Identifying groups of houses according to their house type, value, and geographical location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Earth-quake studies:</a:t>
            </a:r>
            <a:r>
              <a:rPr lang="en-US" dirty="0"/>
              <a:t> Observed earth quake epicenters should be clustered along continent faults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9A7D-6911-448F-A808-CCC2BF4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598-5B14-41B5-B650-7F6A561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29D6-D63C-4180-9601-465FB071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of Clustering in Data Mining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0D74-F8F9-4875-9972-8CF0EDD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778083" cy="4906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Scalability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Ability to deal with different types of attributes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Discovery of clusters with arbitrary shape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Minimal requirements for domain knowledge to determine input parameters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Able to deal with noise and outliers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Insensitive to order of input records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High dimensionality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Incorporation of user-specified constraints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Interpretability and usability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454CB-9A75-46CA-AFCB-3E0005BB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C9D51-737E-4263-91E1-F805B59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936E-5591-422F-AD89-5AC9A77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Clustering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41DA-E68E-46A9-B416-C73413A0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190678" cy="49069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Partitioning algorithms: </a:t>
            </a:r>
            <a:r>
              <a:rPr lang="en-US" dirty="0"/>
              <a:t>Construct various partitions and then evaluate them by some criterion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Hierarchy algorithms: </a:t>
            </a:r>
            <a:r>
              <a:rPr lang="en-US" dirty="0"/>
              <a:t>Create a hierarchical decomposition of the set of data (or objects) using some criterion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Density-based: </a:t>
            </a:r>
            <a:r>
              <a:rPr lang="en-US" dirty="0"/>
              <a:t>A cluster is defined as a maximal set of density connected points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Grid-based: </a:t>
            </a:r>
            <a:r>
              <a:rPr lang="en-US" dirty="0"/>
              <a:t>These algorithms partition the data space into a finite number of cells to form a grid structure and then form clusters from the cells in the grid structure. Clusters correspond to regions that are more dense in data points than their surroundings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1FDB9-B387-47DB-BEAD-F48B45A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93E9C-3FDE-49C7-887B-B34E391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A37F-C665-4C0B-ACA5-DEB2661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 Clustering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423D-BF05-4A24-AD13-415D782A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16229" cy="3368907"/>
          </a:xfrm>
        </p:spPr>
        <p:txBody>
          <a:bodyPr>
            <a:normAutofit fontScale="70000" lnSpcReduction="20000"/>
          </a:bodyPr>
          <a:lstStyle/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Partitioning algorithms construct partition of a database of N objects into a set of K clusters. 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The partitioning clustering algorithm usually adopts the Iterative Optimization paradigm.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starts with an initial partition and uses an iterative control strategy.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tries swapping data points to see if such a swapping improves the quality of clustering.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When swapping does not yield any improvements in clustering, it finds a locally optimal partitioning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in principle, optimal partition achieved via </a:t>
            </a:r>
            <a:r>
              <a:rPr lang="en-US" altLang="en-US" dirty="0">
                <a:solidFill>
                  <a:srgbClr val="FF0000"/>
                </a:solidFill>
              </a:rPr>
              <a:t>minimizing the sum of squared distance to its “representative object” in each cluster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D3A38-0A4C-4A23-87D9-6A6169A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0D7AE-D56B-4AD0-857B-34ADA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/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/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281463-03F3-4E7E-B1D9-E54B20FEF1FD}"/>
              </a:ext>
            </a:extLst>
          </p:cNvPr>
          <p:cNvSpPr txBox="1"/>
          <p:nvPr/>
        </p:nvSpPr>
        <p:spPr>
          <a:xfrm>
            <a:off x="1920071" y="5570776"/>
            <a:ext cx="3277564" cy="48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540" dirty="0"/>
              <a:t>e.g.,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3166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2058</Words>
  <Application>Microsoft Office PowerPoint</Application>
  <PresentationFormat>Widescreen</PresentationFormat>
  <Paragraphs>443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Equation</vt:lpstr>
      <vt:lpstr>Clustering Techniques</vt:lpstr>
      <vt:lpstr>Clustering</vt:lpstr>
      <vt:lpstr>An illustration</vt:lpstr>
      <vt:lpstr>Notion of a Cluster can be Ambiguous</vt:lpstr>
      <vt:lpstr>What Is Good Clustering?</vt:lpstr>
      <vt:lpstr>Examples of Clustering Applications</vt:lpstr>
      <vt:lpstr>Requirements of Clustering in Data Mining </vt:lpstr>
      <vt:lpstr>Major Clustering Approaches</vt:lpstr>
      <vt:lpstr>Partitioning Clustering Approach</vt:lpstr>
      <vt:lpstr>K-means  algorithm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</vt:lpstr>
      <vt:lpstr>Weaknesses of k-means</vt:lpstr>
      <vt:lpstr>Weaknesses of k-means</vt:lpstr>
      <vt:lpstr>The K-Medoids Clustering Method</vt:lpstr>
      <vt:lpstr>PAM Partition Around Medoids</vt:lpstr>
      <vt:lpstr>Swapping Cost</vt:lpstr>
      <vt:lpstr>K-medoids Example</vt:lpstr>
      <vt:lpstr>K-medoids Example</vt:lpstr>
      <vt:lpstr>K-medoids Properties</vt:lpstr>
      <vt:lpstr>Hierarchical Clustering</vt:lpstr>
      <vt:lpstr>Hierarchical Clustering</vt:lpstr>
      <vt:lpstr>Hierarchical Clustering</vt:lpstr>
      <vt:lpstr>Dendrogram</vt:lpstr>
      <vt:lpstr>Dendrogram</vt:lpstr>
      <vt:lpstr>Dendrogram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338</cp:revision>
  <dcterms:created xsi:type="dcterms:W3CDTF">2018-08-09T05:48:18Z</dcterms:created>
  <dcterms:modified xsi:type="dcterms:W3CDTF">2023-08-09T05:01:57Z</dcterms:modified>
</cp:coreProperties>
</file>