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323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324" r:id="rId24"/>
    <p:sldId id="279" r:id="rId25"/>
    <p:sldId id="280" r:id="rId26"/>
    <p:sldId id="322" r:id="rId27"/>
    <p:sldId id="281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313B910-BA18-4323-AC01-137885FC94B8}" type="doc">
      <dgm:prSet loTypeId="urn:microsoft.com/office/officeart/2005/8/layout/process1" loCatId="process" qsTypeId="urn:microsoft.com/office/officeart/2005/8/quickstyle/simple1" qsCatId="simple" csTypeId="urn:microsoft.com/office/officeart/2005/8/colors/colorful1" csCatId="colorful" phldr="1"/>
      <dgm:spPr/>
    </dgm:pt>
    <dgm:pt modelId="{CC75E88A-AB8C-4AE4-B82D-A151504DDEC9}">
      <dgm:prSet phldrT="[Text]"/>
      <dgm:spPr/>
      <dgm:t>
        <a:bodyPr/>
        <a:lstStyle/>
        <a:p>
          <a:r>
            <a:rPr lang="en-US" dirty="0"/>
            <a:t>Process A</a:t>
          </a:r>
          <a:endParaRPr lang="en-IN" dirty="0"/>
        </a:p>
      </dgm:t>
    </dgm:pt>
    <dgm:pt modelId="{B1A3AA28-3804-492C-A84E-9B802B8849EA}" type="parTrans" cxnId="{35AB6A12-D5A4-4968-B003-24A31D2F9FE7}">
      <dgm:prSet/>
      <dgm:spPr/>
      <dgm:t>
        <a:bodyPr/>
        <a:lstStyle/>
        <a:p>
          <a:endParaRPr lang="en-IN"/>
        </a:p>
      </dgm:t>
    </dgm:pt>
    <dgm:pt modelId="{C0E98954-FA95-45E2-8D6B-7C934ACF51EF}" type="sibTrans" cxnId="{35AB6A12-D5A4-4968-B003-24A31D2F9FE7}">
      <dgm:prSet/>
      <dgm:spPr/>
      <dgm:t>
        <a:bodyPr/>
        <a:lstStyle/>
        <a:p>
          <a:endParaRPr lang="en-IN"/>
        </a:p>
      </dgm:t>
    </dgm:pt>
    <dgm:pt modelId="{73934BD3-1EAF-488F-85CE-CCD30E8177FF}">
      <dgm:prSet phldrT="[Text]"/>
      <dgm:spPr/>
      <dgm:t>
        <a:bodyPr/>
        <a:lstStyle/>
        <a:p>
          <a:r>
            <a:rPr lang="en-US" dirty="0"/>
            <a:t>Process B</a:t>
          </a:r>
          <a:endParaRPr lang="en-IN" dirty="0"/>
        </a:p>
      </dgm:t>
    </dgm:pt>
    <dgm:pt modelId="{4F31EFD3-33E6-40E8-88FD-3B34CA26AA26}" type="parTrans" cxnId="{4DE9B553-D0EF-4D6D-9916-898147F221CF}">
      <dgm:prSet/>
      <dgm:spPr/>
      <dgm:t>
        <a:bodyPr/>
        <a:lstStyle/>
        <a:p>
          <a:endParaRPr lang="en-IN"/>
        </a:p>
      </dgm:t>
    </dgm:pt>
    <dgm:pt modelId="{D3EF0A3A-4B2D-46FB-97D7-9199772D9DAB}" type="sibTrans" cxnId="{4DE9B553-D0EF-4D6D-9916-898147F221CF}">
      <dgm:prSet/>
      <dgm:spPr/>
      <dgm:t>
        <a:bodyPr/>
        <a:lstStyle/>
        <a:p>
          <a:endParaRPr lang="en-IN"/>
        </a:p>
      </dgm:t>
    </dgm:pt>
    <dgm:pt modelId="{4FAAD2AF-E7A1-415A-B094-7D4922AF1183}" type="pres">
      <dgm:prSet presAssocID="{F313B910-BA18-4323-AC01-137885FC94B8}" presName="Name0" presStyleCnt="0">
        <dgm:presLayoutVars>
          <dgm:dir/>
          <dgm:resizeHandles val="exact"/>
        </dgm:presLayoutVars>
      </dgm:prSet>
      <dgm:spPr/>
    </dgm:pt>
    <dgm:pt modelId="{2B347991-7248-4AFE-BF9F-06BDFCF61D1C}" type="pres">
      <dgm:prSet presAssocID="{CC75E88A-AB8C-4AE4-B82D-A151504DDEC9}" presName="node" presStyleLbl="node1" presStyleIdx="0" presStyleCnt="2">
        <dgm:presLayoutVars>
          <dgm:bulletEnabled val="1"/>
        </dgm:presLayoutVars>
      </dgm:prSet>
      <dgm:spPr/>
    </dgm:pt>
    <dgm:pt modelId="{4753F306-7C11-4CD1-AB5E-BD8074848F7A}" type="pres">
      <dgm:prSet presAssocID="{C0E98954-FA95-45E2-8D6B-7C934ACF51EF}" presName="sibTrans" presStyleLbl="sibTrans2D1" presStyleIdx="0" presStyleCnt="1"/>
      <dgm:spPr/>
    </dgm:pt>
    <dgm:pt modelId="{397F2860-9A43-402A-A380-EE26A557BCFB}" type="pres">
      <dgm:prSet presAssocID="{C0E98954-FA95-45E2-8D6B-7C934ACF51EF}" presName="connectorText" presStyleLbl="sibTrans2D1" presStyleIdx="0" presStyleCnt="1"/>
      <dgm:spPr/>
    </dgm:pt>
    <dgm:pt modelId="{E8ED7789-E53E-45B9-B9DF-9A7A3F462182}" type="pres">
      <dgm:prSet presAssocID="{73934BD3-1EAF-488F-85CE-CCD30E8177FF}" presName="node" presStyleLbl="node1" presStyleIdx="1" presStyleCnt="2">
        <dgm:presLayoutVars>
          <dgm:bulletEnabled val="1"/>
        </dgm:presLayoutVars>
      </dgm:prSet>
      <dgm:spPr/>
    </dgm:pt>
  </dgm:ptLst>
  <dgm:cxnLst>
    <dgm:cxn modelId="{35AB6A12-D5A4-4968-B003-24A31D2F9FE7}" srcId="{F313B910-BA18-4323-AC01-137885FC94B8}" destId="{CC75E88A-AB8C-4AE4-B82D-A151504DDEC9}" srcOrd="0" destOrd="0" parTransId="{B1A3AA28-3804-492C-A84E-9B802B8849EA}" sibTransId="{C0E98954-FA95-45E2-8D6B-7C934ACF51EF}"/>
    <dgm:cxn modelId="{17C83838-DE78-4639-BB3A-1FEB25A18A6D}" type="presOf" srcId="{C0E98954-FA95-45E2-8D6B-7C934ACF51EF}" destId="{397F2860-9A43-402A-A380-EE26A557BCFB}" srcOrd="1" destOrd="0" presId="urn:microsoft.com/office/officeart/2005/8/layout/process1"/>
    <dgm:cxn modelId="{BD178B68-1CD2-4825-8D74-F29775FB46E4}" type="presOf" srcId="{C0E98954-FA95-45E2-8D6B-7C934ACF51EF}" destId="{4753F306-7C11-4CD1-AB5E-BD8074848F7A}" srcOrd="0" destOrd="0" presId="urn:microsoft.com/office/officeart/2005/8/layout/process1"/>
    <dgm:cxn modelId="{4DE9B553-D0EF-4D6D-9916-898147F221CF}" srcId="{F313B910-BA18-4323-AC01-137885FC94B8}" destId="{73934BD3-1EAF-488F-85CE-CCD30E8177FF}" srcOrd="1" destOrd="0" parTransId="{4F31EFD3-33E6-40E8-88FD-3B34CA26AA26}" sibTransId="{D3EF0A3A-4B2D-46FB-97D7-9199772D9DAB}"/>
    <dgm:cxn modelId="{E668D98B-55CF-45A5-850A-21E8907B10E8}" type="presOf" srcId="{73934BD3-1EAF-488F-85CE-CCD30E8177FF}" destId="{E8ED7789-E53E-45B9-B9DF-9A7A3F462182}" srcOrd="0" destOrd="0" presId="urn:microsoft.com/office/officeart/2005/8/layout/process1"/>
    <dgm:cxn modelId="{F1934EBF-D0D6-4949-9AED-9B8FE5B694F4}" type="presOf" srcId="{F313B910-BA18-4323-AC01-137885FC94B8}" destId="{4FAAD2AF-E7A1-415A-B094-7D4922AF1183}" srcOrd="0" destOrd="0" presId="urn:microsoft.com/office/officeart/2005/8/layout/process1"/>
    <dgm:cxn modelId="{BF2575FD-3DBF-47B4-8475-0D8F629747E3}" type="presOf" srcId="{CC75E88A-AB8C-4AE4-B82D-A151504DDEC9}" destId="{2B347991-7248-4AFE-BF9F-06BDFCF61D1C}" srcOrd="0" destOrd="0" presId="urn:microsoft.com/office/officeart/2005/8/layout/process1"/>
    <dgm:cxn modelId="{A2BB9813-B40A-43C5-BF7D-2D1816A784FC}" type="presParOf" srcId="{4FAAD2AF-E7A1-415A-B094-7D4922AF1183}" destId="{2B347991-7248-4AFE-BF9F-06BDFCF61D1C}" srcOrd="0" destOrd="0" presId="urn:microsoft.com/office/officeart/2005/8/layout/process1"/>
    <dgm:cxn modelId="{AE4BD8AF-BF25-46E2-BD0D-6D6189B185B5}" type="presParOf" srcId="{4FAAD2AF-E7A1-415A-B094-7D4922AF1183}" destId="{4753F306-7C11-4CD1-AB5E-BD8074848F7A}" srcOrd="1" destOrd="0" presId="urn:microsoft.com/office/officeart/2005/8/layout/process1"/>
    <dgm:cxn modelId="{7CCD9EFA-7D90-4B41-8877-1798665B7CD2}" type="presParOf" srcId="{4753F306-7C11-4CD1-AB5E-BD8074848F7A}" destId="{397F2860-9A43-402A-A380-EE26A557BCFB}" srcOrd="0" destOrd="0" presId="urn:microsoft.com/office/officeart/2005/8/layout/process1"/>
    <dgm:cxn modelId="{C6C6470C-56EA-42BC-B5BB-8B237C28F545}" type="presParOf" srcId="{4FAAD2AF-E7A1-415A-B094-7D4922AF1183}" destId="{E8ED7789-E53E-45B9-B9DF-9A7A3F462182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347991-7248-4AFE-BF9F-06BDFCF61D1C}">
      <dsp:nvSpPr>
        <dsp:cNvPr id="0" name=""/>
        <dsp:cNvSpPr/>
      </dsp:nvSpPr>
      <dsp:spPr>
        <a:xfrm>
          <a:off x="903" y="1052402"/>
          <a:ext cx="1927337" cy="115640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Process A</a:t>
          </a:r>
          <a:endParaRPr lang="en-IN" sz="3200" kern="1200" dirty="0"/>
        </a:p>
      </dsp:txBody>
      <dsp:txXfrm>
        <a:off x="34773" y="1086272"/>
        <a:ext cx="1859597" cy="1088662"/>
      </dsp:txXfrm>
    </dsp:sp>
    <dsp:sp modelId="{4753F306-7C11-4CD1-AB5E-BD8074848F7A}">
      <dsp:nvSpPr>
        <dsp:cNvPr id="0" name=""/>
        <dsp:cNvSpPr/>
      </dsp:nvSpPr>
      <dsp:spPr>
        <a:xfrm>
          <a:off x="2120975" y="1391613"/>
          <a:ext cx="408595" cy="477979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000" kern="1200"/>
        </a:p>
      </dsp:txBody>
      <dsp:txXfrm>
        <a:off x="2120975" y="1487209"/>
        <a:ext cx="286017" cy="286787"/>
      </dsp:txXfrm>
    </dsp:sp>
    <dsp:sp modelId="{E8ED7789-E53E-45B9-B9DF-9A7A3F462182}">
      <dsp:nvSpPr>
        <dsp:cNvPr id="0" name=""/>
        <dsp:cNvSpPr/>
      </dsp:nvSpPr>
      <dsp:spPr>
        <a:xfrm>
          <a:off x="2699176" y="1052402"/>
          <a:ext cx="1927337" cy="115640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Process B</a:t>
          </a:r>
          <a:endParaRPr lang="en-IN" sz="3200" kern="1200" dirty="0"/>
        </a:p>
      </dsp:txBody>
      <dsp:txXfrm>
        <a:off x="2733046" y="1086272"/>
        <a:ext cx="1859597" cy="10886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1-06T05:21:54.25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13829 14340 0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03476-EBC6-4562-8A20-3BFE77E5CE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CB142E-33E4-409A-8141-E7E055E4BB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1637A-895E-486F-81A8-B674DA9C1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86C75-D7C7-4B54-B4C6-7708EDBE7884}" type="datetimeFigureOut">
              <a:rPr lang="en-IN" smtClean="0"/>
              <a:t>11-01-2023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090F6B-7410-4C0C-B601-C02E68250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7FDD93-E089-4845-986A-B094EEE54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FD7CA-3024-441F-AF41-E502921A72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7787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77944-4CCA-4876-9B88-5812F26B7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9B0543-B82E-4EC3-B176-F1E82DADEC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9EE71D-C493-4455-9E37-F614D8310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86C75-D7C7-4B54-B4C6-7708EDBE7884}" type="datetimeFigureOut">
              <a:rPr lang="en-IN" smtClean="0"/>
              <a:t>11-01-2023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1CC9D-6004-4156-A688-A72E1BD81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06C4F0-12D1-4D57-941E-6C80D39D6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FD7CA-3024-441F-AF41-E502921A72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3785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6BF4E7-14FF-42A5-AD54-BBB353574F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6A9952-ED9B-4111-8C81-E130CB72AC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131FBC-E18A-4C70-B282-83BDB2031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86C75-D7C7-4B54-B4C6-7708EDBE7884}" type="datetimeFigureOut">
              <a:rPr lang="en-IN" smtClean="0"/>
              <a:t>11-01-2023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58A3A5-B58B-423E-8313-248EB2418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804C29-A30D-404C-83B4-56571AFF4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FD7CA-3024-441F-AF41-E502921A72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3820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48959-A636-48E0-B5AB-EC70BFB25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443F4-9236-4012-883A-1EDCE11C9C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5C6BE1-FD31-4FC8-A1FC-371173D7E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D0286C75-D7C7-4B54-B4C6-7708EDBE7884}" type="datetimeFigureOut">
              <a:rPr lang="en-IN" smtClean="0"/>
              <a:pPr/>
              <a:t>11-01-2023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39D3BC-4314-4578-9E96-4A19BE962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7E2F6C-AC60-42C5-A9B9-AFB85F40D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6FEFD7CA-3024-441F-AF41-E502921A722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7800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47C85-2004-4FAF-B824-DC043B15C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1DCD4F-7974-4FDE-ADD8-9C486B69BA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272C87-F453-407E-B229-F23BA4E7B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86C75-D7C7-4B54-B4C6-7708EDBE7884}" type="datetimeFigureOut">
              <a:rPr lang="en-IN" smtClean="0"/>
              <a:t>11-01-2023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4A56CC-493E-49DF-B871-102EB5CFF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CA84FD-EBCB-4634-BE7B-F8BDF538A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FD7CA-3024-441F-AF41-E502921A72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9139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2F5C5-ADBA-4691-86DA-DE198D68C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34669-EF84-4CBB-851C-BACEBB180C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5BAB15-69EC-43B4-9AF2-8FFAAF04A0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1D6F5D-8188-4516-9212-B22ABE39C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D0286C75-D7C7-4B54-B4C6-7708EDBE7884}" type="datetimeFigureOut">
              <a:rPr lang="en-IN" smtClean="0"/>
              <a:pPr/>
              <a:t>11-01-2023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852949-CF0A-4830-A95F-8C838FD88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E50C3A-5C93-481B-B1FF-536A92D7A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6FEFD7CA-3024-441F-AF41-E502921A722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307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BBA5A-A9A5-40C9-AC16-78F34931C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846AF7-6C79-4040-84E5-A05D203402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799735-9EC2-4C32-97D6-20361B1F42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AF6622-D064-4293-A547-9D9DEBBC4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10FAC5-67CC-4D6F-AAF8-567640C3AD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7BCD82-AE5D-4BF7-BF0B-935F9292D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86C75-D7C7-4B54-B4C6-7708EDBE7884}" type="datetimeFigureOut">
              <a:rPr lang="en-IN" smtClean="0"/>
              <a:t>11-01-2023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1A9B-F3F7-4614-9498-A6288695D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C4B7EA-08BE-42F3-9F02-88E784919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FD7CA-3024-441F-AF41-E502921A72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8331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6C3A7-DE52-4F34-9CB9-ADD8C492D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B2354E-EAB6-46F7-8533-7B4459E5F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86C75-D7C7-4B54-B4C6-7708EDBE7884}" type="datetimeFigureOut">
              <a:rPr lang="en-IN" smtClean="0"/>
              <a:t>11-01-2023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8724E2-C086-49D5-9689-4E756C915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DAEEE5-9C8A-4963-8B66-FB8042A68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FD7CA-3024-441F-AF41-E502921A72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3490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72BA36-B461-45EE-8525-FB0CC27F0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86C75-D7C7-4B54-B4C6-7708EDBE7884}" type="datetimeFigureOut">
              <a:rPr lang="en-IN" smtClean="0"/>
              <a:t>11-01-2023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02BE27-21B8-4CBA-8CF3-FDEB22B57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C0DC4D-97ED-4EC5-8118-871F23D81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FD7CA-3024-441F-AF41-E502921A72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8237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B2453-D2AF-4EB0-8B28-C918DB3C5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2B091B-F8E8-46B6-A093-381C57D82C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5843C5-5CF6-4DC6-BC12-AB56AC20E9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BD7A6F-E909-4744-955A-C76730DBA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86C75-D7C7-4B54-B4C6-7708EDBE7884}" type="datetimeFigureOut">
              <a:rPr lang="en-IN" smtClean="0"/>
              <a:t>11-01-2023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202B01-8706-485F-8087-280BB2740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2C2801-DEAC-441D-ADD8-678EA68E7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FD7CA-3024-441F-AF41-E502921A72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1537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BC361-24AC-4F2E-ACBB-3E20D37E8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DF9F1B-2B23-4925-9493-195ABA7038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DD93C1-4736-4B9D-A55F-D3E17E8C44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89A163-CC24-4BCD-AB15-6EF522278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86C75-D7C7-4B54-B4C6-7708EDBE7884}" type="datetimeFigureOut">
              <a:rPr lang="en-IN" smtClean="0"/>
              <a:t>11-01-2023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84E0E8-A9D6-4D66-BA38-4AC50B06A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2722FB-B7CF-46A8-8941-CC377E012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FD7CA-3024-441F-AF41-E502921A72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8479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280C43-EE34-432D-9FF3-17B32756A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B947A9-B1C2-43FE-890D-6FC93BEDC9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609884-0393-4741-AA6D-2733E7227F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286C75-D7C7-4B54-B4C6-7708EDBE7884}" type="datetimeFigureOut">
              <a:rPr lang="en-IN" smtClean="0"/>
              <a:t>11-01-2023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F92E1F-F668-4E07-8BF8-669759D554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6BE5E7-064D-4D6B-BF73-B3AEC004BA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EFD7CA-3024-441F-AF41-E502921A72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8074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tc4ROCJYbm0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4F22D-0D1A-49F1-AA60-5399526352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Operating System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2F871B-DD07-4B8A-B40D-43C70762E1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80110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1DB86-8E82-4FDC-B5E9-9A18B17C0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13DFB04-E9D4-4A5F-83BB-18FACB3B86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5553" t="33186" r="31732" b="8865"/>
          <a:stretch/>
        </p:blipFill>
        <p:spPr>
          <a:xfrm>
            <a:off x="4626121" y="1205769"/>
            <a:ext cx="5292436" cy="527311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4120698-E988-46DD-A940-44DF369B77B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5293" b="16237"/>
          <a:stretch/>
        </p:blipFill>
        <p:spPr>
          <a:xfrm>
            <a:off x="5689599" y="6525068"/>
            <a:ext cx="3876675" cy="27289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906E5ED-6997-4778-9CC7-8C5DB6E7982D}"/>
              </a:ext>
            </a:extLst>
          </p:cNvPr>
          <p:cNvSpPr txBox="1"/>
          <p:nvPr/>
        </p:nvSpPr>
        <p:spPr>
          <a:xfrm flipH="1">
            <a:off x="570344" y="1690688"/>
            <a:ext cx="29025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3-layers: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Kernel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Shell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program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Utilities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ircle: Hollow 5">
            <a:extLst>
              <a:ext uri="{FF2B5EF4-FFF2-40B4-BE49-F238E27FC236}">
                <a16:creationId xmlns:a16="http://schemas.microsoft.com/office/drawing/2014/main" id="{8AF26489-8E44-4C0E-B4C0-9E14415C572B}"/>
              </a:ext>
            </a:extLst>
          </p:cNvPr>
          <p:cNvSpPr/>
          <p:nvPr/>
        </p:nvSpPr>
        <p:spPr>
          <a:xfrm>
            <a:off x="5374266" y="2078186"/>
            <a:ext cx="3648363" cy="3703340"/>
          </a:xfrm>
          <a:prstGeom prst="donut">
            <a:avLst>
              <a:gd name="adj" fmla="val 19389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9" name="Circle: Hollow 8">
            <a:extLst>
              <a:ext uri="{FF2B5EF4-FFF2-40B4-BE49-F238E27FC236}">
                <a16:creationId xmlns:a16="http://schemas.microsoft.com/office/drawing/2014/main" id="{593EEF14-5CF7-4062-89DF-6502D6D1C9AF}"/>
              </a:ext>
            </a:extLst>
          </p:cNvPr>
          <p:cNvSpPr/>
          <p:nvPr/>
        </p:nvSpPr>
        <p:spPr>
          <a:xfrm>
            <a:off x="4672301" y="1376221"/>
            <a:ext cx="5079999" cy="5111903"/>
          </a:xfrm>
          <a:prstGeom prst="donut">
            <a:avLst>
              <a:gd name="adj" fmla="val 1448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8646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77504-98D7-4ED2-91D1-E9CDCB463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system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2BB97F-8B76-47CB-ACEF-44825A70B4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UNIX file system is characterized by</a:t>
            </a:r>
          </a:p>
          <a:p>
            <a:pPr lvl="1"/>
            <a:r>
              <a:rPr lang="en-US" dirty="0"/>
              <a:t>A </a:t>
            </a:r>
            <a:r>
              <a:rPr lang="en-US" i="1" dirty="0"/>
              <a:t>hierarchical</a:t>
            </a:r>
            <a:r>
              <a:rPr lang="en-US" dirty="0"/>
              <a:t> structure,</a:t>
            </a:r>
          </a:p>
          <a:p>
            <a:pPr lvl="1"/>
            <a:r>
              <a:rPr lang="en-US" dirty="0"/>
              <a:t>Consistent treatment of file data,</a:t>
            </a:r>
          </a:p>
          <a:p>
            <a:pPr lvl="1"/>
            <a:r>
              <a:rPr lang="en-US" dirty="0"/>
              <a:t>The ability to </a:t>
            </a:r>
            <a:r>
              <a:rPr lang="en-US" i="1" dirty="0"/>
              <a:t>create and delete </a:t>
            </a:r>
            <a:r>
              <a:rPr lang="en-US" dirty="0"/>
              <a:t>files,</a:t>
            </a:r>
          </a:p>
          <a:p>
            <a:pPr lvl="1"/>
            <a:r>
              <a:rPr lang="en-US" dirty="0"/>
              <a:t>Dynamic </a:t>
            </a:r>
            <a:r>
              <a:rPr lang="en-US" i="1" dirty="0"/>
              <a:t>growth</a:t>
            </a:r>
            <a:r>
              <a:rPr lang="en-US" dirty="0"/>
              <a:t> of files,</a:t>
            </a:r>
          </a:p>
          <a:p>
            <a:pPr lvl="1"/>
            <a:r>
              <a:rPr lang="en-US" dirty="0"/>
              <a:t>The </a:t>
            </a:r>
            <a:r>
              <a:rPr lang="en-US" i="1" dirty="0"/>
              <a:t>protection</a:t>
            </a:r>
            <a:r>
              <a:rPr lang="en-US" dirty="0"/>
              <a:t> of file data</a:t>
            </a:r>
          </a:p>
          <a:p>
            <a:pPr lvl="1"/>
            <a:r>
              <a:rPr lang="en-US" dirty="0"/>
              <a:t>The treatment of peripheral devices (such as terminals and tape units) as files</a:t>
            </a:r>
          </a:p>
          <a:p>
            <a:pPr lvl="1"/>
            <a:r>
              <a:rPr lang="en-US" dirty="0"/>
              <a:t>The file system is organized as a tree with a single root node called </a:t>
            </a:r>
            <a:r>
              <a:rPr lang="en-US" b="1" i="1" dirty="0"/>
              <a:t>root (/)</a:t>
            </a:r>
            <a:endParaRPr lang="en-IN" b="1" i="1" dirty="0"/>
          </a:p>
        </p:txBody>
      </p:sp>
    </p:spTree>
    <p:extLst>
      <p:ext uri="{BB962C8B-B14F-4D97-AF65-F5344CB8AC3E}">
        <p14:creationId xmlns:p14="http://schemas.microsoft.com/office/powerpoint/2010/main" val="2324742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1990A-0755-4237-9F9E-5E94D1905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system (</a:t>
            </a:r>
            <a:r>
              <a:rPr lang="en-US" dirty="0" err="1"/>
              <a:t>contd</a:t>
            </a:r>
            <a:r>
              <a:rPr lang="en-US" dirty="0"/>
              <a:t>…)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7A3616B-B0D9-4AD4-B41F-9D39A5D665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4001" t="32762" r="28388" b="27212"/>
          <a:stretch/>
        </p:blipFill>
        <p:spPr>
          <a:xfrm>
            <a:off x="2761674" y="2133599"/>
            <a:ext cx="6788726" cy="406400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750B315-1FD3-4670-8E1E-459BA367C8A4}"/>
              </a:ext>
            </a:extLst>
          </p:cNvPr>
          <p:cNvSpPr txBox="1"/>
          <p:nvPr/>
        </p:nvSpPr>
        <p:spPr>
          <a:xfrm>
            <a:off x="8654474" y="4793673"/>
            <a:ext cx="30634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Programs have no knowledge of internal format in which kernel stores file data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6471955-1A27-4CA2-B818-669F05391430}"/>
              </a:ext>
            </a:extLst>
          </p:cNvPr>
          <p:cNvSpPr/>
          <p:nvPr/>
        </p:nvSpPr>
        <p:spPr>
          <a:xfrm>
            <a:off x="7861300" y="2854036"/>
            <a:ext cx="1338118" cy="1727200"/>
          </a:xfrm>
          <a:prstGeom prst="ellipse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04AAD9-7422-4432-9A5C-EF63998291D7}"/>
              </a:ext>
            </a:extLst>
          </p:cNvPr>
          <p:cNvSpPr txBox="1"/>
          <p:nvPr/>
        </p:nvSpPr>
        <p:spPr>
          <a:xfrm>
            <a:off x="8950037" y="1903125"/>
            <a:ext cx="3149600" cy="92333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treatment of peripheral devices (such as terminals and tape units) as files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6449AE-0752-4BD2-A62F-915AE5B5C75E}"/>
              </a:ext>
            </a:extLst>
          </p:cNvPr>
          <p:cNvSpPr txBox="1"/>
          <p:nvPr/>
        </p:nvSpPr>
        <p:spPr>
          <a:xfrm>
            <a:off x="526472" y="2567493"/>
            <a:ext cx="26046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Absolute Path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Relative Path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1CFAB3-3CF3-643E-9BDB-8C447C3A35C0}"/>
              </a:ext>
            </a:extLst>
          </p:cNvPr>
          <p:cNvSpPr txBox="1"/>
          <p:nvPr/>
        </p:nvSpPr>
        <p:spPr>
          <a:xfrm>
            <a:off x="526472" y="1690688"/>
            <a:ext cx="16625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Pathnames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</a:p>
        </p:txBody>
      </p:sp>
    </p:spTree>
    <p:extLst>
      <p:ext uri="{BB962C8B-B14F-4D97-AF65-F5344CB8AC3E}">
        <p14:creationId xmlns:p14="http://schemas.microsoft.com/office/powerpoint/2010/main" val="2014301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9" grpId="0" animBg="1"/>
      <p:bldP spid="3" grpId="0"/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9F28A40-2966-4527-B544-D4A8BA383A5E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 rotWithShape="1">
          <a:blip r:embed="rId2"/>
          <a:srcRect l="33762" t="9200" r="31373" b="8229"/>
          <a:stretch/>
        </p:blipFill>
        <p:spPr>
          <a:xfrm>
            <a:off x="1911928" y="94673"/>
            <a:ext cx="4968875" cy="661987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F9362F8-909C-4928-90F3-C2801F178C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8958" y="3404611"/>
            <a:ext cx="3152775" cy="457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52D3355-40E2-48A4-87EF-6A35259C8DDF}"/>
              </a:ext>
            </a:extLst>
          </p:cNvPr>
          <p:cNvSpPr txBox="1"/>
          <p:nvPr/>
        </p:nvSpPr>
        <p:spPr>
          <a:xfrm>
            <a:off x="7564582" y="993016"/>
            <a:ext cx="225367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copy </a:t>
            </a:r>
            <a:r>
              <a:rPr lang="en-IN" sz="18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oldfile</a:t>
            </a:r>
            <a:r>
              <a:rPr lang="en-IN" sz="1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newfile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72810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AEF7D-5E26-4C79-8370-9547FD245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Processing environment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CFCB42-9D7B-4B47-A92B-A4DB1D4964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</a:t>
            </a:r>
          </a:p>
          <a:p>
            <a:r>
              <a:rPr lang="en-US" dirty="0"/>
              <a:t>Process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EE199F-E855-4212-9698-1B8E78BC45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5660" y="3214688"/>
            <a:ext cx="5991225" cy="29622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FE63ABC-37C6-3AC4-440F-B043A09A3E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3310" y="2110582"/>
            <a:ext cx="2844945" cy="301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179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51332-BD16-4CD9-90C2-1030D5F33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shell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FC132-4126-4C17-9C45-2C23CDDFBF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Three types of command</a:t>
            </a:r>
          </a:p>
          <a:p>
            <a:pPr lvl="1"/>
            <a:r>
              <a:rPr lang="en-US" dirty="0"/>
              <a:t>Executable files containing object code</a:t>
            </a:r>
          </a:p>
          <a:p>
            <a:pPr lvl="1"/>
            <a:r>
              <a:rPr lang="en-US" dirty="0"/>
              <a:t>Executable files containing sequencing of shell commands</a:t>
            </a:r>
          </a:p>
          <a:p>
            <a:pPr lvl="1"/>
            <a:r>
              <a:rPr lang="en-US" dirty="0"/>
              <a:t>Internal commands</a:t>
            </a:r>
          </a:p>
          <a:p>
            <a:pPr lvl="1"/>
            <a:endParaRPr lang="en-US" dirty="0"/>
          </a:p>
          <a:p>
            <a:r>
              <a:rPr lang="en-US" dirty="0"/>
              <a:t>Synchronous and asynchronous execution </a:t>
            </a:r>
          </a:p>
          <a:p>
            <a:pPr lvl="1"/>
            <a:r>
              <a:rPr lang="en-US" dirty="0"/>
              <a:t>who</a:t>
            </a:r>
          </a:p>
          <a:p>
            <a:pPr lvl="1"/>
            <a:r>
              <a:rPr lang="en-US" dirty="0"/>
              <a:t>who &amp;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35678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6ECD3-20E9-4DE4-9CC5-F4A36CA3B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Building Block Primitives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AA8003-0605-443B-9214-3075E16073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Three files: </a:t>
            </a:r>
          </a:p>
          <a:p>
            <a:pPr lvl="1"/>
            <a:r>
              <a:rPr lang="en-US" dirty="0"/>
              <a:t>Standard input file: read data, </a:t>
            </a:r>
          </a:p>
          <a:p>
            <a:pPr lvl="1"/>
            <a:r>
              <a:rPr lang="en-US" dirty="0"/>
              <a:t>Standard output file: write or output, and </a:t>
            </a:r>
          </a:p>
          <a:p>
            <a:pPr lvl="1"/>
            <a:r>
              <a:rPr lang="en-US" dirty="0"/>
              <a:t>standard error file: error messages</a:t>
            </a:r>
          </a:p>
          <a:p>
            <a:r>
              <a:rPr lang="en-IN" dirty="0"/>
              <a:t>Redirect I/O</a:t>
            </a:r>
            <a:r>
              <a:rPr lang="en-US" dirty="0"/>
              <a:t> </a:t>
            </a:r>
          </a:p>
          <a:p>
            <a:r>
              <a:rPr lang="en-US" dirty="0"/>
              <a:t>Pipe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207740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450E1-00D6-4EBC-8CCA-FA002164D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redirect I/O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7B9F7-1C49-426B-9B97-C2439D861A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ls: lists all files in the current directory on the standard output</a:t>
            </a:r>
          </a:p>
          <a:p>
            <a:pPr marL="0" indent="0" algn="ctr">
              <a:buNone/>
            </a:pPr>
            <a:r>
              <a:rPr lang="en-IN" dirty="0"/>
              <a:t>ls &gt; output</a:t>
            </a:r>
          </a:p>
          <a:p>
            <a:pPr marL="0" indent="0" algn="ctr">
              <a:buNone/>
            </a:pPr>
            <a:endParaRPr lang="en-IN" dirty="0"/>
          </a:p>
          <a:p>
            <a:pPr marL="0" indent="0" algn="ctr">
              <a:buNone/>
            </a:pPr>
            <a:endParaRPr lang="en-IN" dirty="0"/>
          </a:p>
          <a:p>
            <a:pPr marL="0" indent="0" algn="ctr">
              <a:buNone/>
            </a:pPr>
            <a:r>
              <a:rPr lang="en-IN" dirty="0"/>
              <a:t>mail </a:t>
            </a:r>
            <a:r>
              <a:rPr lang="en-IN" dirty="0" err="1"/>
              <a:t>mjb</a:t>
            </a:r>
            <a:r>
              <a:rPr lang="en-IN" dirty="0"/>
              <a:t> &lt; letter</a:t>
            </a:r>
          </a:p>
          <a:p>
            <a:pPr marL="0" indent="0" algn="just">
              <a:buNone/>
            </a:pPr>
            <a:r>
              <a:rPr lang="en-US" dirty="0"/>
              <a:t>opens the file "letter" for its standard input and mails its contents to the user named "</a:t>
            </a:r>
            <a:r>
              <a:rPr lang="en-US" dirty="0" err="1"/>
              <a:t>mjb</a:t>
            </a:r>
            <a:r>
              <a:rPr lang="en-US" dirty="0"/>
              <a:t>.“</a:t>
            </a:r>
          </a:p>
          <a:p>
            <a:pPr marL="0" indent="0" algn="just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70900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4A520-3A5E-45D2-A3D3-2B508FCC4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7416"/>
            <a:ext cx="10515600" cy="1325563"/>
          </a:xfrm>
        </p:spPr>
        <p:txBody>
          <a:bodyPr/>
          <a:lstStyle/>
          <a:p>
            <a:r>
              <a:rPr lang="en-US" dirty="0"/>
              <a:t>pipe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51E026-DA96-4A6D-A22E-D30677DACF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mechanism that allows a stream of data to be passed between reader and writer processes.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For example, the program </a:t>
            </a:r>
            <a:r>
              <a:rPr lang="en-US" i="1" dirty="0"/>
              <a:t>grep</a:t>
            </a:r>
            <a:r>
              <a:rPr lang="en-US" dirty="0"/>
              <a:t> searches a set of files (parameters to grep) for a given pattern:</a:t>
            </a:r>
          </a:p>
          <a:p>
            <a:pPr marL="0" indent="0" algn="ctr">
              <a:buNone/>
            </a:pPr>
            <a:r>
              <a:rPr lang="en-US" dirty="0"/>
              <a:t>grep main </a:t>
            </a:r>
            <a:r>
              <a:rPr lang="en-US" dirty="0" err="1"/>
              <a:t>a.c</a:t>
            </a:r>
            <a:r>
              <a:rPr lang="en-US" dirty="0"/>
              <a:t> </a:t>
            </a:r>
            <a:r>
              <a:rPr lang="en-US" dirty="0" err="1"/>
              <a:t>b.c</a:t>
            </a:r>
            <a:r>
              <a:rPr lang="en-US" dirty="0"/>
              <a:t> </a:t>
            </a:r>
            <a:r>
              <a:rPr lang="en-US" dirty="0" err="1"/>
              <a:t>c.c</a:t>
            </a: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grep main </a:t>
            </a:r>
            <a:r>
              <a:rPr lang="en-US" dirty="0" err="1"/>
              <a:t>a.c</a:t>
            </a:r>
            <a:r>
              <a:rPr lang="en-US" dirty="0"/>
              <a:t> </a:t>
            </a:r>
            <a:r>
              <a:rPr lang="en-US" dirty="0" err="1"/>
              <a:t>b.c</a:t>
            </a:r>
            <a:r>
              <a:rPr lang="en-US" dirty="0"/>
              <a:t> </a:t>
            </a:r>
            <a:r>
              <a:rPr lang="en-US" dirty="0" err="1"/>
              <a:t>c.c</a:t>
            </a:r>
            <a:r>
              <a:rPr lang="en-US" dirty="0"/>
              <a:t> | </a:t>
            </a:r>
            <a:r>
              <a:rPr lang="en-US" dirty="0" err="1"/>
              <a:t>wc</a:t>
            </a:r>
            <a:r>
              <a:rPr lang="en-US" dirty="0"/>
              <a:t> -1</a:t>
            </a:r>
            <a:endParaRPr lang="en-IN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8ED0B4E0-E9A2-4648-91F5-EE75414F57D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64165013"/>
              </p:ext>
            </p:extLst>
          </p:nvPr>
        </p:nvGraphicFramePr>
        <p:xfrm>
          <a:off x="3782291" y="1467811"/>
          <a:ext cx="4627418" cy="32612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4889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E4D9C-725A-4A00-9A5E-931D3AB17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Operating System 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77829-39D7-49F5-B1D0-E64ACCED75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Controlling the execution of processes by allowing </a:t>
            </a:r>
          </a:p>
          <a:p>
            <a:pPr lvl="1"/>
            <a:r>
              <a:rPr lang="en-US" dirty="0"/>
              <a:t>Creation, </a:t>
            </a:r>
          </a:p>
          <a:p>
            <a:pPr lvl="1"/>
            <a:r>
              <a:rPr lang="en-US" dirty="0"/>
              <a:t>Termination or suspension, and </a:t>
            </a:r>
          </a:p>
          <a:p>
            <a:pPr lvl="1"/>
            <a:r>
              <a:rPr lang="en-US" dirty="0"/>
              <a:t>Communication </a:t>
            </a:r>
          </a:p>
          <a:p>
            <a:r>
              <a:rPr lang="en-US" dirty="0"/>
              <a:t>Scheduling processes</a:t>
            </a:r>
          </a:p>
          <a:p>
            <a:pPr lvl="1"/>
            <a:r>
              <a:rPr lang="en-IN" dirty="0"/>
              <a:t>Time-shared manner</a:t>
            </a:r>
          </a:p>
          <a:p>
            <a:r>
              <a:rPr lang="en-US" dirty="0"/>
              <a:t>Allocating main memory for an executing process</a:t>
            </a:r>
          </a:p>
          <a:p>
            <a:pPr lvl="1"/>
            <a:r>
              <a:rPr lang="en-US" dirty="0"/>
              <a:t>Protects the private address space of a process</a:t>
            </a:r>
            <a:endParaRPr lang="en-IN" dirty="0"/>
          </a:p>
          <a:p>
            <a:pPr lvl="1"/>
            <a:r>
              <a:rPr lang="en-IN" dirty="0"/>
              <a:t>Swap system</a:t>
            </a:r>
          </a:p>
          <a:p>
            <a:pPr lvl="2"/>
            <a:r>
              <a:rPr lang="en-IN" dirty="0"/>
              <a:t>Swapping system</a:t>
            </a:r>
          </a:p>
          <a:p>
            <a:pPr lvl="2"/>
            <a:r>
              <a:rPr lang="en-IN" dirty="0"/>
              <a:t>paging</a:t>
            </a:r>
          </a:p>
          <a:p>
            <a:r>
              <a:rPr lang="en-US" dirty="0"/>
              <a:t>Allocating secondary memory for efficient storage and retrieval of user data</a:t>
            </a:r>
          </a:p>
          <a:p>
            <a:r>
              <a:rPr lang="en-US" dirty="0"/>
              <a:t>Allowing processes controlled access to peripheral devices</a:t>
            </a:r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EC0DC34-0F72-4AD2-8518-245DB3270804}"/>
                  </a:ext>
                </a:extLst>
              </p14:cNvPr>
              <p14:cNvContentPartPr/>
              <p14:nvPr/>
            </p14:nvContentPartPr>
            <p14:xfrm>
              <a:off x="4978440" y="5162400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EC0DC34-0F72-4AD2-8518-245DB327080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69080" y="515304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6104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93010-192E-4BCC-8DCC-119A3B671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B5B8F7-3128-4ECD-8F2E-208948BD4F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1960’s: Series of design changes, implementation improvements</a:t>
            </a:r>
          </a:p>
          <a:p>
            <a:r>
              <a:rPr lang="en-IN" dirty="0"/>
              <a:t>IBM mainframes</a:t>
            </a:r>
          </a:p>
          <a:p>
            <a:r>
              <a:rPr lang="en-US" dirty="0"/>
              <a:t>Lots of different open problems </a:t>
            </a:r>
          </a:p>
          <a:p>
            <a:pPr lvl="1"/>
            <a:r>
              <a:rPr lang="en-US" dirty="0"/>
              <a:t>Rapid changes in hardware</a:t>
            </a:r>
          </a:p>
          <a:p>
            <a:pPr lvl="1"/>
            <a:r>
              <a:rPr lang="en-IN" dirty="0"/>
              <a:t>Reliability </a:t>
            </a:r>
          </a:p>
          <a:p>
            <a:pPr lvl="1"/>
            <a:r>
              <a:rPr lang="en-IN" dirty="0"/>
              <a:t>Performance </a:t>
            </a:r>
          </a:p>
          <a:p>
            <a:r>
              <a:rPr lang="en-US" dirty="0"/>
              <a:t>First operating system</a:t>
            </a:r>
          </a:p>
          <a:p>
            <a:pPr lvl="1"/>
            <a:r>
              <a:rPr lang="en-US" dirty="0"/>
              <a:t>An operating system was to allow a program to run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402893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EC1BE-9CCB-4A58-BF86-4D362FAAE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User mode and Kernel mode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D38B06-14A3-4044-83A7-577EA96F4A2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Processes in user mode can access their own instructions and data but not kernel instructions and data (or those of other processes).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77B39A8-BC8A-4EBD-8E32-18C5B02F9DE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Processes in kernel mode, however, can access kernel and user addresses. </a:t>
            </a:r>
          </a:p>
          <a:p>
            <a:pPr algn="just"/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91CD0D4-41D8-435F-ACCC-36B8BDF3C7A0}"/>
              </a:ext>
            </a:extLst>
          </p:cNvPr>
          <p:cNvSpPr txBox="1"/>
          <p:nvPr/>
        </p:nvSpPr>
        <p:spPr>
          <a:xfrm>
            <a:off x="838200" y="5025654"/>
            <a:ext cx="105156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Kernel runs on the behalf of a user process.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kernel is not a separate set of processes that run in parallel to user processes, but it is part of- each user process.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E97FEA-C627-C565-DD61-C5B796F92D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0182" y="3132512"/>
            <a:ext cx="4317855" cy="1893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747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build="p"/>
      <p:bldP spid="1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4524C1-BC7C-401C-8DE2-D7D102BD9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Interrupts and Exceptions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AEB493-B591-4951-8EE6-79A06AB764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_______________ occurs "in the middle" of the execution of an instruction, and the system attempts to restart the instruction after handling it; </a:t>
            </a:r>
          </a:p>
          <a:p>
            <a:pPr algn="just"/>
            <a:r>
              <a:rPr lang="en-US" dirty="0"/>
              <a:t>____________are considered to happen between the execution of two instructions, and the system continues with the next instruction after servicing it.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316FBF-2C06-03B0-D6F3-2DCF43E6823E}"/>
              </a:ext>
            </a:extLst>
          </p:cNvPr>
          <p:cNvSpPr txBox="1"/>
          <p:nvPr/>
        </p:nvSpPr>
        <p:spPr>
          <a:xfrm>
            <a:off x="1219201" y="1816389"/>
            <a:ext cx="22998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Exceptions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C623CD-7500-D1E4-B4BB-1CF2374B6F91}"/>
              </a:ext>
            </a:extLst>
          </p:cNvPr>
          <p:cNvSpPr txBox="1"/>
          <p:nvPr/>
        </p:nvSpPr>
        <p:spPr>
          <a:xfrm>
            <a:off x="1149928" y="3086145"/>
            <a:ext cx="22998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Interrupts</a:t>
            </a:r>
          </a:p>
        </p:txBody>
      </p:sp>
    </p:spTree>
    <p:extLst>
      <p:ext uri="{BB962C8B-B14F-4D97-AF65-F5344CB8AC3E}">
        <p14:creationId xmlns:p14="http://schemas.microsoft.com/office/powerpoint/2010/main" val="1827133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23C5A-C535-4400-82E4-0FAB32701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Processor execution levels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FD3814B-2A69-423F-8197-6398EF687A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77671" y="1825625"/>
            <a:ext cx="4436658" cy="4351338"/>
          </a:xfrm>
        </p:spPr>
      </p:pic>
    </p:spTree>
    <p:extLst>
      <p:ext uri="{BB962C8B-B14F-4D97-AF65-F5344CB8AC3E}">
        <p14:creationId xmlns:p14="http://schemas.microsoft.com/office/powerpoint/2010/main" val="7731484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8A176-D039-4376-83A7-C14F9BF29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Management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662C2F-5E25-4E29-990B-03790227A8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Kernel resides in the main memory</a:t>
            </a:r>
          </a:p>
          <a:p>
            <a:r>
              <a:rPr lang="en-US" dirty="0"/>
              <a:t>Virtual and physical addresses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8137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56BFD22-0252-4F3E-90AD-CEDEF995C5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8528" y="54796"/>
            <a:ext cx="5483081" cy="674840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426DC08-EC8C-4848-AEBA-0A92F52CE61B}"/>
              </a:ext>
            </a:extLst>
          </p:cNvPr>
          <p:cNvSpPr txBox="1"/>
          <p:nvPr/>
        </p:nvSpPr>
        <p:spPr>
          <a:xfrm>
            <a:off x="314035" y="184728"/>
            <a:ext cx="45258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 Diagram of System Kernel</a:t>
            </a:r>
            <a:endParaRPr lang="en-IN" sz="24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D3CB015-030C-41B7-8BC9-564C107FA1DA}"/>
              </a:ext>
            </a:extLst>
          </p:cNvPr>
          <p:cNvSpPr txBox="1"/>
          <p:nvPr/>
        </p:nvSpPr>
        <p:spPr>
          <a:xfrm>
            <a:off x="246064" y="1779104"/>
            <a:ext cx="3232727" cy="17543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system: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Manages files,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Allocating file space,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Administering free space,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Controlling access to files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retrieving data for users.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839827-6B94-4FDF-A6AB-1B0222020523}"/>
              </a:ext>
            </a:extLst>
          </p:cNvPr>
          <p:cNvSpPr txBox="1"/>
          <p:nvPr/>
        </p:nvSpPr>
        <p:spPr>
          <a:xfrm>
            <a:off x="8787100" y="1779104"/>
            <a:ext cx="3232727" cy="147732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 Control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synchronization,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Inter-process communication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management, 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 scheduling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Speech Bubble: Oval 15">
            <a:extLst>
              <a:ext uri="{FF2B5EF4-FFF2-40B4-BE49-F238E27FC236}">
                <a16:creationId xmlns:a16="http://schemas.microsoft.com/office/drawing/2014/main" id="{7B58D16A-8941-4FF4-89A9-175300AC4354}"/>
              </a:ext>
            </a:extLst>
          </p:cNvPr>
          <p:cNvSpPr/>
          <p:nvPr/>
        </p:nvSpPr>
        <p:spPr>
          <a:xfrm>
            <a:off x="8985099" y="4507346"/>
            <a:ext cx="2508974" cy="1071417"/>
          </a:xfrm>
          <a:prstGeom prst="wedgeEllipseCallout">
            <a:avLst>
              <a:gd name="adj1" fmla="val -80470"/>
              <a:gd name="adj2" fmla="val -108190"/>
            </a:avLst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Swapping and demand paging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5369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/>
      <p:bldP spid="1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A2FB243-C0D3-4ED7-B085-1EDA9F1AF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calls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A074D58-6FF6-4B07-8484-194D3DF52F6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system: </a:t>
            </a:r>
          </a:p>
          <a:p>
            <a:pPr marL="742950" lvl="1" indent="-28575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(to open a file for reading or writing) ,</a:t>
            </a:r>
          </a:p>
          <a:p>
            <a:pPr marL="742950" lvl="1" indent="-28575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close, read, write, stat (query the attributes of a file) , </a:t>
            </a:r>
          </a:p>
          <a:p>
            <a:pPr marL="742950" lvl="1" indent="-285750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chown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(change the record of who owns the file) </a:t>
            </a:r>
          </a:p>
          <a:p>
            <a:pPr marL="742950" lvl="1" indent="-285750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chmod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(change the access permissions of a file) </a:t>
            </a:r>
          </a:p>
          <a:p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3266E0-DDFB-4D72-969D-6B3592BE563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285750" indent="-285750" algn="just"/>
            <a:r>
              <a:rPr lang="en-US" dirty="0"/>
              <a:t>Process Control System</a:t>
            </a:r>
          </a:p>
          <a:p>
            <a:pPr marL="742950" lvl="1" indent="-285750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fork (create a new process)</a:t>
            </a:r>
          </a:p>
          <a:p>
            <a:pPr marL="742950" lvl="1" indent="-285750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 (overlay the image of a program onto the running process)</a:t>
            </a:r>
          </a:p>
          <a:p>
            <a:pPr marL="742950" lvl="1" indent="-285750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exit (finish executing a process)</a:t>
            </a:r>
          </a:p>
          <a:p>
            <a:pPr marL="742950" lvl="1" indent="-285750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wait (synchronize process execution with the exit of a previously forked process)</a:t>
            </a:r>
          </a:p>
          <a:p>
            <a:pPr marL="742950" lvl="1" indent="-285750" algn="just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(control the size of memory allocated to a process) and </a:t>
            </a:r>
          </a:p>
          <a:p>
            <a:pPr marL="742950" lvl="1" indent="-285750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signal (control process response to extraordinary events)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11939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125A7-3BEA-44CA-88BB-9AE5E725E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4403DB-D6F1-4E36-8BC8-32BFBA5A7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Design of the UNIX Operating System, by Maurice J. Bach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232649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3CB3F2C-54CE-43AA-A407-28E8638F6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444A09-6398-4CBE-A6B6-D9F732BC94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815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FEFFE-EE68-4711-8A00-357F5E4BC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(</a:t>
            </a:r>
            <a:r>
              <a:rPr lang="en-US" dirty="0" err="1"/>
              <a:t>contd</a:t>
            </a:r>
            <a:r>
              <a:rPr lang="en-US" dirty="0"/>
              <a:t>…)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6CCEE-6218-4635-AEE2-58CBC12817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Interface </a:t>
            </a:r>
          </a:p>
          <a:p>
            <a:pPr lvl="1"/>
            <a:r>
              <a:rPr lang="en-US" dirty="0"/>
              <a:t>Applications can be implemented independently</a:t>
            </a:r>
          </a:p>
          <a:p>
            <a:pPr lvl="1"/>
            <a:r>
              <a:rPr lang="en-US" dirty="0"/>
              <a:t>Security, modularity and Performance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2018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57040-3409-4035-9106-9E3A9F56C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C2D9F6D-24AA-4AAC-BC49-E08E03CF45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1965s: Multics</a:t>
            </a:r>
          </a:p>
          <a:p>
            <a:pPr lvl="1"/>
            <a:r>
              <a:rPr lang="en-US" dirty="0"/>
              <a:t>Bell Laboratories + General Electric Company and Project MAC of MIT</a:t>
            </a:r>
            <a:endParaRPr lang="en-IN" dirty="0"/>
          </a:p>
          <a:p>
            <a:pPr lvl="1"/>
            <a:r>
              <a:rPr lang="en-US" b="0" i="0" dirty="0"/>
              <a:t>Purpose:</a:t>
            </a:r>
          </a:p>
          <a:p>
            <a:pPr lvl="2"/>
            <a:r>
              <a:rPr lang="en-US" b="0" i="0" dirty="0"/>
              <a:t>To provide simultaneous computer access to a large community of users, </a:t>
            </a:r>
          </a:p>
          <a:p>
            <a:pPr lvl="2"/>
            <a:r>
              <a:rPr lang="en-US" b="0" i="0" dirty="0"/>
              <a:t>To supply ample computation power and data storage, and </a:t>
            </a:r>
          </a:p>
          <a:p>
            <a:pPr lvl="2"/>
            <a:r>
              <a:rPr lang="en-US" b="0" i="0" dirty="0"/>
              <a:t>To allow users to share their data easily, if desired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Issue:</a:t>
            </a:r>
          </a:p>
          <a:p>
            <a:pPr lvl="2"/>
            <a:r>
              <a:rPr lang="en-US" b="1" dirty="0"/>
              <a:t>Did not </a:t>
            </a:r>
            <a:r>
              <a:rPr lang="en-US" dirty="0"/>
              <a:t>provide the </a:t>
            </a:r>
            <a:r>
              <a:rPr lang="en-US" b="1" dirty="0"/>
              <a:t>general service computing </a:t>
            </a:r>
            <a:r>
              <a:rPr lang="en-US" dirty="0"/>
              <a:t>for which it was intended, nor was it clear when its development goals would be met </a:t>
            </a:r>
            <a:endParaRPr lang="en-IN" dirty="0"/>
          </a:p>
          <a:p>
            <a:pPr lvl="0"/>
            <a:endParaRPr lang="en-IN" dirty="0"/>
          </a:p>
          <a:p>
            <a:pPr lvl="0"/>
            <a:endParaRPr lang="en-IN" dirty="0"/>
          </a:p>
          <a:p>
            <a:pPr lvl="0"/>
            <a:endParaRPr lang="en-IN" dirty="0"/>
          </a:p>
          <a:p>
            <a:pPr lvl="0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83727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D24B6-40CA-4937-8B2D-1B9F00615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(</a:t>
            </a:r>
            <a:r>
              <a:rPr lang="en-US" dirty="0" err="1"/>
              <a:t>contd</a:t>
            </a:r>
            <a:r>
              <a:rPr lang="en-US" dirty="0"/>
              <a:t>…)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7CB7BB-46C9-49B7-BBEA-E8BFD98269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Ken Thompson, Dennis Ritchie, and others sketched a paper design of a </a:t>
            </a:r>
            <a:r>
              <a:rPr lang="en-US" b="1" dirty="0"/>
              <a:t>file system</a:t>
            </a:r>
          </a:p>
          <a:p>
            <a:r>
              <a:rPr lang="en-US" dirty="0"/>
              <a:t>Thompson </a:t>
            </a:r>
          </a:p>
          <a:p>
            <a:pPr lvl="1"/>
            <a:r>
              <a:rPr lang="en-US" dirty="0"/>
              <a:t>Encoded a simple kernel for GE 645</a:t>
            </a:r>
          </a:p>
          <a:p>
            <a:pPr lvl="1"/>
            <a:r>
              <a:rPr lang="en-US" dirty="0"/>
              <a:t>Simulated behavior of file system</a:t>
            </a:r>
          </a:p>
          <a:p>
            <a:pPr lvl="1"/>
            <a:r>
              <a:rPr lang="en-IN" dirty="0"/>
              <a:t>"Space Travel," in Fortran for a GECOS system</a:t>
            </a:r>
          </a:p>
          <a:p>
            <a:pPr lvl="2"/>
            <a:r>
              <a:rPr lang="en-IN" dirty="0"/>
              <a:t>Unsatisfactory</a:t>
            </a:r>
          </a:p>
          <a:p>
            <a:pPr lvl="2"/>
            <a:r>
              <a:rPr lang="en-IN" dirty="0"/>
              <a:t>Attempted for PDP-7</a:t>
            </a:r>
          </a:p>
          <a:p>
            <a:pPr lvl="3"/>
            <a:r>
              <a:rPr lang="en-US" dirty="0"/>
              <a:t>required cross-assembly of the program on the GECOS machine</a:t>
            </a:r>
            <a:endParaRPr lang="en-IN" dirty="0"/>
          </a:p>
          <a:p>
            <a:r>
              <a:rPr lang="en-US" dirty="0"/>
              <a:t>Thompson and Ritchie</a:t>
            </a:r>
          </a:p>
          <a:p>
            <a:pPr lvl="1" algn="just">
              <a:lnSpc>
                <a:spcPct val="120000"/>
              </a:lnSpc>
            </a:pPr>
            <a:r>
              <a:rPr lang="en-US" dirty="0"/>
              <a:t>Implemented their system design on the PDP-7, including an early version of the UNIX file system, the process subsystem, and a small set of utility programs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Early version of the UNIX system</a:t>
            </a:r>
            <a:endParaRPr lang="en-IN" dirty="0"/>
          </a:p>
          <a:p>
            <a:pPr lvl="2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91089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B6828-D45B-43CB-A716-70329EE16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(</a:t>
            </a:r>
            <a:r>
              <a:rPr lang="en-US" dirty="0" err="1"/>
              <a:t>contd</a:t>
            </a:r>
            <a:r>
              <a:rPr lang="en-US" dirty="0"/>
              <a:t>…)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E1263D-94E8-4567-9A05-4A3EF78E00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UNIX System was moved to a PDP- 1 1 in 1971 . </a:t>
            </a:r>
          </a:p>
          <a:p>
            <a:r>
              <a:rPr lang="en-US" dirty="0"/>
              <a:t>The system was characterized by its small size: </a:t>
            </a:r>
          </a:p>
          <a:p>
            <a:pPr lvl="1"/>
            <a:r>
              <a:rPr lang="en-US" dirty="0"/>
              <a:t>16K bytes for the system, </a:t>
            </a:r>
          </a:p>
          <a:p>
            <a:pPr lvl="1"/>
            <a:r>
              <a:rPr lang="en-US" dirty="0"/>
              <a:t>8K bytes for user programs, </a:t>
            </a:r>
          </a:p>
          <a:p>
            <a:pPr lvl="1"/>
            <a:r>
              <a:rPr lang="en-US" dirty="0"/>
              <a:t>a disk of 512K bytes, and </a:t>
            </a:r>
          </a:p>
          <a:p>
            <a:pPr lvl="1"/>
            <a:r>
              <a:rPr lang="en-US" dirty="0"/>
              <a:t>a limit of 64K bytes per file.</a:t>
            </a:r>
          </a:p>
          <a:p>
            <a:r>
              <a:rPr lang="en-US" dirty="0"/>
              <a:t>Thompson </a:t>
            </a:r>
          </a:p>
          <a:p>
            <a:pPr lvl="1"/>
            <a:r>
              <a:rPr lang="en-US" dirty="0"/>
              <a:t>Attempted to implement a Fortran compiler for the new system, </a:t>
            </a:r>
          </a:p>
          <a:p>
            <a:pPr lvl="1"/>
            <a:r>
              <a:rPr lang="en-US" dirty="0"/>
              <a:t>but instead came up with the language B, influenced by BCPL</a:t>
            </a:r>
          </a:p>
          <a:p>
            <a:r>
              <a:rPr lang="en-US" dirty="0"/>
              <a:t>Ritchie</a:t>
            </a:r>
          </a:p>
          <a:p>
            <a:pPr lvl="1"/>
            <a:r>
              <a:rPr lang="en-US" dirty="0"/>
              <a:t>Developed C, </a:t>
            </a:r>
          </a:p>
          <a:p>
            <a:pPr lvl="2"/>
            <a:r>
              <a:rPr lang="en-US" dirty="0"/>
              <a:t>Allowing generation of machine code, </a:t>
            </a:r>
          </a:p>
          <a:p>
            <a:pPr lvl="2"/>
            <a:r>
              <a:rPr lang="en-US" dirty="0"/>
              <a:t>Declaration of data types, and </a:t>
            </a:r>
          </a:p>
          <a:p>
            <a:pPr lvl="2"/>
            <a:r>
              <a:rPr lang="en-US" dirty="0"/>
              <a:t>Definition of data structures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5900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234FF-B59C-4186-8F5B-9C2A345E2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(</a:t>
            </a:r>
            <a:r>
              <a:rPr lang="en-US" dirty="0" err="1"/>
              <a:t>contd</a:t>
            </a:r>
            <a:r>
              <a:rPr lang="en-US" dirty="0"/>
              <a:t>…)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E6CA1-373C-45FB-B3FF-CA14803F6D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1973, the operating system was rewritten in C</a:t>
            </a:r>
          </a:p>
          <a:p>
            <a:r>
              <a:rPr lang="en-IN" dirty="0"/>
              <a:t>In 1974, published paper in Communications of ACM</a:t>
            </a:r>
          </a:p>
          <a:p>
            <a:pPr lvl="1"/>
            <a:r>
              <a:rPr lang="en-IN" dirty="0"/>
              <a:t>Support to universities</a:t>
            </a:r>
          </a:p>
          <a:p>
            <a:r>
              <a:rPr lang="en-IN" dirty="0"/>
              <a:t>1977, Interactive systems corporation, first Value added reseller (VAR)</a:t>
            </a:r>
          </a:p>
          <a:p>
            <a:r>
              <a:rPr lang="en-IN" dirty="0"/>
              <a:t>1977-82: UNIX System-II, III</a:t>
            </a:r>
          </a:p>
          <a:p>
            <a:r>
              <a:rPr lang="en-IN" dirty="0"/>
              <a:t>1983:  UNIX System-V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EC0E1C-CA8C-44FD-82F2-8556B85C90F4}"/>
              </a:ext>
            </a:extLst>
          </p:cNvPr>
          <p:cNvSpPr txBox="1"/>
          <p:nvPr/>
        </p:nvSpPr>
        <p:spPr>
          <a:xfrm>
            <a:off x="3574473" y="6389461"/>
            <a:ext cx="40178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Watch: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https://youtu.be/tc4ROCJYbm0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04331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DDD9E-AB60-4AC5-9F35-B150D1BDE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of UNIX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7E09D1-7207-468D-8304-8DAC005A39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dirty="0"/>
              <a:t>Written in a high-level language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dirty="0"/>
              <a:t>Easy to read, understand, change, and move to other machines. 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dirty="0"/>
              <a:t>Ritchie estimates that the first system in C was 20 to 40 percent larger and slower because it was not written in assembly language, but the advantages of using a higher-level language far outweigh the disadvantages.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dirty="0"/>
              <a:t>Simple user interface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dirty="0"/>
              <a:t>Provides primitives that permit complex programs to be built from simpler programs</a:t>
            </a:r>
          </a:p>
        </p:txBody>
      </p:sp>
    </p:spTree>
    <p:extLst>
      <p:ext uri="{BB962C8B-B14F-4D97-AF65-F5344CB8AC3E}">
        <p14:creationId xmlns:p14="http://schemas.microsoft.com/office/powerpoint/2010/main" val="41858409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DDD9E-AB60-4AC5-9F35-B150D1BDE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of UNIX </a:t>
            </a:r>
            <a:r>
              <a:rPr lang="en-US" dirty="0" err="1"/>
              <a:t>contd</a:t>
            </a:r>
            <a:r>
              <a:rPr lang="en-US" dirty="0"/>
              <a:t>…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7E09D1-7207-468D-8304-8DAC005A39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en-US" dirty="0"/>
              <a:t>Uses a </a:t>
            </a:r>
            <a:r>
              <a:rPr lang="en-US" b="1" i="1" dirty="0"/>
              <a:t>hierarchical file system </a:t>
            </a:r>
            <a:r>
              <a:rPr lang="en-US" dirty="0"/>
              <a:t>that allows easy maintenance and efficient implementation</a:t>
            </a:r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en-US" dirty="0"/>
              <a:t>Uses a </a:t>
            </a:r>
            <a:r>
              <a:rPr lang="en-US" b="1" i="1" dirty="0"/>
              <a:t>consistent format for files</a:t>
            </a:r>
            <a:r>
              <a:rPr lang="en-US" dirty="0"/>
              <a:t>, the byte stream, making application programs easier to write</a:t>
            </a:r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en-US" dirty="0"/>
              <a:t>Provides a simple, consistent interface to peripheral devices</a:t>
            </a:r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en-US" dirty="0"/>
              <a:t>A multi-user, </a:t>
            </a:r>
            <a:r>
              <a:rPr lang="en-US" dirty="0" err="1"/>
              <a:t>multiprocess</a:t>
            </a:r>
            <a:r>
              <a:rPr lang="en-US" dirty="0"/>
              <a:t> system; </a:t>
            </a:r>
          </a:p>
          <a:p>
            <a:pPr lvl="1" algn="just">
              <a:lnSpc>
                <a:spcPct val="120000"/>
              </a:lnSpc>
              <a:spcBef>
                <a:spcPts val="600"/>
              </a:spcBef>
            </a:pPr>
            <a:r>
              <a:rPr lang="en-US" dirty="0"/>
              <a:t>each user can execute several processes simultaneously</a:t>
            </a:r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en-US" b="1" i="1" dirty="0"/>
              <a:t>Hides</a:t>
            </a:r>
            <a:r>
              <a:rPr lang="en-US" dirty="0"/>
              <a:t> the machine architecture from the user, making it easier to write programs that run on different hardware implementations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971576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11877</TotalTime>
  <Words>1216</Words>
  <Application>Microsoft Office PowerPoint</Application>
  <PresentationFormat>Widescreen</PresentationFormat>
  <Paragraphs>189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Times New Roman</vt:lpstr>
      <vt:lpstr>Office Theme</vt:lpstr>
      <vt:lpstr>Introduction to Operating System</vt:lpstr>
      <vt:lpstr>Introduction </vt:lpstr>
      <vt:lpstr>Introduction (contd…)</vt:lpstr>
      <vt:lpstr>History </vt:lpstr>
      <vt:lpstr>History (contd…)</vt:lpstr>
      <vt:lpstr>History (contd…)</vt:lpstr>
      <vt:lpstr>History (contd…)</vt:lpstr>
      <vt:lpstr>Features of UNIX</vt:lpstr>
      <vt:lpstr>Features of UNIX contd…</vt:lpstr>
      <vt:lpstr>Architecture </vt:lpstr>
      <vt:lpstr>File system</vt:lpstr>
      <vt:lpstr>File system (contd…)</vt:lpstr>
      <vt:lpstr>PowerPoint Presentation</vt:lpstr>
      <vt:lpstr>Processing environment </vt:lpstr>
      <vt:lpstr>shell </vt:lpstr>
      <vt:lpstr>Building Block Primitives</vt:lpstr>
      <vt:lpstr>redirect I/O </vt:lpstr>
      <vt:lpstr>pipe</vt:lpstr>
      <vt:lpstr>Operating System Services</vt:lpstr>
      <vt:lpstr>User mode and Kernel mode</vt:lpstr>
      <vt:lpstr>Interrupts and Exceptions</vt:lpstr>
      <vt:lpstr>Processor execution levels</vt:lpstr>
      <vt:lpstr>Memory Management </vt:lpstr>
      <vt:lpstr>PowerPoint Presentation</vt:lpstr>
      <vt:lpstr>System calls</vt:lpstr>
      <vt:lpstr>Reference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Neena</dc:creator>
  <cp:lastModifiedBy>Bharti Rana</cp:lastModifiedBy>
  <cp:revision>55</cp:revision>
  <dcterms:created xsi:type="dcterms:W3CDTF">2021-04-05T04:40:28Z</dcterms:created>
  <dcterms:modified xsi:type="dcterms:W3CDTF">2023-01-11T05:11:41Z</dcterms:modified>
</cp:coreProperties>
</file>