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58"/>
  </p:handoutMasterIdLst>
  <p:sldIdLst>
    <p:sldId id="256" r:id="rId2"/>
    <p:sldId id="413" r:id="rId3"/>
    <p:sldId id="412" r:id="rId4"/>
    <p:sldId id="414" r:id="rId5"/>
    <p:sldId id="258" r:id="rId6"/>
    <p:sldId id="259" r:id="rId7"/>
    <p:sldId id="260" r:id="rId8"/>
    <p:sldId id="261" r:id="rId9"/>
    <p:sldId id="262" r:id="rId10"/>
    <p:sldId id="263" r:id="rId11"/>
    <p:sldId id="264" r:id="rId12"/>
    <p:sldId id="415" r:id="rId13"/>
    <p:sldId id="265" r:id="rId14"/>
    <p:sldId id="348" r:id="rId15"/>
    <p:sldId id="416" r:id="rId16"/>
    <p:sldId id="350" r:id="rId17"/>
    <p:sldId id="349" r:id="rId18"/>
    <p:sldId id="266" r:id="rId19"/>
    <p:sldId id="351" r:id="rId20"/>
    <p:sldId id="267" r:id="rId21"/>
    <p:sldId id="268" r:id="rId22"/>
    <p:sldId id="417" r:id="rId23"/>
    <p:sldId id="269" r:id="rId24"/>
    <p:sldId id="353" r:id="rId25"/>
    <p:sldId id="270" r:id="rId26"/>
    <p:sldId id="354" r:id="rId27"/>
    <p:sldId id="355" r:id="rId28"/>
    <p:sldId id="371" r:id="rId29"/>
    <p:sldId id="360" r:id="rId30"/>
    <p:sldId id="418" r:id="rId31"/>
    <p:sldId id="356" r:id="rId32"/>
    <p:sldId id="357" r:id="rId33"/>
    <p:sldId id="372" r:id="rId34"/>
    <p:sldId id="373" r:id="rId35"/>
    <p:sldId id="375" r:id="rId36"/>
    <p:sldId id="358" r:id="rId37"/>
    <p:sldId id="376" r:id="rId38"/>
    <p:sldId id="362" r:id="rId39"/>
    <p:sldId id="359" r:id="rId40"/>
    <p:sldId id="361" r:id="rId41"/>
    <p:sldId id="363" r:id="rId42"/>
    <p:sldId id="364" r:id="rId43"/>
    <p:sldId id="365" r:id="rId44"/>
    <p:sldId id="366" r:id="rId45"/>
    <p:sldId id="367" r:id="rId46"/>
    <p:sldId id="382" r:id="rId47"/>
    <p:sldId id="368" r:id="rId48"/>
    <p:sldId id="378" r:id="rId49"/>
    <p:sldId id="370" r:id="rId50"/>
    <p:sldId id="379" r:id="rId51"/>
    <p:sldId id="380" r:id="rId52"/>
    <p:sldId id="381" r:id="rId53"/>
    <p:sldId id="442" r:id="rId54"/>
    <p:sldId id="444" r:id="rId55"/>
    <p:sldId id="443" r:id="rId56"/>
    <p:sldId id="32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sorterViewPr>
    <p:cViewPr>
      <p:scale>
        <a:sx n="66" d="100"/>
        <a:sy n="66" d="100"/>
      </p:scale>
      <p:origin x="0" y="-6619"/>
    </p:cViewPr>
  </p:sorterViewPr>
  <p:notesViewPr>
    <p:cSldViewPr snapToGrid="0">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8F4C50-C66C-46A3-9237-BA6E37277C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916F199-45F4-4B63-B0E6-88AD98A632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7B9C59-10FC-4B1E-A326-888128FE39B2}" type="datetimeFigureOut">
              <a:rPr lang="en-IN" smtClean="0"/>
              <a:t>31-05-2023</a:t>
            </a:fld>
            <a:endParaRPr lang="en-IN"/>
          </a:p>
        </p:txBody>
      </p:sp>
      <p:sp>
        <p:nvSpPr>
          <p:cNvPr id="4" name="Footer Placeholder 3">
            <a:extLst>
              <a:ext uri="{FF2B5EF4-FFF2-40B4-BE49-F238E27FC236}">
                <a16:creationId xmlns:a16="http://schemas.microsoft.com/office/drawing/2014/main" id="{7676627D-96A4-4BA4-A525-3FA81A1B33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31031ED-A1AD-47AB-9549-6C6D925FB4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0C89-E01F-4400-880F-8207EF301E13}" type="slidenum">
              <a:rPr lang="en-IN" smtClean="0"/>
              <a:t>‹#›</a:t>
            </a:fld>
            <a:endParaRPr lang="en-IN"/>
          </a:p>
        </p:txBody>
      </p:sp>
    </p:spTree>
    <p:extLst>
      <p:ext uri="{BB962C8B-B14F-4D97-AF65-F5344CB8AC3E}">
        <p14:creationId xmlns:p14="http://schemas.microsoft.com/office/powerpoint/2010/main" val="172780938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8A05-F9E7-4F0B-BE4C-50B7425430EA}"/>
              </a:ext>
            </a:extLst>
          </p:cNvPr>
          <p:cNvSpPr>
            <a:spLocks noGrp="1"/>
          </p:cNvSpPr>
          <p:nvPr>
            <p:ph type="ctrTitle"/>
          </p:nvPr>
        </p:nvSpPr>
        <p:spPr>
          <a:xfrm>
            <a:off x="1524000" y="1122363"/>
            <a:ext cx="9144000" cy="2387600"/>
          </a:xfrm>
        </p:spPr>
        <p:txBody>
          <a:bodyPr anchor="b"/>
          <a:lstStyle>
            <a:lvl1pPr algn="ctr">
              <a:defRPr sz="6000"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A1B7444-2517-4C11-BD41-E259260E9369}"/>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65FF19-ED87-462E-97B8-C0A915FCC081}"/>
              </a:ext>
            </a:extLst>
          </p:cNvPr>
          <p:cNvSpPr>
            <a:spLocks noGrp="1"/>
          </p:cNvSpPr>
          <p:nvPr>
            <p:ph type="dt" sz="half" idx="10"/>
          </p:nvPr>
        </p:nvSpPr>
        <p:spPr/>
        <p:txBody>
          <a:bodyPr/>
          <a:lstStyle/>
          <a:p>
            <a:fld id="{7EC3B8BB-2DEB-49F7-A9B6-6255DA1242DD}" type="datetimeFigureOut">
              <a:rPr lang="en-IN" smtClean="0"/>
              <a:t>31-05-2023</a:t>
            </a:fld>
            <a:endParaRPr lang="en-IN"/>
          </a:p>
        </p:txBody>
      </p:sp>
      <p:sp>
        <p:nvSpPr>
          <p:cNvPr id="5" name="Footer Placeholder 4">
            <a:extLst>
              <a:ext uri="{FF2B5EF4-FFF2-40B4-BE49-F238E27FC236}">
                <a16:creationId xmlns:a16="http://schemas.microsoft.com/office/drawing/2014/main" id="{186406D9-EF0F-46E3-A15A-98C015AA7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9797E-F48A-4ED2-8273-72D7FBA1FD3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63537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E896-6F9C-405E-8BC1-0F56DA3BC3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FFECD0-EE04-4861-A716-73F8BD12CB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6BD4B-5EB3-49CB-94CA-7718BA99097E}"/>
              </a:ext>
            </a:extLst>
          </p:cNvPr>
          <p:cNvSpPr>
            <a:spLocks noGrp="1"/>
          </p:cNvSpPr>
          <p:nvPr>
            <p:ph type="dt" sz="half" idx="10"/>
          </p:nvPr>
        </p:nvSpPr>
        <p:spPr/>
        <p:txBody>
          <a:bodyPr/>
          <a:lstStyle/>
          <a:p>
            <a:fld id="{7EC3B8BB-2DEB-49F7-A9B6-6255DA1242DD}" type="datetimeFigureOut">
              <a:rPr lang="en-IN" smtClean="0"/>
              <a:t>31-05-2023</a:t>
            </a:fld>
            <a:endParaRPr lang="en-IN"/>
          </a:p>
        </p:txBody>
      </p:sp>
      <p:sp>
        <p:nvSpPr>
          <p:cNvPr id="5" name="Footer Placeholder 4">
            <a:extLst>
              <a:ext uri="{FF2B5EF4-FFF2-40B4-BE49-F238E27FC236}">
                <a16:creationId xmlns:a16="http://schemas.microsoft.com/office/drawing/2014/main" id="{3B6F9A1B-E2DD-49CC-8EFD-442B01493C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8D940-1E79-445B-8A97-B5B180971C44}"/>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78853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A9C8BD-57EE-43CD-8E7D-F3037B63BE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E95AD-F752-4BB3-BA00-7DB06DD26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AB684-DE67-4D77-8F87-2250AC1C1480}"/>
              </a:ext>
            </a:extLst>
          </p:cNvPr>
          <p:cNvSpPr>
            <a:spLocks noGrp="1"/>
          </p:cNvSpPr>
          <p:nvPr>
            <p:ph type="dt" sz="half" idx="10"/>
          </p:nvPr>
        </p:nvSpPr>
        <p:spPr/>
        <p:txBody>
          <a:bodyPr/>
          <a:lstStyle/>
          <a:p>
            <a:fld id="{7EC3B8BB-2DEB-49F7-A9B6-6255DA1242DD}" type="datetimeFigureOut">
              <a:rPr lang="en-IN" smtClean="0"/>
              <a:t>31-05-2023</a:t>
            </a:fld>
            <a:endParaRPr lang="en-IN"/>
          </a:p>
        </p:txBody>
      </p:sp>
      <p:sp>
        <p:nvSpPr>
          <p:cNvPr id="5" name="Footer Placeholder 4">
            <a:extLst>
              <a:ext uri="{FF2B5EF4-FFF2-40B4-BE49-F238E27FC236}">
                <a16:creationId xmlns:a16="http://schemas.microsoft.com/office/drawing/2014/main" id="{3452AB93-ACE3-45F9-B925-52496848D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709DD-45AF-4354-91B3-87E69B55027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295653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E2403-B691-495E-AE71-E31A91B1FE7A}"/>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42E0F8-4F9D-4BFC-A7D9-911D31BDC54D}"/>
              </a:ext>
            </a:extLst>
          </p:cNvPr>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676DC7-4F8A-4BE1-8E8C-B9042F2A65F8}"/>
              </a:ext>
            </a:extLst>
          </p:cNvPr>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31-05-2023</a:t>
            </a:fld>
            <a:endParaRPr lang="en-IN"/>
          </a:p>
        </p:txBody>
      </p:sp>
      <p:sp>
        <p:nvSpPr>
          <p:cNvPr id="5" name="Footer Placeholder 4">
            <a:extLst>
              <a:ext uri="{FF2B5EF4-FFF2-40B4-BE49-F238E27FC236}">
                <a16:creationId xmlns:a16="http://schemas.microsoft.com/office/drawing/2014/main" id="{BE64E6E7-EADB-4711-B2C8-7A72F412507D}"/>
              </a:ext>
            </a:extLst>
          </p:cNvPr>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2C379E6-96BC-4F08-BC4B-F5CB58E4ADAF}"/>
              </a:ext>
            </a:extLst>
          </p:cNvPr>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16875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A43D-A0F6-4654-AD04-10B08C424A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8AF693-1971-4A95-A6A8-78720AB1C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4692D-EA14-4AF8-A1BF-0216E18F052A}"/>
              </a:ext>
            </a:extLst>
          </p:cNvPr>
          <p:cNvSpPr>
            <a:spLocks noGrp="1"/>
          </p:cNvSpPr>
          <p:nvPr>
            <p:ph type="dt" sz="half" idx="10"/>
          </p:nvPr>
        </p:nvSpPr>
        <p:spPr/>
        <p:txBody>
          <a:bodyPr/>
          <a:lstStyle/>
          <a:p>
            <a:fld id="{7EC3B8BB-2DEB-49F7-A9B6-6255DA1242DD}" type="datetimeFigureOut">
              <a:rPr lang="en-IN" smtClean="0"/>
              <a:t>31-05-2023</a:t>
            </a:fld>
            <a:endParaRPr lang="en-IN"/>
          </a:p>
        </p:txBody>
      </p:sp>
      <p:sp>
        <p:nvSpPr>
          <p:cNvPr id="5" name="Footer Placeholder 4">
            <a:extLst>
              <a:ext uri="{FF2B5EF4-FFF2-40B4-BE49-F238E27FC236}">
                <a16:creationId xmlns:a16="http://schemas.microsoft.com/office/drawing/2014/main" id="{E20138D4-621A-45F4-9C5A-529BB376C6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D77B7-5579-47BA-90E8-AB8D4253CD1B}"/>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538074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BE83-DB66-4536-BD76-C2B7918777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18B714-09D6-49AE-86E2-5EA5BD6856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CB9B1E-5BC1-409B-8A82-B5FAC2C3C3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5A2DAD-788A-49F4-93AB-9D73E74C8A2C}"/>
              </a:ext>
            </a:extLst>
          </p:cNvPr>
          <p:cNvSpPr>
            <a:spLocks noGrp="1"/>
          </p:cNvSpPr>
          <p:nvPr>
            <p:ph type="dt" sz="half" idx="10"/>
          </p:nvPr>
        </p:nvSpPr>
        <p:spPr/>
        <p:txBody>
          <a:bodyPr/>
          <a:lstStyle/>
          <a:p>
            <a:fld id="{7EC3B8BB-2DEB-49F7-A9B6-6255DA1242DD}" type="datetimeFigureOut">
              <a:rPr lang="en-IN" smtClean="0"/>
              <a:t>31-05-2023</a:t>
            </a:fld>
            <a:endParaRPr lang="en-IN"/>
          </a:p>
        </p:txBody>
      </p:sp>
      <p:sp>
        <p:nvSpPr>
          <p:cNvPr id="6" name="Footer Placeholder 5">
            <a:extLst>
              <a:ext uri="{FF2B5EF4-FFF2-40B4-BE49-F238E27FC236}">
                <a16:creationId xmlns:a16="http://schemas.microsoft.com/office/drawing/2014/main" id="{03881A01-E614-48A0-B417-43D645388A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D5DE7-CF2C-4FB8-8934-5E70C1C22796}"/>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1855080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D9ECB-C1C7-4B06-B1C7-CE6341DF58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7FA970-C063-43B7-8708-C97E21230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C7559-785A-4D6D-A4EC-36E86F6D4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32A68C-89EA-4025-BB96-5C48B9DE12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58A4D-442D-417B-86C9-9EBE581117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09F33A-D3DE-4642-B486-659A4AD83BA0}"/>
              </a:ext>
            </a:extLst>
          </p:cNvPr>
          <p:cNvSpPr>
            <a:spLocks noGrp="1"/>
          </p:cNvSpPr>
          <p:nvPr>
            <p:ph type="dt" sz="half" idx="10"/>
          </p:nvPr>
        </p:nvSpPr>
        <p:spPr/>
        <p:txBody>
          <a:bodyPr/>
          <a:lstStyle/>
          <a:p>
            <a:fld id="{7EC3B8BB-2DEB-49F7-A9B6-6255DA1242DD}" type="datetimeFigureOut">
              <a:rPr lang="en-IN" smtClean="0"/>
              <a:t>31-05-2023</a:t>
            </a:fld>
            <a:endParaRPr lang="en-IN"/>
          </a:p>
        </p:txBody>
      </p:sp>
      <p:sp>
        <p:nvSpPr>
          <p:cNvPr id="8" name="Footer Placeholder 7">
            <a:extLst>
              <a:ext uri="{FF2B5EF4-FFF2-40B4-BE49-F238E27FC236}">
                <a16:creationId xmlns:a16="http://schemas.microsoft.com/office/drawing/2014/main" id="{E22F93D9-57C9-4B04-B7DB-B04CCB47B7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9ED20A-3D7E-4A29-966E-841F875711B1}"/>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37074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304B-F872-4901-8CDB-DAF5F92BCE04}"/>
              </a:ext>
            </a:extLst>
          </p:cNvPr>
          <p:cNvSpPr>
            <a:spLocks noGrp="1"/>
          </p:cNvSpPr>
          <p:nvPr>
            <p:ph type="title"/>
          </p:nvPr>
        </p:nvSpPr>
        <p:spPr/>
        <p:txBody>
          <a:bodyPr/>
          <a:lstStyle>
            <a:lvl1pPr>
              <a:defRPr b="1">
                <a:solidFill>
                  <a:srgbClr val="C00000"/>
                </a:solidFill>
                <a:latin typeface="Times New Roman" panose="02020603050405020304" pitchFamily="18" charset="0"/>
                <a:cs typeface="Times New Roman" panose="02020603050405020304" pitchFamily="18" charset="0"/>
              </a:defRPr>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99D38D1C-4B48-476B-AF64-510C2820065C}"/>
              </a:ext>
            </a:extLst>
          </p:cNvPr>
          <p:cNvSpPr>
            <a:spLocks noGrp="1"/>
          </p:cNvSpPr>
          <p:nvPr>
            <p:ph type="dt" sz="half" idx="10"/>
          </p:nvPr>
        </p:nvSpPr>
        <p:spPr/>
        <p:txBody>
          <a:bodyPr/>
          <a:lstStyle/>
          <a:p>
            <a:fld id="{7EC3B8BB-2DEB-49F7-A9B6-6255DA1242DD}" type="datetimeFigureOut">
              <a:rPr lang="en-IN" smtClean="0"/>
              <a:t>31-05-2023</a:t>
            </a:fld>
            <a:endParaRPr lang="en-IN"/>
          </a:p>
        </p:txBody>
      </p:sp>
      <p:sp>
        <p:nvSpPr>
          <p:cNvPr id="4" name="Footer Placeholder 3">
            <a:extLst>
              <a:ext uri="{FF2B5EF4-FFF2-40B4-BE49-F238E27FC236}">
                <a16:creationId xmlns:a16="http://schemas.microsoft.com/office/drawing/2014/main" id="{6F024895-C0EB-4F5F-87E5-6785AB8922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885555-C91E-4873-895C-4751700DC6E2}"/>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324664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A227C-8E17-45E5-9C05-58E7C0157E96}"/>
              </a:ext>
            </a:extLst>
          </p:cNvPr>
          <p:cNvSpPr>
            <a:spLocks noGrp="1"/>
          </p:cNvSpPr>
          <p:nvPr>
            <p:ph type="dt" sz="half" idx="10"/>
          </p:nvPr>
        </p:nvSpPr>
        <p:spPr/>
        <p:txBody>
          <a:bodyPr/>
          <a:lstStyle/>
          <a:p>
            <a:fld id="{7EC3B8BB-2DEB-49F7-A9B6-6255DA1242DD}" type="datetimeFigureOut">
              <a:rPr lang="en-IN" smtClean="0"/>
              <a:t>31-05-2023</a:t>
            </a:fld>
            <a:endParaRPr lang="en-IN"/>
          </a:p>
        </p:txBody>
      </p:sp>
      <p:sp>
        <p:nvSpPr>
          <p:cNvPr id="3" name="Footer Placeholder 2">
            <a:extLst>
              <a:ext uri="{FF2B5EF4-FFF2-40B4-BE49-F238E27FC236}">
                <a16:creationId xmlns:a16="http://schemas.microsoft.com/office/drawing/2014/main" id="{CDB60C25-F227-4D24-83B3-43D583C0F8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312A598-6D76-4C39-8D41-9A9BE7E233E9}"/>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83279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C4AE-0142-4DEB-A012-45626F42C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9721CE-16C4-4A0A-9133-228EAD9C10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A563A-DBF5-412C-9086-1BE3A86B8D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B7382-9917-4142-8905-A4E8CF462267}"/>
              </a:ext>
            </a:extLst>
          </p:cNvPr>
          <p:cNvSpPr>
            <a:spLocks noGrp="1"/>
          </p:cNvSpPr>
          <p:nvPr>
            <p:ph type="dt" sz="half" idx="10"/>
          </p:nvPr>
        </p:nvSpPr>
        <p:spPr/>
        <p:txBody>
          <a:bodyPr/>
          <a:lstStyle/>
          <a:p>
            <a:fld id="{7EC3B8BB-2DEB-49F7-A9B6-6255DA1242DD}" type="datetimeFigureOut">
              <a:rPr lang="en-IN" smtClean="0"/>
              <a:t>31-05-2023</a:t>
            </a:fld>
            <a:endParaRPr lang="en-IN"/>
          </a:p>
        </p:txBody>
      </p:sp>
      <p:sp>
        <p:nvSpPr>
          <p:cNvPr id="6" name="Footer Placeholder 5">
            <a:extLst>
              <a:ext uri="{FF2B5EF4-FFF2-40B4-BE49-F238E27FC236}">
                <a16:creationId xmlns:a16="http://schemas.microsoft.com/office/drawing/2014/main" id="{AAD561A0-D76D-488F-850B-53489E5A4D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8B716A-1C53-4BB7-A1FA-B5ACA70E425A}"/>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92575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5D47-A266-4FFA-BF4B-A9B67EDF3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8CE75A-2A86-4621-8911-8947D9F274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0272EED8-FC14-4207-A001-D96987E93D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589B8-FC8C-4FB9-9EF1-C2DC83B44984}"/>
              </a:ext>
            </a:extLst>
          </p:cNvPr>
          <p:cNvSpPr>
            <a:spLocks noGrp="1"/>
          </p:cNvSpPr>
          <p:nvPr>
            <p:ph type="dt" sz="half" idx="10"/>
          </p:nvPr>
        </p:nvSpPr>
        <p:spPr/>
        <p:txBody>
          <a:bodyPr/>
          <a:lstStyle/>
          <a:p>
            <a:fld id="{7EC3B8BB-2DEB-49F7-A9B6-6255DA1242DD}" type="datetimeFigureOut">
              <a:rPr lang="en-IN" smtClean="0"/>
              <a:t>31-05-2023</a:t>
            </a:fld>
            <a:endParaRPr lang="en-IN"/>
          </a:p>
        </p:txBody>
      </p:sp>
      <p:sp>
        <p:nvSpPr>
          <p:cNvPr id="6" name="Footer Placeholder 5">
            <a:extLst>
              <a:ext uri="{FF2B5EF4-FFF2-40B4-BE49-F238E27FC236}">
                <a16:creationId xmlns:a16="http://schemas.microsoft.com/office/drawing/2014/main" id="{4D831226-EDD4-4D80-AB9D-0CEF38373C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E4257E-2963-4C88-BCEC-ACD2F8B776CC}"/>
              </a:ext>
            </a:extLst>
          </p:cNvPr>
          <p:cNvSpPr>
            <a:spLocks noGrp="1"/>
          </p:cNvSpPr>
          <p:nvPr>
            <p:ph type="sldNum" sz="quarter" idx="12"/>
          </p:nvPr>
        </p:nvSpPr>
        <p:spPr/>
        <p:txBody>
          <a:bodyPr/>
          <a:lstStyle/>
          <a:p>
            <a:fld id="{4B229985-55AA-4EB5-AB63-663ED397378C}" type="slidenum">
              <a:rPr lang="en-IN" smtClean="0"/>
              <a:t>‹#›</a:t>
            </a:fld>
            <a:endParaRPr lang="en-IN"/>
          </a:p>
        </p:txBody>
      </p:sp>
    </p:spTree>
    <p:extLst>
      <p:ext uri="{BB962C8B-B14F-4D97-AF65-F5344CB8AC3E}">
        <p14:creationId xmlns:p14="http://schemas.microsoft.com/office/powerpoint/2010/main" val="2709621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3CDBA-79C3-45CF-B200-C06C4EBE07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A3CADC-A7D7-45B7-ACD8-470E05F28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D0458-05D3-4E6C-9E51-012E445B1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7EC3B8BB-2DEB-49F7-A9B6-6255DA1242DD}" type="datetimeFigureOut">
              <a:rPr lang="en-IN" smtClean="0"/>
              <a:pPr/>
              <a:t>31-05-2023</a:t>
            </a:fld>
            <a:endParaRPr lang="en-IN"/>
          </a:p>
        </p:txBody>
      </p:sp>
      <p:sp>
        <p:nvSpPr>
          <p:cNvPr id="5" name="Footer Placeholder 4">
            <a:extLst>
              <a:ext uri="{FF2B5EF4-FFF2-40B4-BE49-F238E27FC236}">
                <a16:creationId xmlns:a16="http://schemas.microsoft.com/office/drawing/2014/main" id="{30EDF2AC-715E-4996-AC7D-4FBB873FB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IN"/>
          </a:p>
        </p:txBody>
      </p:sp>
      <p:sp>
        <p:nvSpPr>
          <p:cNvPr id="6" name="Slide Number Placeholder 5">
            <a:extLst>
              <a:ext uri="{FF2B5EF4-FFF2-40B4-BE49-F238E27FC236}">
                <a16:creationId xmlns:a16="http://schemas.microsoft.com/office/drawing/2014/main" id="{6161EA4F-BAC0-48D2-B43C-DFEC666D3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4B229985-55AA-4EB5-AB63-663ED397378C}" type="slidenum">
              <a:rPr lang="en-IN" smtClean="0"/>
              <a:pPr/>
              <a:t>‹#›</a:t>
            </a:fld>
            <a:endParaRPr lang="en-IN"/>
          </a:p>
        </p:txBody>
      </p:sp>
    </p:spTree>
    <p:extLst>
      <p:ext uri="{BB962C8B-B14F-4D97-AF65-F5344CB8AC3E}">
        <p14:creationId xmlns:p14="http://schemas.microsoft.com/office/powerpoint/2010/main" val="1993616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EBFB3-9D9F-4536-A6B2-B270E195C22A}"/>
              </a:ext>
            </a:extLst>
          </p:cNvPr>
          <p:cNvSpPr>
            <a:spLocks noGrp="1"/>
          </p:cNvSpPr>
          <p:nvPr>
            <p:ph type="ctrTitle"/>
          </p:nvPr>
        </p:nvSpPr>
        <p:spPr/>
        <p:txBody>
          <a:bodyPr/>
          <a:lstStyle/>
          <a:p>
            <a:r>
              <a:rPr lang="en-US" dirty="0"/>
              <a:t>File Management</a:t>
            </a:r>
            <a:endParaRPr lang="en-IN" dirty="0"/>
          </a:p>
        </p:txBody>
      </p:sp>
      <p:sp>
        <p:nvSpPr>
          <p:cNvPr id="3" name="Subtitle 2">
            <a:extLst>
              <a:ext uri="{FF2B5EF4-FFF2-40B4-BE49-F238E27FC236}">
                <a16:creationId xmlns:a16="http://schemas.microsoft.com/office/drawing/2014/main" id="{BBE2FDE3-D932-403D-99A8-08634410B7C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6344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dirty="0"/>
              <a:t>The in-core copy of the </a:t>
            </a:r>
            <a:r>
              <a:rPr lang="en-IN" i="1" dirty="0" err="1"/>
              <a:t>inode</a:t>
            </a:r>
            <a:r>
              <a:rPr lang="en-IN" dirty="0"/>
              <a:t> contains the following fields in addition to the fields of the disk </a:t>
            </a:r>
            <a:r>
              <a:rPr lang="en-IN" i="1" dirty="0" err="1"/>
              <a:t>inode</a:t>
            </a:r>
            <a:r>
              <a:rPr lang="en-IN" dirty="0"/>
              <a:t>:</a:t>
            </a:r>
          </a:p>
          <a:p>
            <a:pPr algn="just"/>
            <a:r>
              <a:rPr lang="en-IN" dirty="0"/>
              <a:t>The status of the in-core </a:t>
            </a:r>
            <a:r>
              <a:rPr lang="en-IN" i="1" dirty="0" err="1"/>
              <a:t>inode</a:t>
            </a:r>
            <a:r>
              <a:rPr lang="en-IN" dirty="0"/>
              <a:t>, indicating whether</a:t>
            </a:r>
          </a:p>
          <a:p>
            <a:pPr marL="914400" lvl="1" indent="-457200" algn="just"/>
            <a:r>
              <a:rPr lang="en-IN" dirty="0"/>
              <a:t>The </a:t>
            </a:r>
            <a:r>
              <a:rPr lang="en-IN" i="1" dirty="0" err="1"/>
              <a:t>inode</a:t>
            </a:r>
            <a:r>
              <a:rPr lang="en-IN" dirty="0"/>
              <a:t> is locked,</a:t>
            </a:r>
          </a:p>
          <a:p>
            <a:pPr marL="914400" lvl="1" indent="-457200" algn="just"/>
            <a:r>
              <a:rPr lang="en-IN" dirty="0"/>
              <a:t>A process is waiting for the </a:t>
            </a:r>
            <a:r>
              <a:rPr lang="en-IN" dirty="0" err="1"/>
              <a:t>inode</a:t>
            </a:r>
            <a:r>
              <a:rPr lang="en-IN" dirty="0"/>
              <a:t> to become unlocked,</a:t>
            </a:r>
          </a:p>
          <a:p>
            <a:pPr marL="914400" lvl="1" indent="-457200" algn="just"/>
            <a:r>
              <a:rPr lang="en-IN" dirty="0"/>
              <a:t>The in-core representation of the </a:t>
            </a:r>
            <a:r>
              <a:rPr lang="en-IN" dirty="0" err="1"/>
              <a:t>inode</a:t>
            </a:r>
            <a:r>
              <a:rPr lang="en-IN" dirty="0"/>
              <a:t> differs from the disk copy as a result of a change to the data in the </a:t>
            </a:r>
            <a:r>
              <a:rPr lang="en-IN" dirty="0" err="1"/>
              <a:t>inode</a:t>
            </a:r>
            <a:r>
              <a:rPr lang="en-IN" dirty="0"/>
              <a:t>,</a:t>
            </a:r>
          </a:p>
          <a:p>
            <a:pPr marL="914400" lvl="1" indent="-457200" algn="just"/>
            <a:r>
              <a:rPr lang="en-IN" dirty="0"/>
              <a:t>The in-core representation of the file differs from the disk copy as a result of a change to the file data,</a:t>
            </a:r>
          </a:p>
          <a:p>
            <a:pPr marL="914400" lvl="1" indent="-457200" algn="just"/>
            <a:r>
              <a:rPr lang="en-IN" dirty="0"/>
              <a:t>The file is a mount point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dirty="0"/>
              <a:t>The logical device number of the file system that contains the file.</a:t>
            </a:r>
          </a:p>
          <a:p>
            <a:pPr algn="just"/>
            <a:r>
              <a:rPr lang="en-IN" dirty="0"/>
              <a:t>The </a:t>
            </a:r>
            <a:r>
              <a:rPr lang="en-IN" i="1" dirty="0" err="1"/>
              <a:t>inode</a:t>
            </a:r>
            <a:r>
              <a:rPr lang="en-IN" dirty="0"/>
              <a:t> number: </a:t>
            </a:r>
          </a:p>
          <a:p>
            <a:pPr lvl="1" algn="just"/>
            <a:r>
              <a:rPr lang="en-IN" i="1" dirty="0" err="1"/>
              <a:t>inodes</a:t>
            </a:r>
            <a:r>
              <a:rPr lang="en-IN" dirty="0"/>
              <a:t> are stored in a linear array on disk, the kernel identifies the number of a disk </a:t>
            </a:r>
            <a:r>
              <a:rPr lang="en-IN" i="1" dirty="0" err="1"/>
              <a:t>inode</a:t>
            </a:r>
            <a:r>
              <a:rPr lang="en-IN" dirty="0"/>
              <a:t> by its position in the array. </a:t>
            </a:r>
          </a:p>
          <a:p>
            <a:pPr lvl="1" algn="just"/>
            <a:r>
              <a:rPr lang="en-IN" dirty="0"/>
              <a:t>The disk </a:t>
            </a:r>
            <a:r>
              <a:rPr lang="en-IN" i="1" dirty="0" err="1"/>
              <a:t>inode</a:t>
            </a:r>
            <a:r>
              <a:rPr lang="en-IN" dirty="0"/>
              <a:t> does not need this field.</a:t>
            </a:r>
          </a:p>
          <a:p>
            <a:pPr algn="just"/>
            <a:r>
              <a:rPr lang="en-IN" dirty="0"/>
              <a:t>Pointers to other in-core </a:t>
            </a:r>
            <a:r>
              <a:rPr lang="en-IN" dirty="0" err="1"/>
              <a:t>inodes</a:t>
            </a:r>
            <a:r>
              <a:rPr lang="en-IN" dirty="0"/>
              <a:t>: </a:t>
            </a:r>
          </a:p>
          <a:p>
            <a:pPr lvl="1" algn="just"/>
            <a:r>
              <a:rPr lang="en-IN" dirty="0"/>
              <a:t>The kernel links </a:t>
            </a:r>
            <a:r>
              <a:rPr lang="en-IN" i="1" dirty="0" err="1"/>
              <a:t>inodes</a:t>
            </a:r>
            <a:r>
              <a:rPr lang="en-IN" dirty="0"/>
              <a:t> on hash queues and on a free list in the same way that it links buffers on buffer hash queues and on the buffer free list.</a:t>
            </a:r>
          </a:p>
          <a:p>
            <a:pPr algn="just"/>
            <a:r>
              <a:rPr lang="en-IN" dirty="0"/>
              <a:t>A reference count: </a:t>
            </a:r>
          </a:p>
          <a:p>
            <a:pPr lvl="1" algn="just"/>
            <a:r>
              <a:rPr lang="en-IN" dirty="0"/>
              <a:t>Indicates the number of instances of the file that are active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5992-C7BF-474F-8FAE-C8E8C4CEF4DF}"/>
              </a:ext>
            </a:extLst>
          </p:cNvPr>
          <p:cNvSpPr>
            <a:spLocks noGrp="1"/>
          </p:cNvSpPr>
          <p:nvPr>
            <p:ph type="title"/>
          </p:nvPr>
        </p:nvSpPr>
        <p:spPr/>
        <p:txBody>
          <a:bodyPr/>
          <a:lstStyle/>
          <a:p>
            <a:r>
              <a:rPr lang="en-IN" sz="4400" dirty="0" err="1"/>
              <a:t>Inode</a:t>
            </a:r>
            <a:endParaRPr lang="en-IN" dirty="0"/>
          </a:p>
        </p:txBody>
      </p:sp>
      <p:sp>
        <p:nvSpPr>
          <p:cNvPr id="3" name="Content Placeholder 2">
            <a:extLst>
              <a:ext uri="{FF2B5EF4-FFF2-40B4-BE49-F238E27FC236}">
                <a16:creationId xmlns:a16="http://schemas.microsoft.com/office/drawing/2014/main" id="{B4723DA7-50A9-461A-BF61-BC3D555B78D5}"/>
              </a:ext>
            </a:extLst>
          </p:cNvPr>
          <p:cNvSpPr>
            <a:spLocks noGrp="1"/>
          </p:cNvSpPr>
          <p:nvPr>
            <p:ph idx="1"/>
          </p:nvPr>
        </p:nvSpPr>
        <p:spPr/>
        <p:txBody>
          <a:bodyPr/>
          <a:lstStyle/>
          <a:p>
            <a:r>
              <a:rPr lang="en-IN" sz="2800" dirty="0" err="1"/>
              <a:t>Inode</a:t>
            </a:r>
            <a:r>
              <a:rPr lang="en-IN" sz="2800" dirty="0"/>
              <a:t> is similar to buffer header?</a:t>
            </a:r>
            <a:endParaRPr lang="en-IN" dirty="0"/>
          </a:p>
        </p:txBody>
      </p:sp>
    </p:spTree>
    <p:extLst>
      <p:ext uri="{BB962C8B-B14F-4D97-AF65-F5344CB8AC3E}">
        <p14:creationId xmlns:p14="http://schemas.microsoft.com/office/powerpoint/2010/main" val="3456077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Accessing </a:t>
            </a:r>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dirty="0"/>
              <a:t>The kernel identifies particular </a:t>
            </a:r>
            <a:r>
              <a:rPr lang="en-IN" dirty="0" err="1"/>
              <a:t>Inodes</a:t>
            </a:r>
            <a:r>
              <a:rPr lang="en-IN" dirty="0"/>
              <a:t> by their file system and </a:t>
            </a:r>
            <a:r>
              <a:rPr lang="en-IN" dirty="0" err="1"/>
              <a:t>Inode</a:t>
            </a:r>
            <a:r>
              <a:rPr lang="en-IN" dirty="0"/>
              <a:t> number and allocates in-core </a:t>
            </a:r>
            <a:r>
              <a:rPr lang="en-IN" dirty="0" err="1"/>
              <a:t>Inodes</a:t>
            </a:r>
            <a:r>
              <a:rPr lang="en-IN" dirty="0"/>
              <a:t> at the request of higher-level algorithms.</a:t>
            </a:r>
          </a:p>
          <a:p>
            <a:pPr algn="just"/>
            <a:r>
              <a:rPr lang="en-IN" dirty="0"/>
              <a:t>The </a:t>
            </a:r>
            <a:r>
              <a:rPr lang="en-IN" u="sng" dirty="0">
                <a:solidFill>
                  <a:srgbClr val="C00000"/>
                </a:solidFill>
              </a:rPr>
              <a:t>kernel maps </a:t>
            </a:r>
            <a:r>
              <a:rPr lang="en-IN" dirty="0"/>
              <a:t>the device number and </a:t>
            </a:r>
            <a:r>
              <a:rPr lang="en-IN" dirty="0" err="1"/>
              <a:t>Inode</a:t>
            </a:r>
            <a:r>
              <a:rPr lang="en-IN" dirty="0"/>
              <a:t> number into a hash queue and searches the queue for the </a:t>
            </a:r>
            <a:r>
              <a:rPr lang="en-IN" dirty="0" err="1"/>
              <a:t>Inode</a:t>
            </a:r>
            <a:r>
              <a:rPr lang="en-IN" dirty="0"/>
              <a:t>. </a:t>
            </a:r>
          </a:p>
          <a:p>
            <a:pPr algn="just"/>
            <a:r>
              <a:rPr lang="en-IN" dirty="0"/>
              <a:t>If it </a:t>
            </a:r>
            <a:r>
              <a:rPr lang="en-IN" u="sng" dirty="0">
                <a:solidFill>
                  <a:srgbClr val="C00000"/>
                </a:solidFill>
              </a:rPr>
              <a:t>cannot find </a:t>
            </a:r>
            <a:r>
              <a:rPr lang="en-IN" dirty="0"/>
              <a:t>the </a:t>
            </a:r>
            <a:r>
              <a:rPr lang="en-IN" dirty="0" err="1"/>
              <a:t>Inode</a:t>
            </a:r>
            <a:r>
              <a:rPr lang="en-IN" dirty="0"/>
              <a:t>, it allocates one from the </a:t>
            </a:r>
            <a:r>
              <a:rPr lang="en-IN" u="sng" dirty="0">
                <a:solidFill>
                  <a:srgbClr val="C00000"/>
                </a:solidFill>
              </a:rPr>
              <a:t>free list </a:t>
            </a:r>
            <a:r>
              <a:rPr lang="en-IN" dirty="0"/>
              <a:t>and locks it. </a:t>
            </a:r>
          </a:p>
          <a:p>
            <a:pPr algn="just"/>
            <a:r>
              <a:rPr lang="en-IN" dirty="0"/>
              <a:t>The kernel then prepares to </a:t>
            </a:r>
            <a:r>
              <a:rPr lang="en-IN" u="sng" dirty="0">
                <a:solidFill>
                  <a:srgbClr val="C00000"/>
                </a:solidFill>
              </a:rPr>
              <a:t>read</a:t>
            </a:r>
            <a:r>
              <a:rPr lang="en-IN" dirty="0"/>
              <a:t> the disk copy of the newly accessed </a:t>
            </a:r>
            <a:r>
              <a:rPr lang="en-IN" dirty="0" err="1"/>
              <a:t>Inode</a:t>
            </a:r>
            <a:r>
              <a:rPr lang="en-IN" dirty="0"/>
              <a:t> into the in-core copy.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D68D-2FD9-4941-9FAB-4AB5E8A9109D}"/>
              </a:ext>
            </a:extLst>
          </p:cNvPr>
          <p:cNvSpPr>
            <a:spLocks noGrp="1"/>
          </p:cNvSpPr>
          <p:nvPr>
            <p:ph type="title"/>
          </p:nvPr>
        </p:nvSpPr>
        <p:spPr>
          <a:xfrm>
            <a:off x="838200" y="346464"/>
            <a:ext cx="10515600" cy="1325563"/>
          </a:xfrm>
        </p:spPr>
        <p:txBody>
          <a:bodyPr/>
          <a:lstStyle/>
          <a:p>
            <a:r>
              <a:rPr lang="en-IN" sz="4400" dirty="0"/>
              <a:t>Accessing </a:t>
            </a:r>
            <a:r>
              <a:rPr lang="en-IN" sz="4400" dirty="0" err="1"/>
              <a:t>Inode</a:t>
            </a:r>
            <a:r>
              <a:rPr lang="en-IN" sz="4400" dirty="0"/>
              <a:t> (</a:t>
            </a:r>
            <a:r>
              <a:rPr lang="en-IN" sz="4400" dirty="0" err="1"/>
              <a:t>contd</a:t>
            </a:r>
            <a:r>
              <a:rPr lang="en-IN" sz="4400" dirty="0"/>
              <a:t>…)</a:t>
            </a:r>
            <a:endParaRPr lang="en-IN" dirty="0"/>
          </a:p>
        </p:txBody>
      </p:sp>
      <p:pic>
        <p:nvPicPr>
          <p:cNvPr id="5" name="Content Placeholder 4">
            <a:extLst>
              <a:ext uri="{FF2B5EF4-FFF2-40B4-BE49-F238E27FC236}">
                <a16:creationId xmlns:a16="http://schemas.microsoft.com/office/drawing/2014/main" id="{618E9806-1FAE-4B62-AD0E-FAFF86074914}"/>
              </a:ext>
            </a:extLst>
          </p:cNvPr>
          <p:cNvPicPr>
            <a:picLocks noGrp="1" noChangeAspect="1"/>
          </p:cNvPicPr>
          <p:nvPr>
            <p:ph idx="1"/>
          </p:nvPr>
        </p:nvPicPr>
        <p:blipFill>
          <a:blip r:embed="rId2"/>
          <a:stretch>
            <a:fillRect/>
          </a:stretch>
        </p:blipFill>
        <p:spPr>
          <a:xfrm>
            <a:off x="1309876" y="2806267"/>
            <a:ext cx="7743825" cy="781050"/>
          </a:xfrm>
        </p:spPr>
      </p:pic>
      <p:sp>
        <p:nvSpPr>
          <p:cNvPr id="9" name="TextBox 8">
            <a:extLst>
              <a:ext uri="{FF2B5EF4-FFF2-40B4-BE49-F238E27FC236}">
                <a16:creationId xmlns:a16="http://schemas.microsoft.com/office/drawing/2014/main" id="{118C440A-2486-42E4-9E43-16DF8F7B7EED}"/>
              </a:ext>
            </a:extLst>
          </p:cNvPr>
          <p:cNvSpPr txBox="1"/>
          <p:nvPr/>
        </p:nvSpPr>
        <p:spPr>
          <a:xfrm>
            <a:off x="1034662" y="3661755"/>
            <a:ext cx="9698182"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where the division operation returns the integer part of the quotient.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a:t>
            </a:r>
          </a:p>
          <a:p>
            <a:r>
              <a:rPr lang="en-US" sz="2400" dirty="0">
                <a:latin typeface="Times New Roman" panose="02020603050405020304" pitchFamily="18" charset="0"/>
                <a:cs typeface="Times New Roman" panose="02020603050405020304" pitchFamily="18" charset="0"/>
              </a:rPr>
              <a:t>Assuming that block 2 is the beginning of the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list and that there are 8 </a:t>
            </a:r>
            <a:r>
              <a:rPr lang="en-US" sz="2400" dirty="0" err="1">
                <a:latin typeface="Times New Roman" panose="02020603050405020304" pitchFamily="18" charset="0"/>
                <a:cs typeface="Times New Roman" panose="02020603050405020304" pitchFamily="18" charset="0"/>
              </a:rPr>
              <a:t>inodes</a:t>
            </a:r>
            <a:r>
              <a:rPr lang="en-US" sz="2400" dirty="0">
                <a:latin typeface="Times New Roman" panose="02020603050405020304" pitchFamily="18" charset="0"/>
                <a:cs typeface="Times New Roman" panose="02020603050405020304" pitchFamily="18" charset="0"/>
              </a:rPr>
              <a:t> per block, then </a:t>
            </a:r>
          </a:p>
          <a:p>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8 is in disk block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and </a:t>
            </a:r>
          </a:p>
          <a:p>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9 is in disk block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B2E43B6E-06B6-92C9-955A-9F29F29C54CC}"/>
              </a:ext>
            </a:extLst>
          </p:cNvPr>
          <p:cNvSpPr txBox="1"/>
          <p:nvPr/>
        </p:nvSpPr>
        <p:spPr>
          <a:xfrm>
            <a:off x="725715" y="1568719"/>
            <a:ext cx="1074057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Given an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and logical device, computes the logical disk block that contains the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according to how many disk </a:t>
            </a:r>
            <a:r>
              <a:rPr lang="en-US" sz="2400" dirty="0" err="1">
                <a:latin typeface="Times New Roman" panose="02020603050405020304" pitchFamily="18" charset="0"/>
                <a:cs typeface="Times New Roman" panose="02020603050405020304" pitchFamily="18" charset="0"/>
              </a:rPr>
              <a:t>inodes</a:t>
            </a:r>
            <a:r>
              <a:rPr lang="en-US" sz="2400" dirty="0">
                <a:latin typeface="Times New Roman" panose="02020603050405020304" pitchFamily="18" charset="0"/>
                <a:cs typeface="Times New Roman" panose="02020603050405020304" pitchFamily="18" charset="0"/>
              </a:rPr>
              <a:t> fit into a disk block. The computation follows the formula: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488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D68D-2FD9-4941-9FAB-4AB5E8A9109D}"/>
              </a:ext>
            </a:extLst>
          </p:cNvPr>
          <p:cNvSpPr>
            <a:spLocks noGrp="1"/>
          </p:cNvSpPr>
          <p:nvPr>
            <p:ph type="title"/>
          </p:nvPr>
        </p:nvSpPr>
        <p:spPr/>
        <p:txBody>
          <a:bodyPr/>
          <a:lstStyle/>
          <a:p>
            <a:r>
              <a:rPr lang="en-IN" sz="4400" dirty="0"/>
              <a:t>Accessing </a:t>
            </a:r>
            <a:r>
              <a:rPr lang="en-IN" sz="4400" dirty="0" err="1"/>
              <a:t>Inode</a:t>
            </a:r>
            <a:r>
              <a:rPr lang="en-IN" sz="4400" dirty="0"/>
              <a:t> (</a:t>
            </a:r>
            <a:r>
              <a:rPr lang="en-IN" sz="4400" dirty="0" err="1"/>
              <a:t>contd</a:t>
            </a:r>
            <a:r>
              <a:rPr lang="en-IN" sz="4400" dirty="0"/>
              <a:t>…)</a:t>
            </a:r>
            <a:endParaRPr lang="en-IN" dirty="0"/>
          </a:p>
        </p:txBody>
      </p:sp>
      <p:pic>
        <p:nvPicPr>
          <p:cNvPr id="5" name="Content Placeholder 4">
            <a:extLst>
              <a:ext uri="{FF2B5EF4-FFF2-40B4-BE49-F238E27FC236}">
                <a16:creationId xmlns:a16="http://schemas.microsoft.com/office/drawing/2014/main" id="{618E9806-1FAE-4B62-AD0E-FAFF86074914}"/>
              </a:ext>
            </a:extLst>
          </p:cNvPr>
          <p:cNvPicPr>
            <a:picLocks noGrp="1" noChangeAspect="1"/>
          </p:cNvPicPr>
          <p:nvPr>
            <p:ph idx="1"/>
          </p:nvPr>
        </p:nvPicPr>
        <p:blipFill>
          <a:blip r:embed="rId2"/>
          <a:stretch>
            <a:fillRect/>
          </a:stretch>
        </p:blipFill>
        <p:spPr>
          <a:xfrm>
            <a:off x="1291214" y="1985169"/>
            <a:ext cx="7743825" cy="781050"/>
          </a:xfrm>
        </p:spPr>
      </p:pic>
      <p:sp>
        <p:nvSpPr>
          <p:cNvPr id="9" name="TextBox 8">
            <a:extLst>
              <a:ext uri="{FF2B5EF4-FFF2-40B4-BE49-F238E27FC236}">
                <a16:creationId xmlns:a16="http://schemas.microsoft.com/office/drawing/2014/main" id="{118C440A-2486-42E4-9E43-16DF8F7B7EED}"/>
              </a:ext>
            </a:extLst>
          </p:cNvPr>
          <p:cNvSpPr txBox="1"/>
          <p:nvPr/>
        </p:nvSpPr>
        <p:spPr>
          <a:xfrm>
            <a:off x="1016000" y="2840657"/>
            <a:ext cx="9698182" cy="304698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where the division operation returns the integer part of the quotient.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example,</a:t>
            </a:r>
          </a:p>
          <a:p>
            <a:r>
              <a:rPr lang="en-US" sz="2400" dirty="0">
                <a:latin typeface="Times New Roman" panose="02020603050405020304" pitchFamily="18" charset="0"/>
                <a:cs typeface="Times New Roman" panose="02020603050405020304" pitchFamily="18" charset="0"/>
              </a:rPr>
              <a:t>Assuming that block 2 is the beginning of the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list and that there are 16 </a:t>
            </a:r>
            <a:r>
              <a:rPr lang="en-US" sz="2400" dirty="0" err="1">
                <a:latin typeface="Times New Roman" panose="02020603050405020304" pitchFamily="18" charset="0"/>
                <a:cs typeface="Times New Roman" panose="02020603050405020304" pitchFamily="18" charset="0"/>
              </a:rPr>
              <a:t>inodes</a:t>
            </a:r>
            <a:r>
              <a:rPr lang="en-US" sz="2400" dirty="0">
                <a:latin typeface="Times New Roman" panose="02020603050405020304" pitchFamily="18" charset="0"/>
                <a:cs typeface="Times New Roman" panose="02020603050405020304" pitchFamily="18" charset="0"/>
              </a:rPr>
              <a:t> per block, then </a:t>
            </a:r>
          </a:p>
          <a:p>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8 is in disk block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and </a:t>
            </a:r>
          </a:p>
          <a:p>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9 is in disk block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17 is in disk block </a:t>
            </a:r>
            <a:r>
              <a:rPr lang="en-US" sz="2400" dirty="0">
                <a:solidFill>
                  <a:srgbClr val="C0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6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D68D-2FD9-4941-9FAB-4AB5E8A9109D}"/>
              </a:ext>
            </a:extLst>
          </p:cNvPr>
          <p:cNvSpPr>
            <a:spLocks noGrp="1"/>
          </p:cNvSpPr>
          <p:nvPr>
            <p:ph type="title"/>
          </p:nvPr>
        </p:nvSpPr>
        <p:spPr/>
        <p:txBody>
          <a:bodyPr/>
          <a:lstStyle/>
          <a:p>
            <a:r>
              <a:rPr lang="en-IN" sz="4400" dirty="0"/>
              <a:t>Accessing </a:t>
            </a:r>
            <a:r>
              <a:rPr lang="en-IN" sz="4400" dirty="0" err="1"/>
              <a:t>Inode</a:t>
            </a:r>
            <a:r>
              <a:rPr lang="en-IN" sz="4400" dirty="0"/>
              <a:t> (</a:t>
            </a:r>
            <a:r>
              <a:rPr lang="en-IN" sz="4400" dirty="0" err="1"/>
              <a:t>contd</a:t>
            </a:r>
            <a:r>
              <a:rPr lang="en-IN" sz="4400" dirty="0"/>
              <a:t>…)</a:t>
            </a:r>
            <a:endParaRPr lang="en-IN" dirty="0"/>
          </a:p>
        </p:txBody>
      </p:sp>
      <p:sp>
        <p:nvSpPr>
          <p:cNvPr id="9" name="TextBox 8">
            <a:extLst>
              <a:ext uri="{FF2B5EF4-FFF2-40B4-BE49-F238E27FC236}">
                <a16:creationId xmlns:a16="http://schemas.microsoft.com/office/drawing/2014/main" id="{118C440A-2486-42E4-9E43-16DF8F7B7EED}"/>
              </a:ext>
            </a:extLst>
          </p:cNvPr>
          <p:cNvSpPr txBox="1"/>
          <p:nvPr/>
        </p:nvSpPr>
        <p:spPr>
          <a:xfrm>
            <a:off x="923636" y="3788178"/>
            <a:ext cx="9698182" cy="156966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For example, </a:t>
            </a:r>
          </a:p>
          <a:p>
            <a:r>
              <a:rPr lang="en-US" sz="2400" dirty="0">
                <a:latin typeface="Times New Roman" panose="02020603050405020304" pitchFamily="18" charset="0"/>
                <a:cs typeface="Times New Roman" panose="02020603050405020304" pitchFamily="18" charset="0"/>
              </a:rPr>
              <a:t>if each disk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occupies 64 bytes </a:t>
            </a:r>
          </a:p>
          <a:p>
            <a:r>
              <a:rPr lang="en-US" sz="2400" dirty="0">
                <a:latin typeface="Times New Roman" panose="02020603050405020304" pitchFamily="18" charset="0"/>
                <a:cs typeface="Times New Roman" panose="02020603050405020304" pitchFamily="18" charset="0"/>
              </a:rPr>
              <a:t>there are 8 </a:t>
            </a:r>
            <a:r>
              <a:rPr lang="en-US" sz="2400" dirty="0" err="1">
                <a:latin typeface="Times New Roman" panose="02020603050405020304" pitchFamily="18" charset="0"/>
                <a:cs typeface="Times New Roman" panose="02020603050405020304" pitchFamily="18" charset="0"/>
              </a:rPr>
              <a:t>inodes</a:t>
            </a:r>
            <a:r>
              <a:rPr lang="en-US" sz="2400" dirty="0">
                <a:latin typeface="Times New Roman" panose="02020603050405020304" pitchFamily="18" charset="0"/>
                <a:cs typeface="Times New Roman" panose="02020603050405020304" pitchFamily="18" charset="0"/>
              </a:rPr>
              <a:t> per disk block, </a:t>
            </a:r>
          </a:p>
          <a:p>
            <a:r>
              <a:rPr lang="en-US" sz="2400" dirty="0">
                <a:latin typeface="Times New Roman" panose="02020603050405020304" pitchFamily="18" charset="0"/>
                <a:cs typeface="Times New Roman" panose="02020603050405020304" pitchFamily="18" charset="0"/>
              </a:rPr>
              <a:t>then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number 8 starts at byte offset __________ in the disk block. </a:t>
            </a:r>
            <a:endParaRPr lang="en-IN" sz="2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D0CBD73-D900-421A-BA28-5EA7D0941464}"/>
              </a:ext>
            </a:extLst>
          </p:cNvPr>
          <p:cNvPicPr>
            <a:picLocks noGrp="1" noChangeAspect="1"/>
          </p:cNvPicPr>
          <p:nvPr>
            <p:ph idx="1"/>
          </p:nvPr>
        </p:nvPicPr>
        <p:blipFill>
          <a:blip r:embed="rId2"/>
          <a:stretch>
            <a:fillRect/>
          </a:stretch>
        </p:blipFill>
        <p:spPr>
          <a:xfrm>
            <a:off x="1126835" y="2855509"/>
            <a:ext cx="8267700" cy="428625"/>
          </a:xfrm>
        </p:spPr>
      </p:pic>
      <p:sp>
        <p:nvSpPr>
          <p:cNvPr id="12" name="TextBox 11">
            <a:extLst>
              <a:ext uri="{FF2B5EF4-FFF2-40B4-BE49-F238E27FC236}">
                <a16:creationId xmlns:a16="http://schemas.microsoft.com/office/drawing/2014/main" id="{9143E68E-584F-44C0-A9A1-4C44211183D8}"/>
              </a:ext>
            </a:extLst>
          </p:cNvPr>
          <p:cNvSpPr txBox="1"/>
          <p:nvPr/>
        </p:nvSpPr>
        <p:spPr>
          <a:xfrm>
            <a:off x="1015999" y="1711674"/>
            <a:ext cx="7897091"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Formula to compute the byte offset of the </a:t>
            </a:r>
            <a:r>
              <a:rPr lang="en-US" sz="2400" dirty="0" err="1">
                <a:latin typeface="Times New Roman" panose="02020603050405020304" pitchFamily="18" charset="0"/>
                <a:cs typeface="Times New Roman" panose="02020603050405020304" pitchFamily="18" charset="0"/>
              </a:rPr>
              <a:t>inode</a:t>
            </a:r>
            <a:r>
              <a:rPr lang="en-US" sz="2400" dirty="0">
                <a:latin typeface="Times New Roman" panose="02020603050405020304" pitchFamily="18" charset="0"/>
                <a:cs typeface="Times New Roman" panose="02020603050405020304" pitchFamily="18" charset="0"/>
              </a:rPr>
              <a:t> in the block: </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F7E3E1-CE36-410C-B27F-CCA80271AB9B}"/>
              </a:ext>
            </a:extLst>
          </p:cNvPr>
          <p:cNvSpPr txBox="1"/>
          <p:nvPr/>
        </p:nvSpPr>
        <p:spPr>
          <a:xfrm>
            <a:off x="6262253" y="4959928"/>
            <a:ext cx="1052946" cy="369332"/>
          </a:xfrm>
          <a:prstGeom prst="rect">
            <a:avLst/>
          </a:prstGeom>
          <a:noFill/>
        </p:spPr>
        <p:txBody>
          <a:bodyPr wrap="square" rtlCol="0">
            <a:spAutoFit/>
          </a:bodyPr>
          <a:lstStyle/>
          <a:p>
            <a:r>
              <a:rPr lang="en-US" dirty="0">
                <a:solidFill>
                  <a:srgbClr val="C00000"/>
                </a:solidFill>
                <a:latin typeface="Times New Roman" panose="02020603050405020304" pitchFamily="18" charset="0"/>
                <a:cs typeface="Times New Roman" panose="02020603050405020304" pitchFamily="18" charset="0"/>
              </a:rPr>
              <a:t>448</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87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D68D-2FD9-4941-9FAB-4AB5E8A9109D}"/>
              </a:ext>
            </a:extLst>
          </p:cNvPr>
          <p:cNvSpPr>
            <a:spLocks noGrp="1"/>
          </p:cNvSpPr>
          <p:nvPr>
            <p:ph type="title"/>
          </p:nvPr>
        </p:nvSpPr>
        <p:spPr>
          <a:xfrm>
            <a:off x="838200" y="365125"/>
            <a:ext cx="3299691" cy="1325563"/>
          </a:xfrm>
        </p:spPr>
        <p:txBody>
          <a:bodyPr>
            <a:noAutofit/>
          </a:bodyPr>
          <a:lstStyle/>
          <a:p>
            <a:r>
              <a:rPr lang="en-IN" sz="3600" dirty="0"/>
              <a:t>Accessing </a:t>
            </a:r>
            <a:r>
              <a:rPr lang="en-IN" sz="3600" dirty="0" err="1"/>
              <a:t>Inode</a:t>
            </a:r>
            <a:r>
              <a:rPr lang="en-IN" sz="3600" dirty="0"/>
              <a:t> (</a:t>
            </a:r>
            <a:r>
              <a:rPr lang="en-IN" sz="3600" dirty="0" err="1"/>
              <a:t>contd</a:t>
            </a:r>
            <a:r>
              <a:rPr lang="en-IN" sz="3600" dirty="0"/>
              <a:t>…)</a:t>
            </a:r>
          </a:p>
        </p:txBody>
      </p:sp>
      <p:pic>
        <p:nvPicPr>
          <p:cNvPr id="7" name="Content Placeholder 6">
            <a:extLst>
              <a:ext uri="{FF2B5EF4-FFF2-40B4-BE49-F238E27FC236}">
                <a16:creationId xmlns:a16="http://schemas.microsoft.com/office/drawing/2014/main" id="{93913CF6-576B-4278-95F6-667C8A505CD2}"/>
              </a:ext>
            </a:extLst>
          </p:cNvPr>
          <p:cNvPicPr>
            <a:picLocks noGrp="1" noChangeAspect="1"/>
          </p:cNvPicPr>
          <p:nvPr>
            <p:ph idx="1"/>
          </p:nvPr>
        </p:nvPicPr>
        <p:blipFill>
          <a:blip r:embed="rId2"/>
          <a:stretch>
            <a:fillRect/>
          </a:stretch>
        </p:blipFill>
        <p:spPr>
          <a:xfrm>
            <a:off x="5643123" y="70971"/>
            <a:ext cx="5311204" cy="6716058"/>
          </a:xfrm>
        </p:spPr>
      </p:pic>
      <p:sp>
        <p:nvSpPr>
          <p:cNvPr id="4" name="TextBox 3">
            <a:extLst>
              <a:ext uri="{FF2B5EF4-FFF2-40B4-BE49-F238E27FC236}">
                <a16:creationId xmlns:a16="http://schemas.microsoft.com/office/drawing/2014/main" id="{B180F99F-BAE4-473F-A7C3-CD0A7E167FFA}"/>
              </a:ext>
            </a:extLst>
          </p:cNvPr>
          <p:cNvSpPr txBox="1"/>
          <p:nvPr/>
        </p:nvSpPr>
        <p:spPr>
          <a:xfrm>
            <a:off x="683491" y="2124364"/>
            <a:ext cx="3731491"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Reference count</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lock and reference count work independently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9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Releasing </a:t>
            </a:r>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dirty="0"/>
              <a:t>When the kernel releases an </a:t>
            </a:r>
            <a:r>
              <a:rPr lang="en-IN" dirty="0" err="1"/>
              <a:t>Inode</a:t>
            </a:r>
            <a:r>
              <a:rPr lang="en-IN" dirty="0"/>
              <a:t>, it decrements its in-core reference count. </a:t>
            </a:r>
          </a:p>
          <a:p>
            <a:pPr algn="just"/>
            <a:r>
              <a:rPr lang="en-IN" dirty="0"/>
              <a:t>If the count drops to 0, the kernel writes the </a:t>
            </a:r>
            <a:r>
              <a:rPr lang="en-IN" dirty="0" err="1"/>
              <a:t>Inode</a:t>
            </a:r>
            <a:r>
              <a:rPr lang="en-IN" dirty="0"/>
              <a:t> to disk if the in-core copy differs from the disk copy. </a:t>
            </a:r>
          </a:p>
          <a:p>
            <a:pPr algn="just"/>
            <a:r>
              <a:rPr lang="en-IN" dirty="0"/>
              <a:t>They differ if the file data has changed, if the file access time has changed, or if the file owner or access permissions have changed.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17AA-150F-43F4-907D-8AD3048C0EF6}"/>
              </a:ext>
            </a:extLst>
          </p:cNvPr>
          <p:cNvSpPr>
            <a:spLocks noGrp="1"/>
          </p:cNvSpPr>
          <p:nvPr>
            <p:ph type="title"/>
          </p:nvPr>
        </p:nvSpPr>
        <p:spPr>
          <a:xfrm>
            <a:off x="838200" y="365125"/>
            <a:ext cx="3816927" cy="1325563"/>
          </a:xfrm>
        </p:spPr>
        <p:txBody>
          <a:bodyPr/>
          <a:lstStyle/>
          <a:p>
            <a:r>
              <a:rPr lang="en-IN" sz="4400" dirty="0"/>
              <a:t>Releasing an </a:t>
            </a:r>
            <a:r>
              <a:rPr lang="en-IN" sz="4400" dirty="0" err="1"/>
              <a:t>Inode</a:t>
            </a:r>
            <a:endParaRPr lang="en-IN" dirty="0"/>
          </a:p>
        </p:txBody>
      </p:sp>
      <p:pic>
        <p:nvPicPr>
          <p:cNvPr id="5" name="Content Placeholder 4">
            <a:extLst>
              <a:ext uri="{FF2B5EF4-FFF2-40B4-BE49-F238E27FC236}">
                <a16:creationId xmlns:a16="http://schemas.microsoft.com/office/drawing/2014/main" id="{F0E90B55-FDD2-48D7-97EE-1EB80EE58ACF}"/>
              </a:ext>
            </a:extLst>
          </p:cNvPr>
          <p:cNvPicPr>
            <a:picLocks noGrp="1" noChangeAspect="1"/>
          </p:cNvPicPr>
          <p:nvPr>
            <p:ph idx="1"/>
          </p:nvPr>
        </p:nvPicPr>
        <p:blipFill>
          <a:blip r:embed="rId2"/>
          <a:stretch>
            <a:fillRect/>
          </a:stretch>
        </p:blipFill>
        <p:spPr>
          <a:xfrm>
            <a:off x="4837789" y="337416"/>
            <a:ext cx="7050461" cy="5564620"/>
          </a:xfrm>
        </p:spPr>
      </p:pic>
      <p:pic>
        <p:nvPicPr>
          <p:cNvPr id="7" name="Picture 6">
            <a:extLst>
              <a:ext uri="{FF2B5EF4-FFF2-40B4-BE49-F238E27FC236}">
                <a16:creationId xmlns:a16="http://schemas.microsoft.com/office/drawing/2014/main" id="{084925DE-894C-4B6F-8B60-4E38F369DFA2}"/>
              </a:ext>
            </a:extLst>
          </p:cNvPr>
          <p:cNvPicPr>
            <a:picLocks noChangeAspect="1"/>
          </p:cNvPicPr>
          <p:nvPr/>
        </p:nvPicPr>
        <p:blipFill>
          <a:blip r:embed="rId3"/>
          <a:stretch>
            <a:fillRect/>
          </a:stretch>
        </p:blipFill>
        <p:spPr>
          <a:xfrm>
            <a:off x="6257925" y="6200487"/>
            <a:ext cx="3333750" cy="247650"/>
          </a:xfrm>
          <a:prstGeom prst="rect">
            <a:avLst/>
          </a:prstGeom>
        </p:spPr>
      </p:pic>
    </p:spTree>
    <p:extLst>
      <p:ext uri="{BB962C8B-B14F-4D97-AF65-F5344CB8AC3E}">
        <p14:creationId xmlns:p14="http://schemas.microsoft.com/office/powerpoint/2010/main" val="328680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2B9D-E0DD-4538-8AA7-ED30F94E5DCA}"/>
              </a:ext>
            </a:extLst>
          </p:cNvPr>
          <p:cNvSpPr>
            <a:spLocks noGrp="1"/>
          </p:cNvSpPr>
          <p:nvPr>
            <p:ph type="title"/>
          </p:nvPr>
        </p:nvSpPr>
        <p:spPr/>
        <p:txBody>
          <a:bodyPr/>
          <a:lstStyle/>
          <a:p>
            <a:r>
              <a:rPr lang="en-US" dirty="0"/>
              <a:t>File system</a:t>
            </a:r>
            <a:endParaRPr lang="en-IN" dirty="0"/>
          </a:p>
        </p:txBody>
      </p:sp>
      <p:pic>
        <p:nvPicPr>
          <p:cNvPr id="5" name="Content Placeholder 4">
            <a:extLst>
              <a:ext uri="{FF2B5EF4-FFF2-40B4-BE49-F238E27FC236}">
                <a16:creationId xmlns:a16="http://schemas.microsoft.com/office/drawing/2014/main" id="{D8E06525-3A51-4B24-9C2C-9306FB1332D8}"/>
              </a:ext>
            </a:extLst>
          </p:cNvPr>
          <p:cNvPicPr>
            <a:picLocks noGrp="1" noChangeAspect="1"/>
          </p:cNvPicPr>
          <p:nvPr>
            <p:ph idx="1"/>
          </p:nvPr>
        </p:nvPicPr>
        <p:blipFill>
          <a:blip r:embed="rId2"/>
          <a:stretch>
            <a:fillRect/>
          </a:stretch>
        </p:blipFill>
        <p:spPr>
          <a:xfrm>
            <a:off x="1943100" y="2977356"/>
            <a:ext cx="8305800" cy="2047875"/>
          </a:xfrm>
        </p:spPr>
      </p:pic>
    </p:spTree>
    <p:extLst>
      <p:ext uri="{BB962C8B-B14F-4D97-AF65-F5344CB8AC3E}">
        <p14:creationId xmlns:p14="http://schemas.microsoft.com/office/powerpoint/2010/main" val="4038005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Structure of a Regular File</a:t>
            </a:r>
          </a:p>
        </p:txBody>
      </p:sp>
      <p:sp>
        <p:nvSpPr>
          <p:cNvPr id="3" name="Content Placeholder 2"/>
          <p:cNvSpPr>
            <a:spLocks noGrp="1"/>
          </p:cNvSpPr>
          <p:nvPr>
            <p:ph idx="1"/>
          </p:nvPr>
        </p:nvSpPr>
        <p:spPr/>
        <p:txBody>
          <a:bodyPr>
            <a:normAutofit/>
          </a:bodyPr>
          <a:lstStyle/>
          <a:p>
            <a:pPr algn="just"/>
            <a:r>
              <a:rPr lang="en-IN" dirty="0"/>
              <a:t>The </a:t>
            </a:r>
            <a:r>
              <a:rPr lang="en-IN" dirty="0" err="1"/>
              <a:t>inode</a:t>
            </a:r>
            <a:r>
              <a:rPr lang="en-IN" dirty="0"/>
              <a:t> contains the table of contents to locate a file's data on disk. </a:t>
            </a:r>
          </a:p>
          <a:p>
            <a:pPr algn="just"/>
            <a:r>
              <a:rPr lang="en-IN" dirty="0"/>
              <a:t>Since each block on a disk is addressable by number</a:t>
            </a:r>
          </a:p>
          <a:p>
            <a:pPr lvl="1" algn="just"/>
            <a:r>
              <a:rPr lang="en-IN" dirty="0"/>
              <a:t>The table of contents consists of a set of disk block numbers. </a:t>
            </a:r>
          </a:p>
          <a:p>
            <a:pPr algn="just"/>
            <a:r>
              <a:rPr lang="en-IN" dirty="0"/>
              <a:t>If the data in a file were stored in a contiguous section of the disk, </a:t>
            </a:r>
          </a:p>
          <a:p>
            <a:pPr lvl="1" algn="just"/>
            <a:r>
              <a:rPr lang="en-IN" dirty="0" err="1"/>
              <a:t>Inode</a:t>
            </a:r>
            <a:r>
              <a:rPr lang="en-IN" dirty="0"/>
              <a:t> </a:t>
            </a:r>
          </a:p>
          <a:p>
            <a:pPr lvl="2" algn="just"/>
            <a:r>
              <a:rPr lang="en-IN" dirty="0"/>
              <a:t>the start block address </a:t>
            </a:r>
          </a:p>
          <a:p>
            <a:pPr lvl="2" algn="just"/>
            <a:r>
              <a:rPr lang="en-IN" dirty="0"/>
              <a:t>the file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Structure of a Regular File</a:t>
            </a:r>
          </a:p>
        </p:txBody>
      </p:sp>
      <p:sp>
        <p:nvSpPr>
          <p:cNvPr id="3" name="Content Placeholder 2"/>
          <p:cNvSpPr>
            <a:spLocks noGrp="1"/>
          </p:cNvSpPr>
          <p:nvPr>
            <p:ph idx="1"/>
          </p:nvPr>
        </p:nvSpPr>
        <p:spPr/>
        <p:txBody>
          <a:bodyPr>
            <a:normAutofit/>
          </a:bodyPr>
          <a:lstStyle/>
          <a:p>
            <a:pPr algn="just"/>
            <a:r>
              <a:rPr lang="en-IN" sz="2400" dirty="0"/>
              <a:t>For example, files, A, B and C, each consisting of 10 disk blocks of storage, and suppose the system allocated storage for the three files contiguously. </a:t>
            </a:r>
          </a:p>
          <a:p>
            <a:pPr algn="just"/>
            <a:r>
              <a:rPr lang="en-IN" sz="2400" dirty="0"/>
              <a:t>If the user then wishes to add 5 blocks of data to the middle file, B, the kernel would have to copy file B to a place in the file system</a:t>
            </a:r>
          </a:p>
        </p:txBody>
      </p:sp>
      <p:pic>
        <p:nvPicPr>
          <p:cNvPr id="2050" name="Picture 2"/>
          <p:cNvPicPr>
            <a:picLocks noChangeAspect="1" noChangeArrowheads="1"/>
          </p:cNvPicPr>
          <p:nvPr/>
        </p:nvPicPr>
        <p:blipFill>
          <a:blip r:embed="rId2" cstate="print"/>
          <a:srcRect/>
          <a:stretch>
            <a:fillRect/>
          </a:stretch>
        </p:blipFill>
        <p:spPr bwMode="auto">
          <a:xfrm>
            <a:off x="2567609" y="3645024"/>
            <a:ext cx="6955463" cy="2664296"/>
          </a:xfrm>
          <a:prstGeom prst="rect">
            <a:avLst/>
          </a:prstGeom>
          <a:noFill/>
          <a:ln w="9525">
            <a:noFill/>
            <a:miter lim="800000"/>
            <a:headEnd/>
            <a:tailEnd/>
          </a:ln>
        </p:spPr>
      </p:pic>
      <p:sp>
        <p:nvSpPr>
          <p:cNvPr id="5" name="TextBox 4"/>
          <p:cNvSpPr txBox="1"/>
          <p:nvPr/>
        </p:nvSpPr>
        <p:spPr>
          <a:xfrm>
            <a:off x="3215680" y="6381328"/>
            <a:ext cx="72008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4.5: </a:t>
            </a:r>
            <a:r>
              <a:rPr lang="en-IN" dirty="0">
                <a:latin typeface="Times New Roman" panose="02020603050405020304" pitchFamily="18" charset="0"/>
                <a:cs typeface="Times New Roman" panose="02020603050405020304" pitchFamily="18" charset="0"/>
              </a:rPr>
              <a:t>Allocation of Contiguous Files and Fragmentation of Free Space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Structure of a Regular File</a:t>
            </a:r>
          </a:p>
        </p:txBody>
      </p:sp>
      <p:sp>
        <p:nvSpPr>
          <p:cNvPr id="3" name="Content Placeholder 2"/>
          <p:cNvSpPr>
            <a:spLocks noGrp="1"/>
          </p:cNvSpPr>
          <p:nvPr>
            <p:ph idx="1"/>
          </p:nvPr>
        </p:nvSpPr>
        <p:spPr/>
        <p:txBody>
          <a:bodyPr>
            <a:normAutofit/>
          </a:bodyPr>
          <a:lstStyle/>
          <a:p>
            <a:pPr algn="just"/>
            <a:r>
              <a:rPr lang="en-IN" dirty="0"/>
              <a:t>Flexibility is desired</a:t>
            </a:r>
          </a:p>
          <a:p>
            <a:pPr algn="just"/>
            <a:r>
              <a:rPr lang="en-IN" dirty="0"/>
              <a:t>Solution:</a:t>
            </a:r>
          </a:p>
          <a:p>
            <a:pPr lvl="1" algn="just"/>
            <a:r>
              <a:rPr lang="en-IN" dirty="0"/>
              <a:t>Allocate one block at a time</a:t>
            </a:r>
          </a:p>
          <a:p>
            <a:pPr lvl="1" algn="just"/>
            <a:r>
              <a:rPr lang="en-IN" dirty="0"/>
              <a:t>Use multiple blocks and retain block number for a file in </a:t>
            </a:r>
            <a:r>
              <a:rPr lang="en-IN" dirty="0" err="1"/>
              <a:t>ToC</a:t>
            </a:r>
            <a:endParaRPr lang="en-IN" dirty="0"/>
          </a:p>
          <a:p>
            <a:pPr algn="just"/>
            <a:r>
              <a:rPr lang="en-IN" dirty="0"/>
              <a:t>Problem?</a:t>
            </a:r>
          </a:p>
        </p:txBody>
      </p:sp>
    </p:spTree>
    <p:extLst>
      <p:ext uri="{BB962C8B-B14F-4D97-AF65-F5344CB8AC3E}">
        <p14:creationId xmlns:p14="http://schemas.microsoft.com/office/powerpoint/2010/main" val="422589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Structure of a Regular File</a:t>
            </a:r>
          </a:p>
        </p:txBody>
      </p:sp>
      <p:sp>
        <p:nvSpPr>
          <p:cNvPr id="3" name="Content Placeholder 2"/>
          <p:cNvSpPr>
            <a:spLocks noGrp="1"/>
          </p:cNvSpPr>
          <p:nvPr>
            <p:ph idx="1"/>
          </p:nvPr>
        </p:nvSpPr>
        <p:spPr>
          <a:xfrm>
            <a:off x="838200" y="1825625"/>
            <a:ext cx="4971473" cy="4351338"/>
          </a:xfrm>
        </p:spPr>
        <p:txBody>
          <a:bodyPr>
            <a:normAutofit/>
          </a:bodyPr>
          <a:lstStyle/>
          <a:p>
            <a:pPr algn="just"/>
            <a:r>
              <a:rPr lang="en-IN" dirty="0"/>
              <a:t>To keep the </a:t>
            </a:r>
            <a:r>
              <a:rPr lang="en-IN" dirty="0" err="1"/>
              <a:t>inode</a:t>
            </a:r>
            <a:r>
              <a:rPr lang="en-IN" dirty="0"/>
              <a:t> structure small yet still allow large files, the table of contents of disk blocks</a:t>
            </a:r>
          </a:p>
          <a:p>
            <a:pPr algn="just"/>
            <a:r>
              <a:rPr lang="en-US" altLang="en-US" dirty="0"/>
              <a:t>Levels of indirection</a:t>
            </a:r>
            <a:endParaRPr lang="en-IN" dirty="0"/>
          </a:p>
          <a:p>
            <a:pPr lvl="1" algn="just">
              <a:lnSpc>
                <a:spcPct val="80000"/>
              </a:lnSpc>
            </a:pPr>
            <a:r>
              <a:rPr lang="en-US" altLang="en-US" dirty="0"/>
              <a:t>Single indirection</a:t>
            </a:r>
          </a:p>
          <a:p>
            <a:pPr lvl="1" algn="just">
              <a:lnSpc>
                <a:spcPct val="80000"/>
              </a:lnSpc>
            </a:pPr>
            <a:r>
              <a:rPr lang="en-US" altLang="en-US" dirty="0"/>
              <a:t>Double indirection</a:t>
            </a:r>
          </a:p>
          <a:p>
            <a:pPr lvl="1" algn="just">
              <a:lnSpc>
                <a:spcPct val="80000"/>
              </a:lnSpc>
            </a:pPr>
            <a:r>
              <a:rPr lang="en-US" altLang="en-US" dirty="0"/>
              <a:t>Triple indirection</a:t>
            </a:r>
            <a:endParaRPr lang="en-IN" dirty="0"/>
          </a:p>
        </p:txBody>
      </p:sp>
      <p:sp>
        <p:nvSpPr>
          <p:cNvPr id="5" name="TextBox 4"/>
          <p:cNvSpPr txBox="1"/>
          <p:nvPr/>
        </p:nvSpPr>
        <p:spPr>
          <a:xfrm>
            <a:off x="7416800" y="6308209"/>
            <a:ext cx="433025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4.6: </a:t>
            </a:r>
            <a:r>
              <a:rPr lang="en-IN" dirty="0">
                <a:latin typeface="Times New Roman" panose="02020603050405020304" pitchFamily="18" charset="0"/>
                <a:cs typeface="Times New Roman" panose="02020603050405020304" pitchFamily="18" charset="0"/>
              </a:rPr>
              <a:t>Direct and Indirect Blocks in </a:t>
            </a:r>
            <a:r>
              <a:rPr lang="en-IN" dirty="0" err="1">
                <a:latin typeface="Times New Roman" panose="02020603050405020304" pitchFamily="18" charset="0"/>
                <a:cs typeface="Times New Roman" panose="02020603050405020304" pitchFamily="18" charset="0"/>
              </a:rPr>
              <a:t>inode</a:t>
            </a:r>
            <a:endParaRPr lang="en-IN"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6788242" y="692870"/>
            <a:ext cx="5133181" cy="5484093"/>
          </a:xfrm>
          <a:prstGeom prst="rect">
            <a:avLst/>
          </a:prstGeom>
          <a:noFill/>
          <a:ln w="9525">
            <a:noFill/>
            <a:miter lim="800000"/>
            <a:headEnd/>
            <a:tailEnd/>
          </a:ln>
        </p:spPr>
      </p:pic>
      <p:sp>
        <p:nvSpPr>
          <p:cNvPr id="6" name="Oval 5">
            <a:extLst>
              <a:ext uri="{FF2B5EF4-FFF2-40B4-BE49-F238E27FC236}">
                <a16:creationId xmlns:a16="http://schemas.microsoft.com/office/drawing/2014/main" id="{80410AE9-309A-4F84-979F-FED34325AF74}"/>
              </a:ext>
            </a:extLst>
          </p:cNvPr>
          <p:cNvSpPr/>
          <p:nvPr/>
        </p:nvSpPr>
        <p:spPr>
          <a:xfrm>
            <a:off x="6788242" y="4686300"/>
            <a:ext cx="1174658" cy="1230313"/>
          </a:xfrm>
          <a:prstGeom prst="ellipse">
            <a:avLst/>
          </a:prstGeom>
          <a:no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D6AE-C5E2-4354-B728-0FD96583110C}"/>
              </a:ext>
            </a:extLst>
          </p:cNvPr>
          <p:cNvSpPr>
            <a:spLocks noGrp="1"/>
          </p:cNvSpPr>
          <p:nvPr>
            <p:ph type="title"/>
          </p:nvPr>
        </p:nvSpPr>
        <p:spPr/>
        <p:txBody>
          <a:bodyPr/>
          <a:lstStyle/>
          <a:p>
            <a:r>
              <a:rPr lang="en-IE" altLang="en-US" dirty="0"/>
              <a:t>Byte Capacity of a File – 1K Bytes Per Block</a:t>
            </a:r>
            <a:endParaRPr lang="en-IN" dirty="0"/>
          </a:p>
        </p:txBody>
      </p:sp>
      <p:sp>
        <p:nvSpPr>
          <p:cNvPr id="3" name="Content Placeholder 2">
            <a:extLst>
              <a:ext uri="{FF2B5EF4-FFF2-40B4-BE49-F238E27FC236}">
                <a16:creationId xmlns:a16="http://schemas.microsoft.com/office/drawing/2014/main" id="{218FB9FA-F72A-467A-AEBA-6C088A318864}"/>
              </a:ext>
            </a:extLst>
          </p:cNvPr>
          <p:cNvSpPr>
            <a:spLocks noGrp="1"/>
          </p:cNvSpPr>
          <p:nvPr>
            <p:ph idx="1"/>
          </p:nvPr>
        </p:nvSpPr>
        <p:spPr/>
        <p:txBody>
          <a:bodyPr/>
          <a:lstStyle/>
          <a:p>
            <a:r>
              <a:rPr lang="en-IE" altLang="en-US" sz="2800" dirty="0"/>
              <a:t>10 direct blocks with 1K bytes each = 10K bytes</a:t>
            </a:r>
          </a:p>
          <a:p>
            <a:r>
              <a:rPr lang="en-IE" altLang="en-US" sz="2800" dirty="0"/>
              <a:t>1 indirect block with 256 direct blocks = 256K bytes</a:t>
            </a:r>
          </a:p>
          <a:p>
            <a:r>
              <a:rPr lang="en-IE" altLang="en-US" sz="2800" dirty="0"/>
              <a:t>1 double indirect block with 256 indirect blocks = 64M bytes</a:t>
            </a:r>
          </a:p>
          <a:p>
            <a:r>
              <a:rPr lang="en-IE" altLang="en-US" sz="2800" dirty="0"/>
              <a:t>1 triple indirect block with 256 double indirect blocks = 16G bytes</a:t>
            </a: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Structure of a Regular File</a:t>
            </a:r>
          </a:p>
        </p:txBody>
      </p:sp>
      <p:sp>
        <p:nvSpPr>
          <p:cNvPr id="3" name="Content Placeholder 2"/>
          <p:cNvSpPr>
            <a:spLocks noGrp="1"/>
          </p:cNvSpPr>
          <p:nvPr>
            <p:ph idx="1"/>
          </p:nvPr>
        </p:nvSpPr>
        <p:spPr>
          <a:xfrm>
            <a:off x="838200" y="1825625"/>
            <a:ext cx="4472709" cy="4351338"/>
          </a:xfrm>
        </p:spPr>
        <p:txBody>
          <a:bodyPr>
            <a:normAutofit/>
          </a:bodyPr>
          <a:lstStyle/>
          <a:p>
            <a:pPr algn="just"/>
            <a:r>
              <a:rPr lang="en-IN" dirty="0"/>
              <a:t>To keep the </a:t>
            </a:r>
            <a:r>
              <a:rPr lang="en-IN" dirty="0" err="1"/>
              <a:t>inode</a:t>
            </a:r>
            <a:r>
              <a:rPr lang="en-IN" dirty="0"/>
              <a:t> structure small yet still allow large files, the table of contents of disk blocks</a:t>
            </a:r>
          </a:p>
          <a:p>
            <a:pPr algn="just"/>
            <a:endParaRPr lang="en-IN" dirty="0"/>
          </a:p>
          <a:p>
            <a:pPr algn="just"/>
            <a:r>
              <a:rPr lang="en-IN" dirty="0"/>
              <a:t>Kernel Converts user view of byte to block view </a:t>
            </a:r>
          </a:p>
        </p:txBody>
      </p:sp>
      <p:sp>
        <p:nvSpPr>
          <p:cNvPr id="5" name="TextBox 4"/>
          <p:cNvSpPr txBox="1"/>
          <p:nvPr/>
        </p:nvSpPr>
        <p:spPr>
          <a:xfrm>
            <a:off x="7204720" y="5796262"/>
            <a:ext cx="4896544" cy="369332"/>
          </a:xfrm>
          <a:prstGeom prst="rect">
            <a:avLst/>
          </a:prstGeom>
          <a:noFill/>
        </p:spPr>
        <p:txBody>
          <a:bodyPr wrap="square" rtlCol="0">
            <a:spAutoFit/>
          </a:bodyPr>
          <a:lstStyle/>
          <a:p>
            <a:r>
              <a:rPr lang="en-US" dirty="0"/>
              <a:t>Fig: </a:t>
            </a:r>
            <a:r>
              <a:rPr lang="en-IN" dirty="0"/>
              <a:t>Block Layout of a Sample File and its </a:t>
            </a:r>
            <a:r>
              <a:rPr lang="en-IN" dirty="0" err="1"/>
              <a:t>inode</a:t>
            </a:r>
            <a:endParaRPr lang="en-IN" dirty="0"/>
          </a:p>
        </p:txBody>
      </p:sp>
      <p:pic>
        <p:nvPicPr>
          <p:cNvPr id="4098" name="Picture 2"/>
          <p:cNvPicPr>
            <a:picLocks noChangeAspect="1" noChangeArrowheads="1"/>
          </p:cNvPicPr>
          <p:nvPr/>
        </p:nvPicPr>
        <p:blipFill>
          <a:blip r:embed="rId2" cstate="print"/>
          <a:srcRect/>
          <a:stretch>
            <a:fillRect/>
          </a:stretch>
        </p:blipFill>
        <p:spPr bwMode="auto">
          <a:xfrm>
            <a:off x="7002488" y="965561"/>
            <a:ext cx="4665348" cy="4615979"/>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156" name="Group 76">
            <a:extLst>
              <a:ext uri="{FF2B5EF4-FFF2-40B4-BE49-F238E27FC236}">
                <a16:creationId xmlns:a16="http://schemas.microsoft.com/office/drawing/2014/main" id="{CFB90C22-497D-43F8-B4EB-A7734621588C}"/>
              </a:ext>
            </a:extLst>
          </p:cNvPr>
          <p:cNvGraphicFramePr>
            <a:graphicFrameLocks noGrp="1"/>
          </p:cNvGraphicFramePr>
          <p:nvPr>
            <p:extLst>
              <p:ext uri="{D42A27DB-BD31-4B8C-83A1-F6EECF244321}">
                <p14:modId xmlns:p14="http://schemas.microsoft.com/office/powerpoint/2010/main" val="3463987632"/>
              </p:ext>
            </p:extLst>
          </p:nvPr>
        </p:nvGraphicFramePr>
        <p:xfrm>
          <a:off x="2115127" y="1914236"/>
          <a:ext cx="914400" cy="4064006"/>
        </p:xfrm>
        <a:graphic>
          <a:graphicData uri="http://schemas.openxmlformats.org/drawingml/2006/table">
            <a:tbl>
              <a:tblPr/>
              <a:tblGrid>
                <a:gridCol w="914400">
                  <a:extLst>
                    <a:ext uri="{9D8B030D-6E8A-4147-A177-3AD203B41FA5}">
                      <a16:colId xmlns:a16="http://schemas.microsoft.com/office/drawing/2014/main" val="923532551"/>
                    </a:ext>
                  </a:extLst>
                </a:gridCol>
              </a:tblGrid>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4096</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9779005"/>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228</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898912"/>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45423</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5090987"/>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0078941"/>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1941220"/>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11111</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3530593"/>
                  </a:ext>
                </a:extLst>
              </a:tr>
              <a:tr h="31115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932262"/>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101</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9092802"/>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367</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47355261"/>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0</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005407"/>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428</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0963599"/>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rPr>
                        <a:t>9156</a:t>
                      </a:r>
                      <a:endParaRPr kumimoji="0" lang="en-GB" altLang="en-US" sz="12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16010926"/>
                  </a:ext>
                </a:extLst>
              </a:tr>
              <a:tr h="312738">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IE"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824</a:t>
                      </a:r>
                      <a:endParaRPr kumimoji="0" lang="en-GB"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4809320"/>
                  </a:ext>
                </a:extLst>
              </a:tr>
            </a:tbl>
          </a:graphicData>
        </a:graphic>
      </p:graphicFrame>
      <p:sp>
        <p:nvSpPr>
          <p:cNvPr id="46117" name="Rectangle 37">
            <a:extLst>
              <a:ext uri="{FF2B5EF4-FFF2-40B4-BE49-F238E27FC236}">
                <a16:creationId xmlns:a16="http://schemas.microsoft.com/office/drawing/2014/main" id="{9CB23F50-535F-46B0-909E-07DECEDF1069}"/>
              </a:ext>
            </a:extLst>
          </p:cNvPr>
          <p:cNvSpPr>
            <a:spLocks noChangeArrowheads="1"/>
          </p:cNvSpPr>
          <p:nvPr/>
        </p:nvSpPr>
        <p:spPr bwMode="auto">
          <a:xfrm>
            <a:off x="6687127" y="3031836"/>
            <a:ext cx="990600" cy="609600"/>
          </a:xfrm>
          <a:prstGeom prst="rect">
            <a:avLst/>
          </a:prstGeom>
          <a:noFill/>
          <a:ln w="9525">
            <a:solidFill>
              <a:schemeClr val="tx1"/>
            </a:solidFill>
            <a:miter lim="800000"/>
            <a:headEnd/>
            <a:tailEnd/>
          </a:ln>
          <a:effectLst/>
        </p:spPr>
        <p:txBody>
          <a:bodyPr wrap="none" anchor="ctr"/>
          <a:lstStyle/>
          <a:p>
            <a:pPr algn="ctr"/>
            <a:r>
              <a:rPr lang="en-US" altLang="en-US" sz="2400" dirty="0">
                <a:latin typeface="Times New Roman" panose="02020603050405020304" pitchFamily="18" charset="0"/>
              </a:rPr>
              <a:t>367</a:t>
            </a:r>
            <a:endParaRPr lang="en-GB" altLang="en-US" sz="2400" dirty="0">
              <a:latin typeface="Times New Roman" panose="02020603050405020304" pitchFamily="18" charset="0"/>
            </a:endParaRPr>
          </a:p>
        </p:txBody>
      </p:sp>
      <p:sp>
        <p:nvSpPr>
          <p:cNvPr id="46118" name="Line 38">
            <a:extLst>
              <a:ext uri="{FF2B5EF4-FFF2-40B4-BE49-F238E27FC236}">
                <a16:creationId xmlns:a16="http://schemas.microsoft.com/office/drawing/2014/main" id="{786ED011-AB6D-4A32-9473-2087E65B5EF6}"/>
              </a:ext>
            </a:extLst>
          </p:cNvPr>
          <p:cNvSpPr>
            <a:spLocks noChangeShapeType="1"/>
          </p:cNvSpPr>
          <p:nvPr/>
        </p:nvSpPr>
        <p:spPr bwMode="auto">
          <a:xfrm flipV="1">
            <a:off x="3029527" y="3336636"/>
            <a:ext cx="35814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46119" name="Group 39">
            <a:extLst>
              <a:ext uri="{FF2B5EF4-FFF2-40B4-BE49-F238E27FC236}">
                <a16:creationId xmlns:a16="http://schemas.microsoft.com/office/drawing/2014/main" id="{4A988792-5D32-47B2-8A4F-8215388DE1A7}"/>
              </a:ext>
            </a:extLst>
          </p:cNvPr>
          <p:cNvGraphicFramePr>
            <a:graphicFrameLocks noGrp="1"/>
          </p:cNvGraphicFramePr>
          <p:nvPr>
            <p:extLst>
              <p:ext uri="{D42A27DB-BD31-4B8C-83A1-F6EECF244321}">
                <p14:modId xmlns:p14="http://schemas.microsoft.com/office/powerpoint/2010/main" val="3813124089"/>
              </p:ext>
            </p:extLst>
          </p:nvPr>
        </p:nvGraphicFramePr>
        <p:xfrm>
          <a:off x="3562927" y="4708236"/>
          <a:ext cx="914400" cy="584200"/>
        </p:xfrm>
        <a:graphic>
          <a:graphicData uri="http://schemas.openxmlformats.org/drawingml/2006/table">
            <a:tbl>
              <a:tblPr/>
              <a:tblGrid>
                <a:gridCol w="914400">
                  <a:extLst>
                    <a:ext uri="{9D8B030D-6E8A-4147-A177-3AD203B41FA5}">
                      <a16:colId xmlns:a16="http://schemas.microsoft.com/office/drawing/2014/main" val="2719678221"/>
                    </a:ext>
                  </a:extLst>
                </a:gridCol>
              </a:tblGrid>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rPr>
                        <a:t>331</a:t>
                      </a:r>
                      <a:endParaRPr kumimoji="0" lang="en-GB"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2029036"/>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8995948"/>
                  </a:ext>
                </a:extLst>
              </a:tr>
            </a:tbl>
          </a:graphicData>
        </a:graphic>
      </p:graphicFrame>
      <p:sp>
        <p:nvSpPr>
          <p:cNvPr id="46127" name="Line 47">
            <a:extLst>
              <a:ext uri="{FF2B5EF4-FFF2-40B4-BE49-F238E27FC236}">
                <a16:creationId xmlns:a16="http://schemas.microsoft.com/office/drawing/2014/main" id="{5052C58D-DC39-4E07-B2F0-7BB74FBF3300}"/>
              </a:ext>
            </a:extLst>
          </p:cNvPr>
          <p:cNvSpPr>
            <a:spLocks noChangeShapeType="1"/>
          </p:cNvSpPr>
          <p:nvPr/>
        </p:nvSpPr>
        <p:spPr bwMode="auto">
          <a:xfrm flipV="1">
            <a:off x="3029527" y="4860636"/>
            <a:ext cx="533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28" name="Text Box 48">
            <a:extLst>
              <a:ext uri="{FF2B5EF4-FFF2-40B4-BE49-F238E27FC236}">
                <a16:creationId xmlns:a16="http://schemas.microsoft.com/office/drawing/2014/main" id="{FD0E36C6-6BC2-463E-AE31-6CF69C7A912C}"/>
              </a:ext>
            </a:extLst>
          </p:cNvPr>
          <p:cNvSpPr txBox="1">
            <a:spLocks noChangeArrowheads="1"/>
          </p:cNvSpPr>
          <p:nvPr/>
        </p:nvSpPr>
        <p:spPr bwMode="auto">
          <a:xfrm>
            <a:off x="6687127" y="3641437"/>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Data block</a:t>
            </a:r>
            <a:endParaRPr lang="en-GB" altLang="en-US">
              <a:latin typeface="Times New Roman" panose="02020603050405020304" pitchFamily="18" charset="0"/>
            </a:endParaRPr>
          </a:p>
        </p:txBody>
      </p:sp>
      <p:sp>
        <p:nvSpPr>
          <p:cNvPr id="46129" name="Text Box 49">
            <a:extLst>
              <a:ext uri="{FF2B5EF4-FFF2-40B4-BE49-F238E27FC236}">
                <a16:creationId xmlns:a16="http://schemas.microsoft.com/office/drawing/2014/main" id="{33E395A9-C423-4BEE-AD8D-D51760224F7C}"/>
              </a:ext>
            </a:extLst>
          </p:cNvPr>
          <p:cNvSpPr txBox="1">
            <a:spLocks noChangeArrowheads="1"/>
          </p:cNvSpPr>
          <p:nvPr/>
        </p:nvSpPr>
        <p:spPr bwMode="auto">
          <a:xfrm>
            <a:off x="3639128" y="4632037"/>
            <a:ext cx="77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331</a:t>
            </a:r>
            <a:endParaRPr lang="en-GB" altLang="en-US" sz="2000">
              <a:latin typeface="Times New Roman" panose="02020603050405020304" pitchFamily="18" charset="0"/>
            </a:endParaRPr>
          </a:p>
        </p:txBody>
      </p:sp>
      <p:graphicFrame>
        <p:nvGraphicFramePr>
          <p:cNvPr id="46130" name="Group 50">
            <a:extLst>
              <a:ext uri="{FF2B5EF4-FFF2-40B4-BE49-F238E27FC236}">
                <a16:creationId xmlns:a16="http://schemas.microsoft.com/office/drawing/2014/main" id="{AC483273-5348-408D-ABC5-389670E97053}"/>
              </a:ext>
            </a:extLst>
          </p:cNvPr>
          <p:cNvGraphicFramePr>
            <a:graphicFrameLocks noGrp="1"/>
          </p:cNvGraphicFramePr>
          <p:nvPr>
            <p:extLst>
              <p:ext uri="{D42A27DB-BD31-4B8C-83A1-F6EECF244321}">
                <p14:modId xmlns:p14="http://schemas.microsoft.com/office/powerpoint/2010/main" val="1186822460"/>
              </p:ext>
            </p:extLst>
          </p:nvPr>
        </p:nvGraphicFramePr>
        <p:xfrm>
          <a:off x="5391727" y="4403436"/>
          <a:ext cx="914400" cy="1752600"/>
        </p:xfrm>
        <a:graphic>
          <a:graphicData uri="http://schemas.openxmlformats.org/drawingml/2006/table">
            <a:tbl>
              <a:tblPr/>
              <a:tblGrid>
                <a:gridCol w="914400">
                  <a:extLst>
                    <a:ext uri="{9D8B030D-6E8A-4147-A177-3AD203B41FA5}">
                      <a16:colId xmlns:a16="http://schemas.microsoft.com/office/drawing/2014/main" val="3708967733"/>
                    </a:ext>
                  </a:extLst>
                </a:gridCol>
              </a:tblGrid>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r>
                        <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rPr>
                        <a:t>331</a:t>
                      </a:r>
                      <a:endParaRPr kumimoji="0" lang="en-GB"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1777235"/>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6879098"/>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2861717"/>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83654"/>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50679070"/>
                  </a:ext>
                </a:extLst>
              </a:tr>
              <a:tr h="292100">
                <a:tc>
                  <a:txBody>
                    <a:bodyPr/>
                    <a:lstStyle>
                      <a:lvl1pPr>
                        <a:spcBef>
                          <a:spcPct val="20000"/>
                        </a:spcBef>
                        <a:buClr>
                          <a:schemeClr val="accent1"/>
                        </a:buClr>
                        <a:buFont typeface="Wingdings" panose="05000000000000000000" pitchFamily="2" charset="2"/>
                        <a:defRPr sz="2800">
                          <a:solidFill>
                            <a:schemeClr val="tx1"/>
                          </a:solidFill>
                          <a:latin typeface="Arial" panose="020B0604020202020204" pitchFamily="34" charset="0"/>
                          <a:cs typeface="Arial" panose="020B0604020202020204" pitchFamily="34" charset="0"/>
                        </a:defRPr>
                      </a:lvl1pPr>
                      <a:lvl2pPr>
                        <a:spcBef>
                          <a:spcPct val="20000"/>
                        </a:spcBef>
                        <a:buClr>
                          <a:schemeClr val="accent1"/>
                        </a:buClr>
                        <a:buFont typeface="Wingdings" panose="05000000000000000000" pitchFamily="2" charset="2"/>
                        <a:defRPr sz="2300">
                          <a:solidFill>
                            <a:schemeClr val="tx1"/>
                          </a:solidFill>
                          <a:latin typeface="Arial" panose="020B0604020202020204" pitchFamily="34" charset="0"/>
                          <a:cs typeface="Arial" panose="020B0604020202020204" pitchFamily="34" charset="0"/>
                        </a:defRPr>
                      </a:lvl2pPr>
                      <a:lvl3pPr>
                        <a:spcBef>
                          <a:spcPct val="20000"/>
                        </a:spcBef>
                        <a:buClr>
                          <a:schemeClr val="accent1"/>
                        </a:buClr>
                        <a:buFont typeface="Wingdings" panose="05000000000000000000" pitchFamily="2" charset="2"/>
                        <a:defRPr sz="2100">
                          <a:solidFill>
                            <a:schemeClr val="tx1"/>
                          </a:solidFill>
                          <a:latin typeface="Arial" panose="020B0604020202020204" pitchFamily="34" charset="0"/>
                          <a:cs typeface="Arial" panose="020B0604020202020204" pitchFamily="34" charset="0"/>
                        </a:defRPr>
                      </a:lvl3pPr>
                      <a:lvl4pPr>
                        <a:spcBef>
                          <a:spcPct val="20000"/>
                        </a:spcBef>
                        <a:buClr>
                          <a:schemeClr val="accent1"/>
                        </a:buClr>
                        <a:defRPr>
                          <a:solidFill>
                            <a:schemeClr val="tx1"/>
                          </a:solidFill>
                          <a:latin typeface="Arial" panose="020B0604020202020204" pitchFamily="34" charset="0"/>
                          <a:cs typeface="Arial" panose="020B0604020202020204" pitchFamily="34" charset="0"/>
                        </a:defRPr>
                      </a:lvl4pPr>
                      <a:lvl5pPr>
                        <a:spcBef>
                          <a:spcPct val="20000"/>
                        </a:spcBef>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tabLst/>
                      </a:pPr>
                      <a:endParaRPr kumimoji="0" lang="en-US" altLang="en-US" sz="1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28580493"/>
                  </a:ext>
                </a:extLst>
              </a:tr>
            </a:tbl>
          </a:graphicData>
        </a:graphic>
      </p:graphicFrame>
      <p:sp>
        <p:nvSpPr>
          <p:cNvPr id="46146" name="Rectangle 66">
            <a:extLst>
              <a:ext uri="{FF2B5EF4-FFF2-40B4-BE49-F238E27FC236}">
                <a16:creationId xmlns:a16="http://schemas.microsoft.com/office/drawing/2014/main" id="{05C39D3D-9B1F-4AF9-88E1-63BC1E722BD5}"/>
              </a:ext>
            </a:extLst>
          </p:cNvPr>
          <p:cNvSpPr>
            <a:spLocks noChangeArrowheads="1"/>
          </p:cNvSpPr>
          <p:nvPr/>
        </p:nvSpPr>
        <p:spPr bwMode="auto">
          <a:xfrm>
            <a:off x="6839527" y="4936836"/>
            <a:ext cx="990600" cy="609600"/>
          </a:xfrm>
          <a:prstGeom prst="rect">
            <a:avLst/>
          </a:prstGeom>
          <a:noFill/>
          <a:ln w="9525">
            <a:solidFill>
              <a:schemeClr val="tx1"/>
            </a:solidFill>
            <a:miter lim="800000"/>
            <a:headEnd/>
            <a:tailEnd/>
          </a:ln>
          <a:effectLst/>
        </p:spPr>
        <p:txBody>
          <a:bodyPr wrap="none" anchor="ctr"/>
          <a:lstStyle/>
          <a:p>
            <a:pPr algn="ctr"/>
            <a:r>
              <a:rPr lang="en-US" altLang="en-US" sz="2400">
                <a:latin typeface="Times New Roman" panose="02020603050405020304" pitchFamily="18" charset="0"/>
              </a:rPr>
              <a:t>3333</a:t>
            </a:r>
            <a:endParaRPr lang="en-GB" altLang="en-US" sz="2400">
              <a:latin typeface="Times New Roman" panose="02020603050405020304" pitchFamily="18" charset="0"/>
            </a:endParaRPr>
          </a:p>
        </p:txBody>
      </p:sp>
      <p:sp>
        <p:nvSpPr>
          <p:cNvPr id="46147" name="Text Box 67">
            <a:extLst>
              <a:ext uri="{FF2B5EF4-FFF2-40B4-BE49-F238E27FC236}">
                <a16:creationId xmlns:a16="http://schemas.microsoft.com/office/drawing/2014/main" id="{287591E6-B372-4254-80BD-DE72FFB61FF0}"/>
              </a:ext>
            </a:extLst>
          </p:cNvPr>
          <p:cNvSpPr txBox="1">
            <a:spLocks noChangeArrowheads="1"/>
          </p:cNvSpPr>
          <p:nvPr/>
        </p:nvSpPr>
        <p:spPr bwMode="auto">
          <a:xfrm>
            <a:off x="6763327" y="5560724"/>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Data block</a:t>
            </a:r>
            <a:endParaRPr lang="en-GB" altLang="en-US">
              <a:latin typeface="Times New Roman" panose="02020603050405020304" pitchFamily="18" charset="0"/>
            </a:endParaRPr>
          </a:p>
        </p:txBody>
      </p:sp>
      <p:sp>
        <p:nvSpPr>
          <p:cNvPr id="46148" name="Text Box 68">
            <a:extLst>
              <a:ext uri="{FF2B5EF4-FFF2-40B4-BE49-F238E27FC236}">
                <a16:creationId xmlns:a16="http://schemas.microsoft.com/office/drawing/2014/main" id="{6A07AFF1-61C4-4941-B9C6-77792B135FB9}"/>
              </a:ext>
            </a:extLst>
          </p:cNvPr>
          <p:cNvSpPr txBox="1">
            <a:spLocks noChangeArrowheads="1"/>
          </p:cNvSpPr>
          <p:nvPr/>
        </p:nvSpPr>
        <p:spPr bwMode="auto">
          <a:xfrm>
            <a:off x="3562927" y="5317836"/>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latin typeface="Times New Roman" panose="02020603050405020304" pitchFamily="18" charset="0"/>
              </a:rPr>
              <a:t>9156          Double indirect</a:t>
            </a:r>
            <a:endParaRPr lang="en-GB" altLang="en-US">
              <a:latin typeface="Times New Roman" panose="02020603050405020304" pitchFamily="18" charset="0"/>
            </a:endParaRPr>
          </a:p>
        </p:txBody>
      </p:sp>
      <p:sp>
        <p:nvSpPr>
          <p:cNvPr id="46149" name="Line 69">
            <a:extLst>
              <a:ext uri="{FF2B5EF4-FFF2-40B4-BE49-F238E27FC236}">
                <a16:creationId xmlns:a16="http://schemas.microsoft.com/office/drawing/2014/main" id="{9469BBEE-F69C-4758-8176-4C55652EA210}"/>
              </a:ext>
            </a:extLst>
          </p:cNvPr>
          <p:cNvSpPr>
            <a:spLocks noChangeShapeType="1"/>
          </p:cNvSpPr>
          <p:nvPr/>
        </p:nvSpPr>
        <p:spPr bwMode="auto">
          <a:xfrm flipV="1">
            <a:off x="4477327" y="4479636"/>
            <a:ext cx="9144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50" name="Text Box 70">
            <a:extLst>
              <a:ext uri="{FF2B5EF4-FFF2-40B4-BE49-F238E27FC236}">
                <a16:creationId xmlns:a16="http://schemas.microsoft.com/office/drawing/2014/main" id="{326BE5F3-4FE3-48B9-858E-86B0C3988EDC}"/>
              </a:ext>
            </a:extLst>
          </p:cNvPr>
          <p:cNvSpPr txBox="1">
            <a:spLocks noChangeArrowheads="1"/>
          </p:cNvSpPr>
          <p:nvPr/>
        </p:nvSpPr>
        <p:spPr bwMode="auto">
          <a:xfrm>
            <a:off x="5452053" y="4920962"/>
            <a:ext cx="77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3333</a:t>
            </a:r>
            <a:endParaRPr lang="en-GB" altLang="en-US" sz="2000">
              <a:latin typeface="Times New Roman" panose="02020603050405020304" pitchFamily="18" charset="0"/>
            </a:endParaRPr>
          </a:p>
        </p:txBody>
      </p:sp>
      <p:sp>
        <p:nvSpPr>
          <p:cNvPr id="46151" name="Text Box 71">
            <a:extLst>
              <a:ext uri="{FF2B5EF4-FFF2-40B4-BE49-F238E27FC236}">
                <a16:creationId xmlns:a16="http://schemas.microsoft.com/office/drawing/2014/main" id="{B0D3912A-7AAD-4E1D-B5D0-D5B7CD3B5084}"/>
              </a:ext>
            </a:extLst>
          </p:cNvPr>
          <p:cNvSpPr txBox="1">
            <a:spLocks noChangeArrowheads="1"/>
          </p:cNvSpPr>
          <p:nvPr/>
        </p:nvSpPr>
        <p:spPr bwMode="auto">
          <a:xfrm>
            <a:off x="3258128" y="4632037"/>
            <a:ext cx="77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0</a:t>
            </a:r>
            <a:endParaRPr lang="en-GB" altLang="en-US" sz="2000">
              <a:latin typeface="Times New Roman" panose="02020603050405020304" pitchFamily="18" charset="0"/>
            </a:endParaRPr>
          </a:p>
        </p:txBody>
      </p:sp>
      <p:sp>
        <p:nvSpPr>
          <p:cNvPr id="46152" name="Text Box 72">
            <a:extLst>
              <a:ext uri="{FF2B5EF4-FFF2-40B4-BE49-F238E27FC236}">
                <a16:creationId xmlns:a16="http://schemas.microsoft.com/office/drawing/2014/main" id="{37DF9167-BC6B-4DDB-879E-DA577D0CCD6D}"/>
              </a:ext>
            </a:extLst>
          </p:cNvPr>
          <p:cNvSpPr txBox="1">
            <a:spLocks noChangeArrowheads="1"/>
          </p:cNvSpPr>
          <p:nvPr/>
        </p:nvSpPr>
        <p:spPr bwMode="auto">
          <a:xfrm>
            <a:off x="5010728" y="4936837"/>
            <a:ext cx="777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latin typeface="Times New Roman" panose="02020603050405020304" pitchFamily="18" charset="0"/>
              </a:rPr>
              <a:t>75</a:t>
            </a:r>
            <a:endParaRPr lang="en-GB" altLang="en-US" sz="2000">
              <a:latin typeface="Times New Roman" panose="02020603050405020304" pitchFamily="18" charset="0"/>
            </a:endParaRPr>
          </a:p>
        </p:txBody>
      </p:sp>
      <p:sp>
        <p:nvSpPr>
          <p:cNvPr id="46153" name="Text Box 73">
            <a:extLst>
              <a:ext uri="{FF2B5EF4-FFF2-40B4-BE49-F238E27FC236}">
                <a16:creationId xmlns:a16="http://schemas.microsoft.com/office/drawing/2014/main" id="{1D8B33B2-1B8C-4344-ADD7-5382CBE63D1C}"/>
              </a:ext>
            </a:extLst>
          </p:cNvPr>
          <p:cNvSpPr txBox="1">
            <a:spLocks noChangeArrowheads="1"/>
          </p:cNvSpPr>
          <p:nvPr/>
        </p:nvSpPr>
        <p:spPr bwMode="auto">
          <a:xfrm>
            <a:off x="5467927" y="6124286"/>
            <a:ext cx="1676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latin typeface="Times New Roman" panose="02020603050405020304" pitchFamily="18" charset="0"/>
              </a:rPr>
              <a:t>331          Single indirect</a:t>
            </a:r>
            <a:endParaRPr lang="en-GB" altLang="en-US" dirty="0">
              <a:latin typeface="Times New Roman" panose="02020603050405020304" pitchFamily="18" charset="0"/>
            </a:endParaRPr>
          </a:p>
        </p:txBody>
      </p:sp>
      <p:sp>
        <p:nvSpPr>
          <p:cNvPr id="46154" name="Line 74">
            <a:extLst>
              <a:ext uri="{FF2B5EF4-FFF2-40B4-BE49-F238E27FC236}">
                <a16:creationId xmlns:a16="http://schemas.microsoft.com/office/drawing/2014/main" id="{16C03681-D3BB-41A4-BE5C-921A0950C0B9}"/>
              </a:ext>
            </a:extLst>
          </p:cNvPr>
          <p:cNvSpPr>
            <a:spLocks noChangeShapeType="1"/>
          </p:cNvSpPr>
          <p:nvPr/>
        </p:nvSpPr>
        <p:spPr bwMode="auto">
          <a:xfrm>
            <a:off x="6306127" y="5165436"/>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155" name="Text Box 75">
            <a:extLst>
              <a:ext uri="{FF2B5EF4-FFF2-40B4-BE49-F238E27FC236}">
                <a16:creationId xmlns:a16="http://schemas.microsoft.com/office/drawing/2014/main" id="{1E0E5477-6312-410C-85F3-F338DB6A59B9}"/>
              </a:ext>
            </a:extLst>
          </p:cNvPr>
          <p:cNvSpPr txBox="1">
            <a:spLocks noChangeArrowheads="1"/>
          </p:cNvSpPr>
          <p:nvPr/>
        </p:nvSpPr>
        <p:spPr bwMode="auto">
          <a:xfrm>
            <a:off x="4401127" y="829806"/>
            <a:ext cx="7183582"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dirty="0">
                <a:latin typeface="Times New Roman" panose="02020603050405020304" pitchFamily="18" charset="0"/>
              </a:rPr>
              <a:t>Assume that a disk block contains 1024 bytes. If a process wants to access byte offset 9000, the kernel calculates that the byte is in direct block _____ in the file. </a:t>
            </a:r>
          </a:p>
          <a:p>
            <a:pPr>
              <a:spcBef>
                <a:spcPct val="50000"/>
              </a:spcBef>
            </a:pPr>
            <a:r>
              <a:rPr lang="en-US" altLang="en-US" sz="2400" dirty="0">
                <a:latin typeface="Times New Roman" panose="02020603050405020304" pitchFamily="18" charset="0"/>
              </a:rPr>
              <a:t>If it wants the 350000 in the file?</a:t>
            </a:r>
            <a:endParaRPr lang="en-GB" altLang="en-US" sz="2400" dirty="0">
              <a:latin typeface="Times New Roman" panose="02020603050405020304" pitchFamily="18" charset="0"/>
            </a:endParaRPr>
          </a:p>
        </p:txBody>
      </p:sp>
      <p:sp>
        <p:nvSpPr>
          <p:cNvPr id="4" name="Title 3">
            <a:extLst>
              <a:ext uri="{FF2B5EF4-FFF2-40B4-BE49-F238E27FC236}">
                <a16:creationId xmlns:a16="http://schemas.microsoft.com/office/drawing/2014/main" id="{04A0DD5B-89EF-4675-B84A-11A33D07DED5}"/>
              </a:ext>
            </a:extLst>
          </p:cNvPr>
          <p:cNvSpPr>
            <a:spLocks noGrp="1"/>
          </p:cNvSpPr>
          <p:nvPr>
            <p:ph type="title"/>
          </p:nvPr>
        </p:nvSpPr>
        <p:spPr/>
        <p:txBody>
          <a:bodyPr/>
          <a:lstStyle/>
          <a:p>
            <a:r>
              <a:rPr lang="en-US" altLang="en-US" dirty="0"/>
              <a:t>An example:</a:t>
            </a:r>
            <a:br>
              <a:rPr lang="en-GB" altLang="en-US" dirty="0"/>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46117"/>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10" presetClass="emph" presetSubtype="0" fill="hold" grpId="0" nodeType="clickEffect">
                                  <p:stCondLst>
                                    <p:cond delay="0"/>
                                  </p:stCondLst>
                                  <p:childTnLst>
                                    <p:anim calcmode="discrete" valueType="str">
                                      <p:cBhvr override="childStyle">
                                        <p:cTn id="10" dur="2000" fill="hold"/>
                                        <p:tgtEl>
                                          <p:spTgt spid="46146"/>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17" grpId="0" animBg="1"/>
      <p:bldP spid="4614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E7D6D1-C66B-4C91-BA0C-82390810C38D}"/>
              </a:ext>
            </a:extLst>
          </p:cNvPr>
          <p:cNvSpPr>
            <a:spLocks noGrp="1"/>
          </p:cNvSpPr>
          <p:nvPr>
            <p:ph type="title"/>
          </p:nvPr>
        </p:nvSpPr>
        <p:spPr/>
        <p:txBody>
          <a:bodyPr/>
          <a:lstStyle/>
          <a:p>
            <a:r>
              <a:rPr lang="en-US" altLang="en-US" dirty="0"/>
              <a:t>An example:</a:t>
            </a:r>
            <a:br>
              <a:rPr lang="en-GB" altLang="en-US" dirty="0"/>
            </a:br>
            <a:endParaRPr lang="en-IN" dirty="0"/>
          </a:p>
        </p:txBody>
      </p:sp>
      <p:sp>
        <p:nvSpPr>
          <p:cNvPr id="4" name="Content Placeholder 3">
            <a:extLst>
              <a:ext uri="{FF2B5EF4-FFF2-40B4-BE49-F238E27FC236}">
                <a16:creationId xmlns:a16="http://schemas.microsoft.com/office/drawing/2014/main" id="{DA327A2E-D9FE-4DC5-BF84-9B5E2683ADD6}"/>
              </a:ext>
            </a:extLst>
          </p:cNvPr>
          <p:cNvSpPr>
            <a:spLocks noGrp="1"/>
          </p:cNvSpPr>
          <p:nvPr>
            <p:ph idx="1"/>
          </p:nvPr>
        </p:nvSpPr>
        <p:spPr/>
        <p:txBody>
          <a:bodyPr>
            <a:normAutofit/>
          </a:bodyPr>
          <a:lstStyle/>
          <a:p>
            <a:pPr algn="just"/>
            <a:r>
              <a:rPr lang="en-US" sz="2400" dirty="0"/>
              <a:t>An indirect block has room for 256 block numbers, the first byte accessed via the double indirect block is byte number 272,384 (256K + 10K) ; </a:t>
            </a:r>
          </a:p>
          <a:p>
            <a:pPr algn="just"/>
            <a:r>
              <a:rPr lang="en-US" sz="2400" dirty="0"/>
              <a:t>Byte number 350,000 in a file is therefore byte number 77,616 of the double indirect block. </a:t>
            </a:r>
          </a:p>
          <a:p>
            <a:pPr algn="just"/>
            <a:r>
              <a:rPr lang="en-US" sz="2400" dirty="0"/>
              <a:t>Since each single indirect block accesses 256K bytes, byte number 350,000 must be in the 0</a:t>
            </a:r>
            <a:r>
              <a:rPr lang="en-US" sz="2400" baseline="30000" dirty="0"/>
              <a:t>th</a:t>
            </a:r>
            <a:r>
              <a:rPr lang="en-US" sz="2400" dirty="0"/>
              <a:t> single indirect block of the double indirect block - block number 331</a:t>
            </a:r>
          </a:p>
          <a:p>
            <a:pPr algn="just"/>
            <a:r>
              <a:rPr lang="en-US" sz="2400" dirty="0"/>
              <a:t>Since each direct block in a single indirect block contains 1 K bytes, byte number 7l,616 of a single indirect block is in the 75th direct block in the single indirect block – block number 3333. </a:t>
            </a:r>
          </a:p>
          <a:p>
            <a:pPr algn="just"/>
            <a:r>
              <a:rPr lang="en-US" sz="2400" dirty="0"/>
              <a:t>Finally, byte number 350,000 in the file is at byte number 816 in block 3333.</a:t>
            </a:r>
            <a:endParaRPr lang="en-IN" sz="2400" dirty="0"/>
          </a:p>
        </p:txBody>
      </p:sp>
    </p:spTree>
    <p:extLst>
      <p:ext uri="{BB962C8B-B14F-4D97-AF65-F5344CB8AC3E}">
        <p14:creationId xmlns:p14="http://schemas.microsoft.com/office/powerpoint/2010/main" val="131625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E166CA-4D9C-49E5-963D-55D62D99832B}"/>
              </a:ext>
            </a:extLst>
          </p:cNvPr>
          <p:cNvPicPr>
            <a:picLocks noChangeAspect="1"/>
          </p:cNvPicPr>
          <p:nvPr/>
        </p:nvPicPr>
        <p:blipFill>
          <a:blip r:embed="rId2"/>
          <a:stretch>
            <a:fillRect/>
          </a:stretch>
        </p:blipFill>
        <p:spPr>
          <a:xfrm>
            <a:off x="4324350" y="114300"/>
            <a:ext cx="7867650" cy="6743700"/>
          </a:xfrm>
          <a:prstGeom prst="rect">
            <a:avLst/>
          </a:prstGeom>
        </p:spPr>
      </p:pic>
      <p:sp>
        <p:nvSpPr>
          <p:cNvPr id="8" name="TextBox 7">
            <a:extLst>
              <a:ext uri="{FF2B5EF4-FFF2-40B4-BE49-F238E27FC236}">
                <a16:creationId xmlns:a16="http://schemas.microsoft.com/office/drawing/2014/main" id="{FF1AB660-02DF-487D-9D50-724D1BA9BFF5}"/>
              </a:ext>
            </a:extLst>
          </p:cNvPr>
          <p:cNvSpPr txBox="1"/>
          <p:nvPr/>
        </p:nvSpPr>
        <p:spPr>
          <a:xfrm>
            <a:off x="360218" y="3025017"/>
            <a:ext cx="3334327" cy="92333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Figure 4.8. </a:t>
            </a:r>
            <a:r>
              <a:rPr lang="en-US" dirty="0">
                <a:latin typeface="Times New Roman" panose="02020603050405020304" pitchFamily="18" charset="0"/>
                <a:cs typeface="Times New Roman" panose="02020603050405020304" pitchFamily="18" charset="0"/>
              </a:rPr>
              <a:t>Conversion of Byte Offset to Block Number in File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859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4F138D5-0AFD-4D57-AF1C-746E276746E1}"/>
              </a:ext>
            </a:extLst>
          </p:cNvPr>
          <p:cNvSpPr>
            <a:spLocks noGrp="1" noChangeArrowheads="1"/>
          </p:cNvSpPr>
          <p:nvPr>
            <p:ph type="title"/>
          </p:nvPr>
        </p:nvSpPr>
        <p:spPr/>
        <p:txBody>
          <a:bodyPr/>
          <a:lstStyle/>
          <a:p>
            <a:r>
              <a:rPr lang="en-US" altLang="en-US"/>
              <a:t>Directories</a:t>
            </a:r>
          </a:p>
        </p:txBody>
      </p:sp>
      <p:sp>
        <p:nvSpPr>
          <p:cNvPr id="48131" name="Rectangle 3">
            <a:extLst>
              <a:ext uri="{FF2B5EF4-FFF2-40B4-BE49-F238E27FC236}">
                <a16:creationId xmlns:a16="http://schemas.microsoft.com/office/drawing/2014/main" id="{B473F292-C520-4655-8707-8908B85F172D}"/>
              </a:ext>
            </a:extLst>
          </p:cNvPr>
          <p:cNvSpPr>
            <a:spLocks noGrp="1" noChangeArrowheads="1"/>
          </p:cNvSpPr>
          <p:nvPr>
            <p:ph type="body" idx="1"/>
          </p:nvPr>
        </p:nvSpPr>
        <p:spPr/>
        <p:txBody>
          <a:bodyPr/>
          <a:lstStyle/>
          <a:p>
            <a:pPr>
              <a:lnSpc>
                <a:spcPct val="90000"/>
              </a:lnSpc>
            </a:pPr>
            <a:r>
              <a:rPr lang="en-IE" altLang="en-US" sz="2400"/>
              <a:t>Give the file system its hierarchical structure</a:t>
            </a:r>
          </a:p>
          <a:p>
            <a:pPr>
              <a:lnSpc>
                <a:spcPct val="90000"/>
              </a:lnSpc>
            </a:pPr>
            <a:r>
              <a:rPr lang="en-IE" altLang="en-US" sz="2400"/>
              <a:t>Important role in conversion of a file name to an inode number</a:t>
            </a:r>
          </a:p>
          <a:p>
            <a:pPr>
              <a:lnSpc>
                <a:spcPct val="90000"/>
              </a:lnSpc>
            </a:pPr>
            <a:r>
              <a:rPr lang="en-IE" altLang="en-US" sz="2400"/>
              <a:t>Initial access: open, chdir, link system calls</a:t>
            </a:r>
          </a:p>
          <a:p>
            <a:pPr>
              <a:lnSpc>
                <a:spcPct val="90000"/>
              </a:lnSpc>
            </a:pPr>
            <a:r>
              <a:rPr lang="en-IE" altLang="en-US" sz="2400"/>
              <a:t>Algorithm namei uses intermediate inodes as it parses a path name</a:t>
            </a: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346F-14BF-47B3-AE6A-4D48A8438B58}"/>
              </a:ext>
            </a:extLst>
          </p:cNvPr>
          <p:cNvSpPr>
            <a:spLocks noGrp="1"/>
          </p:cNvSpPr>
          <p:nvPr>
            <p:ph type="title"/>
          </p:nvPr>
        </p:nvSpPr>
        <p:spPr/>
        <p:txBody>
          <a:bodyPr/>
          <a:lstStyle/>
          <a:p>
            <a:r>
              <a:rPr lang="en-US" dirty="0"/>
              <a:t>File system</a:t>
            </a:r>
            <a:endParaRPr lang="en-IN" dirty="0"/>
          </a:p>
        </p:txBody>
      </p:sp>
      <p:sp>
        <p:nvSpPr>
          <p:cNvPr id="7" name="Content Placeholder 6">
            <a:extLst>
              <a:ext uri="{FF2B5EF4-FFF2-40B4-BE49-F238E27FC236}">
                <a16:creationId xmlns:a16="http://schemas.microsoft.com/office/drawing/2014/main" id="{93CE21D4-0E5B-4408-BB47-55C976EC4A41}"/>
              </a:ext>
            </a:extLst>
          </p:cNvPr>
          <p:cNvSpPr>
            <a:spLocks noGrp="1"/>
          </p:cNvSpPr>
          <p:nvPr>
            <p:ph idx="1"/>
          </p:nvPr>
        </p:nvSpPr>
        <p:spPr/>
        <p:txBody>
          <a:bodyPr>
            <a:normAutofit/>
          </a:bodyPr>
          <a:lstStyle/>
          <a:p>
            <a:r>
              <a:rPr lang="en-US" b="1" dirty="0"/>
              <a:t>The boot block </a:t>
            </a:r>
            <a:r>
              <a:rPr lang="en-US" dirty="0"/>
              <a:t>occupies the beginning of a file system, typically the first sector,</a:t>
            </a:r>
          </a:p>
          <a:p>
            <a:pPr lvl="1" algn="just"/>
            <a:r>
              <a:rPr lang="en-US" dirty="0"/>
              <a:t>May contain the bootstrap code that is read into the machine to boot, or initialize, the operating system. Although only one boot block is needed to boot the system, every file system has a (possibly empty) boot block.</a:t>
            </a:r>
          </a:p>
          <a:p>
            <a:r>
              <a:rPr lang="en-US" b="1" dirty="0"/>
              <a:t>The super block </a:t>
            </a:r>
            <a:r>
              <a:rPr lang="en-US" dirty="0"/>
              <a:t>describes the state of a file system </a:t>
            </a:r>
          </a:p>
          <a:p>
            <a:pPr lvl="1"/>
            <a:r>
              <a:rPr lang="en-US" dirty="0"/>
              <a:t>How large it is, </a:t>
            </a:r>
          </a:p>
          <a:p>
            <a:pPr lvl="1"/>
            <a:r>
              <a:rPr lang="en-US" dirty="0"/>
              <a:t>How many files it can store, </a:t>
            </a:r>
          </a:p>
          <a:p>
            <a:pPr lvl="1"/>
            <a:r>
              <a:rPr lang="en-US" dirty="0"/>
              <a:t>Where to find free space on the file system, and other information.</a:t>
            </a:r>
          </a:p>
          <a:p>
            <a:pPr lvl="1"/>
            <a:endParaRPr lang="en-US" dirty="0"/>
          </a:p>
        </p:txBody>
      </p:sp>
    </p:spTree>
    <p:extLst>
      <p:ext uri="{BB962C8B-B14F-4D97-AF65-F5344CB8AC3E}">
        <p14:creationId xmlns:p14="http://schemas.microsoft.com/office/powerpoint/2010/main" val="2474909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99AB02-2104-4D16-A337-5F1323BD4DA9}"/>
              </a:ext>
            </a:extLst>
          </p:cNvPr>
          <p:cNvPicPr>
            <a:picLocks noChangeAspect="1"/>
          </p:cNvPicPr>
          <p:nvPr/>
        </p:nvPicPr>
        <p:blipFill>
          <a:blip r:embed="rId2"/>
          <a:stretch>
            <a:fillRect/>
          </a:stretch>
        </p:blipFill>
        <p:spPr>
          <a:xfrm>
            <a:off x="2677391" y="338137"/>
            <a:ext cx="5048250" cy="6181725"/>
          </a:xfrm>
          <a:prstGeom prst="rect">
            <a:avLst/>
          </a:prstGeom>
        </p:spPr>
      </p:pic>
    </p:spTree>
    <p:extLst>
      <p:ext uri="{BB962C8B-B14F-4D97-AF65-F5344CB8AC3E}">
        <p14:creationId xmlns:p14="http://schemas.microsoft.com/office/powerpoint/2010/main" val="1191239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0BFA30C-6697-4771-9F35-BE480B72A568}"/>
              </a:ext>
            </a:extLst>
          </p:cNvPr>
          <p:cNvSpPr>
            <a:spLocks noGrp="1" noChangeArrowheads="1"/>
          </p:cNvSpPr>
          <p:nvPr>
            <p:ph type="title"/>
          </p:nvPr>
        </p:nvSpPr>
        <p:spPr/>
        <p:txBody>
          <a:bodyPr/>
          <a:lstStyle/>
          <a:p>
            <a:r>
              <a:rPr lang="en-US" altLang="en-US"/>
              <a:t>Example</a:t>
            </a:r>
          </a:p>
        </p:txBody>
      </p:sp>
      <p:sp>
        <p:nvSpPr>
          <p:cNvPr id="50179" name="Rectangle 3">
            <a:extLst>
              <a:ext uri="{FF2B5EF4-FFF2-40B4-BE49-F238E27FC236}">
                <a16:creationId xmlns:a16="http://schemas.microsoft.com/office/drawing/2014/main" id="{F9D01F80-35C8-4165-8CD3-5E5840DDFDE5}"/>
              </a:ext>
            </a:extLst>
          </p:cNvPr>
          <p:cNvSpPr>
            <a:spLocks noGrp="1" noChangeArrowheads="1"/>
          </p:cNvSpPr>
          <p:nvPr>
            <p:ph type="body" idx="1"/>
          </p:nvPr>
        </p:nvSpPr>
        <p:spPr/>
        <p:txBody>
          <a:bodyPr/>
          <a:lstStyle/>
          <a:p>
            <a:r>
              <a:rPr lang="en-US" altLang="en-US" sz="2400" dirty="0"/>
              <a:t>For example, to open /home/</a:t>
            </a:r>
            <a:r>
              <a:rPr lang="en-US" altLang="en-US" sz="2400" dirty="0" err="1"/>
              <a:t>mjd</a:t>
            </a:r>
            <a:r>
              <a:rPr lang="en-US" altLang="en-US" sz="2400" dirty="0"/>
              <a:t>/profile:</a:t>
            </a:r>
          </a:p>
          <a:p>
            <a:pPr lvl="1"/>
            <a:r>
              <a:rPr lang="en-US" altLang="en-US" sz="2000" dirty="0"/>
              <a:t>/ is in </a:t>
            </a:r>
            <a:r>
              <a:rPr lang="en-US" altLang="en-US" sz="2000" dirty="0" err="1"/>
              <a:t>inode</a:t>
            </a:r>
            <a:r>
              <a:rPr lang="en-US" altLang="en-US" sz="2000" dirty="0"/>
              <a:t> 2 of the root file system (Unless the process has done chroot) making root its current working </a:t>
            </a:r>
            <a:r>
              <a:rPr lang="en-US" altLang="en-US" sz="2000" dirty="0" err="1"/>
              <a:t>inode</a:t>
            </a:r>
            <a:endParaRPr lang="en-US" altLang="en-US" sz="2000" dirty="0"/>
          </a:p>
          <a:p>
            <a:pPr lvl="1"/>
            <a:r>
              <a:rPr lang="en-US" altLang="en-US" sz="2000" dirty="0"/>
              <a:t>After checking access permissions, Open </a:t>
            </a:r>
            <a:r>
              <a:rPr lang="en-US" altLang="en-US" sz="2000" dirty="0" err="1"/>
              <a:t>inode</a:t>
            </a:r>
            <a:r>
              <a:rPr lang="en-US" altLang="en-US" sz="2000" dirty="0"/>
              <a:t> 2, read in the data, look for “home”, get the </a:t>
            </a:r>
            <a:r>
              <a:rPr lang="en-US" altLang="en-US" sz="2000" dirty="0" err="1"/>
              <a:t>i</a:t>
            </a:r>
            <a:r>
              <a:rPr lang="en-US" altLang="en-US" sz="2000" dirty="0"/>
              <a:t>-number</a:t>
            </a:r>
          </a:p>
          <a:p>
            <a:pPr lvl="1"/>
            <a:r>
              <a:rPr lang="en-US" altLang="en-US" sz="2000" dirty="0"/>
              <a:t>Open the </a:t>
            </a:r>
            <a:r>
              <a:rPr lang="en-US" altLang="en-US" sz="2000" dirty="0" err="1"/>
              <a:t>inode</a:t>
            </a:r>
            <a:r>
              <a:rPr lang="en-US" altLang="en-US" sz="2000" dirty="0"/>
              <a:t> for home, read in the data, look for </a:t>
            </a:r>
            <a:r>
              <a:rPr lang="en-US" altLang="en-US" sz="2000" dirty="0" err="1"/>
              <a:t>mjd</a:t>
            </a:r>
            <a:r>
              <a:rPr lang="en-US" altLang="en-US" sz="2000" dirty="0"/>
              <a:t>, get the </a:t>
            </a:r>
            <a:r>
              <a:rPr lang="en-US" altLang="en-US" sz="2000" dirty="0" err="1"/>
              <a:t>i</a:t>
            </a:r>
            <a:r>
              <a:rPr lang="en-US" altLang="en-US" sz="2000" dirty="0"/>
              <a:t>-number</a:t>
            </a:r>
          </a:p>
          <a:p>
            <a:pPr lvl="1"/>
            <a:r>
              <a:rPr lang="en-US" altLang="en-US" sz="2000" dirty="0"/>
              <a:t>Open the </a:t>
            </a:r>
            <a:r>
              <a:rPr lang="en-US" altLang="en-US" sz="2000" dirty="0" err="1"/>
              <a:t>inode</a:t>
            </a:r>
            <a:r>
              <a:rPr lang="en-US" altLang="en-US" sz="2000" dirty="0"/>
              <a:t> for </a:t>
            </a:r>
            <a:r>
              <a:rPr lang="en-US" altLang="en-US" sz="2000" dirty="0" err="1"/>
              <a:t>mjd</a:t>
            </a:r>
            <a:r>
              <a:rPr lang="en-US" altLang="en-US" sz="2000" dirty="0"/>
              <a:t>, read in the data, look for profile, get the </a:t>
            </a:r>
            <a:r>
              <a:rPr lang="en-US" altLang="en-US" sz="2000" dirty="0" err="1"/>
              <a:t>i</a:t>
            </a:r>
            <a:r>
              <a:rPr lang="en-US" altLang="en-US" sz="2000" dirty="0"/>
              <a:t>-number</a:t>
            </a:r>
          </a:p>
          <a:p>
            <a:endParaRPr lang="en-US"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a:extLst>
              <a:ext uri="{FF2B5EF4-FFF2-40B4-BE49-F238E27FC236}">
                <a16:creationId xmlns:a16="http://schemas.microsoft.com/office/drawing/2014/main" id="{558AB384-8DB9-475F-BB19-0CE5002D84A9}"/>
              </a:ext>
            </a:extLst>
          </p:cNvPr>
          <p:cNvSpPr>
            <a:spLocks noChangeArrowheads="1"/>
          </p:cNvSpPr>
          <p:nvPr/>
        </p:nvSpPr>
        <p:spPr bwMode="auto">
          <a:xfrm>
            <a:off x="141911" y="632691"/>
            <a:ext cx="4765964"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Arial" panose="020B0604020202020204" pitchFamily="34" charset="0"/>
                <a:cs typeface="Arial" panose="020B0604020202020204" pitchFamily="34" charset="0"/>
              </a:defRPr>
            </a:lvl1pPr>
            <a:lvl2pPr>
              <a:defRPr sz="3800">
                <a:solidFill>
                  <a:schemeClr val="tx2"/>
                </a:solidFill>
                <a:latin typeface="Arial" panose="020B0604020202020204" pitchFamily="34" charset="0"/>
                <a:cs typeface="Arial" panose="020B0604020202020204" pitchFamily="34" charset="0"/>
              </a:defRPr>
            </a:lvl2pPr>
            <a:lvl3pPr>
              <a:defRPr sz="3800">
                <a:solidFill>
                  <a:schemeClr val="tx2"/>
                </a:solidFill>
                <a:latin typeface="Arial" panose="020B0604020202020204" pitchFamily="34" charset="0"/>
                <a:cs typeface="Arial" panose="020B0604020202020204" pitchFamily="34" charset="0"/>
              </a:defRPr>
            </a:lvl3pPr>
            <a:lvl4pPr>
              <a:defRPr sz="3800">
                <a:solidFill>
                  <a:schemeClr val="tx2"/>
                </a:solidFill>
                <a:latin typeface="Arial" panose="020B0604020202020204" pitchFamily="34" charset="0"/>
                <a:cs typeface="Arial" panose="020B0604020202020204" pitchFamily="34" charset="0"/>
              </a:defRPr>
            </a:lvl4pPr>
            <a:lvl5pPr>
              <a:defRPr sz="38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9pPr>
          </a:lstStyle>
          <a:p>
            <a:pPr algn="ctr"/>
            <a:r>
              <a:rPr lang="en-IE" altLang="en-US" sz="2400" b="1" dirty="0">
                <a:solidFill>
                  <a:srgbClr val="C00000"/>
                </a:solidFill>
                <a:latin typeface="Times New Roman" panose="02020603050405020304" pitchFamily="18" charset="0"/>
                <a:cs typeface="Times New Roman" panose="02020603050405020304" pitchFamily="18" charset="0"/>
              </a:rPr>
              <a:t>Algorithm for conversion of path name to an </a:t>
            </a:r>
            <a:r>
              <a:rPr lang="en-IE" altLang="en-US" sz="2400" b="1" dirty="0" err="1">
                <a:solidFill>
                  <a:srgbClr val="C00000"/>
                </a:solidFill>
                <a:latin typeface="Times New Roman" panose="02020603050405020304" pitchFamily="18" charset="0"/>
                <a:cs typeface="Times New Roman" panose="02020603050405020304" pitchFamily="18" charset="0"/>
              </a:rPr>
              <a:t>inode</a:t>
            </a:r>
            <a:endParaRPr lang="en-GB"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AA2BB1E-AF31-4A98-961A-905F5B8805F3}"/>
              </a:ext>
            </a:extLst>
          </p:cNvPr>
          <p:cNvPicPr>
            <a:picLocks noChangeAspect="1"/>
          </p:cNvPicPr>
          <p:nvPr/>
        </p:nvPicPr>
        <p:blipFill>
          <a:blip r:embed="rId2"/>
          <a:stretch>
            <a:fillRect/>
          </a:stretch>
        </p:blipFill>
        <p:spPr>
          <a:xfrm>
            <a:off x="5043056" y="73579"/>
            <a:ext cx="7007033" cy="671084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99AB02-2104-4D16-A337-5F1323BD4DA9}"/>
              </a:ext>
            </a:extLst>
          </p:cNvPr>
          <p:cNvPicPr>
            <a:picLocks noChangeAspect="1"/>
          </p:cNvPicPr>
          <p:nvPr/>
        </p:nvPicPr>
        <p:blipFill>
          <a:blip r:embed="rId2"/>
          <a:stretch>
            <a:fillRect/>
          </a:stretch>
        </p:blipFill>
        <p:spPr>
          <a:xfrm>
            <a:off x="800966" y="236537"/>
            <a:ext cx="5048250" cy="6181725"/>
          </a:xfrm>
          <a:prstGeom prst="rect">
            <a:avLst/>
          </a:prstGeom>
        </p:spPr>
      </p:pic>
      <p:sp>
        <p:nvSpPr>
          <p:cNvPr id="5" name="TextBox 4">
            <a:extLst>
              <a:ext uri="{FF2B5EF4-FFF2-40B4-BE49-F238E27FC236}">
                <a16:creationId xmlns:a16="http://schemas.microsoft.com/office/drawing/2014/main" id="{D2300322-79F7-4A06-9AA6-DEC2C4DF9C32}"/>
              </a:ext>
            </a:extLst>
          </p:cNvPr>
          <p:cNvSpPr txBox="1"/>
          <p:nvPr/>
        </p:nvSpPr>
        <p:spPr>
          <a:xfrm>
            <a:off x="6096000" y="1279298"/>
            <a:ext cx="5295034"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Question:</a:t>
            </a:r>
          </a:p>
          <a:p>
            <a:r>
              <a:rPr lang="en-US" dirty="0">
                <a:latin typeface="Times New Roman" panose="02020603050405020304" pitchFamily="18" charset="0"/>
                <a:cs typeface="Times New Roman" panose="02020603050405020304" pitchFamily="18" charset="0"/>
              </a:rPr>
              <a:t>suppose a process wants to open the file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/passwd"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694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36C0B518-4373-49FE-95AC-B4EC9ABE3A06}"/>
              </a:ext>
            </a:extLst>
          </p:cNvPr>
          <p:cNvSpPr>
            <a:spLocks noGrp="1" noChangeArrowheads="1"/>
          </p:cNvSpPr>
          <p:nvPr>
            <p:ph type="title"/>
          </p:nvPr>
        </p:nvSpPr>
        <p:spPr/>
        <p:txBody>
          <a:bodyPr/>
          <a:lstStyle/>
          <a:p>
            <a:r>
              <a:rPr lang="en-US" altLang="zh-TW">
                <a:ea typeface="新細明體" panose="02020500000000000000" pitchFamily="18" charset="-120"/>
              </a:rPr>
              <a:t>File System</a:t>
            </a:r>
            <a:endParaRPr lang="en-US" altLang="en-US"/>
          </a:p>
        </p:txBody>
      </p:sp>
      <p:sp>
        <p:nvSpPr>
          <p:cNvPr id="59395" name="Rectangle 3">
            <a:extLst>
              <a:ext uri="{FF2B5EF4-FFF2-40B4-BE49-F238E27FC236}">
                <a16:creationId xmlns:a16="http://schemas.microsoft.com/office/drawing/2014/main" id="{5BFDF22F-5CDB-4CCD-B203-4CDCE81FE7C7}"/>
              </a:ext>
            </a:extLst>
          </p:cNvPr>
          <p:cNvSpPr>
            <a:spLocks noGrp="1" noChangeArrowheads="1"/>
          </p:cNvSpPr>
          <p:nvPr>
            <p:ph type="body" idx="1"/>
          </p:nvPr>
        </p:nvSpPr>
        <p:spPr/>
        <p:txBody>
          <a:bodyPr/>
          <a:lstStyle/>
          <a:p>
            <a:pPr algn="just"/>
            <a:r>
              <a:rPr kumimoji="1" lang="en-US" altLang="zh-TW" dirty="0">
                <a:ea typeface="新細明體" panose="02020500000000000000" pitchFamily="18" charset="-120"/>
              </a:rPr>
              <a:t>A file system is a collection of files and directories on a disk or tape.</a:t>
            </a:r>
          </a:p>
          <a:p>
            <a:pPr algn="just"/>
            <a:r>
              <a:rPr kumimoji="1" lang="en-US" altLang="zh-TW" dirty="0">
                <a:ea typeface="新細明體" panose="02020500000000000000" pitchFamily="18" charset="-120"/>
              </a:rPr>
              <a:t>Each UNIX file system contains four major parts:</a:t>
            </a:r>
          </a:p>
          <a:p>
            <a:pPr lvl="1" algn="just"/>
            <a:r>
              <a:rPr kumimoji="1" lang="en-US" altLang="zh-TW" dirty="0">
                <a:ea typeface="新細明體" panose="02020500000000000000" pitchFamily="18" charset="-120"/>
              </a:rPr>
              <a:t>Boot block</a:t>
            </a:r>
          </a:p>
          <a:p>
            <a:pPr lvl="1" algn="just"/>
            <a:r>
              <a:rPr kumimoji="1" lang="en-US" altLang="zh-TW" dirty="0">
                <a:ea typeface="新細明體" panose="02020500000000000000" pitchFamily="18" charset="-120"/>
              </a:rPr>
              <a:t>Super block</a:t>
            </a:r>
          </a:p>
          <a:p>
            <a:pPr lvl="1" algn="just"/>
            <a:r>
              <a:rPr kumimoji="1" lang="en-US" altLang="zh-TW" dirty="0" err="1">
                <a:ea typeface="新細明體" panose="02020500000000000000" pitchFamily="18" charset="-120"/>
              </a:rPr>
              <a:t>i</a:t>
            </a:r>
            <a:r>
              <a:rPr kumimoji="1" lang="en-US" altLang="zh-TW" dirty="0">
                <a:ea typeface="新細明體" panose="02020500000000000000" pitchFamily="18" charset="-120"/>
              </a:rPr>
              <a:t>-node table</a:t>
            </a:r>
          </a:p>
          <a:p>
            <a:pPr lvl="1" algn="just"/>
            <a:r>
              <a:rPr kumimoji="1" lang="en-US" altLang="zh-TW" dirty="0">
                <a:ea typeface="新細明體" panose="02020500000000000000" pitchFamily="18" charset="-120"/>
              </a:rPr>
              <a:t>Data block</a:t>
            </a:r>
            <a:endParaRPr lang="en-US" altLang="en-US" dirty="0"/>
          </a:p>
        </p:txBody>
      </p:sp>
      <p:grpSp>
        <p:nvGrpSpPr>
          <p:cNvPr id="59396" name="Group 4">
            <a:extLst>
              <a:ext uri="{FF2B5EF4-FFF2-40B4-BE49-F238E27FC236}">
                <a16:creationId xmlns:a16="http://schemas.microsoft.com/office/drawing/2014/main" id="{5E133A65-19A1-43C8-8FB6-7EBF06F32B6C}"/>
              </a:ext>
            </a:extLst>
          </p:cNvPr>
          <p:cNvGrpSpPr>
            <a:grpSpLocks/>
          </p:cNvGrpSpPr>
          <p:nvPr/>
        </p:nvGrpSpPr>
        <p:grpSpPr bwMode="auto">
          <a:xfrm>
            <a:off x="2886076" y="5233988"/>
            <a:ext cx="6867525" cy="1395412"/>
            <a:chOff x="566" y="2049"/>
            <a:chExt cx="4326" cy="879"/>
          </a:xfrm>
        </p:grpSpPr>
        <p:sp>
          <p:nvSpPr>
            <p:cNvPr id="59397" name="Rectangle 5">
              <a:extLst>
                <a:ext uri="{FF2B5EF4-FFF2-40B4-BE49-F238E27FC236}">
                  <a16:creationId xmlns:a16="http://schemas.microsoft.com/office/drawing/2014/main" id="{B3ABE963-11EE-45A6-82C8-C9D6447BED85}"/>
                </a:ext>
              </a:extLst>
            </p:cNvPr>
            <p:cNvSpPr>
              <a:spLocks noChangeArrowheads="1"/>
            </p:cNvSpPr>
            <p:nvPr/>
          </p:nvSpPr>
          <p:spPr bwMode="auto">
            <a:xfrm>
              <a:off x="580" y="2596"/>
              <a:ext cx="4312" cy="328"/>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398" name="Line 6">
              <a:extLst>
                <a:ext uri="{FF2B5EF4-FFF2-40B4-BE49-F238E27FC236}">
                  <a16:creationId xmlns:a16="http://schemas.microsoft.com/office/drawing/2014/main" id="{7C4E5282-3C8A-4014-ABDB-F5A2FCA807DB}"/>
                </a:ext>
              </a:extLst>
            </p:cNvPr>
            <p:cNvSpPr>
              <a:spLocks noChangeShapeType="1"/>
            </p:cNvSpPr>
            <p:nvPr/>
          </p:nvSpPr>
          <p:spPr bwMode="auto">
            <a:xfrm>
              <a:off x="960"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399" name="Line 7">
              <a:extLst>
                <a:ext uri="{FF2B5EF4-FFF2-40B4-BE49-F238E27FC236}">
                  <a16:creationId xmlns:a16="http://schemas.microsoft.com/office/drawing/2014/main" id="{36203951-0E8A-49A5-9334-861653891B98}"/>
                </a:ext>
              </a:extLst>
            </p:cNvPr>
            <p:cNvSpPr>
              <a:spLocks noChangeShapeType="1"/>
            </p:cNvSpPr>
            <p:nvPr/>
          </p:nvSpPr>
          <p:spPr bwMode="auto">
            <a:xfrm>
              <a:off x="1344"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0" name="Line 8">
              <a:extLst>
                <a:ext uri="{FF2B5EF4-FFF2-40B4-BE49-F238E27FC236}">
                  <a16:creationId xmlns:a16="http://schemas.microsoft.com/office/drawing/2014/main" id="{BE2FF152-681B-4EDC-99C4-98F00127D1D5}"/>
                </a:ext>
              </a:extLst>
            </p:cNvPr>
            <p:cNvSpPr>
              <a:spLocks noChangeShapeType="1"/>
            </p:cNvSpPr>
            <p:nvPr/>
          </p:nvSpPr>
          <p:spPr bwMode="auto">
            <a:xfrm>
              <a:off x="1392"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1" name="Line 9">
              <a:extLst>
                <a:ext uri="{FF2B5EF4-FFF2-40B4-BE49-F238E27FC236}">
                  <a16:creationId xmlns:a16="http://schemas.microsoft.com/office/drawing/2014/main" id="{E7BDFBC9-ED30-4C34-ABF1-4E75B3BFDCA5}"/>
                </a:ext>
              </a:extLst>
            </p:cNvPr>
            <p:cNvSpPr>
              <a:spLocks noChangeShapeType="1"/>
            </p:cNvSpPr>
            <p:nvPr/>
          </p:nvSpPr>
          <p:spPr bwMode="auto">
            <a:xfrm>
              <a:off x="1440"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2" name="Line 10">
              <a:extLst>
                <a:ext uri="{FF2B5EF4-FFF2-40B4-BE49-F238E27FC236}">
                  <a16:creationId xmlns:a16="http://schemas.microsoft.com/office/drawing/2014/main" id="{6F3B1AC5-E1E9-4599-9A6F-985473EFC4E3}"/>
                </a:ext>
              </a:extLst>
            </p:cNvPr>
            <p:cNvSpPr>
              <a:spLocks noChangeShapeType="1"/>
            </p:cNvSpPr>
            <p:nvPr/>
          </p:nvSpPr>
          <p:spPr bwMode="auto">
            <a:xfrm>
              <a:off x="148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3" name="Line 11">
              <a:extLst>
                <a:ext uri="{FF2B5EF4-FFF2-40B4-BE49-F238E27FC236}">
                  <a16:creationId xmlns:a16="http://schemas.microsoft.com/office/drawing/2014/main" id="{F763D706-6255-41FA-B2CF-9DAEEDF09C77}"/>
                </a:ext>
              </a:extLst>
            </p:cNvPr>
            <p:cNvSpPr>
              <a:spLocks noChangeShapeType="1"/>
            </p:cNvSpPr>
            <p:nvPr/>
          </p:nvSpPr>
          <p:spPr bwMode="auto">
            <a:xfrm>
              <a:off x="1536"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4" name="Line 12">
              <a:extLst>
                <a:ext uri="{FF2B5EF4-FFF2-40B4-BE49-F238E27FC236}">
                  <a16:creationId xmlns:a16="http://schemas.microsoft.com/office/drawing/2014/main" id="{15345711-E61E-4313-97D4-BE6758187C8D}"/>
                </a:ext>
              </a:extLst>
            </p:cNvPr>
            <p:cNvSpPr>
              <a:spLocks noChangeShapeType="1"/>
            </p:cNvSpPr>
            <p:nvPr/>
          </p:nvSpPr>
          <p:spPr bwMode="auto">
            <a:xfrm>
              <a:off x="1584"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5" name="Line 13">
              <a:extLst>
                <a:ext uri="{FF2B5EF4-FFF2-40B4-BE49-F238E27FC236}">
                  <a16:creationId xmlns:a16="http://schemas.microsoft.com/office/drawing/2014/main" id="{3A20CBAA-99AB-423E-AB82-A79BBB9E197D}"/>
                </a:ext>
              </a:extLst>
            </p:cNvPr>
            <p:cNvSpPr>
              <a:spLocks noChangeShapeType="1"/>
            </p:cNvSpPr>
            <p:nvPr/>
          </p:nvSpPr>
          <p:spPr bwMode="auto">
            <a:xfrm>
              <a:off x="1632"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6" name="Line 14">
              <a:extLst>
                <a:ext uri="{FF2B5EF4-FFF2-40B4-BE49-F238E27FC236}">
                  <a16:creationId xmlns:a16="http://schemas.microsoft.com/office/drawing/2014/main" id="{7542582C-5FDF-4EB3-8868-8ABDEB1E63F9}"/>
                </a:ext>
              </a:extLst>
            </p:cNvPr>
            <p:cNvSpPr>
              <a:spLocks noChangeShapeType="1"/>
            </p:cNvSpPr>
            <p:nvPr/>
          </p:nvSpPr>
          <p:spPr bwMode="auto">
            <a:xfrm>
              <a:off x="1680"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7" name="Line 15">
              <a:extLst>
                <a:ext uri="{FF2B5EF4-FFF2-40B4-BE49-F238E27FC236}">
                  <a16:creationId xmlns:a16="http://schemas.microsoft.com/office/drawing/2014/main" id="{AF22CF18-FDD1-489B-9D7C-9783755694EE}"/>
                </a:ext>
              </a:extLst>
            </p:cNvPr>
            <p:cNvSpPr>
              <a:spLocks noChangeShapeType="1"/>
            </p:cNvSpPr>
            <p:nvPr/>
          </p:nvSpPr>
          <p:spPr bwMode="auto">
            <a:xfrm>
              <a:off x="172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8" name="Line 16">
              <a:extLst>
                <a:ext uri="{FF2B5EF4-FFF2-40B4-BE49-F238E27FC236}">
                  <a16:creationId xmlns:a16="http://schemas.microsoft.com/office/drawing/2014/main" id="{22FB0459-82CD-4C18-8FE9-B65F5D1C017E}"/>
                </a:ext>
              </a:extLst>
            </p:cNvPr>
            <p:cNvSpPr>
              <a:spLocks noChangeShapeType="1"/>
            </p:cNvSpPr>
            <p:nvPr/>
          </p:nvSpPr>
          <p:spPr bwMode="auto">
            <a:xfrm>
              <a:off x="1776"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09" name="Line 17">
              <a:extLst>
                <a:ext uri="{FF2B5EF4-FFF2-40B4-BE49-F238E27FC236}">
                  <a16:creationId xmlns:a16="http://schemas.microsoft.com/office/drawing/2014/main" id="{6FF3553D-2565-40E0-9F6D-7B0B5D18C2B1}"/>
                </a:ext>
              </a:extLst>
            </p:cNvPr>
            <p:cNvSpPr>
              <a:spLocks noChangeShapeType="1"/>
            </p:cNvSpPr>
            <p:nvPr/>
          </p:nvSpPr>
          <p:spPr bwMode="auto">
            <a:xfrm>
              <a:off x="1824"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0" name="Line 18">
              <a:extLst>
                <a:ext uri="{FF2B5EF4-FFF2-40B4-BE49-F238E27FC236}">
                  <a16:creationId xmlns:a16="http://schemas.microsoft.com/office/drawing/2014/main" id="{584553BD-C132-43EC-9FCC-93CF4231AB3C}"/>
                </a:ext>
              </a:extLst>
            </p:cNvPr>
            <p:cNvSpPr>
              <a:spLocks noChangeShapeType="1"/>
            </p:cNvSpPr>
            <p:nvPr/>
          </p:nvSpPr>
          <p:spPr bwMode="auto">
            <a:xfrm>
              <a:off x="1872"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1" name="Line 19">
              <a:extLst>
                <a:ext uri="{FF2B5EF4-FFF2-40B4-BE49-F238E27FC236}">
                  <a16:creationId xmlns:a16="http://schemas.microsoft.com/office/drawing/2014/main" id="{C6C3C475-3CF5-4DAF-8158-0ADC87B88149}"/>
                </a:ext>
              </a:extLst>
            </p:cNvPr>
            <p:cNvSpPr>
              <a:spLocks noChangeShapeType="1"/>
            </p:cNvSpPr>
            <p:nvPr/>
          </p:nvSpPr>
          <p:spPr bwMode="auto">
            <a:xfrm>
              <a:off x="1920"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2" name="Line 20">
              <a:extLst>
                <a:ext uri="{FF2B5EF4-FFF2-40B4-BE49-F238E27FC236}">
                  <a16:creationId xmlns:a16="http://schemas.microsoft.com/office/drawing/2014/main" id="{63B1CC72-D9C1-41CB-9565-DDF827958811}"/>
                </a:ext>
              </a:extLst>
            </p:cNvPr>
            <p:cNvSpPr>
              <a:spLocks noChangeShapeType="1"/>
            </p:cNvSpPr>
            <p:nvPr/>
          </p:nvSpPr>
          <p:spPr bwMode="auto">
            <a:xfrm>
              <a:off x="196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3" name="Line 21">
              <a:extLst>
                <a:ext uri="{FF2B5EF4-FFF2-40B4-BE49-F238E27FC236}">
                  <a16:creationId xmlns:a16="http://schemas.microsoft.com/office/drawing/2014/main" id="{3910D6CC-F767-4B68-B9D1-046297E5D23C}"/>
                </a:ext>
              </a:extLst>
            </p:cNvPr>
            <p:cNvSpPr>
              <a:spLocks noChangeShapeType="1"/>
            </p:cNvSpPr>
            <p:nvPr/>
          </p:nvSpPr>
          <p:spPr bwMode="auto">
            <a:xfrm>
              <a:off x="2016"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4" name="Line 22">
              <a:extLst>
                <a:ext uri="{FF2B5EF4-FFF2-40B4-BE49-F238E27FC236}">
                  <a16:creationId xmlns:a16="http://schemas.microsoft.com/office/drawing/2014/main" id="{FD969B6C-E39B-49AC-8F5A-A2D627E6C649}"/>
                </a:ext>
              </a:extLst>
            </p:cNvPr>
            <p:cNvSpPr>
              <a:spLocks noChangeShapeType="1"/>
            </p:cNvSpPr>
            <p:nvPr/>
          </p:nvSpPr>
          <p:spPr bwMode="auto">
            <a:xfrm>
              <a:off x="2064"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5" name="Line 23">
              <a:extLst>
                <a:ext uri="{FF2B5EF4-FFF2-40B4-BE49-F238E27FC236}">
                  <a16:creationId xmlns:a16="http://schemas.microsoft.com/office/drawing/2014/main" id="{C225E22F-745C-4D42-B236-398689872BBC}"/>
                </a:ext>
              </a:extLst>
            </p:cNvPr>
            <p:cNvSpPr>
              <a:spLocks noChangeShapeType="1"/>
            </p:cNvSpPr>
            <p:nvPr/>
          </p:nvSpPr>
          <p:spPr bwMode="auto">
            <a:xfrm>
              <a:off x="2112"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6" name="Line 24">
              <a:extLst>
                <a:ext uri="{FF2B5EF4-FFF2-40B4-BE49-F238E27FC236}">
                  <a16:creationId xmlns:a16="http://schemas.microsoft.com/office/drawing/2014/main" id="{7A783DE8-B77E-48DA-B6CE-B6CAA7044138}"/>
                </a:ext>
              </a:extLst>
            </p:cNvPr>
            <p:cNvSpPr>
              <a:spLocks noChangeShapeType="1"/>
            </p:cNvSpPr>
            <p:nvPr/>
          </p:nvSpPr>
          <p:spPr bwMode="auto">
            <a:xfrm>
              <a:off x="2160"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7" name="Line 25">
              <a:extLst>
                <a:ext uri="{FF2B5EF4-FFF2-40B4-BE49-F238E27FC236}">
                  <a16:creationId xmlns:a16="http://schemas.microsoft.com/office/drawing/2014/main" id="{4BBD03AD-FF90-40A6-B524-B26523311CF0}"/>
                </a:ext>
              </a:extLst>
            </p:cNvPr>
            <p:cNvSpPr>
              <a:spLocks noChangeShapeType="1"/>
            </p:cNvSpPr>
            <p:nvPr/>
          </p:nvSpPr>
          <p:spPr bwMode="auto">
            <a:xfrm>
              <a:off x="220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8" name="Line 26">
              <a:extLst>
                <a:ext uri="{FF2B5EF4-FFF2-40B4-BE49-F238E27FC236}">
                  <a16:creationId xmlns:a16="http://schemas.microsoft.com/office/drawing/2014/main" id="{A5A54FF0-0445-4800-84FC-F89177BA1DBA}"/>
                </a:ext>
              </a:extLst>
            </p:cNvPr>
            <p:cNvSpPr>
              <a:spLocks noChangeShapeType="1"/>
            </p:cNvSpPr>
            <p:nvPr/>
          </p:nvSpPr>
          <p:spPr bwMode="auto">
            <a:xfrm>
              <a:off x="244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19" name="Line 27">
              <a:extLst>
                <a:ext uri="{FF2B5EF4-FFF2-40B4-BE49-F238E27FC236}">
                  <a16:creationId xmlns:a16="http://schemas.microsoft.com/office/drawing/2014/main" id="{1D52A9D7-95C7-4E6C-AD87-E00A56C294F7}"/>
                </a:ext>
              </a:extLst>
            </p:cNvPr>
            <p:cNvSpPr>
              <a:spLocks noChangeShapeType="1"/>
            </p:cNvSpPr>
            <p:nvPr/>
          </p:nvSpPr>
          <p:spPr bwMode="auto">
            <a:xfrm>
              <a:off x="268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0" name="Line 28">
              <a:extLst>
                <a:ext uri="{FF2B5EF4-FFF2-40B4-BE49-F238E27FC236}">
                  <a16:creationId xmlns:a16="http://schemas.microsoft.com/office/drawing/2014/main" id="{AC7703B9-70E7-489F-853A-D4B020D7BF77}"/>
                </a:ext>
              </a:extLst>
            </p:cNvPr>
            <p:cNvSpPr>
              <a:spLocks noChangeShapeType="1"/>
            </p:cNvSpPr>
            <p:nvPr/>
          </p:nvSpPr>
          <p:spPr bwMode="auto">
            <a:xfrm>
              <a:off x="292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1" name="Line 29">
              <a:extLst>
                <a:ext uri="{FF2B5EF4-FFF2-40B4-BE49-F238E27FC236}">
                  <a16:creationId xmlns:a16="http://schemas.microsoft.com/office/drawing/2014/main" id="{F0B1B132-CD7D-4EF0-AA47-FD7F1B0B019D}"/>
                </a:ext>
              </a:extLst>
            </p:cNvPr>
            <p:cNvSpPr>
              <a:spLocks noChangeShapeType="1"/>
            </p:cNvSpPr>
            <p:nvPr/>
          </p:nvSpPr>
          <p:spPr bwMode="auto">
            <a:xfrm>
              <a:off x="316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2" name="Line 30">
              <a:extLst>
                <a:ext uri="{FF2B5EF4-FFF2-40B4-BE49-F238E27FC236}">
                  <a16:creationId xmlns:a16="http://schemas.microsoft.com/office/drawing/2014/main" id="{395CB9B5-0D43-4A38-89E0-338C9064CBF9}"/>
                </a:ext>
              </a:extLst>
            </p:cNvPr>
            <p:cNvSpPr>
              <a:spLocks noChangeShapeType="1"/>
            </p:cNvSpPr>
            <p:nvPr/>
          </p:nvSpPr>
          <p:spPr bwMode="auto">
            <a:xfrm>
              <a:off x="340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3" name="Line 31">
              <a:extLst>
                <a:ext uri="{FF2B5EF4-FFF2-40B4-BE49-F238E27FC236}">
                  <a16:creationId xmlns:a16="http://schemas.microsoft.com/office/drawing/2014/main" id="{7A2D36F3-E241-484B-B0B6-AC2B84A767AE}"/>
                </a:ext>
              </a:extLst>
            </p:cNvPr>
            <p:cNvSpPr>
              <a:spLocks noChangeShapeType="1"/>
            </p:cNvSpPr>
            <p:nvPr/>
          </p:nvSpPr>
          <p:spPr bwMode="auto">
            <a:xfrm>
              <a:off x="364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4" name="Line 32">
              <a:extLst>
                <a:ext uri="{FF2B5EF4-FFF2-40B4-BE49-F238E27FC236}">
                  <a16:creationId xmlns:a16="http://schemas.microsoft.com/office/drawing/2014/main" id="{6674F0B4-9756-44C1-8562-1E785C699C8B}"/>
                </a:ext>
              </a:extLst>
            </p:cNvPr>
            <p:cNvSpPr>
              <a:spLocks noChangeShapeType="1"/>
            </p:cNvSpPr>
            <p:nvPr/>
          </p:nvSpPr>
          <p:spPr bwMode="auto">
            <a:xfrm>
              <a:off x="388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5" name="Line 33">
              <a:extLst>
                <a:ext uri="{FF2B5EF4-FFF2-40B4-BE49-F238E27FC236}">
                  <a16:creationId xmlns:a16="http://schemas.microsoft.com/office/drawing/2014/main" id="{CBDCB319-FDE0-405B-B372-2CC419DF72F6}"/>
                </a:ext>
              </a:extLst>
            </p:cNvPr>
            <p:cNvSpPr>
              <a:spLocks noChangeShapeType="1"/>
            </p:cNvSpPr>
            <p:nvPr/>
          </p:nvSpPr>
          <p:spPr bwMode="auto">
            <a:xfrm>
              <a:off x="412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6" name="Line 34">
              <a:extLst>
                <a:ext uri="{FF2B5EF4-FFF2-40B4-BE49-F238E27FC236}">
                  <a16:creationId xmlns:a16="http://schemas.microsoft.com/office/drawing/2014/main" id="{2A3D2EB1-FB2D-48C4-8272-545AE4C32FFD}"/>
                </a:ext>
              </a:extLst>
            </p:cNvPr>
            <p:cNvSpPr>
              <a:spLocks noChangeShapeType="1"/>
            </p:cNvSpPr>
            <p:nvPr/>
          </p:nvSpPr>
          <p:spPr bwMode="auto">
            <a:xfrm>
              <a:off x="4368" y="2592"/>
              <a:ext cx="0" cy="33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27" name="Rectangle 35">
              <a:extLst>
                <a:ext uri="{FF2B5EF4-FFF2-40B4-BE49-F238E27FC236}">
                  <a16:creationId xmlns:a16="http://schemas.microsoft.com/office/drawing/2014/main" id="{61A27113-653B-4F1A-AB5C-191671D7F22B}"/>
                </a:ext>
              </a:extLst>
            </p:cNvPr>
            <p:cNvSpPr>
              <a:spLocks noChangeArrowheads="1"/>
            </p:cNvSpPr>
            <p:nvPr/>
          </p:nvSpPr>
          <p:spPr bwMode="auto">
            <a:xfrm>
              <a:off x="566" y="2049"/>
              <a:ext cx="476"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a:latin typeface="Times New Roman" panose="02020603050405020304" pitchFamily="18" charset="0"/>
                </a:rPr>
                <a:t>Boot</a:t>
              </a:r>
              <a:r>
                <a:rPr lang="en-US" altLang="en-US">
                  <a:latin typeface="Times New Roman" panose="02020603050405020304" pitchFamily="18" charset="0"/>
                </a:rPr>
                <a:t> </a:t>
              </a:r>
            </a:p>
            <a:p>
              <a:pPr eaLnBrk="0" hangingPunct="0"/>
              <a:r>
                <a:rPr lang="en-US" altLang="en-US" sz="2000">
                  <a:latin typeface="Times New Roman" panose="02020603050405020304" pitchFamily="18" charset="0"/>
                </a:rPr>
                <a:t>block</a:t>
              </a:r>
            </a:p>
          </p:txBody>
        </p:sp>
        <p:sp>
          <p:nvSpPr>
            <p:cNvPr id="59428" name="Rectangle 36">
              <a:extLst>
                <a:ext uri="{FF2B5EF4-FFF2-40B4-BE49-F238E27FC236}">
                  <a16:creationId xmlns:a16="http://schemas.microsoft.com/office/drawing/2014/main" id="{2043F614-C9DF-4EA0-99BC-59495558DF0F}"/>
                </a:ext>
              </a:extLst>
            </p:cNvPr>
            <p:cNvSpPr>
              <a:spLocks noChangeArrowheads="1"/>
            </p:cNvSpPr>
            <p:nvPr/>
          </p:nvSpPr>
          <p:spPr bwMode="auto">
            <a:xfrm>
              <a:off x="998" y="2049"/>
              <a:ext cx="494"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a:latin typeface="Times New Roman" panose="02020603050405020304" pitchFamily="18" charset="0"/>
                </a:rPr>
                <a:t>Super</a:t>
              </a:r>
            </a:p>
            <a:p>
              <a:pPr eaLnBrk="0" hangingPunct="0"/>
              <a:r>
                <a:rPr lang="en-US" altLang="en-US" sz="2000">
                  <a:latin typeface="Times New Roman" panose="02020603050405020304" pitchFamily="18" charset="0"/>
                </a:rPr>
                <a:t>block</a:t>
              </a:r>
            </a:p>
          </p:txBody>
        </p:sp>
        <p:sp>
          <p:nvSpPr>
            <p:cNvPr id="59429" name="Line 37">
              <a:extLst>
                <a:ext uri="{FF2B5EF4-FFF2-40B4-BE49-F238E27FC236}">
                  <a16:creationId xmlns:a16="http://schemas.microsoft.com/office/drawing/2014/main" id="{39C7CF73-7F8E-4E45-BC96-3A9BF13EACC4}"/>
                </a:ext>
              </a:extLst>
            </p:cNvPr>
            <p:cNvSpPr>
              <a:spLocks noChangeShapeType="1"/>
            </p:cNvSpPr>
            <p:nvPr/>
          </p:nvSpPr>
          <p:spPr bwMode="auto">
            <a:xfrm>
              <a:off x="768" y="2400"/>
              <a:ext cx="0" cy="19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30" name="Line 38">
              <a:extLst>
                <a:ext uri="{FF2B5EF4-FFF2-40B4-BE49-F238E27FC236}">
                  <a16:creationId xmlns:a16="http://schemas.microsoft.com/office/drawing/2014/main" id="{9247339F-1654-474D-8D1F-D620E54E7A2A}"/>
                </a:ext>
              </a:extLst>
            </p:cNvPr>
            <p:cNvSpPr>
              <a:spLocks noChangeShapeType="1"/>
            </p:cNvSpPr>
            <p:nvPr/>
          </p:nvSpPr>
          <p:spPr bwMode="auto">
            <a:xfrm>
              <a:off x="1200" y="2400"/>
              <a:ext cx="0" cy="19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9431" name="Rectangle 39">
              <a:extLst>
                <a:ext uri="{FF2B5EF4-FFF2-40B4-BE49-F238E27FC236}">
                  <a16:creationId xmlns:a16="http://schemas.microsoft.com/office/drawing/2014/main" id="{B6366EA3-266B-48EE-9FFE-F81A9932DC3B}"/>
                </a:ext>
              </a:extLst>
            </p:cNvPr>
            <p:cNvSpPr>
              <a:spLocks noChangeArrowheads="1"/>
            </p:cNvSpPr>
            <p:nvPr/>
          </p:nvSpPr>
          <p:spPr bwMode="auto">
            <a:xfrm>
              <a:off x="1574" y="2289"/>
              <a:ext cx="5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a:latin typeface="Times New Roman" panose="02020603050405020304" pitchFamily="18" charset="0"/>
                </a:rPr>
                <a:t>I nodes</a:t>
              </a:r>
            </a:p>
          </p:txBody>
        </p:sp>
        <p:sp>
          <p:nvSpPr>
            <p:cNvPr id="59432" name="Rectangle 40">
              <a:extLst>
                <a:ext uri="{FF2B5EF4-FFF2-40B4-BE49-F238E27FC236}">
                  <a16:creationId xmlns:a16="http://schemas.microsoft.com/office/drawing/2014/main" id="{ECE03909-5671-444D-A9D3-FD4D61FD071E}"/>
                </a:ext>
              </a:extLst>
            </p:cNvPr>
            <p:cNvSpPr>
              <a:spLocks noChangeArrowheads="1"/>
            </p:cNvSpPr>
            <p:nvPr/>
          </p:nvSpPr>
          <p:spPr bwMode="auto">
            <a:xfrm>
              <a:off x="3062" y="2289"/>
              <a:ext cx="8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2000">
                  <a:latin typeface="Times New Roman" panose="02020603050405020304" pitchFamily="18" charset="0"/>
                </a:rPr>
                <a:t>Data blocks</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55633AD-0CC1-4B1B-895F-5E69814711CC}"/>
              </a:ext>
            </a:extLst>
          </p:cNvPr>
          <p:cNvSpPr>
            <a:spLocks noGrp="1" noChangeArrowheads="1"/>
          </p:cNvSpPr>
          <p:nvPr>
            <p:ph type="title"/>
          </p:nvPr>
        </p:nvSpPr>
        <p:spPr/>
        <p:txBody>
          <a:bodyPr/>
          <a:lstStyle/>
          <a:p>
            <a:r>
              <a:rPr lang="en-US" altLang="en-US"/>
              <a:t>Super Block</a:t>
            </a:r>
          </a:p>
        </p:txBody>
      </p:sp>
      <p:sp>
        <p:nvSpPr>
          <p:cNvPr id="51203" name="Rectangle 3">
            <a:extLst>
              <a:ext uri="{FF2B5EF4-FFF2-40B4-BE49-F238E27FC236}">
                <a16:creationId xmlns:a16="http://schemas.microsoft.com/office/drawing/2014/main" id="{259D2DB6-6B84-4C78-9BF4-56E5271EDF5C}"/>
              </a:ext>
            </a:extLst>
          </p:cNvPr>
          <p:cNvSpPr>
            <a:spLocks noGrp="1" noChangeArrowheads="1"/>
          </p:cNvSpPr>
          <p:nvPr>
            <p:ph type="body" idx="1"/>
          </p:nvPr>
        </p:nvSpPr>
        <p:spPr/>
        <p:txBody>
          <a:bodyPr>
            <a:normAutofit/>
          </a:bodyPr>
          <a:lstStyle/>
          <a:p>
            <a:pPr algn="just">
              <a:lnSpc>
                <a:spcPct val="80000"/>
              </a:lnSpc>
            </a:pPr>
            <a:r>
              <a:rPr lang="en-IE" altLang="en-US" sz="2400" dirty="0"/>
              <a:t>The size of the file system</a:t>
            </a:r>
          </a:p>
          <a:p>
            <a:pPr algn="just">
              <a:lnSpc>
                <a:spcPct val="80000"/>
              </a:lnSpc>
            </a:pPr>
            <a:r>
              <a:rPr lang="en-IE" altLang="en-US" sz="2400" dirty="0"/>
              <a:t>The number of free blocks in the file system</a:t>
            </a:r>
          </a:p>
          <a:p>
            <a:pPr algn="just">
              <a:lnSpc>
                <a:spcPct val="80000"/>
              </a:lnSpc>
            </a:pPr>
            <a:r>
              <a:rPr lang="en-IE" altLang="en-US" sz="2400" dirty="0"/>
              <a:t>A list of free blocks available on the file system</a:t>
            </a:r>
          </a:p>
          <a:p>
            <a:pPr algn="just">
              <a:lnSpc>
                <a:spcPct val="80000"/>
              </a:lnSpc>
            </a:pPr>
            <a:r>
              <a:rPr lang="en-IE" altLang="en-US" sz="2400" dirty="0"/>
              <a:t>The index of the next free block in the free block list</a:t>
            </a:r>
          </a:p>
          <a:p>
            <a:pPr algn="just">
              <a:lnSpc>
                <a:spcPct val="80000"/>
              </a:lnSpc>
            </a:pPr>
            <a:r>
              <a:rPr lang="en-IE" altLang="en-US" sz="2400" dirty="0"/>
              <a:t>The size of the </a:t>
            </a:r>
            <a:r>
              <a:rPr lang="en-IE" altLang="en-US" sz="2400" dirty="0" err="1"/>
              <a:t>inode</a:t>
            </a:r>
            <a:r>
              <a:rPr lang="en-IE" altLang="en-US" sz="2400" dirty="0"/>
              <a:t> list</a:t>
            </a:r>
          </a:p>
          <a:p>
            <a:pPr algn="just">
              <a:lnSpc>
                <a:spcPct val="80000"/>
              </a:lnSpc>
            </a:pPr>
            <a:r>
              <a:rPr lang="en-IE" altLang="en-US" sz="2400" dirty="0"/>
              <a:t>The number of free </a:t>
            </a:r>
            <a:r>
              <a:rPr lang="en-IE" altLang="en-US" sz="2400" dirty="0" err="1"/>
              <a:t>inodes</a:t>
            </a:r>
            <a:r>
              <a:rPr lang="en-IE" altLang="en-US" sz="2400" dirty="0"/>
              <a:t> in the file system</a:t>
            </a:r>
          </a:p>
          <a:p>
            <a:pPr algn="just">
              <a:lnSpc>
                <a:spcPct val="80000"/>
              </a:lnSpc>
            </a:pPr>
            <a:r>
              <a:rPr lang="en-IE" altLang="en-US" sz="2400" dirty="0"/>
              <a:t>A list of free </a:t>
            </a:r>
            <a:r>
              <a:rPr lang="en-IE" altLang="en-US" sz="2400" dirty="0" err="1"/>
              <a:t>inodes</a:t>
            </a:r>
            <a:r>
              <a:rPr lang="en-IE" altLang="en-US" sz="2400" dirty="0"/>
              <a:t> in the file system</a:t>
            </a:r>
          </a:p>
          <a:p>
            <a:pPr algn="just">
              <a:lnSpc>
                <a:spcPct val="80000"/>
              </a:lnSpc>
            </a:pPr>
            <a:r>
              <a:rPr lang="en-IE" altLang="en-US" sz="2400" dirty="0"/>
              <a:t>The index of the next free </a:t>
            </a:r>
            <a:r>
              <a:rPr lang="en-IE" altLang="en-US" sz="2400" dirty="0" err="1"/>
              <a:t>inode</a:t>
            </a:r>
            <a:r>
              <a:rPr lang="en-IE" altLang="en-US" sz="2400" dirty="0"/>
              <a:t> in the free </a:t>
            </a:r>
            <a:r>
              <a:rPr lang="en-IE" altLang="en-US" sz="2400" dirty="0" err="1"/>
              <a:t>inode</a:t>
            </a:r>
            <a:r>
              <a:rPr lang="en-IE" altLang="en-US" sz="2400" dirty="0"/>
              <a:t> list</a:t>
            </a:r>
          </a:p>
          <a:p>
            <a:pPr algn="just">
              <a:lnSpc>
                <a:spcPct val="80000"/>
              </a:lnSpc>
            </a:pPr>
            <a:r>
              <a:rPr lang="en-IE" altLang="en-US" sz="2400" dirty="0"/>
              <a:t>Lock fields for the free block and free </a:t>
            </a:r>
            <a:r>
              <a:rPr lang="en-IE" altLang="en-US" sz="2400" dirty="0" err="1"/>
              <a:t>inode</a:t>
            </a:r>
            <a:r>
              <a:rPr lang="en-IE" altLang="en-US" sz="2400" dirty="0"/>
              <a:t> lists</a:t>
            </a:r>
          </a:p>
          <a:p>
            <a:pPr algn="just">
              <a:lnSpc>
                <a:spcPct val="80000"/>
              </a:lnSpc>
            </a:pPr>
            <a:r>
              <a:rPr lang="en-IE" altLang="en-US" sz="2400" dirty="0"/>
              <a:t>A flag indicating that the super block has been modified</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12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5FDF4417-EB71-4A54-89DB-8A4D1DB32BA2}"/>
              </a:ext>
            </a:extLst>
          </p:cNvPr>
          <p:cNvSpPr>
            <a:spLocks noGrp="1" noChangeArrowheads="1"/>
          </p:cNvSpPr>
          <p:nvPr>
            <p:ph type="title"/>
          </p:nvPr>
        </p:nvSpPr>
        <p:spPr/>
        <p:txBody>
          <a:bodyPr/>
          <a:lstStyle/>
          <a:p>
            <a:r>
              <a:rPr lang="en-IE" altLang="en-US"/>
              <a:t>Inode Assignment to a new File</a:t>
            </a:r>
            <a:endParaRPr lang="en-US" altLang="en-US"/>
          </a:p>
        </p:txBody>
      </p:sp>
      <p:sp>
        <p:nvSpPr>
          <p:cNvPr id="52227" name="Rectangle 3">
            <a:extLst>
              <a:ext uri="{FF2B5EF4-FFF2-40B4-BE49-F238E27FC236}">
                <a16:creationId xmlns:a16="http://schemas.microsoft.com/office/drawing/2014/main" id="{8FA79553-4399-42A9-A49F-280029CF87D6}"/>
              </a:ext>
            </a:extLst>
          </p:cNvPr>
          <p:cNvSpPr>
            <a:spLocks noGrp="1" noChangeArrowheads="1"/>
          </p:cNvSpPr>
          <p:nvPr>
            <p:ph type="body" idx="1"/>
          </p:nvPr>
        </p:nvSpPr>
        <p:spPr/>
        <p:txBody>
          <a:bodyPr/>
          <a:lstStyle/>
          <a:p>
            <a:pPr algn="just"/>
            <a:r>
              <a:rPr lang="en-IE" altLang="en-US" sz="2000" b="1" dirty="0"/>
              <a:t>Problem :</a:t>
            </a:r>
          </a:p>
          <a:p>
            <a:pPr lvl="1" algn="just"/>
            <a:r>
              <a:rPr lang="en-IE" altLang="en-US" sz="1800" dirty="0"/>
              <a:t>How to assign a disk </a:t>
            </a:r>
            <a:r>
              <a:rPr lang="en-IE" altLang="en-US" sz="1800" dirty="0" err="1"/>
              <a:t>inode</a:t>
            </a:r>
            <a:r>
              <a:rPr lang="en-IE" altLang="en-US" sz="1800" dirty="0"/>
              <a:t> to a newly created file?</a:t>
            </a:r>
          </a:p>
          <a:p>
            <a:pPr algn="just"/>
            <a:r>
              <a:rPr lang="en-IE" altLang="en-US" sz="2000" b="1" dirty="0"/>
              <a:t>Solution:</a:t>
            </a:r>
          </a:p>
          <a:p>
            <a:pPr lvl="1" algn="just"/>
            <a:r>
              <a:rPr lang="en-IE" altLang="en-US" sz="1800" dirty="0"/>
              <a:t>The file system contains a linear list of </a:t>
            </a:r>
            <a:r>
              <a:rPr lang="en-IE" altLang="en-US" sz="1800" dirty="0" err="1"/>
              <a:t>inodes</a:t>
            </a:r>
            <a:r>
              <a:rPr lang="en-IE" altLang="en-US" sz="1800" dirty="0"/>
              <a:t>. </a:t>
            </a:r>
          </a:p>
          <a:p>
            <a:pPr lvl="1" algn="just"/>
            <a:r>
              <a:rPr lang="en-IE" altLang="en-US" sz="1800" dirty="0"/>
              <a:t>An </a:t>
            </a:r>
            <a:r>
              <a:rPr lang="en-IE" altLang="en-US" sz="1800" dirty="0" err="1"/>
              <a:t>inode</a:t>
            </a:r>
            <a:r>
              <a:rPr lang="en-IE" altLang="en-US" sz="1800" dirty="0"/>
              <a:t> is free if its </a:t>
            </a:r>
            <a:r>
              <a:rPr lang="en-IE" altLang="en-US" sz="1800" dirty="0">
                <a:solidFill>
                  <a:srgbClr val="C00000"/>
                </a:solidFill>
              </a:rPr>
              <a:t>type field is zero</a:t>
            </a:r>
            <a:r>
              <a:rPr lang="en-IE" altLang="en-US" sz="1800" dirty="0"/>
              <a:t>. </a:t>
            </a:r>
          </a:p>
          <a:p>
            <a:pPr lvl="1" algn="just"/>
            <a:r>
              <a:rPr lang="en-IE" altLang="en-US" sz="1800" dirty="0"/>
              <a:t>When a process needs a new </a:t>
            </a:r>
            <a:r>
              <a:rPr lang="en-IE" altLang="en-US" sz="1800" dirty="0" err="1"/>
              <a:t>inode</a:t>
            </a:r>
            <a:r>
              <a:rPr lang="en-IE" altLang="en-US" sz="1800" dirty="0"/>
              <a:t>, the kernel could </a:t>
            </a:r>
            <a:r>
              <a:rPr lang="en-IE" altLang="en-US" sz="1800" dirty="0">
                <a:solidFill>
                  <a:srgbClr val="C00000"/>
                </a:solidFill>
              </a:rPr>
              <a:t>theoretically search the </a:t>
            </a:r>
            <a:r>
              <a:rPr lang="en-IE" altLang="en-US" sz="1800" dirty="0" err="1">
                <a:solidFill>
                  <a:srgbClr val="C00000"/>
                </a:solidFill>
              </a:rPr>
              <a:t>inode</a:t>
            </a:r>
            <a:r>
              <a:rPr lang="en-IE" altLang="en-US" sz="1800" dirty="0">
                <a:solidFill>
                  <a:srgbClr val="C00000"/>
                </a:solidFill>
              </a:rPr>
              <a:t> list </a:t>
            </a:r>
            <a:r>
              <a:rPr lang="en-IE" altLang="en-US" sz="1800" dirty="0"/>
              <a:t>for a free </a:t>
            </a:r>
            <a:r>
              <a:rPr lang="en-IE" altLang="en-US" sz="1800" dirty="0" err="1"/>
              <a:t>inode</a:t>
            </a:r>
            <a:endParaRPr lang="en-IE" altLang="en-US" sz="1800" dirty="0"/>
          </a:p>
          <a:p>
            <a:pPr algn="just"/>
            <a:r>
              <a:rPr lang="en-IE" altLang="en-US" sz="2000" b="1" dirty="0"/>
              <a:t>Problem with Solution:</a:t>
            </a:r>
            <a:r>
              <a:rPr lang="en-IE" altLang="en-US" sz="2000" dirty="0"/>
              <a:t> </a:t>
            </a:r>
          </a:p>
          <a:p>
            <a:pPr lvl="1" algn="just"/>
            <a:r>
              <a:rPr lang="en-IE" altLang="en-US" sz="1800" dirty="0"/>
              <a:t>Such a search would be expensive, requiring at least one read operation for every </a:t>
            </a:r>
            <a:r>
              <a:rPr lang="en-IE" altLang="en-US" sz="1800" dirty="0" err="1"/>
              <a:t>inode</a:t>
            </a:r>
            <a:r>
              <a:rPr lang="en-IE" altLang="en-US" sz="1800" dirty="0"/>
              <a:t>.</a:t>
            </a:r>
          </a:p>
          <a:p>
            <a:pPr algn="just"/>
            <a:r>
              <a:rPr lang="en-IE" altLang="en-US" sz="2000" dirty="0"/>
              <a:t>To improve performance, the file system super block contains an array to cache the numbers of free </a:t>
            </a:r>
            <a:r>
              <a:rPr lang="en-IE" altLang="en-US" sz="2000" dirty="0" err="1"/>
              <a:t>inodes</a:t>
            </a:r>
            <a:r>
              <a:rPr lang="en-IE" altLang="en-US" sz="2000" dirty="0"/>
              <a:t> in the file system.</a:t>
            </a:r>
          </a:p>
          <a:p>
            <a:pPr algn="just"/>
            <a:endParaRPr lang="en-IE" altLang="en-US" sz="2000" dirty="0"/>
          </a:p>
          <a:p>
            <a:pPr algn="just"/>
            <a:r>
              <a:rPr lang="en-IE" altLang="en-US" sz="2000" dirty="0"/>
              <a:t>Algorithm </a:t>
            </a:r>
            <a:r>
              <a:rPr lang="en-IE" altLang="en-US" sz="2000" dirty="0" err="1"/>
              <a:t>ialloc</a:t>
            </a:r>
            <a:r>
              <a:rPr lang="en-IE" altLang="en-US" sz="2000" dirty="0"/>
              <a:t> assigns a disk </a:t>
            </a:r>
            <a:r>
              <a:rPr lang="en-IE" altLang="en-US" sz="2000" dirty="0" err="1"/>
              <a:t>inode</a:t>
            </a:r>
            <a:r>
              <a:rPr lang="en-IE" altLang="en-US" sz="2000" dirty="0"/>
              <a:t> to a newly created file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2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2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2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2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2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22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22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2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FDBF3D4D-E378-4F58-A1B6-8173103998C5}"/>
              </a:ext>
            </a:extLst>
          </p:cNvPr>
          <p:cNvSpPr>
            <a:spLocks noChangeArrowheads="1"/>
          </p:cNvSpPr>
          <p:nvPr/>
        </p:nvSpPr>
        <p:spPr bwMode="auto">
          <a:xfrm>
            <a:off x="713169" y="1122218"/>
            <a:ext cx="529046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Arial" panose="020B0604020202020204" pitchFamily="34" charset="0"/>
                <a:cs typeface="Arial" panose="020B0604020202020204" pitchFamily="34" charset="0"/>
              </a:defRPr>
            </a:lvl1pPr>
            <a:lvl2pPr>
              <a:defRPr sz="3800">
                <a:solidFill>
                  <a:schemeClr val="tx2"/>
                </a:solidFill>
                <a:latin typeface="Arial" panose="020B0604020202020204" pitchFamily="34" charset="0"/>
                <a:cs typeface="Arial" panose="020B0604020202020204" pitchFamily="34" charset="0"/>
              </a:defRPr>
            </a:lvl2pPr>
            <a:lvl3pPr>
              <a:defRPr sz="3800">
                <a:solidFill>
                  <a:schemeClr val="tx2"/>
                </a:solidFill>
                <a:latin typeface="Arial" panose="020B0604020202020204" pitchFamily="34" charset="0"/>
                <a:cs typeface="Arial" panose="020B0604020202020204" pitchFamily="34" charset="0"/>
              </a:defRPr>
            </a:lvl3pPr>
            <a:lvl4pPr>
              <a:defRPr sz="3800">
                <a:solidFill>
                  <a:schemeClr val="tx2"/>
                </a:solidFill>
                <a:latin typeface="Arial" panose="020B0604020202020204" pitchFamily="34" charset="0"/>
                <a:cs typeface="Arial" panose="020B0604020202020204" pitchFamily="34" charset="0"/>
              </a:defRPr>
            </a:lvl4pPr>
            <a:lvl5pPr>
              <a:defRPr sz="38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9pPr>
          </a:lstStyle>
          <a:p>
            <a:r>
              <a:rPr lang="en-IE" altLang="en-US" sz="2400" b="1" dirty="0">
                <a:solidFill>
                  <a:srgbClr val="C00000"/>
                </a:solidFill>
                <a:latin typeface="Times New Roman" panose="02020603050405020304" pitchFamily="18" charset="0"/>
                <a:cs typeface="Times New Roman" panose="02020603050405020304" pitchFamily="18" charset="0"/>
              </a:rPr>
              <a:t>Algorithm for assigning new </a:t>
            </a:r>
            <a:r>
              <a:rPr lang="en-IE" altLang="en-US" sz="2400" b="1" dirty="0" err="1">
                <a:solidFill>
                  <a:srgbClr val="C00000"/>
                </a:solidFill>
                <a:latin typeface="Times New Roman" panose="02020603050405020304" pitchFamily="18" charset="0"/>
                <a:cs typeface="Times New Roman" panose="02020603050405020304" pitchFamily="18" charset="0"/>
              </a:rPr>
              <a:t>inodes</a:t>
            </a:r>
            <a:endParaRPr lang="en-GB"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5DD1E0-0486-446E-836D-5F2878FCB93C}"/>
              </a:ext>
            </a:extLst>
          </p:cNvPr>
          <p:cNvPicPr>
            <a:picLocks noChangeAspect="1"/>
          </p:cNvPicPr>
          <p:nvPr/>
        </p:nvPicPr>
        <p:blipFill>
          <a:blip r:embed="rId2"/>
          <a:stretch>
            <a:fillRect/>
          </a:stretch>
        </p:blipFill>
        <p:spPr>
          <a:xfrm>
            <a:off x="6677891" y="152400"/>
            <a:ext cx="4800940" cy="6655848"/>
          </a:xfrm>
          <a:prstGeom prst="rect">
            <a:avLst/>
          </a:prstGeom>
        </p:spPr>
      </p:pic>
      <p:sp>
        <p:nvSpPr>
          <p:cNvPr id="4" name="Oval 3">
            <a:extLst>
              <a:ext uri="{FF2B5EF4-FFF2-40B4-BE49-F238E27FC236}">
                <a16:creationId xmlns:a16="http://schemas.microsoft.com/office/drawing/2014/main" id="{20983611-278E-479E-835E-4DA19230D4A0}"/>
              </a:ext>
            </a:extLst>
          </p:cNvPr>
          <p:cNvSpPr/>
          <p:nvPr/>
        </p:nvSpPr>
        <p:spPr>
          <a:xfrm>
            <a:off x="8054109" y="2549236"/>
            <a:ext cx="1182255" cy="203200"/>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3369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F376F43-A78C-4B30-99C0-8C63FECA85A1}"/>
              </a:ext>
            </a:extLst>
          </p:cNvPr>
          <p:cNvSpPr>
            <a:spLocks noGrp="1" noChangeArrowheads="1"/>
          </p:cNvSpPr>
          <p:nvPr>
            <p:ph type="title"/>
          </p:nvPr>
        </p:nvSpPr>
        <p:spPr/>
        <p:txBody>
          <a:bodyPr/>
          <a:lstStyle/>
          <a:p>
            <a:r>
              <a:rPr lang="en-US" altLang="en-US"/>
              <a:t>Remembered inodes</a:t>
            </a:r>
          </a:p>
        </p:txBody>
      </p:sp>
      <p:sp>
        <p:nvSpPr>
          <p:cNvPr id="58371" name="Rectangle 3">
            <a:extLst>
              <a:ext uri="{FF2B5EF4-FFF2-40B4-BE49-F238E27FC236}">
                <a16:creationId xmlns:a16="http://schemas.microsoft.com/office/drawing/2014/main" id="{CEF36D55-4E27-41C0-84BF-9C68A0CDC8EA}"/>
              </a:ext>
            </a:extLst>
          </p:cNvPr>
          <p:cNvSpPr>
            <a:spLocks noGrp="1" noChangeArrowheads="1"/>
          </p:cNvSpPr>
          <p:nvPr>
            <p:ph type="body" idx="1"/>
          </p:nvPr>
        </p:nvSpPr>
        <p:spPr/>
        <p:txBody>
          <a:bodyPr/>
          <a:lstStyle/>
          <a:p>
            <a:pPr algn="just">
              <a:lnSpc>
                <a:spcPct val="120000"/>
              </a:lnSpc>
            </a:pPr>
            <a:r>
              <a:rPr lang="en-US" altLang="en-US" sz="2000" dirty="0"/>
              <a:t>If the super block list of free </a:t>
            </a:r>
            <a:r>
              <a:rPr lang="en-US" altLang="en-US" sz="2000" dirty="0" err="1"/>
              <a:t>inodes</a:t>
            </a:r>
            <a:r>
              <a:rPr lang="en-US" altLang="en-US" sz="2000" dirty="0"/>
              <a:t> is empty, the kernel searches the disk and places as many free </a:t>
            </a:r>
            <a:r>
              <a:rPr lang="en-US" altLang="en-US" sz="2000" dirty="0" err="1"/>
              <a:t>inode</a:t>
            </a:r>
            <a:r>
              <a:rPr lang="en-US" altLang="en-US" sz="2000" dirty="0"/>
              <a:t> numbers as possible into the super block.</a:t>
            </a:r>
          </a:p>
          <a:p>
            <a:pPr algn="just">
              <a:lnSpc>
                <a:spcPct val="120000"/>
              </a:lnSpc>
            </a:pPr>
            <a:r>
              <a:rPr lang="en-US" altLang="en-US" sz="2000" dirty="0"/>
              <a:t>The kernel reads the </a:t>
            </a:r>
            <a:r>
              <a:rPr lang="en-US" altLang="en-US" sz="2000" dirty="0" err="1"/>
              <a:t>inode</a:t>
            </a:r>
            <a:r>
              <a:rPr lang="en-US" altLang="en-US" sz="2000" dirty="0"/>
              <a:t> list on disk, block by block, and fills the super block list of </a:t>
            </a:r>
            <a:r>
              <a:rPr lang="en-US" altLang="en-US" sz="2000" dirty="0" err="1"/>
              <a:t>inode</a:t>
            </a:r>
            <a:r>
              <a:rPr lang="en-US" altLang="en-US" sz="2000" dirty="0"/>
              <a:t> numbers to capacity, remembering the highest-numbered </a:t>
            </a:r>
            <a:r>
              <a:rPr lang="en-US" altLang="en-US" sz="2000" dirty="0" err="1"/>
              <a:t>inode</a:t>
            </a:r>
            <a:r>
              <a:rPr lang="en-US" altLang="en-US" sz="2000" dirty="0"/>
              <a:t> that it finds. Call that </a:t>
            </a:r>
            <a:r>
              <a:rPr lang="en-US" altLang="en-US" sz="2000" dirty="0" err="1"/>
              <a:t>inode</a:t>
            </a:r>
            <a:r>
              <a:rPr lang="en-US" altLang="en-US" sz="2000" dirty="0"/>
              <a:t> the “</a:t>
            </a:r>
            <a:r>
              <a:rPr lang="en-US" altLang="en-US" sz="2000" dirty="0">
                <a:solidFill>
                  <a:srgbClr val="C00000"/>
                </a:solidFill>
              </a:rPr>
              <a:t>remembered</a:t>
            </a:r>
            <a:r>
              <a:rPr lang="en-US" altLang="en-US" sz="2000" dirty="0"/>
              <a:t>” </a:t>
            </a:r>
            <a:r>
              <a:rPr lang="en-US" altLang="en-US" sz="2000" dirty="0" err="1"/>
              <a:t>inode</a:t>
            </a:r>
            <a:r>
              <a:rPr lang="en-US" altLang="en-US" sz="2000" dirty="0"/>
              <a:t>; it is the last one saved in the super block.</a:t>
            </a:r>
          </a:p>
          <a:p>
            <a:pPr algn="just">
              <a:lnSpc>
                <a:spcPct val="120000"/>
              </a:lnSpc>
            </a:pPr>
            <a:r>
              <a:rPr lang="en-US" altLang="en-US" sz="2000" dirty="0"/>
              <a:t>The next time the kernel searches the disk for free </a:t>
            </a:r>
            <a:r>
              <a:rPr lang="en-US" altLang="en-US" sz="2000" dirty="0" err="1"/>
              <a:t>inodes</a:t>
            </a:r>
            <a:r>
              <a:rPr lang="en-US" altLang="en-US" sz="2000" dirty="0"/>
              <a:t>, it uses the remembered </a:t>
            </a:r>
            <a:r>
              <a:rPr lang="en-US" altLang="en-US" sz="2000" dirty="0" err="1"/>
              <a:t>inode</a:t>
            </a:r>
            <a:r>
              <a:rPr lang="en-US" altLang="en-US" sz="2000" dirty="0"/>
              <a:t> as its starting point, thereby assuring that it wastes no time reading disk blocks where no free </a:t>
            </a:r>
            <a:r>
              <a:rPr lang="en-US" altLang="en-US" sz="2000" dirty="0" err="1"/>
              <a:t>inodes</a:t>
            </a:r>
            <a:r>
              <a:rPr lang="en-US" altLang="en-US" sz="2000" dirty="0"/>
              <a:t> should exist.</a:t>
            </a:r>
            <a:endParaRPr lang="en-GB" altLang="en-US" sz="2000" dirty="0"/>
          </a:p>
          <a:p>
            <a:pPr algn="just">
              <a:lnSpc>
                <a:spcPct val="120000"/>
              </a:lnSpc>
            </a:pPr>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FDBF3D4D-E378-4F58-A1B6-8173103998C5}"/>
              </a:ext>
            </a:extLst>
          </p:cNvPr>
          <p:cNvSpPr>
            <a:spLocks noChangeArrowheads="1"/>
          </p:cNvSpPr>
          <p:nvPr/>
        </p:nvSpPr>
        <p:spPr bwMode="auto">
          <a:xfrm>
            <a:off x="713169" y="1122218"/>
            <a:ext cx="529046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Arial" panose="020B0604020202020204" pitchFamily="34" charset="0"/>
                <a:cs typeface="Arial" panose="020B0604020202020204" pitchFamily="34" charset="0"/>
              </a:defRPr>
            </a:lvl1pPr>
            <a:lvl2pPr>
              <a:defRPr sz="3800">
                <a:solidFill>
                  <a:schemeClr val="tx2"/>
                </a:solidFill>
                <a:latin typeface="Arial" panose="020B0604020202020204" pitchFamily="34" charset="0"/>
                <a:cs typeface="Arial" panose="020B0604020202020204" pitchFamily="34" charset="0"/>
              </a:defRPr>
            </a:lvl2pPr>
            <a:lvl3pPr>
              <a:defRPr sz="3800">
                <a:solidFill>
                  <a:schemeClr val="tx2"/>
                </a:solidFill>
                <a:latin typeface="Arial" panose="020B0604020202020204" pitchFamily="34" charset="0"/>
                <a:cs typeface="Arial" panose="020B0604020202020204" pitchFamily="34" charset="0"/>
              </a:defRPr>
            </a:lvl3pPr>
            <a:lvl4pPr>
              <a:defRPr sz="3800">
                <a:solidFill>
                  <a:schemeClr val="tx2"/>
                </a:solidFill>
                <a:latin typeface="Arial" panose="020B0604020202020204" pitchFamily="34" charset="0"/>
                <a:cs typeface="Arial" panose="020B0604020202020204" pitchFamily="34" charset="0"/>
              </a:defRPr>
            </a:lvl4pPr>
            <a:lvl5pPr>
              <a:defRPr sz="38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9pPr>
          </a:lstStyle>
          <a:p>
            <a:r>
              <a:rPr lang="en-IE" altLang="en-US" sz="2400" b="1" dirty="0">
                <a:solidFill>
                  <a:srgbClr val="C00000"/>
                </a:solidFill>
                <a:latin typeface="Times New Roman" panose="02020603050405020304" pitchFamily="18" charset="0"/>
                <a:cs typeface="Times New Roman" panose="02020603050405020304" pitchFamily="18" charset="0"/>
              </a:rPr>
              <a:t>Algorithm for assigning new </a:t>
            </a:r>
            <a:r>
              <a:rPr lang="en-IE" altLang="en-US" sz="2400" b="1" dirty="0" err="1">
                <a:solidFill>
                  <a:srgbClr val="C00000"/>
                </a:solidFill>
                <a:latin typeface="Times New Roman" panose="02020603050405020304" pitchFamily="18" charset="0"/>
                <a:cs typeface="Times New Roman" panose="02020603050405020304" pitchFamily="18" charset="0"/>
              </a:rPr>
              <a:t>inodes</a:t>
            </a:r>
            <a:endParaRPr lang="en-GB" altLang="en-US" sz="24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05DD1E0-0486-446E-836D-5F2878FCB93C}"/>
              </a:ext>
            </a:extLst>
          </p:cNvPr>
          <p:cNvPicPr>
            <a:picLocks noChangeAspect="1"/>
          </p:cNvPicPr>
          <p:nvPr/>
        </p:nvPicPr>
        <p:blipFill>
          <a:blip r:embed="rId2"/>
          <a:stretch>
            <a:fillRect/>
          </a:stretch>
        </p:blipFill>
        <p:spPr>
          <a:xfrm>
            <a:off x="6677891" y="152400"/>
            <a:ext cx="4800940" cy="6655848"/>
          </a:xfrm>
          <a:prstGeom prst="rect">
            <a:avLst/>
          </a:prstGeom>
        </p:spPr>
      </p:pic>
      <p:sp>
        <p:nvSpPr>
          <p:cNvPr id="4" name="Oval 3">
            <a:extLst>
              <a:ext uri="{FF2B5EF4-FFF2-40B4-BE49-F238E27FC236}">
                <a16:creationId xmlns:a16="http://schemas.microsoft.com/office/drawing/2014/main" id="{20983611-278E-479E-835E-4DA19230D4A0}"/>
              </a:ext>
            </a:extLst>
          </p:cNvPr>
          <p:cNvSpPr/>
          <p:nvPr/>
        </p:nvSpPr>
        <p:spPr>
          <a:xfrm>
            <a:off x="8054109" y="2549236"/>
            <a:ext cx="1182255" cy="203200"/>
          </a:xfrm>
          <a:prstGeom prst="ellipse">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346F-14BF-47B3-AE6A-4D48A8438B58}"/>
              </a:ext>
            </a:extLst>
          </p:cNvPr>
          <p:cNvSpPr>
            <a:spLocks noGrp="1"/>
          </p:cNvSpPr>
          <p:nvPr>
            <p:ph type="title"/>
          </p:nvPr>
        </p:nvSpPr>
        <p:spPr/>
        <p:txBody>
          <a:bodyPr/>
          <a:lstStyle/>
          <a:p>
            <a:r>
              <a:rPr lang="en-US" dirty="0"/>
              <a:t>File system</a:t>
            </a:r>
            <a:endParaRPr lang="en-IN" dirty="0"/>
          </a:p>
        </p:txBody>
      </p:sp>
      <p:sp>
        <p:nvSpPr>
          <p:cNvPr id="7" name="Content Placeholder 6">
            <a:extLst>
              <a:ext uri="{FF2B5EF4-FFF2-40B4-BE49-F238E27FC236}">
                <a16:creationId xmlns:a16="http://schemas.microsoft.com/office/drawing/2014/main" id="{93CE21D4-0E5B-4408-BB47-55C976EC4A41}"/>
              </a:ext>
            </a:extLst>
          </p:cNvPr>
          <p:cNvSpPr>
            <a:spLocks noGrp="1"/>
          </p:cNvSpPr>
          <p:nvPr>
            <p:ph idx="1"/>
          </p:nvPr>
        </p:nvSpPr>
        <p:spPr/>
        <p:txBody>
          <a:bodyPr>
            <a:normAutofit lnSpcReduction="10000"/>
          </a:bodyPr>
          <a:lstStyle/>
          <a:p>
            <a:r>
              <a:rPr lang="en-US" dirty="0"/>
              <a:t>The </a:t>
            </a:r>
            <a:r>
              <a:rPr lang="en-US" b="1" dirty="0" err="1"/>
              <a:t>inode</a:t>
            </a:r>
            <a:r>
              <a:rPr lang="en-US" b="1" dirty="0"/>
              <a:t> list </a:t>
            </a:r>
            <a:r>
              <a:rPr lang="en-US" dirty="0"/>
              <a:t>is a list of </a:t>
            </a:r>
            <a:r>
              <a:rPr lang="en-US" dirty="0" err="1"/>
              <a:t>inodes</a:t>
            </a:r>
            <a:r>
              <a:rPr lang="en-US" dirty="0"/>
              <a:t> that follows the super block in the file system. </a:t>
            </a:r>
          </a:p>
          <a:p>
            <a:pPr lvl="1"/>
            <a:r>
              <a:rPr lang="en-US" dirty="0"/>
              <a:t>Administrators specify the size of the </a:t>
            </a:r>
            <a:r>
              <a:rPr lang="en-US" dirty="0" err="1"/>
              <a:t>inode</a:t>
            </a:r>
            <a:r>
              <a:rPr lang="en-US" dirty="0"/>
              <a:t> list when configuring a file system. </a:t>
            </a:r>
          </a:p>
          <a:p>
            <a:pPr lvl="1"/>
            <a:r>
              <a:rPr lang="en-US" dirty="0"/>
              <a:t>The kernel references </a:t>
            </a:r>
            <a:r>
              <a:rPr lang="en-US" dirty="0" err="1"/>
              <a:t>inodes</a:t>
            </a:r>
            <a:r>
              <a:rPr lang="en-US" dirty="0"/>
              <a:t> by index into the </a:t>
            </a:r>
            <a:r>
              <a:rPr lang="en-US" dirty="0" err="1"/>
              <a:t>inode</a:t>
            </a:r>
            <a:r>
              <a:rPr lang="en-US" dirty="0"/>
              <a:t> list. </a:t>
            </a:r>
          </a:p>
          <a:p>
            <a:pPr lvl="1" algn="just"/>
            <a:r>
              <a:rPr lang="en-US" dirty="0"/>
              <a:t>One </a:t>
            </a:r>
            <a:r>
              <a:rPr lang="en-US" dirty="0" err="1"/>
              <a:t>inode</a:t>
            </a:r>
            <a:r>
              <a:rPr lang="en-US" dirty="0"/>
              <a:t> is the root </a:t>
            </a:r>
            <a:r>
              <a:rPr lang="en-US" dirty="0" err="1"/>
              <a:t>inode</a:t>
            </a:r>
            <a:r>
              <a:rPr lang="en-US" dirty="0"/>
              <a:t> of the file system: it is the </a:t>
            </a:r>
            <a:r>
              <a:rPr lang="en-US" dirty="0" err="1"/>
              <a:t>inode</a:t>
            </a:r>
            <a:r>
              <a:rPr lang="en-US" dirty="0"/>
              <a:t> by which the directory structure of the file system is accessible after execution of the mount system call </a:t>
            </a:r>
          </a:p>
          <a:p>
            <a:r>
              <a:rPr lang="en-US" b="1" dirty="0"/>
              <a:t>The data blocks </a:t>
            </a:r>
            <a:r>
              <a:rPr lang="en-US" dirty="0"/>
              <a:t>start at the end of the </a:t>
            </a:r>
            <a:r>
              <a:rPr lang="en-US" dirty="0" err="1"/>
              <a:t>inode</a:t>
            </a:r>
            <a:r>
              <a:rPr lang="en-US" dirty="0"/>
              <a:t> list </a:t>
            </a:r>
          </a:p>
          <a:p>
            <a:pPr lvl="1"/>
            <a:r>
              <a:rPr lang="en-US" dirty="0"/>
              <a:t>contain file data and administrative data. </a:t>
            </a:r>
          </a:p>
          <a:p>
            <a:pPr lvl="1"/>
            <a:r>
              <a:rPr lang="en-US" dirty="0"/>
              <a:t>An allocated data block can belong to one and only one file in the file system. </a:t>
            </a:r>
            <a:br>
              <a:rPr lang="en-US" dirty="0"/>
            </a:br>
            <a:endParaRPr lang="en-US" dirty="0"/>
          </a:p>
          <a:p>
            <a:endParaRPr lang="en-IN" dirty="0"/>
          </a:p>
        </p:txBody>
      </p:sp>
    </p:spTree>
    <p:extLst>
      <p:ext uri="{BB962C8B-B14F-4D97-AF65-F5344CB8AC3E}">
        <p14:creationId xmlns:p14="http://schemas.microsoft.com/office/powerpoint/2010/main" val="10745270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a:extLst>
              <a:ext uri="{FF2B5EF4-FFF2-40B4-BE49-F238E27FC236}">
                <a16:creationId xmlns:a16="http://schemas.microsoft.com/office/drawing/2014/main" id="{AE05EE17-AA9F-4D60-9D92-795D13EB2BCC}"/>
              </a:ext>
            </a:extLst>
          </p:cNvPr>
          <p:cNvSpPr>
            <a:spLocks noChangeArrowheads="1"/>
          </p:cNvSpPr>
          <p:nvPr/>
        </p:nvSpPr>
        <p:spPr bwMode="auto">
          <a:xfrm>
            <a:off x="2133600" y="381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Arial" panose="020B0604020202020204" pitchFamily="34" charset="0"/>
                <a:cs typeface="Arial" panose="020B0604020202020204" pitchFamily="34" charset="0"/>
              </a:defRPr>
            </a:lvl1pPr>
            <a:lvl2pPr>
              <a:defRPr sz="3800">
                <a:solidFill>
                  <a:schemeClr val="tx2"/>
                </a:solidFill>
                <a:latin typeface="Arial" panose="020B0604020202020204" pitchFamily="34" charset="0"/>
                <a:cs typeface="Arial" panose="020B0604020202020204" pitchFamily="34" charset="0"/>
              </a:defRPr>
            </a:lvl2pPr>
            <a:lvl3pPr>
              <a:defRPr sz="3800">
                <a:solidFill>
                  <a:schemeClr val="tx2"/>
                </a:solidFill>
                <a:latin typeface="Arial" panose="020B0604020202020204" pitchFamily="34" charset="0"/>
                <a:cs typeface="Arial" panose="020B0604020202020204" pitchFamily="34" charset="0"/>
              </a:defRPr>
            </a:lvl3pPr>
            <a:lvl4pPr>
              <a:defRPr sz="3800">
                <a:solidFill>
                  <a:schemeClr val="tx2"/>
                </a:solidFill>
                <a:latin typeface="Arial" panose="020B0604020202020204" pitchFamily="34" charset="0"/>
                <a:cs typeface="Arial" panose="020B0604020202020204" pitchFamily="34" charset="0"/>
              </a:defRPr>
            </a:lvl4pPr>
            <a:lvl5pPr>
              <a:defRPr sz="38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9pPr>
          </a:lstStyle>
          <a:p>
            <a:r>
              <a:rPr lang="en-IE" altLang="en-US" sz="2500" dirty="0">
                <a:solidFill>
                  <a:srgbClr val="C00000"/>
                </a:solidFill>
              </a:rPr>
              <a:t>Assigning Free </a:t>
            </a:r>
            <a:r>
              <a:rPr lang="en-IE" altLang="en-US" sz="2500" dirty="0" err="1">
                <a:solidFill>
                  <a:srgbClr val="C00000"/>
                </a:solidFill>
              </a:rPr>
              <a:t>Inode</a:t>
            </a:r>
            <a:r>
              <a:rPr lang="en-IE" altLang="en-US" sz="2500" dirty="0">
                <a:solidFill>
                  <a:srgbClr val="C00000"/>
                </a:solidFill>
              </a:rPr>
              <a:t> from Middle of List</a:t>
            </a:r>
            <a:endParaRPr lang="en-GB" altLang="en-US" sz="2500" dirty="0">
              <a:solidFill>
                <a:srgbClr val="C00000"/>
              </a:solidFill>
            </a:endParaRPr>
          </a:p>
        </p:txBody>
      </p:sp>
      <p:grpSp>
        <p:nvGrpSpPr>
          <p:cNvPr id="54277" name="Group 5">
            <a:extLst>
              <a:ext uri="{FF2B5EF4-FFF2-40B4-BE49-F238E27FC236}">
                <a16:creationId xmlns:a16="http://schemas.microsoft.com/office/drawing/2014/main" id="{105D3646-D527-414A-AD47-80691A0F7548}"/>
              </a:ext>
            </a:extLst>
          </p:cNvPr>
          <p:cNvGrpSpPr>
            <a:grpSpLocks/>
          </p:cNvGrpSpPr>
          <p:nvPr/>
        </p:nvGrpSpPr>
        <p:grpSpPr bwMode="auto">
          <a:xfrm>
            <a:off x="2133600" y="1676400"/>
            <a:ext cx="8077200" cy="3810000"/>
            <a:chOff x="384" y="1056"/>
            <a:chExt cx="5088" cy="2400"/>
          </a:xfrm>
        </p:grpSpPr>
        <p:grpSp>
          <p:nvGrpSpPr>
            <p:cNvPr id="54278" name="Group 6">
              <a:extLst>
                <a:ext uri="{FF2B5EF4-FFF2-40B4-BE49-F238E27FC236}">
                  <a16:creationId xmlns:a16="http://schemas.microsoft.com/office/drawing/2014/main" id="{388FA72B-396A-4661-90DF-59CD45CDE876}"/>
                </a:ext>
              </a:extLst>
            </p:cNvPr>
            <p:cNvGrpSpPr>
              <a:grpSpLocks/>
            </p:cNvGrpSpPr>
            <p:nvPr/>
          </p:nvGrpSpPr>
          <p:grpSpPr bwMode="auto">
            <a:xfrm>
              <a:off x="432" y="1056"/>
              <a:ext cx="5040" cy="1200"/>
              <a:chOff x="432" y="1056"/>
              <a:chExt cx="5040" cy="1200"/>
            </a:xfrm>
          </p:grpSpPr>
          <p:sp>
            <p:nvSpPr>
              <p:cNvPr id="54279" name="Rectangle 7">
                <a:extLst>
                  <a:ext uri="{FF2B5EF4-FFF2-40B4-BE49-F238E27FC236}">
                    <a16:creationId xmlns:a16="http://schemas.microsoft.com/office/drawing/2014/main" id="{5962A865-B726-4668-AB8E-36A39A5CBEB5}"/>
                  </a:ext>
                </a:extLst>
              </p:cNvPr>
              <p:cNvSpPr>
                <a:spLocks noChangeArrowheads="1"/>
              </p:cNvSpPr>
              <p:nvPr/>
            </p:nvSpPr>
            <p:spPr bwMode="auto">
              <a:xfrm>
                <a:off x="432" y="1296"/>
                <a:ext cx="5040"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80" name="Text Box 8">
                <a:extLst>
                  <a:ext uri="{FF2B5EF4-FFF2-40B4-BE49-F238E27FC236}">
                    <a16:creationId xmlns:a16="http://schemas.microsoft.com/office/drawing/2014/main" id="{EEC63002-8F1B-44FB-95AC-344911B28C99}"/>
                  </a:ext>
                </a:extLst>
              </p:cNvPr>
              <p:cNvSpPr txBox="1">
                <a:spLocks noChangeArrowheads="1"/>
              </p:cNvSpPr>
              <p:nvPr/>
            </p:nvSpPr>
            <p:spPr bwMode="auto">
              <a:xfrm>
                <a:off x="672" y="13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Free inodes</a:t>
                </a:r>
                <a:endParaRPr lang="en-GB" altLang="en-US" sz="1400"/>
              </a:p>
            </p:txBody>
          </p:sp>
          <p:sp>
            <p:nvSpPr>
              <p:cNvPr id="54281" name="Text Box 9">
                <a:extLst>
                  <a:ext uri="{FF2B5EF4-FFF2-40B4-BE49-F238E27FC236}">
                    <a16:creationId xmlns:a16="http://schemas.microsoft.com/office/drawing/2014/main" id="{8085EB34-3469-4330-B38A-CA79E3E71C78}"/>
                  </a:ext>
                </a:extLst>
              </p:cNvPr>
              <p:cNvSpPr txBox="1">
                <a:spLocks noChangeArrowheads="1"/>
              </p:cNvSpPr>
              <p:nvPr/>
            </p:nvSpPr>
            <p:spPr bwMode="auto">
              <a:xfrm>
                <a:off x="432" y="1056"/>
                <a:ext cx="2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Super Block Free Inode List</a:t>
                </a:r>
                <a:endParaRPr lang="en-GB" altLang="en-US" sz="1400"/>
              </a:p>
            </p:txBody>
          </p:sp>
          <p:sp>
            <p:nvSpPr>
              <p:cNvPr id="54282" name="Text Box 10">
                <a:extLst>
                  <a:ext uri="{FF2B5EF4-FFF2-40B4-BE49-F238E27FC236}">
                    <a16:creationId xmlns:a16="http://schemas.microsoft.com/office/drawing/2014/main" id="{00FF39D1-4CD0-43B8-86B7-EE9EC6962AE6}"/>
                  </a:ext>
                </a:extLst>
              </p:cNvPr>
              <p:cNvSpPr txBox="1">
                <a:spLocks noChangeArrowheads="1"/>
              </p:cNvSpPr>
              <p:nvPr/>
            </p:nvSpPr>
            <p:spPr bwMode="auto">
              <a:xfrm>
                <a:off x="1968" y="144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83</a:t>
                </a:r>
                <a:endParaRPr lang="en-GB" altLang="en-US" sz="1400"/>
              </a:p>
            </p:txBody>
          </p:sp>
          <p:sp>
            <p:nvSpPr>
              <p:cNvPr id="54283" name="Text Box 11">
                <a:extLst>
                  <a:ext uri="{FF2B5EF4-FFF2-40B4-BE49-F238E27FC236}">
                    <a16:creationId xmlns:a16="http://schemas.microsoft.com/office/drawing/2014/main" id="{8C8E1BC6-4D30-4CC1-84C7-0152A8DA41C8}"/>
                  </a:ext>
                </a:extLst>
              </p:cNvPr>
              <p:cNvSpPr txBox="1">
                <a:spLocks noChangeArrowheads="1"/>
              </p:cNvSpPr>
              <p:nvPr/>
            </p:nvSpPr>
            <p:spPr bwMode="auto">
              <a:xfrm>
                <a:off x="2688" y="144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48</a:t>
                </a:r>
                <a:endParaRPr lang="en-GB" altLang="en-US" sz="1400"/>
              </a:p>
            </p:txBody>
          </p:sp>
          <p:sp>
            <p:nvSpPr>
              <p:cNvPr id="54284" name="Text Box 12">
                <a:extLst>
                  <a:ext uri="{FF2B5EF4-FFF2-40B4-BE49-F238E27FC236}">
                    <a16:creationId xmlns:a16="http://schemas.microsoft.com/office/drawing/2014/main" id="{F1432EAF-8DE7-4219-914E-31081CFCEF2D}"/>
                  </a:ext>
                </a:extLst>
              </p:cNvPr>
              <p:cNvSpPr txBox="1">
                <a:spLocks noChangeArrowheads="1"/>
              </p:cNvSpPr>
              <p:nvPr/>
            </p:nvSpPr>
            <p:spPr bwMode="auto">
              <a:xfrm>
                <a:off x="3840" y="13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empty</a:t>
                </a:r>
                <a:endParaRPr lang="en-GB" altLang="en-US" sz="1400"/>
              </a:p>
            </p:txBody>
          </p:sp>
          <p:sp>
            <p:nvSpPr>
              <p:cNvPr id="54285" name="Text Box 13">
                <a:extLst>
                  <a:ext uri="{FF2B5EF4-FFF2-40B4-BE49-F238E27FC236}">
                    <a16:creationId xmlns:a16="http://schemas.microsoft.com/office/drawing/2014/main" id="{1685A618-B084-4688-8C22-6C5F926496D3}"/>
                  </a:ext>
                </a:extLst>
              </p:cNvPr>
              <p:cNvSpPr txBox="1">
                <a:spLocks noChangeArrowheads="1"/>
              </p:cNvSpPr>
              <p:nvPr/>
            </p:nvSpPr>
            <p:spPr bwMode="auto">
              <a:xfrm>
                <a:off x="1584" y="18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18</a:t>
                </a:r>
                <a:endParaRPr lang="en-GB" altLang="en-US" sz="1400"/>
              </a:p>
            </p:txBody>
          </p:sp>
          <p:sp>
            <p:nvSpPr>
              <p:cNvPr id="54286" name="Text Box 14">
                <a:extLst>
                  <a:ext uri="{FF2B5EF4-FFF2-40B4-BE49-F238E27FC236}">
                    <a16:creationId xmlns:a16="http://schemas.microsoft.com/office/drawing/2014/main" id="{AA858C2D-A3CF-477E-891C-C956158026AF}"/>
                  </a:ext>
                </a:extLst>
              </p:cNvPr>
              <p:cNvSpPr txBox="1">
                <a:spLocks noChangeArrowheads="1"/>
              </p:cNvSpPr>
              <p:nvPr/>
            </p:nvSpPr>
            <p:spPr bwMode="auto">
              <a:xfrm>
                <a:off x="2400" y="18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19</a:t>
                </a:r>
                <a:endParaRPr lang="en-GB" altLang="en-US" sz="1400"/>
              </a:p>
            </p:txBody>
          </p:sp>
          <p:sp>
            <p:nvSpPr>
              <p:cNvPr id="54287" name="Text Box 15">
                <a:extLst>
                  <a:ext uri="{FF2B5EF4-FFF2-40B4-BE49-F238E27FC236}">
                    <a16:creationId xmlns:a16="http://schemas.microsoft.com/office/drawing/2014/main" id="{080E9D23-A659-4866-9A30-46BA819D3DA7}"/>
                  </a:ext>
                </a:extLst>
              </p:cNvPr>
              <p:cNvSpPr txBox="1">
                <a:spLocks noChangeArrowheads="1"/>
              </p:cNvSpPr>
              <p:nvPr/>
            </p:nvSpPr>
            <p:spPr bwMode="auto">
              <a:xfrm>
                <a:off x="3120" y="18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20</a:t>
                </a:r>
                <a:endParaRPr lang="en-GB" altLang="en-US" sz="1400"/>
              </a:p>
            </p:txBody>
          </p:sp>
          <p:sp>
            <p:nvSpPr>
              <p:cNvPr id="54288" name="Text Box 16">
                <a:extLst>
                  <a:ext uri="{FF2B5EF4-FFF2-40B4-BE49-F238E27FC236}">
                    <a16:creationId xmlns:a16="http://schemas.microsoft.com/office/drawing/2014/main" id="{6C41AD71-9972-4B39-967E-4A31ACC1E5FC}"/>
                  </a:ext>
                </a:extLst>
              </p:cNvPr>
              <p:cNvSpPr txBox="1">
                <a:spLocks noChangeArrowheads="1"/>
              </p:cNvSpPr>
              <p:nvPr/>
            </p:nvSpPr>
            <p:spPr bwMode="auto">
              <a:xfrm>
                <a:off x="3024" y="206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index</a:t>
                </a:r>
                <a:endParaRPr lang="en-GB" altLang="en-US" sz="1400"/>
              </a:p>
            </p:txBody>
          </p:sp>
          <p:sp>
            <p:nvSpPr>
              <p:cNvPr id="54289" name="Line 17">
                <a:extLst>
                  <a:ext uri="{FF2B5EF4-FFF2-40B4-BE49-F238E27FC236}">
                    <a16:creationId xmlns:a16="http://schemas.microsoft.com/office/drawing/2014/main" id="{97C84DE6-B53B-4223-9BE0-C3DFAF34E06F}"/>
                  </a:ext>
                </a:extLst>
              </p:cNvPr>
              <p:cNvSpPr>
                <a:spLocks noChangeShapeType="1"/>
              </p:cNvSpPr>
              <p:nvPr/>
            </p:nvSpPr>
            <p:spPr bwMode="auto">
              <a:xfrm>
                <a:off x="1680" y="12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0" name="Line 18">
                <a:extLst>
                  <a:ext uri="{FF2B5EF4-FFF2-40B4-BE49-F238E27FC236}">
                    <a16:creationId xmlns:a16="http://schemas.microsoft.com/office/drawing/2014/main" id="{6BE1F8FE-C9B1-48D1-B590-AA6A8961493D}"/>
                  </a:ext>
                </a:extLst>
              </p:cNvPr>
              <p:cNvSpPr>
                <a:spLocks noChangeShapeType="1"/>
              </p:cNvSpPr>
              <p:nvPr/>
            </p:nvSpPr>
            <p:spPr bwMode="auto">
              <a:xfrm>
                <a:off x="3216" y="12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1" name="Line 19">
                <a:extLst>
                  <a:ext uri="{FF2B5EF4-FFF2-40B4-BE49-F238E27FC236}">
                    <a16:creationId xmlns:a16="http://schemas.microsoft.com/office/drawing/2014/main" id="{90AD16C5-CD53-436F-9500-E5D55685BF4B}"/>
                  </a:ext>
                </a:extLst>
              </p:cNvPr>
              <p:cNvSpPr>
                <a:spLocks noChangeShapeType="1"/>
              </p:cNvSpPr>
              <p:nvPr/>
            </p:nvSpPr>
            <p:spPr bwMode="auto">
              <a:xfrm>
                <a:off x="2496" y="12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2" name="Line 20">
                <a:extLst>
                  <a:ext uri="{FF2B5EF4-FFF2-40B4-BE49-F238E27FC236}">
                    <a16:creationId xmlns:a16="http://schemas.microsoft.com/office/drawing/2014/main" id="{0E69A48D-E35C-4C64-812C-B9901822882E}"/>
                  </a:ext>
                </a:extLst>
              </p:cNvPr>
              <p:cNvSpPr>
                <a:spLocks noChangeShapeType="1"/>
              </p:cNvSpPr>
              <p:nvPr/>
            </p:nvSpPr>
            <p:spPr bwMode="auto">
              <a:xfrm flipV="1">
                <a:off x="3120" y="192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3" name="Line 21">
                <a:extLst>
                  <a:ext uri="{FF2B5EF4-FFF2-40B4-BE49-F238E27FC236}">
                    <a16:creationId xmlns:a16="http://schemas.microsoft.com/office/drawing/2014/main" id="{68B16B93-EF20-401C-8DAE-855ADFDF50C4}"/>
                  </a:ext>
                </a:extLst>
              </p:cNvPr>
              <p:cNvSpPr>
                <a:spLocks noChangeShapeType="1"/>
              </p:cNvSpPr>
              <p:nvPr/>
            </p:nvSpPr>
            <p:spPr bwMode="auto">
              <a:xfrm>
                <a:off x="576" y="1584"/>
                <a:ext cx="960"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4" name="Line 22">
                <a:extLst>
                  <a:ext uri="{FF2B5EF4-FFF2-40B4-BE49-F238E27FC236}">
                    <a16:creationId xmlns:a16="http://schemas.microsoft.com/office/drawing/2014/main" id="{77BACD9A-08FF-46CC-8FAE-890EE7F253F6}"/>
                  </a:ext>
                </a:extLst>
              </p:cNvPr>
              <p:cNvSpPr>
                <a:spLocks noChangeShapeType="1"/>
              </p:cNvSpPr>
              <p:nvPr/>
            </p:nvSpPr>
            <p:spPr bwMode="auto">
              <a:xfrm>
                <a:off x="3360" y="1536"/>
                <a:ext cx="1920"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54295" name="Line 23">
              <a:extLst>
                <a:ext uri="{FF2B5EF4-FFF2-40B4-BE49-F238E27FC236}">
                  <a16:creationId xmlns:a16="http://schemas.microsoft.com/office/drawing/2014/main" id="{FB26CF8C-3CAB-459D-984C-06617BFFF0E4}"/>
                </a:ext>
              </a:extLst>
            </p:cNvPr>
            <p:cNvSpPr>
              <a:spLocks noChangeShapeType="1"/>
            </p:cNvSpPr>
            <p:nvPr/>
          </p:nvSpPr>
          <p:spPr bwMode="auto">
            <a:xfrm>
              <a:off x="576" y="1584"/>
              <a:ext cx="960"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296" name="Rectangle 24">
              <a:extLst>
                <a:ext uri="{FF2B5EF4-FFF2-40B4-BE49-F238E27FC236}">
                  <a16:creationId xmlns:a16="http://schemas.microsoft.com/office/drawing/2014/main" id="{7D9987AF-64E3-4F5B-8AA7-E5C3B264794E}"/>
                </a:ext>
              </a:extLst>
            </p:cNvPr>
            <p:cNvSpPr>
              <a:spLocks noChangeArrowheads="1"/>
            </p:cNvSpPr>
            <p:nvPr/>
          </p:nvSpPr>
          <p:spPr bwMode="auto">
            <a:xfrm>
              <a:off x="384" y="2496"/>
              <a:ext cx="5040"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297" name="Text Box 25">
              <a:extLst>
                <a:ext uri="{FF2B5EF4-FFF2-40B4-BE49-F238E27FC236}">
                  <a16:creationId xmlns:a16="http://schemas.microsoft.com/office/drawing/2014/main" id="{37F961E9-8BEC-4DC1-BA9A-AA2182A89E1D}"/>
                </a:ext>
              </a:extLst>
            </p:cNvPr>
            <p:cNvSpPr txBox="1">
              <a:spLocks noChangeArrowheads="1"/>
            </p:cNvSpPr>
            <p:nvPr/>
          </p:nvSpPr>
          <p:spPr bwMode="auto">
            <a:xfrm>
              <a:off x="624" y="25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Free inodes</a:t>
              </a:r>
              <a:endParaRPr lang="en-GB" altLang="en-US" sz="1400"/>
            </a:p>
          </p:txBody>
        </p:sp>
        <p:sp>
          <p:nvSpPr>
            <p:cNvPr id="54298" name="Text Box 26">
              <a:extLst>
                <a:ext uri="{FF2B5EF4-FFF2-40B4-BE49-F238E27FC236}">
                  <a16:creationId xmlns:a16="http://schemas.microsoft.com/office/drawing/2014/main" id="{A6C2736F-069D-449B-9CFC-FB1946A70682}"/>
                </a:ext>
              </a:extLst>
            </p:cNvPr>
            <p:cNvSpPr txBox="1">
              <a:spLocks noChangeArrowheads="1"/>
            </p:cNvSpPr>
            <p:nvPr/>
          </p:nvSpPr>
          <p:spPr bwMode="auto">
            <a:xfrm>
              <a:off x="384" y="2256"/>
              <a:ext cx="2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Super Block Free Inode List</a:t>
              </a:r>
              <a:endParaRPr lang="en-GB" altLang="en-US" sz="1400"/>
            </a:p>
          </p:txBody>
        </p:sp>
        <p:sp>
          <p:nvSpPr>
            <p:cNvPr id="54299" name="Text Box 27">
              <a:extLst>
                <a:ext uri="{FF2B5EF4-FFF2-40B4-BE49-F238E27FC236}">
                  <a16:creationId xmlns:a16="http://schemas.microsoft.com/office/drawing/2014/main" id="{ECF00FC9-A5B1-4C47-AD9E-62C412F99B8D}"/>
                </a:ext>
              </a:extLst>
            </p:cNvPr>
            <p:cNvSpPr txBox="1">
              <a:spLocks noChangeArrowheads="1"/>
            </p:cNvSpPr>
            <p:nvPr/>
          </p:nvSpPr>
          <p:spPr bwMode="auto">
            <a:xfrm>
              <a:off x="1920" y="264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83</a:t>
              </a:r>
              <a:endParaRPr lang="en-GB" altLang="en-US" sz="1400"/>
            </a:p>
          </p:txBody>
        </p:sp>
        <p:sp>
          <p:nvSpPr>
            <p:cNvPr id="54300" name="Text Box 28">
              <a:extLst>
                <a:ext uri="{FF2B5EF4-FFF2-40B4-BE49-F238E27FC236}">
                  <a16:creationId xmlns:a16="http://schemas.microsoft.com/office/drawing/2014/main" id="{F00B8701-11FF-42C1-AE17-1E488E609CF1}"/>
                </a:ext>
              </a:extLst>
            </p:cNvPr>
            <p:cNvSpPr txBox="1">
              <a:spLocks noChangeArrowheads="1"/>
            </p:cNvSpPr>
            <p:nvPr/>
          </p:nvSpPr>
          <p:spPr bwMode="auto">
            <a:xfrm>
              <a:off x="3792" y="25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empty</a:t>
              </a:r>
              <a:endParaRPr lang="en-GB" altLang="en-US" sz="1400"/>
            </a:p>
          </p:txBody>
        </p:sp>
        <p:sp>
          <p:nvSpPr>
            <p:cNvPr id="54301" name="Text Box 29">
              <a:extLst>
                <a:ext uri="{FF2B5EF4-FFF2-40B4-BE49-F238E27FC236}">
                  <a16:creationId xmlns:a16="http://schemas.microsoft.com/office/drawing/2014/main" id="{F7656061-1546-4044-9202-72BA714DA48D}"/>
                </a:ext>
              </a:extLst>
            </p:cNvPr>
            <p:cNvSpPr txBox="1">
              <a:spLocks noChangeArrowheads="1"/>
            </p:cNvSpPr>
            <p:nvPr/>
          </p:nvSpPr>
          <p:spPr bwMode="auto">
            <a:xfrm>
              <a:off x="1536" y="30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18</a:t>
              </a:r>
              <a:endParaRPr lang="en-GB" altLang="en-US" sz="1400"/>
            </a:p>
          </p:txBody>
        </p:sp>
        <p:sp>
          <p:nvSpPr>
            <p:cNvPr id="54302" name="Text Box 30">
              <a:extLst>
                <a:ext uri="{FF2B5EF4-FFF2-40B4-BE49-F238E27FC236}">
                  <a16:creationId xmlns:a16="http://schemas.microsoft.com/office/drawing/2014/main" id="{9A9505B5-2DC8-48C0-A49B-0BF58B64C6C0}"/>
                </a:ext>
              </a:extLst>
            </p:cNvPr>
            <p:cNvSpPr txBox="1">
              <a:spLocks noChangeArrowheads="1"/>
            </p:cNvSpPr>
            <p:nvPr/>
          </p:nvSpPr>
          <p:spPr bwMode="auto">
            <a:xfrm>
              <a:off x="2352" y="30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19</a:t>
              </a:r>
              <a:endParaRPr lang="en-GB" altLang="en-US" sz="1400"/>
            </a:p>
          </p:txBody>
        </p:sp>
        <p:sp>
          <p:nvSpPr>
            <p:cNvPr id="54303" name="Text Box 31">
              <a:extLst>
                <a:ext uri="{FF2B5EF4-FFF2-40B4-BE49-F238E27FC236}">
                  <a16:creationId xmlns:a16="http://schemas.microsoft.com/office/drawing/2014/main" id="{9CD5FDB6-B75D-48D1-9257-4F2F73AB95CF}"/>
                </a:ext>
              </a:extLst>
            </p:cNvPr>
            <p:cNvSpPr txBox="1">
              <a:spLocks noChangeArrowheads="1"/>
            </p:cNvSpPr>
            <p:nvPr/>
          </p:nvSpPr>
          <p:spPr bwMode="auto">
            <a:xfrm>
              <a:off x="3072" y="30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20</a:t>
              </a:r>
              <a:endParaRPr lang="en-GB" altLang="en-US" sz="1400"/>
            </a:p>
          </p:txBody>
        </p:sp>
        <p:sp>
          <p:nvSpPr>
            <p:cNvPr id="54304" name="Text Box 32">
              <a:extLst>
                <a:ext uri="{FF2B5EF4-FFF2-40B4-BE49-F238E27FC236}">
                  <a16:creationId xmlns:a16="http://schemas.microsoft.com/office/drawing/2014/main" id="{AA6FA265-A195-4E2B-A184-1CE5C623352A}"/>
                </a:ext>
              </a:extLst>
            </p:cNvPr>
            <p:cNvSpPr txBox="1">
              <a:spLocks noChangeArrowheads="1"/>
            </p:cNvSpPr>
            <p:nvPr/>
          </p:nvSpPr>
          <p:spPr bwMode="auto">
            <a:xfrm>
              <a:off x="2256" y="326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index</a:t>
              </a:r>
              <a:endParaRPr lang="en-GB" altLang="en-US" sz="1400"/>
            </a:p>
          </p:txBody>
        </p:sp>
        <p:sp>
          <p:nvSpPr>
            <p:cNvPr id="54305" name="Line 33">
              <a:extLst>
                <a:ext uri="{FF2B5EF4-FFF2-40B4-BE49-F238E27FC236}">
                  <a16:creationId xmlns:a16="http://schemas.microsoft.com/office/drawing/2014/main" id="{6F1666BF-846F-4054-A2CA-3DAE6C80331E}"/>
                </a:ext>
              </a:extLst>
            </p:cNvPr>
            <p:cNvSpPr>
              <a:spLocks noChangeShapeType="1"/>
            </p:cNvSpPr>
            <p:nvPr/>
          </p:nvSpPr>
          <p:spPr bwMode="auto">
            <a:xfrm>
              <a:off x="1632" y="24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06" name="Line 34">
              <a:extLst>
                <a:ext uri="{FF2B5EF4-FFF2-40B4-BE49-F238E27FC236}">
                  <a16:creationId xmlns:a16="http://schemas.microsoft.com/office/drawing/2014/main" id="{F361569C-4740-4752-AFEE-9FCA9BB37942}"/>
                </a:ext>
              </a:extLst>
            </p:cNvPr>
            <p:cNvSpPr>
              <a:spLocks noChangeShapeType="1"/>
            </p:cNvSpPr>
            <p:nvPr/>
          </p:nvSpPr>
          <p:spPr bwMode="auto">
            <a:xfrm>
              <a:off x="3168" y="24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07" name="Line 35">
              <a:extLst>
                <a:ext uri="{FF2B5EF4-FFF2-40B4-BE49-F238E27FC236}">
                  <a16:creationId xmlns:a16="http://schemas.microsoft.com/office/drawing/2014/main" id="{3FA784ED-9EF2-4247-A26B-6BFCFCE5EE2E}"/>
                </a:ext>
              </a:extLst>
            </p:cNvPr>
            <p:cNvSpPr>
              <a:spLocks noChangeShapeType="1"/>
            </p:cNvSpPr>
            <p:nvPr/>
          </p:nvSpPr>
          <p:spPr bwMode="auto">
            <a:xfrm>
              <a:off x="2448" y="24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08" name="Line 36">
              <a:extLst>
                <a:ext uri="{FF2B5EF4-FFF2-40B4-BE49-F238E27FC236}">
                  <a16:creationId xmlns:a16="http://schemas.microsoft.com/office/drawing/2014/main" id="{2304AF3F-EC6F-402D-91AF-83552AA0C054}"/>
                </a:ext>
              </a:extLst>
            </p:cNvPr>
            <p:cNvSpPr>
              <a:spLocks noChangeShapeType="1"/>
            </p:cNvSpPr>
            <p:nvPr/>
          </p:nvSpPr>
          <p:spPr bwMode="auto">
            <a:xfrm flipV="1">
              <a:off x="2352" y="312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09" name="Line 37">
              <a:extLst>
                <a:ext uri="{FF2B5EF4-FFF2-40B4-BE49-F238E27FC236}">
                  <a16:creationId xmlns:a16="http://schemas.microsoft.com/office/drawing/2014/main" id="{4D55BDC0-2E48-4F07-9795-9DE6F42C1207}"/>
                </a:ext>
              </a:extLst>
            </p:cNvPr>
            <p:cNvSpPr>
              <a:spLocks noChangeShapeType="1"/>
            </p:cNvSpPr>
            <p:nvPr/>
          </p:nvSpPr>
          <p:spPr bwMode="auto">
            <a:xfrm>
              <a:off x="528" y="2784"/>
              <a:ext cx="960"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10" name="Line 38">
              <a:extLst>
                <a:ext uri="{FF2B5EF4-FFF2-40B4-BE49-F238E27FC236}">
                  <a16:creationId xmlns:a16="http://schemas.microsoft.com/office/drawing/2014/main" id="{83466AC5-7315-4D9B-8AB7-1E4BD80E1D41}"/>
                </a:ext>
              </a:extLst>
            </p:cNvPr>
            <p:cNvSpPr>
              <a:spLocks noChangeShapeType="1"/>
            </p:cNvSpPr>
            <p:nvPr/>
          </p:nvSpPr>
          <p:spPr bwMode="auto">
            <a:xfrm>
              <a:off x="2544" y="2736"/>
              <a:ext cx="2688"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4311" name="Text Box 39">
              <a:extLst>
                <a:ext uri="{FF2B5EF4-FFF2-40B4-BE49-F238E27FC236}">
                  <a16:creationId xmlns:a16="http://schemas.microsoft.com/office/drawing/2014/main" id="{F8B4C83A-9793-48C0-B058-99416B869AC6}"/>
                </a:ext>
              </a:extLst>
            </p:cNvPr>
            <p:cNvSpPr txBox="1">
              <a:spLocks noChangeArrowheads="1"/>
            </p:cNvSpPr>
            <p:nvPr/>
          </p:nvSpPr>
          <p:spPr bwMode="auto">
            <a:xfrm>
              <a:off x="4704" y="18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array 1</a:t>
              </a:r>
              <a:endParaRPr lang="en-GB" altLang="en-US" sz="1400"/>
            </a:p>
          </p:txBody>
        </p:sp>
        <p:sp>
          <p:nvSpPr>
            <p:cNvPr id="54312" name="Text Box 40">
              <a:extLst>
                <a:ext uri="{FF2B5EF4-FFF2-40B4-BE49-F238E27FC236}">
                  <a16:creationId xmlns:a16="http://schemas.microsoft.com/office/drawing/2014/main" id="{BA364A5A-6459-4F61-A782-45927E9A7028}"/>
                </a:ext>
              </a:extLst>
            </p:cNvPr>
            <p:cNvSpPr txBox="1">
              <a:spLocks noChangeArrowheads="1"/>
            </p:cNvSpPr>
            <p:nvPr/>
          </p:nvSpPr>
          <p:spPr bwMode="auto">
            <a:xfrm>
              <a:off x="4704" y="3072"/>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array 2</a:t>
              </a:r>
              <a:endParaRPr lang="en-GB" altLang="en-US" sz="1400"/>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a:extLst>
              <a:ext uri="{FF2B5EF4-FFF2-40B4-BE49-F238E27FC236}">
                <a16:creationId xmlns:a16="http://schemas.microsoft.com/office/drawing/2014/main" id="{95840976-5C45-429C-A2E1-17AB670C5AD3}"/>
              </a:ext>
            </a:extLst>
          </p:cNvPr>
          <p:cNvSpPr>
            <a:spLocks noChangeArrowheads="1"/>
          </p:cNvSpPr>
          <p:nvPr/>
        </p:nvSpPr>
        <p:spPr bwMode="auto">
          <a:xfrm>
            <a:off x="1676400" y="3810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800">
                <a:solidFill>
                  <a:schemeClr val="tx2"/>
                </a:solidFill>
                <a:latin typeface="Arial" panose="020B0604020202020204" pitchFamily="34" charset="0"/>
                <a:cs typeface="Arial" panose="020B0604020202020204" pitchFamily="34" charset="0"/>
              </a:defRPr>
            </a:lvl1pPr>
            <a:lvl2pPr>
              <a:defRPr sz="3800">
                <a:solidFill>
                  <a:schemeClr val="tx2"/>
                </a:solidFill>
                <a:latin typeface="Arial" panose="020B0604020202020204" pitchFamily="34" charset="0"/>
                <a:cs typeface="Arial" panose="020B0604020202020204" pitchFamily="34" charset="0"/>
              </a:defRPr>
            </a:lvl2pPr>
            <a:lvl3pPr>
              <a:defRPr sz="3800">
                <a:solidFill>
                  <a:schemeClr val="tx2"/>
                </a:solidFill>
                <a:latin typeface="Arial" panose="020B0604020202020204" pitchFamily="34" charset="0"/>
                <a:cs typeface="Arial" panose="020B0604020202020204" pitchFamily="34" charset="0"/>
              </a:defRPr>
            </a:lvl3pPr>
            <a:lvl4pPr>
              <a:defRPr sz="3800">
                <a:solidFill>
                  <a:schemeClr val="tx2"/>
                </a:solidFill>
                <a:latin typeface="Arial" panose="020B0604020202020204" pitchFamily="34" charset="0"/>
                <a:cs typeface="Arial" panose="020B0604020202020204" pitchFamily="34" charset="0"/>
              </a:defRPr>
            </a:lvl4pPr>
            <a:lvl5pPr>
              <a:defRPr sz="3800">
                <a:solidFill>
                  <a:schemeClr val="tx2"/>
                </a:solidFill>
                <a:latin typeface="Arial" panose="020B0604020202020204" pitchFamily="34" charset="0"/>
                <a:cs typeface="Arial" panose="020B0604020202020204" pitchFamily="34" charset="0"/>
              </a:defRPr>
            </a:lvl5pPr>
            <a:lvl6pPr marL="4572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6pPr>
            <a:lvl7pPr marL="9144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7pPr>
            <a:lvl8pPr marL="13716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8pPr>
            <a:lvl9pPr marL="1828800" fontAlgn="base">
              <a:spcBef>
                <a:spcPct val="0"/>
              </a:spcBef>
              <a:spcAft>
                <a:spcPct val="0"/>
              </a:spcAft>
              <a:defRPr sz="3800">
                <a:solidFill>
                  <a:schemeClr val="tx2"/>
                </a:solidFill>
                <a:latin typeface="Arial" panose="020B0604020202020204" pitchFamily="34" charset="0"/>
                <a:cs typeface="Arial" panose="020B0604020202020204" pitchFamily="34" charset="0"/>
              </a:defRPr>
            </a:lvl9pPr>
          </a:lstStyle>
          <a:p>
            <a:r>
              <a:rPr lang="en-IE" altLang="en-US" sz="2100" dirty="0">
                <a:solidFill>
                  <a:srgbClr val="C00000"/>
                </a:solidFill>
              </a:rPr>
              <a:t>Assigning Free </a:t>
            </a:r>
            <a:r>
              <a:rPr lang="en-IE" altLang="en-US" sz="2100" dirty="0" err="1">
                <a:solidFill>
                  <a:srgbClr val="C00000"/>
                </a:solidFill>
              </a:rPr>
              <a:t>Inode</a:t>
            </a:r>
            <a:r>
              <a:rPr lang="en-IE" altLang="en-US" sz="2100" dirty="0">
                <a:solidFill>
                  <a:srgbClr val="C00000"/>
                </a:solidFill>
              </a:rPr>
              <a:t> – Super Block List Empty</a:t>
            </a:r>
            <a:endParaRPr lang="en-GB" altLang="en-US" sz="2100" dirty="0">
              <a:solidFill>
                <a:srgbClr val="C00000"/>
              </a:solidFill>
            </a:endParaRPr>
          </a:p>
        </p:txBody>
      </p:sp>
      <p:grpSp>
        <p:nvGrpSpPr>
          <p:cNvPr id="55333" name="Group 37">
            <a:extLst>
              <a:ext uri="{FF2B5EF4-FFF2-40B4-BE49-F238E27FC236}">
                <a16:creationId xmlns:a16="http://schemas.microsoft.com/office/drawing/2014/main" id="{82E68892-1A0C-4602-A0BD-2DEC8F9EFE6D}"/>
              </a:ext>
            </a:extLst>
          </p:cNvPr>
          <p:cNvGrpSpPr>
            <a:grpSpLocks/>
          </p:cNvGrpSpPr>
          <p:nvPr/>
        </p:nvGrpSpPr>
        <p:grpSpPr bwMode="auto">
          <a:xfrm>
            <a:off x="2133600" y="1676400"/>
            <a:ext cx="9067800" cy="4038600"/>
            <a:chOff x="384" y="1056"/>
            <a:chExt cx="5712" cy="2544"/>
          </a:xfrm>
        </p:grpSpPr>
        <p:sp>
          <p:nvSpPr>
            <p:cNvPr id="55301" name="Rectangle 5">
              <a:extLst>
                <a:ext uri="{FF2B5EF4-FFF2-40B4-BE49-F238E27FC236}">
                  <a16:creationId xmlns:a16="http://schemas.microsoft.com/office/drawing/2014/main" id="{CF5CEDF1-C49E-4210-B7B3-68CD51C974C0}"/>
                </a:ext>
              </a:extLst>
            </p:cNvPr>
            <p:cNvSpPr>
              <a:spLocks noChangeArrowheads="1"/>
            </p:cNvSpPr>
            <p:nvPr/>
          </p:nvSpPr>
          <p:spPr bwMode="auto">
            <a:xfrm>
              <a:off x="432" y="1296"/>
              <a:ext cx="5040"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2" name="Text Box 6">
              <a:extLst>
                <a:ext uri="{FF2B5EF4-FFF2-40B4-BE49-F238E27FC236}">
                  <a16:creationId xmlns:a16="http://schemas.microsoft.com/office/drawing/2014/main" id="{9D7E7C40-19C6-4BDB-808A-D1F761E99E04}"/>
                </a:ext>
              </a:extLst>
            </p:cNvPr>
            <p:cNvSpPr txBox="1">
              <a:spLocks noChangeArrowheads="1"/>
            </p:cNvSpPr>
            <p:nvPr/>
          </p:nvSpPr>
          <p:spPr bwMode="auto">
            <a:xfrm>
              <a:off x="672" y="13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470</a:t>
              </a:r>
              <a:endParaRPr lang="en-GB" altLang="en-US" sz="1400"/>
            </a:p>
          </p:txBody>
        </p:sp>
        <p:sp>
          <p:nvSpPr>
            <p:cNvPr id="55303" name="Text Box 7">
              <a:extLst>
                <a:ext uri="{FF2B5EF4-FFF2-40B4-BE49-F238E27FC236}">
                  <a16:creationId xmlns:a16="http://schemas.microsoft.com/office/drawing/2014/main" id="{7FA1E08D-1761-4B72-BDE9-DED3EFB48795}"/>
                </a:ext>
              </a:extLst>
            </p:cNvPr>
            <p:cNvSpPr txBox="1">
              <a:spLocks noChangeArrowheads="1"/>
            </p:cNvSpPr>
            <p:nvPr/>
          </p:nvSpPr>
          <p:spPr bwMode="auto">
            <a:xfrm>
              <a:off x="432" y="1056"/>
              <a:ext cx="2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Super Block Free Inode List</a:t>
              </a:r>
              <a:endParaRPr lang="en-GB" altLang="en-US" sz="1400"/>
            </a:p>
          </p:txBody>
        </p:sp>
        <p:sp>
          <p:nvSpPr>
            <p:cNvPr id="55304" name="Text Box 8">
              <a:extLst>
                <a:ext uri="{FF2B5EF4-FFF2-40B4-BE49-F238E27FC236}">
                  <a16:creationId xmlns:a16="http://schemas.microsoft.com/office/drawing/2014/main" id="{5A2D0C77-EE49-4827-ABF4-5B1BAE0ECFB1}"/>
                </a:ext>
              </a:extLst>
            </p:cNvPr>
            <p:cNvSpPr txBox="1">
              <a:spLocks noChangeArrowheads="1"/>
            </p:cNvSpPr>
            <p:nvPr/>
          </p:nvSpPr>
          <p:spPr bwMode="auto">
            <a:xfrm>
              <a:off x="2928" y="134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empty</a:t>
              </a:r>
              <a:endParaRPr lang="en-GB" altLang="en-US" sz="1400"/>
            </a:p>
          </p:txBody>
        </p:sp>
        <p:sp>
          <p:nvSpPr>
            <p:cNvPr id="55305" name="Text Box 9">
              <a:extLst>
                <a:ext uri="{FF2B5EF4-FFF2-40B4-BE49-F238E27FC236}">
                  <a16:creationId xmlns:a16="http://schemas.microsoft.com/office/drawing/2014/main" id="{0F0127F1-EBDE-4BEF-BEBC-753619424E51}"/>
                </a:ext>
              </a:extLst>
            </p:cNvPr>
            <p:cNvSpPr txBox="1">
              <a:spLocks noChangeArrowheads="1"/>
            </p:cNvSpPr>
            <p:nvPr/>
          </p:nvSpPr>
          <p:spPr bwMode="auto">
            <a:xfrm>
              <a:off x="432" y="206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index</a:t>
              </a:r>
              <a:endParaRPr lang="en-GB" altLang="en-US" sz="1400"/>
            </a:p>
          </p:txBody>
        </p:sp>
        <p:sp>
          <p:nvSpPr>
            <p:cNvPr id="55306" name="Line 10">
              <a:extLst>
                <a:ext uri="{FF2B5EF4-FFF2-40B4-BE49-F238E27FC236}">
                  <a16:creationId xmlns:a16="http://schemas.microsoft.com/office/drawing/2014/main" id="{00F4F8F0-74A1-4A89-959A-90298213D372}"/>
                </a:ext>
              </a:extLst>
            </p:cNvPr>
            <p:cNvSpPr>
              <a:spLocks noChangeShapeType="1"/>
            </p:cNvSpPr>
            <p:nvPr/>
          </p:nvSpPr>
          <p:spPr bwMode="auto">
            <a:xfrm>
              <a:off x="1104" y="129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7" name="Line 11">
              <a:extLst>
                <a:ext uri="{FF2B5EF4-FFF2-40B4-BE49-F238E27FC236}">
                  <a16:creationId xmlns:a16="http://schemas.microsoft.com/office/drawing/2014/main" id="{9B927FF8-A21E-4EFE-938F-17342F8E858E}"/>
                </a:ext>
              </a:extLst>
            </p:cNvPr>
            <p:cNvSpPr>
              <a:spLocks noChangeShapeType="1"/>
            </p:cNvSpPr>
            <p:nvPr/>
          </p:nvSpPr>
          <p:spPr bwMode="auto">
            <a:xfrm flipV="1">
              <a:off x="528" y="1920"/>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8" name="Line 12">
              <a:extLst>
                <a:ext uri="{FF2B5EF4-FFF2-40B4-BE49-F238E27FC236}">
                  <a16:creationId xmlns:a16="http://schemas.microsoft.com/office/drawing/2014/main" id="{DFD16CF0-FBB5-4317-97C0-3E5A8285931A}"/>
                </a:ext>
              </a:extLst>
            </p:cNvPr>
            <p:cNvSpPr>
              <a:spLocks noChangeShapeType="1"/>
            </p:cNvSpPr>
            <p:nvPr/>
          </p:nvSpPr>
          <p:spPr bwMode="auto">
            <a:xfrm>
              <a:off x="432" y="1536"/>
              <a:ext cx="4848"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9" name="Text Box 13">
              <a:extLst>
                <a:ext uri="{FF2B5EF4-FFF2-40B4-BE49-F238E27FC236}">
                  <a16:creationId xmlns:a16="http://schemas.microsoft.com/office/drawing/2014/main" id="{1067E136-CB7C-4EB9-8A21-31A64547C59E}"/>
                </a:ext>
              </a:extLst>
            </p:cNvPr>
            <p:cNvSpPr txBox="1">
              <a:spLocks noChangeArrowheads="1"/>
            </p:cNvSpPr>
            <p:nvPr/>
          </p:nvSpPr>
          <p:spPr bwMode="auto">
            <a:xfrm>
              <a:off x="4704" y="182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array 1</a:t>
              </a:r>
              <a:endParaRPr lang="en-GB" altLang="en-US" sz="1400"/>
            </a:p>
          </p:txBody>
        </p:sp>
        <p:sp>
          <p:nvSpPr>
            <p:cNvPr id="55310" name="Text Box 14">
              <a:extLst>
                <a:ext uri="{FF2B5EF4-FFF2-40B4-BE49-F238E27FC236}">
                  <a16:creationId xmlns:a16="http://schemas.microsoft.com/office/drawing/2014/main" id="{F942DFD3-8BCB-4737-BFDD-BF164862A015}"/>
                </a:ext>
              </a:extLst>
            </p:cNvPr>
            <p:cNvSpPr txBox="1">
              <a:spLocks noChangeArrowheads="1"/>
            </p:cNvSpPr>
            <p:nvPr/>
          </p:nvSpPr>
          <p:spPr bwMode="auto">
            <a:xfrm>
              <a:off x="432" y="177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0</a:t>
              </a:r>
              <a:endParaRPr lang="en-GB" altLang="en-US" sz="1400"/>
            </a:p>
          </p:txBody>
        </p:sp>
        <p:sp>
          <p:nvSpPr>
            <p:cNvPr id="55311" name="Rectangle 15">
              <a:extLst>
                <a:ext uri="{FF2B5EF4-FFF2-40B4-BE49-F238E27FC236}">
                  <a16:creationId xmlns:a16="http://schemas.microsoft.com/office/drawing/2014/main" id="{8DE4E60B-07E9-4A84-B4D4-F3EB133B4C68}"/>
                </a:ext>
              </a:extLst>
            </p:cNvPr>
            <p:cNvSpPr>
              <a:spLocks noChangeArrowheads="1"/>
            </p:cNvSpPr>
            <p:nvPr/>
          </p:nvSpPr>
          <p:spPr bwMode="auto">
            <a:xfrm>
              <a:off x="384" y="2736"/>
              <a:ext cx="5040" cy="4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2" name="Text Box 16">
              <a:extLst>
                <a:ext uri="{FF2B5EF4-FFF2-40B4-BE49-F238E27FC236}">
                  <a16:creationId xmlns:a16="http://schemas.microsoft.com/office/drawing/2014/main" id="{9915A767-0E56-4A1F-863C-7134316ED8CC}"/>
                </a:ext>
              </a:extLst>
            </p:cNvPr>
            <p:cNvSpPr txBox="1">
              <a:spLocks noChangeArrowheads="1"/>
            </p:cNvSpPr>
            <p:nvPr/>
          </p:nvSpPr>
          <p:spPr bwMode="auto">
            <a:xfrm>
              <a:off x="624" y="27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535</a:t>
              </a:r>
              <a:endParaRPr lang="en-GB" altLang="en-US" sz="1400"/>
            </a:p>
          </p:txBody>
        </p:sp>
        <p:sp>
          <p:nvSpPr>
            <p:cNvPr id="55313" name="Text Box 17">
              <a:extLst>
                <a:ext uri="{FF2B5EF4-FFF2-40B4-BE49-F238E27FC236}">
                  <a16:creationId xmlns:a16="http://schemas.microsoft.com/office/drawing/2014/main" id="{5853A8C6-722C-4EFB-8883-A7BA024862E9}"/>
                </a:ext>
              </a:extLst>
            </p:cNvPr>
            <p:cNvSpPr txBox="1">
              <a:spLocks noChangeArrowheads="1"/>
            </p:cNvSpPr>
            <p:nvPr/>
          </p:nvSpPr>
          <p:spPr bwMode="auto">
            <a:xfrm>
              <a:off x="384" y="2496"/>
              <a:ext cx="22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Super Block Free Inode List</a:t>
              </a:r>
              <a:endParaRPr lang="en-GB" altLang="en-US" sz="1400"/>
            </a:p>
          </p:txBody>
        </p:sp>
        <p:sp>
          <p:nvSpPr>
            <p:cNvPr id="55314" name="Text Box 18">
              <a:extLst>
                <a:ext uri="{FF2B5EF4-FFF2-40B4-BE49-F238E27FC236}">
                  <a16:creationId xmlns:a16="http://schemas.microsoft.com/office/drawing/2014/main" id="{72257469-2F1D-4641-9746-53CAB5A0A578}"/>
                </a:ext>
              </a:extLst>
            </p:cNvPr>
            <p:cNvSpPr txBox="1">
              <a:spLocks noChangeArrowheads="1"/>
            </p:cNvSpPr>
            <p:nvPr/>
          </p:nvSpPr>
          <p:spPr bwMode="auto">
            <a:xfrm>
              <a:off x="1680" y="27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free inodes</a:t>
              </a:r>
              <a:endParaRPr lang="en-GB" altLang="en-US" sz="1400"/>
            </a:p>
          </p:txBody>
        </p:sp>
        <p:sp>
          <p:nvSpPr>
            <p:cNvPr id="55315" name="Text Box 19">
              <a:extLst>
                <a:ext uri="{FF2B5EF4-FFF2-40B4-BE49-F238E27FC236}">
                  <a16:creationId xmlns:a16="http://schemas.microsoft.com/office/drawing/2014/main" id="{68D77124-D2E1-4CEC-B04A-C194781BFA42}"/>
                </a:ext>
              </a:extLst>
            </p:cNvPr>
            <p:cNvSpPr txBox="1">
              <a:spLocks noChangeArrowheads="1"/>
            </p:cNvSpPr>
            <p:nvPr/>
          </p:nvSpPr>
          <p:spPr bwMode="auto">
            <a:xfrm>
              <a:off x="5328" y="3408"/>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index</a:t>
              </a:r>
              <a:endParaRPr lang="en-GB" altLang="en-US" sz="1400"/>
            </a:p>
          </p:txBody>
        </p:sp>
        <p:sp>
          <p:nvSpPr>
            <p:cNvPr id="55316" name="Line 20">
              <a:extLst>
                <a:ext uri="{FF2B5EF4-FFF2-40B4-BE49-F238E27FC236}">
                  <a16:creationId xmlns:a16="http://schemas.microsoft.com/office/drawing/2014/main" id="{0C9D8B9B-19E3-4D6F-8904-ADF88F38D862}"/>
                </a:ext>
              </a:extLst>
            </p:cNvPr>
            <p:cNvSpPr>
              <a:spLocks noChangeShapeType="1"/>
            </p:cNvSpPr>
            <p:nvPr/>
          </p:nvSpPr>
          <p:spPr bwMode="auto">
            <a:xfrm>
              <a:off x="1056"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17" name="Line 21">
              <a:extLst>
                <a:ext uri="{FF2B5EF4-FFF2-40B4-BE49-F238E27FC236}">
                  <a16:creationId xmlns:a16="http://schemas.microsoft.com/office/drawing/2014/main" id="{1A595CDD-A046-4700-BF90-7ADECF9842CB}"/>
                </a:ext>
              </a:extLst>
            </p:cNvPr>
            <p:cNvSpPr>
              <a:spLocks noChangeShapeType="1"/>
            </p:cNvSpPr>
            <p:nvPr/>
          </p:nvSpPr>
          <p:spPr bwMode="auto">
            <a:xfrm flipV="1">
              <a:off x="5424" y="326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18" name="Line 22">
              <a:extLst>
                <a:ext uri="{FF2B5EF4-FFF2-40B4-BE49-F238E27FC236}">
                  <a16:creationId xmlns:a16="http://schemas.microsoft.com/office/drawing/2014/main" id="{A2D87909-6BB3-4E4D-92E0-6E9FD099C5B9}"/>
                </a:ext>
              </a:extLst>
            </p:cNvPr>
            <p:cNvSpPr>
              <a:spLocks noChangeShapeType="1"/>
            </p:cNvSpPr>
            <p:nvPr/>
          </p:nvSpPr>
          <p:spPr bwMode="auto">
            <a:xfrm>
              <a:off x="384" y="3120"/>
              <a:ext cx="4848" cy="0"/>
            </a:xfrm>
            <a:prstGeom prst="line">
              <a:avLst/>
            </a:prstGeom>
            <a:noFill/>
            <a:ln w="9525" cap="rnd">
              <a:solidFill>
                <a:schemeClr val="tx1"/>
              </a:solidFill>
              <a:prstDash val="sysDot"/>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19" name="Text Box 23">
              <a:extLst>
                <a:ext uri="{FF2B5EF4-FFF2-40B4-BE49-F238E27FC236}">
                  <a16:creationId xmlns:a16="http://schemas.microsoft.com/office/drawing/2014/main" id="{0D56A4A8-A8A2-451B-9FA4-D33CFAF3B6F9}"/>
                </a:ext>
              </a:extLst>
            </p:cNvPr>
            <p:cNvSpPr txBox="1">
              <a:spLocks noChangeArrowheads="1"/>
            </p:cNvSpPr>
            <p:nvPr/>
          </p:nvSpPr>
          <p:spPr bwMode="auto">
            <a:xfrm>
              <a:off x="4656" y="249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array 2</a:t>
              </a:r>
              <a:endParaRPr lang="en-GB" altLang="en-US" sz="1400"/>
            </a:p>
          </p:txBody>
        </p:sp>
        <p:sp>
          <p:nvSpPr>
            <p:cNvPr id="55320" name="Text Box 24">
              <a:extLst>
                <a:ext uri="{FF2B5EF4-FFF2-40B4-BE49-F238E27FC236}">
                  <a16:creationId xmlns:a16="http://schemas.microsoft.com/office/drawing/2014/main" id="{3847F483-750F-40A3-8C06-694F9A7DD765}"/>
                </a:ext>
              </a:extLst>
            </p:cNvPr>
            <p:cNvSpPr txBox="1">
              <a:spLocks noChangeArrowheads="1"/>
            </p:cNvSpPr>
            <p:nvPr/>
          </p:nvSpPr>
          <p:spPr bwMode="auto">
            <a:xfrm>
              <a:off x="384" y="321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0</a:t>
              </a:r>
              <a:endParaRPr lang="en-GB" altLang="en-US" sz="1400"/>
            </a:p>
          </p:txBody>
        </p:sp>
        <p:sp>
          <p:nvSpPr>
            <p:cNvPr id="55321" name="Line 25">
              <a:extLst>
                <a:ext uri="{FF2B5EF4-FFF2-40B4-BE49-F238E27FC236}">
                  <a16:creationId xmlns:a16="http://schemas.microsoft.com/office/drawing/2014/main" id="{7B2D9B26-F99E-453A-8EC5-833C7B810574}"/>
                </a:ext>
              </a:extLst>
            </p:cNvPr>
            <p:cNvSpPr>
              <a:spLocks noChangeShapeType="1"/>
            </p:cNvSpPr>
            <p:nvPr/>
          </p:nvSpPr>
          <p:spPr bwMode="auto">
            <a:xfrm>
              <a:off x="4032"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22" name="Line 26">
              <a:extLst>
                <a:ext uri="{FF2B5EF4-FFF2-40B4-BE49-F238E27FC236}">
                  <a16:creationId xmlns:a16="http://schemas.microsoft.com/office/drawing/2014/main" id="{CC1DEF39-C2EA-47FD-9FA5-ADCA4A4D155F}"/>
                </a:ext>
              </a:extLst>
            </p:cNvPr>
            <p:cNvSpPr>
              <a:spLocks noChangeShapeType="1"/>
            </p:cNvSpPr>
            <p:nvPr/>
          </p:nvSpPr>
          <p:spPr bwMode="auto">
            <a:xfrm>
              <a:off x="4464"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23" name="Line 27">
              <a:extLst>
                <a:ext uri="{FF2B5EF4-FFF2-40B4-BE49-F238E27FC236}">
                  <a16:creationId xmlns:a16="http://schemas.microsoft.com/office/drawing/2014/main" id="{DB227685-BDE6-4763-ABA4-06DDEBBF62F7}"/>
                </a:ext>
              </a:extLst>
            </p:cNvPr>
            <p:cNvSpPr>
              <a:spLocks noChangeShapeType="1"/>
            </p:cNvSpPr>
            <p:nvPr/>
          </p:nvSpPr>
          <p:spPr bwMode="auto">
            <a:xfrm>
              <a:off x="4896" y="2736"/>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24" name="Text Box 28">
              <a:extLst>
                <a:ext uri="{FF2B5EF4-FFF2-40B4-BE49-F238E27FC236}">
                  <a16:creationId xmlns:a16="http://schemas.microsoft.com/office/drawing/2014/main" id="{8D1B5D0B-9922-4879-B9E8-4613579C8E68}"/>
                </a:ext>
              </a:extLst>
            </p:cNvPr>
            <p:cNvSpPr txBox="1">
              <a:spLocks noChangeArrowheads="1"/>
            </p:cNvSpPr>
            <p:nvPr/>
          </p:nvSpPr>
          <p:spPr bwMode="auto">
            <a:xfrm>
              <a:off x="4032" y="27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476</a:t>
              </a:r>
              <a:endParaRPr lang="en-GB" altLang="en-US" sz="1400"/>
            </a:p>
          </p:txBody>
        </p:sp>
        <p:sp>
          <p:nvSpPr>
            <p:cNvPr id="55325" name="Text Box 29">
              <a:extLst>
                <a:ext uri="{FF2B5EF4-FFF2-40B4-BE49-F238E27FC236}">
                  <a16:creationId xmlns:a16="http://schemas.microsoft.com/office/drawing/2014/main" id="{12B73BA6-C2F4-4A84-B5AB-87E9E61BFFF9}"/>
                </a:ext>
              </a:extLst>
            </p:cNvPr>
            <p:cNvSpPr txBox="1">
              <a:spLocks noChangeArrowheads="1"/>
            </p:cNvSpPr>
            <p:nvPr/>
          </p:nvSpPr>
          <p:spPr bwMode="auto">
            <a:xfrm>
              <a:off x="4464" y="27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475</a:t>
              </a:r>
              <a:endParaRPr lang="en-GB" altLang="en-US" sz="1400"/>
            </a:p>
          </p:txBody>
        </p:sp>
        <p:sp>
          <p:nvSpPr>
            <p:cNvPr id="55326" name="Text Box 30">
              <a:extLst>
                <a:ext uri="{FF2B5EF4-FFF2-40B4-BE49-F238E27FC236}">
                  <a16:creationId xmlns:a16="http://schemas.microsoft.com/office/drawing/2014/main" id="{46D9DA23-E1F7-40D6-91E5-43CB50BB7415}"/>
                </a:ext>
              </a:extLst>
            </p:cNvPr>
            <p:cNvSpPr txBox="1">
              <a:spLocks noChangeArrowheads="1"/>
            </p:cNvSpPr>
            <p:nvPr/>
          </p:nvSpPr>
          <p:spPr bwMode="auto">
            <a:xfrm>
              <a:off x="4896" y="278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471</a:t>
              </a:r>
              <a:endParaRPr lang="en-GB" altLang="en-US" sz="1400"/>
            </a:p>
          </p:txBody>
        </p:sp>
        <p:sp>
          <p:nvSpPr>
            <p:cNvPr id="55327" name="Text Box 31">
              <a:extLst>
                <a:ext uri="{FF2B5EF4-FFF2-40B4-BE49-F238E27FC236}">
                  <a16:creationId xmlns:a16="http://schemas.microsoft.com/office/drawing/2014/main" id="{8EEB9D46-AD56-49BD-A111-8CE1C1960A60}"/>
                </a:ext>
              </a:extLst>
            </p:cNvPr>
            <p:cNvSpPr txBox="1">
              <a:spLocks noChangeArrowheads="1"/>
            </p:cNvSpPr>
            <p:nvPr/>
          </p:nvSpPr>
          <p:spPr bwMode="auto">
            <a:xfrm>
              <a:off x="4800" y="321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50</a:t>
              </a:r>
              <a:endParaRPr lang="en-GB" altLang="en-US" sz="1400"/>
            </a:p>
          </p:txBody>
        </p:sp>
        <p:sp>
          <p:nvSpPr>
            <p:cNvPr id="55328" name="Text Box 32">
              <a:extLst>
                <a:ext uri="{FF2B5EF4-FFF2-40B4-BE49-F238E27FC236}">
                  <a16:creationId xmlns:a16="http://schemas.microsoft.com/office/drawing/2014/main" id="{DA88D32A-F5B2-46B2-9C1A-CA130AEF3191}"/>
                </a:ext>
              </a:extLst>
            </p:cNvPr>
            <p:cNvSpPr txBox="1">
              <a:spLocks noChangeArrowheads="1"/>
            </p:cNvSpPr>
            <p:nvPr/>
          </p:nvSpPr>
          <p:spPr bwMode="auto">
            <a:xfrm>
              <a:off x="4368" y="321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49</a:t>
              </a:r>
              <a:endParaRPr lang="en-GB" altLang="en-US" sz="1400"/>
            </a:p>
          </p:txBody>
        </p:sp>
        <p:sp>
          <p:nvSpPr>
            <p:cNvPr id="55329" name="Text Box 33">
              <a:extLst>
                <a:ext uri="{FF2B5EF4-FFF2-40B4-BE49-F238E27FC236}">
                  <a16:creationId xmlns:a16="http://schemas.microsoft.com/office/drawing/2014/main" id="{DE256FA7-4F25-4A71-AA5C-5323A9CE9911}"/>
                </a:ext>
              </a:extLst>
            </p:cNvPr>
            <p:cNvSpPr txBox="1">
              <a:spLocks noChangeArrowheads="1"/>
            </p:cNvSpPr>
            <p:nvPr/>
          </p:nvSpPr>
          <p:spPr bwMode="auto">
            <a:xfrm>
              <a:off x="3936" y="321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48</a:t>
              </a:r>
              <a:endParaRPr lang="en-GB" altLang="en-US" sz="1400"/>
            </a:p>
          </p:txBody>
        </p:sp>
        <p:sp>
          <p:nvSpPr>
            <p:cNvPr id="55330" name="Line 34">
              <a:extLst>
                <a:ext uri="{FF2B5EF4-FFF2-40B4-BE49-F238E27FC236}">
                  <a16:creationId xmlns:a16="http://schemas.microsoft.com/office/drawing/2014/main" id="{3B730E3D-8603-40B5-BA60-61092F51F8F0}"/>
                </a:ext>
              </a:extLst>
            </p:cNvPr>
            <p:cNvSpPr>
              <a:spLocks noChangeShapeType="1"/>
            </p:cNvSpPr>
            <p:nvPr/>
          </p:nvSpPr>
          <p:spPr bwMode="auto">
            <a:xfrm>
              <a:off x="816" y="1632"/>
              <a:ext cx="336" cy="528"/>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31" name="Line 35">
              <a:extLst>
                <a:ext uri="{FF2B5EF4-FFF2-40B4-BE49-F238E27FC236}">
                  <a16:creationId xmlns:a16="http://schemas.microsoft.com/office/drawing/2014/main" id="{9BD3256D-C905-4010-9588-03342649B7C2}"/>
                </a:ext>
              </a:extLst>
            </p:cNvPr>
            <p:cNvSpPr>
              <a:spLocks noChangeShapeType="1"/>
            </p:cNvSpPr>
            <p:nvPr/>
          </p:nvSpPr>
          <p:spPr bwMode="auto">
            <a:xfrm flipV="1">
              <a:off x="720" y="2160"/>
              <a:ext cx="432" cy="62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32" name="Text Box 36">
              <a:extLst>
                <a:ext uri="{FF2B5EF4-FFF2-40B4-BE49-F238E27FC236}">
                  <a16:creationId xmlns:a16="http://schemas.microsoft.com/office/drawing/2014/main" id="{8A102854-B105-4C5D-8465-9B9AB5AA8845}"/>
                </a:ext>
              </a:extLst>
            </p:cNvPr>
            <p:cNvSpPr txBox="1">
              <a:spLocks noChangeArrowheads="1"/>
            </p:cNvSpPr>
            <p:nvPr/>
          </p:nvSpPr>
          <p:spPr bwMode="auto">
            <a:xfrm>
              <a:off x="1200" y="2064"/>
              <a:ext cx="86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IE" altLang="en-US" sz="1400"/>
                <a:t>Remembered inode</a:t>
              </a:r>
              <a:endParaRPr lang="en-GB" altLang="en-US" sz="1400"/>
            </a:p>
          </p:txBody>
        </p:sp>
      </p:grpSp>
      <p:sp>
        <p:nvSpPr>
          <p:cNvPr id="4" name="Rectangle 3">
            <a:extLst>
              <a:ext uri="{FF2B5EF4-FFF2-40B4-BE49-F238E27FC236}">
                <a16:creationId xmlns:a16="http://schemas.microsoft.com/office/drawing/2014/main" id="{A8D40332-BA93-463C-8FF9-68BA8E2E8B62}"/>
              </a:ext>
            </a:extLst>
          </p:cNvPr>
          <p:cNvSpPr/>
          <p:nvPr/>
        </p:nvSpPr>
        <p:spPr>
          <a:xfrm>
            <a:off x="2059709" y="3800475"/>
            <a:ext cx="8455891" cy="21015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9" name="Picture 38">
            <a:extLst>
              <a:ext uri="{FF2B5EF4-FFF2-40B4-BE49-F238E27FC236}">
                <a16:creationId xmlns:a16="http://schemas.microsoft.com/office/drawing/2014/main" id="{7F06B419-FB36-48D4-BEF6-C44D57B7D3A9}"/>
              </a:ext>
            </a:extLst>
          </p:cNvPr>
          <p:cNvPicPr>
            <a:picLocks noChangeAspect="1"/>
          </p:cNvPicPr>
          <p:nvPr/>
        </p:nvPicPr>
        <p:blipFill rotWithShape="1">
          <a:blip r:embed="rId2"/>
          <a:srcRect l="13735" t="28622" b="40467"/>
          <a:stretch/>
        </p:blipFill>
        <p:spPr>
          <a:xfrm>
            <a:off x="7894782" y="228600"/>
            <a:ext cx="4141525" cy="2057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9" name="Group 5">
            <a:extLst>
              <a:ext uri="{FF2B5EF4-FFF2-40B4-BE49-F238E27FC236}">
                <a16:creationId xmlns:a16="http://schemas.microsoft.com/office/drawing/2014/main" id="{FDBF0077-3A9E-4B58-AC84-46979B9F6FF5}"/>
              </a:ext>
            </a:extLst>
          </p:cNvPr>
          <p:cNvGrpSpPr>
            <a:grpSpLocks/>
          </p:cNvGrpSpPr>
          <p:nvPr/>
        </p:nvGrpSpPr>
        <p:grpSpPr bwMode="auto">
          <a:xfrm>
            <a:off x="2209800" y="1905001"/>
            <a:ext cx="7162800" cy="1330325"/>
            <a:chOff x="432" y="1296"/>
            <a:chExt cx="4512" cy="838"/>
          </a:xfrm>
        </p:grpSpPr>
        <p:sp>
          <p:nvSpPr>
            <p:cNvPr id="72710" name="Text Box 6">
              <a:extLst>
                <a:ext uri="{FF2B5EF4-FFF2-40B4-BE49-F238E27FC236}">
                  <a16:creationId xmlns:a16="http://schemas.microsoft.com/office/drawing/2014/main" id="{F41B7169-7079-4FFC-8CF9-72A8BB19A7E9}"/>
                </a:ext>
              </a:extLst>
            </p:cNvPr>
            <p:cNvSpPr txBox="1">
              <a:spLocks noChangeArrowheads="1"/>
            </p:cNvSpPr>
            <p:nvPr/>
          </p:nvSpPr>
          <p:spPr bwMode="auto">
            <a:xfrm>
              <a:off x="960" y="1296"/>
              <a:ext cx="3648" cy="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ko-KR" altLang="en-US">
                  <a:latin typeface="굴림" panose="020B0600000101010101" pitchFamily="34" charset="-127"/>
                  <a:ea typeface="굴림" panose="020B0600000101010101" pitchFamily="34" charset="-127"/>
                </a:rPr>
                <a:t>535                                                476  475  471</a:t>
              </a:r>
            </a:p>
          </p:txBody>
        </p:sp>
        <p:sp>
          <p:nvSpPr>
            <p:cNvPr id="72711" name="Line 7">
              <a:extLst>
                <a:ext uri="{FF2B5EF4-FFF2-40B4-BE49-F238E27FC236}">
                  <a16:creationId xmlns:a16="http://schemas.microsoft.com/office/drawing/2014/main" id="{0F870A20-D1A9-4391-9353-0CD6BF340F7C}"/>
                </a:ext>
              </a:extLst>
            </p:cNvPr>
            <p:cNvSpPr>
              <a:spLocks noChangeShapeType="1"/>
            </p:cNvSpPr>
            <p:nvPr/>
          </p:nvSpPr>
          <p:spPr bwMode="auto">
            <a:xfrm>
              <a:off x="1296"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2" name="Line 8">
              <a:extLst>
                <a:ext uri="{FF2B5EF4-FFF2-40B4-BE49-F238E27FC236}">
                  <a16:creationId xmlns:a16="http://schemas.microsoft.com/office/drawing/2014/main" id="{DF41EB2A-5A46-43C5-9D19-0DE1F8D748EA}"/>
                </a:ext>
              </a:extLst>
            </p:cNvPr>
            <p:cNvSpPr>
              <a:spLocks noChangeShapeType="1"/>
            </p:cNvSpPr>
            <p:nvPr/>
          </p:nvSpPr>
          <p:spPr bwMode="auto">
            <a:xfrm>
              <a:off x="4224"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3" name="Line 9">
              <a:extLst>
                <a:ext uri="{FF2B5EF4-FFF2-40B4-BE49-F238E27FC236}">
                  <a16:creationId xmlns:a16="http://schemas.microsoft.com/office/drawing/2014/main" id="{2EB36D51-D133-4E72-9B30-5C707A3ACD1F}"/>
                </a:ext>
              </a:extLst>
            </p:cNvPr>
            <p:cNvSpPr>
              <a:spLocks noChangeShapeType="1"/>
            </p:cNvSpPr>
            <p:nvPr/>
          </p:nvSpPr>
          <p:spPr bwMode="auto">
            <a:xfrm>
              <a:off x="3888"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4" name="Line 10">
              <a:extLst>
                <a:ext uri="{FF2B5EF4-FFF2-40B4-BE49-F238E27FC236}">
                  <a16:creationId xmlns:a16="http://schemas.microsoft.com/office/drawing/2014/main" id="{A06CDD3D-8DD1-4DDE-8B83-9E1E9E3E9785}"/>
                </a:ext>
              </a:extLst>
            </p:cNvPr>
            <p:cNvSpPr>
              <a:spLocks noChangeShapeType="1"/>
            </p:cNvSpPr>
            <p:nvPr/>
          </p:nvSpPr>
          <p:spPr bwMode="auto">
            <a:xfrm>
              <a:off x="3552"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5" name="Line 11">
              <a:extLst>
                <a:ext uri="{FF2B5EF4-FFF2-40B4-BE49-F238E27FC236}">
                  <a16:creationId xmlns:a16="http://schemas.microsoft.com/office/drawing/2014/main" id="{10B80740-5342-4D5B-9795-029BE108242F}"/>
                </a:ext>
              </a:extLst>
            </p:cNvPr>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6" name="Text Box 12">
              <a:extLst>
                <a:ext uri="{FF2B5EF4-FFF2-40B4-BE49-F238E27FC236}">
                  <a16:creationId xmlns:a16="http://schemas.microsoft.com/office/drawing/2014/main" id="{04A7F62C-1722-46E0-8257-E964AB36B717}"/>
                </a:ext>
              </a:extLst>
            </p:cNvPr>
            <p:cNvSpPr txBox="1">
              <a:spLocks noChangeArrowheads="1"/>
            </p:cNvSpPr>
            <p:nvPr/>
          </p:nvSpPr>
          <p:spPr bwMode="auto">
            <a:xfrm>
              <a:off x="2112" y="1536"/>
              <a:ext cx="129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free inodes</a:t>
              </a:r>
            </a:p>
          </p:txBody>
        </p:sp>
        <p:sp>
          <p:nvSpPr>
            <p:cNvPr id="72717" name="Line 13">
              <a:extLst>
                <a:ext uri="{FF2B5EF4-FFF2-40B4-BE49-F238E27FC236}">
                  <a16:creationId xmlns:a16="http://schemas.microsoft.com/office/drawing/2014/main" id="{BE247C90-B804-4709-A971-0F3B1282FFCA}"/>
                </a:ext>
              </a:extLst>
            </p:cNvPr>
            <p:cNvSpPr>
              <a:spLocks noChangeShapeType="1"/>
            </p:cNvSpPr>
            <p:nvPr/>
          </p:nvSpPr>
          <p:spPr bwMode="auto">
            <a:xfrm flipV="1">
              <a:off x="1104" y="148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18" name="Text Box 14">
              <a:extLst>
                <a:ext uri="{FF2B5EF4-FFF2-40B4-BE49-F238E27FC236}">
                  <a16:creationId xmlns:a16="http://schemas.microsoft.com/office/drawing/2014/main" id="{95186602-4C95-4B38-B5A6-5BD977024653}"/>
                </a:ext>
              </a:extLst>
            </p:cNvPr>
            <p:cNvSpPr txBox="1">
              <a:spLocks noChangeArrowheads="1"/>
            </p:cNvSpPr>
            <p:nvPr/>
          </p:nvSpPr>
          <p:spPr bwMode="auto">
            <a:xfrm>
              <a:off x="432" y="1680"/>
              <a:ext cx="153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remembered inode</a:t>
              </a:r>
            </a:p>
          </p:txBody>
        </p:sp>
        <p:sp>
          <p:nvSpPr>
            <p:cNvPr id="72719" name="Text Box 15">
              <a:extLst>
                <a:ext uri="{FF2B5EF4-FFF2-40B4-BE49-F238E27FC236}">
                  <a16:creationId xmlns:a16="http://schemas.microsoft.com/office/drawing/2014/main" id="{82C50DD3-EE0C-405B-AF4D-649D8D599EC3}"/>
                </a:ext>
              </a:extLst>
            </p:cNvPr>
            <p:cNvSpPr txBox="1">
              <a:spLocks noChangeArrowheads="1"/>
            </p:cNvSpPr>
            <p:nvPr/>
          </p:nvSpPr>
          <p:spPr bwMode="auto">
            <a:xfrm>
              <a:off x="1440" y="1920"/>
              <a:ext cx="29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b="1">
                  <a:latin typeface="굴림" panose="020B0600000101010101" pitchFamily="34" charset="-127"/>
                  <a:ea typeface="굴림" panose="020B0600000101010101" pitchFamily="34" charset="-127"/>
                </a:rPr>
                <a:t>Original Super Block List of Free Inodes</a:t>
              </a:r>
            </a:p>
          </p:txBody>
        </p:sp>
        <p:sp>
          <p:nvSpPr>
            <p:cNvPr id="72720" name="Line 16">
              <a:extLst>
                <a:ext uri="{FF2B5EF4-FFF2-40B4-BE49-F238E27FC236}">
                  <a16:creationId xmlns:a16="http://schemas.microsoft.com/office/drawing/2014/main" id="{4967267C-642F-44E2-84AC-1B64D5B6E40F}"/>
                </a:ext>
              </a:extLst>
            </p:cNvPr>
            <p:cNvSpPr>
              <a:spLocks noChangeShapeType="1"/>
            </p:cNvSpPr>
            <p:nvPr/>
          </p:nvSpPr>
          <p:spPr bwMode="auto">
            <a:xfrm flipV="1">
              <a:off x="4608" y="153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21" name="Text Box 17">
              <a:extLst>
                <a:ext uri="{FF2B5EF4-FFF2-40B4-BE49-F238E27FC236}">
                  <a16:creationId xmlns:a16="http://schemas.microsoft.com/office/drawing/2014/main" id="{5FDD0DAC-C6D8-44B9-BDE7-8FB3818B5939}"/>
                </a:ext>
              </a:extLst>
            </p:cNvPr>
            <p:cNvSpPr txBox="1">
              <a:spLocks noChangeArrowheads="1"/>
            </p:cNvSpPr>
            <p:nvPr/>
          </p:nvSpPr>
          <p:spPr bwMode="auto">
            <a:xfrm>
              <a:off x="4416" y="1728"/>
              <a:ext cx="5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index</a:t>
              </a:r>
            </a:p>
          </p:txBody>
        </p:sp>
      </p:grpSp>
      <p:grpSp>
        <p:nvGrpSpPr>
          <p:cNvPr id="72722" name="Group 18">
            <a:extLst>
              <a:ext uri="{FF2B5EF4-FFF2-40B4-BE49-F238E27FC236}">
                <a16:creationId xmlns:a16="http://schemas.microsoft.com/office/drawing/2014/main" id="{AA4BF0AC-F4BB-46D2-BEEA-D9AA042853DD}"/>
              </a:ext>
            </a:extLst>
          </p:cNvPr>
          <p:cNvGrpSpPr>
            <a:grpSpLocks/>
          </p:cNvGrpSpPr>
          <p:nvPr/>
        </p:nvGrpSpPr>
        <p:grpSpPr bwMode="auto">
          <a:xfrm>
            <a:off x="2286000" y="3581401"/>
            <a:ext cx="7162800" cy="1330325"/>
            <a:chOff x="480" y="2256"/>
            <a:chExt cx="4512" cy="838"/>
          </a:xfrm>
        </p:grpSpPr>
        <p:sp>
          <p:nvSpPr>
            <p:cNvPr id="72723" name="Text Box 19">
              <a:extLst>
                <a:ext uri="{FF2B5EF4-FFF2-40B4-BE49-F238E27FC236}">
                  <a16:creationId xmlns:a16="http://schemas.microsoft.com/office/drawing/2014/main" id="{A61C9E9F-82DE-4B55-BB39-9725D2E7542C}"/>
                </a:ext>
              </a:extLst>
            </p:cNvPr>
            <p:cNvSpPr txBox="1">
              <a:spLocks noChangeArrowheads="1"/>
            </p:cNvSpPr>
            <p:nvPr/>
          </p:nvSpPr>
          <p:spPr bwMode="auto">
            <a:xfrm>
              <a:off x="1872" y="2832"/>
              <a:ext cx="29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b="1" dirty="0">
                  <a:latin typeface="굴림" panose="020B0600000101010101" pitchFamily="34" charset="-127"/>
                  <a:ea typeface="굴림" panose="020B0600000101010101" pitchFamily="34" charset="-127"/>
                </a:rPr>
                <a:t>Free </a:t>
              </a:r>
              <a:r>
                <a:rPr kumimoji="1" lang="en-US" altLang="ko-KR" b="1" dirty="0" err="1">
                  <a:latin typeface="굴림" panose="020B0600000101010101" pitchFamily="34" charset="-127"/>
                  <a:ea typeface="굴림" panose="020B0600000101010101" pitchFamily="34" charset="-127"/>
                </a:rPr>
                <a:t>Inode</a:t>
              </a:r>
              <a:r>
                <a:rPr kumimoji="1" lang="en-US" altLang="ko-KR" b="1" dirty="0">
                  <a:latin typeface="굴림" panose="020B0600000101010101" pitchFamily="34" charset="-127"/>
                  <a:ea typeface="굴림" panose="020B0600000101010101" pitchFamily="34" charset="-127"/>
                </a:rPr>
                <a:t> 499</a:t>
              </a:r>
            </a:p>
          </p:txBody>
        </p:sp>
        <p:grpSp>
          <p:nvGrpSpPr>
            <p:cNvPr id="72724" name="Group 20">
              <a:extLst>
                <a:ext uri="{FF2B5EF4-FFF2-40B4-BE49-F238E27FC236}">
                  <a16:creationId xmlns:a16="http://schemas.microsoft.com/office/drawing/2014/main" id="{107C15EF-B960-49CD-989D-AD454D6A4830}"/>
                </a:ext>
              </a:extLst>
            </p:cNvPr>
            <p:cNvGrpSpPr>
              <a:grpSpLocks/>
            </p:cNvGrpSpPr>
            <p:nvPr/>
          </p:nvGrpSpPr>
          <p:grpSpPr bwMode="auto">
            <a:xfrm>
              <a:off x="480" y="2256"/>
              <a:ext cx="4512" cy="838"/>
              <a:chOff x="432" y="1296"/>
              <a:chExt cx="4512" cy="838"/>
            </a:xfrm>
          </p:grpSpPr>
          <p:sp>
            <p:nvSpPr>
              <p:cNvPr id="72725" name="Text Box 21">
                <a:extLst>
                  <a:ext uri="{FF2B5EF4-FFF2-40B4-BE49-F238E27FC236}">
                    <a16:creationId xmlns:a16="http://schemas.microsoft.com/office/drawing/2014/main" id="{CF45234B-9BE3-4D76-8DC6-33BF3C3949CB}"/>
                  </a:ext>
                </a:extLst>
              </p:cNvPr>
              <p:cNvSpPr txBox="1">
                <a:spLocks noChangeArrowheads="1"/>
              </p:cNvSpPr>
              <p:nvPr/>
            </p:nvSpPr>
            <p:spPr bwMode="auto">
              <a:xfrm>
                <a:off x="960" y="1296"/>
                <a:ext cx="3648" cy="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ko-KR" altLang="en-US" dirty="0">
                    <a:latin typeface="굴림" panose="020B0600000101010101" pitchFamily="34" charset="-127"/>
                    <a:ea typeface="굴림" panose="020B0600000101010101" pitchFamily="34" charset="-127"/>
                  </a:rPr>
                  <a:t>499                                                476  475  471</a:t>
                </a:r>
              </a:p>
            </p:txBody>
          </p:sp>
          <p:sp>
            <p:nvSpPr>
              <p:cNvPr id="72726" name="Line 22">
                <a:extLst>
                  <a:ext uri="{FF2B5EF4-FFF2-40B4-BE49-F238E27FC236}">
                    <a16:creationId xmlns:a16="http://schemas.microsoft.com/office/drawing/2014/main" id="{433D5788-A600-4D7C-AAD5-BA7D99F91411}"/>
                  </a:ext>
                </a:extLst>
              </p:cNvPr>
              <p:cNvSpPr>
                <a:spLocks noChangeShapeType="1"/>
              </p:cNvSpPr>
              <p:nvPr/>
            </p:nvSpPr>
            <p:spPr bwMode="auto">
              <a:xfrm>
                <a:off x="1296"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27" name="Line 23">
                <a:extLst>
                  <a:ext uri="{FF2B5EF4-FFF2-40B4-BE49-F238E27FC236}">
                    <a16:creationId xmlns:a16="http://schemas.microsoft.com/office/drawing/2014/main" id="{350538B9-0646-4C8E-8DF9-12E478411AAA}"/>
                  </a:ext>
                </a:extLst>
              </p:cNvPr>
              <p:cNvSpPr>
                <a:spLocks noChangeShapeType="1"/>
              </p:cNvSpPr>
              <p:nvPr/>
            </p:nvSpPr>
            <p:spPr bwMode="auto">
              <a:xfrm>
                <a:off x="4224"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28" name="Line 24">
                <a:extLst>
                  <a:ext uri="{FF2B5EF4-FFF2-40B4-BE49-F238E27FC236}">
                    <a16:creationId xmlns:a16="http://schemas.microsoft.com/office/drawing/2014/main" id="{FD9F0513-1889-46E3-A492-1D4B0D47C8EF}"/>
                  </a:ext>
                </a:extLst>
              </p:cNvPr>
              <p:cNvSpPr>
                <a:spLocks noChangeShapeType="1"/>
              </p:cNvSpPr>
              <p:nvPr/>
            </p:nvSpPr>
            <p:spPr bwMode="auto">
              <a:xfrm>
                <a:off x="3888"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29" name="Line 25">
                <a:extLst>
                  <a:ext uri="{FF2B5EF4-FFF2-40B4-BE49-F238E27FC236}">
                    <a16:creationId xmlns:a16="http://schemas.microsoft.com/office/drawing/2014/main" id="{56435916-D5A5-4A4A-A389-D826E885A235}"/>
                  </a:ext>
                </a:extLst>
              </p:cNvPr>
              <p:cNvSpPr>
                <a:spLocks noChangeShapeType="1"/>
              </p:cNvSpPr>
              <p:nvPr/>
            </p:nvSpPr>
            <p:spPr bwMode="auto">
              <a:xfrm>
                <a:off x="3552"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30" name="Line 26">
                <a:extLst>
                  <a:ext uri="{FF2B5EF4-FFF2-40B4-BE49-F238E27FC236}">
                    <a16:creationId xmlns:a16="http://schemas.microsoft.com/office/drawing/2014/main" id="{B74B54F6-E1D8-4710-9149-D24CF569A7F4}"/>
                  </a:ext>
                </a:extLst>
              </p:cNvPr>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31" name="Text Box 27">
                <a:extLst>
                  <a:ext uri="{FF2B5EF4-FFF2-40B4-BE49-F238E27FC236}">
                    <a16:creationId xmlns:a16="http://schemas.microsoft.com/office/drawing/2014/main" id="{116C324C-AF69-42B8-AA33-075B5FA6307E}"/>
                  </a:ext>
                </a:extLst>
              </p:cNvPr>
              <p:cNvSpPr txBox="1">
                <a:spLocks noChangeArrowheads="1"/>
              </p:cNvSpPr>
              <p:nvPr/>
            </p:nvSpPr>
            <p:spPr bwMode="auto">
              <a:xfrm>
                <a:off x="2112" y="1536"/>
                <a:ext cx="129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free inodes</a:t>
                </a:r>
              </a:p>
            </p:txBody>
          </p:sp>
          <p:sp>
            <p:nvSpPr>
              <p:cNvPr id="72732" name="Line 28">
                <a:extLst>
                  <a:ext uri="{FF2B5EF4-FFF2-40B4-BE49-F238E27FC236}">
                    <a16:creationId xmlns:a16="http://schemas.microsoft.com/office/drawing/2014/main" id="{EB9C435C-8294-49F9-8825-3321026C3AFB}"/>
                  </a:ext>
                </a:extLst>
              </p:cNvPr>
              <p:cNvSpPr>
                <a:spLocks noChangeShapeType="1"/>
              </p:cNvSpPr>
              <p:nvPr/>
            </p:nvSpPr>
            <p:spPr bwMode="auto">
              <a:xfrm flipV="1">
                <a:off x="1104" y="148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33" name="Text Box 29">
                <a:extLst>
                  <a:ext uri="{FF2B5EF4-FFF2-40B4-BE49-F238E27FC236}">
                    <a16:creationId xmlns:a16="http://schemas.microsoft.com/office/drawing/2014/main" id="{1BAF8225-319F-4A2B-9E3C-1B2513B90F21}"/>
                  </a:ext>
                </a:extLst>
              </p:cNvPr>
              <p:cNvSpPr txBox="1">
                <a:spLocks noChangeArrowheads="1"/>
              </p:cNvSpPr>
              <p:nvPr/>
            </p:nvSpPr>
            <p:spPr bwMode="auto">
              <a:xfrm>
                <a:off x="432" y="1680"/>
                <a:ext cx="153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remembered inode</a:t>
                </a:r>
              </a:p>
            </p:txBody>
          </p:sp>
          <p:sp>
            <p:nvSpPr>
              <p:cNvPr id="72734" name="Text Box 30">
                <a:extLst>
                  <a:ext uri="{FF2B5EF4-FFF2-40B4-BE49-F238E27FC236}">
                    <a16:creationId xmlns:a16="http://schemas.microsoft.com/office/drawing/2014/main" id="{705AA283-77EC-42AC-B680-05FE62755E76}"/>
                  </a:ext>
                </a:extLst>
              </p:cNvPr>
              <p:cNvSpPr txBox="1">
                <a:spLocks noChangeArrowheads="1"/>
              </p:cNvSpPr>
              <p:nvPr/>
            </p:nvSpPr>
            <p:spPr bwMode="auto">
              <a:xfrm>
                <a:off x="1440" y="1920"/>
                <a:ext cx="29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endParaRPr kumimoji="1" lang="en-US" altLang="ko-KR" b="1">
                  <a:latin typeface="굴림" panose="020B0600000101010101" pitchFamily="34" charset="-127"/>
                  <a:ea typeface="굴림" panose="020B0600000101010101" pitchFamily="34" charset="-127"/>
                </a:endParaRPr>
              </a:p>
            </p:txBody>
          </p:sp>
          <p:sp>
            <p:nvSpPr>
              <p:cNvPr id="72735" name="Line 31">
                <a:extLst>
                  <a:ext uri="{FF2B5EF4-FFF2-40B4-BE49-F238E27FC236}">
                    <a16:creationId xmlns:a16="http://schemas.microsoft.com/office/drawing/2014/main" id="{FAEA343E-735A-46C1-A2E5-4EAF273E7791}"/>
                  </a:ext>
                </a:extLst>
              </p:cNvPr>
              <p:cNvSpPr>
                <a:spLocks noChangeShapeType="1"/>
              </p:cNvSpPr>
              <p:nvPr/>
            </p:nvSpPr>
            <p:spPr bwMode="auto">
              <a:xfrm flipV="1">
                <a:off x="4608" y="153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36" name="Text Box 32">
                <a:extLst>
                  <a:ext uri="{FF2B5EF4-FFF2-40B4-BE49-F238E27FC236}">
                    <a16:creationId xmlns:a16="http://schemas.microsoft.com/office/drawing/2014/main" id="{7BF42AA0-3491-4408-BC58-E247BDF14E4A}"/>
                  </a:ext>
                </a:extLst>
              </p:cNvPr>
              <p:cNvSpPr txBox="1">
                <a:spLocks noChangeArrowheads="1"/>
              </p:cNvSpPr>
              <p:nvPr/>
            </p:nvSpPr>
            <p:spPr bwMode="auto">
              <a:xfrm>
                <a:off x="4416" y="1728"/>
                <a:ext cx="5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index</a:t>
                </a:r>
              </a:p>
            </p:txBody>
          </p:sp>
        </p:grpSp>
      </p:grpSp>
      <p:grpSp>
        <p:nvGrpSpPr>
          <p:cNvPr id="72737" name="Group 33">
            <a:extLst>
              <a:ext uri="{FF2B5EF4-FFF2-40B4-BE49-F238E27FC236}">
                <a16:creationId xmlns:a16="http://schemas.microsoft.com/office/drawing/2014/main" id="{F52113DA-C8B7-4335-86EB-53D4AE4D9F97}"/>
              </a:ext>
            </a:extLst>
          </p:cNvPr>
          <p:cNvGrpSpPr>
            <a:grpSpLocks/>
          </p:cNvGrpSpPr>
          <p:nvPr/>
        </p:nvGrpSpPr>
        <p:grpSpPr bwMode="auto">
          <a:xfrm>
            <a:off x="2286000" y="5222876"/>
            <a:ext cx="7162800" cy="1330325"/>
            <a:chOff x="480" y="2256"/>
            <a:chExt cx="4512" cy="838"/>
          </a:xfrm>
        </p:grpSpPr>
        <p:sp>
          <p:nvSpPr>
            <p:cNvPr id="72738" name="Text Box 34">
              <a:extLst>
                <a:ext uri="{FF2B5EF4-FFF2-40B4-BE49-F238E27FC236}">
                  <a16:creationId xmlns:a16="http://schemas.microsoft.com/office/drawing/2014/main" id="{09F9398C-D3DD-40CF-8619-80C70F8DF622}"/>
                </a:ext>
              </a:extLst>
            </p:cNvPr>
            <p:cNvSpPr txBox="1">
              <a:spLocks noChangeArrowheads="1"/>
            </p:cNvSpPr>
            <p:nvPr/>
          </p:nvSpPr>
          <p:spPr bwMode="auto">
            <a:xfrm>
              <a:off x="1872" y="2832"/>
              <a:ext cx="29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b="1">
                  <a:latin typeface="굴림" panose="020B0600000101010101" pitchFamily="34" charset="-127"/>
                  <a:ea typeface="굴림" panose="020B0600000101010101" pitchFamily="34" charset="-127"/>
                </a:rPr>
                <a:t>Free Inode 601</a:t>
              </a:r>
            </a:p>
          </p:txBody>
        </p:sp>
        <p:grpSp>
          <p:nvGrpSpPr>
            <p:cNvPr id="72739" name="Group 35">
              <a:extLst>
                <a:ext uri="{FF2B5EF4-FFF2-40B4-BE49-F238E27FC236}">
                  <a16:creationId xmlns:a16="http://schemas.microsoft.com/office/drawing/2014/main" id="{731B0739-D5ED-4995-B1D0-BC8F528AF8AA}"/>
                </a:ext>
              </a:extLst>
            </p:cNvPr>
            <p:cNvGrpSpPr>
              <a:grpSpLocks/>
            </p:cNvGrpSpPr>
            <p:nvPr/>
          </p:nvGrpSpPr>
          <p:grpSpPr bwMode="auto">
            <a:xfrm>
              <a:off x="480" y="2256"/>
              <a:ext cx="4512" cy="838"/>
              <a:chOff x="432" y="1296"/>
              <a:chExt cx="4512" cy="838"/>
            </a:xfrm>
          </p:grpSpPr>
          <p:sp>
            <p:nvSpPr>
              <p:cNvPr id="72740" name="Text Box 36">
                <a:extLst>
                  <a:ext uri="{FF2B5EF4-FFF2-40B4-BE49-F238E27FC236}">
                    <a16:creationId xmlns:a16="http://schemas.microsoft.com/office/drawing/2014/main" id="{C5B9EF23-F1E6-4E24-A841-47477F643720}"/>
                  </a:ext>
                </a:extLst>
              </p:cNvPr>
              <p:cNvSpPr txBox="1">
                <a:spLocks noChangeArrowheads="1"/>
              </p:cNvSpPr>
              <p:nvPr/>
            </p:nvSpPr>
            <p:spPr bwMode="auto">
              <a:xfrm>
                <a:off x="960" y="1296"/>
                <a:ext cx="3648" cy="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ko-KR" altLang="en-US" dirty="0">
                    <a:latin typeface="굴림" panose="020B0600000101010101" pitchFamily="34" charset="-127"/>
                    <a:ea typeface="굴림" panose="020B0600000101010101" pitchFamily="34" charset="-127"/>
                  </a:rPr>
                  <a:t>499                                                476  475  471</a:t>
                </a:r>
              </a:p>
            </p:txBody>
          </p:sp>
          <p:sp>
            <p:nvSpPr>
              <p:cNvPr id="72741" name="Line 37">
                <a:extLst>
                  <a:ext uri="{FF2B5EF4-FFF2-40B4-BE49-F238E27FC236}">
                    <a16:creationId xmlns:a16="http://schemas.microsoft.com/office/drawing/2014/main" id="{FA020DC5-16C8-4D3B-A9CE-0A93C099A5E6}"/>
                  </a:ext>
                </a:extLst>
              </p:cNvPr>
              <p:cNvSpPr>
                <a:spLocks noChangeShapeType="1"/>
              </p:cNvSpPr>
              <p:nvPr/>
            </p:nvSpPr>
            <p:spPr bwMode="auto">
              <a:xfrm>
                <a:off x="1296"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2" name="Line 38">
                <a:extLst>
                  <a:ext uri="{FF2B5EF4-FFF2-40B4-BE49-F238E27FC236}">
                    <a16:creationId xmlns:a16="http://schemas.microsoft.com/office/drawing/2014/main" id="{9F20EE59-AAB8-4FEE-BF80-4C4A5F0FB843}"/>
                  </a:ext>
                </a:extLst>
              </p:cNvPr>
              <p:cNvSpPr>
                <a:spLocks noChangeShapeType="1"/>
              </p:cNvSpPr>
              <p:nvPr/>
            </p:nvSpPr>
            <p:spPr bwMode="auto">
              <a:xfrm>
                <a:off x="4224"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3" name="Line 39">
                <a:extLst>
                  <a:ext uri="{FF2B5EF4-FFF2-40B4-BE49-F238E27FC236}">
                    <a16:creationId xmlns:a16="http://schemas.microsoft.com/office/drawing/2014/main" id="{0178EF9A-0C75-489A-AC78-43FB25A8B5E8}"/>
                  </a:ext>
                </a:extLst>
              </p:cNvPr>
              <p:cNvSpPr>
                <a:spLocks noChangeShapeType="1"/>
              </p:cNvSpPr>
              <p:nvPr/>
            </p:nvSpPr>
            <p:spPr bwMode="auto">
              <a:xfrm>
                <a:off x="3888"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4" name="Line 40">
                <a:extLst>
                  <a:ext uri="{FF2B5EF4-FFF2-40B4-BE49-F238E27FC236}">
                    <a16:creationId xmlns:a16="http://schemas.microsoft.com/office/drawing/2014/main" id="{65EADA51-8144-4DE7-B07E-1BF276D93271}"/>
                  </a:ext>
                </a:extLst>
              </p:cNvPr>
              <p:cNvSpPr>
                <a:spLocks noChangeShapeType="1"/>
              </p:cNvSpPr>
              <p:nvPr/>
            </p:nvSpPr>
            <p:spPr bwMode="auto">
              <a:xfrm>
                <a:off x="3552" y="129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5" name="Line 41">
                <a:extLst>
                  <a:ext uri="{FF2B5EF4-FFF2-40B4-BE49-F238E27FC236}">
                    <a16:creationId xmlns:a16="http://schemas.microsoft.com/office/drawing/2014/main" id="{D5CA4E80-3041-4999-9CED-710316041016}"/>
                  </a:ext>
                </a:extLst>
              </p:cNvPr>
              <p:cNvSpPr>
                <a:spLocks noChangeShapeType="1"/>
              </p:cNvSpPr>
              <p:nvPr/>
            </p:nvSpPr>
            <p:spPr bwMode="auto">
              <a:xfrm>
                <a:off x="960" y="1584"/>
                <a:ext cx="3600" cy="0"/>
              </a:xfrm>
              <a:prstGeom prst="line">
                <a:avLst/>
              </a:prstGeom>
              <a:noFill/>
              <a:ln w="9525">
                <a:solidFill>
                  <a:schemeClr val="tx1"/>
                </a:solidFill>
                <a:prstDash val="dash"/>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6" name="Text Box 42">
                <a:extLst>
                  <a:ext uri="{FF2B5EF4-FFF2-40B4-BE49-F238E27FC236}">
                    <a16:creationId xmlns:a16="http://schemas.microsoft.com/office/drawing/2014/main" id="{A8F95EBA-DB85-48C5-A8AD-85A1C2496469}"/>
                  </a:ext>
                </a:extLst>
              </p:cNvPr>
              <p:cNvSpPr txBox="1">
                <a:spLocks noChangeArrowheads="1"/>
              </p:cNvSpPr>
              <p:nvPr/>
            </p:nvSpPr>
            <p:spPr bwMode="auto">
              <a:xfrm>
                <a:off x="2112" y="1536"/>
                <a:ext cx="129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free inodes</a:t>
                </a:r>
              </a:p>
            </p:txBody>
          </p:sp>
          <p:sp>
            <p:nvSpPr>
              <p:cNvPr id="72747" name="Line 43">
                <a:extLst>
                  <a:ext uri="{FF2B5EF4-FFF2-40B4-BE49-F238E27FC236}">
                    <a16:creationId xmlns:a16="http://schemas.microsoft.com/office/drawing/2014/main" id="{03E4374B-FAD6-476E-9EA1-9D81B9FD2490}"/>
                  </a:ext>
                </a:extLst>
              </p:cNvPr>
              <p:cNvSpPr>
                <a:spLocks noChangeShapeType="1"/>
              </p:cNvSpPr>
              <p:nvPr/>
            </p:nvSpPr>
            <p:spPr bwMode="auto">
              <a:xfrm flipV="1">
                <a:off x="1104" y="148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48" name="Text Box 44">
                <a:extLst>
                  <a:ext uri="{FF2B5EF4-FFF2-40B4-BE49-F238E27FC236}">
                    <a16:creationId xmlns:a16="http://schemas.microsoft.com/office/drawing/2014/main" id="{2D2059DF-F477-4159-9F0F-3F0A8481831F}"/>
                  </a:ext>
                </a:extLst>
              </p:cNvPr>
              <p:cNvSpPr txBox="1">
                <a:spLocks noChangeArrowheads="1"/>
              </p:cNvSpPr>
              <p:nvPr/>
            </p:nvSpPr>
            <p:spPr bwMode="auto">
              <a:xfrm>
                <a:off x="432" y="1680"/>
                <a:ext cx="1536"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remembered inode</a:t>
                </a:r>
              </a:p>
            </p:txBody>
          </p:sp>
          <p:sp>
            <p:nvSpPr>
              <p:cNvPr id="72749" name="Text Box 45">
                <a:extLst>
                  <a:ext uri="{FF2B5EF4-FFF2-40B4-BE49-F238E27FC236}">
                    <a16:creationId xmlns:a16="http://schemas.microsoft.com/office/drawing/2014/main" id="{06BDC482-0031-4108-9DA4-4B8317419D2E}"/>
                  </a:ext>
                </a:extLst>
              </p:cNvPr>
              <p:cNvSpPr txBox="1">
                <a:spLocks noChangeArrowheads="1"/>
              </p:cNvSpPr>
              <p:nvPr/>
            </p:nvSpPr>
            <p:spPr bwMode="auto">
              <a:xfrm>
                <a:off x="1440" y="1920"/>
                <a:ext cx="29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endParaRPr kumimoji="1" lang="en-US" altLang="ko-KR" b="1">
                  <a:latin typeface="굴림" panose="020B0600000101010101" pitchFamily="34" charset="-127"/>
                  <a:ea typeface="굴림" panose="020B0600000101010101" pitchFamily="34" charset="-127"/>
                </a:endParaRPr>
              </a:p>
            </p:txBody>
          </p:sp>
          <p:sp>
            <p:nvSpPr>
              <p:cNvPr id="72750" name="Line 46">
                <a:extLst>
                  <a:ext uri="{FF2B5EF4-FFF2-40B4-BE49-F238E27FC236}">
                    <a16:creationId xmlns:a16="http://schemas.microsoft.com/office/drawing/2014/main" id="{E7017DF5-C443-4D36-9EB1-45CA582E2630}"/>
                  </a:ext>
                </a:extLst>
              </p:cNvPr>
              <p:cNvSpPr>
                <a:spLocks noChangeShapeType="1"/>
              </p:cNvSpPr>
              <p:nvPr/>
            </p:nvSpPr>
            <p:spPr bwMode="auto">
              <a:xfrm flipV="1">
                <a:off x="4608" y="1536"/>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51" name="Text Box 47">
                <a:extLst>
                  <a:ext uri="{FF2B5EF4-FFF2-40B4-BE49-F238E27FC236}">
                    <a16:creationId xmlns:a16="http://schemas.microsoft.com/office/drawing/2014/main" id="{AFDA7095-1409-4F92-A641-6EE912F0BA51}"/>
                  </a:ext>
                </a:extLst>
              </p:cNvPr>
              <p:cNvSpPr txBox="1">
                <a:spLocks noChangeArrowheads="1"/>
              </p:cNvSpPr>
              <p:nvPr/>
            </p:nvSpPr>
            <p:spPr bwMode="auto">
              <a:xfrm>
                <a:off x="4416" y="1728"/>
                <a:ext cx="528"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atinLnBrk="1">
                  <a:lnSpc>
                    <a:spcPct val="90000"/>
                  </a:lnSpc>
                  <a:spcBef>
                    <a:spcPct val="50000"/>
                  </a:spcBef>
                  <a:buClr>
                    <a:schemeClr val="folHlink"/>
                  </a:buClr>
                  <a:buSzPct val="60000"/>
                  <a:buFont typeface="Wingdings" panose="05000000000000000000" pitchFamily="2" charset="2"/>
                  <a:buNone/>
                </a:pPr>
                <a:r>
                  <a:rPr kumimoji="1" lang="en-US" altLang="ko-KR">
                    <a:latin typeface="굴림" panose="020B0600000101010101" pitchFamily="34" charset="-127"/>
                    <a:ea typeface="굴림" panose="020B0600000101010101" pitchFamily="34" charset="-127"/>
                  </a:rPr>
                  <a:t>index</a:t>
                </a:r>
              </a:p>
            </p:txBody>
          </p:sp>
        </p:grpSp>
      </p:grpSp>
      <p:sp>
        <p:nvSpPr>
          <p:cNvPr id="4" name="Title 3">
            <a:extLst>
              <a:ext uri="{FF2B5EF4-FFF2-40B4-BE49-F238E27FC236}">
                <a16:creationId xmlns:a16="http://schemas.microsoft.com/office/drawing/2014/main" id="{1E0157A4-3D6E-4D89-937C-6645E215236B}"/>
              </a:ext>
            </a:extLst>
          </p:cNvPr>
          <p:cNvSpPr>
            <a:spLocks noGrp="1"/>
          </p:cNvSpPr>
          <p:nvPr>
            <p:ph type="title"/>
          </p:nvPr>
        </p:nvSpPr>
        <p:spPr/>
        <p:txBody>
          <a:bodyPr/>
          <a:lstStyle/>
          <a:p>
            <a:r>
              <a:rPr lang="en-IE" altLang="en-US" dirty="0"/>
              <a:t>Freeing an </a:t>
            </a:r>
            <a:r>
              <a:rPr lang="en-IE" altLang="en-US" dirty="0" err="1"/>
              <a:t>inode</a:t>
            </a:r>
            <a:endParaRPr lang="en-IN" dirty="0"/>
          </a:p>
        </p:txBody>
      </p:sp>
      <p:sp>
        <p:nvSpPr>
          <p:cNvPr id="7" name="Rectangle 6">
            <a:extLst>
              <a:ext uri="{FF2B5EF4-FFF2-40B4-BE49-F238E27FC236}">
                <a16:creationId xmlns:a16="http://schemas.microsoft.com/office/drawing/2014/main" id="{74E81DB8-44DC-43B6-9C7E-44ABD91CEA64}"/>
              </a:ext>
            </a:extLst>
          </p:cNvPr>
          <p:cNvSpPr/>
          <p:nvPr/>
        </p:nvSpPr>
        <p:spPr>
          <a:xfrm>
            <a:off x="2382983" y="3343564"/>
            <a:ext cx="7139709" cy="1193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37FFC798-FEF4-42E1-91D0-899A2FFE8EA9}"/>
              </a:ext>
            </a:extLst>
          </p:cNvPr>
          <p:cNvSpPr/>
          <p:nvPr/>
        </p:nvSpPr>
        <p:spPr>
          <a:xfrm>
            <a:off x="2743200" y="6167295"/>
            <a:ext cx="7139709"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52">
            <a:extLst>
              <a:ext uri="{FF2B5EF4-FFF2-40B4-BE49-F238E27FC236}">
                <a16:creationId xmlns:a16="http://schemas.microsoft.com/office/drawing/2014/main" id="{1471F844-7CF5-43DF-B96C-C6E6074ED4BB}"/>
              </a:ext>
            </a:extLst>
          </p:cNvPr>
          <p:cNvSpPr/>
          <p:nvPr/>
        </p:nvSpPr>
        <p:spPr>
          <a:xfrm>
            <a:off x="2393373" y="4980710"/>
            <a:ext cx="7139709" cy="1193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2" grpId="0" animBg="1"/>
      <p:bldP spid="5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BCA801-A926-41BB-8155-D5AB65ACA3AE}"/>
              </a:ext>
            </a:extLst>
          </p:cNvPr>
          <p:cNvPicPr>
            <a:picLocks noChangeAspect="1"/>
          </p:cNvPicPr>
          <p:nvPr/>
        </p:nvPicPr>
        <p:blipFill>
          <a:blip r:embed="rId2"/>
          <a:stretch>
            <a:fillRect/>
          </a:stretch>
        </p:blipFill>
        <p:spPr>
          <a:xfrm>
            <a:off x="2481262" y="1549400"/>
            <a:ext cx="7229475" cy="4943475"/>
          </a:xfrm>
          <a:prstGeom prst="rect">
            <a:avLst/>
          </a:prstGeom>
        </p:spPr>
      </p:pic>
      <p:sp>
        <p:nvSpPr>
          <p:cNvPr id="4" name="Title 3">
            <a:extLst>
              <a:ext uri="{FF2B5EF4-FFF2-40B4-BE49-F238E27FC236}">
                <a16:creationId xmlns:a16="http://schemas.microsoft.com/office/drawing/2014/main" id="{74016862-7A63-4197-9FF3-E8DADBBC9A64}"/>
              </a:ext>
            </a:extLst>
          </p:cNvPr>
          <p:cNvSpPr>
            <a:spLocks noGrp="1"/>
          </p:cNvSpPr>
          <p:nvPr>
            <p:ph type="title"/>
          </p:nvPr>
        </p:nvSpPr>
        <p:spPr/>
        <p:txBody>
          <a:bodyPr/>
          <a:lstStyle/>
          <a:p>
            <a:r>
              <a:rPr lang="en-IE" altLang="en-US" sz="4400" b="1" dirty="0"/>
              <a:t>Freeing an </a:t>
            </a:r>
            <a:r>
              <a:rPr lang="en-IE" altLang="en-US" sz="4400" b="1" dirty="0" err="1"/>
              <a:t>inode</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F4DB-6761-43C6-ABA7-F15D09A3F063}"/>
              </a:ext>
            </a:extLst>
          </p:cNvPr>
          <p:cNvSpPr>
            <a:spLocks noGrp="1"/>
          </p:cNvSpPr>
          <p:nvPr>
            <p:ph type="title"/>
          </p:nvPr>
        </p:nvSpPr>
        <p:spPr/>
        <p:txBody>
          <a:bodyPr>
            <a:normAutofit/>
          </a:bodyPr>
          <a:lstStyle/>
          <a:p>
            <a:r>
              <a:rPr lang="en-US" altLang="ko-KR" dirty="0">
                <a:ea typeface="굴림" panose="020B0600000101010101" pitchFamily="34" charset="-127"/>
              </a:rPr>
              <a:t>Allocation of disk blocks</a:t>
            </a:r>
            <a:endParaRPr lang="en-IN" dirty="0"/>
          </a:p>
        </p:txBody>
      </p:sp>
      <p:sp>
        <p:nvSpPr>
          <p:cNvPr id="73773" name="Rectangle 45">
            <a:extLst>
              <a:ext uri="{FF2B5EF4-FFF2-40B4-BE49-F238E27FC236}">
                <a16:creationId xmlns:a16="http://schemas.microsoft.com/office/drawing/2014/main" id="{FACF4CD8-A0CF-4154-A103-48819012F721}"/>
              </a:ext>
            </a:extLst>
          </p:cNvPr>
          <p:cNvSpPr>
            <a:spLocks noGrp="1" noChangeArrowheads="1"/>
          </p:cNvSpPr>
          <p:nvPr>
            <p:ph idx="1"/>
          </p:nvPr>
        </p:nvSpPr>
        <p:spPr/>
        <p:txBody>
          <a:bodyPr/>
          <a:lstStyle/>
          <a:p>
            <a:r>
              <a:rPr lang="en-US" altLang="en-US" b="1" dirty="0">
                <a:solidFill>
                  <a:srgbClr val="C00000"/>
                </a:solidFill>
              </a:rPr>
              <a:t>Scenario:</a:t>
            </a:r>
          </a:p>
          <a:p>
            <a:pPr lvl="1"/>
            <a:r>
              <a:rPr lang="en-US" altLang="en-US" dirty="0"/>
              <a:t>When a process writes data to the file, kernel must allocate disk block. </a:t>
            </a:r>
          </a:p>
          <a:p>
            <a:r>
              <a:rPr lang="en-US" altLang="en-US" dirty="0"/>
              <a:t>The system Super block contains an array that is used to cache the number of free disk cache blocks.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33CE84-571B-4D22-B1D1-C7FDE794F830}"/>
              </a:ext>
            </a:extLst>
          </p:cNvPr>
          <p:cNvSpPr>
            <a:spLocks noGrp="1"/>
          </p:cNvSpPr>
          <p:nvPr>
            <p:ph type="title"/>
          </p:nvPr>
        </p:nvSpPr>
        <p:spPr/>
        <p:txBody>
          <a:bodyPr>
            <a:normAutofit/>
          </a:bodyPr>
          <a:lstStyle/>
          <a:p>
            <a:r>
              <a:rPr lang="en-IN" dirty="0"/>
              <a:t>Allocation of disk blocks</a:t>
            </a:r>
            <a:br>
              <a:rPr lang="en-IN" dirty="0"/>
            </a:br>
            <a:endParaRPr lang="en-IN" dirty="0"/>
          </a:p>
        </p:txBody>
      </p:sp>
      <p:sp>
        <p:nvSpPr>
          <p:cNvPr id="5" name="Content Placeholder 4">
            <a:extLst>
              <a:ext uri="{FF2B5EF4-FFF2-40B4-BE49-F238E27FC236}">
                <a16:creationId xmlns:a16="http://schemas.microsoft.com/office/drawing/2014/main" id="{BC842673-75A1-4DF6-AE6D-283C492EB8B3}"/>
              </a:ext>
            </a:extLst>
          </p:cNvPr>
          <p:cNvSpPr>
            <a:spLocks noGrp="1"/>
          </p:cNvSpPr>
          <p:nvPr>
            <p:ph sz="half" idx="1"/>
          </p:nvPr>
        </p:nvSpPr>
        <p:spPr/>
        <p:txBody>
          <a:bodyPr/>
          <a:lstStyle/>
          <a:p>
            <a:r>
              <a:rPr lang="en-US" altLang="en-US" sz="2000" dirty="0"/>
              <a:t>In UNIX, data blocks of a file system are stored in a linked list, such that</a:t>
            </a:r>
          </a:p>
          <a:p>
            <a:pPr lvl="1"/>
            <a:r>
              <a:rPr lang="en-US" altLang="en-US" sz="1800" dirty="0"/>
              <a:t>Each link of the list is disk block that contains</a:t>
            </a:r>
          </a:p>
          <a:p>
            <a:pPr lvl="2"/>
            <a:r>
              <a:rPr lang="en-US" altLang="en-US" sz="1800" dirty="0"/>
              <a:t>An array of free disk block numbers</a:t>
            </a:r>
          </a:p>
          <a:p>
            <a:pPr lvl="2"/>
            <a:r>
              <a:rPr lang="en-US" altLang="en-US" sz="1800" dirty="0"/>
              <a:t>And one array entry is the number of the next block of the linked list.</a:t>
            </a:r>
            <a:endParaRPr lang="en-US" altLang="en-US" sz="1600" dirty="0"/>
          </a:p>
          <a:p>
            <a:endParaRPr lang="en-IN" dirty="0"/>
          </a:p>
        </p:txBody>
      </p:sp>
      <p:pic>
        <p:nvPicPr>
          <p:cNvPr id="47" name="Content Placeholder 46">
            <a:extLst>
              <a:ext uri="{FF2B5EF4-FFF2-40B4-BE49-F238E27FC236}">
                <a16:creationId xmlns:a16="http://schemas.microsoft.com/office/drawing/2014/main" id="{D202FE04-FFAF-49B3-8A3D-C777C8C91A42}"/>
              </a:ext>
            </a:extLst>
          </p:cNvPr>
          <p:cNvPicPr>
            <a:picLocks noGrp="1" noChangeAspect="1"/>
          </p:cNvPicPr>
          <p:nvPr>
            <p:ph sz="half" idx="2"/>
          </p:nvPr>
        </p:nvPicPr>
        <p:blipFill>
          <a:blip r:embed="rId2"/>
          <a:stretch>
            <a:fillRect/>
          </a:stretch>
        </p:blipFill>
        <p:spPr>
          <a:xfrm>
            <a:off x="6585527" y="1652479"/>
            <a:ext cx="4692073" cy="5061286"/>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6">
            <a:extLst>
              <a:ext uri="{FF2B5EF4-FFF2-40B4-BE49-F238E27FC236}">
                <a16:creationId xmlns:a16="http://schemas.microsoft.com/office/drawing/2014/main" id="{72F6A04A-61D5-4917-BF92-13E8F83909CA}"/>
              </a:ext>
            </a:extLst>
          </p:cNvPr>
          <p:cNvPicPr>
            <a:picLocks noChangeAspect="1"/>
          </p:cNvPicPr>
          <p:nvPr/>
        </p:nvPicPr>
        <p:blipFill rotWithShape="1">
          <a:blip r:embed="rId2"/>
          <a:srcRect t="23740"/>
          <a:stretch/>
        </p:blipFill>
        <p:spPr>
          <a:xfrm>
            <a:off x="2890981" y="1902690"/>
            <a:ext cx="4692073" cy="3859729"/>
          </a:xfrm>
          <a:prstGeom prst="rect">
            <a:avLst/>
          </a:prstGeom>
        </p:spPr>
      </p:pic>
    </p:spTree>
    <p:extLst>
      <p:ext uri="{BB962C8B-B14F-4D97-AF65-F5344CB8AC3E}">
        <p14:creationId xmlns:p14="http://schemas.microsoft.com/office/powerpoint/2010/main" val="4129307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BAEB6-A5E0-40D1-BECE-8BF8049085D8}"/>
              </a:ext>
            </a:extLst>
          </p:cNvPr>
          <p:cNvSpPr>
            <a:spLocks noGrp="1"/>
          </p:cNvSpPr>
          <p:nvPr>
            <p:ph type="title"/>
          </p:nvPr>
        </p:nvSpPr>
        <p:spPr/>
        <p:txBody>
          <a:bodyPr/>
          <a:lstStyle/>
          <a:p>
            <a:r>
              <a:rPr lang="en-US" altLang="ko-KR" dirty="0">
                <a:ea typeface="굴림" panose="020B0600000101010101" pitchFamily="34" charset="-127"/>
              </a:rPr>
              <a:t>Allocation of disk blocks</a:t>
            </a:r>
            <a:endParaRPr lang="en-IN" dirty="0"/>
          </a:p>
        </p:txBody>
      </p:sp>
      <p:sp>
        <p:nvSpPr>
          <p:cNvPr id="3" name="Content Placeholder 2">
            <a:extLst>
              <a:ext uri="{FF2B5EF4-FFF2-40B4-BE49-F238E27FC236}">
                <a16:creationId xmlns:a16="http://schemas.microsoft.com/office/drawing/2014/main" id="{FA78C876-76FF-43CD-9A39-F130F943CB9F}"/>
              </a:ext>
            </a:extLst>
          </p:cNvPr>
          <p:cNvSpPr>
            <a:spLocks noGrp="1"/>
          </p:cNvSpPr>
          <p:nvPr>
            <p:ph idx="1"/>
          </p:nvPr>
        </p:nvSpPr>
        <p:spPr/>
        <p:txBody>
          <a:bodyPr>
            <a:normAutofit fontScale="70000" lnSpcReduction="20000"/>
          </a:bodyPr>
          <a:lstStyle/>
          <a:p>
            <a:pPr>
              <a:lnSpc>
                <a:spcPct val="90000"/>
              </a:lnSpc>
            </a:pPr>
            <a:r>
              <a:rPr lang="en-US" altLang="ko-KR" sz="3200" dirty="0">
                <a:solidFill>
                  <a:srgbClr val="C00000"/>
                </a:solidFill>
                <a:ea typeface="굴림" panose="020B0600000101010101" pitchFamily="34" charset="-127"/>
              </a:rPr>
              <a:t>Algorithm </a:t>
            </a:r>
            <a:r>
              <a:rPr lang="en-US" altLang="ko-KR" sz="3200" i="1" dirty="0" err="1">
                <a:solidFill>
                  <a:srgbClr val="C00000"/>
                </a:solidFill>
                <a:ea typeface="굴림" panose="020B0600000101010101" pitchFamily="34" charset="-127"/>
              </a:rPr>
              <a:t>alloc</a:t>
            </a:r>
            <a:endParaRPr lang="en-US" altLang="ko-KR" sz="3200" i="1" dirty="0">
              <a:solidFill>
                <a:srgbClr val="C00000"/>
              </a:solidFill>
              <a:ea typeface="굴림" panose="020B0600000101010101" pitchFamily="34" charset="-127"/>
            </a:endParaRPr>
          </a:p>
          <a:p>
            <a:pPr>
              <a:lnSpc>
                <a:spcPct val="90000"/>
              </a:lnSpc>
              <a:buFont typeface="Wingdings" panose="05000000000000000000" pitchFamily="2" charset="2"/>
              <a:buNone/>
            </a:pPr>
            <a:r>
              <a:rPr lang="en-US" altLang="ko-KR" sz="2800" dirty="0">
                <a:ea typeface="굴림" panose="020B0600000101010101" pitchFamily="34" charset="-127"/>
              </a:rPr>
              <a:t>  - The kernel wants to allocate a block from a file system</a:t>
            </a:r>
          </a:p>
          <a:p>
            <a:pPr>
              <a:lnSpc>
                <a:spcPct val="90000"/>
              </a:lnSpc>
              <a:buFont typeface="Wingdings" panose="05000000000000000000" pitchFamily="2" charset="2"/>
              <a:buNone/>
            </a:pPr>
            <a:r>
              <a:rPr lang="en-US" altLang="ko-KR" sz="2800" dirty="0">
                <a:ea typeface="굴림" panose="020B0600000101010101" pitchFamily="34" charset="-127"/>
              </a:rPr>
              <a:t>       it allocates the next available block in the super block list</a:t>
            </a:r>
          </a:p>
          <a:p>
            <a:pPr>
              <a:lnSpc>
                <a:spcPct val="90000"/>
              </a:lnSpc>
              <a:buFont typeface="Wingdings" panose="05000000000000000000" pitchFamily="2" charset="2"/>
              <a:buNone/>
            </a:pPr>
            <a:r>
              <a:rPr lang="en-US" altLang="ko-KR" sz="2800" dirty="0">
                <a:ea typeface="굴림" panose="020B0600000101010101" pitchFamily="34" charset="-127"/>
              </a:rPr>
              <a:t>  - Once allocated , the block cannot be reallocated until it becomes free</a:t>
            </a:r>
          </a:p>
          <a:p>
            <a:pPr>
              <a:lnSpc>
                <a:spcPct val="90000"/>
              </a:lnSpc>
              <a:buFont typeface="Wingdings" panose="05000000000000000000" pitchFamily="2" charset="2"/>
              <a:buNone/>
            </a:pPr>
            <a:r>
              <a:rPr lang="en-US" altLang="ko-KR" sz="2800" dirty="0">
                <a:ea typeface="굴림" panose="020B0600000101010101" pitchFamily="34" charset="-127"/>
              </a:rPr>
              <a:t>  - If the allocated block is the last block , the kernel treats it as a pointer to a block that contains a list of free blocks </a:t>
            </a:r>
          </a:p>
          <a:p>
            <a:pPr>
              <a:lnSpc>
                <a:spcPct val="90000"/>
              </a:lnSpc>
              <a:buFont typeface="Wingdings" panose="05000000000000000000" pitchFamily="2" charset="2"/>
              <a:buNone/>
            </a:pPr>
            <a:r>
              <a:rPr lang="en-US" altLang="ko-KR" sz="2800" dirty="0">
                <a:ea typeface="굴림" panose="020B0600000101010101" pitchFamily="34" charset="-127"/>
              </a:rPr>
              <a:t>        </a:t>
            </a:r>
            <a:r>
              <a:rPr lang="en-US" altLang="ko-KR" sz="2800" dirty="0">
                <a:latin typeface="Times New Roman" panose="02020603050405020304" pitchFamily="18" charset="0"/>
                <a:ea typeface="굴림" panose="020B0600000101010101" pitchFamily="34" charset="-127"/>
              </a:rPr>
              <a:t>•</a:t>
            </a:r>
            <a:r>
              <a:rPr lang="en-US" altLang="ko-KR" sz="2800" dirty="0">
                <a:ea typeface="굴림" panose="020B0600000101010101" pitchFamily="34" charset="-127"/>
              </a:rPr>
              <a:t> The kernel locks super block, reads block just taken from</a:t>
            </a:r>
          </a:p>
          <a:p>
            <a:pPr>
              <a:lnSpc>
                <a:spcPct val="90000"/>
              </a:lnSpc>
              <a:buFont typeface="Wingdings" panose="05000000000000000000" pitchFamily="2" charset="2"/>
              <a:buNone/>
            </a:pPr>
            <a:r>
              <a:rPr lang="en-US" altLang="ko-KR" sz="2800" dirty="0">
                <a:ea typeface="굴림" panose="020B0600000101010101" pitchFamily="34" charset="-127"/>
              </a:rPr>
              <a:t>           free list, copies block numbers in block into super</a:t>
            </a:r>
          </a:p>
          <a:p>
            <a:pPr>
              <a:lnSpc>
                <a:spcPct val="90000"/>
              </a:lnSpc>
              <a:buFont typeface="Wingdings" panose="05000000000000000000" pitchFamily="2" charset="2"/>
              <a:buNone/>
            </a:pPr>
            <a:r>
              <a:rPr lang="en-US" altLang="ko-KR" sz="2800" dirty="0">
                <a:ea typeface="굴림" panose="020B0600000101010101" pitchFamily="34" charset="-127"/>
              </a:rPr>
              <a:t>           block, releases block buffer, and unlocks  super block</a:t>
            </a:r>
          </a:p>
          <a:p>
            <a:pPr>
              <a:lnSpc>
                <a:spcPct val="90000"/>
              </a:lnSpc>
              <a:buFont typeface="Wingdings" panose="05000000000000000000" pitchFamily="2" charset="2"/>
              <a:buNone/>
            </a:pPr>
            <a:r>
              <a:rPr lang="en-US" altLang="ko-KR" sz="2800" dirty="0">
                <a:ea typeface="굴림" panose="020B0600000101010101" pitchFamily="34" charset="-127"/>
              </a:rPr>
              <a:t>  - Otherwise, </a:t>
            </a:r>
          </a:p>
          <a:p>
            <a:pPr>
              <a:lnSpc>
                <a:spcPct val="90000"/>
              </a:lnSpc>
              <a:buFont typeface="Wingdings" panose="05000000000000000000" pitchFamily="2" charset="2"/>
              <a:buNone/>
            </a:pPr>
            <a:r>
              <a:rPr lang="en-US" altLang="ko-KR" sz="2800" dirty="0">
                <a:ea typeface="굴림" panose="020B0600000101010101" pitchFamily="34" charset="-127"/>
              </a:rPr>
              <a:t>        </a:t>
            </a:r>
            <a:r>
              <a:rPr lang="en-US" altLang="ko-KR" sz="3200" dirty="0">
                <a:latin typeface="Times New Roman" panose="02020603050405020304" pitchFamily="18" charset="0"/>
                <a:ea typeface="굴림" panose="020B0600000101010101" pitchFamily="34" charset="-127"/>
              </a:rPr>
              <a:t>•</a:t>
            </a:r>
            <a:r>
              <a:rPr lang="en-US" altLang="ko-KR" sz="2800" dirty="0">
                <a:ea typeface="굴림" panose="020B0600000101010101" pitchFamily="34" charset="-127"/>
              </a:rPr>
              <a:t> The kernels gets buffer for block removed from super</a:t>
            </a:r>
          </a:p>
          <a:p>
            <a:pPr>
              <a:lnSpc>
                <a:spcPct val="90000"/>
              </a:lnSpc>
              <a:buFont typeface="Wingdings" panose="05000000000000000000" pitchFamily="2" charset="2"/>
              <a:buNone/>
            </a:pPr>
            <a:r>
              <a:rPr lang="en-US" altLang="ko-KR" sz="2800" dirty="0">
                <a:ea typeface="굴림" panose="020B0600000101010101" pitchFamily="34" charset="-127"/>
              </a:rPr>
              <a:t>           block list , zero buffer contents, decrements total count</a:t>
            </a:r>
          </a:p>
          <a:p>
            <a:pPr>
              <a:lnSpc>
                <a:spcPct val="90000"/>
              </a:lnSpc>
              <a:buFont typeface="Wingdings" panose="05000000000000000000" pitchFamily="2" charset="2"/>
              <a:buNone/>
            </a:pPr>
            <a:r>
              <a:rPr lang="en-US" altLang="ko-KR" sz="2800" dirty="0">
                <a:ea typeface="굴림" panose="020B0600000101010101" pitchFamily="34" charset="-127"/>
              </a:rPr>
              <a:t>          of free blocks, and marks super block modified</a:t>
            </a:r>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3F85-EF42-4329-A4E5-CC06B8218582}"/>
              </a:ext>
            </a:extLst>
          </p:cNvPr>
          <p:cNvSpPr>
            <a:spLocks noGrp="1"/>
          </p:cNvSpPr>
          <p:nvPr>
            <p:ph type="title"/>
          </p:nvPr>
        </p:nvSpPr>
        <p:spPr/>
        <p:txBody>
          <a:bodyPr/>
          <a:lstStyle/>
          <a:p>
            <a:r>
              <a:rPr lang="en-US" altLang="ko-KR" dirty="0">
                <a:ea typeface="굴림" panose="020B0600000101010101" pitchFamily="34" charset="-127"/>
              </a:rPr>
              <a:t>Allocation of disk blocks</a:t>
            </a:r>
            <a:endParaRPr lang="en-IN" dirty="0"/>
          </a:p>
        </p:txBody>
      </p:sp>
      <p:pic>
        <p:nvPicPr>
          <p:cNvPr id="5" name="Content Placeholder 4">
            <a:extLst>
              <a:ext uri="{FF2B5EF4-FFF2-40B4-BE49-F238E27FC236}">
                <a16:creationId xmlns:a16="http://schemas.microsoft.com/office/drawing/2014/main" id="{98004DBB-A231-4EB0-8EBF-DEDA367C3BFB}"/>
              </a:ext>
            </a:extLst>
          </p:cNvPr>
          <p:cNvPicPr>
            <a:picLocks noGrp="1" noChangeAspect="1"/>
          </p:cNvPicPr>
          <p:nvPr>
            <p:ph idx="1"/>
          </p:nvPr>
        </p:nvPicPr>
        <p:blipFill>
          <a:blip r:embed="rId2"/>
          <a:stretch>
            <a:fillRect/>
          </a:stretch>
        </p:blipFill>
        <p:spPr>
          <a:xfrm>
            <a:off x="3095175" y="1825625"/>
            <a:ext cx="5474184" cy="4815320"/>
          </a:xfrm>
        </p:spPr>
      </p:pic>
    </p:spTree>
    <p:extLst>
      <p:ext uri="{BB962C8B-B14F-4D97-AF65-F5344CB8AC3E}">
        <p14:creationId xmlns:p14="http://schemas.microsoft.com/office/powerpoint/2010/main" val="3385698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07" name="Rectangle 31">
            <a:extLst>
              <a:ext uri="{FF2B5EF4-FFF2-40B4-BE49-F238E27FC236}">
                <a16:creationId xmlns:a16="http://schemas.microsoft.com/office/drawing/2014/main" id="{BB2C7C20-1ABA-4BE6-ACAF-013CADCB61C8}"/>
              </a:ext>
            </a:extLst>
          </p:cNvPr>
          <p:cNvSpPr>
            <a:spLocks noGrp="1" noChangeArrowheads="1"/>
          </p:cNvSpPr>
          <p:nvPr>
            <p:ph type="title"/>
          </p:nvPr>
        </p:nvSpPr>
        <p:spPr/>
        <p:txBody>
          <a:bodyPr/>
          <a:lstStyle/>
          <a:p>
            <a:r>
              <a:rPr lang="en-US" altLang="en-US" dirty="0"/>
              <a:t>Freeing a Disk Block</a:t>
            </a:r>
          </a:p>
        </p:txBody>
      </p:sp>
      <p:sp>
        <p:nvSpPr>
          <p:cNvPr id="75808" name="Rectangle 32">
            <a:extLst>
              <a:ext uri="{FF2B5EF4-FFF2-40B4-BE49-F238E27FC236}">
                <a16:creationId xmlns:a16="http://schemas.microsoft.com/office/drawing/2014/main" id="{EA3A98A5-35EC-457E-9C3D-31A3CE9A2117}"/>
              </a:ext>
            </a:extLst>
          </p:cNvPr>
          <p:cNvSpPr>
            <a:spLocks noGrp="1" noChangeArrowheads="1"/>
          </p:cNvSpPr>
          <p:nvPr>
            <p:ph type="body" idx="1"/>
          </p:nvPr>
        </p:nvSpPr>
        <p:spPr/>
        <p:txBody>
          <a:bodyPr/>
          <a:lstStyle/>
          <a:p>
            <a:r>
              <a:rPr lang="en-US" altLang="en-US" dirty="0"/>
              <a:t>If the </a:t>
            </a:r>
            <a:r>
              <a:rPr lang="en-US" altLang="en-US" dirty="0">
                <a:solidFill>
                  <a:srgbClr val="C00000"/>
                </a:solidFill>
              </a:rPr>
              <a:t>super</a:t>
            </a:r>
            <a:r>
              <a:rPr lang="en-US" altLang="en-US" dirty="0"/>
              <a:t> </a:t>
            </a:r>
            <a:r>
              <a:rPr lang="en-US" altLang="en-US" dirty="0">
                <a:solidFill>
                  <a:srgbClr val="C00000"/>
                </a:solidFill>
              </a:rPr>
              <a:t>list is </a:t>
            </a:r>
            <a:r>
              <a:rPr lang="en-US" altLang="en-US" b="1" dirty="0">
                <a:solidFill>
                  <a:srgbClr val="C00000"/>
                </a:solidFill>
              </a:rPr>
              <a:t>not full</a:t>
            </a:r>
            <a:r>
              <a:rPr lang="en-US" altLang="en-US" dirty="0"/>
              <a:t>, </a:t>
            </a:r>
          </a:p>
          <a:p>
            <a:pPr lvl="1"/>
            <a:r>
              <a:rPr lang="en-US" altLang="en-US" dirty="0"/>
              <a:t>The block number of the newly freed block is placed on the super block list. </a:t>
            </a:r>
          </a:p>
          <a:p>
            <a:r>
              <a:rPr lang="en-US" altLang="en-US" dirty="0"/>
              <a:t>If, the super block </a:t>
            </a:r>
            <a:r>
              <a:rPr lang="en-US" altLang="en-US" b="1" dirty="0">
                <a:solidFill>
                  <a:srgbClr val="C00000"/>
                </a:solidFill>
              </a:rPr>
              <a:t>list is full</a:t>
            </a:r>
            <a:r>
              <a:rPr lang="en-US" altLang="en-US" dirty="0"/>
              <a:t>,</a:t>
            </a:r>
          </a:p>
          <a:p>
            <a:pPr lvl="1"/>
            <a:r>
              <a:rPr lang="en-US" altLang="en-US" dirty="0"/>
              <a:t>The newly freed block becomes a link block.</a:t>
            </a:r>
          </a:p>
          <a:p>
            <a:pPr lvl="1"/>
            <a:r>
              <a:rPr lang="en-US" altLang="en-US" dirty="0"/>
              <a:t>The kernel writes the super block list into the block and writes the block to disk. </a:t>
            </a:r>
          </a:p>
          <a:p>
            <a:pPr lvl="1"/>
            <a:endParaRPr lang="en-US" altLang="en-US" dirty="0"/>
          </a:p>
          <a:p>
            <a:endParaRPr lang="en-US"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80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80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80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80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8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File Management</a:t>
            </a:r>
          </a:p>
        </p:txBody>
      </p:sp>
      <p:sp>
        <p:nvSpPr>
          <p:cNvPr id="3" name="Content Placeholder 2"/>
          <p:cNvSpPr>
            <a:spLocks noGrp="1"/>
          </p:cNvSpPr>
          <p:nvPr>
            <p:ph idx="1"/>
          </p:nvPr>
        </p:nvSpPr>
        <p:spPr/>
        <p:txBody>
          <a:bodyPr>
            <a:normAutofit/>
          </a:bodyPr>
          <a:lstStyle/>
          <a:p>
            <a:pPr algn="just"/>
            <a:r>
              <a:rPr lang="en-IN" dirty="0"/>
              <a:t>File Management mainly focus on internal structure of files.</a:t>
            </a:r>
          </a:p>
          <a:p>
            <a:pPr algn="just"/>
            <a:r>
              <a:rPr lang="en-IN" dirty="0"/>
              <a:t>UNIX system has a unique </a:t>
            </a:r>
            <a:r>
              <a:rPr lang="en-IN" i="1" dirty="0" err="1"/>
              <a:t>inode</a:t>
            </a:r>
            <a:r>
              <a:rPr lang="en-IN" dirty="0"/>
              <a:t>. </a:t>
            </a:r>
          </a:p>
          <a:p>
            <a:pPr lvl="1" algn="just"/>
            <a:r>
              <a:rPr lang="en-IN" dirty="0"/>
              <a:t>The </a:t>
            </a:r>
            <a:r>
              <a:rPr lang="en-IN" i="1" dirty="0" err="1"/>
              <a:t>inode</a:t>
            </a:r>
            <a:r>
              <a:rPr lang="en-IN" dirty="0"/>
              <a:t> contains the information necessary for a process to access a file, such as file ownership, access rights, file size, and location of the file's data in the file system. </a:t>
            </a:r>
          </a:p>
          <a:p>
            <a:pPr algn="just"/>
            <a:r>
              <a:rPr lang="en-IN" dirty="0"/>
              <a:t>Processes access files by a well defined set of system calls and specify a file by a character string that is the path name. </a:t>
            </a:r>
          </a:p>
          <a:p>
            <a:pPr algn="just"/>
            <a:r>
              <a:rPr lang="en-IN" dirty="0"/>
              <a:t>Each path name uniquely specifies a file, and the kernel converts the path name to the file's </a:t>
            </a:r>
            <a:r>
              <a:rPr lang="en-IN" i="1" dirty="0" err="1"/>
              <a:t>inode</a:t>
            </a:r>
            <a:r>
              <a:rPr lang="en-IN"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EDD9-1D12-4ED4-9925-161B1EE53034}"/>
              </a:ext>
            </a:extLst>
          </p:cNvPr>
          <p:cNvSpPr>
            <a:spLocks noGrp="1"/>
          </p:cNvSpPr>
          <p:nvPr>
            <p:ph type="title"/>
          </p:nvPr>
        </p:nvSpPr>
        <p:spPr/>
        <p:txBody>
          <a:bodyPr/>
          <a:lstStyle/>
          <a:p>
            <a:r>
              <a:rPr lang="en-US" altLang="ko-KR" dirty="0">
                <a:ea typeface="굴림" panose="020B0600000101010101" pitchFamily="34" charset="-127"/>
              </a:rPr>
              <a:t>Allocation and freeing of disk blocks</a:t>
            </a:r>
            <a:endParaRPr lang="en-IN" dirty="0"/>
          </a:p>
        </p:txBody>
      </p:sp>
      <p:pic>
        <p:nvPicPr>
          <p:cNvPr id="5" name="Content Placeholder 4">
            <a:extLst>
              <a:ext uri="{FF2B5EF4-FFF2-40B4-BE49-F238E27FC236}">
                <a16:creationId xmlns:a16="http://schemas.microsoft.com/office/drawing/2014/main" id="{39F0174B-4202-47A5-BDA8-57CBC5053556}"/>
              </a:ext>
            </a:extLst>
          </p:cNvPr>
          <p:cNvPicPr>
            <a:picLocks noGrp="1" noChangeAspect="1"/>
          </p:cNvPicPr>
          <p:nvPr>
            <p:ph idx="1"/>
          </p:nvPr>
        </p:nvPicPr>
        <p:blipFill rotWithShape="1">
          <a:blip r:embed="rId2"/>
          <a:srcRect b="51318"/>
          <a:stretch/>
        </p:blipFill>
        <p:spPr>
          <a:xfrm>
            <a:off x="3209636" y="1807668"/>
            <a:ext cx="5772727" cy="4685207"/>
          </a:xfrm>
        </p:spPr>
      </p:pic>
      <p:sp>
        <p:nvSpPr>
          <p:cNvPr id="6" name="Rectangle 5">
            <a:extLst>
              <a:ext uri="{FF2B5EF4-FFF2-40B4-BE49-F238E27FC236}">
                <a16:creationId xmlns:a16="http://schemas.microsoft.com/office/drawing/2014/main" id="{8FCEAD06-1247-4DFE-8D8F-7845C0FCF25C}"/>
              </a:ext>
            </a:extLst>
          </p:cNvPr>
          <p:cNvSpPr/>
          <p:nvPr/>
        </p:nvSpPr>
        <p:spPr>
          <a:xfrm>
            <a:off x="3223491" y="4153516"/>
            <a:ext cx="5772727" cy="20625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9170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EDD9-1D12-4ED4-9925-161B1EE53034}"/>
              </a:ext>
            </a:extLst>
          </p:cNvPr>
          <p:cNvSpPr>
            <a:spLocks noGrp="1"/>
          </p:cNvSpPr>
          <p:nvPr>
            <p:ph type="title"/>
          </p:nvPr>
        </p:nvSpPr>
        <p:spPr/>
        <p:txBody>
          <a:bodyPr/>
          <a:lstStyle/>
          <a:p>
            <a:r>
              <a:rPr lang="en-US" altLang="ko-KR" dirty="0">
                <a:ea typeface="굴림" panose="020B0600000101010101" pitchFamily="34" charset="-127"/>
              </a:rPr>
              <a:t>Allocation and freeing of disk blocks</a:t>
            </a:r>
            <a:endParaRPr lang="en-IN" dirty="0"/>
          </a:p>
        </p:txBody>
      </p:sp>
      <p:pic>
        <p:nvPicPr>
          <p:cNvPr id="5" name="Content Placeholder 4">
            <a:extLst>
              <a:ext uri="{FF2B5EF4-FFF2-40B4-BE49-F238E27FC236}">
                <a16:creationId xmlns:a16="http://schemas.microsoft.com/office/drawing/2014/main" id="{39F0174B-4202-47A5-BDA8-57CBC5053556}"/>
              </a:ext>
            </a:extLst>
          </p:cNvPr>
          <p:cNvPicPr>
            <a:picLocks noGrp="1" noChangeAspect="1"/>
          </p:cNvPicPr>
          <p:nvPr>
            <p:ph idx="1"/>
          </p:nvPr>
        </p:nvPicPr>
        <p:blipFill rotWithShape="1">
          <a:blip r:embed="rId2"/>
          <a:srcRect t="49743"/>
          <a:stretch/>
        </p:blipFill>
        <p:spPr>
          <a:xfrm>
            <a:off x="3260436" y="1926763"/>
            <a:ext cx="5560379" cy="4566112"/>
          </a:xfrm>
        </p:spPr>
      </p:pic>
      <p:sp>
        <p:nvSpPr>
          <p:cNvPr id="4" name="Rectangle 3">
            <a:extLst>
              <a:ext uri="{FF2B5EF4-FFF2-40B4-BE49-F238E27FC236}">
                <a16:creationId xmlns:a16="http://schemas.microsoft.com/office/drawing/2014/main" id="{5D503633-D112-4C40-B1C6-A07F85BC6EE6}"/>
              </a:ext>
            </a:extLst>
          </p:cNvPr>
          <p:cNvSpPr/>
          <p:nvPr/>
        </p:nvSpPr>
        <p:spPr>
          <a:xfrm>
            <a:off x="3223491" y="4153517"/>
            <a:ext cx="5772727" cy="17854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79A209A-E3E1-4E92-9702-7A1AE084EE37}"/>
              </a:ext>
            </a:extLst>
          </p:cNvPr>
          <p:cNvSpPr/>
          <p:nvPr/>
        </p:nvSpPr>
        <p:spPr>
          <a:xfrm>
            <a:off x="3154261" y="1648268"/>
            <a:ext cx="5772727" cy="20832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257AFCF-191E-474D-8CCC-C8C0011979F7}"/>
              </a:ext>
            </a:extLst>
          </p:cNvPr>
          <p:cNvSpPr/>
          <p:nvPr/>
        </p:nvSpPr>
        <p:spPr>
          <a:xfrm>
            <a:off x="3223491" y="5938983"/>
            <a:ext cx="5772727" cy="7622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115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7F84-72B3-4372-99FE-2B5CA93F77DB}"/>
              </a:ext>
            </a:extLst>
          </p:cNvPr>
          <p:cNvSpPr>
            <a:spLocks noGrp="1"/>
          </p:cNvSpPr>
          <p:nvPr>
            <p:ph type="title"/>
          </p:nvPr>
        </p:nvSpPr>
        <p:spPr/>
        <p:txBody>
          <a:bodyPr/>
          <a:lstStyle/>
          <a:p>
            <a:r>
              <a:rPr lang="en-US" dirty="0"/>
              <a:t>Data structure used</a:t>
            </a:r>
            <a:endParaRPr lang="en-IN" dirty="0"/>
          </a:p>
        </p:txBody>
      </p:sp>
      <p:sp>
        <p:nvSpPr>
          <p:cNvPr id="3" name="Content Placeholder 2">
            <a:extLst>
              <a:ext uri="{FF2B5EF4-FFF2-40B4-BE49-F238E27FC236}">
                <a16:creationId xmlns:a16="http://schemas.microsoft.com/office/drawing/2014/main" id="{6166EF37-84AE-47B6-9CDA-FB148120A0EE}"/>
              </a:ext>
            </a:extLst>
          </p:cNvPr>
          <p:cNvSpPr>
            <a:spLocks noGrp="1"/>
          </p:cNvSpPr>
          <p:nvPr>
            <p:ph idx="1"/>
          </p:nvPr>
        </p:nvSpPr>
        <p:spPr/>
        <p:txBody>
          <a:bodyPr/>
          <a:lstStyle/>
          <a:p>
            <a:r>
              <a:rPr lang="en-US" dirty="0"/>
              <a:t>A linked list of free block number in the file system vs no such list of free </a:t>
            </a:r>
            <a:r>
              <a:rPr lang="en-US" dirty="0" err="1"/>
              <a:t>inodes</a:t>
            </a:r>
            <a:r>
              <a:rPr lang="en-US" dirty="0"/>
              <a:t>.</a:t>
            </a:r>
          </a:p>
          <a:p>
            <a:pPr lvl="1"/>
            <a:r>
              <a:rPr lang="en-US" dirty="0"/>
              <a:t>The kernel can determine whether an </a:t>
            </a:r>
            <a:r>
              <a:rPr lang="en-US" dirty="0" err="1"/>
              <a:t>inode</a:t>
            </a:r>
            <a:r>
              <a:rPr lang="en-US" dirty="0"/>
              <a:t> is free by inspection</a:t>
            </a:r>
          </a:p>
          <a:p>
            <a:pPr lvl="1"/>
            <a:r>
              <a:rPr lang="en-US" dirty="0"/>
              <a:t>Disk blocks lend themselves to the use of linked lists</a:t>
            </a:r>
          </a:p>
          <a:p>
            <a:pPr lvl="1"/>
            <a:r>
              <a:rPr lang="en-US" dirty="0"/>
              <a:t>Users tend to consume disk block resources more quickly than they consume </a:t>
            </a:r>
            <a:r>
              <a:rPr lang="en-US" dirty="0" err="1"/>
              <a:t>inodes</a:t>
            </a:r>
            <a:endParaRPr lang="en-IN" dirty="0"/>
          </a:p>
        </p:txBody>
      </p:sp>
    </p:spTree>
    <p:extLst>
      <p:ext uri="{BB962C8B-B14F-4D97-AF65-F5344CB8AC3E}">
        <p14:creationId xmlns:p14="http://schemas.microsoft.com/office/powerpoint/2010/main" val="1343985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39F951-A573-E0DB-A2F5-8DEA3A113435}"/>
              </a:ext>
            </a:extLst>
          </p:cNvPr>
          <p:cNvPicPr>
            <a:picLocks noChangeAspect="1"/>
          </p:cNvPicPr>
          <p:nvPr/>
        </p:nvPicPr>
        <p:blipFill>
          <a:blip r:embed="rId2"/>
          <a:stretch>
            <a:fillRect/>
          </a:stretch>
        </p:blipFill>
        <p:spPr>
          <a:xfrm>
            <a:off x="209066" y="1356148"/>
            <a:ext cx="5240011" cy="5426854"/>
          </a:xfrm>
          <a:prstGeom prst="rect">
            <a:avLst/>
          </a:prstGeom>
        </p:spPr>
      </p:pic>
      <p:sp>
        <p:nvSpPr>
          <p:cNvPr id="8" name="Title 7">
            <a:extLst>
              <a:ext uri="{FF2B5EF4-FFF2-40B4-BE49-F238E27FC236}">
                <a16:creationId xmlns:a16="http://schemas.microsoft.com/office/drawing/2014/main" id="{5FACBA11-31F1-F83B-E54C-3D0B2D295AD6}"/>
              </a:ext>
            </a:extLst>
          </p:cNvPr>
          <p:cNvSpPr>
            <a:spLocks noGrp="1"/>
          </p:cNvSpPr>
          <p:nvPr>
            <p:ph type="title"/>
          </p:nvPr>
        </p:nvSpPr>
        <p:spPr/>
        <p:txBody>
          <a:bodyPr/>
          <a:lstStyle/>
          <a:p>
            <a:r>
              <a:rPr lang="en-IN"/>
              <a:t>Race condition</a:t>
            </a:r>
          </a:p>
        </p:txBody>
      </p:sp>
      <p:sp>
        <p:nvSpPr>
          <p:cNvPr id="12" name="TextBox 11">
            <a:extLst>
              <a:ext uri="{FF2B5EF4-FFF2-40B4-BE49-F238E27FC236}">
                <a16:creationId xmlns:a16="http://schemas.microsoft.com/office/drawing/2014/main" id="{012C865C-0603-DE43-1E90-E92C206749CE}"/>
              </a:ext>
            </a:extLst>
          </p:cNvPr>
          <p:cNvSpPr txBox="1"/>
          <p:nvPr/>
        </p:nvSpPr>
        <p:spPr>
          <a:xfrm>
            <a:off x="5642688" y="1524010"/>
            <a:ext cx="6097554" cy="5078313"/>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Consider three processes, A, B, and C,</a:t>
            </a:r>
          </a:p>
          <a:p>
            <a:pPr algn="just"/>
            <a:r>
              <a:rPr lang="en-US" b="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Suppose that the kernel, acting on behalf of process A assigns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but goes to sleep before it copies the disk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into the in-core copy. Algorithms </a:t>
            </a:r>
            <a:r>
              <a:rPr lang="en-US" i="1" dirty="0" err="1">
                <a:latin typeface="Times New Roman" panose="02020603050405020304" pitchFamily="18" charset="0"/>
                <a:cs typeface="Times New Roman" panose="02020603050405020304" pitchFamily="18" charset="0"/>
              </a:rPr>
              <a:t>iget</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(invoked by </a:t>
            </a:r>
            <a:r>
              <a:rPr lang="en-US" i="1" dirty="0" err="1">
                <a:latin typeface="Times New Roman" panose="02020603050405020304" pitchFamily="18" charset="0"/>
                <a:cs typeface="Times New Roman" panose="02020603050405020304" pitchFamily="18" charset="0"/>
              </a:rPr>
              <a:t>ialloc</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bread</a:t>
            </a:r>
            <a:r>
              <a:rPr lang="en-US" dirty="0">
                <a:latin typeface="Times New Roman" panose="02020603050405020304" pitchFamily="18" charset="0"/>
                <a:cs typeface="Times New Roman" panose="02020603050405020304" pitchFamily="18" charset="0"/>
              </a:rPr>
              <a:t> (invoked by </a:t>
            </a:r>
            <a:r>
              <a:rPr lang="en-US" i="1" dirty="0" err="1">
                <a:latin typeface="Times New Roman" panose="02020603050405020304" pitchFamily="18" charset="0"/>
                <a:cs typeface="Times New Roman" panose="02020603050405020304" pitchFamily="18" charset="0"/>
              </a:rPr>
              <a:t>iget</a:t>
            </a:r>
            <a:r>
              <a:rPr lang="en-US" dirty="0">
                <a:latin typeface="Times New Roman" panose="02020603050405020304" pitchFamily="18" charset="0"/>
                <a:cs typeface="Times New Roman" panose="02020603050405020304" pitchFamily="18" charset="0"/>
              </a:rPr>
              <a:t>) give process A ample opportunity to go to sleep. </a:t>
            </a:r>
          </a:p>
          <a:p>
            <a:pPr algn="just"/>
            <a:r>
              <a:rPr lang="en-US" b="1" dirty="0">
                <a:latin typeface="Times New Roman" panose="02020603050405020304" pitchFamily="18" charset="0"/>
                <a:cs typeface="Times New Roman" panose="02020603050405020304" pitchFamily="18" charset="0"/>
              </a:rPr>
              <a:t>(b) </a:t>
            </a:r>
            <a:r>
              <a:rPr lang="en-US" dirty="0">
                <a:latin typeface="Times New Roman" panose="02020603050405020304" pitchFamily="18" charset="0"/>
                <a:cs typeface="Times New Roman" panose="02020603050405020304" pitchFamily="18" charset="0"/>
              </a:rPr>
              <a:t>While process A is asleep, suppose process B attempts to assign a new </a:t>
            </a:r>
            <a:r>
              <a:rPr lang="en-US" i="1"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but discovers that the super block list of free </a:t>
            </a:r>
            <a:r>
              <a:rPr lang="en-US" dirty="0" err="1">
                <a:latin typeface="Times New Roman" panose="02020603050405020304" pitchFamily="18" charset="0"/>
                <a:cs typeface="Times New Roman" panose="02020603050405020304" pitchFamily="18" charset="0"/>
              </a:rPr>
              <a:t>inodes</a:t>
            </a:r>
            <a:r>
              <a:rPr lang="en-US" dirty="0">
                <a:latin typeface="Times New Roman" panose="02020603050405020304" pitchFamily="18" charset="0"/>
                <a:cs typeface="Times New Roman" panose="02020603050405020304" pitchFamily="18" charset="0"/>
              </a:rPr>
              <a:t> is empty. </a:t>
            </a:r>
          </a:p>
          <a:p>
            <a:pPr algn="just"/>
            <a:r>
              <a:rPr lang="en-US" b="1" dirty="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Process B searches the disk for free </a:t>
            </a:r>
            <a:r>
              <a:rPr lang="en-US" dirty="0" err="1">
                <a:latin typeface="Times New Roman" panose="02020603050405020304" pitchFamily="18" charset="0"/>
                <a:cs typeface="Times New Roman" panose="02020603050405020304" pitchFamily="18" charset="0"/>
              </a:rPr>
              <a:t>inodes</a:t>
            </a:r>
            <a:r>
              <a:rPr lang="en-US" dirty="0">
                <a:latin typeface="Times New Roman" panose="02020603050405020304" pitchFamily="18" charset="0"/>
                <a:cs typeface="Times New Roman" panose="02020603050405020304" pitchFamily="18" charset="0"/>
              </a:rPr>
              <a:t>, and suppose it starts its search for free </a:t>
            </a:r>
            <a:r>
              <a:rPr lang="en-US" dirty="0" err="1">
                <a:latin typeface="Times New Roman" panose="02020603050405020304" pitchFamily="18" charset="0"/>
                <a:cs typeface="Times New Roman" panose="02020603050405020304" pitchFamily="18" charset="0"/>
              </a:rPr>
              <a:t>inodes</a:t>
            </a:r>
            <a:r>
              <a:rPr lang="en-US" dirty="0">
                <a:latin typeface="Times New Roman" panose="02020603050405020304" pitchFamily="18" charset="0"/>
                <a:cs typeface="Times New Roman" panose="02020603050405020304" pitchFamily="18" charset="0"/>
              </a:rPr>
              <a:t> at an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number lower than that of the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that A is assigning.</a:t>
            </a:r>
          </a:p>
          <a:p>
            <a:pPr algn="just"/>
            <a:r>
              <a:rPr lang="en-US" dirty="0">
                <a:latin typeface="Times New Roman" panose="02020603050405020304" pitchFamily="18" charset="0"/>
                <a:cs typeface="Times New Roman" panose="02020603050405020304" pitchFamily="18" charset="0"/>
              </a:rPr>
              <a:t>It is possible for process B to find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I free on the disk since process A is still asleep, and the kernel does not know that the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is about to be assigned. </a:t>
            </a:r>
          </a:p>
          <a:p>
            <a:pPr algn="just"/>
            <a:r>
              <a:rPr lang="en-US" b="1" dirty="0">
                <a:latin typeface="Times New Roman" panose="02020603050405020304" pitchFamily="18" charset="0"/>
                <a:cs typeface="Times New Roman" panose="02020603050405020304" pitchFamily="18" charset="0"/>
              </a:rPr>
              <a:t>(d) </a:t>
            </a:r>
            <a:r>
              <a:rPr lang="en-US" dirty="0">
                <a:latin typeface="Times New Roman" panose="02020603050405020304" pitchFamily="18" charset="0"/>
                <a:cs typeface="Times New Roman" panose="02020603050405020304" pitchFamily="18" charset="0"/>
              </a:rPr>
              <a:t>Process B, not realizing the danger, completes its search of the disk, fills up the super </a:t>
            </a:r>
            <a:r>
              <a:rPr lang="en-US" dirty="0" err="1">
                <a:latin typeface="Times New Roman" panose="02020603050405020304" pitchFamily="18" charset="0"/>
                <a:cs typeface="Times New Roman" panose="02020603050405020304" pitchFamily="18" charset="0"/>
              </a:rPr>
              <a:t>btock</a:t>
            </a:r>
            <a:r>
              <a:rPr lang="en-US" dirty="0">
                <a:latin typeface="Times New Roman" panose="02020603050405020304" pitchFamily="18" charset="0"/>
                <a:cs typeface="Times New Roman" panose="02020603050405020304" pitchFamily="18" charset="0"/>
              </a:rPr>
              <a:t> with (supposedly) free </a:t>
            </a:r>
            <a:r>
              <a:rPr lang="en-US" dirty="0" err="1">
                <a:latin typeface="Times New Roman" panose="02020603050405020304" pitchFamily="18" charset="0"/>
                <a:cs typeface="Times New Roman" panose="02020603050405020304" pitchFamily="18" charset="0"/>
              </a:rPr>
              <a:t>inodes</a:t>
            </a:r>
            <a:r>
              <a:rPr lang="en-US" dirty="0">
                <a:latin typeface="Times New Roman" panose="02020603050405020304" pitchFamily="18" charset="0"/>
                <a:cs typeface="Times New Roman" panose="02020603050405020304" pitchFamily="18" charset="0"/>
              </a:rPr>
              <a:t>, assigns an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and departs from the scene.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79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39F951-A573-E0DB-A2F5-8DEA3A113435}"/>
              </a:ext>
            </a:extLst>
          </p:cNvPr>
          <p:cNvPicPr>
            <a:picLocks noChangeAspect="1"/>
          </p:cNvPicPr>
          <p:nvPr/>
        </p:nvPicPr>
        <p:blipFill>
          <a:blip r:embed="rId2"/>
          <a:stretch>
            <a:fillRect/>
          </a:stretch>
        </p:blipFill>
        <p:spPr>
          <a:xfrm>
            <a:off x="209066" y="1356148"/>
            <a:ext cx="5240011" cy="5426854"/>
          </a:xfrm>
          <a:prstGeom prst="rect">
            <a:avLst/>
          </a:prstGeom>
        </p:spPr>
      </p:pic>
      <p:sp>
        <p:nvSpPr>
          <p:cNvPr id="8" name="Title 7">
            <a:extLst>
              <a:ext uri="{FF2B5EF4-FFF2-40B4-BE49-F238E27FC236}">
                <a16:creationId xmlns:a16="http://schemas.microsoft.com/office/drawing/2014/main" id="{5FACBA11-31F1-F83B-E54C-3D0B2D295AD6}"/>
              </a:ext>
            </a:extLst>
          </p:cNvPr>
          <p:cNvSpPr>
            <a:spLocks noGrp="1"/>
          </p:cNvSpPr>
          <p:nvPr>
            <p:ph type="title"/>
          </p:nvPr>
        </p:nvSpPr>
        <p:spPr/>
        <p:txBody>
          <a:bodyPr/>
          <a:lstStyle/>
          <a:p>
            <a:r>
              <a:rPr lang="en-IN"/>
              <a:t>Race condition</a:t>
            </a:r>
          </a:p>
        </p:txBody>
      </p:sp>
      <p:sp>
        <p:nvSpPr>
          <p:cNvPr id="12" name="TextBox 11">
            <a:extLst>
              <a:ext uri="{FF2B5EF4-FFF2-40B4-BE49-F238E27FC236}">
                <a16:creationId xmlns:a16="http://schemas.microsoft.com/office/drawing/2014/main" id="{012C865C-0603-DE43-1E90-E92C206749CE}"/>
              </a:ext>
            </a:extLst>
          </p:cNvPr>
          <p:cNvSpPr txBox="1"/>
          <p:nvPr/>
        </p:nvSpPr>
        <p:spPr>
          <a:xfrm>
            <a:off x="5642688" y="1524010"/>
            <a:ext cx="6097554" cy="369331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However,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I is in the super block free list of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numbers. </a:t>
            </a:r>
          </a:p>
          <a:p>
            <a:pPr algn="just"/>
            <a:r>
              <a:rPr lang="en-US" dirty="0">
                <a:latin typeface="Times New Roman" panose="02020603050405020304" pitchFamily="18" charset="0"/>
                <a:cs typeface="Times New Roman" panose="02020603050405020304" pitchFamily="18" charset="0"/>
              </a:rPr>
              <a:t>When process A wakes up, it completes the assignment of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I. </a:t>
            </a:r>
          </a:p>
          <a:p>
            <a:pPr algn="just"/>
            <a:r>
              <a:rPr lang="en-US" b="1" dirty="0">
                <a:latin typeface="Times New Roman" panose="02020603050405020304" pitchFamily="18" charset="0"/>
                <a:cs typeface="Times New Roman" panose="02020603050405020304" pitchFamily="18" charset="0"/>
              </a:rPr>
              <a:t>(e) </a:t>
            </a:r>
            <a:r>
              <a:rPr lang="en-US" dirty="0">
                <a:latin typeface="Times New Roman" panose="02020603050405020304" pitchFamily="18" charset="0"/>
                <a:cs typeface="Times New Roman" panose="02020603050405020304" pitchFamily="18" charset="0"/>
              </a:rPr>
              <a:t>Now suppose process C later requests an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and happens to pick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I from the super block free list. </a:t>
            </a:r>
          </a:p>
          <a:p>
            <a:pPr algn="just"/>
            <a:r>
              <a:rPr lang="en-US" dirty="0">
                <a:latin typeface="Times New Roman" panose="02020603050405020304" pitchFamily="18" charset="0"/>
                <a:cs typeface="Times New Roman" panose="02020603050405020304" pitchFamily="18" charset="0"/>
              </a:rPr>
              <a:t>When it gets the in-core copy of the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it will find its file type set, implying that the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was already assigned. The kernel checks for this condition and, finding that the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has been assigned, tries to assign a new one. Writing the updated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to disk immediately after its assignment in </a:t>
            </a:r>
            <a:r>
              <a:rPr lang="en-US" dirty="0" err="1">
                <a:latin typeface="Times New Roman" panose="02020603050405020304" pitchFamily="18" charset="0"/>
                <a:cs typeface="Times New Roman" panose="02020603050405020304" pitchFamily="18" charset="0"/>
              </a:rPr>
              <a:t>ialloc</a:t>
            </a:r>
            <a:r>
              <a:rPr lang="en-US" dirty="0">
                <a:latin typeface="Times New Roman" panose="02020603050405020304" pitchFamily="18" charset="0"/>
                <a:cs typeface="Times New Roman" panose="02020603050405020304" pitchFamily="18" charset="0"/>
              </a:rPr>
              <a:t> makes the chance of the race smaller, because the file type field will mark the </a:t>
            </a:r>
            <a:r>
              <a:rPr lang="en-US" dirty="0" err="1">
                <a:latin typeface="Times New Roman" panose="02020603050405020304" pitchFamily="18" charset="0"/>
                <a:cs typeface="Times New Roman" panose="02020603050405020304" pitchFamily="18" charset="0"/>
              </a:rPr>
              <a:t>inode</a:t>
            </a:r>
            <a:r>
              <a:rPr lang="en-US" dirty="0">
                <a:latin typeface="Times New Roman" panose="02020603050405020304" pitchFamily="18" charset="0"/>
                <a:cs typeface="Times New Roman" panose="02020603050405020304" pitchFamily="18" charset="0"/>
              </a:rPr>
              <a:t> in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9159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39F951-A573-E0DB-A2F5-8DEA3A113435}"/>
              </a:ext>
            </a:extLst>
          </p:cNvPr>
          <p:cNvPicPr>
            <a:picLocks noChangeAspect="1"/>
          </p:cNvPicPr>
          <p:nvPr/>
        </p:nvPicPr>
        <p:blipFill>
          <a:blip r:embed="rId2"/>
          <a:stretch>
            <a:fillRect/>
          </a:stretch>
        </p:blipFill>
        <p:spPr>
          <a:xfrm>
            <a:off x="209066" y="1356148"/>
            <a:ext cx="5240011" cy="5426854"/>
          </a:xfrm>
          <a:prstGeom prst="rect">
            <a:avLst/>
          </a:prstGeom>
        </p:spPr>
      </p:pic>
      <p:pic>
        <p:nvPicPr>
          <p:cNvPr id="7" name="Picture 6">
            <a:extLst>
              <a:ext uri="{FF2B5EF4-FFF2-40B4-BE49-F238E27FC236}">
                <a16:creationId xmlns:a16="http://schemas.microsoft.com/office/drawing/2014/main" id="{CF66FABF-8EB4-8D7B-FEC2-D21390919D8D}"/>
              </a:ext>
            </a:extLst>
          </p:cNvPr>
          <p:cNvPicPr>
            <a:picLocks noChangeAspect="1"/>
          </p:cNvPicPr>
          <p:nvPr/>
        </p:nvPicPr>
        <p:blipFill>
          <a:blip r:embed="rId3"/>
          <a:stretch>
            <a:fillRect/>
          </a:stretch>
        </p:blipFill>
        <p:spPr>
          <a:xfrm>
            <a:off x="6873260" y="1707002"/>
            <a:ext cx="4761135" cy="5076000"/>
          </a:xfrm>
          <a:prstGeom prst="rect">
            <a:avLst/>
          </a:prstGeom>
        </p:spPr>
      </p:pic>
      <p:sp>
        <p:nvSpPr>
          <p:cNvPr id="8" name="Title 7">
            <a:extLst>
              <a:ext uri="{FF2B5EF4-FFF2-40B4-BE49-F238E27FC236}">
                <a16:creationId xmlns:a16="http://schemas.microsoft.com/office/drawing/2014/main" id="{5FACBA11-31F1-F83B-E54C-3D0B2D295AD6}"/>
              </a:ext>
            </a:extLst>
          </p:cNvPr>
          <p:cNvSpPr>
            <a:spLocks noGrp="1"/>
          </p:cNvSpPr>
          <p:nvPr>
            <p:ph type="title"/>
          </p:nvPr>
        </p:nvSpPr>
        <p:spPr/>
        <p:txBody>
          <a:bodyPr/>
          <a:lstStyle/>
          <a:p>
            <a:r>
              <a:rPr lang="en-IN"/>
              <a:t>Race condition</a:t>
            </a:r>
          </a:p>
        </p:txBody>
      </p:sp>
    </p:spTree>
    <p:extLst>
      <p:ext uri="{BB962C8B-B14F-4D97-AF65-F5344CB8AC3E}">
        <p14:creationId xmlns:p14="http://schemas.microsoft.com/office/powerpoint/2010/main" val="4254820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25A7-3BEA-44CA-88BB-9AE5E725E818}"/>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BF4403DB-D6F1-4E36-8BC8-32BFBA5A717C}"/>
              </a:ext>
            </a:extLst>
          </p:cNvPr>
          <p:cNvSpPr>
            <a:spLocks noGrp="1"/>
          </p:cNvSpPr>
          <p:nvPr>
            <p:ph idx="1"/>
          </p:nvPr>
        </p:nvSpPr>
        <p:spPr/>
        <p:txBody>
          <a:bodyPr/>
          <a:lstStyle/>
          <a:p>
            <a:r>
              <a:rPr lang="en-US" dirty="0"/>
              <a:t>The Design of the UNIX Operating System, by Maurice J. Bach</a:t>
            </a:r>
            <a:endParaRPr lang="en-IN" dirty="0"/>
          </a:p>
        </p:txBody>
      </p:sp>
    </p:spTree>
    <p:extLst>
      <p:ext uri="{BB962C8B-B14F-4D97-AF65-F5344CB8AC3E}">
        <p14:creationId xmlns:p14="http://schemas.microsoft.com/office/powerpoint/2010/main" val="262326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dirty="0" err="1"/>
              <a:t>Inodes</a:t>
            </a:r>
            <a:r>
              <a:rPr lang="en-IN" dirty="0"/>
              <a:t> exist in a static form on disk, and the kernel reads them into an in-core </a:t>
            </a:r>
            <a:r>
              <a:rPr lang="en-IN" dirty="0" err="1"/>
              <a:t>inode</a:t>
            </a:r>
            <a:r>
              <a:rPr lang="en-IN" dirty="0"/>
              <a:t> to manipulate them. </a:t>
            </a:r>
          </a:p>
          <a:p>
            <a:pPr algn="just"/>
            <a:r>
              <a:rPr lang="en-IN" dirty="0"/>
              <a:t>Disk </a:t>
            </a:r>
            <a:r>
              <a:rPr lang="en-IN" dirty="0" err="1"/>
              <a:t>inodes</a:t>
            </a:r>
            <a:r>
              <a:rPr lang="en-IN" dirty="0"/>
              <a:t> consist of the following fields:</a:t>
            </a:r>
          </a:p>
          <a:p>
            <a:pPr lvl="1" algn="just"/>
            <a:r>
              <a:rPr lang="en-IN" b="1" dirty="0"/>
              <a:t>File owner identifier</a:t>
            </a:r>
            <a:endParaRPr lang="en-IN" dirty="0"/>
          </a:p>
          <a:p>
            <a:pPr lvl="2" algn="just"/>
            <a:r>
              <a:rPr lang="en-IN" dirty="0"/>
              <a:t>Ownership is divided between an individual owner and a "group" owner and defines the set of users who have access rights to a file. </a:t>
            </a:r>
          </a:p>
          <a:p>
            <a:pPr lvl="2" algn="just"/>
            <a:r>
              <a:rPr lang="en-IN" dirty="0"/>
              <a:t>The super-user has access rights to all files in the system.</a:t>
            </a:r>
          </a:p>
          <a:p>
            <a:pPr lvl="1" algn="just"/>
            <a:r>
              <a:rPr lang="en-IN" b="1" dirty="0"/>
              <a:t>File type</a:t>
            </a:r>
          </a:p>
          <a:p>
            <a:pPr lvl="2" algn="just"/>
            <a:r>
              <a:rPr lang="en-IN" dirty="0"/>
              <a:t>Files may be of type regular, directory, character or block special, or FIFO (pipes).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sp>
        <p:nvSpPr>
          <p:cNvPr id="3" name="Content Placeholder 2"/>
          <p:cNvSpPr>
            <a:spLocks noGrp="1"/>
          </p:cNvSpPr>
          <p:nvPr>
            <p:ph idx="1"/>
          </p:nvPr>
        </p:nvSpPr>
        <p:spPr/>
        <p:txBody>
          <a:bodyPr>
            <a:normAutofit fontScale="92500" lnSpcReduction="10000"/>
          </a:bodyPr>
          <a:lstStyle/>
          <a:p>
            <a:pPr algn="just"/>
            <a:r>
              <a:rPr lang="en-IN" b="1" dirty="0"/>
              <a:t>File access permissions</a:t>
            </a:r>
          </a:p>
          <a:p>
            <a:pPr lvl="1" algn="just"/>
            <a:r>
              <a:rPr lang="en-IN" dirty="0"/>
              <a:t>Three classes:  </a:t>
            </a:r>
          </a:p>
          <a:p>
            <a:pPr lvl="2" algn="just"/>
            <a:r>
              <a:rPr lang="en-IN" dirty="0"/>
              <a:t>The </a:t>
            </a:r>
            <a:r>
              <a:rPr lang="en-IN" b="1" dirty="0"/>
              <a:t>owner</a:t>
            </a:r>
            <a:endParaRPr lang="en-IN" dirty="0"/>
          </a:p>
          <a:p>
            <a:pPr lvl="2" algn="just"/>
            <a:r>
              <a:rPr lang="en-IN" dirty="0"/>
              <a:t>The </a:t>
            </a:r>
            <a:r>
              <a:rPr lang="en-IN" b="1" dirty="0"/>
              <a:t>group owner </a:t>
            </a:r>
            <a:r>
              <a:rPr lang="en-IN" dirty="0"/>
              <a:t>of the file, and </a:t>
            </a:r>
          </a:p>
          <a:p>
            <a:pPr lvl="2" algn="just"/>
            <a:r>
              <a:rPr lang="en-IN" b="1" dirty="0"/>
              <a:t>Other users</a:t>
            </a:r>
            <a:r>
              <a:rPr lang="en-IN" dirty="0"/>
              <a:t>; </a:t>
            </a:r>
          </a:p>
          <a:p>
            <a:pPr lvl="1" algn="just"/>
            <a:r>
              <a:rPr lang="en-IN" dirty="0"/>
              <a:t>Each class has access rights to read, write and execute the file, which can be set individually. </a:t>
            </a:r>
          </a:p>
          <a:p>
            <a:pPr algn="just"/>
            <a:r>
              <a:rPr lang="en-IN" b="1" dirty="0"/>
              <a:t>File access times </a:t>
            </a:r>
          </a:p>
          <a:p>
            <a:pPr lvl="1" algn="just"/>
            <a:r>
              <a:rPr lang="en-IN" dirty="0"/>
              <a:t>The time the file was </a:t>
            </a:r>
            <a:r>
              <a:rPr lang="en-IN" b="1" dirty="0"/>
              <a:t>last modified</a:t>
            </a:r>
            <a:r>
              <a:rPr lang="en-IN" dirty="0"/>
              <a:t>, when it was </a:t>
            </a:r>
            <a:r>
              <a:rPr lang="en-IN" b="1" dirty="0"/>
              <a:t>last accessed</a:t>
            </a:r>
            <a:r>
              <a:rPr lang="en-IN" dirty="0"/>
              <a:t>, and when the </a:t>
            </a:r>
            <a:r>
              <a:rPr lang="en-IN" b="1" i="1" dirty="0" err="1"/>
              <a:t>inode</a:t>
            </a:r>
            <a:r>
              <a:rPr lang="en-IN" b="1" dirty="0"/>
              <a:t> was last modified</a:t>
            </a:r>
            <a:r>
              <a:rPr lang="en-IN" dirty="0"/>
              <a:t>.</a:t>
            </a:r>
          </a:p>
          <a:p>
            <a:pPr algn="just"/>
            <a:r>
              <a:rPr lang="en-IN" b="1" dirty="0"/>
              <a:t>Number of links to the file</a:t>
            </a:r>
            <a:endParaRPr lang="en-IN" dirty="0"/>
          </a:p>
          <a:p>
            <a:pPr lvl="1" algn="just"/>
            <a:r>
              <a:rPr lang="en-IN" dirty="0"/>
              <a:t>Representing the number of names the file has in the directory hierarchy.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sp>
        <p:nvSpPr>
          <p:cNvPr id="3" name="Content Placeholder 2"/>
          <p:cNvSpPr>
            <a:spLocks noGrp="1"/>
          </p:cNvSpPr>
          <p:nvPr>
            <p:ph idx="1"/>
          </p:nvPr>
        </p:nvSpPr>
        <p:spPr/>
        <p:txBody>
          <a:bodyPr>
            <a:normAutofit/>
          </a:bodyPr>
          <a:lstStyle/>
          <a:p>
            <a:pPr algn="just"/>
            <a:r>
              <a:rPr lang="en-IN" b="1" dirty="0"/>
              <a:t>Table of contents for the disk addresses of data in a file</a:t>
            </a:r>
          </a:p>
          <a:p>
            <a:pPr lvl="1" algn="just"/>
            <a:r>
              <a:rPr lang="en-IN" dirty="0"/>
              <a:t>Although users treat the data in a file as a logical stream of bytes, the kernel saves the data in </a:t>
            </a:r>
            <a:r>
              <a:rPr lang="en-IN" b="1" dirty="0" err="1"/>
              <a:t>discontiguous</a:t>
            </a:r>
            <a:r>
              <a:rPr lang="en-IN" b="1" dirty="0"/>
              <a:t> disk blocks. </a:t>
            </a:r>
          </a:p>
          <a:p>
            <a:pPr lvl="1" algn="just"/>
            <a:r>
              <a:rPr lang="en-IN" dirty="0"/>
              <a:t>The </a:t>
            </a:r>
            <a:r>
              <a:rPr lang="en-IN" i="1" dirty="0" err="1"/>
              <a:t>inode</a:t>
            </a:r>
            <a:r>
              <a:rPr lang="en-IN" dirty="0"/>
              <a:t> identifies the disk blocks that contain the file's data.</a:t>
            </a:r>
          </a:p>
          <a:p>
            <a:pPr algn="just"/>
            <a:r>
              <a:rPr lang="en-IN" b="1" dirty="0"/>
              <a:t>File size</a:t>
            </a:r>
          </a:p>
          <a:p>
            <a:pPr lvl="1" algn="just"/>
            <a:r>
              <a:rPr lang="en-IN" dirty="0"/>
              <a:t>Data in a file is addressable by the number of bytes from the beginning of the file, starting from byte offset 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err="1"/>
              <a:t>Inode</a:t>
            </a:r>
            <a:endParaRPr lang="en-IN" sz="4000" dirty="0"/>
          </a:p>
        </p:txBody>
      </p:sp>
      <p:pic>
        <p:nvPicPr>
          <p:cNvPr id="1026" name="Picture 2"/>
          <p:cNvPicPr>
            <a:picLocks noChangeAspect="1" noChangeArrowheads="1"/>
          </p:cNvPicPr>
          <p:nvPr/>
        </p:nvPicPr>
        <p:blipFill>
          <a:blip r:embed="rId2" cstate="print"/>
          <a:srcRect/>
          <a:stretch>
            <a:fillRect/>
          </a:stretch>
        </p:blipFill>
        <p:spPr bwMode="auto">
          <a:xfrm>
            <a:off x="2874692" y="440830"/>
            <a:ext cx="5976663" cy="5838589"/>
          </a:xfrm>
          <a:prstGeom prst="rect">
            <a:avLst/>
          </a:prstGeom>
          <a:noFill/>
          <a:ln w="9525">
            <a:noFill/>
            <a:miter lim="800000"/>
            <a:headEnd/>
            <a:tailEnd/>
          </a:ln>
        </p:spPr>
      </p:pic>
      <p:sp>
        <p:nvSpPr>
          <p:cNvPr id="6" name="TextBox 5"/>
          <p:cNvSpPr txBox="1"/>
          <p:nvPr/>
        </p:nvSpPr>
        <p:spPr>
          <a:xfrm>
            <a:off x="3719736" y="6384353"/>
            <a:ext cx="475252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Sample Disk </a:t>
            </a:r>
            <a:r>
              <a:rPr lang="en-US" dirty="0" err="1">
                <a:latin typeface="Times New Roman" panose="02020603050405020304" pitchFamily="18" charset="0"/>
                <a:cs typeface="Times New Roman" panose="02020603050405020304" pitchFamily="18" charset="0"/>
              </a:rPr>
              <a:t>inode</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D8E7587E-5DD2-44CB-8D45-3A4C9A304BC3}" vid="{762B1F15-0D2E-404A-A867-019D280ED8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BR_custom</Template>
  <TotalTime>21352</TotalTime>
  <Words>3126</Words>
  <Application>Microsoft Office PowerPoint</Application>
  <PresentationFormat>Widescreen</PresentationFormat>
  <Paragraphs>340</Paragraphs>
  <Slides>56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굴림</vt:lpstr>
      <vt:lpstr>Arial</vt:lpstr>
      <vt:lpstr>Calibri</vt:lpstr>
      <vt:lpstr>Times New Roman</vt:lpstr>
      <vt:lpstr>Wingdings</vt:lpstr>
      <vt:lpstr>Office Theme</vt:lpstr>
      <vt:lpstr>File Management</vt:lpstr>
      <vt:lpstr>File system</vt:lpstr>
      <vt:lpstr>File system</vt:lpstr>
      <vt:lpstr>File system</vt:lpstr>
      <vt:lpstr>File Management</vt:lpstr>
      <vt:lpstr>Inode</vt:lpstr>
      <vt:lpstr>Inode</vt:lpstr>
      <vt:lpstr>Inode</vt:lpstr>
      <vt:lpstr>Inode</vt:lpstr>
      <vt:lpstr>Inode</vt:lpstr>
      <vt:lpstr>Inode</vt:lpstr>
      <vt:lpstr>Inode</vt:lpstr>
      <vt:lpstr>Accessing Inode</vt:lpstr>
      <vt:lpstr>Accessing Inode (contd…)</vt:lpstr>
      <vt:lpstr>Accessing Inode (contd…)</vt:lpstr>
      <vt:lpstr>Accessing Inode (contd…)</vt:lpstr>
      <vt:lpstr>Accessing Inode (contd…)</vt:lpstr>
      <vt:lpstr>Releasing Inode</vt:lpstr>
      <vt:lpstr>Releasing an Inode</vt:lpstr>
      <vt:lpstr>Structure of a Regular File</vt:lpstr>
      <vt:lpstr>Structure of a Regular File</vt:lpstr>
      <vt:lpstr>Structure of a Regular File</vt:lpstr>
      <vt:lpstr>Structure of a Regular File</vt:lpstr>
      <vt:lpstr>Byte Capacity of a File – 1K Bytes Per Block</vt:lpstr>
      <vt:lpstr>Structure of a Regular File</vt:lpstr>
      <vt:lpstr>An example: </vt:lpstr>
      <vt:lpstr>An example: </vt:lpstr>
      <vt:lpstr>PowerPoint Presentation</vt:lpstr>
      <vt:lpstr>Directories</vt:lpstr>
      <vt:lpstr>PowerPoint Presentation</vt:lpstr>
      <vt:lpstr>Example</vt:lpstr>
      <vt:lpstr>PowerPoint Presentation</vt:lpstr>
      <vt:lpstr>PowerPoint Presentation</vt:lpstr>
      <vt:lpstr>File System</vt:lpstr>
      <vt:lpstr>Super Block</vt:lpstr>
      <vt:lpstr>Inode Assignment to a new File</vt:lpstr>
      <vt:lpstr>PowerPoint Presentation</vt:lpstr>
      <vt:lpstr>Remembered inodes</vt:lpstr>
      <vt:lpstr>PowerPoint Presentation</vt:lpstr>
      <vt:lpstr>PowerPoint Presentation</vt:lpstr>
      <vt:lpstr>PowerPoint Presentation</vt:lpstr>
      <vt:lpstr>Freeing an inode</vt:lpstr>
      <vt:lpstr>Freeing an inode</vt:lpstr>
      <vt:lpstr>Allocation of disk blocks</vt:lpstr>
      <vt:lpstr>Allocation of disk blocks </vt:lpstr>
      <vt:lpstr>PowerPoint Presentation</vt:lpstr>
      <vt:lpstr>Allocation of disk blocks</vt:lpstr>
      <vt:lpstr>Allocation of disk blocks</vt:lpstr>
      <vt:lpstr>Freeing a Disk Block</vt:lpstr>
      <vt:lpstr>Allocation and freeing of disk blocks</vt:lpstr>
      <vt:lpstr>Allocation and freeing of disk blocks</vt:lpstr>
      <vt:lpstr>Data structure used</vt:lpstr>
      <vt:lpstr>Race condition</vt:lpstr>
      <vt:lpstr>Race condition</vt:lpstr>
      <vt:lpstr>Race condition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Management</dc:title>
  <dc:creator>Dr Neena</dc:creator>
  <cp:lastModifiedBy>Bharti Rana</cp:lastModifiedBy>
  <cp:revision>160</cp:revision>
  <dcterms:created xsi:type="dcterms:W3CDTF">2021-06-08T05:26:55Z</dcterms:created>
  <dcterms:modified xsi:type="dcterms:W3CDTF">2023-05-31T08:20:25Z</dcterms:modified>
</cp:coreProperties>
</file>